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60" r:id="rId3"/>
    <p:sldId id="259" r:id="rId4"/>
    <p:sldId id="262" r:id="rId5"/>
    <p:sldId id="273" r:id="rId6"/>
    <p:sldId id="274" r:id="rId7"/>
    <p:sldId id="275" r:id="rId8"/>
    <p:sldId id="269" r:id="rId9"/>
    <p:sldId id="276" r:id="rId10"/>
    <p:sldId id="283" r:id="rId11"/>
    <p:sldId id="282" r:id="rId12"/>
    <p:sldId id="268" r:id="rId13"/>
    <p:sldId id="277" r:id="rId14"/>
    <p:sldId id="284" r:id="rId15"/>
    <p:sldId id="285" r:id="rId16"/>
    <p:sldId id="267" r:id="rId17"/>
    <p:sldId id="278" r:id="rId18"/>
    <p:sldId id="286" r:id="rId19"/>
    <p:sldId id="287" r:id="rId20"/>
    <p:sldId id="272" r:id="rId21"/>
    <p:sldId id="281" r:id="rId22"/>
    <p:sldId id="292" r:id="rId23"/>
    <p:sldId id="293" r:id="rId24"/>
    <p:sldId id="271" r:id="rId25"/>
    <p:sldId id="280" r:id="rId26"/>
    <p:sldId id="290" r:id="rId27"/>
    <p:sldId id="291" r:id="rId28"/>
    <p:sldId id="263"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73" d="100"/>
          <a:sy n="73" d="100"/>
        </p:scale>
        <p:origin x="102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de-DE" smtClean="0"/>
              <a:t>Titelmasterformat durch Klicken bearbeiten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CE5B66B-3D3C-4D60-A7D9-E6D6CEC79C19}" type="datetimeFigureOut">
              <a:rPr lang="de-DE" smtClean="0"/>
              <a:t>22.12.2020</a:t>
            </a:fld>
            <a:endParaRPr lang="de-DE"/>
          </a:p>
        </p:txBody>
      </p:sp>
      <p:sp>
        <p:nvSpPr>
          <p:cNvPr id="5" name="Footer Placeholder 4"/>
          <p:cNvSpPr>
            <a:spLocks noGrp="1"/>
          </p:cNvSpPr>
          <p:nvPr>
            <p:ph type="ftr" sz="quarter" idx="11"/>
          </p:nvPr>
        </p:nvSpPr>
        <p:spPr>
          <a:xfrm>
            <a:off x="1174044" y="5357592"/>
            <a:ext cx="5034845" cy="365125"/>
          </a:xfrm>
        </p:spPr>
        <p:txBody>
          <a:bodyPr/>
          <a:lstStyle/>
          <a:p>
            <a:endParaRPr lang="de-DE"/>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86DD0B3-6323-498E-B611-BA6FFD22CA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CE5B66B-3D3C-4D60-A7D9-E6D6CEC79C19}" type="datetimeFigureOut">
              <a:rPr lang="de-DE" smtClean="0"/>
              <a:t>22.12.2020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6DD0B3-6323-498E-B611-BA6FFD22CA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CE5B66B-3D3C-4D60-A7D9-E6D6CEC79C19}" type="datetimeFigureOut">
              <a:rPr lang="de-DE" smtClean="0"/>
              <a:t>22.12.2020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6DD0B3-6323-498E-B611-BA6FFD22CA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CE5B66B-3D3C-4D60-A7D9-E6D6CEC79C19}" type="datetimeFigureOut">
              <a:rPr lang="de-DE" smtClean="0"/>
              <a:t>22.12.2020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6DD0B3-6323-498E-B611-BA6FFD22CA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CE5B66B-3D3C-4D60-A7D9-E6D6CEC79C19}" type="datetimeFigureOut">
              <a:rPr lang="de-DE" smtClean="0"/>
              <a:t>22.12.2020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6DD0B3-6323-498E-B611-BA6FFD22CA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5" name="Date Placeholder 4"/>
          <p:cNvSpPr>
            <a:spLocks noGrp="1"/>
          </p:cNvSpPr>
          <p:nvPr>
            <p:ph type="dt" sz="half" idx="10"/>
          </p:nvPr>
        </p:nvSpPr>
        <p:spPr/>
        <p:txBody>
          <a:bodyPr/>
          <a:lstStyle/>
          <a:p>
            <a:fld id="{1CE5B66B-3D3C-4D60-A7D9-E6D6CEC79C19}" type="datetimeFigureOut">
              <a:rPr lang="de-DE" smtClean="0"/>
              <a:t>22.12.2020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6DD0B3-6323-498E-B611-BA6FFD22CA68}" type="slidenum">
              <a:rPr lang="de-DE" smtClean="0"/>
              <a:t>‹Nr.›</a:t>
            </a:fld>
            <a:endParaRPr lang="de-DE"/>
          </a:p>
        </p:txBody>
      </p:sp>
      <p:sp>
        <p:nvSpPr>
          <p:cNvPr id="9" name="Content Placeholder 8"/>
          <p:cNvSpPr>
            <a:spLocks noGrp="1"/>
          </p:cNvSpPr>
          <p:nvPr>
            <p:ph sz="quarter" idx="13"/>
          </p:nvPr>
        </p:nvSpPr>
        <p:spPr>
          <a:xfrm>
            <a:off x="1298448" y="2121407"/>
            <a:ext cx="3200400" cy="360273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1CE5B66B-3D3C-4D60-A7D9-E6D6CEC79C19}" type="datetimeFigureOut">
              <a:rPr lang="de-DE" smtClean="0"/>
              <a:t>22.12.2020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86DD0B3-6323-498E-B611-BA6FFD22CA68}" type="slidenum">
              <a:rPr lang="de-DE" smtClean="0"/>
              <a:t>‹Nr.›</a:t>
            </a:fld>
            <a:endParaRPr lang="de-DE"/>
          </a:p>
        </p:txBody>
      </p:sp>
      <p:sp>
        <p:nvSpPr>
          <p:cNvPr id="11" name="Content Placeholder 10"/>
          <p:cNvSpPr>
            <a:spLocks noGrp="1"/>
          </p:cNvSpPr>
          <p:nvPr>
            <p:ph sz="quarter" idx="13"/>
          </p:nvPr>
        </p:nvSpPr>
        <p:spPr>
          <a:xfrm>
            <a:off x="1298448" y="2944368"/>
            <a:ext cx="3227832" cy="277977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1CE5B66B-3D3C-4D60-A7D9-E6D6CEC79C19}" type="datetimeFigureOut">
              <a:rPr lang="de-DE" smtClean="0"/>
              <a:t>22.12.2020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6DD0B3-6323-498E-B611-BA6FFD22CA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5B66B-3D3C-4D60-A7D9-E6D6CEC79C19}" type="datetimeFigureOut">
              <a:rPr lang="de-DE" smtClean="0"/>
              <a:t>22.12.2020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86DD0B3-6323-498E-B611-BA6FFD22CA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de-DE" smtClean="0"/>
              <a:t>Titelmasterformat durch Klicken bearbeiten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a:xfrm rot="60000">
            <a:off x="6341698" y="5885672"/>
            <a:ext cx="1213821" cy="365125"/>
          </a:xfrm>
        </p:spPr>
        <p:txBody>
          <a:bodyPr/>
          <a:lstStyle/>
          <a:p>
            <a:fld id="{1CE5B66B-3D3C-4D60-A7D9-E6D6CEC79C19}" type="datetimeFigureOut">
              <a:rPr lang="de-DE" smtClean="0"/>
              <a:t>22.12.2020</a:t>
            </a:fld>
            <a:endParaRPr lang="de-DE"/>
          </a:p>
        </p:txBody>
      </p:sp>
      <p:sp>
        <p:nvSpPr>
          <p:cNvPr id="6" name="Footer Placeholder 5"/>
          <p:cNvSpPr>
            <a:spLocks noGrp="1"/>
          </p:cNvSpPr>
          <p:nvPr>
            <p:ph type="ftr" sz="quarter" idx="11"/>
          </p:nvPr>
        </p:nvSpPr>
        <p:spPr>
          <a:xfrm rot="-60000">
            <a:off x="914554" y="5829261"/>
            <a:ext cx="3522607" cy="365125"/>
          </a:xfrm>
        </p:spPr>
        <p:txBody>
          <a:bodyPr/>
          <a:lstStyle/>
          <a:p>
            <a:endParaRPr lang="de-DE"/>
          </a:p>
        </p:txBody>
      </p:sp>
      <p:sp>
        <p:nvSpPr>
          <p:cNvPr id="7" name="Slide Number Placeholder 6"/>
          <p:cNvSpPr>
            <a:spLocks noGrp="1"/>
          </p:cNvSpPr>
          <p:nvPr>
            <p:ph type="sldNum" sz="quarter" idx="12"/>
          </p:nvPr>
        </p:nvSpPr>
        <p:spPr>
          <a:xfrm rot="60000">
            <a:off x="7557313" y="5896961"/>
            <a:ext cx="554023" cy="365125"/>
          </a:xfrm>
        </p:spPr>
        <p:txBody>
          <a:bodyPr/>
          <a:lstStyle/>
          <a:p>
            <a:fld id="{886DD0B3-6323-498E-B611-BA6FFD22CA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a:xfrm rot="60000">
            <a:off x="6345936" y="5888737"/>
            <a:ext cx="1213821" cy="365125"/>
          </a:xfrm>
        </p:spPr>
        <p:txBody>
          <a:bodyPr/>
          <a:lstStyle/>
          <a:p>
            <a:fld id="{1CE5B66B-3D3C-4D60-A7D9-E6D6CEC79C19}" type="datetimeFigureOut">
              <a:rPr lang="de-DE" smtClean="0"/>
              <a:t>22.12.2020</a:t>
            </a:fld>
            <a:endParaRPr lang="de-DE"/>
          </a:p>
        </p:txBody>
      </p:sp>
      <p:sp>
        <p:nvSpPr>
          <p:cNvPr id="6" name="Footer Placeholder 5"/>
          <p:cNvSpPr>
            <a:spLocks noGrp="1"/>
          </p:cNvSpPr>
          <p:nvPr>
            <p:ph type="ftr" sz="quarter" idx="11"/>
          </p:nvPr>
        </p:nvSpPr>
        <p:spPr>
          <a:xfrm rot="-60000">
            <a:off x="914569" y="5831037"/>
            <a:ext cx="3319043" cy="365125"/>
          </a:xfrm>
        </p:spPr>
        <p:txBody>
          <a:bodyPr/>
          <a:lstStyle/>
          <a:p>
            <a:endParaRPr lang="de-DE"/>
          </a:p>
        </p:txBody>
      </p:sp>
      <p:sp>
        <p:nvSpPr>
          <p:cNvPr id="7" name="Slide Number Placeholder 6"/>
          <p:cNvSpPr>
            <a:spLocks noGrp="1"/>
          </p:cNvSpPr>
          <p:nvPr>
            <p:ph type="sldNum" sz="quarter" idx="12"/>
          </p:nvPr>
        </p:nvSpPr>
        <p:spPr>
          <a:xfrm rot="60000">
            <a:off x="7562089" y="5900026"/>
            <a:ext cx="554023" cy="365125"/>
          </a:xfrm>
        </p:spPr>
        <p:txBody>
          <a:bodyPr/>
          <a:lstStyle/>
          <a:p>
            <a:fld id="{886DD0B3-6323-498E-B611-BA6FFD22CA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colorTemperature colorTemp="10625"/>
                    </a14:imgEffect>
                    <a14:imgEffect>
                      <a14:saturation sat="7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CE5B66B-3D3C-4D60-A7D9-E6D6CEC79C19}" type="datetimeFigureOut">
              <a:rPr lang="de-DE" smtClean="0"/>
              <a:t>22.12.2020</a:t>
            </a:fld>
            <a:endParaRPr lang="de-DE"/>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de-DE"/>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86DD0B3-6323-498E-B611-BA6FFD22CA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8.pn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8.png"/><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24.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16.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8.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195736" y="1484784"/>
            <a:ext cx="4896544" cy="1584176"/>
          </a:xfrm>
          <a:prstGeom prst="roundRect">
            <a:avLst/>
          </a:prstGeom>
          <a:gradFill>
            <a:gsLst>
              <a:gs pos="0">
                <a:schemeClr val="accent1">
                  <a:tint val="50000"/>
                  <a:satMod val="180000"/>
                  <a:alpha val="0"/>
                  <a:lumMod val="0"/>
                  <a:lumOff val="100000"/>
                </a:schemeClr>
              </a:gs>
              <a:gs pos="40000">
                <a:schemeClr val="accent1">
                  <a:tint val="60000"/>
                  <a:satMod val="130000"/>
                  <a:lumMod val="100000"/>
                </a:schemeClr>
              </a:gs>
              <a:gs pos="100000">
                <a:schemeClr val="accent1">
                  <a:tint val="96000"/>
                  <a:lumMod val="108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4" name="Titel 1"/>
          <p:cNvSpPr>
            <a:spLocks noGrp="1"/>
          </p:cNvSpPr>
          <p:nvPr>
            <p:ph type="title"/>
          </p:nvPr>
        </p:nvSpPr>
        <p:spPr>
          <a:xfrm>
            <a:off x="1095023" y="817582"/>
            <a:ext cx="6965245" cy="4195594"/>
          </a:xfrm>
        </p:spPr>
        <p:txBody>
          <a:bodyPr>
            <a:normAutofit fontScale="90000"/>
          </a:bodyPr>
          <a:lstStyle/>
          <a:p>
            <a:r>
              <a:rPr lang="de-DE" sz="6000" b="1" dirty="0" smtClean="0">
                <a:latin typeface="Segoe Print" panose="02000600000000000000" pitchFamily="2" charset="0"/>
              </a:rPr>
              <a:t/>
            </a:r>
            <a:br>
              <a:rPr lang="de-DE" sz="6000" b="1" dirty="0" smtClean="0">
                <a:latin typeface="Segoe Print" panose="02000600000000000000" pitchFamily="2" charset="0"/>
              </a:rPr>
            </a:br>
            <a:r>
              <a:rPr lang="de-DE" sz="6000" b="1" dirty="0" smtClean="0">
                <a:latin typeface="Segoe Print" panose="02000600000000000000" pitchFamily="2" charset="0"/>
              </a:rPr>
              <a:t>Wortwand</a:t>
            </a:r>
            <a:r>
              <a:rPr lang="de-DE" sz="3000" dirty="0" smtClean="0">
                <a:latin typeface="Segoe Print" panose="02000600000000000000" pitchFamily="2" charset="0"/>
              </a:rPr>
              <a:t/>
            </a:r>
            <a:br>
              <a:rPr lang="de-DE" sz="3000" dirty="0" smtClean="0">
                <a:latin typeface="Segoe Print" panose="02000600000000000000" pitchFamily="2" charset="0"/>
              </a:rPr>
            </a:br>
            <a:r>
              <a:rPr lang="de-DE" sz="3000" dirty="0" smtClean="0">
                <a:latin typeface="Segoe Print" panose="02000600000000000000" pitchFamily="2" charset="0"/>
              </a:rPr>
              <a:t/>
            </a:r>
            <a:br>
              <a:rPr lang="de-DE" sz="3000" dirty="0" smtClean="0">
                <a:latin typeface="Segoe Print" panose="02000600000000000000" pitchFamily="2" charset="0"/>
              </a:rPr>
            </a:br>
            <a:r>
              <a:rPr lang="de-DE" sz="3000" dirty="0" smtClean="0">
                <a:latin typeface="Calibri" panose="020F0502020204030204" pitchFamily="34" charset="0"/>
                <a:cs typeface="Calibri" panose="020F0502020204030204" pitchFamily="34" charset="0"/>
              </a:rPr>
              <a:t> </a:t>
            </a:r>
            <a:br>
              <a:rPr lang="de-DE" sz="3000" dirty="0" smtClean="0">
                <a:latin typeface="Calibri" panose="020F0502020204030204" pitchFamily="34" charset="0"/>
                <a:cs typeface="Calibri" panose="020F0502020204030204" pitchFamily="34" charset="0"/>
              </a:rPr>
            </a:br>
            <a:r>
              <a:rPr lang="de-DE" sz="2200" dirty="0">
                <a:latin typeface="Arial" panose="020B0604020202020204" pitchFamily="34" charset="0"/>
                <a:cs typeface="Arial" panose="020B0604020202020204" pitchFamily="34" charset="0"/>
              </a:rPr>
              <a:t>zum Informationstext </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„Lysosomen und Peroxisomen“</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
            </a:r>
            <a:br>
              <a:rPr lang="de-DE" sz="2200" dirty="0">
                <a:latin typeface="Arial" panose="020B0604020202020204" pitchFamily="34" charset="0"/>
                <a:cs typeface="Arial" panose="020B0604020202020204" pitchFamily="34" charset="0"/>
              </a:rPr>
            </a:br>
            <a:r>
              <a:rPr lang="de-DE" sz="2200" dirty="0">
                <a:solidFill>
                  <a:prstClr val="black"/>
                </a:solidFill>
                <a:latin typeface="Arial" panose="020B0604020202020204" pitchFamily="34" charset="0"/>
                <a:cs typeface="Arial" panose="020B0604020202020204" pitchFamily="34" charset="0"/>
              </a:rPr>
              <a:t>Leistungskursfach </a:t>
            </a:r>
            <a:r>
              <a:rPr lang="de-DE" sz="2200" dirty="0" smtClean="0">
                <a:solidFill>
                  <a:prstClr val="black"/>
                </a:solidFill>
                <a:latin typeface="Arial" panose="020B0604020202020204" pitchFamily="34" charset="0"/>
                <a:cs typeface="Arial" panose="020B0604020202020204" pitchFamily="34" charset="0"/>
              </a:rPr>
              <a:t>Biologie, </a:t>
            </a:r>
            <a:r>
              <a:rPr lang="de-DE" sz="2200" dirty="0" smtClean="0">
                <a:latin typeface="Arial" panose="020B0604020202020204" pitchFamily="34" charset="0"/>
                <a:cs typeface="Arial" panose="020B0604020202020204" pitchFamily="34" charset="0"/>
              </a:rPr>
              <a:t>Berufliches Gymnasium</a:t>
            </a:r>
            <a:r>
              <a:rPr lang="de-DE" sz="2200" dirty="0">
                <a:latin typeface="Arial" panose="020B0604020202020204" pitchFamily="34" charset="0"/>
                <a:cs typeface="Arial" panose="020B0604020202020204" pitchFamily="34" charset="0"/>
              </a:rPr>
              <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Fachbereich Gesundheit (APO-BK Anlage </a:t>
            </a:r>
            <a:r>
              <a:rPr lang="de-DE" sz="2200" dirty="0" smtClean="0">
                <a:latin typeface="Arial" panose="020B0604020202020204" pitchFamily="34" charset="0"/>
                <a:cs typeface="Arial" panose="020B0604020202020204" pitchFamily="34" charset="0"/>
              </a:rPr>
              <a:t>D17a</a:t>
            </a:r>
            <a:r>
              <a:rPr lang="de-DE"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06282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Beschreibung </a:t>
            </a:r>
            <a:r>
              <a:rPr lang="de-DE" b="1" dirty="0" err="1" smtClean="0">
                <a:latin typeface="Segoe Print" panose="02000600000000000000" pitchFamily="2" charset="0"/>
              </a:rPr>
              <a:t>Peroxisom</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lstStyle/>
          <a:p>
            <a:r>
              <a:rPr lang="de-DE" dirty="0"/>
              <a:t>Ein </a:t>
            </a:r>
            <a:r>
              <a:rPr lang="de-DE" dirty="0" err="1" smtClean="0"/>
              <a:t>Peroxisom</a:t>
            </a:r>
            <a:r>
              <a:rPr lang="de-DE" dirty="0" smtClean="0"/>
              <a:t> </a:t>
            </a:r>
            <a:r>
              <a:rPr lang="de-DE" dirty="0" smtClean="0"/>
              <a:t>ist etwas, was in </a:t>
            </a:r>
            <a:r>
              <a:rPr lang="de-DE" dirty="0"/>
              <a:t>jeder </a:t>
            </a:r>
            <a:r>
              <a:rPr lang="de-DE" dirty="0"/>
              <a:t>Zelle </a:t>
            </a:r>
            <a:r>
              <a:rPr lang="de-DE" dirty="0" smtClean="0"/>
              <a:t>vorkommt </a:t>
            </a:r>
            <a:r>
              <a:rPr lang="de-DE" dirty="0" smtClean="0"/>
              <a:t>und wie </a:t>
            </a:r>
            <a:r>
              <a:rPr lang="de-DE" dirty="0"/>
              <a:t>ein </a:t>
            </a:r>
            <a:r>
              <a:rPr lang="de-DE" dirty="0"/>
              <a:t>Bläschen </a:t>
            </a:r>
            <a:r>
              <a:rPr lang="de-DE" dirty="0" smtClean="0"/>
              <a:t>aussieht</a:t>
            </a:r>
            <a:r>
              <a:rPr lang="de-DE" dirty="0"/>
              <a:t>. </a:t>
            </a:r>
            <a:r>
              <a:rPr lang="de-DE" dirty="0" smtClean="0"/>
              <a:t>Es macht Zellgifte unschädlich.</a:t>
            </a:r>
            <a:endParaRPr lang="de-DE" dirty="0"/>
          </a:p>
          <a:p>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a:t>
            </a:r>
            <a:r>
              <a:rPr lang="de-DE" sz="1200" b="1" dirty="0" err="1"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Peroxisom</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660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Definition </a:t>
            </a:r>
            <a:r>
              <a:rPr lang="de-DE" b="1" dirty="0" err="1" smtClean="0">
                <a:latin typeface="Segoe Print" panose="02000600000000000000" pitchFamily="2" charset="0"/>
              </a:rPr>
              <a:t>Peroxisom</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normAutofit fontScale="92500"/>
          </a:bodyPr>
          <a:lstStyle/>
          <a:p>
            <a:r>
              <a:rPr lang="de-DE" dirty="0" smtClean="0"/>
              <a:t>Peroxisomen gehören </a:t>
            </a:r>
            <a:r>
              <a:rPr lang="de-DE" dirty="0"/>
              <a:t>zu den Zellorganellen und kommen in jeder Zelle vor. Sie sind winzige, von einer Membran umschlossene Bläschen, die vom </a:t>
            </a:r>
            <a:r>
              <a:rPr lang="de-DE" dirty="0" smtClean="0"/>
              <a:t>Endoplasmatischen Retikulum, </a:t>
            </a:r>
            <a:r>
              <a:rPr lang="de-DE" dirty="0"/>
              <a:t>einem anderen Zellorganell, gebildet werden. Sie </a:t>
            </a:r>
            <a:r>
              <a:rPr lang="de-DE" dirty="0" smtClean="0"/>
              <a:t>machen mithilfe von speziellen </a:t>
            </a:r>
            <a:r>
              <a:rPr lang="de-DE" dirty="0"/>
              <a:t>Enzymen </a:t>
            </a:r>
            <a:r>
              <a:rPr lang="de-DE" dirty="0" smtClean="0"/>
              <a:t>Zellgifte unschädlich. Somit dienen sie der Entgiftung unserer Zellen.</a:t>
            </a:r>
            <a:endParaRPr lang="de-DE" dirty="0"/>
          </a:p>
          <a:p>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a:t>
            </a:r>
            <a:r>
              <a:rPr lang="de-DE" sz="1200" b="1" dirty="0" err="1"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Peroxisom</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363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Golgi-Apparat</a:t>
            </a:r>
            <a:endParaRPr lang="de-DE" b="1" dirty="0">
              <a:latin typeface="Segoe Print" panose="02000600000000000000" pitchFamily="2" charset="0"/>
            </a:endParaRPr>
          </a:p>
        </p:txBody>
      </p:sp>
      <p:sp>
        <p:nvSpPr>
          <p:cNvPr id="4" name="Textfeld 3"/>
          <p:cNvSpPr txBox="1"/>
          <p:nvPr/>
        </p:nvSpPr>
        <p:spPr>
          <a:xfrm>
            <a:off x="1187624" y="1817716"/>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2" action="ppaction://hlinksldjump"/>
              </a:rPr>
              <a:t>Bild </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7" name="Textfeld 6"/>
          <p:cNvSpPr txBox="1"/>
          <p:nvPr/>
        </p:nvSpPr>
        <p:spPr>
          <a:xfrm>
            <a:off x="1187624" y="328498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u="sng" dirty="0" smtClean="0">
                <a:latin typeface="Calibri" panose="020F0502020204030204" pitchFamily="34" charset="0"/>
                <a:cs typeface="Calibri" panose="020F0502020204030204" pitchFamily="34" charset="0"/>
              </a:rPr>
              <a:t>Beschreibung</a:t>
            </a:r>
            <a:endParaRPr lang="de-DE" sz="4000" u="sng" dirty="0" smtClean="0">
              <a:latin typeface="Calibri" panose="020F0502020204030204" pitchFamily="34" charset="0"/>
              <a:cs typeface="Calibri" panose="020F0502020204030204" pitchFamily="34" charset="0"/>
            </a:endParaRPr>
          </a:p>
          <a:p>
            <a:pPr algn="ctr"/>
            <a:endParaRPr lang="de-DE" dirty="0"/>
          </a:p>
        </p:txBody>
      </p:sp>
      <p:sp>
        <p:nvSpPr>
          <p:cNvPr id="8" name="Textfeld 7"/>
          <p:cNvSpPr txBox="1"/>
          <p:nvPr/>
        </p:nvSpPr>
        <p:spPr>
          <a:xfrm>
            <a:off x="1187624" y="478076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3" action="ppaction://hlinksldjump"/>
              </a:rPr>
              <a:t>Definition</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9" name="Textfeld 8"/>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4" action="ppaction://hlinksldjump"/>
              </a:rPr>
              <a:t> Übersicht </a:t>
            </a:r>
            <a:endParaRPr lang="de-DE" sz="1200" b="1" dirty="0" smtClean="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009720"/>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3520729"/>
            <a:ext cx="1328737" cy="104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5" y="5037918"/>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095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Bild Golgi-Apparat</a:t>
            </a:r>
            <a:endParaRPr lang="de-DE" b="1" dirty="0">
              <a:latin typeface="Segoe Print" panose="02000600000000000000" pitchFamily="2" charset="0"/>
            </a:endParaRPr>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Golgi-Apparat</a:t>
            </a:r>
            <a:endParaRPr lang="de-DE" sz="1200" b="1" dirty="0" smtClean="0">
              <a:latin typeface="Calibri" panose="020F0502020204030204" pitchFamily="34" charset="0"/>
              <a:cs typeface="Calibri" panose="020F0502020204030204" pitchFamily="34" charset="0"/>
            </a:endParaRPr>
          </a:p>
        </p:txBody>
      </p:sp>
      <p:pic>
        <p:nvPicPr>
          <p:cNvPr id="4098"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2084671"/>
            <a:ext cx="4661139" cy="35045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29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atin typeface="Segoe Print" panose="02000600000000000000" pitchFamily="2" charset="0"/>
              </a:rPr>
              <a:t>Erklärung Golgi-Apparat</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lstStyle/>
          <a:p>
            <a:r>
              <a:rPr lang="de-DE" dirty="0" smtClean="0"/>
              <a:t>Der Golgi-Apparat </a:t>
            </a:r>
            <a:r>
              <a:rPr lang="de-DE" dirty="0" smtClean="0"/>
              <a:t>ist etwas, was in </a:t>
            </a:r>
            <a:r>
              <a:rPr lang="de-DE" dirty="0" smtClean="0"/>
              <a:t>jeder Zelle </a:t>
            </a:r>
            <a:r>
              <a:rPr lang="de-DE" dirty="0" smtClean="0"/>
              <a:t>vorkommt </a:t>
            </a:r>
            <a:r>
              <a:rPr lang="de-DE" dirty="0"/>
              <a:t>und lamellenartig aufgebaut ist. </a:t>
            </a:r>
            <a:r>
              <a:rPr lang="de-DE" dirty="0" smtClean="0"/>
              <a:t>Er ist die „Post“ der Zelle und verschickt Stoffe zu ganz verschiedenen Orten innerhalb des Körpers.</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Golgi-Apparat</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484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atin typeface="Segoe Print" panose="02000600000000000000" pitchFamily="2" charset="0"/>
              </a:rPr>
              <a:t>Definition Golgi-Apparat</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normAutofit fontScale="92500" lnSpcReduction="20000"/>
          </a:bodyPr>
          <a:lstStyle/>
          <a:p>
            <a:r>
              <a:rPr lang="de-DE" dirty="0" smtClean="0"/>
              <a:t>Der Golgi-Apparat gehört zu den Zellorganellen und stellt ein System aus napfförmigen Membransäckchen dar, die dicht gepackt aufeinander- liegen. Er ist eine Schaltstelle des Stofftransports und nimmt Stoffe vom ER an, um sie zu sortieren, zu verändern und dann weiter zu verschicken. Insbesondere ist er am Export von Proteinen und Lipiden aus der Zelle beteiligt. Der Stofftransport erfolgt durch Vesikel.</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Golgi-Apparat</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0194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Enzym</a:t>
            </a:r>
            <a:endParaRPr lang="de-DE" b="1" dirty="0">
              <a:latin typeface="Segoe Print" panose="02000600000000000000" pitchFamily="2" charset="0"/>
            </a:endParaRPr>
          </a:p>
        </p:txBody>
      </p:sp>
      <p:sp>
        <p:nvSpPr>
          <p:cNvPr id="4" name="Textfeld 3"/>
          <p:cNvSpPr txBox="1"/>
          <p:nvPr/>
        </p:nvSpPr>
        <p:spPr>
          <a:xfrm>
            <a:off x="1187624" y="1817716"/>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2" action="ppaction://hlinksldjump"/>
              </a:rPr>
              <a:t>Bild </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7" name="Textfeld 6"/>
          <p:cNvSpPr txBox="1"/>
          <p:nvPr/>
        </p:nvSpPr>
        <p:spPr>
          <a:xfrm>
            <a:off x="1187624" y="328498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u="sng" dirty="0" smtClean="0">
                <a:latin typeface="Calibri" panose="020F0502020204030204" pitchFamily="34" charset="0"/>
                <a:cs typeface="Calibri" panose="020F0502020204030204" pitchFamily="34" charset="0"/>
              </a:rPr>
              <a:t>Beschreibung</a:t>
            </a:r>
            <a:endParaRPr lang="de-DE" sz="4000" u="sng" dirty="0" smtClean="0">
              <a:latin typeface="Calibri" panose="020F0502020204030204" pitchFamily="34" charset="0"/>
              <a:cs typeface="Calibri" panose="020F0502020204030204" pitchFamily="34" charset="0"/>
            </a:endParaRPr>
          </a:p>
          <a:p>
            <a:pPr algn="ctr"/>
            <a:endParaRPr lang="de-DE" dirty="0"/>
          </a:p>
        </p:txBody>
      </p:sp>
      <p:sp>
        <p:nvSpPr>
          <p:cNvPr id="8" name="Textfeld 7"/>
          <p:cNvSpPr txBox="1"/>
          <p:nvPr/>
        </p:nvSpPr>
        <p:spPr>
          <a:xfrm>
            <a:off x="1187624" y="478076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3" action="ppaction://hlinksldjump"/>
              </a:rPr>
              <a:t>Definition</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9" name="Textfeld 8"/>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4" action="ppaction://hlinksldjump"/>
              </a:rPr>
              <a:t> Übersicht </a:t>
            </a:r>
            <a:endParaRPr lang="de-DE" sz="1200" b="1" dirty="0" smtClean="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009720"/>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3520729"/>
            <a:ext cx="1328737" cy="104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5" y="5037918"/>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797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Bild Enzym</a:t>
            </a:r>
            <a:endParaRPr lang="de-DE" b="1" dirty="0">
              <a:latin typeface="Segoe Print" panose="02000600000000000000" pitchFamily="2" charset="0"/>
            </a:endParaRPr>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Enzym</a:t>
            </a:r>
            <a:endParaRPr lang="de-DE" sz="1200" b="1" dirty="0" smtClean="0">
              <a:latin typeface="Calibri" panose="020F0502020204030204" pitchFamily="34" charset="0"/>
              <a:cs typeface="Calibri" panose="020F0502020204030204" pitchFamily="34" charset="0"/>
            </a:endParaRPr>
          </a:p>
        </p:txBody>
      </p:sp>
      <p:pic>
        <p:nvPicPr>
          <p:cNvPr id="5122"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2132856"/>
            <a:ext cx="5004485" cy="31683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63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Beschreibung </a:t>
            </a:r>
            <a:r>
              <a:rPr lang="de-DE" b="1" dirty="0" smtClean="0">
                <a:latin typeface="Segoe Print" panose="02000600000000000000" pitchFamily="2" charset="0"/>
              </a:rPr>
              <a:t>Enzym</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lstStyle/>
          <a:p>
            <a:r>
              <a:rPr lang="de-DE" dirty="0" smtClean="0"/>
              <a:t>Ein Enzym ist etwas, das Stoffe zerkleinern kann. Wenn Sie z. B. etwas essen, sorgen Enzyme dafür, dass die Nahrung zerkleinert wird und die Nährstoffe daraus in den Körper aufgenommen werden können.</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Enzym</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30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Definition Enzym</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normAutofit fontScale="85000" lnSpcReduction="10000"/>
          </a:bodyPr>
          <a:lstStyle/>
          <a:p>
            <a:r>
              <a:rPr lang="de-DE" dirty="0" smtClean="0"/>
              <a:t>Enzyme sind Proteine, die durch ihre Tertiärstruktur eine dreidimensionale Struktur erhalten. Sie können verschiedene Reaktionen herbeiführen, </a:t>
            </a:r>
            <a:r>
              <a:rPr lang="de-DE" dirty="0"/>
              <a:t> </a:t>
            </a:r>
            <a:r>
              <a:rPr lang="de-DE" dirty="0" smtClean="0"/>
              <a:t>  z. B. die Spaltung eines Stoffes, ohne dabei selbst verbraucht zu werden. Sie passen - wie ein Schlüssel zum Schloss - nur immer zu einem ganz bestimmten Stoff. Es gibt viele verschiedene Enzyme im menschlichen Körper, darunter z. B. die Verdauungsenzyme oder auch die Enzyme der Lysosomen und der Peroxisomen.</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Enzym</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19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63040" y="1052736"/>
            <a:ext cx="6196405" cy="4670333"/>
          </a:xfrm>
        </p:spPr>
        <p:txBody>
          <a:bodyPr>
            <a:normAutofit fontScale="85000" lnSpcReduction="20000"/>
          </a:bodyPr>
          <a:lstStyle/>
          <a:p>
            <a:pPr marL="0" indent="0">
              <a:buNone/>
            </a:pPr>
            <a:r>
              <a:rPr lang="de-DE" dirty="0">
                <a:latin typeface="Calibri" panose="020F0502020204030204" pitchFamily="34" charset="0"/>
                <a:cs typeface="Calibri" panose="020F0502020204030204" pitchFamily="34" charset="0"/>
              </a:rPr>
              <a:t> </a:t>
            </a:r>
            <a:r>
              <a:rPr lang="de-DE" dirty="0" smtClean="0">
                <a:latin typeface="Calibri" panose="020F0502020204030204" pitchFamily="34" charset="0"/>
                <a:cs typeface="Calibri" panose="020F0502020204030204" pitchFamily="34" charset="0"/>
              </a:rPr>
              <a:t>   </a:t>
            </a:r>
            <a:r>
              <a:rPr lang="de-DE" u="sng" dirty="0" smtClean="0">
                <a:latin typeface="Segoe Print" panose="02000600000000000000" pitchFamily="2" charset="0"/>
                <a:cs typeface="Calibri" panose="020F0502020204030204" pitchFamily="34" charset="0"/>
              </a:rPr>
              <a:t>Anleitung:</a:t>
            </a:r>
          </a:p>
          <a:p>
            <a:pPr marL="0" indent="0">
              <a:buNone/>
            </a:pPr>
            <a:endParaRPr lang="de-DE" u="sng" dirty="0">
              <a:latin typeface="Segoe Print" panose="02000600000000000000" pitchFamily="2"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Klicken Sie auf eines der Begriffskärtchen, zu dem Sie weitere Informationen bekommen möchten.</a:t>
            </a:r>
          </a:p>
          <a:p>
            <a:r>
              <a:rPr lang="de-DE" dirty="0" smtClean="0">
                <a:latin typeface="Calibri" panose="020F0502020204030204" pitchFamily="34" charset="0"/>
                <a:cs typeface="Calibri" panose="020F0502020204030204" pitchFamily="34" charset="0"/>
              </a:rPr>
              <a:t>Sie werden dann zu einer Folie weitergeleitet, auf der Sie zwischen einem </a:t>
            </a:r>
            <a:r>
              <a:rPr lang="de-DE" u="sng" dirty="0" smtClean="0">
                <a:latin typeface="Calibri" panose="020F0502020204030204" pitchFamily="34" charset="0"/>
                <a:cs typeface="Calibri" panose="020F0502020204030204" pitchFamily="34" charset="0"/>
              </a:rPr>
              <a:t>Bild</a:t>
            </a:r>
            <a:r>
              <a:rPr lang="de-DE" dirty="0" smtClean="0">
                <a:latin typeface="Calibri" panose="020F0502020204030204" pitchFamily="34" charset="0"/>
                <a:cs typeface="Calibri" panose="020F0502020204030204" pitchFamily="34" charset="0"/>
              </a:rPr>
              <a:t>, einer </a:t>
            </a:r>
            <a:r>
              <a:rPr lang="de-DE" dirty="0" smtClean="0">
                <a:latin typeface="Calibri" panose="020F0502020204030204" pitchFamily="34" charset="0"/>
                <a:cs typeface="Calibri" panose="020F0502020204030204" pitchFamily="34" charset="0"/>
              </a:rPr>
              <a:t>bespielhaften </a:t>
            </a:r>
            <a:r>
              <a:rPr lang="de-DE" u="sng" dirty="0" smtClean="0">
                <a:latin typeface="Calibri" panose="020F0502020204030204" pitchFamily="34" charset="0"/>
                <a:cs typeface="Calibri" panose="020F0502020204030204" pitchFamily="34" charset="0"/>
              </a:rPr>
              <a:t>Beschreibung</a:t>
            </a:r>
            <a:r>
              <a:rPr lang="de-DE" dirty="0" smtClean="0">
                <a:latin typeface="Calibri" panose="020F0502020204030204" pitchFamily="34" charset="0"/>
                <a:cs typeface="Calibri" panose="020F0502020204030204" pitchFamily="34" charset="0"/>
              </a:rPr>
              <a:t> der Lernenden und </a:t>
            </a:r>
            <a:r>
              <a:rPr lang="de-DE" dirty="0" smtClean="0">
                <a:latin typeface="Calibri" panose="020F0502020204030204" pitchFamily="34" charset="0"/>
                <a:cs typeface="Calibri" panose="020F0502020204030204" pitchFamily="34" charset="0"/>
              </a:rPr>
              <a:t>einer ausführlichen </a:t>
            </a:r>
            <a:r>
              <a:rPr lang="de-DE" u="sng" dirty="0" smtClean="0">
                <a:latin typeface="Calibri" panose="020F0502020204030204" pitchFamily="34" charset="0"/>
                <a:cs typeface="Calibri" panose="020F0502020204030204" pitchFamily="34" charset="0"/>
              </a:rPr>
              <a:t>Definition</a:t>
            </a:r>
            <a:r>
              <a:rPr lang="de-DE" dirty="0" smtClean="0">
                <a:latin typeface="Calibri" panose="020F0502020204030204" pitchFamily="34" charset="0"/>
                <a:cs typeface="Calibri" panose="020F0502020204030204" pitchFamily="34" charset="0"/>
              </a:rPr>
              <a:t> dieses Begriffs wählen können. </a:t>
            </a:r>
          </a:p>
          <a:p>
            <a:r>
              <a:rPr lang="de-DE" dirty="0" smtClean="0">
                <a:latin typeface="Calibri" panose="020F0502020204030204" pitchFamily="34" charset="0"/>
                <a:cs typeface="Calibri" panose="020F0502020204030204" pitchFamily="34" charset="0"/>
              </a:rPr>
              <a:t>Durch Klicken auf eines dieser Wörter werden Sie zu der entsprechenden Folie weitergeleitet.</a:t>
            </a:r>
          </a:p>
          <a:p>
            <a:r>
              <a:rPr lang="de-DE" dirty="0" smtClean="0">
                <a:latin typeface="Calibri" panose="020F0502020204030204" pitchFamily="34" charset="0"/>
                <a:cs typeface="Calibri" panose="020F0502020204030204" pitchFamily="34" charset="0"/>
              </a:rPr>
              <a:t>Mit einem Klick auf </a:t>
            </a:r>
            <a:r>
              <a:rPr lang="de-DE" u="sng" dirty="0" smtClean="0">
                <a:latin typeface="Calibri" panose="020F0502020204030204" pitchFamily="34" charset="0"/>
                <a:cs typeface="Calibri" panose="020F0502020204030204" pitchFamily="34" charset="0"/>
                <a:sym typeface="Wingdings" panose="05000000000000000000" pitchFamily="2" charset="2"/>
              </a:rPr>
              <a:t></a:t>
            </a:r>
            <a:r>
              <a:rPr lang="de-DE" u="sng" dirty="0" smtClean="0">
                <a:latin typeface="Calibri" panose="020F0502020204030204" pitchFamily="34" charset="0"/>
                <a:cs typeface="Calibri" panose="020F0502020204030204" pitchFamily="34" charset="0"/>
              </a:rPr>
              <a:t> Übersicht </a:t>
            </a:r>
            <a:r>
              <a:rPr lang="de-DE" dirty="0" smtClean="0">
                <a:latin typeface="Calibri" panose="020F0502020204030204" pitchFamily="34" charset="0"/>
                <a:cs typeface="Calibri" panose="020F0502020204030204" pitchFamily="34" charset="0"/>
              </a:rPr>
              <a:t>kommen Sie von dort jeweils zu der Folie mit allen Begriffskärtchen zurück.</a:t>
            </a:r>
          </a:p>
          <a:p>
            <a:r>
              <a:rPr lang="de-DE" dirty="0" smtClean="0">
                <a:latin typeface="Calibri" panose="020F0502020204030204" pitchFamily="34" charset="0"/>
                <a:cs typeface="Calibri" panose="020F0502020204030204" pitchFamily="34" charset="0"/>
              </a:rPr>
              <a:t>Mit einem Klick auf </a:t>
            </a:r>
            <a:r>
              <a:rPr lang="de-DE" u="sng" dirty="0" smtClean="0">
                <a:latin typeface="Calibri" panose="020F0502020204030204" pitchFamily="34" charset="0"/>
                <a:cs typeface="Calibri" panose="020F0502020204030204" pitchFamily="34" charset="0"/>
                <a:sym typeface="Wingdings" panose="05000000000000000000" pitchFamily="2" charset="2"/>
              </a:rPr>
              <a:t></a:t>
            </a:r>
            <a:r>
              <a:rPr lang="de-DE" u="sng" dirty="0" smtClean="0">
                <a:latin typeface="Calibri" panose="020F0502020204030204" pitchFamily="34" charset="0"/>
                <a:cs typeface="Calibri" panose="020F0502020204030204" pitchFamily="34" charset="0"/>
              </a:rPr>
              <a:t> (</a:t>
            </a:r>
            <a:r>
              <a:rPr lang="de-DE" i="1" u="sng" dirty="0" smtClean="0">
                <a:latin typeface="Calibri" panose="020F0502020204030204" pitchFamily="34" charset="0"/>
                <a:cs typeface="Calibri" panose="020F0502020204030204" pitchFamily="34" charset="0"/>
              </a:rPr>
              <a:t>Name Begriff</a:t>
            </a:r>
            <a:r>
              <a:rPr lang="de-DE" u="sng" dirty="0" smtClean="0">
                <a:latin typeface="Calibri" panose="020F0502020204030204" pitchFamily="34" charset="0"/>
                <a:cs typeface="Calibri" panose="020F0502020204030204" pitchFamily="34" charset="0"/>
              </a:rPr>
              <a:t>)</a:t>
            </a:r>
            <a:r>
              <a:rPr lang="de-DE" dirty="0" smtClean="0">
                <a:latin typeface="Calibri" panose="020F0502020204030204" pitchFamily="34" charset="0"/>
                <a:cs typeface="Calibri" panose="020F0502020204030204" pitchFamily="34" charset="0"/>
              </a:rPr>
              <a:t> kommen Sie von dort jeweils zum Überblick von Bild, </a:t>
            </a:r>
            <a:r>
              <a:rPr lang="de-DE" dirty="0" smtClean="0">
                <a:latin typeface="Calibri" panose="020F0502020204030204" pitchFamily="34" charset="0"/>
                <a:cs typeface="Calibri" panose="020F0502020204030204" pitchFamily="34" charset="0"/>
              </a:rPr>
              <a:t>Beschreibung </a:t>
            </a:r>
            <a:r>
              <a:rPr lang="de-DE" dirty="0" smtClean="0">
                <a:latin typeface="Calibri" panose="020F0502020204030204" pitchFamily="34" charset="0"/>
                <a:cs typeface="Calibri" panose="020F0502020204030204" pitchFamily="34" charset="0"/>
              </a:rPr>
              <a:t>und Definition des Begriffskärtchens zurück, das Sie sich gerade näher </a:t>
            </a:r>
            <a:r>
              <a:rPr lang="de-DE" dirty="0" smtClean="0">
                <a:latin typeface="Calibri" panose="020F0502020204030204" pitchFamily="34" charset="0"/>
                <a:cs typeface="Calibri" panose="020F0502020204030204" pitchFamily="34" charset="0"/>
              </a:rPr>
              <a:t>angeschaut </a:t>
            </a:r>
            <a:r>
              <a:rPr lang="de-DE" dirty="0" smtClean="0">
                <a:latin typeface="Calibri" panose="020F0502020204030204" pitchFamily="34" charset="0"/>
                <a:cs typeface="Calibri" panose="020F0502020204030204" pitchFamily="34" charset="0"/>
              </a:rPr>
              <a:t>haben.</a:t>
            </a:r>
          </a:p>
          <a:p>
            <a:pPr marL="0" indent="0">
              <a:buNone/>
            </a:pPr>
            <a:endParaRPr lang="de-DE" dirty="0" smtClean="0"/>
          </a:p>
        </p:txBody>
      </p:sp>
    </p:spTree>
    <p:extLst>
      <p:ext uri="{BB962C8B-B14F-4D97-AF65-F5344CB8AC3E}">
        <p14:creationId xmlns:p14="http://schemas.microsoft.com/office/powerpoint/2010/main" val="3537193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500" b="1" dirty="0" smtClean="0">
                <a:latin typeface="Segoe Print" panose="02000600000000000000" pitchFamily="2" charset="0"/>
              </a:rPr>
              <a:t>Endoplasmatisches Retikulum</a:t>
            </a:r>
            <a:endParaRPr lang="de-DE" sz="3500" b="1" dirty="0">
              <a:latin typeface="Segoe Print" panose="02000600000000000000" pitchFamily="2" charset="0"/>
            </a:endParaRPr>
          </a:p>
        </p:txBody>
      </p:sp>
      <p:sp>
        <p:nvSpPr>
          <p:cNvPr id="4" name="Textfeld 3"/>
          <p:cNvSpPr txBox="1"/>
          <p:nvPr/>
        </p:nvSpPr>
        <p:spPr>
          <a:xfrm>
            <a:off x="1187624" y="1817716"/>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2" action="ppaction://hlinksldjump"/>
              </a:rPr>
              <a:t>Bild </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7" name="Textfeld 6"/>
          <p:cNvSpPr txBox="1"/>
          <p:nvPr/>
        </p:nvSpPr>
        <p:spPr>
          <a:xfrm>
            <a:off x="1187624" y="328498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u="sng" dirty="0" smtClean="0">
                <a:latin typeface="Calibri" panose="020F0502020204030204" pitchFamily="34" charset="0"/>
                <a:cs typeface="Calibri" panose="020F0502020204030204" pitchFamily="34" charset="0"/>
              </a:rPr>
              <a:t>Beschreibung</a:t>
            </a:r>
            <a:endParaRPr lang="de-DE" sz="4000" u="sng" dirty="0" smtClean="0">
              <a:latin typeface="Calibri" panose="020F0502020204030204" pitchFamily="34" charset="0"/>
              <a:cs typeface="Calibri" panose="020F0502020204030204" pitchFamily="34" charset="0"/>
            </a:endParaRPr>
          </a:p>
          <a:p>
            <a:pPr algn="ctr"/>
            <a:endParaRPr lang="de-DE" dirty="0"/>
          </a:p>
        </p:txBody>
      </p:sp>
      <p:sp>
        <p:nvSpPr>
          <p:cNvPr id="8" name="Textfeld 7"/>
          <p:cNvSpPr txBox="1"/>
          <p:nvPr/>
        </p:nvSpPr>
        <p:spPr>
          <a:xfrm>
            <a:off x="1187624" y="478076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3" action="ppaction://hlinksldjump"/>
              </a:rPr>
              <a:t>Definition</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9" name="Textfeld 8"/>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4" action="ppaction://hlinksldjump"/>
              </a:rPr>
              <a:t> Übersicht </a:t>
            </a:r>
            <a:endParaRPr lang="de-DE" sz="1200" b="1" dirty="0" smtClean="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009720"/>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3520729"/>
            <a:ext cx="1328737" cy="104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5" y="5037918"/>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413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500" b="1" dirty="0" smtClean="0">
                <a:latin typeface="Segoe Print" panose="02000600000000000000" pitchFamily="2" charset="0"/>
              </a:rPr>
              <a:t>Bild Endoplasmatisches Retikulum (ER)</a:t>
            </a:r>
            <a:endParaRPr lang="de-DE" sz="3500" b="1" dirty="0">
              <a:latin typeface="Segoe Print" panose="02000600000000000000" pitchFamily="2" charset="0"/>
            </a:endParaRPr>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ER</a:t>
            </a:r>
            <a:endParaRPr lang="de-DE" sz="1200" b="1" dirty="0" smtClean="0">
              <a:latin typeface="Calibri" panose="020F0502020204030204" pitchFamily="34" charset="0"/>
              <a:cs typeface="Calibri" panose="020F0502020204030204" pitchFamily="34" charset="0"/>
            </a:endParaRPr>
          </a:p>
        </p:txBody>
      </p:sp>
      <p:pic>
        <p:nvPicPr>
          <p:cNvPr id="614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204864"/>
            <a:ext cx="4876893" cy="3427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3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500" b="1" dirty="0" smtClean="0">
                <a:latin typeface="Segoe Print" panose="02000600000000000000" pitchFamily="2" charset="0"/>
              </a:rPr>
              <a:t>Beschreibung </a:t>
            </a:r>
            <a:r>
              <a:rPr lang="de-DE" sz="3500" b="1" dirty="0" smtClean="0">
                <a:latin typeface="Segoe Print" panose="02000600000000000000" pitchFamily="2" charset="0"/>
              </a:rPr>
              <a:t>Endoplasmatisches Retikulum (ER)</a:t>
            </a:r>
            <a:endParaRPr lang="de-DE" sz="3500"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lstStyle/>
          <a:p>
            <a:r>
              <a:rPr lang="de-DE" dirty="0" smtClean="0"/>
              <a:t>Das ER ist </a:t>
            </a:r>
            <a:r>
              <a:rPr lang="de-DE" dirty="0"/>
              <a:t>etwas, das in jeder Zelle vorkommt und </a:t>
            </a:r>
            <a:r>
              <a:rPr lang="de-DE" dirty="0" smtClean="0"/>
              <a:t>wie ein verzweigtes Kanalsystem aufgebaut </a:t>
            </a:r>
            <a:r>
              <a:rPr lang="de-DE" dirty="0"/>
              <a:t>ist. </a:t>
            </a:r>
            <a:r>
              <a:rPr lang="de-DE" dirty="0" smtClean="0"/>
              <a:t>Es </a:t>
            </a:r>
            <a:r>
              <a:rPr lang="de-DE" dirty="0"/>
              <a:t>ist </a:t>
            </a:r>
            <a:r>
              <a:rPr lang="de-DE" dirty="0" smtClean="0"/>
              <a:t>das „Straßensystem“ </a:t>
            </a:r>
            <a:r>
              <a:rPr lang="de-DE" dirty="0"/>
              <a:t>der Zelle und </a:t>
            </a:r>
            <a:r>
              <a:rPr lang="de-DE" dirty="0" smtClean="0"/>
              <a:t>transportiert durch seine Kanäle Stoffe zu anderen Orten in der Zelle.</a:t>
            </a:r>
            <a:endParaRPr lang="de-DE" dirty="0"/>
          </a:p>
          <a:p>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ER</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278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500" b="1" dirty="0" smtClean="0">
                <a:latin typeface="Segoe Print" panose="02000600000000000000" pitchFamily="2" charset="0"/>
              </a:rPr>
              <a:t>Definition Endoplasmatisches Retikulum (ER)</a:t>
            </a:r>
            <a:endParaRPr lang="de-DE" sz="3500"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normAutofit fontScale="85000" lnSpcReduction="20000"/>
          </a:bodyPr>
          <a:lstStyle/>
          <a:p>
            <a:r>
              <a:rPr lang="de-DE" dirty="0" smtClean="0"/>
              <a:t>Das ER stellt ein reich verzweigtes membranumschlossenes Hohlraumsystem dar, das als Verbindungsweg zwischen Zellkern und Golgi-Apparat genutzt wird. Es kann zwischen glattem ER und rauem ER unterschieden werden. Letzteres besitzt zusätzliche Ribosomen, die für die Proteinherstellung zuständig sind. Das glatte ER ist unter anderem für die Lipidherstellung zuständig. Durch Vesikel können vom ER gebildete Stoffe zum Golgi-Apparat geschickt werden, um dort für den Export aus der Zelle vorbereitet zu werden.</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ER</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012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Vesikel</a:t>
            </a:r>
            <a:endParaRPr lang="de-DE" b="1" dirty="0">
              <a:latin typeface="Segoe Print" panose="02000600000000000000" pitchFamily="2" charset="0"/>
            </a:endParaRPr>
          </a:p>
        </p:txBody>
      </p:sp>
      <p:sp>
        <p:nvSpPr>
          <p:cNvPr id="4" name="Textfeld 3"/>
          <p:cNvSpPr txBox="1"/>
          <p:nvPr/>
        </p:nvSpPr>
        <p:spPr>
          <a:xfrm>
            <a:off x="1187624" y="1817716"/>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2" action="ppaction://hlinksldjump"/>
              </a:rPr>
              <a:t>Bild </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7" name="Textfeld 6"/>
          <p:cNvSpPr txBox="1"/>
          <p:nvPr/>
        </p:nvSpPr>
        <p:spPr>
          <a:xfrm>
            <a:off x="1187624" y="328498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u="sng" dirty="0" smtClean="0">
                <a:latin typeface="Calibri" panose="020F0502020204030204" pitchFamily="34" charset="0"/>
                <a:cs typeface="Calibri" panose="020F0502020204030204" pitchFamily="34" charset="0"/>
              </a:rPr>
              <a:t>Beschreibung</a:t>
            </a:r>
            <a:endParaRPr lang="de-DE" sz="4000" u="sng" dirty="0" smtClean="0">
              <a:latin typeface="Calibri" panose="020F0502020204030204" pitchFamily="34" charset="0"/>
              <a:cs typeface="Calibri" panose="020F0502020204030204" pitchFamily="34" charset="0"/>
            </a:endParaRPr>
          </a:p>
          <a:p>
            <a:pPr algn="ctr"/>
            <a:endParaRPr lang="de-DE" dirty="0"/>
          </a:p>
        </p:txBody>
      </p:sp>
      <p:sp>
        <p:nvSpPr>
          <p:cNvPr id="8" name="Textfeld 7"/>
          <p:cNvSpPr txBox="1"/>
          <p:nvPr/>
        </p:nvSpPr>
        <p:spPr>
          <a:xfrm>
            <a:off x="1187624" y="478076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3" action="ppaction://hlinksldjump"/>
              </a:rPr>
              <a:t>Definition</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9" name="Textfeld 8"/>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4" action="ppaction://hlinksldjump"/>
              </a:rPr>
              <a:t> Übersicht </a:t>
            </a:r>
            <a:endParaRPr lang="de-DE" sz="1200" b="1" dirty="0" smtClean="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009720"/>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3520729"/>
            <a:ext cx="1328737" cy="104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5" y="5037918"/>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597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Bild Vesikel</a:t>
            </a:r>
            <a:endParaRPr lang="de-DE" b="1" dirty="0">
              <a:latin typeface="Segoe Print" panose="02000600000000000000" pitchFamily="2" charset="0"/>
            </a:endParaRPr>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Vesikel</a:t>
            </a:r>
            <a:endParaRPr lang="de-DE" sz="1200" b="1" dirty="0" smtClean="0">
              <a:latin typeface="Calibri" panose="020F0502020204030204" pitchFamily="34" charset="0"/>
              <a:cs typeface="Calibri" panose="020F0502020204030204" pitchFamily="34" charset="0"/>
            </a:endParaRPr>
          </a:p>
        </p:txBody>
      </p:sp>
      <p:pic>
        <p:nvPicPr>
          <p:cNvPr id="717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088214"/>
            <a:ext cx="4875570" cy="34861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147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Beschreibung </a:t>
            </a:r>
            <a:r>
              <a:rPr lang="de-DE" b="1" dirty="0" smtClean="0">
                <a:latin typeface="Segoe Print" panose="02000600000000000000" pitchFamily="2" charset="0"/>
              </a:rPr>
              <a:t>Vesikel</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lstStyle/>
          <a:p>
            <a:r>
              <a:rPr lang="de-DE" dirty="0"/>
              <a:t>Ein Vesikel ist etwas, das wie ein Bläschen aussieht. Es besitzt als Hülle eine Membran, die </a:t>
            </a:r>
            <a:r>
              <a:rPr lang="de-DE" dirty="0" smtClean="0"/>
              <a:t>genauso aufgebaut ist </a:t>
            </a:r>
            <a:r>
              <a:rPr lang="de-DE" dirty="0"/>
              <a:t>wie die Membran der Zelle. </a:t>
            </a:r>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Vesikel</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3832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Definition Vesikel</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normAutofit fontScale="92500" lnSpcReduction="10000"/>
          </a:bodyPr>
          <a:lstStyle/>
          <a:p>
            <a:r>
              <a:rPr lang="de-DE" dirty="0" smtClean="0"/>
              <a:t>Vesikel sind Bläschen, die von einer Membran umgeben sind. Sie können sich von der Zellmembran, dem ER oder dem Golgi-Apparat abschnüren und durch die Zelle oder auch aus der Zelle heraus zu ihrem Zielort wandern. Die Vesikel stellen ein wichtiges Transportmittel zwischen den Zellorganellen in derselben Zelle und auch zwischen unterschiedlichen Zellen dar.</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Vesikel</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6045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Quellen</a:t>
            </a:r>
            <a:endParaRPr lang="de-DE" b="1" dirty="0">
              <a:latin typeface="Segoe Print" panose="02000600000000000000" pitchFamily="2" charset="0"/>
            </a:endParaRPr>
          </a:p>
        </p:txBody>
      </p:sp>
      <p:sp>
        <p:nvSpPr>
          <p:cNvPr id="3" name="Inhaltsplatzhalter 2"/>
          <p:cNvSpPr>
            <a:spLocks noGrp="1"/>
          </p:cNvSpPr>
          <p:nvPr>
            <p:ph idx="1"/>
          </p:nvPr>
        </p:nvSpPr>
        <p:spPr/>
        <p:txBody>
          <a:bodyPr>
            <a:normAutofit fontScale="77500" lnSpcReduction="20000"/>
          </a:bodyPr>
          <a:lstStyle/>
          <a:p>
            <a:r>
              <a:rPr lang="de-DE" b="1" u="sng" dirty="0" smtClean="0">
                <a:latin typeface="Segoe Print" panose="02000600000000000000" pitchFamily="2" charset="0"/>
              </a:rPr>
              <a:t>Bilder</a:t>
            </a:r>
            <a:r>
              <a:rPr lang="de-DE" dirty="0" smtClean="0"/>
              <a:t>:</a:t>
            </a:r>
          </a:p>
          <a:p>
            <a:r>
              <a:rPr lang="de-DE" dirty="0" smtClean="0"/>
              <a:t>https://pixabay.com/de/photos/pinsel-maler-werkstatt-sch%C3%BCssel-3129361/ [17.09.2020]</a:t>
            </a:r>
          </a:p>
          <a:p>
            <a:r>
              <a:rPr lang="de-DE" dirty="0" smtClean="0"/>
              <a:t>https://pixabay.com/de/photos/studenten-grundschule-dorf-laos-1177702</a:t>
            </a:r>
            <a:r>
              <a:rPr lang="de-DE" dirty="0"/>
              <a:t>/ [17.09.2020]</a:t>
            </a:r>
            <a:endParaRPr lang="de-DE" dirty="0" smtClean="0"/>
          </a:p>
          <a:p>
            <a:r>
              <a:rPr lang="de-DE" dirty="0" smtClean="0"/>
              <a:t>https://pixabay.com/de/photos/einstein-professor-humor-formel-1173990</a:t>
            </a:r>
            <a:r>
              <a:rPr lang="de-DE" dirty="0"/>
              <a:t>/ [17.09.2020]</a:t>
            </a:r>
            <a:endParaRPr lang="de-DE" dirty="0" smtClean="0"/>
          </a:p>
          <a:p>
            <a:endParaRPr lang="de-DE" dirty="0" smtClean="0"/>
          </a:p>
          <a:p>
            <a:r>
              <a:rPr lang="de-DE" b="1" u="sng" dirty="0" smtClean="0">
                <a:latin typeface="Segoe Print" panose="02000600000000000000" pitchFamily="2" charset="0"/>
              </a:rPr>
              <a:t>Inhalt</a:t>
            </a:r>
            <a:r>
              <a:rPr lang="de-DE" dirty="0" smtClean="0"/>
              <a:t>: </a:t>
            </a:r>
          </a:p>
          <a:p>
            <a:r>
              <a:rPr lang="de-DE" dirty="0"/>
              <a:t>Baack, Katharina u. a.: Natura Oberstufe. Biologie für Gymnasien. Klett 2016, S. 27, </a:t>
            </a:r>
            <a:r>
              <a:rPr lang="de-DE" dirty="0" smtClean="0"/>
              <a:t>S. 43.</a:t>
            </a:r>
            <a:endParaRPr lang="de-DE" dirty="0"/>
          </a:p>
          <a:p>
            <a:r>
              <a:rPr lang="de-DE" dirty="0"/>
              <a:t>Born, Anne u. a.: Biologie Oberstufe. Gesamtband. Cornelsen 2011, S. </a:t>
            </a:r>
            <a:r>
              <a:rPr lang="de-DE" smtClean="0"/>
              <a:t>51</a:t>
            </a:r>
            <a:endParaRPr lang="de-DE" dirty="0"/>
          </a:p>
        </p:txBody>
      </p:sp>
    </p:spTree>
    <p:extLst>
      <p:ext uri="{BB962C8B-B14F-4D97-AF65-F5344CB8AC3E}">
        <p14:creationId xmlns:p14="http://schemas.microsoft.com/office/powerpoint/2010/main" val="3693875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042338016"/>
              </p:ext>
            </p:extLst>
          </p:nvPr>
        </p:nvGraphicFramePr>
        <p:xfrm>
          <a:off x="1547664" y="836712"/>
          <a:ext cx="6096000" cy="512064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endParaRPr lang="de-DE" sz="1500" dirty="0" smtClean="0">
                        <a:latin typeface="Segoe Print" panose="02000600000000000000" pitchFamily="2" charset="0"/>
                        <a:cs typeface="Calibri" panose="020F0502020204030204" pitchFamily="34" charset="0"/>
                      </a:endParaRPr>
                    </a:p>
                    <a:p>
                      <a:pPr algn="ctr"/>
                      <a:r>
                        <a:rPr lang="de-DE" sz="3000" dirty="0" smtClean="0">
                          <a:latin typeface="Segoe Print" panose="02000600000000000000" pitchFamily="2" charset="0"/>
                          <a:cs typeface="Calibri" panose="020F0502020204030204" pitchFamily="34" charset="0"/>
                        </a:rPr>
                        <a:t>Begriffskärtchen:</a:t>
                      </a:r>
                    </a:p>
                    <a:p>
                      <a:pPr algn="ctr"/>
                      <a:endParaRPr lang="de-DE" sz="1500" dirty="0">
                        <a:latin typeface="Calibri" panose="020F0502020204030204" pitchFamily="34" charset="0"/>
                        <a:cs typeface="Calibri" panose="020F0502020204030204" pitchFamily="34" charset="0"/>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algn="ctr"/>
                      <a:endParaRPr lang="de-DE" sz="2800" baseline="0" dirty="0" smtClean="0">
                        <a:solidFill>
                          <a:schemeClr val="tx1"/>
                        </a:solidFill>
                        <a:latin typeface="Calibri" panose="020F0502020204030204" pitchFamily="34" charset="0"/>
                        <a:cs typeface="Calibri" panose="020F0502020204030204" pitchFamily="34" charset="0"/>
                      </a:endParaRPr>
                    </a:p>
                    <a:p>
                      <a:pPr algn="ctr"/>
                      <a:r>
                        <a:rPr lang="de-DE" sz="2800" baseline="0" dirty="0" smtClean="0">
                          <a:solidFill>
                            <a:schemeClr val="tx1"/>
                          </a:solidFill>
                          <a:latin typeface="Calibri" panose="020F0502020204030204" pitchFamily="34" charset="0"/>
                          <a:cs typeface="Calibri" panose="020F0502020204030204" pitchFamily="34" charset="0"/>
                          <a:hlinkClick r:id="rId2" action="ppaction://hlinksldjump"/>
                        </a:rPr>
                        <a:t>Lysosom</a:t>
                      </a:r>
                      <a:endParaRPr lang="de-DE" sz="2800" baseline="0" dirty="0" smtClean="0">
                        <a:solidFill>
                          <a:schemeClr val="tx1"/>
                        </a:solidFill>
                        <a:latin typeface="Calibri" panose="020F0502020204030204" pitchFamily="34" charset="0"/>
                        <a:cs typeface="Calibri" panose="020F0502020204030204" pitchFamily="34" charset="0"/>
                      </a:endParaRPr>
                    </a:p>
                    <a:p>
                      <a:pPr algn="ctr"/>
                      <a:endParaRPr lang="de-DE" sz="2800" baseline="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de-DE" sz="2800" dirty="0" smtClean="0">
                        <a:latin typeface="Calibri" panose="020F0502020204030204" pitchFamily="34" charset="0"/>
                        <a:cs typeface="Calibri" panose="020F0502020204030204" pitchFamily="34" charset="0"/>
                      </a:endParaRPr>
                    </a:p>
                    <a:p>
                      <a:pPr algn="ctr"/>
                      <a:r>
                        <a:rPr lang="de-DE" sz="2800" dirty="0" err="1" smtClean="0">
                          <a:latin typeface="Calibri" panose="020F0502020204030204" pitchFamily="34" charset="0"/>
                          <a:cs typeface="Calibri" panose="020F0502020204030204" pitchFamily="34" charset="0"/>
                          <a:hlinkClick r:id="rId3" action="ppaction://hlinksldjump"/>
                        </a:rPr>
                        <a:t>Peroxisom</a:t>
                      </a:r>
                      <a:endParaRPr lang="de-DE" sz="28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endParaRPr lang="de-DE" sz="2800" dirty="0" smtClean="0">
                        <a:latin typeface="Calibri" panose="020F0502020204030204" pitchFamily="34" charset="0"/>
                        <a:cs typeface="Calibri" panose="020F0502020204030204" pitchFamily="34" charset="0"/>
                      </a:endParaRPr>
                    </a:p>
                    <a:p>
                      <a:pPr algn="ctr"/>
                      <a:r>
                        <a:rPr lang="de-DE" sz="2800" dirty="0" smtClean="0">
                          <a:latin typeface="Calibri" panose="020F0502020204030204" pitchFamily="34" charset="0"/>
                          <a:cs typeface="Calibri" panose="020F0502020204030204" pitchFamily="34" charset="0"/>
                          <a:hlinkClick r:id="rId4" action="ppaction://hlinksldjump"/>
                        </a:rPr>
                        <a:t>Golgi-Apparat</a:t>
                      </a:r>
                      <a:endParaRPr lang="de-DE" sz="2800" dirty="0" smtClean="0">
                        <a:latin typeface="Calibri" panose="020F0502020204030204" pitchFamily="34" charset="0"/>
                        <a:cs typeface="Calibri" panose="020F0502020204030204" pitchFamily="34" charset="0"/>
                      </a:endParaRPr>
                    </a:p>
                    <a:p>
                      <a:pPr algn="ctr"/>
                      <a:endParaRPr lang="de-DE" sz="2800" dirty="0">
                        <a:latin typeface="Calibri" panose="020F0502020204030204" pitchFamily="34" charset="0"/>
                        <a:cs typeface="Calibri" panose="020F0502020204030204" pitchFamily="34" charset="0"/>
                      </a:endParaRPr>
                    </a:p>
                  </a:txBody>
                  <a:tcPr/>
                </a:tc>
                <a:tc>
                  <a:txBody>
                    <a:bodyPr/>
                    <a:lstStyle/>
                    <a:p>
                      <a:pPr algn="ctr"/>
                      <a:endParaRPr lang="de-DE" sz="2800" dirty="0" smtClean="0">
                        <a:latin typeface="Calibri" panose="020F0502020204030204" pitchFamily="34" charset="0"/>
                        <a:cs typeface="Calibri" panose="020F0502020204030204" pitchFamily="34" charset="0"/>
                      </a:endParaRPr>
                    </a:p>
                    <a:p>
                      <a:pPr algn="ctr"/>
                      <a:r>
                        <a:rPr lang="de-DE" sz="2800" dirty="0" smtClean="0">
                          <a:latin typeface="Calibri" panose="020F0502020204030204" pitchFamily="34" charset="0"/>
                          <a:cs typeface="Calibri" panose="020F0502020204030204" pitchFamily="34" charset="0"/>
                          <a:hlinkClick r:id="rId5" action="ppaction://hlinksldjump"/>
                        </a:rPr>
                        <a:t>Enzym</a:t>
                      </a:r>
                      <a:endParaRPr lang="de-DE"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endParaRPr lang="de-DE" sz="1400" dirty="0" smtClean="0">
                        <a:latin typeface="Calibri" panose="020F0502020204030204" pitchFamily="34" charset="0"/>
                        <a:cs typeface="Calibri" panose="020F0502020204030204" pitchFamily="34" charset="0"/>
                      </a:endParaRPr>
                    </a:p>
                    <a:p>
                      <a:pPr algn="ctr"/>
                      <a:r>
                        <a:rPr lang="de-DE" sz="2800" dirty="0" smtClean="0">
                          <a:solidFill>
                            <a:srgbClr val="C00000"/>
                          </a:solidFill>
                          <a:latin typeface="Calibri" panose="020F0502020204030204" pitchFamily="34" charset="0"/>
                          <a:cs typeface="Calibri" panose="020F0502020204030204" pitchFamily="34" charset="0"/>
                          <a:hlinkClick r:id="rId6" action="ppaction://hlinksldjump"/>
                        </a:rPr>
                        <a:t>Endoplasmatisches Retikulum</a:t>
                      </a:r>
                      <a:endParaRPr lang="de-DE" sz="2800" dirty="0" smtClean="0">
                        <a:solidFill>
                          <a:srgbClr val="C00000"/>
                        </a:solidFill>
                        <a:latin typeface="Calibri" panose="020F0502020204030204" pitchFamily="34" charset="0"/>
                        <a:cs typeface="Calibri" panose="020F0502020204030204" pitchFamily="34" charset="0"/>
                      </a:endParaRPr>
                    </a:p>
                    <a:p>
                      <a:pPr algn="ctr"/>
                      <a:endParaRPr lang="de-DE" sz="1400" dirty="0" smtClean="0">
                        <a:latin typeface="Calibri" panose="020F0502020204030204" pitchFamily="34" charset="0"/>
                        <a:cs typeface="Calibri" panose="020F0502020204030204" pitchFamily="34" charset="0"/>
                      </a:endParaRPr>
                    </a:p>
                  </a:txBody>
                  <a:tcPr/>
                </a:tc>
                <a:tc>
                  <a:txBody>
                    <a:bodyPr/>
                    <a:lstStyle/>
                    <a:p>
                      <a:pPr algn="ctr"/>
                      <a:endParaRPr lang="de-DE" sz="2800" dirty="0" smtClean="0">
                        <a:latin typeface="Calibri" panose="020F0502020204030204" pitchFamily="34" charset="0"/>
                        <a:cs typeface="Calibri" panose="020F0502020204030204" pitchFamily="34" charset="0"/>
                      </a:endParaRPr>
                    </a:p>
                    <a:p>
                      <a:pPr algn="ctr"/>
                      <a:r>
                        <a:rPr lang="de-DE" sz="2800" dirty="0" smtClean="0">
                          <a:latin typeface="Calibri" panose="020F0502020204030204" pitchFamily="34" charset="0"/>
                          <a:cs typeface="Calibri" panose="020F0502020204030204" pitchFamily="34" charset="0"/>
                          <a:hlinkClick r:id="rId7" action="ppaction://hlinksldjump"/>
                        </a:rPr>
                        <a:t>Vesikel</a:t>
                      </a:r>
                      <a:endParaRPr lang="de-DE"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3601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Lysosom</a:t>
            </a:r>
            <a:endParaRPr lang="de-DE" b="1" dirty="0">
              <a:latin typeface="Segoe Print" panose="02000600000000000000" pitchFamily="2" charset="0"/>
            </a:endParaRPr>
          </a:p>
        </p:txBody>
      </p:sp>
      <p:sp>
        <p:nvSpPr>
          <p:cNvPr id="4" name="Textfeld 3"/>
          <p:cNvSpPr txBox="1"/>
          <p:nvPr/>
        </p:nvSpPr>
        <p:spPr>
          <a:xfrm>
            <a:off x="1187624" y="1817716"/>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2" action="ppaction://hlinksldjump"/>
              </a:rPr>
              <a:t>Bild </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7" name="Textfeld 6"/>
          <p:cNvSpPr txBox="1"/>
          <p:nvPr/>
        </p:nvSpPr>
        <p:spPr>
          <a:xfrm>
            <a:off x="1187624" y="328498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u="sng" dirty="0" smtClean="0">
                <a:latin typeface="Calibri" panose="020F0502020204030204" pitchFamily="34" charset="0"/>
                <a:cs typeface="Calibri" panose="020F0502020204030204" pitchFamily="34" charset="0"/>
              </a:rPr>
              <a:t>Beschreibung</a:t>
            </a:r>
            <a:endParaRPr lang="de-DE" sz="4000" u="sng" dirty="0" smtClean="0">
              <a:latin typeface="Calibri" panose="020F0502020204030204" pitchFamily="34" charset="0"/>
              <a:cs typeface="Calibri" panose="020F0502020204030204" pitchFamily="34" charset="0"/>
            </a:endParaRPr>
          </a:p>
          <a:p>
            <a:pPr algn="ctr"/>
            <a:endParaRPr lang="de-DE" dirty="0"/>
          </a:p>
        </p:txBody>
      </p:sp>
      <p:sp>
        <p:nvSpPr>
          <p:cNvPr id="8" name="Textfeld 7"/>
          <p:cNvSpPr txBox="1"/>
          <p:nvPr/>
        </p:nvSpPr>
        <p:spPr>
          <a:xfrm>
            <a:off x="1187624" y="478076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3" action="ppaction://hlinksldjump"/>
              </a:rPr>
              <a:t>Definition</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9" name="Textfeld 8"/>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4" action="ppaction://hlinksldjump"/>
              </a:rPr>
              <a:t> Übersicht </a:t>
            </a:r>
            <a:endParaRPr lang="de-DE" sz="1200" b="1" dirty="0" smtClean="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009720"/>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3520729"/>
            <a:ext cx="1328737" cy="104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5" y="5037918"/>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96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Bild Lysosom</a:t>
            </a:r>
            <a:endParaRPr lang="de-DE" b="1" dirty="0">
              <a:latin typeface="Segoe Print" panose="02000600000000000000" pitchFamily="2" charset="0"/>
            </a:endParaRPr>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Lysosom</a:t>
            </a:r>
            <a:endParaRPr lang="de-DE" sz="1200" b="1" dirty="0" smtClean="0">
              <a:latin typeface="Calibri" panose="020F0502020204030204" pitchFamily="34" charset="0"/>
              <a:cs typeface="Calibri" panose="020F0502020204030204" pitchFamily="34" charset="0"/>
            </a:endParaRP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73650" y="2060849"/>
            <a:ext cx="4654534" cy="35831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49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Beschreibung </a:t>
            </a:r>
            <a:r>
              <a:rPr lang="de-DE" b="1" dirty="0" smtClean="0">
                <a:latin typeface="Segoe Print" panose="02000600000000000000" pitchFamily="2" charset="0"/>
              </a:rPr>
              <a:t>Lysosom</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lstStyle/>
          <a:p>
            <a:r>
              <a:rPr lang="de-DE" dirty="0" smtClean="0"/>
              <a:t>Ein Lysosom </a:t>
            </a:r>
            <a:r>
              <a:rPr lang="de-DE" dirty="0" smtClean="0"/>
              <a:t>ist etwas, was in </a:t>
            </a:r>
            <a:r>
              <a:rPr lang="de-DE" dirty="0" smtClean="0"/>
              <a:t>jeder Zelle </a:t>
            </a:r>
            <a:r>
              <a:rPr lang="de-DE" dirty="0"/>
              <a:t>vor kommt </a:t>
            </a:r>
            <a:r>
              <a:rPr lang="de-DE" dirty="0" smtClean="0"/>
              <a:t>und wie </a:t>
            </a:r>
            <a:r>
              <a:rPr lang="de-DE" dirty="0" smtClean="0"/>
              <a:t>ein Bläschen </a:t>
            </a:r>
            <a:r>
              <a:rPr lang="de-DE" dirty="0" smtClean="0"/>
              <a:t>aussieht</a:t>
            </a:r>
            <a:r>
              <a:rPr lang="de-DE" dirty="0"/>
              <a:t>. </a:t>
            </a:r>
            <a:r>
              <a:rPr lang="de-DE" dirty="0" smtClean="0"/>
              <a:t>Es funktioniert wie ein winzig kleiner Magen.</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Lysosom</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5418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Definition Lysosom</a:t>
            </a:r>
            <a:endParaRPr lang="de-DE" b="1" dirty="0">
              <a:latin typeface="Segoe Print" panose="02000600000000000000" pitchFamily="2" charset="0"/>
            </a:endParaRPr>
          </a:p>
        </p:txBody>
      </p:sp>
      <p:sp>
        <p:nvSpPr>
          <p:cNvPr id="3" name="Inhaltsplatzhalter 2"/>
          <p:cNvSpPr>
            <a:spLocks noGrp="1"/>
          </p:cNvSpPr>
          <p:nvPr>
            <p:ph idx="1"/>
          </p:nvPr>
        </p:nvSpPr>
        <p:spPr>
          <a:xfrm>
            <a:off x="1463041" y="2119257"/>
            <a:ext cx="5053176" cy="3603812"/>
          </a:xfrm>
        </p:spPr>
        <p:txBody>
          <a:bodyPr>
            <a:normAutofit fontScale="92500"/>
          </a:bodyPr>
          <a:lstStyle/>
          <a:p>
            <a:r>
              <a:rPr lang="de-DE" dirty="0" smtClean="0"/>
              <a:t>Lysosomen gehören zu den Zellorganellen und kommen in jeder Zelle vor. Sie sind winzige, von einer Membran umschlossene Bläschen, die vom Golgi-Apparat, einem anderen Zellorganell, gebildet werden. Sie verdauen mithilfe von Enzymen aufgenommene Fremdstoffe, die dann ins Cytoplasma entlassen werden.</a:t>
            </a:r>
            <a:endParaRPr lang="de-DE" dirty="0"/>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Lysosom</a:t>
            </a:r>
            <a:endParaRPr lang="de-DE" sz="1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3102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latin typeface="Segoe Print" panose="02000600000000000000" pitchFamily="2" charset="0"/>
              </a:rPr>
              <a:t>Peroxisom</a:t>
            </a:r>
            <a:endParaRPr lang="de-DE" b="1" dirty="0">
              <a:latin typeface="Segoe Print" panose="02000600000000000000" pitchFamily="2" charset="0"/>
            </a:endParaRPr>
          </a:p>
        </p:txBody>
      </p:sp>
      <p:sp>
        <p:nvSpPr>
          <p:cNvPr id="4" name="Textfeld 3"/>
          <p:cNvSpPr txBox="1"/>
          <p:nvPr/>
        </p:nvSpPr>
        <p:spPr>
          <a:xfrm>
            <a:off x="1187624" y="1817716"/>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2" action="ppaction://hlinksldjump"/>
              </a:rPr>
              <a:t>Bild </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7" name="Textfeld 6"/>
          <p:cNvSpPr txBox="1"/>
          <p:nvPr/>
        </p:nvSpPr>
        <p:spPr>
          <a:xfrm>
            <a:off x="1187624" y="328498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u="sng" dirty="0" smtClean="0">
                <a:latin typeface="Calibri" panose="020F0502020204030204" pitchFamily="34" charset="0"/>
                <a:cs typeface="Calibri" panose="020F0502020204030204" pitchFamily="34" charset="0"/>
              </a:rPr>
              <a:t>Beschreibung</a:t>
            </a:r>
            <a:endParaRPr lang="de-DE" sz="4000" u="sng" dirty="0" smtClean="0">
              <a:latin typeface="Calibri" panose="020F0502020204030204" pitchFamily="34" charset="0"/>
              <a:cs typeface="Calibri" panose="020F0502020204030204" pitchFamily="34" charset="0"/>
            </a:endParaRPr>
          </a:p>
          <a:p>
            <a:pPr algn="ctr"/>
            <a:endParaRPr lang="de-DE" dirty="0"/>
          </a:p>
        </p:txBody>
      </p:sp>
      <p:sp>
        <p:nvSpPr>
          <p:cNvPr id="8" name="Textfeld 7"/>
          <p:cNvSpPr txBox="1"/>
          <p:nvPr/>
        </p:nvSpPr>
        <p:spPr>
          <a:xfrm>
            <a:off x="1187624" y="4780764"/>
            <a:ext cx="5344754" cy="1369606"/>
          </a:xfrm>
          <a:prstGeom prst="rect">
            <a:avLst/>
          </a:prstGeom>
          <a:ln/>
          <a:effectLst>
            <a:outerShdw blurRad="292100" dist="139700" dir="2700000" algn="tl"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DE" sz="2500" dirty="0" smtClean="0">
              <a:latin typeface="Calibri" panose="020F0502020204030204" pitchFamily="34" charset="0"/>
              <a:cs typeface="Calibri" panose="020F0502020204030204" pitchFamily="34" charset="0"/>
            </a:endParaRPr>
          </a:p>
          <a:p>
            <a:r>
              <a:rPr lang="de-DE" sz="4000" dirty="0" smtClean="0">
                <a:latin typeface="Calibri" panose="020F0502020204030204" pitchFamily="34" charset="0"/>
                <a:cs typeface="Calibri" panose="020F0502020204030204" pitchFamily="34" charset="0"/>
                <a:hlinkClick r:id="rId3" action="ppaction://hlinksldjump"/>
              </a:rPr>
              <a:t>Definition</a:t>
            </a:r>
            <a:endParaRPr lang="de-DE" sz="4000" dirty="0" smtClean="0">
              <a:latin typeface="Calibri" panose="020F0502020204030204" pitchFamily="34" charset="0"/>
              <a:cs typeface="Calibri" panose="020F0502020204030204" pitchFamily="34" charset="0"/>
            </a:endParaRPr>
          </a:p>
          <a:p>
            <a:pPr algn="ctr"/>
            <a:endParaRPr lang="de-DE" dirty="0"/>
          </a:p>
        </p:txBody>
      </p:sp>
      <p:sp>
        <p:nvSpPr>
          <p:cNvPr id="9" name="Textfeld 8"/>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4" action="ppaction://hlinksldjump"/>
              </a:rPr>
              <a:t> Übersicht </a:t>
            </a:r>
            <a:endParaRPr lang="de-DE" sz="1200" b="1" dirty="0" smtClean="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009720"/>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3520729"/>
            <a:ext cx="1328737" cy="104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5" y="5037918"/>
            <a:ext cx="1328737" cy="10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845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Segoe Print" panose="02000600000000000000" pitchFamily="2" charset="0"/>
              </a:rPr>
              <a:t>Bild </a:t>
            </a:r>
            <a:r>
              <a:rPr lang="de-DE" b="1" dirty="0" err="1" smtClean="0">
                <a:latin typeface="Segoe Print" panose="02000600000000000000" pitchFamily="2" charset="0"/>
              </a:rPr>
              <a:t>Peroxisom</a:t>
            </a:r>
            <a:endParaRPr lang="de-DE" b="1" dirty="0">
              <a:latin typeface="Segoe Print" panose="02000600000000000000" pitchFamily="2" charset="0"/>
            </a:endParaRPr>
          </a:p>
        </p:txBody>
      </p:sp>
      <p:sp>
        <p:nvSpPr>
          <p:cNvPr id="4" name="Textfeld 3"/>
          <p:cNvSpPr txBox="1"/>
          <p:nvPr/>
        </p:nvSpPr>
        <p:spPr>
          <a:xfrm>
            <a:off x="6732240" y="3831287"/>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2" action="ppaction://hlinksldjump"/>
              </a:rPr>
              <a:t> Übersicht </a:t>
            </a:r>
            <a:endParaRPr lang="de-DE" sz="1200" b="1" dirty="0" smtClean="0">
              <a:latin typeface="Calibri" panose="020F0502020204030204" pitchFamily="34" charset="0"/>
              <a:cs typeface="Calibri" panose="020F0502020204030204" pitchFamily="34" charset="0"/>
            </a:endParaRPr>
          </a:p>
        </p:txBody>
      </p:sp>
      <p:sp>
        <p:nvSpPr>
          <p:cNvPr id="5" name="Textfeld 4"/>
          <p:cNvSpPr txBox="1"/>
          <p:nvPr/>
        </p:nvSpPr>
        <p:spPr>
          <a:xfrm>
            <a:off x="6732240" y="3284984"/>
            <a:ext cx="1519946"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200" b="1" dirty="0"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 </a:t>
            </a:r>
            <a:r>
              <a:rPr lang="de-DE" sz="1200" b="1" dirty="0" err="1" smtClean="0">
                <a:latin typeface="Calibri" panose="020F0502020204030204" pitchFamily="34" charset="0"/>
                <a:cs typeface="Calibri" panose="020F0502020204030204" pitchFamily="34" charset="0"/>
                <a:sym typeface="Wingdings" panose="05000000000000000000" pitchFamily="2" charset="2"/>
                <a:hlinkClick r:id="rId3" action="ppaction://hlinksldjump"/>
              </a:rPr>
              <a:t>Peroxisom</a:t>
            </a:r>
            <a:endParaRPr lang="de-DE" sz="1200" b="1" dirty="0" smtClean="0">
              <a:latin typeface="Calibri" panose="020F0502020204030204" pitchFamily="34" charset="0"/>
              <a:cs typeface="Calibri" panose="020F0502020204030204" pitchFamily="34" charset="0"/>
            </a:endParaRPr>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445152" y="2204864"/>
            <a:ext cx="4999056" cy="33711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221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in">
  <a:themeElements>
    <a:clrScheme name="Benutzerdefiniert 6">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000000"/>
      </a:hlink>
      <a:folHlink>
        <a:srgbClr val="000000"/>
      </a:folHlink>
    </a:clrScheme>
    <a:fontScheme name="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0</TotalTime>
  <Words>944</Words>
  <Application>Microsoft Office PowerPoint</Application>
  <PresentationFormat>Bildschirmpräsentation (4:3)</PresentationFormat>
  <Paragraphs>145</Paragraphs>
  <Slides>28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vt:lpstr>
      <vt:lpstr>Brush Script MT</vt:lpstr>
      <vt:lpstr>Calibri</vt:lpstr>
      <vt:lpstr>Constantia</vt:lpstr>
      <vt:lpstr>Franklin Gothic Book</vt:lpstr>
      <vt:lpstr>Rage Italic</vt:lpstr>
      <vt:lpstr>Segoe Print</vt:lpstr>
      <vt:lpstr>Wingdings</vt:lpstr>
      <vt:lpstr>Pin</vt:lpstr>
      <vt:lpstr> Wortwand    zum Informationstext  „Lysosomen und Peroxisomen“  Leistungskursfach Biologie, Berufliches Gymnasium Fachbereich Gesundheit (APO-BK Anlage D17a)</vt:lpstr>
      <vt:lpstr>PowerPoint-Präsentation</vt:lpstr>
      <vt:lpstr>PowerPoint-Präsentation</vt:lpstr>
      <vt:lpstr>Lysosom</vt:lpstr>
      <vt:lpstr>Bild Lysosom</vt:lpstr>
      <vt:lpstr>Beschreibung Lysosom</vt:lpstr>
      <vt:lpstr>Definition Lysosom</vt:lpstr>
      <vt:lpstr>Peroxisom</vt:lpstr>
      <vt:lpstr>Bild Peroxisom</vt:lpstr>
      <vt:lpstr>Beschreibung Peroxisom</vt:lpstr>
      <vt:lpstr>Definition Peroxisom</vt:lpstr>
      <vt:lpstr>Golgi-Apparat</vt:lpstr>
      <vt:lpstr>Bild Golgi-Apparat</vt:lpstr>
      <vt:lpstr>Erklärung Golgi-Apparat</vt:lpstr>
      <vt:lpstr>Definition Golgi-Apparat</vt:lpstr>
      <vt:lpstr>Enzym</vt:lpstr>
      <vt:lpstr>Bild Enzym</vt:lpstr>
      <vt:lpstr>Beschreibung Enzym</vt:lpstr>
      <vt:lpstr>Definition Enzym</vt:lpstr>
      <vt:lpstr>Endoplasmatisches Retikulum</vt:lpstr>
      <vt:lpstr>Bild Endoplasmatisches Retikulum (ER)</vt:lpstr>
      <vt:lpstr>Beschreibung Endoplasmatisches Retikulum (ER)</vt:lpstr>
      <vt:lpstr>Definition Endoplasmatisches Retikulum (ER)</vt:lpstr>
      <vt:lpstr>Vesikel</vt:lpstr>
      <vt:lpstr>Bild Vesikel</vt:lpstr>
      <vt:lpstr>Beschreibung Vesikel</vt:lpstr>
      <vt:lpstr>Definition Vesikel</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Windows-Benutzer</dc:creator>
  <cp:lastModifiedBy> </cp:lastModifiedBy>
  <cp:revision>51</cp:revision>
  <cp:lastPrinted>2020-09-24T07:15:39Z</cp:lastPrinted>
  <dcterms:created xsi:type="dcterms:W3CDTF">2020-09-23T21:20:59Z</dcterms:created>
  <dcterms:modified xsi:type="dcterms:W3CDTF">2020-12-22T13:29:02Z</dcterms:modified>
</cp:coreProperties>
</file>