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27" r:id="rId2"/>
    <p:sldId id="388" r:id="rId3"/>
    <p:sldId id="389" r:id="rId4"/>
    <p:sldId id="390" r:id="rId5"/>
    <p:sldId id="328" r:id="rId6"/>
    <p:sldId id="333" r:id="rId7"/>
    <p:sldId id="331" r:id="rId8"/>
    <p:sldId id="444" r:id="rId9"/>
    <p:sldId id="391" r:id="rId10"/>
    <p:sldId id="392" r:id="rId11"/>
    <p:sldId id="393" r:id="rId12"/>
    <p:sldId id="432" r:id="rId13"/>
    <p:sldId id="433" r:id="rId14"/>
    <p:sldId id="434" r:id="rId15"/>
    <p:sldId id="442" r:id="rId16"/>
    <p:sldId id="435" r:id="rId17"/>
    <p:sldId id="441" r:id="rId18"/>
    <p:sldId id="436" r:id="rId19"/>
    <p:sldId id="443" r:id="rId20"/>
    <p:sldId id="437" r:id="rId21"/>
    <p:sldId id="438" r:id="rId22"/>
    <p:sldId id="439" r:id="rId23"/>
    <p:sldId id="440" r:id="rId24"/>
    <p:sldId id="363" r:id="rId25"/>
    <p:sldId id="308"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C5D9"/>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5530" autoAdjust="0"/>
  </p:normalViewPr>
  <p:slideViewPr>
    <p:cSldViewPr>
      <p:cViewPr varScale="1">
        <p:scale>
          <a:sx n="104" d="100"/>
          <a:sy n="104" d="100"/>
        </p:scale>
        <p:origin x="1784" y="2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87B74E2B-AA19-4F2B-9DC1-9AD7042F5B90}">
      <dgm:prSet phldrT="[Text]"/>
      <dgm:spPr/>
      <dgm:t>
        <a:bodyPr/>
        <a:lstStyle/>
        <a:p>
          <a:r>
            <a:rPr lang="de-DE" b="1" dirty="0"/>
            <a:t>Bestandsaufnahme Lese- und Schreibförderung</a:t>
          </a:r>
        </a:p>
      </dgm:t>
    </dgm:pt>
    <dgm:pt modelId="{30E5145F-4D9F-4514-9B4C-C9FD8CDC14FE}" type="parTrans" cxnId="{ED8F1CB5-3C42-45A1-8494-BDD611536F72}">
      <dgm:prSet/>
      <dgm:spPr/>
      <dgm:t>
        <a:bodyPr/>
        <a:lstStyle/>
        <a:p>
          <a:endParaRPr lang="de-DE"/>
        </a:p>
      </dgm:t>
    </dgm:pt>
    <dgm:pt modelId="{100767C9-D4BC-48B5-A94D-CF6AECEF43E0}" type="sibTrans" cxnId="{ED8F1CB5-3C42-45A1-8494-BDD611536F72}">
      <dgm:prSet/>
      <dgm:spPr/>
      <dgm:t>
        <a:bodyPr/>
        <a:lstStyle/>
        <a:p>
          <a:endParaRPr lang="de-DE"/>
        </a:p>
      </dgm:t>
    </dgm:pt>
    <dgm:pt modelId="{51A52C53-FF4E-4301-AEFE-EB6CF0CCEA85}">
      <dgm:prSet phldrT="[Text]"/>
      <dgm:spPr/>
      <dgm:t>
        <a:bodyPr/>
        <a:lstStyle/>
        <a:p>
          <a:r>
            <a:rPr lang="de-DE" b="1" dirty="0"/>
            <a:t>Schulentwicklung in der Praxis: Implementation, Evaluation und dauerhafte Verankerung</a:t>
          </a:r>
        </a:p>
      </dgm:t>
    </dgm:pt>
    <dgm:pt modelId="{5B74963F-CA78-4949-A1F7-9983D65C3D1F}" type="parTrans" cxnId="{4974428E-20E5-49B8-92E8-B704D5EE32D6}">
      <dgm:prSet/>
      <dgm:spPr/>
      <dgm:t>
        <a:bodyPr/>
        <a:lstStyle/>
        <a:p>
          <a:endParaRPr lang="de-DE"/>
        </a:p>
      </dgm:t>
    </dgm:pt>
    <dgm:pt modelId="{EB228DD4-B8A4-437C-8D53-B27B3A7877FF}" type="sibTrans" cxnId="{4974428E-20E5-49B8-92E8-B704D5EE32D6}">
      <dgm:prSet/>
      <dgm:spPr/>
      <dgm:t>
        <a:bodyPr/>
        <a:lstStyle/>
        <a:p>
          <a:endParaRPr lang="de-DE"/>
        </a:p>
      </dgm:t>
    </dgm:pt>
    <dgm:pt modelId="{C9421C1C-85DA-46AB-B510-DA53D1044BA9}">
      <dgm:prSet phldrT="[Text]"/>
      <dgm:spPr/>
      <dgm:t>
        <a:bodyPr/>
        <a:lstStyle/>
        <a:p>
          <a:r>
            <a:rPr lang="de-DE" b="1" dirty="0"/>
            <a:t>Schulentwicklung in der Praxis: Ziele und Prioritäten definieren</a:t>
          </a:r>
        </a:p>
      </dgm:t>
    </dgm:pt>
    <dgm:pt modelId="{C735BC86-1B35-4466-A3A0-CD90F12EA4BE}" type="parTrans" cxnId="{CBC0267B-09A4-4715-88B9-244C255F7B3F}">
      <dgm:prSet/>
      <dgm:spPr/>
      <dgm:t>
        <a:bodyPr/>
        <a:lstStyle/>
        <a:p>
          <a:endParaRPr lang="de-DE"/>
        </a:p>
      </dgm:t>
    </dgm:pt>
    <dgm:pt modelId="{9EC4009C-EFC7-4A20-93FC-468712539C9C}" type="sibTrans" cxnId="{CBC0267B-09A4-4715-88B9-244C255F7B3F}">
      <dgm:prSet/>
      <dgm:spPr/>
      <dgm:t>
        <a:bodyPr/>
        <a:lstStyle/>
        <a:p>
          <a:endParaRPr lang="de-DE"/>
        </a:p>
      </dgm:t>
    </dgm:pt>
    <dgm:pt modelId="{3B28CE75-C7FD-41CD-8C90-3C2A5F95C3CE}">
      <dgm:prSet phldrT="[Text]"/>
      <dgm:spPr/>
      <dgm:t>
        <a:bodyPr/>
        <a:lstStyle/>
        <a:p>
          <a:r>
            <a:rPr lang="de-DE" b="1" dirty="0"/>
            <a:t>Grundlagen der Schulentwicklung</a:t>
          </a:r>
        </a:p>
      </dgm:t>
    </dgm:pt>
    <dgm:pt modelId="{5D22DC4E-418F-4115-BDE0-996F5AD96A4A}" type="sibTrans" cxnId="{9009718E-8A76-442B-87D0-66A289920190}">
      <dgm:prSet/>
      <dgm:spPr/>
      <dgm:t>
        <a:bodyPr/>
        <a:lstStyle/>
        <a:p>
          <a:endParaRPr lang="de-DE"/>
        </a:p>
      </dgm:t>
    </dgm:pt>
    <dgm:pt modelId="{CD5BAFB8-0B41-4652-99E1-32025F752BB9}" type="parTrans" cxnId="{9009718E-8A76-442B-87D0-66A289920190}">
      <dgm:prSet/>
      <dgm:spPr/>
      <dgm:t>
        <a:bodyPr/>
        <a:lstStyle/>
        <a:p>
          <a:endParaRPr lang="de-DE"/>
        </a:p>
      </dgm:t>
    </dgm:pt>
    <dgm:pt modelId="{CF2AC5F0-1C57-4174-9252-8EBAC59BD9F6}" type="pres">
      <dgm:prSet presAssocID="{C901BB95-785F-4BB2-9849-B3FCA0756ED1}" presName="Name0" presStyleCnt="0">
        <dgm:presLayoutVars>
          <dgm:chMax val="7"/>
          <dgm:chPref val="7"/>
          <dgm:dir/>
        </dgm:presLayoutVars>
      </dgm:prSet>
      <dgm:spPr/>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4"/>
      <dgm:spPr/>
    </dgm:pt>
    <dgm:pt modelId="{C7921C71-D269-4FFD-952A-9AE5DC4B9B26}" type="pres">
      <dgm:prSet presAssocID="{C901BB95-785F-4BB2-9849-B3FCA0756ED1}" presName="conn" presStyleLbl="parChTrans1D2" presStyleIdx="0" presStyleCnt="1"/>
      <dgm:spPr/>
    </dgm:pt>
    <dgm:pt modelId="{A31E2B67-A253-46A2-84ED-4D52A44E775B}" type="pres">
      <dgm:prSet presAssocID="{C901BB95-785F-4BB2-9849-B3FCA0756ED1}" presName="extraNode" presStyleLbl="node1" presStyleIdx="0" presStyleCnt="4"/>
      <dgm:spPr/>
    </dgm:pt>
    <dgm:pt modelId="{C4670574-B1CE-499F-9C31-A631D80CAAC0}" type="pres">
      <dgm:prSet presAssocID="{C901BB95-785F-4BB2-9849-B3FCA0756ED1}" presName="dstNode" presStyleLbl="node1" presStyleIdx="0" presStyleCnt="4"/>
      <dgm:spPr/>
    </dgm:pt>
    <dgm:pt modelId="{F342CDCC-29D3-4B9D-B9D1-28C6E09579A5}" type="pres">
      <dgm:prSet presAssocID="{3B28CE75-C7FD-41CD-8C90-3C2A5F95C3CE}" presName="text_1" presStyleLbl="node1" presStyleIdx="0" presStyleCnt="4">
        <dgm:presLayoutVars>
          <dgm:bulletEnabled val="1"/>
        </dgm:presLayoutVars>
      </dgm:prSet>
      <dgm:spPr/>
    </dgm:pt>
    <dgm:pt modelId="{B9077D14-9D05-49DC-BCB3-A35924F30175}" type="pres">
      <dgm:prSet presAssocID="{3B28CE75-C7FD-41CD-8C90-3C2A5F95C3CE}" presName="accent_1" presStyleCnt="0"/>
      <dgm:spPr/>
    </dgm:pt>
    <dgm:pt modelId="{EF9C9375-61BD-4B84-B5D3-2E34BF693A14}" type="pres">
      <dgm:prSet presAssocID="{3B28CE75-C7FD-41CD-8C90-3C2A5F95C3CE}" presName="accentRepeatNode" presStyleLbl="solidFgAcc1" presStyleIdx="0"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CF53D53-3089-427A-B767-E4411978DCE0}" type="pres">
      <dgm:prSet presAssocID="{87B74E2B-AA19-4F2B-9DC1-9AD7042F5B90}" presName="text_2" presStyleLbl="node1" presStyleIdx="1" presStyleCnt="4">
        <dgm:presLayoutVars>
          <dgm:bulletEnabled val="1"/>
        </dgm:presLayoutVars>
      </dgm:prSet>
      <dgm:spPr/>
    </dgm:pt>
    <dgm:pt modelId="{37C76100-591F-4CD5-A305-4D8E91D2FEBF}" type="pres">
      <dgm:prSet presAssocID="{87B74E2B-AA19-4F2B-9DC1-9AD7042F5B90}" presName="accent_2" presStyleCnt="0"/>
      <dgm:spPr/>
    </dgm:pt>
    <dgm:pt modelId="{F6023A61-5D55-43C4-B9C2-EE21DB1DE2D2}" type="pres">
      <dgm:prSet presAssocID="{87B74E2B-AA19-4F2B-9DC1-9AD7042F5B90}" presName="accentRepeatNode" presStyleLbl="solidFgAcc1" presStyleIdx="1"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C8F8B8C-C098-4C2C-92FC-27E3C90D4284}" type="pres">
      <dgm:prSet presAssocID="{C9421C1C-85DA-46AB-B510-DA53D1044BA9}" presName="text_3" presStyleLbl="node1" presStyleIdx="2" presStyleCnt="4">
        <dgm:presLayoutVars>
          <dgm:bulletEnabled val="1"/>
        </dgm:presLayoutVars>
      </dgm:prSet>
      <dgm:spPr/>
    </dgm:pt>
    <dgm:pt modelId="{F1FF1908-D0A8-4A57-9CB6-AB295F759E33}" type="pres">
      <dgm:prSet presAssocID="{C9421C1C-85DA-46AB-B510-DA53D1044BA9}" presName="accent_3" presStyleCnt="0"/>
      <dgm:spPr/>
    </dgm:pt>
    <dgm:pt modelId="{F8CEE7CC-07F0-4AF7-90AE-518824AEC43E}" type="pres">
      <dgm:prSet presAssocID="{C9421C1C-85DA-46AB-B510-DA53D1044BA9}" presName="accentRepeatNode" presStyleLbl="solidFgAcc1" presStyleIdx="2"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8E12FBA-1487-4021-BB36-FD67DB8EC7CB}" type="pres">
      <dgm:prSet presAssocID="{51A52C53-FF4E-4301-AEFE-EB6CF0CCEA85}" presName="text_4" presStyleLbl="node1" presStyleIdx="3" presStyleCnt="4">
        <dgm:presLayoutVars>
          <dgm:bulletEnabled val="1"/>
        </dgm:presLayoutVars>
      </dgm:prSet>
      <dgm:spPr/>
    </dgm:pt>
    <dgm:pt modelId="{BFDD985E-716C-452A-983A-B82C31FEA1DE}" type="pres">
      <dgm:prSet presAssocID="{51A52C53-FF4E-4301-AEFE-EB6CF0CCEA85}" presName="accent_4" presStyleCnt="0"/>
      <dgm:spPr/>
    </dgm:pt>
    <dgm:pt modelId="{81EBC999-8E0F-4991-910F-297DE99866E8}" type="pres">
      <dgm:prSet presAssocID="{51A52C53-FF4E-4301-AEFE-EB6CF0CCEA85}" presName="accentRepeatNode" presStyleLbl="solidFgAcc1" presStyleIdx="3"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3E2A3B43-ED4A-4E76-97E5-78BAFA5D2BF4}" type="presOf" srcId="{5D22DC4E-418F-4115-BDE0-996F5AD96A4A}" destId="{C7921C71-D269-4FFD-952A-9AE5DC4B9B26}" srcOrd="0" destOrd="0" presId="urn:microsoft.com/office/officeart/2008/layout/VerticalCurvedList"/>
    <dgm:cxn modelId="{CBC0267B-09A4-4715-88B9-244C255F7B3F}" srcId="{C901BB95-785F-4BB2-9849-B3FCA0756ED1}" destId="{C9421C1C-85DA-46AB-B510-DA53D1044BA9}" srcOrd="2" destOrd="0" parTransId="{C735BC86-1B35-4466-A3A0-CD90F12EA4BE}" sibTransId="{9EC4009C-EFC7-4A20-93FC-468712539C9C}"/>
    <dgm:cxn modelId="{4974428E-20E5-49B8-92E8-B704D5EE32D6}" srcId="{C901BB95-785F-4BB2-9849-B3FCA0756ED1}" destId="{51A52C53-FF4E-4301-AEFE-EB6CF0CCEA85}" srcOrd="3" destOrd="0" parTransId="{5B74963F-CA78-4949-A1F7-9983D65C3D1F}" sibTransId="{EB228DD4-B8A4-437C-8D53-B27B3A7877FF}"/>
    <dgm:cxn modelId="{9009718E-8A76-442B-87D0-66A289920190}" srcId="{C901BB95-785F-4BB2-9849-B3FCA0756ED1}" destId="{3B28CE75-C7FD-41CD-8C90-3C2A5F95C3CE}" srcOrd="0" destOrd="0" parTransId="{CD5BAFB8-0B41-4652-99E1-32025F752BB9}" sibTransId="{5D22DC4E-418F-4115-BDE0-996F5AD96A4A}"/>
    <dgm:cxn modelId="{24E965A8-F1CB-478B-90DB-A372F3AA9B60}" type="presOf" srcId="{C9421C1C-85DA-46AB-B510-DA53D1044BA9}" destId="{1C8F8B8C-C098-4C2C-92FC-27E3C90D4284}" srcOrd="0" destOrd="0" presId="urn:microsoft.com/office/officeart/2008/layout/VerticalCurvedList"/>
    <dgm:cxn modelId="{ED8F1CB5-3C42-45A1-8494-BDD611536F72}" srcId="{C901BB95-785F-4BB2-9849-B3FCA0756ED1}" destId="{87B74E2B-AA19-4F2B-9DC1-9AD7042F5B90}" srcOrd="1" destOrd="0" parTransId="{30E5145F-4D9F-4514-9B4C-C9FD8CDC14FE}" sibTransId="{100767C9-D4BC-48B5-A94D-CF6AECEF43E0}"/>
    <dgm:cxn modelId="{7A7B49C0-269F-4D01-999D-5FF0236CA03A}" type="presOf" srcId="{51A52C53-FF4E-4301-AEFE-EB6CF0CCEA85}" destId="{D8E12FBA-1487-4021-BB36-FD67DB8EC7CB}" srcOrd="0" destOrd="0" presId="urn:microsoft.com/office/officeart/2008/layout/VerticalCurvedList"/>
    <dgm:cxn modelId="{7EED78D9-824C-44EC-A9F9-567044C319D6}" type="presOf" srcId="{87B74E2B-AA19-4F2B-9DC1-9AD7042F5B90}" destId="{8CF53D53-3089-427A-B767-E4411978DCE0}" srcOrd="0" destOrd="0" presId="urn:microsoft.com/office/officeart/2008/layout/VerticalCurvedList"/>
    <dgm:cxn modelId="{DEB54FEC-1DDA-4FCA-9950-FA9AC54AA6C5}" type="presOf" srcId="{3B28CE75-C7FD-41CD-8C90-3C2A5F95C3CE}" destId="{F342CDCC-29D3-4B9D-B9D1-28C6E09579A5}" srcOrd="0" destOrd="0" presId="urn:microsoft.com/office/officeart/2008/layout/VerticalCurvedList"/>
    <dgm:cxn modelId="{CE8552FE-F641-4BFE-990C-AE95C858CDCF}" type="presOf" srcId="{C901BB95-785F-4BB2-9849-B3FCA0756ED1}" destId="{CF2AC5F0-1C57-4174-9252-8EBAC59BD9F6}" srcOrd="0" destOrd="0" presId="urn:microsoft.com/office/officeart/2008/layout/VerticalCurvedList"/>
    <dgm:cxn modelId="{6A71DB95-548D-4AD9-828E-D2BE896E239B}" type="presParOf" srcId="{CF2AC5F0-1C57-4174-9252-8EBAC59BD9F6}" destId="{5E2A32DB-7EC0-434C-B2EB-CBCF16523135}" srcOrd="0" destOrd="0" presId="urn:microsoft.com/office/officeart/2008/layout/VerticalCurvedList"/>
    <dgm:cxn modelId="{8BEE6BAB-DCEF-46E5-9EE7-A77A287250F3}" type="presParOf" srcId="{5E2A32DB-7EC0-434C-B2EB-CBCF16523135}" destId="{F819871A-E79B-4D14-9C88-39A88309526D}" srcOrd="0" destOrd="0" presId="urn:microsoft.com/office/officeart/2008/layout/VerticalCurvedList"/>
    <dgm:cxn modelId="{63679178-B4DA-4B6D-B989-681BEC131E1C}" type="presParOf" srcId="{F819871A-E79B-4D14-9C88-39A88309526D}" destId="{F8B2D8D5-1677-4862-9508-BCC29A761CDD}" srcOrd="0" destOrd="0" presId="urn:microsoft.com/office/officeart/2008/layout/VerticalCurvedList"/>
    <dgm:cxn modelId="{098F24A0-A9C1-4DA9-941C-51D3F5F5C547}" type="presParOf" srcId="{F819871A-E79B-4D14-9C88-39A88309526D}" destId="{C7921C71-D269-4FFD-952A-9AE5DC4B9B26}" srcOrd="1" destOrd="0" presId="urn:microsoft.com/office/officeart/2008/layout/VerticalCurvedList"/>
    <dgm:cxn modelId="{BD0593E0-B220-4759-90A5-EF67D1E6164E}" type="presParOf" srcId="{F819871A-E79B-4D14-9C88-39A88309526D}" destId="{A31E2B67-A253-46A2-84ED-4D52A44E775B}" srcOrd="2" destOrd="0" presId="urn:microsoft.com/office/officeart/2008/layout/VerticalCurvedList"/>
    <dgm:cxn modelId="{1BB097DB-55FE-45C8-991A-485B83F00C4C}" type="presParOf" srcId="{F819871A-E79B-4D14-9C88-39A88309526D}" destId="{C4670574-B1CE-499F-9C31-A631D80CAAC0}" srcOrd="3" destOrd="0" presId="urn:microsoft.com/office/officeart/2008/layout/VerticalCurvedList"/>
    <dgm:cxn modelId="{C02409B5-BEE2-4092-8733-E8A7E1EB2636}" type="presParOf" srcId="{5E2A32DB-7EC0-434C-B2EB-CBCF16523135}" destId="{F342CDCC-29D3-4B9D-B9D1-28C6E09579A5}" srcOrd="1" destOrd="0" presId="urn:microsoft.com/office/officeart/2008/layout/VerticalCurvedList"/>
    <dgm:cxn modelId="{C2494910-A354-43B3-88D8-4A8F20F43DB0}" type="presParOf" srcId="{5E2A32DB-7EC0-434C-B2EB-CBCF16523135}" destId="{B9077D14-9D05-49DC-BCB3-A35924F30175}" srcOrd="2" destOrd="0" presId="urn:microsoft.com/office/officeart/2008/layout/VerticalCurvedList"/>
    <dgm:cxn modelId="{309EE26F-87E7-4493-8E44-828A8EE9F4FF}" type="presParOf" srcId="{B9077D14-9D05-49DC-BCB3-A35924F30175}" destId="{EF9C9375-61BD-4B84-B5D3-2E34BF693A14}" srcOrd="0" destOrd="0" presId="urn:microsoft.com/office/officeart/2008/layout/VerticalCurvedList"/>
    <dgm:cxn modelId="{6962C947-FB92-4BDE-80E9-85D757E40D4F}" type="presParOf" srcId="{5E2A32DB-7EC0-434C-B2EB-CBCF16523135}" destId="{8CF53D53-3089-427A-B767-E4411978DCE0}" srcOrd="3" destOrd="0" presId="urn:microsoft.com/office/officeart/2008/layout/VerticalCurvedList"/>
    <dgm:cxn modelId="{57F3D459-9F30-4CB5-808F-0537E9862191}" type="presParOf" srcId="{5E2A32DB-7EC0-434C-B2EB-CBCF16523135}" destId="{37C76100-591F-4CD5-A305-4D8E91D2FEBF}" srcOrd="4" destOrd="0" presId="urn:microsoft.com/office/officeart/2008/layout/VerticalCurvedList"/>
    <dgm:cxn modelId="{4E73D0A7-2519-4329-88E4-E9AAB669FFDA}" type="presParOf" srcId="{37C76100-591F-4CD5-A305-4D8E91D2FEBF}" destId="{F6023A61-5D55-43C4-B9C2-EE21DB1DE2D2}" srcOrd="0" destOrd="0" presId="urn:microsoft.com/office/officeart/2008/layout/VerticalCurvedList"/>
    <dgm:cxn modelId="{0F1F4455-5A69-47ED-94B7-967DF6C61643}" type="presParOf" srcId="{5E2A32DB-7EC0-434C-B2EB-CBCF16523135}" destId="{1C8F8B8C-C098-4C2C-92FC-27E3C90D4284}" srcOrd="5" destOrd="0" presId="urn:microsoft.com/office/officeart/2008/layout/VerticalCurvedList"/>
    <dgm:cxn modelId="{1B0AD1FD-5B01-4809-8863-8A6A9265BF2C}" type="presParOf" srcId="{5E2A32DB-7EC0-434C-B2EB-CBCF16523135}" destId="{F1FF1908-D0A8-4A57-9CB6-AB295F759E33}" srcOrd="6" destOrd="0" presId="urn:microsoft.com/office/officeart/2008/layout/VerticalCurvedList"/>
    <dgm:cxn modelId="{11D952A8-E23E-4AB3-A1F0-6746FF795469}" type="presParOf" srcId="{F1FF1908-D0A8-4A57-9CB6-AB295F759E33}" destId="{F8CEE7CC-07F0-4AF7-90AE-518824AEC43E}" srcOrd="0" destOrd="0" presId="urn:microsoft.com/office/officeart/2008/layout/VerticalCurvedList"/>
    <dgm:cxn modelId="{92D8DCE6-7F62-4E5F-9566-23167701B8CF}" type="presParOf" srcId="{5E2A32DB-7EC0-434C-B2EB-CBCF16523135}" destId="{D8E12FBA-1487-4021-BB36-FD67DB8EC7CB}" srcOrd="7" destOrd="0" presId="urn:microsoft.com/office/officeart/2008/layout/VerticalCurvedList"/>
    <dgm:cxn modelId="{D6825750-7821-4D98-94A9-0114AA783030}" type="presParOf" srcId="{5E2A32DB-7EC0-434C-B2EB-CBCF16523135}" destId="{BFDD985E-716C-452A-983A-B82C31FEA1DE}" srcOrd="8" destOrd="0" presId="urn:microsoft.com/office/officeart/2008/layout/VerticalCurvedList"/>
    <dgm:cxn modelId="{12E702FF-771A-4D9D-8B74-748A2F809219}" type="presParOf" srcId="{BFDD985E-716C-452A-983A-B82C31FEA1DE}" destId="{81EBC999-8E0F-4991-910F-297DE99866E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2CDCC-29D3-4B9D-B9D1-28C6E09579A5}">
      <dsp:nvSpPr>
        <dsp:cNvPr id="0" name=""/>
        <dsp:cNvSpPr/>
      </dsp:nvSpPr>
      <dsp:spPr>
        <a:xfrm>
          <a:off x="460128" y="312440"/>
          <a:ext cx="5580684" cy="62520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Grundlagen der Schulentwicklung</a:t>
          </a:r>
        </a:p>
      </dsp:txBody>
      <dsp:txXfrm>
        <a:off x="460128" y="312440"/>
        <a:ext cx="5580684" cy="625205"/>
      </dsp:txXfrm>
    </dsp:sp>
    <dsp:sp modelId="{EF9C9375-61BD-4B84-B5D3-2E34BF693A14}">
      <dsp:nvSpPr>
        <dsp:cNvPr id="0" name=""/>
        <dsp:cNvSpPr/>
      </dsp:nvSpPr>
      <dsp:spPr>
        <a:xfrm>
          <a:off x="69375" y="234289"/>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F53D53-3089-427A-B767-E4411978DCE0}">
      <dsp:nvSpPr>
        <dsp:cNvPr id="0" name=""/>
        <dsp:cNvSpPr/>
      </dsp:nvSpPr>
      <dsp:spPr>
        <a:xfrm>
          <a:off x="818573" y="1250411"/>
          <a:ext cx="5222240" cy="625205"/>
        </a:xfrm>
        <a:prstGeom prst="rect">
          <a:avLst/>
        </a:prstGeom>
        <a:solidFill>
          <a:schemeClr val="accent5">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Bestandsaufnahme Lese- und Schreibförderung</a:t>
          </a:r>
        </a:p>
      </dsp:txBody>
      <dsp:txXfrm>
        <a:off x="818573" y="1250411"/>
        <a:ext cx="5222240" cy="625205"/>
      </dsp:txXfrm>
    </dsp:sp>
    <dsp:sp modelId="{F6023A61-5D55-43C4-B9C2-EE21DB1DE2D2}">
      <dsp:nvSpPr>
        <dsp:cNvPr id="0" name=""/>
        <dsp:cNvSpPr/>
      </dsp:nvSpPr>
      <dsp:spPr>
        <a:xfrm>
          <a:off x="427819" y="1172260"/>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1C8F8B8C-C098-4C2C-92FC-27E3C90D4284}">
      <dsp:nvSpPr>
        <dsp:cNvPr id="0" name=""/>
        <dsp:cNvSpPr/>
      </dsp:nvSpPr>
      <dsp:spPr>
        <a:xfrm>
          <a:off x="818573" y="2188382"/>
          <a:ext cx="5222240" cy="625205"/>
        </a:xfrm>
        <a:prstGeom prst="rect">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Schulentwicklung in der Praxis: Ziele und Prioritäten definieren</a:t>
          </a:r>
        </a:p>
      </dsp:txBody>
      <dsp:txXfrm>
        <a:off x="818573" y="2188382"/>
        <a:ext cx="5222240" cy="625205"/>
      </dsp:txXfrm>
    </dsp:sp>
    <dsp:sp modelId="{F8CEE7CC-07F0-4AF7-90AE-518824AEC43E}">
      <dsp:nvSpPr>
        <dsp:cNvPr id="0" name=""/>
        <dsp:cNvSpPr/>
      </dsp:nvSpPr>
      <dsp:spPr>
        <a:xfrm>
          <a:off x="427819" y="2110232"/>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D8E12FBA-1487-4021-BB36-FD67DB8EC7CB}">
      <dsp:nvSpPr>
        <dsp:cNvPr id="0" name=""/>
        <dsp:cNvSpPr/>
      </dsp:nvSpPr>
      <dsp:spPr>
        <a:xfrm>
          <a:off x="460128" y="3126353"/>
          <a:ext cx="5580684" cy="625205"/>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Schulentwicklung in der Praxis: Implementation, Evaluation und dauerhafte Verankerung</a:t>
          </a:r>
        </a:p>
      </dsp:txBody>
      <dsp:txXfrm>
        <a:off x="460128" y="3126353"/>
        <a:ext cx="5580684" cy="625205"/>
      </dsp:txXfrm>
    </dsp:sp>
    <dsp:sp modelId="{81EBC999-8E0F-4991-910F-297DE99866E8}">
      <dsp:nvSpPr>
        <dsp:cNvPr id="0" name=""/>
        <dsp:cNvSpPr/>
      </dsp:nvSpPr>
      <dsp:spPr>
        <a:xfrm>
          <a:off x="69375" y="3048203"/>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t>10/27/22</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A7292F2-7523-43AE-96DF-425AB6C35DB6}" type="slidenum">
              <a:rPr lang="pt-PT" smtClean="0"/>
              <a:t>1</a:t>
            </a:fld>
            <a:endParaRPr lang="pt-PT"/>
          </a:p>
        </p:txBody>
      </p:sp>
    </p:spTree>
    <p:extLst>
      <p:ext uri="{BB962C8B-B14F-4D97-AF65-F5344CB8AC3E}">
        <p14:creationId xmlns:p14="http://schemas.microsoft.com/office/powerpoint/2010/main" val="2529600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a:t>
            </a:fld>
            <a:endParaRPr lang="en-US" dirty="0"/>
          </a:p>
        </p:txBody>
      </p:sp>
    </p:spTree>
    <p:extLst>
      <p:ext uri="{BB962C8B-B14F-4D97-AF65-F5344CB8AC3E}">
        <p14:creationId xmlns:p14="http://schemas.microsoft.com/office/powerpoint/2010/main" val="378116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Arial" pitchFamily="-112" charset="0"/>
                <a:ea typeface="ＭＳ Ｐゴシック" pitchFamily="-112" charset="-128"/>
                <a:cs typeface="ＭＳ Ｐゴシック" pitchFamily="-112" charset="-128"/>
              </a:rPr>
              <a:t>Hans-Günter Rolff bezeichnet Schulentwicklung als „Trias von Personal-, Unterrichts- und Organisationsentwicklung“. Wir erfahren, was darunter zu verstehen ist und schauen, in welchen Bereichen Möglichkeiten bestehen, Lese- und Schreibförderung in den gesamtschulischen Zusammenhang zu setzen.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latin typeface="Arial" pitchFamily="-112" charset="0"/>
              <a:ea typeface="ＭＳ Ｐゴシック" pitchFamily="-112" charset="-128"/>
              <a:cs typeface="ＭＳ Ｐゴシック" pitchFamily="-112" charset="-128"/>
            </a:endParaRPr>
          </a:p>
          <a:p>
            <a:endParaRPr lang="de-DE" sz="1200" b="0" i="0" u="none" strike="noStrike" kern="1200" baseline="0" dirty="0">
              <a:solidFill>
                <a:schemeClr val="tx1"/>
              </a:solidFill>
              <a:latin typeface="Arial" pitchFamily="-112" charset="0"/>
              <a:ea typeface="ＭＳ Ｐゴシック" pitchFamily="-112" charset="-128"/>
              <a:cs typeface="ＭＳ Ｐゴシック" pitchFamily="-112" charset="-128"/>
            </a:endParaRPr>
          </a:p>
        </p:txBody>
      </p:sp>
      <p:sp>
        <p:nvSpPr>
          <p:cNvPr id="4" name="Foliennummernplatzhalter 3"/>
          <p:cNvSpPr>
            <a:spLocks noGrp="1"/>
          </p:cNvSpPr>
          <p:nvPr>
            <p:ph type="sldNum" sz="quarter" idx="10"/>
          </p:nvPr>
        </p:nvSpPr>
        <p:spPr/>
        <p:txBody>
          <a:bodyPr/>
          <a:lstStyle/>
          <a:p>
            <a:fld id="{26F86A0B-29C0-41B5-B18D-72224212AB48}" type="slidenum">
              <a:rPr lang="de-DE" altLang="de-DE" smtClean="0"/>
              <a:pPr/>
              <a:t>5</a:t>
            </a:fld>
            <a:endParaRPr lang="de-DE" altLang="de-DE"/>
          </a:p>
        </p:txBody>
      </p:sp>
    </p:spTree>
    <p:extLst>
      <p:ext uri="{BB962C8B-B14F-4D97-AF65-F5344CB8AC3E}">
        <p14:creationId xmlns:p14="http://schemas.microsoft.com/office/powerpoint/2010/main" val="76182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26F86A0B-29C0-41B5-B18D-72224212AB48}" type="slidenum">
              <a:rPr lang="de-DE" altLang="de-DE" smtClean="0"/>
              <a:pPr/>
              <a:t>6</a:t>
            </a:fld>
            <a:endParaRPr lang="de-DE" altLang="de-DE"/>
          </a:p>
        </p:txBody>
      </p:sp>
    </p:spTree>
    <p:extLst>
      <p:ext uri="{BB962C8B-B14F-4D97-AF65-F5344CB8AC3E}">
        <p14:creationId xmlns:p14="http://schemas.microsoft.com/office/powerpoint/2010/main" val="2696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Arial" pitchFamily="-112" charset="0"/>
                <a:ea typeface="ＭＳ Ｐゴシック" pitchFamily="-112" charset="-128"/>
                <a:cs typeface="ＭＳ Ｐゴシック" pitchFamily="-112" charset="-128"/>
              </a:rPr>
              <a:t>Grafik: Berater für Schulentwicklung RLP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Arial" pitchFamily="-112" charset="0"/>
                <a:ea typeface="ＭＳ Ｐゴシック" pitchFamily="-112" charset="-128"/>
                <a:cs typeface="ＭＳ Ｐゴシック" pitchFamily="-112" charset="-128"/>
              </a:rPr>
              <a:t>Als Ergebnis aus der Übung haben wir Unterricht als Kerngebiet der Entwicklungspotenziale ausgemacht, wenn es darum geht, Lese- und Schreibförderung so zu etablieren, dass auch Ergebnisse messbar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Arial" pitchFamily="-112" charset="0"/>
                <a:ea typeface="ＭＳ Ｐゴシック" pitchFamily="-112" charset="-128"/>
                <a:cs typeface="ＭＳ Ｐゴシック" pitchFamily="-112" charset="-128"/>
              </a:rPr>
              <a:t>Das Finden und Umsetzen von Entwicklungsfeldern an der Schule bedarf einiger grundlegender Überlegungen. Der Entwicklungskreislauf stellt die Phasen anschaulich dar: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Arial" pitchFamily="-112" charset="0"/>
                <a:ea typeface="ＭＳ Ｐゴシック" pitchFamily="-112" charset="-128"/>
                <a:cs typeface="ＭＳ Ｐゴシック" pitchFamily="-112" charset="-128"/>
              </a:rPr>
              <a:t>Die Frage:  Wo stehen wir und wo wollen wir hin? ist entscheidend für das Gelingen. Darum sollte man VOR der Arbeit an der Entwicklung eines schulischen Leseförderkonzeptes eine Bestandsaufnahme machen und daran anknüpfend Schwerpunkte herausarbeiten, an denen gearbeitet werden sollte.  Mit der Formulierung und Kommunikation klarer Entwicklungsziele zusammen mit der konsequenten Einbeziehung der ganzen Schulgemeinschaft, ist man schon einen Schritt weiter auf dem Weg, die geplanten Vorhaben auch erfolgreich umzusetzen. Holen Sie alle ins Boot! Evaluieren Sie regelmäßig, wie weit Ihr Vorhaben gediehen ist! Justieren Sie entsprechend nach… </a:t>
            </a:r>
          </a:p>
          <a:p>
            <a:endParaRPr lang="de-DE" sz="1200" b="0" i="0" u="none" strike="noStrike" kern="1200" baseline="0" dirty="0">
              <a:solidFill>
                <a:schemeClr val="tx1"/>
              </a:solidFill>
              <a:latin typeface="Arial" pitchFamily="-112" charset="0"/>
              <a:ea typeface="ＭＳ Ｐゴシック" pitchFamily="-112" charset="-128"/>
              <a:cs typeface="ＭＳ Ｐゴシック" pitchFamily="-112" charset="-128"/>
            </a:endParaRPr>
          </a:p>
        </p:txBody>
      </p:sp>
      <p:sp>
        <p:nvSpPr>
          <p:cNvPr id="4" name="Foliennummernplatzhalter 3"/>
          <p:cNvSpPr>
            <a:spLocks noGrp="1"/>
          </p:cNvSpPr>
          <p:nvPr>
            <p:ph type="sldNum" sz="quarter" idx="10"/>
          </p:nvPr>
        </p:nvSpPr>
        <p:spPr/>
        <p:txBody>
          <a:bodyPr/>
          <a:lstStyle/>
          <a:p>
            <a:fld id="{26F86A0B-29C0-41B5-B18D-72224212AB48}" type="slidenum">
              <a:rPr lang="de-DE" altLang="de-DE" smtClean="0"/>
              <a:pPr/>
              <a:t>7</a:t>
            </a:fld>
            <a:endParaRPr lang="de-DE" altLang="de-DE"/>
          </a:p>
        </p:txBody>
      </p:sp>
    </p:spTree>
    <p:extLst>
      <p:ext uri="{BB962C8B-B14F-4D97-AF65-F5344CB8AC3E}">
        <p14:creationId xmlns:p14="http://schemas.microsoft.com/office/powerpoint/2010/main" val="9909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24</a:t>
            </a:fld>
            <a:endParaRPr lang="en-US" dirty="0"/>
          </a:p>
        </p:txBody>
      </p:sp>
    </p:spTree>
    <p:extLst>
      <p:ext uri="{BB962C8B-B14F-4D97-AF65-F5344CB8AC3E}">
        <p14:creationId xmlns:p14="http://schemas.microsoft.com/office/powerpoint/2010/main" val="4256829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br>
              <a:rPr lang="de-DE" sz="3600" dirty="0">
                <a:solidFill>
                  <a:schemeClr val="bg1"/>
                </a:solidFill>
              </a:rPr>
            </a:br>
            <a:br>
              <a:rPr lang="de-DE" sz="3600" dirty="0">
                <a:solidFill>
                  <a:schemeClr val="bg1"/>
                </a:solidFill>
              </a:rPr>
            </a:br>
            <a:r>
              <a:rPr lang="de-DE" sz="3600" b="1" dirty="0">
                <a:solidFill>
                  <a:schemeClr val="bg1"/>
                </a:solidFill>
              </a:rPr>
              <a:t>Block :</a:t>
            </a:r>
            <a:br>
              <a:rPr lang="de-DE" sz="3600" b="1" dirty="0">
                <a:solidFill>
                  <a:schemeClr val="bg1"/>
                </a:solidFill>
              </a:rPr>
            </a:b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27.10.22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und zwei Inhalte">
    <p:spTree>
      <p:nvGrpSpPr>
        <p:cNvPr id="1" name=""/>
        <p:cNvGrpSpPr/>
        <p:nvPr/>
      </p:nvGrpSpPr>
      <p:grpSpPr>
        <a:xfrm>
          <a:off x="0" y="0"/>
          <a:ext cx="0" cy="0"/>
          <a:chOff x="0" y="0"/>
          <a:chExt cx="0" cy="0"/>
        </a:xfrm>
      </p:grpSpPr>
      <p:pic>
        <p:nvPicPr>
          <p:cNvPr id="11" name="Inhaltsplatzhalter 7">
            <a:extLst>
              <a:ext uri="{FF2B5EF4-FFF2-40B4-BE49-F238E27FC236}">
                <a16:creationId xmlns:a16="http://schemas.microsoft.com/office/drawing/2014/main" id="{A27560C1-2FEA-4BFB-9FCF-2A779C2BE1D9}"/>
              </a:ext>
            </a:extLst>
          </p:cNvPr>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7" name="Inhaltsplatzhalter 7">
            <a:extLst>
              <a:ext uri="{FF2B5EF4-FFF2-40B4-BE49-F238E27FC236}">
                <a16:creationId xmlns:a16="http://schemas.microsoft.com/office/drawing/2014/main" id="{41568E09-D09D-4568-B63F-750C8134422E}"/>
              </a:ext>
            </a:extLst>
          </p:cNvPr>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2" name="Titel 1"/>
          <p:cNvSpPr>
            <a:spLocks noGrp="1"/>
          </p:cNvSpPr>
          <p:nvPr>
            <p:ph type="title"/>
          </p:nvPr>
        </p:nvSpPr>
        <p:spPr>
          <a:xfrm>
            <a:off x="14808" y="44624"/>
            <a:ext cx="8229600" cy="972000"/>
          </a:xfrm>
        </p:spPr>
        <p:txBody>
          <a:bodyPr/>
          <a:lstStyle>
            <a:lvl1pPr algn="l">
              <a:defRPr sz="3200" b="1">
                <a:solidFill>
                  <a:schemeClr val="bg1"/>
                </a:solidFill>
              </a:defRPr>
            </a:lvl1pPr>
          </a:lstStyle>
          <a:p>
            <a:r>
              <a:rPr lang="de-DE" dirty="0"/>
              <a:t>Titelmasterformat durch Klicken bearbeiten</a:t>
            </a:r>
          </a:p>
        </p:txBody>
      </p:sp>
      <p:pic>
        <p:nvPicPr>
          <p:cNvPr id="8" name="Grafik 7">
            <a:extLst>
              <a:ext uri="{FF2B5EF4-FFF2-40B4-BE49-F238E27FC236}">
                <a16:creationId xmlns:a16="http://schemas.microsoft.com/office/drawing/2014/main" id="{B77187CB-4E90-46CA-9B0D-19B5B62D49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602429"/>
            <a:ext cx="864096" cy="864096"/>
          </a:xfrm>
          <a:prstGeom prst="rect">
            <a:avLst/>
          </a:prstGeom>
        </p:spPr>
      </p:pic>
      <p:sp>
        <p:nvSpPr>
          <p:cNvPr id="9" name="Regelmäßiges Fünfeck 7">
            <a:extLst>
              <a:ext uri="{FF2B5EF4-FFF2-40B4-BE49-F238E27FC236}">
                <a16:creationId xmlns:a16="http://schemas.microsoft.com/office/drawing/2014/main" id="{EC72ABB6-56D3-4419-83AE-2F614222765E}"/>
              </a:ext>
            </a:extLst>
          </p:cNvPr>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6" name="Foliennummernplatzhalter 5"/>
          <p:cNvSpPr>
            <a:spLocks noGrp="1"/>
          </p:cNvSpPr>
          <p:nvPr>
            <p:ph type="sldNum" sz="quarter" idx="12"/>
          </p:nvPr>
        </p:nvSpPr>
        <p:spPr>
          <a:xfrm>
            <a:off x="6632522" y="5863417"/>
            <a:ext cx="2133600" cy="365125"/>
          </a:xfrm>
        </p:spPr>
        <p:txBody>
          <a:bodyPr/>
          <a:lstStyle>
            <a:lvl1pPr>
              <a:defRPr sz="2000" b="1">
                <a:solidFill>
                  <a:schemeClr val="tx1"/>
                </a:solidFill>
              </a:defRPr>
            </a:lvl1pPr>
          </a:lstStyle>
          <a:p>
            <a:fld id="{63716C5D-123D-4EDE-A4A5-85ED365A388D}" type="slidenum">
              <a:rPr lang="de-DE" smtClean="0">
                <a:solidFill>
                  <a:prstClr val="black"/>
                </a:solidFill>
              </a:rPr>
              <a:pPr/>
              <a:t>‹Nr.›</a:t>
            </a:fld>
            <a:endParaRPr lang="de-DE">
              <a:solidFill>
                <a:prstClr val="black"/>
              </a:solidFill>
            </a:endParaRPr>
          </a:p>
        </p:txBody>
      </p:sp>
      <p:sp>
        <p:nvSpPr>
          <p:cNvPr id="10" name="TextBox 4">
            <a:extLst>
              <a:ext uri="{FF2B5EF4-FFF2-40B4-BE49-F238E27FC236}">
                <a16:creationId xmlns:a16="http://schemas.microsoft.com/office/drawing/2014/main" id="{13CC6E05-12D5-42E9-8F08-9275EE9E85D7}"/>
              </a:ext>
            </a:extLst>
          </p:cNvPr>
          <p:cNvSpPr txBox="1"/>
          <p:nvPr userDrawn="1"/>
        </p:nvSpPr>
        <p:spPr>
          <a:xfrm>
            <a:off x="0" y="6525344"/>
            <a:ext cx="9143999" cy="338554"/>
          </a:xfrm>
          <a:prstGeom prst="rect">
            <a:avLst/>
          </a:prstGeom>
          <a:noFill/>
        </p:spPr>
        <p:txBody>
          <a:bodyPr wrap="square" rtlCol="0">
            <a:spAutoFit/>
          </a:bodyPr>
          <a:lstStyle/>
          <a:p>
            <a:pPr algn="ctr">
              <a:defRPr/>
            </a:pPr>
            <a:r>
              <a:rPr lang="de-DE" sz="1600" b="1" dirty="0">
                <a:solidFill>
                  <a:prstClr val="white"/>
                </a:solidFill>
              </a:rPr>
              <a:t>BaCuLit 2.0 </a:t>
            </a:r>
            <a:r>
              <a:rPr lang="de-DE" sz="1200" b="1" dirty="0">
                <a:solidFill>
                  <a:prstClr val="white"/>
                </a:solidFill>
              </a:rPr>
              <a:t>- </a:t>
            </a:r>
            <a:r>
              <a:rPr lang="de-DE" sz="1200" dirty="0">
                <a:solidFill>
                  <a:prstClr val="white"/>
                </a:solidFill>
              </a:rPr>
              <a:t>Fortbildung für Lehrkräfte zur Vermittlung  fachbezogener Lese- und </a:t>
            </a:r>
            <a:r>
              <a:rPr lang="de-DE" sz="1200" dirty="0" err="1">
                <a:solidFill>
                  <a:prstClr val="white"/>
                </a:solidFill>
              </a:rPr>
              <a:t>Schreibkompetenzen</a:t>
            </a:r>
            <a:endParaRPr lang="de-DE" sz="1200" dirty="0">
              <a:solidFill>
                <a:prstClr val="white"/>
              </a:solidFill>
            </a:endParaRPr>
          </a:p>
        </p:txBody>
      </p:sp>
      <p:sp>
        <p:nvSpPr>
          <p:cNvPr id="12" name="Inhaltsplatzhalter 2">
            <a:extLst>
              <a:ext uri="{FF2B5EF4-FFF2-40B4-BE49-F238E27FC236}">
                <a16:creationId xmlns:a16="http://schemas.microsoft.com/office/drawing/2014/main" id="{F945252B-1076-435A-9721-1DCF16343B9F}"/>
              </a:ext>
            </a:extLst>
          </p:cNvPr>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3" name="Inhaltsplatzhalter 3">
            <a:extLst>
              <a:ext uri="{FF2B5EF4-FFF2-40B4-BE49-F238E27FC236}">
                <a16:creationId xmlns:a16="http://schemas.microsoft.com/office/drawing/2014/main" id="{27E9102F-52E2-493D-BEB5-07E2D5B768FD}"/>
              </a:ext>
            </a:extLst>
          </p:cNvPr>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0870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ank You Slide">
    <p:bg>
      <p:bgPr>
        <a:solidFill>
          <a:schemeClr val="bg1"/>
        </a:solidFill>
        <a:effectLst/>
      </p:bgPr>
    </p:bg>
    <p:spTree>
      <p:nvGrpSpPr>
        <p:cNvPr id="1" name=""/>
        <p:cNvGrpSpPr/>
        <p:nvPr/>
      </p:nvGrpSpPr>
      <p:grpSpPr>
        <a:xfrm>
          <a:off x="0" y="0"/>
          <a:ext cx="0" cy="0"/>
          <a:chOff x="0" y="0"/>
          <a:chExt cx="0" cy="0"/>
        </a:xfrm>
      </p:grpSpPr>
      <p:sp>
        <p:nvSpPr>
          <p:cNvPr id="9" name="Parallelogram 8"/>
          <p:cNvSpPr/>
          <p:nvPr userDrawn="1"/>
        </p:nvSpPr>
        <p:spPr>
          <a:xfrm>
            <a:off x="4470400" y="774700"/>
            <a:ext cx="5651500" cy="1316736"/>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userDrawn="1"/>
        </p:nvSpPr>
        <p:spPr>
          <a:xfrm>
            <a:off x="5621241" y="1153160"/>
            <a:ext cx="3204376" cy="523220"/>
          </a:xfrm>
          <a:prstGeom prst="rect">
            <a:avLst/>
          </a:prstGeom>
          <a:noFill/>
        </p:spPr>
        <p:txBody>
          <a:bodyPr wrap="square" rtlCol="0">
            <a:spAutoFit/>
          </a:bodyPr>
          <a:lstStyle/>
          <a:p>
            <a:r>
              <a:rPr lang="en-US" sz="2800" dirty="0" err="1">
                <a:solidFill>
                  <a:prstClr val="black">
                    <a:lumMod val="65000"/>
                    <a:lumOff val="35000"/>
                  </a:prstClr>
                </a:solidFill>
                <a:ea typeface="Calibri" charset="0"/>
                <a:cs typeface="Calibri" charset="0"/>
              </a:rPr>
              <a:t>www.blend-ed.eu</a:t>
            </a:r>
            <a:endParaRPr lang="en-US" dirty="0">
              <a:solidFill>
                <a:prstClr val="black">
                  <a:lumMod val="65000"/>
                  <a:lumOff val="35000"/>
                </a:prstClr>
              </a:solidFill>
              <a:ea typeface="Calibri" charset="0"/>
              <a:cs typeface="Calibri" charset="0"/>
            </a:endParaRPr>
          </a:p>
        </p:txBody>
      </p:sp>
      <p:sp>
        <p:nvSpPr>
          <p:cNvPr id="3" name="Parallelogram 2"/>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4" name="TextBox 3"/>
          <p:cNvSpPr txBox="1"/>
          <p:nvPr userDrawn="1"/>
        </p:nvSpPr>
        <p:spPr>
          <a:xfrm>
            <a:off x="75972" y="4952679"/>
            <a:ext cx="4409689" cy="1200329"/>
          </a:xfrm>
          <a:prstGeom prst="rect">
            <a:avLst/>
          </a:prstGeom>
          <a:noFill/>
        </p:spPr>
        <p:txBody>
          <a:bodyPr wrap="square" rtlCol="0">
            <a:spAutoFit/>
          </a:bodyPr>
          <a:lstStyle/>
          <a:p>
            <a:r>
              <a:rPr lang="en-US" sz="1200" dirty="0" err="1">
                <a:solidFill>
                  <a:prstClr val="white"/>
                </a:solidFill>
                <a:ea typeface="Calibri" charset="0"/>
                <a:cs typeface="Calibri" charset="0"/>
              </a:rPr>
              <a:t>Leitung</a:t>
            </a:r>
            <a:r>
              <a:rPr lang="en-US" sz="1200" dirty="0">
                <a:solidFill>
                  <a:prstClr val="white"/>
                </a:solidFill>
                <a:ea typeface="Calibri" charset="0"/>
                <a:cs typeface="Calibri" charset="0"/>
              </a:rPr>
              <a:t> des </a:t>
            </a:r>
            <a:r>
              <a:rPr lang="en-US" sz="1200" dirty="0" err="1">
                <a:solidFill>
                  <a:prstClr val="white"/>
                </a:solidFill>
                <a:ea typeface="Calibri" charset="0"/>
                <a:cs typeface="Calibri" charset="0"/>
              </a:rPr>
              <a:t>Ble</a:t>
            </a:r>
            <a:r>
              <a:rPr lang="en-US" sz="1200" dirty="0">
                <a:solidFill>
                  <a:prstClr val="white"/>
                </a:solidFill>
                <a:ea typeface="Calibri" charset="0"/>
                <a:cs typeface="Calibri" charset="0"/>
              </a:rPr>
              <a:t>*Teach </a:t>
            </a:r>
            <a:r>
              <a:rPr lang="en-US" sz="1200" dirty="0" err="1">
                <a:solidFill>
                  <a:prstClr val="white"/>
                </a:solidFill>
                <a:ea typeface="Calibri" charset="0"/>
                <a:cs typeface="Calibri" charset="0"/>
              </a:rPr>
              <a:t>Projektes</a:t>
            </a:r>
            <a:r>
              <a:rPr lang="en-US" sz="1200" dirty="0">
                <a:solidFill>
                  <a:prstClr val="white"/>
                </a:solidFill>
                <a:ea typeface="Calibri" charset="0"/>
                <a:cs typeface="Calibri" charset="0"/>
              </a:rPr>
              <a:t>:</a:t>
            </a:r>
          </a:p>
          <a:p>
            <a:r>
              <a:rPr lang="en-US" sz="1200" dirty="0">
                <a:solidFill>
                  <a:prstClr val="white"/>
                </a:solidFill>
                <a:ea typeface="Calibri" charset="0"/>
                <a:cs typeface="Calibri" charset="0"/>
              </a:rPr>
              <a:t>Universität </a:t>
            </a:r>
            <a:r>
              <a:rPr lang="en-US" sz="1200" dirty="0" err="1">
                <a:solidFill>
                  <a:prstClr val="white"/>
                </a:solidFill>
                <a:ea typeface="Calibri" charset="0"/>
                <a:cs typeface="Calibri" charset="0"/>
              </a:rPr>
              <a:t>zu</a:t>
            </a:r>
            <a:r>
              <a:rPr lang="en-US" sz="1200" dirty="0">
                <a:solidFill>
                  <a:prstClr val="white"/>
                </a:solidFill>
                <a:ea typeface="Calibri" charset="0"/>
                <a:cs typeface="Calibri" charset="0"/>
              </a:rPr>
              <a:t> Köln</a:t>
            </a:r>
          </a:p>
          <a:p>
            <a:r>
              <a:rPr lang="en-US" sz="1200" dirty="0">
                <a:solidFill>
                  <a:prstClr val="white"/>
                </a:solidFill>
                <a:ea typeface="Calibri" charset="0"/>
                <a:cs typeface="Calibri" charset="0"/>
              </a:rPr>
              <a:t>Prof. Dr. Christine Garbe</a:t>
            </a:r>
          </a:p>
          <a:p>
            <a:r>
              <a:rPr lang="en-US" sz="1200" dirty="0" err="1">
                <a:solidFill>
                  <a:prstClr val="white"/>
                </a:solidFill>
                <a:ea typeface="Calibri" charset="0"/>
                <a:cs typeface="Calibri" charset="0"/>
              </a:rPr>
              <a:t>Institut</a:t>
            </a:r>
            <a:r>
              <a:rPr lang="en-US" sz="1200" dirty="0">
                <a:solidFill>
                  <a:prstClr val="white"/>
                </a:solidFill>
                <a:ea typeface="Calibri" charset="0"/>
                <a:cs typeface="Calibri" charset="0"/>
              </a:rPr>
              <a:t> für Deutsche Sprache und Literatur II      </a:t>
            </a:r>
          </a:p>
          <a:p>
            <a:r>
              <a:rPr lang="en-US" sz="1200" dirty="0">
                <a:solidFill>
                  <a:prstClr val="white"/>
                </a:solidFill>
                <a:ea typeface="Calibri" charset="0"/>
                <a:cs typeface="Calibri" charset="0"/>
              </a:rPr>
              <a:t>Richard-Strauss-Str. 2</a:t>
            </a:r>
          </a:p>
          <a:p>
            <a:r>
              <a:rPr lang="en-US" sz="1200" dirty="0">
                <a:solidFill>
                  <a:prstClr val="white"/>
                </a:solidFill>
                <a:ea typeface="Calibri" charset="0"/>
                <a:cs typeface="Calibri" charset="0"/>
              </a:rPr>
              <a:t>50931 Köln - DEUTSCHLAND</a:t>
            </a:r>
          </a:p>
        </p:txBody>
      </p:sp>
      <p:sp>
        <p:nvSpPr>
          <p:cNvPr id="5" name="Title 1"/>
          <p:cNvSpPr txBox="1">
            <a:spLocks/>
          </p:cNvSpPr>
          <p:nvPr userDrawn="1"/>
        </p:nvSpPr>
        <p:spPr>
          <a:xfrm>
            <a:off x="67063" y="3740830"/>
            <a:ext cx="4288913" cy="6045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prstClr val="white"/>
                </a:solidFill>
                <a:latin typeface="Avenir Next" charset="0"/>
                <a:ea typeface="Avenir Next" charset="0"/>
                <a:cs typeface="Avenir Next" charset="0"/>
              </a:rPr>
              <a:t>Danke</a:t>
            </a:r>
            <a:r>
              <a:rPr lang="en-US" sz="4000" b="1" dirty="0">
                <a:solidFill>
                  <a:prstClr val="white"/>
                </a:solidFill>
                <a:latin typeface="Avenir Next" charset="0"/>
                <a:ea typeface="Avenir Next" charset="0"/>
                <a:cs typeface="Avenir Next" charset="0"/>
              </a:rPr>
              <a:t> </a:t>
            </a:r>
            <a:r>
              <a:rPr lang="en-US" sz="4000" b="1" dirty="0" err="1">
                <a:solidFill>
                  <a:prstClr val="white"/>
                </a:solidFill>
                <a:latin typeface="Avenir Next" charset="0"/>
                <a:ea typeface="Avenir Next" charset="0"/>
                <a:cs typeface="Avenir Next" charset="0"/>
              </a:rPr>
              <a:t>für</a:t>
            </a:r>
            <a:r>
              <a:rPr lang="en-US" sz="4000" b="1" dirty="0">
                <a:solidFill>
                  <a:prstClr val="white"/>
                </a:solidFill>
                <a:latin typeface="Avenir Next" charset="0"/>
                <a:ea typeface="Avenir Next" charset="0"/>
                <a:cs typeface="Avenir Next" charset="0"/>
              </a:rPr>
              <a:t> </a:t>
            </a:r>
            <a:r>
              <a:rPr lang="en-US" sz="4000" b="1" dirty="0" err="1">
                <a:solidFill>
                  <a:prstClr val="white"/>
                </a:solidFill>
                <a:latin typeface="Avenir Next" charset="0"/>
                <a:ea typeface="Avenir Next" charset="0"/>
                <a:cs typeface="Avenir Next" charset="0"/>
              </a:rPr>
              <a:t>Ihre</a:t>
            </a:r>
            <a:r>
              <a:rPr lang="en-US" sz="4000" b="1" dirty="0">
                <a:solidFill>
                  <a:prstClr val="white"/>
                </a:solidFill>
                <a:latin typeface="Avenir Next" charset="0"/>
                <a:ea typeface="Avenir Next" charset="0"/>
                <a:cs typeface="Avenir Next" charset="0"/>
              </a:rPr>
              <a:t> </a:t>
            </a:r>
            <a:r>
              <a:rPr lang="en-US" sz="4000" b="1" dirty="0" err="1">
                <a:solidFill>
                  <a:prstClr val="white"/>
                </a:solidFill>
                <a:latin typeface="Avenir Next" charset="0"/>
                <a:ea typeface="Avenir Next" charset="0"/>
                <a:cs typeface="Avenir Next" charset="0"/>
              </a:rPr>
              <a:t>Aufmerksamkeit</a:t>
            </a:r>
            <a:r>
              <a:rPr lang="en-US" sz="4000" b="1" dirty="0">
                <a:solidFill>
                  <a:prstClr val="white"/>
                </a:solidFill>
                <a:latin typeface="Avenir Next" charset="0"/>
                <a:ea typeface="Avenir Next" charset="0"/>
                <a:cs typeface="Avenir Next" charset="0"/>
              </a:rPr>
              <a: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5049" y="329164"/>
            <a:ext cx="2493697" cy="2459736"/>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b="10358"/>
          <a:stretch/>
        </p:blipFill>
        <p:spPr>
          <a:xfrm>
            <a:off x="144838" y="6221570"/>
            <a:ext cx="1629730" cy="577081"/>
          </a:xfrm>
          <a:prstGeom prst="rect">
            <a:avLst/>
          </a:prstGeom>
          <a:solidFill>
            <a:schemeClr val="bg1">
              <a:alpha val="16000"/>
            </a:schemeClr>
          </a:solidFill>
          <a:effectLst/>
        </p:spPr>
      </p:pic>
      <p:sp>
        <p:nvSpPr>
          <p:cNvPr id="8" name="TextBox 7"/>
          <p:cNvSpPr txBox="1"/>
          <p:nvPr userDrawn="1"/>
        </p:nvSpPr>
        <p:spPr>
          <a:xfrm>
            <a:off x="1839091" y="6221570"/>
            <a:ext cx="5057009" cy="577081"/>
          </a:xfrm>
          <a:prstGeom prst="rect">
            <a:avLst/>
          </a:prstGeom>
          <a:solidFill>
            <a:schemeClr val="bg1">
              <a:alpha val="16000"/>
            </a:schemeClr>
          </a:solidFill>
          <a:effectLst/>
        </p:spPr>
        <p:txBody>
          <a:bodyPr wrap="square" rtlCol="0">
            <a:spAutoFit/>
          </a:bodyPr>
          <a:lstStyle/>
          <a:p>
            <a:r>
              <a:rPr lang="en-US" sz="1050" dirty="0">
                <a:solidFill>
                  <a:prstClr val="black"/>
                </a:solidFill>
                <a:ea typeface="Helvetica Neue Light" charset="0"/>
                <a:cs typeface="Helvetica Neue Light" charset="0"/>
              </a:rPr>
              <a:t>This project has been funded with support from the European Commission. </a:t>
            </a:r>
          </a:p>
          <a:p>
            <a:r>
              <a:rPr lang="en-US" sz="1050" dirty="0">
                <a:solidFill>
                  <a:prstClr val="black"/>
                </a:solidFill>
                <a:ea typeface="Helvetica Neue Light" charset="0"/>
                <a:cs typeface="Helvetica Neue Light" charset="0"/>
              </a:rPr>
              <a:t>This publication reflects the views of its authors only, and the Commission cannot be </a:t>
            </a:r>
            <a:br>
              <a:rPr lang="en-US" sz="1050" dirty="0">
                <a:solidFill>
                  <a:prstClr val="black"/>
                </a:solidFill>
                <a:ea typeface="Helvetica Neue Light" charset="0"/>
                <a:cs typeface="Helvetica Neue Light" charset="0"/>
              </a:rPr>
            </a:br>
            <a:r>
              <a:rPr lang="en-US" sz="1050" dirty="0">
                <a:solidFill>
                  <a:prstClr val="black"/>
                </a:solidFill>
                <a:ea typeface="Helvetica Neue Light" charset="0"/>
                <a:cs typeface="Helvetica Neue Light" charset="0"/>
              </a:rPr>
              <a:t>held responsible for any use which may be made of the information contained herein.</a:t>
            </a:r>
          </a:p>
        </p:txBody>
      </p:sp>
      <p:sp>
        <p:nvSpPr>
          <p:cNvPr id="10" name="Slide Number Placeholder 9"/>
          <p:cNvSpPr>
            <a:spLocks noGrp="1"/>
          </p:cNvSpPr>
          <p:nvPr>
            <p:ph type="sldNum" sz="quarter" idx="10"/>
          </p:nvPr>
        </p:nvSpPr>
        <p:spPr/>
        <p:txBody>
          <a:bodyPr/>
          <a:lstStyle/>
          <a:p>
            <a:fld id="{21381C69-4385-504E-8435-1F41354FA09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85258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27.10.22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4" r:id="rId23"/>
    <p:sldLayoutId id="2147483695"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72061" y="3356992"/>
            <a:ext cx="5220419" cy="2412000"/>
          </a:xfrm>
        </p:spPr>
        <p:txBody>
          <a:bodyPr>
            <a:normAutofit fontScale="90000"/>
          </a:bodyPr>
          <a:lstStyle/>
          <a:p>
            <a:r>
              <a:rPr lang="de-DE" sz="3200" dirty="0"/>
              <a:t>Modul 9:</a:t>
            </a:r>
            <a:br>
              <a:rPr lang="de-DE" sz="3200" dirty="0"/>
            </a:br>
            <a:r>
              <a:rPr lang="de-DE" sz="3200" dirty="0"/>
              <a:t>Diagnostik und Förderung von Lese- und Schreibkompetenzen</a:t>
            </a:r>
            <a:br>
              <a:rPr lang="de-DE" sz="3200" dirty="0"/>
            </a:br>
            <a:br>
              <a:rPr lang="de-DE" sz="3200" b="1" dirty="0">
                <a:solidFill>
                  <a:schemeClr val="bg1"/>
                </a:solidFill>
              </a:rPr>
            </a:br>
            <a:r>
              <a:rPr lang="de-DE" sz="3200" b="1" dirty="0">
                <a:solidFill>
                  <a:schemeClr val="bg1"/>
                </a:solidFill>
              </a:rPr>
              <a:t>Block 3: </a:t>
            </a:r>
            <a:r>
              <a:rPr lang="de-DE" dirty="0"/>
              <a:t>Lese- und Schreibförderung als Schulprogramm – Schulentwicklung mit </a:t>
            </a:r>
            <a:r>
              <a:rPr lang="de-DE" dirty="0" err="1"/>
              <a:t>BaCuLit</a:t>
            </a:r>
            <a:endParaRPr lang="de-DE" sz="3200" b="1" dirty="0">
              <a:solidFill>
                <a:schemeClr val="bg1"/>
              </a:solidFill>
            </a:endParaRPr>
          </a:p>
        </p:txBody>
      </p:sp>
      <p:grpSp>
        <p:nvGrpSpPr>
          <p:cNvPr id="6" name="officeArt object"/>
          <p:cNvGrpSpPr>
            <a:grpSpLocks/>
          </p:cNvGrpSpPr>
          <p:nvPr/>
        </p:nvGrpSpPr>
        <p:grpSpPr>
          <a:xfrm flipH="1">
            <a:off x="755576" y="548680"/>
            <a:ext cx="6032500" cy="37742"/>
            <a:chOff x="-1" y="0"/>
            <a:chExt cx="6032500" cy="37742"/>
          </a:xfrm>
        </p:grpSpPr>
        <p:cxnSp>
          <p:nvCxnSpPr>
            <p:cNvPr id="7" name="Shape 1073741838"/>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8" name="Shape 1073741839"/>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9" name="Group 1073741848"/>
            <p:cNvGrpSpPr/>
            <p:nvPr/>
          </p:nvGrpSpPr>
          <p:grpSpPr>
            <a:xfrm>
              <a:off x="-1" y="0"/>
              <a:ext cx="6032500" cy="37742"/>
              <a:chOff x="0" y="0"/>
              <a:chExt cx="6032500" cy="37742"/>
            </a:xfrm>
          </p:grpSpPr>
          <p:cxnSp>
            <p:nvCxnSpPr>
              <p:cNvPr id="10" name="Shape 1073741840"/>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11" name="Group 1073741847"/>
              <p:cNvGrpSpPr/>
              <p:nvPr/>
            </p:nvGrpSpPr>
            <p:grpSpPr>
              <a:xfrm>
                <a:off x="0" y="0"/>
                <a:ext cx="6032500" cy="37742"/>
                <a:chOff x="0" y="0"/>
                <a:chExt cx="6032500" cy="37741"/>
              </a:xfrm>
            </p:grpSpPr>
            <p:sp>
              <p:nvSpPr>
                <p:cNvPr id="12" name="Shape 1073741841"/>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endParaRPr lang="en-US"/>
                </a:p>
              </p:txBody>
            </p:sp>
            <p:sp>
              <p:nvSpPr>
                <p:cNvPr id="13" name="Shape 1073741842"/>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endParaRPr lang="en-US"/>
                </a:p>
              </p:txBody>
            </p:sp>
            <p:sp>
              <p:nvSpPr>
                <p:cNvPr id="14" name="Shape 1073741843"/>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endParaRPr lang="en-US"/>
                </a:p>
              </p:txBody>
            </p:sp>
            <p:sp>
              <p:nvSpPr>
                <p:cNvPr id="15" name="Shape 1073741844"/>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endParaRPr lang="en-US"/>
                </a:p>
              </p:txBody>
            </p:sp>
            <p:sp>
              <p:nvSpPr>
                <p:cNvPr id="16" name="Shape 1073741845"/>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endParaRPr lang="en-US"/>
                </a:p>
              </p:txBody>
            </p:sp>
            <p:sp>
              <p:nvSpPr>
                <p:cNvPr id="17" name="Shape 1073741846"/>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endParaRPr lang="en-US"/>
                </a:p>
              </p:txBody>
            </p:sp>
          </p:grpSp>
        </p:grpSp>
      </p:grpSp>
    </p:spTree>
    <p:extLst>
      <p:ext uri="{BB962C8B-B14F-4D97-AF65-F5344CB8AC3E}">
        <p14:creationId xmlns:p14="http://schemas.microsoft.com/office/powerpoint/2010/main" val="1482340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F851B52-3A6C-9DEC-6381-C13903BAE58C}"/>
              </a:ext>
            </a:extLst>
          </p:cNvPr>
          <p:cNvSpPr>
            <a:spLocks noGrp="1"/>
          </p:cNvSpPr>
          <p:nvPr>
            <p:ph type="body" sz="quarter" idx="13"/>
          </p:nvPr>
        </p:nvSpPr>
        <p:spPr>
          <a:xfrm>
            <a:off x="323528" y="1341438"/>
            <a:ext cx="8569647" cy="4535834"/>
          </a:xfrm>
        </p:spPr>
        <p:txBody>
          <a:bodyPr>
            <a:normAutofit fontScale="77500" lnSpcReduction="20000"/>
          </a:bodyPr>
          <a:lstStyle/>
          <a:p>
            <a:pPr lvl="0">
              <a:spcAft>
                <a:spcPts val="600"/>
              </a:spcAft>
            </a:pPr>
            <a:r>
              <a:rPr lang="de-DE" i="1" dirty="0"/>
              <a:t>Durchführung der Bilanzierung mit Festschreibung der Entwicklungsziele (max. 3 für ein Schuljahr) für die Leseförderung</a:t>
            </a:r>
            <a:endParaRPr lang="de-ES" dirty="0"/>
          </a:p>
          <a:p>
            <a:pPr lvl="0">
              <a:spcAft>
                <a:spcPts val="600"/>
              </a:spcAft>
            </a:pPr>
            <a:r>
              <a:rPr lang="de-DE" i="1" dirty="0"/>
              <a:t>Steuerung der Teilnahme an den Fortbildungen zu den (…) Modulen</a:t>
            </a:r>
            <a:endParaRPr lang="de-ES" dirty="0"/>
          </a:p>
          <a:p>
            <a:pPr lvl="0">
              <a:spcAft>
                <a:spcPts val="600"/>
              </a:spcAft>
            </a:pPr>
            <a:r>
              <a:rPr lang="de-DE" i="1" dirty="0"/>
              <a:t>Erprobung der neuen Maßnahmen und Verfahren</a:t>
            </a:r>
            <a:endParaRPr lang="de-ES" dirty="0"/>
          </a:p>
          <a:p>
            <a:pPr lvl="0">
              <a:spcAft>
                <a:spcPts val="600"/>
              </a:spcAft>
            </a:pPr>
            <a:r>
              <a:rPr lang="de-DE" i="1" dirty="0"/>
              <a:t>Durchführung pädagogischer Konferenzen (…) zur Leseförderung mit:</a:t>
            </a:r>
            <a:endParaRPr lang="de-ES" dirty="0"/>
          </a:p>
          <a:p>
            <a:pPr lvl="0">
              <a:spcAft>
                <a:spcPts val="600"/>
              </a:spcAft>
            </a:pPr>
            <a:r>
              <a:rPr lang="de-DE" i="1" dirty="0"/>
              <a:t>Reflexion und Austausch zur Erprobung der Neuerungen</a:t>
            </a:r>
            <a:endParaRPr lang="de-ES" dirty="0"/>
          </a:p>
          <a:p>
            <a:pPr lvl="0">
              <a:spcAft>
                <a:spcPts val="600"/>
              </a:spcAft>
            </a:pPr>
            <a:r>
              <a:rPr lang="de-DE" i="1" dirty="0"/>
              <a:t>Festschreibung der verbindlichen Maßnahmen im schulischen Leseförderkonzept (Krug &amp; Nix 2017, S. 133).</a:t>
            </a:r>
            <a:endParaRPr lang="de-ES" dirty="0"/>
          </a:p>
          <a:p>
            <a:pPr marL="0" indent="0">
              <a:spcAft>
                <a:spcPts val="600"/>
              </a:spcAft>
              <a:buNone/>
            </a:pPr>
            <a:endParaRPr lang="de-DE" dirty="0"/>
          </a:p>
        </p:txBody>
      </p:sp>
      <p:sp>
        <p:nvSpPr>
          <p:cNvPr id="3" name="Titel 2">
            <a:extLst>
              <a:ext uri="{FF2B5EF4-FFF2-40B4-BE49-F238E27FC236}">
                <a16:creationId xmlns:a16="http://schemas.microsoft.com/office/drawing/2014/main" id="{D300E2AC-EDB5-74FD-739C-A22AA47ED72D}"/>
              </a:ext>
            </a:extLst>
          </p:cNvPr>
          <p:cNvSpPr>
            <a:spLocks noGrp="1"/>
          </p:cNvSpPr>
          <p:nvPr>
            <p:ph type="title"/>
          </p:nvPr>
        </p:nvSpPr>
        <p:spPr/>
        <p:txBody>
          <a:bodyPr>
            <a:normAutofit fontScale="90000"/>
          </a:bodyPr>
          <a:lstStyle/>
          <a:p>
            <a:r>
              <a:rPr lang="de-DE" b="1" dirty="0"/>
              <a:t>Schritte zur Entwicklung eines schulischen Lese-</a:t>
            </a:r>
            <a:r>
              <a:rPr lang="de-DE" b="1" dirty="0" err="1"/>
              <a:t>förderkonzepts</a:t>
            </a:r>
            <a:r>
              <a:rPr lang="de-DE" b="1" dirty="0"/>
              <a:t> (Krug &amp; Nix 2017, vgl. AB2)</a:t>
            </a:r>
          </a:p>
        </p:txBody>
      </p:sp>
      <p:sp>
        <p:nvSpPr>
          <p:cNvPr id="4" name="Foliennummernplatzhalter 3">
            <a:extLst>
              <a:ext uri="{FF2B5EF4-FFF2-40B4-BE49-F238E27FC236}">
                <a16:creationId xmlns:a16="http://schemas.microsoft.com/office/drawing/2014/main" id="{93CD646E-D268-71C9-5CB0-37CD54F70756}"/>
              </a:ext>
            </a:extLst>
          </p:cNvPr>
          <p:cNvSpPr>
            <a:spLocks noGrp="1"/>
          </p:cNvSpPr>
          <p:nvPr>
            <p:ph type="sldNum" sz="quarter" idx="4294967295"/>
          </p:nvPr>
        </p:nvSpPr>
        <p:spPr>
          <a:xfrm>
            <a:off x="7010400" y="6356350"/>
            <a:ext cx="2133600" cy="365125"/>
          </a:xfrm>
        </p:spPr>
        <p:txBody>
          <a:bodyPr/>
          <a:lstStyle/>
          <a:p>
            <a:fld id="{63716C5D-123D-4EDE-A4A5-85ED365A388D}"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205979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34840B-3C47-4523-8EA8-874A95106A06}"/>
              </a:ext>
            </a:extLst>
          </p:cNvPr>
          <p:cNvSpPr>
            <a:spLocks noGrp="1"/>
          </p:cNvSpPr>
          <p:nvPr>
            <p:ph type="title"/>
          </p:nvPr>
        </p:nvSpPr>
        <p:spPr>
          <a:xfrm>
            <a:off x="20112" y="10990"/>
            <a:ext cx="8229600" cy="1060287"/>
          </a:xfrm>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941322" cy="1933231"/>
            <a:chOff x="1208269" y="1065384"/>
            <a:chExt cx="594132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94132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Bestandsaufnahme: </a:t>
              </a:r>
              <a:r>
                <a:rPr lang="de-DE" sz="2800" b="1" kern="1200" dirty="0"/>
                <a:t>Lese- und Schreibförderung an unserer Schule</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107437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E3F8BBA-9F1B-DEC8-B661-77F7C87AEAE7}"/>
              </a:ext>
            </a:extLst>
          </p:cNvPr>
          <p:cNvSpPr>
            <a:spLocks noGrp="1"/>
          </p:cNvSpPr>
          <p:nvPr>
            <p:ph type="body" sz="quarter" idx="13"/>
          </p:nvPr>
        </p:nvSpPr>
        <p:spPr/>
        <p:txBody>
          <a:bodyPr>
            <a:normAutofit fontScale="92500" lnSpcReduction="20000"/>
          </a:bodyPr>
          <a:lstStyle/>
          <a:p>
            <a:pPr marL="0" indent="0">
              <a:buNone/>
            </a:pPr>
            <a:r>
              <a:rPr lang="de-DE" dirty="0"/>
              <a:t>Setzen Sie sich mit der vorgeschlagenen Methode einer Bestandsaufnahme zur Lese- und Schreibförderung an einer Schule auseinander und diskutieren Sie, welche Aspekte / Materialien dieses Vorschlages Sie für Ihre eigene Schule verwenden könnten. </a:t>
            </a:r>
          </a:p>
          <a:p>
            <a:pPr marL="0" indent="0">
              <a:buNone/>
            </a:pPr>
            <a:r>
              <a:rPr lang="de-DE" dirty="0"/>
              <a:t>Stellen Sie die wichtigsten Aspekte des vorgeschlagenen Verfahrens und Ihrer Einschätzung anschließend in der Gesamtgruppe vor.</a:t>
            </a:r>
            <a:r>
              <a:rPr lang="de-ES" dirty="0"/>
              <a:t> </a:t>
            </a:r>
            <a:endParaRPr lang="de-DE" dirty="0"/>
          </a:p>
        </p:txBody>
      </p:sp>
      <p:sp>
        <p:nvSpPr>
          <p:cNvPr id="3" name="Titel 2">
            <a:extLst>
              <a:ext uri="{FF2B5EF4-FFF2-40B4-BE49-F238E27FC236}">
                <a16:creationId xmlns:a16="http://schemas.microsoft.com/office/drawing/2014/main" id="{896ECEF1-5BCB-40FF-A70A-77721CAC4ECE}"/>
              </a:ext>
            </a:extLst>
          </p:cNvPr>
          <p:cNvSpPr>
            <a:spLocks noGrp="1"/>
          </p:cNvSpPr>
          <p:nvPr>
            <p:ph type="title"/>
          </p:nvPr>
        </p:nvSpPr>
        <p:spPr/>
        <p:txBody>
          <a:bodyPr>
            <a:normAutofit fontScale="90000"/>
          </a:bodyPr>
          <a:lstStyle/>
          <a:p>
            <a:r>
              <a:rPr lang="de-DE" b="1" dirty="0"/>
              <a:t>Arbeitsauftrag </a:t>
            </a:r>
            <a:r>
              <a:rPr lang="de-DE" b="1"/>
              <a:t>für Gruppenarbeit mit AB1-AB3</a:t>
            </a:r>
            <a:endParaRPr lang="de-DE" b="1" dirty="0"/>
          </a:p>
        </p:txBody>
      </p:sp>
    </p:spTree>
    <p:extLst>
      <p:ext uri="{BB962C8B-B14F-4D97-AF65-F5344CB8AC3E}">
        <p14:creationId xmlns:p14="http://schemas.microsoft.com/office/powerpoint/2010/main" val="19493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3CDE8C-FE99-F028-A343-DBC56704CA43}"/>
              </a:ext>
            </a:extLst>
          </p:cNvPr>
          <p:cNvSpPr>
            <a:spLocks noGrp="1"/>
          </p:cNvSpPr>
          <p:nvPr>
            <p:ph type="body" sz="quarter" idx="13"/>
          </p:nvPr>
        </p:nvSpPr>
        <p:spPr/>
        <p:txBody>
          <a:bodyPr>
            <a:normAutofit/>
          </a:bodyPr>
          <a:lstStyle/>
          <a:p>
            <a:pPr>
              <a:buFont typeface="Wingdings" pitchFamily="2" charset="2"/>
              <a:buChar char="v"/>
            </a:pPr>
            <a:r>
              <a:rPr lang="de-DE" sz="2600" b="1" dirty="0"/>
              <a:t>Einzeln: </a:t>
            </a:r>
            <a:r>
              <a:rPr lang="de-DE" sz="2600" dirty="0"/>
              <a:t>Wählen Sie aus dem Angebot der 9 Module bzw. 23 Modulblöcke des </a:t>
            </a:r>
            <a:r>
              <a:rPr lang="de-DE" sz="2600" dirty="0" err="1"/>
              <a:t>BaCuLit</a:t>
            </a:r>
            <a:r>
              <a:rPr lang="de-DE" sz="2600" dirty="0"/>
              <a:t>-Kurses drei Kurseinheiten aus, die Ihnen für den Entwicklungsprozess an Ihrer Schule am wichtigsten scheinen. Markieren Sie Ihre Prioritäten mit drei Klebepunkten auf dem Kursprogramm an der </a:t>
            </a:r>
            <a:r>
              <a:rPr lang="de-DE" sz="2600" dirty="0" err="1"/>
              <a:t>Posterwand</a:t>
            </a:r>
            <a:r>
              <a:rPr lang="de-DE" sz="2600" dirty="0"/>
              <a:t>. (15 Min.)</a:t>
            </a:r>
          </a:p>
          <a:p>
            <a:pPr>
              <a:buFont typeface="Wingdings" pitchFamily="2" charset="2"/>
              <a:buChar char="v"/>
            </a:pPr>
            <a:r>
              <a:rPr lang="de-DE" sz="2600" b="1" dirty="0"/>
              <a:t>Gesamtgruppe: </a:t>
            </a:r>
            <a:r>
              <a:rPr lang="de-DE" sz="2600" dirty="0"/>
              <a:t>Schauen Sie sich das Ergebnis an und nehmen Sie dazu Stellung! (Blitz-Feedback: 5 Min.)</a:t>
            </a:r>
            <a:r>
              <a:rPr lang="de-ES" sz="2600" dirty="0"/>
              <a:t> </a:t>
            </a:r>
            <a:endParaRPr lang="de-ES" sz="2600" b="1" dirty="0"/>
          </a:p>
          <a:p>
            <a:pPr marL="0" indent="0">
              <a:buNone/>
            </a:pPr>
            <a:endParaRPr lang="de-DE" dirty="0"/>
          </a:p>
        </p:txBody>
      </p:sp>
      <p:sp>
        <p:nvSpPr>
          <p:cNvPr id="3" name="Titel 2">
            <a:extLst>
              <a:ext uri="{FF2B5EF4-FFF2-40B4-BE49-F238E27FC236}">
                <a16:creationId xmlns:a16="http://schemas.microsoft.com/office/drawing/2014/main" id="{8F57E061-27AD-7253-92AA-4D2F15FC49DD}"/>
              </a:ext>
            </a:extLst>
          </p:cNvPr>
          <p:cNvSpPr>
            <a:spLocks noGrp="1"/>
          </p:cNvSpPr>
          <p:nvPr>
            <p:ph type="title"/>
          </p:nvPr>
        </p:nvSpPr>
        <p:spPr/>
        <p:txBody>
          <a:bodyPr>
            <a:normAutofit fontScale="90000"/>
          </a:bodyPr>
          <a:lstStyle/>
          <a:p>
            <a:r>
              <a:rPr lang="de-DE" b="1" dirty="0"/>
              <a:t>Arbeitsauftrag für Einzelarbeit und Gruppen-Austausch</a:t>
            </a:r>
          </a:p>
        </p:txBody>
      </p:sp>
    </p:spTree>
    <p:extLst>
      <p:ext uri="{BB962C8B-B14F-4D97-AF65-F5344CB8AC3E}">
        <p14:creationId xmlns:p14="http://schemas.microsoft.com/office/powerpoint/2010/main" val="8712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2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7E2A7D-3EAC-A83D-5CAC-DEB3C05A4AB9}"/>
              </a:ext>
            </a:extLst>
          </p:cNvPr>
          <p:cNvSpPr>
            <a:spLocks noGrp="1"/>
          </p:cNvSpPr>
          <p:nvPr>
            <p:ph type="title"/>
          </p:nvPr>
        </p:nvSpPr>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941322" cy="1933231"/>
            <a:chOff x="1208269" y="1065384"/>
            <a:chExt cx="594132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94132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Schulentwicklung in der Praxis: Ziele und Prioritäten definieren</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197220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9B52FE9-B0AA-BDE9-33F6-30E368874A19}"/>
              </a:ext>
            </a:extLst>
          </p:cNvPr>
          <p:cNvSpPr>
            <a:spLocks noGrp="1"/>
          </p:cNvSpPr>
          <p:nvPr>
            <p:ph type="body" sz="quarter" idx="13"/>
          </p:nvPr>
        </p:nvSpPr>
        <p:spPr>
          <a:xfrm>
            <a:off x="323528" y="1341438"/>
            <a:ext cx="6851827" cy="5255914"/>
          </a:xfrm>
        </p:spPr>
        <p:txBody>
          <a:bodyPr>
            <a:normAutofit/>
          </a:bodyPr>
          <a:lstStyle/>
          <a:p>
            <a:pPr marL="0" indent="0">
              <a:buNone/>
            </a:pPr>
            <a:r>
              <a:rPr lang="de-DE" sz="2100" dirty="0"/>
              <a:t>Stellen Sie sich vor, Sie sind </a:t>
            </a:r>
            <a:r>
              <a:rPr lang="de-DE" sz="2100" b="1" dirty="0"/>
              <a:t>Mitglied einer „Steuergruppe Schulentwicklung im Bereich Lese- und Schreibförderung“ </a:t>
            </a:r>
            <a:r>
              <a:rPr lang="de-DE" sz="2100" dirty="0"/>
              <a:t>an Ihrer Schule und sollen einen Jahresplan erarbeiten. </a:t>
            </a:r>
          </a:p>
          <a:p>
            <a:r>
              <a:rPr lang="de-DE" sz="2100" dirty="0"/>
              <a:t>Werten Sie die Ergebnisse der Prioritätensetzung Fortbildungsbedarfe (mittels Klebepunkten) in Ihrer Kleingruppe aus, identifizieren Sie die hier zugrundeliegenden </a:t>
            </a:r>
            <a:r>
              <a:rPr lang="de-DE" sz="2100" b="1" dirty="0"/>
              <a:t>Defizite an Ihrer Schule </a:t>
            </a:r>
            <a:r>
              <a:rPr lang="de-DE" sz="2100" dirty="0"/>
              <a:t>und überlegen Sie, wie auf dieser Basis </a:t>
            </a:r>
            <a:r>
              <a:rPr lang="de-DE" sz="2100" b="1" dirty="0"/>
              <a:t>drei Ziele </a:t>
            </a:r>
            <a:r>
              <a:rPr lang="de-DE" sz="2100" dirty="0"/>
              <a:t>für das kommende Schuljahr formuliert werden könnten. Nutzen Sie dazu </a:t>
            </a:r>
            <a:r>
              <a:rPr lang="de-DE" sz="2100" b="1" dirty="0"/>
              <a:t>AB6</a:t>
            </a:r>
            <a:r>
              <a:rPr lang="de-DE" sz="2100" dirty="0"/>
              <a:t> mit den Prinzipien einer SMART-Zielformulierung. </a:t>
            </a:r>
          </a:p>
          <a:p>
            <a:r>
              <a:rPr lang="de-DE" sz="2100" dirty="0"/>
              <a:t>Betrachten Sie nun genauer das Fortbildungsangebot der </a:t>
            </a:r>
            <a:r>
              <a:rPr lang="de-DE" sz="2100" dirty="0" err="1"/>
              <a:t>BaCuLit</a:t>
            </a:r>
            <a:r>
              <a:rPr lang="de-DE" sz="2100" dirty="0"/>
              <a:t>-Module (in PPT2 zu Modul 1.1 oder im Handbuch) und entwickeln Sie auf dieser Basis einen </a:t>
            </a:r>
            <a:r>
              <a:rPr lang="de-DE" sz="2100" b="1" dirty="0"/>
              <a:t>Fortbildungsvorschlag für ein Schuljahr</a:t>
            </a:r>
            <a:r>
              <a:rPr lang="de-DE" sz="2100" dirty="0"/>
              <a:t>.</a:t>
            </a:r>
            <a:r>
              <a:rPr lang="de-ES" sz="2100" dirty="0"/>
              <a:t> </a:t>
            </a:r>
            <a:endParaRPr lang="de-DE" sz="2100" dirty="0"/>
          </a:p>
        </p:txBody>
      </p:sp>
      <p:sp>
        <p:nvSpPr>
          <p:cNvPr id="3" name="Titel 2">
            <a:extLst>
              <a:ext uri="{FF2B5EF4-FFF2-40B4-BE49-F238E27FC236}">
                <a16:creationId xmlns:a16="http://schemas.microsoft.com/office/drawing/2014/main" id="{6CF12B94-430D-16B9-C56A-A80F727F6494}"/>
              </a:ext>
            </a:extLst>
          </p:cNvPr>
          <p:cNvSpPr>
            <a:spLocks noGrp="1"/>
          </p:cNvSpPr>
          <p:nvPr>
            <p:ph type="title"/>
          </p:nvPr>
        </p:nvSpPr>
        <p:spPr/>
        <p:txBody>
          <a:bodyPr/>
          <a:lstStyle/>
          <a:p>
            <a:r>
              <a:rPr lang="de-DE" b="1" dirty="0"/>
              <a:t>Arbeitsauftrag für Gruppenarbeit:</a:t>
            </a:r>
          </a:p>
        </p:txBody>
      </p:sp>
    </p:spTree>
    <p:extLst>
      <p:ext uri="{BB962C8B-B14F-4D97-AF65-F5344CB8AC3E}">
        <p14:creationId xmlns:p14="http://schemas.microsoft.com/office/powerpoint/2010/main" val="276153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2BD4DC7-C51A-2112-65C1-C34F08DEF478}"/>
              </a:ext>
            </a:extLst>
          </p:cNvPr>
          <p:cNvSpPr>
            <a:spLocks noGrp="1"/>
          </p:cNvSpPr>
          <p:nvPr>
            <p:ph type="title"/>
          </p:nvPr>
        </p:nvSpPr>
        <p:spPr/>
        <p:txBody>
          <a:bodyPr/>
          <a:lstStyle/>
          <a:p>
            <a:r>
              <a:rPr lang="de-DE" b="1" dirty="0"/>
              <a:t>Was sind SMART-Ziele?</a:t>
            </a:r>
          </a:p>
        </p:txBody>
      </p:sp>
      <p:graphicFrame>
        <p:nvGraphicFramePr>
          <p:cNvPr id="6" name="Tabelle 6">
            <a:extLst>
              <a:ext uri="{FF2B5EF4-FFF2-40B4-BE49-F238E27FC236}">
                <a16:creationId xmlns:a16="http://schemas.microsoft.com/office/drawing/2014/main" id="{B52A0C32-60F1-DC4D-5B44-D3BA8517F1D6}"/>
              </a:ext>
            </a:extLst>
          </p:cNvPr>
          <p:cNvGraphicFramePr>
            <a:graphicFrameLocks noGrp="1"/>
          </p:cNvGraphicFramePr>
          <p:nvPr>
            <p:ph idx="4294967295"/>
            <p:extLst>
              <p:ext uri="{D42A27DB-BD31-4B8C-83A1-F6EECF244321}">
                <p14:modId xmlns:p14="http://schemas.microsoft.com/office/powerpoint/2010/main" val="3747593552"/>
              </p:ext>
            </p:extLst>
          </p:nvPr>
        </p:nvGraphicFramePr>
        <p:xfrm>
          <a:off x="417540" y="1374081"/>
          <a:ext cx="8308920" cy="4109838"/>
        </p:xfrm>
        <a:graphic>
          <a:graphicData uri="http://schemas.openxmlformats.org/drawingml/2006/table">
            <a:tbl>
              <a:tblPr firstRow="1" bandRow="1">
                <a:tableStyleId>{7DF18680-E054-41AD-8BC1-D1AEF772440D}</a:tableStyleId>
              </a:tblPr>
              <a:tblGrid>
                <a:gridCol w="1738536">
                  <a:extLst>
                    <a:ext uri="{9D8B030D-6E8A-4147-A177-3AD203B41FA5}">
                      <a16:colId xmlns:a16="http://schemas.microsoft.com/office/drawing/2014/main" val="3002956008"/>
                    </a:ext>
                  </a:extLst>
                </a:gridCol>
                <a:gridCol w="2160240">
                  <a:extLst>
                    <a:ext uri="{9D8B030D-6E8A-4147-A177-3AD203B41FA5}">
                      <a16:colId xmlns:a16="http://schemas.microsoft.com/office/drawing/2014/main" val="2557235214"/>
                    </a:ext>
                  </a:extLst>
                </a:gridCol>
                <a:gridCol w="2016224">
                  <a:extLst>
                    <a:ext uri="{9D8B030D-6E8A-4147-A177-3AD203B41FA5}">
                      <a16:colId xmlns:a16="http://schemas.microsoft.com/office/drawing/2014/main" val="513254281"/>
                    </a:ext>
                  </a:extLst>
                </a:gridCol>
                <a:gridCol w="2393920">
                  <a:extLst>
                    <a:ext uri="{9D8B030D-6E8A-4147-A177-3AD203B41FA5}">
                      <a16:colId xmlns:a16="http://schemas.microsoft.com/office/drawing/2014/main" val="3656103983"/>
                    </a:ext>
                  </a:extLst>
                </a:gridCol>
              </a:tblGrid>
              <a:tr h="652839">
                <a:tc>
                  <a:txBody>
                    <a:bodyPr/>
                    <a:lstStyle/>
                    <a:p>
                      <a:r>
                        <a:rPr lang="de-DE" dirty="0">
                          <a:solidFill>
                            <a:schemeClr val="bg1"/>
                          </a:solidFill>
                        </a:rPr>
                        <a:t>Buchstabe</a:t>
                      </a:r>
                    </a:p>
                  </a:txBody>
                  <a:tcPr/>
                </a:tc>
                <a:tc>
                  <a:txBody>
                    <a:bodyPr/>
                    <a:lstStyle/>
                    <a:p>
                      <a:r>
                        <a:rPr lang="de-DE" dirty="0"/>
                        <a:t>Englisch</a:t>
                      </a:r>
                    </a:p>
                  </a:txBody>
                  <a:tcPr/>
                </a:tc>
                <a:tc>
                  <a:txBody>
                    <a:bodyPr/>
                    <a:lstStyle/>
                    <a:p>
                      <a:r>
                        <a:rPr lang="de-DE" dirty="0"/>
                        <a:t>Deutsch</a:t>
                      </a:r>
                    </a:p>
                  </a:txBody>
                  <a:tcPr/>
                </a:tc>
                <a:tc>
                  <a:txBody>
                    <a:bodyPr/>
                    <a:lstStyle/>
                    <a:p>
                      <a:r>
                        <a:rPr lang="de-DE" dirty="0"/>
                        <a:t>Erläuterung</a:t>
                      </a:r>
                    </a:p>
                  </a:txBody>
                  <a:tcPr/>
                </a:tc>
                <a:extLst>
                  <a:ext uri="{0D108BD9-81ED-4DB2-BD59-A6C34878D82A}">
                    <a16:rowId xmlns:a16="http://schemas.microsoft.com/office/drawing/2014/main" val="1494972045"/>
                  </a:ext>
                </a:extLst>
              </a:tr>
              <a:tr h="652839">
                <a:tc>
                  <a:txBody>
                    <a:bodyPr/>
                    <a:lstStyle/>
                    <a:p>
                      <a:pPr algn="ctr"/>
                      <a:r>
                        <a:rPr lang="de-DE" sz="4000" b="1" dirty="0">
                          <a:solidFill>
                            <a:schemeClr val="tx1"/>
                          </a:solidFill>
                        </a:rPr>
                        <a:t>s</a:t>
                      </a:r>
                    </a:p>
                  </a:txBody>
                  <a:tcPr/>
                </a:tc>
                <a:tc>
                  <a:txBody>
                    <a:bodyPr/>
                    <a:lstStyle/>
                    <a:p>
                      <a:pPr>
                        <a:spcBef>
                          <a:spcPts val="600"/>
                        </a:spcBef>
                      </a:pPr>
                      <a:r>
                        <a:rPr lang="de-DE" sz="2000" b="0" dirty="0">
                          <a:solidFill>
                            <a:schemeClr val="tx1"/>
                          </a:solidFill>
                        </a:rPr>
                        <a:t>SPECIFIC</a:t>
                      </a:r>
                    </a:p>
                  </a:txBody>
                  <a:tcPr/>
                </a:tc>
                <a:tc>
                  <a:txBody>
                    <a:bodyPr/>
                    <a:lstStyle/>
                    <a:p>
                      <a:pPr>
                        <a:spcBef>
                          <a:spcPts val="600"/>
                        </a:spcBef>
                      </a:pPr>
                      <a:r>
                        <a:rPr lang="de-DE" sz="2000" b="0" dirty="0">
                          <a:solidFill>
                            <a:schemeClr val="tx1"/>
                          </a:solidFill>
                        </a:rPr>
                        <a:t>Spezifisch</a:t>
                      </a:r>
                    </a:p>
                  </a:txBody>
                  <a:tcPr/>
                </a:tc>
                <a:tc>
                  <a:txBody>
                    <a:bodyPr/>
                    <a:lstStyle/>
                    <a:p>
                      <a:pPr>
                        <a:spcBef>
                          <a:spcPts val="600"/>
                        </a:spcBef>
                      </a:pPr>
                      <a:r>
                        <a:rPr lang="de-DE" sz="2000" b="0" dirty="0">
                          <a:solidFill>
                            <a:schemeClr val="tx1"/>
                          </a:solidFill>
                        </a:rPr>
                        <a:t>Eindeutig, präzise</a:t>
                      </a:r>
                    </a:p>
                  </a:txBody>
                  <a:tcPr/>
                </a:tc>
                <a:extLst>
                  <a:ext uri="{0D108BD9-81ED-4DB2-BD59-A6C34878D82A}">
                    <a16:rowId xmlns:a16="http://schemas.microsoft.com/office/drawing/2014/main" val="530440174"/>
                  </a:ext>
                </a:extLst>
              </a:tr>
              <a:tr h="652839">
                <a:tc>
                  <a:txBody>
                    <a:bodyPr/>
                    <a:lstStyle/>
                    <a:p>
                      <a:pPr algn="ctr"/>
                      <a:r>
                        <a:rPr lang="de-DE" sz="3600" b="1" dirty="0"/>
                        <a:t>M</a:t>
                      </a:r>
                    </a:p>
                  </a:txBody>
                  <a:tcPr/>
                </a:tc>
                <a:tc>
                  <a:txBody>
                    <a:bodyPr/>
                    <a:lstStyle/>
                    <a:p>
                      <a:pPr>
                        <a:spcBef>
                          <a:spcPts val="600"/>
                        </a:spcBef>
                      </a:pPr>
                      <a:r>
                        <a:rPr lang="de-DE" sz="2000" b="0" dirty="0">
                          <a:solidFill>
                            <a:schemeClr val="tx1"/>
                          </a:solidFill>
                        </a:rPr>
                        <a:t>MEASURABLE</a:t>
                      </a:r>
                    </a:p>
                  </a:txBody>
                  <a:tcPr/>
                </a:tc>
                <a:tc>
                  <a:txBody>
                    <a:bodyPr/>
                    <a:lstStyle/>
                    <a:p>
                      <a:pPr>
                        <a:spcBef>
                          <a:spcPts val="600"/>
                        </a:spcBef>
                      </a:pPr>
                      <a:r>
                        <a:rPr lang="de-DE" sz="2000" b="0" dirty="0">
                          <a:solidFill>
                            <a:schemeClr val="tx1"/>
                          </a:solidFill>
                        </a:rPr>
                        <a:t>Messbar</a:t>
                      </a:r>
                    </a:p>
                  </a:txBody>
                  <a:tcPr/>
                </a:tc>
                <a:tc>
                  <a:txBody>
                    <a:bodyPr/>
                    <a:lstStyle/>
                    <a:p>
                      <a:pPr>
                        <a:spcBef>
                          <a:spcPts val="600"/>
                        </a:spcBef>
                      </a:pPr>
                      <a:r>
                        <a:rPr lang="de-DE" sz="2000" b="0" dirty="0">
                          <a:solidFill>
                            <a:schemeClr val="tx1"/>
                          </a:solidFill>
                        </a:rPr>
                        <a:t>Überprüfbare Indikatoren</a:t>
                      </a:r>
                    </a:p>
                  </a:txBody>
                  <a:tcPr/>
                </a:tc>
                <a:extLst>
                  <a:ext uri="{0D108BD9-81ED-4DB2-BD59-A6C34878D82A}">
                    <a16:rowId xmlns:a16="http://schemas.microsoft.com/office/drawing/2014/main" val="661754843"/>
                  </a:ext>
                </a:extLst>
              </a:tr>
              <a:tr h="652839">
                <a:tc>
                  <a:txBody>
                    <a:bodyPr/>
                    <a:lstStyle/>
                    <a:p>
                      <a:pPr algn="ctr"/>
                      <a:r>
                        <a:rPr lang="de-DE" sz="3600" b="1" dirty="0"/>
                        <a:t>A</a:t>
                      </a:r>
                    </a:p>
                  </a:txBody>
                  <a:tcPr/>
                </a:tc>
                <a:tc>
                  <a:txBody>
                    <a:bodyPr/>
                    <a:lstStyle/>
                    <a:p>
                      <a:pPr>
                        <a:spcBef>
                          <a:spcPts val="600"/>
                        </a:spcBef>
                      </a:pPr>
                      <a:r>
                        <a:rPr lang="de-DE" sz="2000" b="0" dirty="0">
                          <a:solidFill>
                            <a:schemeClr val="tx1"/>
                          </a:solidFill>
                        </a:rPr>
                        <a:t>ACHIEVABLE, APPROPRIATE</a:t>
                      </a:r>
                    </a:p>
                  </a:txBody>
                  <a:tcPr/>
                </a:tc>
                <a:tc>
                  <a:txBody>
                    <a:bodyPr/>
                    <a:lstStyle/>
                    <a:p>
                      <a:pPr>
                        <a:spcBef>
                          <a:spcPts val="600"/>
                        </a:spcBef>
                      </a:pPr>
                      <a:r>
                        <a:rPr lang="de-DE" sz="2000" b="0" dirty="0">
                          <a:solidFill>
                            <a:schemeClr val="tx1"/>
                          </a:solidFill>
                        </a:rPr>
                        <a:t>Angemessen, attraktiv</a:t>
                      </a:r>
                    </a:p>
                  </a:txBody>
                  <a:tcPr/>
                </a:tc>
                <a:tc>
                  <a:txBody>
                    <a:bodyPr/>
                    <a:lstStyle/>
                    <a:p>
                      <a:pPr>
                        <a:spcBef>
                          <a:spcPts val="600"/>
                        </a:spcBef>
                      </a:pPr>
                      <a:r>
                        <a:rPr lang="de-DE" sz="2000" b="0" dirty="0">
                          <a:solidFill>
                            <a:schemeClr val="tx1"/>
                          </a:solidFill>
                        </a:rPr>
                        <a:t>Erreichbar u. erstrebenswert</a:t>
                      </a:r>
                    </a:p>
                  </a:txBody>
                  <a:tcPr/>
                </a:tc>
                <a:extLst>
                  <a:ext uri="{0D108BD9-81ED-4DB2-BD59-A6C34878D82A}">
                    <a16:rowId xmlns:a16="http://schemas.microsoft.com/office/drawing/2014/main" val="3644628295"/>
                  </a:ext>
                </a:extLst>
              </a:tr>
              <a:tr h="652839">
                <a:tc>
                  <a:txBody>
                    <a:bodyPr/>
                    <a:lstStyle/>
                    <a:p>
                      <a:pPr algn="ctr"/>
                      <a:r>
                        <a:rPr lang="de-DE" sz="3600" b="1" dirty="0"/>
                        <a:t>R</a:t>
                      </a:r>
                    </a:p>
                  </a:txBody>
                  <a:tcPr/>
                </a:tc>
                <a:tc>
                  <a:txBody>
                    <a:bodyPr/>
                    <a:lstStyle/>
                    <a:p>
                      <a:pPr>
                        <a:spcBef>
                          <a:spcPts val="600"/>
                        </a:spcBef>
                      </a:pPr>
                      <a:r>
                        <a:rPr lang="de-DE" sz="2000" b="0" dirty="0">
                          <a:solidFill>
                            <a:schemeClr val="tx1"/>
                          </a:solidFill>
                        </a:rPr>
                        <a:t>REASONABLE, REALISTIC</a:t>
                      </a:r>
                    </a:p>
                  </a:txBody>
                  <a:tcPr/>
                </a:tc>
                <a:tc>
                  <a:txBody>
                    <a:bodyPr/>
                    <a:lstStyle/>
                    <a:p>
                      <a:pPr>
                        <a:spcBef>
                          <a:spcPts val="600"/>
                        </a:spcBef>
                      </a:pPr>
                      <a:r>
                        <a:rPr lang="de-DE" sz="2000" b="0" dirty="0">
                          <a:solidFill>
                            <a:schemeClr val="tx1"/>
                          </a:solidFill>
                        </a:rPr>
                        <a:t>Realistisch</a:t>
                      </a:r>
                    </a:p>
                  </a:txBody>
                  <a:tcPr/>
                </a:tc>
                <a:tc>
                  <a:txBody>
                    <a:bodyPr/>
                    <a:lstStyle/>
                    <a:p>
                      <a:pPr>
                        <a:spcBef>
                          <a:spcPts val="600"/>
                        </a:spcBef>
                      </a:pPr>
                      <a:r>
                        <a:rPr lang="de-DE" sz="2000" b="0" dirty="0">
                          <a:solidFill>
                            <a:schemeClr val="tx1"/>
                          </a:solidFill>
                        </a:rPr>
                        <a:t>Vernünftig und realistisch</a:t>
                      </a:r>
                    </a:p>
                  </a:txBody>
                  <a:tcPr/>
                </a:tc>
                <a:extLst>
                  <a:ext uri="{0D108BD9-81ED-4DB2-BD59-A6C34878D82A}">
                    <a16:rowId xmlns:a16="http://schemas.microsoft.com/office/drawing/2014/main" val="1719159743"/>
                  </a:ext>
                </a:extLst>
              </a:tr>
              <a:tr h="652839">
                <a:tc>
                  <a:txBody>
                    <a:bodyPr/>
                    <a:lstStyle/>
                    <a:p>
                      <a:pPr algn="ctr"/>
                      <a:r>
                        <a:rPr lang="de-DE" sz="3600" b="1" dirty="0"/>
                        <a:t>T</a:t>
                      </a:r>
                    </a:p>
                  </a:txBody>
                  <a:tcPr/>
                </a:tc>
                <a:tc>
                  <a:txBody>
                    <a:bodyPr/>
                    <a:lstStyle/>
                    <a:p>
                      <a:pPr>
                        <a:spcBef>
                          <a:spcPts val="600"/>
                        </a:spcBef>
                      </a:pPr>
                      <a:r>
                        <a:rPr lang="de-DE" sz="2000" b="0" dirty="0">
                          <a:solidFill>
                            <a:schemeClr val="tx1"/>
                          </a:solidFill>
                        </a:rPr>
                        <a:t>TIME-BOUND</a:t>
                      </a:r>
                    </a:p>
                  </a:txBody>
                  <a:tcPr/>
                </a:tc>
                <a:tc>
                  <a:txBody>
                    <a:bodyPr/>
                    <a:lstStyle/>
                    <a:p>
                      <a:pPr>
                        <a:spcBef>
                          <a:spcPts val="600"/>
                        </a:spcBef>
                      </a:pPr>
                      <a:r>
                        <a:rPr lang="de-DE" sz="2000" b="0" dirty="0">
                          <a:solidFill>
                            <a:schemeClr val="tx1"/>
                          </a:solidFill>
                        </a:rPr>
                        <a:t>Terminiert</a:t>
                      </a:r>
                    </a:p>
                  </a:txBody>
                  <a:tcPr/>
                </a:tc>
                <a:tc>
                  <a:txBody>
                    <a:bodyPr/>
                    <a:lstStyle/>
                    <a:p>
                      <a:pPr>
                        <a:spcBef>
                          <a:spcPts val="600"/>
                        </a:spcBef>
                      </a:pPr>
                      <a:r>
                        <a:rPr lang="de-DE" sz="2000" b="0" dirty="0">
                          <a:solidFill>
                            <a:schemeClr val="tx1"/>
                          </a:solidFill>
                        </a:rPr>
                        <a:t>Mit klaren Zieldaten</a:t>
                      </a:r>
                    </a:p>
                  </a:txBody>
                  <a:tcPr/>
                </a:tc>
                <a:extLst>
                  <a:ext uri="{0D108BD9-81ED-4DB2-BD59-A6C34878D82A}">
                    <a16:rowId xmlns:a16="http://schemas.microsoft.com/office/drawing/2014/main" val="1898388640"/>
                  </a:ext>
                </a:extLst>
              </a:tr>
            </a:tbl>
          </a:graphicData>
        </a:graphic>
      </p:graphicFrame>
    </p:spTree>
    <p:extLst>
      <p:ext uri="{BB962C8B-B14F-4D97-AF65-F5344CB8AC3E}">
        <p14:creationId xmlns:p14="http://schemas.microsoft.com/office/powerpoint/2010/main" val="2285042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A775AE1-A2CC-9445-B653-2E6C26C8633E}"/>
              </a:ext>
            </a:extLst>
          </p:cNvPr>
          <p:cNvSpPr>
            <a:spLocks noGrp="1"/>
          </p:cNvSpPr>
          <p:nvPr>
            <p:ph type="title"/>
          </p:nvPr>
        </p:nvSpPr>
        <p:spPr/>
        <p:txBody>
          <a:bodyPr>
            <a:normAutofit/>
          </a:bodyPr>
          <a:lstStyle/>
          <a:p>
            <a:r>
              <a:rPr lang="de-DE" b="1" dirty="0"/>
              <a:t>SMART-Ziele formulieren - Beispiele</a:t>
            </a:r>
          </a:p>
        </p:txBody>
      </p:sp>
      <p:graphicFrame>
        <p:nvGraphicFramePr>
          <p:cNvPr id="5" name="Tabelle 6">
            <a:extLst>
              <a:ext uri="{FF2B5EF4-FFF2-40B4-BE49-F238E27FC236}">
                <a16:creationId xmlns:a16="http://schemas.microsoft.com/office/drawing/2014/main" id="{D98747CE-1BAF-F1EF-3BE5-939A1E66E809}"/>
              </a:ext>
            </a:extLst>
          </p:cNvPr>
          <p:cNvGraphicFramePr>
            <a:graphicFrameLocks noGrp="1"/>
          </p:cNvGraphicFramePr>
          <p:nvPr>
            <p:ph idx="4294967295"/>
            <p:extLst>
              <p:ext uri="{D42A27DB-BD31-4B8C-83A1-F6EECF244321}">
                <p14:modId xmlns:p14="http://schemas.microsoft.com/office/powerpoint/2010/main" val="4182519933"/>
              </p:ext>
            </p:extLst>
          </p:nvPr>
        </p:nvGraphicFramePr>
        <p:xfrm>
          <a:off x="395536" y="1196752"/>
          <a:ext cx="8229600" cy="4433188"/>
        </p:xfrm>
        <a:graphic>
          <a:graphicData uri="http://schemas.openxmlformats.org/drawingml/2006/table">
            <a:tbl>
              <a:tblPr firstRow="1" bandRow="1">
                <a:tableStyleId>{00A15C55-8517-42AA-B614-E9B94910E393}</a:tableStyleId>
              </a:tblPr>
              <a:tblGrid>
                <a:gridCol w="4114800">
                  <a:extLst>
                    <a:ext uri="{9D8B030D-6E8A-4147-A177-3AD203B41FA5}">
                      <a16:colId xmlns:a16="http://schemas.microsoft.com/office/drawing/2014/main" val="2827359299"/>
                    </a:ext>
                  </a:extLst>
                </a:gridCol>
                <a:gridCol w="4114800">
                  <a:extLst>
                    <a:ext uri="{9D8B030D-6E8A-4147-A177-3AD203B41FA5}">
                      <a16:colId xmlns:a16="http://schemas.microsoft.com/office/drawing/2014/main" val="3291676231"/>
                    </a:ext>
                  </a:extLst>
                </a:gridCol>
              </a:tblGrid>
              <a:tr h="925668">
                <a:tc>
                  <a:txBody>
                    <a:bodyPr/>
                    <a:lstStyle/>
                    <a:p>
                      <a:r>
                        <a:rPr lang="de-DE" sz="2400" dirty="0"/>
                        <a:t>Allgemeine (nicht-smarte) Ziele</a:t>
                      </a:r>
                    </a:p>
                  </a:txBody>
                  <a:tcPr/>
                </a:tc>
                <a:tc>
                  <a:txBody>
                    <a:bodyPr/>
                    <a:lstStyle/>
                    <a:p>
                      <a:r>
                        <a:rPr lang="de-DE" dirty="0"/>
                        <a:t>SMART-Ziele</a:t>
                      </a:r>
                    </a:p>
                  </a:txBody>
                  <a:tcPr/>
                </a:tc>
                <a:extLst>
                  <a:ext uri="{0D108BD9-81ED-4DB2-BD59-A6C34878D82A}">
                    <a16:rowId xmlns:a16="http://schemas.microsoft.com/office/drawing/2014/main" val="3701636033"/>
                  </a:ext>
                </a:extLst>
              </a:tr>
              <a:tr h="730516">
                <a:tc>
                  <a:txBody>
                    <a:bodyPr/>
                    <a:lstStyle/>
                    <a:p>
                      <a:r>
                        <a:rPr lang="de-DE" b="0" dirty="0">
                          <a:solidFill>
                            <a:schemeClr val="tx1"/>
                          </a:solidFill>
                        </a:rPr>
                        <a:t>„Ich möchte reich werden.“</a:t>
                      </a:r>
                    </a:p>
                  </a:txBody>
                  <a:tcPr/>
                </a:tc>
                <a:tc>
                  <a:txBody>
                    <a:bodyPr/>
                    <a:lstStyle/>
                    <a:p>
                      <a:r>
                        <a:rPr lang="de-DE" b="0" dirty="0">
                          <a:solidFill>
                            <a:schemeClr val="tx1"/>
                          </a:solidFill>
                        </a:rPr>
                        <a:t>“Am Ende des Jahres XXXX möchte ich 10.000 Euro auf meinem Konto haben.“</a:t>
                      </a:r>
                    </a:p>
                  </a:txBody>
                  <a:tcPr/>
                </a:tc>
                <a:extLst>
                  <a:ext uri="{0D108BD9-81ED-4DB2-BD59-A6C34878D82A}">
                    <a16:rowId xmlns:a16="http://schemas.microsoft.com/office/drawing/2014/main" val="1056860175"/>
                  </a:ext>
                </a:extLst>
              </a:tr>
              <a:tr h="925668">
                <a:tc>
                  <a:txBody>
                    <a:bodyPr/>
                    <a:lstStyle/>
                    <a:p>
                      <a:r>
                        <a:rPr lang="de-DE" b="0" dirty="0">
                          <a:solidFill>
                            <a:schemeClr val="tx1"/>
                          </a:solidFill>
                        </a:rPr>
                        <a:t>„Ich will in diesem Jahr meine Examensarbeit schreiben.“</a:t>
                      </a:r>
                    </a:p>
                  </a:txBody>
                  <a:tcPr/>
                </a:tc>
                <a:tc>
                  <a:txBody>
                    <a:bodyPr/>
                    <a:lstStyle/>
                    <a:p>
                      <a:r>
                        <a:rPr lang="de-DE" b="0" dirty="0">
                          <a:solidFill>
                            <a:schemeClr val="tx1"/>
                          </a:solidFill>
                        </a:rPr>
                        <a:t>„Ich will bis Ende März diesen Jahres zwei von fünf Kapiteln meiner Examensarbeit geschrieben haben.“</a:t>
                      </a:r>
                    </a:p>
                  </a:txBody>
                  <a:tcPr/>
                </a:tc>
                <a:extLst>
                  <a:ext uri="{0D108BD9-81ED-4DB2-BD59-A6C34878D82A}">
                    <a16:rowId xmlns:a16="http://schemas.microsoft.com/office/drawing/2014/main" val="4230169815"/>
                  </a:ext>
                </a:extLst>
              </a:tr>
              <a:tr h="925668">
                <a:tc>
                  <a:txBody>
                    <a:bodyPr/>
                    <a:lstStyle/>
                    <a:p>
                      <a:r>
                        <a:rPr lang="de-DE" b="0" dirty="0">
                          <a:solidFill>
                            <a:schemeClr val="tx1"/>
                          </a:solidFill>
                        </a:rPr>
                        <a:t>Ich möchte erfolgreich meine Klausuren bestehen.</a:t>
                      </a:r>
                    </a:p>
                  </a:txBody>
                  <a:tcPr/>
                </a:tc>
                <a:tc>
                  <a:txBody>
                    <a:bodyPr/>
                    <a:lstStyle/>
                    <a:p>
                      <a:r>
                        <a:rPr lang="de-DE" b="0" dirty="0">
                          <a:solidFill>
                            <a:schemeClr val="tx1"/>
                          </a:solidFill>
                        </a:rPr>
                        <a:t>Ich bestehe die </a:t>
                      </a:r>
                      <a:r>
                        <a:rPr lang="de-DE" b="0" dirty="0" err="1">
                          <a:solidFill>
                            <a:schemeClr val="tx1"/>
                          </a:solidFill>
                        </a:rPr>
                        <a:t>Engisch</a:t>
                      </a:r>
                      <a:r>
                        <a:rPr lang="de-DE" b="0" dirty="0">
                          <a:solidFill>
                            <a:schemeClr val="tx1"/>
                          </a:solidFill>
                        </a:rPr>
                        <a:t>-Klausur am Ende des Monats mit mindestens der Note 3.</a:t>
                      </a:r>
                    </a:p>
                  </a:txBody>
                  <a:tcPr/>
                </a:tc>
                <a:extLst>
                  <a:ext uri="{0D108BD9-81ED-4DB2-BD59-A6C34878D82A}">
                    <a16:rowId xmlns:a16="http://schemas.microsoft.com/office/drawing/2014/main" val="289042133"/>
                  </a:ext>
                </a:extLst>
              </a:tr>
              <a:tr h="925668">
                <a:tc>
                  <a:txBody>
                    <a:bodyPr/>
                    <a:lstStyle/>
                    <a:p>
                      <a:r>
                        <a:rPr lang="de-DE" b="0" dirty="0">
                          <a:solidFill>
                            <a:schemeClr val="tx1"/>
                          </a:solidFill>
                        </a:rPr>
                        <a:t>Unser Kollegium will sich im kommenden Schuljahr um Leseförderung kümmern.</a:t>
                      </a:r>
                    </a:p>
                  </a:txBody>
                  <a:tcPr/>
                </a:tc>
                <a:tc>
                  <a:txBody>
                    <a:bodyPr/>
                    <a:lstStyle/>
                    <a:p>
                      <a:r>
                        <a:rPr lang="de-DE" b="0" dirty="0">
                          <a:solidFill>
                            <a:schemeClr val="tx1"/>
                          </a:solidFill>
                        </a:rPr>
                        <a:t>Wir wollen zu Beginn des Schuljahres XXXX das Salzburger Lesescreening in allen 5. Klassen durchführen …</a:t>
                      </a:r>
                    </a:p>
                  </a:txBody>
                  <a:tcPr/>
                </a:tc>
                <a:extLst>
                  <a:ext uri="{0D108BD9-81ED-4DB2-BD59-A6C34878D82A}">
                    <a16:rowId xmlns:a16="http://schemas.microsoft.com/office/drawing/2014/main" val="1198668889"/>
                  </a:ext>
                </a:extLst>
              </a:tr>
            </a:tbl>
          </a:graphicData>
        </a:graphic>
      </p:graphicFrame>
    </p:spTree>
    <p:extLst>
      <p:ext uri="{BB962C8B-B14F-4D97-AF65-F5344CB8AC3E}">
        <p14:creationId xmlns:p14="http://schemas.microsoft.com/office/powerpoint/2010/main" val="2295855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34840B-3C47-4523-8EA8-874A95106A06}"/>
              </a:ext>
            </a:extLst>
          </p:cNvPr>
          <p:cNvSpPr>
            <a:spLocks noGrp="1"/>
          </p:cNvSpPr>
          <p:nvPr>
            <p:ph type="title"/>
          </p:nvPr>
        </p:nvSpPr>
        <p:spPr>
          <a:xfrm>
            <a:off x="20112" y="10990"/>
            <a:ext cx="8229600" cy="1060287"/>
          </a:xfrm>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941322" cy="1933231"/>
            <a:chOff x="1208269" y="1065384"/>
            <a:chExt cx="594132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94132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Schulentwicklung in der Praxis: Implementation, Evaluation und dauer-hafte Verankerung</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658525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0CFA9-3097-47B4-930C-7800765CAFBD}"/>
              </a:ext>
            </a:extLst>
          </p:cNvPr>
          <p:cNvSpPr>
            <a:spLocks noGrp="1"/>
          </p:cNvSpPr>
          <p:nvPr>
            <p:ph type="title"/>
          </p:nvPr>
        </p:nvSpPr>
        <p:spPr>
          <a:xfrm>
            <a:off x="467544" y="10990"/>
            <a:ext cx="7782168" cy="1060287"/>
          </a:xfrm>
        </p:spPr>
        <p:txBody>
          <a:bodyPr/>
          <a:lstStyle/>
          <a:p>
            <a:r>
              <a:rPr lang="de-DE" b="1" dirty="0"/>
              <a:t>Inhalte dieses Modulblocks</a:t>
            </a:r>
          </a:p>
        </p:txBody>
      </p:sp>
      <p:graphicFrame>
        <p:nvGraphicFramePr>
          <p:cNvPr id="3" name="Diagramm 2">
            <a:extLst>
              <a:ext uri="{FF2B5EF4-FFF2-40B4-BE49-F238E27FC236}">
                <a16:creationId xmlns:a16="http://schemas.microsoft.com/office/drawing/2014/main" id="{7BCA2457-7507-496F-8D4B-2A2A1630EB3F}"/>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920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0AA735-7400-08C6-3E80-A3B590566274}"/>
              </a:ext>
            </a:extLst>
          </p:cNvPr>
          <p:cNvSpPr>
            <a:spLocks noGrp="1"/>
          </p:cNvSpPr>
          <p:nvPr>
            <p:ph type="body" sz="quarter" idx="13"/>
          </p:nvPr>
        </p:nvSpPr>
        <p:spPr/>
        <p:txBody>
          <a:bodyPr>
            <a:normAutofit lnSpcReduction="10000"/>
          </a:bodyPr>
          <a:lstStyle/>
          <a:p>
            <a:pPr marL="514350" indent="-514350">
              <a:buAutoNum type="arabicParenR"/>
            </a:pPr>
            <a:r>
              <a:rPr lang="de-DE" b="1" dirty="0"/>
              <a:t>Personalentwicklung</a:t>
            </a:r>
          </a:p>
          <a:p>
            <a:pPr>
              <a:buFont typeface="Wingdings" pitchFamily="2" charset="2"/>
              <a:buChar char="Ø"/>
            </a:pPr>
            <a:r>
              <a:rPr lang="de-DE" b="1" dirty="0"/>
              <a:t> </a:t>
            </a:r>
            <a:r>
              <a:rPr lang="de-DE" dirty="0"/>
              <a:t>Welche Lehrkräfte nehmen in welchen Zeiträumen and welchen Fortbildungen teil?</a:t>
            </a:r>
          </a:p>
          <a:p>
            <a:pPr>
              <a:buFont typeface="Wingdings" pitchFamily="2" charset="2"/>
              <a:buChar char="Ø"/>
            </a:pPr>
            <a:endParaRPr lang="de-DE" b="1" dirty="0"/>
          </a:p>
          <a:p>
            <a:pPr marL="0" indent="0">
              <a:buNone/>
            </a:pPr>
            <a:r>
              <a:rPr lang="de-DE" b="1" dirty="0"/>
              <a:t>2) Erprobung der neuen Maßnahmen und Verfahren (in Diagnostik &amp; Förderung)</a:t>
            </a:r>
          </a:p>
          <a:p>
            <a:pPr>
              <a:buFont typeface="Wingdings" pitchFamily="2" charset="2"/>
              <a:buChar char="Ø"/>
            </a:pPr>
            <a:r>
              <a:rPr lang="de-DE" b="1" dirty="0"/>
              <a:t> </a:t>
            </a:r>
            <a:r>
              <a:rPr lang="de-DE" dirty="0"/>
              <a:t>durch alle Lehrkräfte</a:t>
            </a:r>
          </a:p>
          <a:p>
            <a:pPr>
              <a:buFont typeface="Wingdings" pitchFamily="2" charset="2"/>
              <a:buChar char="Ø"/>
            </a:pPr>
            <a:r>
              <a:rPr lang="de-DE" dirty="0"/>
              <a:t> ausreichend Zeit vorsehen!</a:t>
            </a:r>
          </a:p>
          <a:p>
            <a:pPr>
              <a:buFont typeface="Wingdings" pitchFamily="2" charset="2"/>
              <a:buChar char="Ø"/>
            </a:pPr>
            <a:endParaRPr lang="de-DE" b="1" dirty="0"/>
          </a:p>
        </p:txBody>
      </p:sp>
      <p:sp>
        <p:nvSpPr>
          <p:cNvPr id="3" name="Titel 2">
            <a:extLst>
              <a:ext uri="{FF2B5EF4-FFF2-40B4-BE49-F238E27FC236}">
                <a16:creationId xmlns:a16="http://schemas.microsoft.com/office/drawing/2014/main" id="{55C949BC-FEAB-C427-B13D-1A1FE549AA00}"/>
              </a:ext>
            </a:extLst>
          </p:cNvPr>
          <p:cNvSpPr>
            <a:spLocks noGrp="1"/>
          </p:cNvSpPr>
          <p:nvPr>
            <p:ph type="title"/>
          </p:nvPr>
        </p:nvSpPr>
        <p:spPr/>
        <p:txBody>
          <a:bodyPr>
            <a:normAutofit fontScale="90000"/>
          </a:bodyPr>
          <a:lstStyle/>
          <a:p>
            <a:r>
              <a:rPr lang="de-DE" b="1" dirty="0"/>
              <a:t>Die weiteren Schritte in der Schulentwicklung (nach Krug &amp; Nix 2017)</a:t>
            </a:r>
          </a:p>
        </p:txBody>
      </p:sp>
      <p:sp>
        <p:nvSpPr>
          <p:cNvPr id="4" name="Foliennummernplatzhalter 3">
            <a:extLst>
              <a:ext uri="{FF2B5EF4-FFF2-40B4-BE49-F238E27FC236}">
                <a16:creationId xmlns:a16="http://schemas.microsoft.com/office/drawing/2014/main" id="{A877F238-041C-0369-B242-BDAF8FB36F31}"/>
              </a:ext>
            </a:extLst>
          </p:cNvPr>
          <p:cNvSpPr>
            <a:spLocks noGrp="1"/>
          </p:cNvSpPr>
          <p:nvPr>
            <p:ph type="sldNum" sz="quarter" idx="4294967295"/>
          </p:nvPr>
        </p:nvSpPr>
        <p:spPr>
          <a:xfrm>
            <a:off x="7010400" y="6356350"/>
            <a:ext cx="2133600" cy="365125"/>
          </a:xfrm>
        </p:spPr>
        <p:txBody>
          <a:bodyPr/>
          <a:lstStyle/>
          <a:p>
            <a:fld id="{63716C5D-123D-4EDE-A4A5-85ED365A388D}" type="slidenum">
              <a:rPr lang="de-DE" smtClean="0">
                <a:solidFill>
                  <a:prstClr val="black"/>
                </a:solidFill>
              </a:rPr>
              <a:pPr/>
              <a:t>20</a:t>
            </a:fld>
            <a:endParaRPr lang="de-DE">
              <a:solidFill>
                <a:prstClr val="black"/>
              </a:solidFill>
            </a:endParaRPr>
          </a:p>
        </p:txBody>
      </p:sp>
    </p:spTree>
    <p:extLst>
      <p:ext uri="{BB962C8B-B14F-4D97-AF65-F5344CB8AC3E}">
        <p14:creationId xmlns:p14="http://schemas.microsoft.com/office/powerpoint/2010/main" val="1694009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0AA735-7400-08C6-3E80-A3B590566274}"/>
              </a:ext>
            </a:extLst>
          </p:cNvPr>
          <p:cNvSpPr>
            <a:spLocks noGrp="1"/>
          </p:cNvSpPr>
          <p:nvPr>
            <p:ph type="body" sz="quarter" idx="13"/>
          </p:nvPr>
        </p:nvSpPr>
        <p:spPr/>
        <p:txBody>
          <a:bodyPr>
            <a:normAutofit lnSpcReduction="10000"/>
          </a:bodyPr>
          <a:lstStyle/>
          <a:p>
            <a:pPr marL="0" indent="0">
              <a:buNone/>
            </a:pPr>
            <a:r>
              <a:rPr lang="de-DE" b="1" dirty="0"/>
              <a:t>Erprobung der neuen Maßnahmen (in Diagnostik &amp; Förderung) in vier Schritten:</a:t>
            </a:r>
          </a:p>
          <a:p>
            <a:pPr marL="514350" indent="-514350">
              <a:buAutoNum type="arabicParenBoth"/>
            </a:pPr>
            <a:r>
              <a:rPr lang="de-DE" dirty="0"/>
              <a:t>Diagnose der Lese- bzw. Schreibkompetenz (d.h. Entscheidung für ein Diagnoseverfahren im jeweiligen Bereich); </a:t>
            </a:r>
          </a:p>
          <a:p>
            <a:pPr marL="514350" indent="-514350">
              <a:buAutoNum type="arabicParenBoth"/>
            </a:pPr>
            <a:r>
              <a:rPr lang="de-DE" dirty="0"/>
              <a:t>Auswahl der Fördermaßnahmen; </a:t>
            </a:r>
          </a:p>
          <a:p>
            <a:pPr marL="514350" indent="-514350">
              <a:buAutoNum type="arabicParenBoth"/>
            </a:pPr>
            <a:r>
              <a:rPr lang="de-DE" dirty="0"/>
              <a:t>Durchführung der Förderung und </a:t>
            </a:r>
          </a:p>
          <a:p>
            <a:pPr marL="514350" indent="-514350">
              <a:buAutoNum type="arabicParenBoth"/>
            </a:pPr>
            <a:r>
              <a:rPr lang="de-DE" dirty="0"/>
              <a:t>Evaluation der Förderung. </a:t>
            </a:r>
            <a:endParaRPr lang="de-DE" b="1" dirty="0"/>
          </a:p>
        </p:txBody>
      </p:sp>
      <p:sp>
        <p:nvSpPr>
          <p:cNvPr id="3" name="Titel 2">
            <a:extLst>
              <a:ext uri="{FF2B5EF4-FFF2-40B4-BE49-F238E27FC236}">
                <a16:creationId xmlns:a16="http://schemas.microsoft.com/office/drawing/2014/main" id="{55C949BC-FEAB-C427-B13D-1A1FE549AA00}"/>
              </a:ext>
            </a:extLst>
          </p:cNvPr>
          <p:cNvSpPr>
            <a:spLocks noGrp="1"/>
          </p:cNvSpPr>
          <p:nvPr>
            <p:ph type="title"/>
          </p:nvPr>
        </p:nvSpPr>
        <p:spPr/>
        <p:txBody>
          <a:bodyPr>
            <a:normAutofit fontScale="90000"/>
          </a:bodyPr>
          <a:lstStyle/>
          <a:p>
            <a:r>
              <a:rPr lang="de-DE" b="1" dirty="0"/>
              <a:t>Die weiteren Schritte in der Schulentwicklung (nach Krug &amp; Nix 2017)</a:t>
            </a:r>
          </a:p>
        </p:txBody>
      </p:sp>
      <p:sp>
        <p:nvSpPr>
          <p:cNvPr id="4" name="Foliennummernplatzhalter 3">
            <a:extLst>
              <a:ext uri="{FF2B5EF4-FFF2-40B4-BE49-F238E27FC236}">
                <a16:creationId xmlns:a16="http://schemas.microsoft.com/office/drawing/2014/main" id="{A877F238-041C-0369-B242-BDAF8FB36F31}"/>
              </a:ext>
            </a:extLst>
          </p:cNvPr>
          <p:cNvSpPr>
            <a:spLocks noGrp="1"/>
          </p:cNvSpPr>
          <p:nvPr>
            <p:ph type="sldNum" sz="quarter" idx="4294967295"/>
          </p:nvPr>
        </p:nvSpPr>
        <p:spPr>
          <a:xfrm>
            <a:off x="7010400" y="6356350"/>
            <a:ext cx="2133600" cy="365125"/>
          </a:xfrm>
        </p:spPr>
        <p:txBody>
          <a:bodyPr/>
          <a:lstStyle/>
          <a:p>
            <a:fld id="{63716C5D-123D-4EDE-A4A5-85ED365A388D}" type="slidenum">
              <a:rPr lang="de-DE" smtClean="0">
                <a:solidFill>
                  <a:prstClr val="black"/>
                </a:solidFill>
              </a:rPr>
              <a:pPr/>
              <a:t>21</a:t>
            </a:fld>
            <a:endParaRPr lang="de-DE">
              <a:solidFill>
                <a:prstClr val="black"/>
              </a:solidFill>
            </a:endParaRPr>
          </a:p>
        </p:txBody>
      </p:sp>
    </p:spTree>
    <p:extLst>
      <p:ext uri="{BB962C8B-B14F-4D97-AF65-F5344CB8AC3E}">
        <p14:creationId xmlns:p14="http://schemas.microsoft.com/office/powerpoint/2010/main" val="404977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0AA735-7400-08C6-3E80-A3B590566274}"/>
              </a:ext>
            </a:extLst>
          </p:cNvPr>
          <p:cNvSpPr>
            <a:spLocks noGrp="1"/>
          </p:cNvSpPr>
          <p:nvPr>
            <p:ph type="body" sz="quarter" idx="13"/>
          </p:nvPr>
        </p:nvSpPr>
        <p:spPr/>
        <p:txBody>
          <a:bodyPr>
            <a:normAutofit fontScale="92500" lnSpcReduction="10000"/>
          </a:bodyPr>
          <a:lstStyle/>
          <a:p>
            <a:pPr marL="0" indent="0">
              <a:buNone/>
            </a:pPr>
            <a:r>
              <a:rPr lang="de-DE" b="1" dirty="0"/>
              <a:t>Evaluation der neuen Maßnahmen (in Diagnostik &amp; Förderung) in drei Schritten:</a:t>
            </a:r>
          </a:p>
          <a:p>
            <a:pPr marL="514350" indent="-514350">
              <a:buAutoNum type="arabicParenBoth"/>
            </a:pPr>
            <a:r>
              <a:rPr lang="de-DE" dirty="0"/>
              <a:t>Ausfüllen eines </a:t>
            </a:r>
            <a:r>
              <a:rPr lang="de-DE" i="1" dirty="0" err="1"/>
              <a:t>kriteriengestützten</a:t>
            </a:r>
            <a:r>
              <a:rPr lang="de-DE" i="1" dirty="0"/>
              <a:t> Reflexionsbogens</a:t>
            </a:r>
            <a:r>
              <a:rPr lang="de-DE" dirty="0"/>
              <a:t> durch jede Lehrkraft; </a:t>
            </a:r>
          </a:p>
          <a:p>
            <a:pPr marL="514350" indent="-514350">
              <a:buAutoNum type="arabicParenBoth"/>
            </a:pPr>
            <a:r>
              <a:rPr lang="de-DE" i="1" dirty="0"/>
              <a:t>Durchführung pädagogischer Konferenzen zur Lese- und Schreibförderung </a:t>
            </a:r>
            <a:r>
              <a:rPr lang="de-DE" dirty="0"/>
              <a:t>mit Reflexion und Austausch zur Erprobung der Neuerungen; </a:t>
            </a:r>
          </a:p>
          <a:p>
            <a:pPr marL="514350" indent="-514350">
              <a:buAutoNum type="arabicParenBoth"/>
            </a:pPr>
            <a:r>
              <a:rPr lang="de-DE" dirty="0"/>
              <a:t>Festschreibung der verbindlichen Maßnahmen im schulischen Lese-und Schreibförderkonzept</a:t>
            </a:r>
            <a:r>
              <a:rPr lang="de-ES" dirty="0"/>
              <a:t>.</a:t>
            </a:r>
            <a:r>
              <a:rPr lang="de-DE" dirty="0"/>
              <a:t> </a:t>
            </a:r>
            <a:endParaRPr lang="de-DE" b="1" dirty="0"/>
          </a:p>
        </p:txBody>
      </p:sp>
      <p:sp>
        <p:nvSpPr>
          <p:cNvPr id="3" name="Titel 2">
            <a:extLst>
              <a:ext uri="{FF2B5EF4-FFF2-40B4-BE49-F238E27FC236}">
                <a16:creationId xmlns:a16="http://schemas.microsoft.com/office/drawing/2014/main" id="{55C949BC-FEAB-C427-B13D-1A1FE549AA00}"/>
              </a:ext>
            </a:extLst>
          </p:cNvPr>
          <p:cNvSpPr>
            <a:spLocks noGrp="1"/>
          </p:cNvSpPr>
          <p:nvPr>
            <p:ph type="title"/>
          </p:nvPr>
        </p:nvSpPr>
        <p:spPr/>
        <p:txBody>
          <a:bodyPr>
            <a:normAutofit fontScale="90000"/>
          </a:bodyPr>
          <a:lstStyle/>
          <a:p>
            <a:r>
              <a:rPr lang="de-DE" b="1" dirty="0"/>
              <a:t>Die weiteren Schritte in der Schulentwicklung (nach Krug &amp; Nix 2017)</a:t>
            </a:r>
          </a:p>
        </p:txBody>
      </p:sp>
      <p:sp>
        <p:nvSpPr>
          <p:cNvPr id="4" name="Foliennummernplatzhalter 3">
            <a:extLst>
              <a:ext uri="{FF2B5EF4-FFF2-40B4-BE49-F238E27FC236}">
                <a16:creationId xmlns:a16="http://schemas.microsoft.com/office/drawing/2014/main" id="{A877F238-041C-0369-B242-BDAF8FB36F31}"/>
              </a:ext>
            </a:extLst>
          </p:cNvPr>
          <p:cNvSpPr>
            <a:spLocks noGrp="1"/>
          </p:cNvSpPr>
          <p:nvPr>
            <p:ph type="sldNum" sz="quarter" idx="4294967295"/>
          </p:nvPr>
        </p:nvSpPr>
        <p:spPr>
          <a:xfrm>
            <a:off x="7010400" y="6356350"/>
            <a:ext cx="2133600" cy="365125"/>
          </a:xfrm>
        </p:spPr>
        <p:txBody>
          <a:bodyPr/>
          <a:lstStyle/>
          <a:p>
            <a:fld id="{63716C5D-123D-4EDE-A4A5-85ED365A388D}" type="slidenum">
              <a:rPr lang="de-DE" smtClean="0">
                <a:solidFill>
                  <a:prstClr val="black"/>
                </a:solidFill>
              </a:rPr>
              <a:pPr/>
              <a:t>22</a:t>
            </a:fld>
            <a:endParaRPr lang="de-DE">
              <a:solidFill>
                <a:prstClr val="black"/>
              </a:solidFill>
            </a:endParaRPr>
          </a:p>
        </p:txBody>
      </p:sp>
    </p:spTree>
    <p:extLst>
      <p:ext uri="{BB962C8B-B14F-4D97-AF65-F5344CB8AC3E}">
        <p14:creationId xmlns:p14="http://schemas.microsoft.com/office/powerpoint/2010/main" val="3508856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0AA735-7400-08C6-3E80-A3B590566274}"/>
              </a:ext>
            </a:extLst>
          </p:cNvPr>
          <p:cNvSpPr>
            <a:spLocks noGrp="1"/>
          </p:cNvSpPr>
          <p:nvPr>
            <p:ph type="body" sz="quarter" idx="13"/>
          </p:nvPr>
        </p:nvSpPr>
        <p:spPr>
          <a:xfrm>
            <a:off x="323528" y="1124744"/>
            <a:ext cx="8569647" cy="4103687"/>
          </a:xfrm>
        </p:spPr>
        <p:txBody>
          <a:bodyPr>
            <a:normAutofit/>
          </a:bodyPr>
          <a:lstStyle/>
          <a:p>
            <a:pPr marL="0" indent="0">
              <a:buNone/>
            </a:pPr>
            <a:r>
              <a:rPr lang="de-DE" sz="2400" b="1" dirty="0"/>
              <a:t>Mögliche Darstellungsform:</a:t>
            </a:r>
          </a:p>
          <a:p>
            <a:pPr marL="0" indent="0">
              <a:buNone/>
            </a:pPr>
            <a:endParaRPr lang="de-DE" sz="2400" b="1" dirty="0"/>
          </a:p>
        </p:txBody>
      </p:sp>
      <p:sp>
        <p:nvSpPr>
          <p:cNvPr id="3" name="Titel 2">
            <a:extLst>
              <a:ext uri="{FF2B5EF4-FFF2-40B4-BE49-F238E27FC236}">
                <a16:creationId xmlns:a16="http://schemas.microsoft.com/office/drawing/2014/main" id="{55C949BC-FEAB-C427-B13D-1A1FE549AA00}"/>
              </a:ext>
            </a:extLst>
          </p:cNvPr>
          <p:cNvSpPr>
            <a:spLocks noGrp="1"/>
          </p:cNvSpPr>
          <p:nvPr>
            <p:ph type="title"/>
          </p:nvPr>
        </p:nvSpPr>
        <p:spPr>
          <a:xfrm>
            <a:off x="323528" y="10990"/>
            <a:ext cx="8820472" cy="1060287"/>
          </a:xfrm>
        </p:spPr>
        <p:txBody>
          <a:bodyPr>
            <a:normAutofit fontScale="90000"/>
          </a:bodyPr>
          <a:lstStyle/>
          <a:p>
            <a:r>
              <a:rPr lang="de-DE" b="1" dirty="0"/>
              <a:t>Definition von Maßnahmen im schulischen Lese- und Schreibförderkonzept (Beispiel nach Krug &amp; Nix 2017)</a:t>
            </a:r>
          </a:p>
        </p:txBody>
      </p:sp>
      <p:graphicFrame>
        <p:nvGraphicFramePr>
          <p:cNvPr id="5" name="Tabelle 5">
            <a:extLst>
              <a:ext uri="{FF2B5EF4-FFF2-40B4-BE49-F238E27FC236}">
                <a16:creationId xmlns:a16="http://schemas.microsoft.com/office/drawing/2014/main" id="{F91D4827-B307-710B-33EF-976EB3A9B231}"/>
              </a:ext>
            </a:extLst>
          </p:cNvPr>
          <p:cNvGraphicFramePr>
            <a:graphicFrameLocks noGrp="1"/>
          </p:cNvGraphicFramePr>
          <p:nvPr>
            <p:extLst>
              <p:ext uri="{D42A27DB-BD31-4B8C-83A1-F6EECF244321}">
                <p14:modId xmlns:p14="http://schemas.microsoft.com/office/powerpoint/2010/main" val="1081748506"/>
              </p:ext>
            </p:extLst>
          </p:nvPr>
        </p:nvGraphicFramePr>
        <p:xfrm>
          <a:off x="404460" y="1556792"/>
          <a:ext cx="8569645" cy="4937760"/>
        </p:xfrm>
        <a:graphic>
          <a:graphicData uri="http://schemas.openxmlformats.org/drawingml/2006/table">
            <a:tbl>
              <a:tblPr firstRow="1" bandRow="1">
                <a:tableStyleId>{7DF18680-E054-41AD-8BC1-D1AEF772440D}</a:tableStyleId>
              </a:tblPr>
              <a:tblGrid>
                <a:gridCol w="1291765">
                  <a:extLst>
                    <a:ext uri="{9D8B030D-6E8A-4147-A177-3AD203B41FA5}">
                      <a16:colId xmlns:a16="http://schemas.microsoft.com/office/drawing/2014/main" val="729498997"/>
                    </a:ext>
                  </a:extLst>
                </a:gridCol>
                <a:gridCol w="1455576">
                  <a:extLst>
                    <a:ext uri="{9D8B030D-6E8A-4147-A177-3AD203B41FA5}">
                      <a16:colId xmlns:a16="http://schemas.microsoft.com/office/drawing/2014/main" val="879112409"/>
                    </a:ext>
                  </a:extLst>
                </a:gridCol>
                <a:gridCol w="1455576">
                  <a:extLst>
                    <a:ext uri="{9D8B030D-6E8A-4147-A177-3AD203B41FA5}">
                      <a16:colId xmlns:a16="http://schemas.microsoft.com/office/drawing/2014/main" val="1126095408"/>
                    </a:ext>
                  </a:extLst>
                </a:gridCol>
                <a:gridCol w="1455576">
                  <a:extLst>
                    <a:ext uri="{9D8B030D-6E8A-4147-A177-3AD203B41FA5}">
                      <a16:colId xmlns:a16="http://schemas.microsoft.com/office/drawing/2014/main" val="624078347"/>
                    </a:ext>
                  </a:extLst>
                </a:gridCol>
                <a:gridCol w="1455576">
                  <a:extLst>
                    <a:ext uri="{9D8B030D-6E8A-4147-A177-3AD203B41FA5}">
                      <a16:colId xmlns:a16="http://schemas.microsoft.com/office/drawing/2014/main" val="279953256"/>
                    </a:ext>
                  </a:extLst>
                </a:gridCol>
                <a:gridCol w="1455576">
                  <a:extLst>
                    <a:ext uri="{9D8B030D-6E8A-4147-A177-3AD203B41FA5}">
                      <a16:colId xmlns:a16="http://schemas.microsoft.com/office/drawing/2014/main" val="1581532866"/>
                    </a:ext>
                  </a:extLst>
                </a:gridCol>
              </a:tblGrid>
              <a:tr h="565777">
                <a:tc>
                  <a:txBody>
                    <a:bodyPr/>
                    <a:lstStyle/>
                    <a:p>
                      <a:r>
                        <a:rPr lang="de-DE" sz="2000" dirty="0">
                          <a:solidFill>
                            <a:schemeClr val="bg1"/>
                          </a:solidFill>
                        </a:rPr>
                        <a:t>Elemente</a:t>
                      </a:r>
                    </a:p>
                  </a:txBody>
                  <a:tcPr/>
                </a:tc>
                <a:tc>
                  <a:txBody>
                    <a:bodyPr/>
                    <a:lstStyle/>
                    <a:p>
                      <a:r>
                        <a:rPr lang="de-DE" dirty="0"/>
                        <a:t>Intention</a:t>
                      </a:r>
                    </a:p>
                  </a:txBody>
                  <a:tcPr/>
                </a:tc>
                <a:tc>
                  <a:txBody>
                    <a:bodyPr/>
                    <a:lstStyle/>
                    <a:p>
                      <a:r>
                        <a:rPr lang="de-DE" dirty="0"/>
                        <a:t>Methoden / Strategien / Instrumente</a:t>
                      </a:r>
                    </a:p>
                  </a:txBody>
                  <a:tcPr/>
                </a:tc>
                <a:tc>
                  <a:txBody>
                    <a:bodyPr/>
                    <a:lstStyle/>
                    <a:p>
                      <a:r>
                        <a:rPr lang="de-DE" dirty="0"/>
                        <a:t>Jahrgang</a:t>
                      </a:r>
                    </a:p>
                  </a:txBody>
                  <a:tcPr/>
                </a:tc>
                <a:tc>
                  <a:txBody>
                    <a:bodyPr/>
                    <a:lstStyle/>
                    <a:p>
                      <a:r>
                        <a:rPr lang="de-DE" dirty="0"/>
                        <a:t>Zeitpunkt</a:t>
                      </a:r>
                    </a:p>
                  </a:txBody>
                  <a:tcPr/>
                </a:tc>
                <a:tc>
                  <a:txBody>
                    <a:bodyPr/>
                    <a:lstStyle/>
                    <a:p>
                      <a:r>
                        <a:rPr lang="de-DE" dirty="0"/>
                        <a:t>Zuständig-</a:t>
                      </a:r>
                      <a:r>
                        <a:rPr lang="de-DE" dirty="0" err="1"/>
                        <a:t>keit</a:t>
                      </a:r>
                      <a:endParaRPr lang="de-DE" dirty="0"/>
                    </a:p>
                  </a:txBody>
                  <a:tcPr/>
                </a:tc>
                <a:extLst>
                  <a:ext uri="{0D108BD9-81ED-4DB2-BD59-A6C34878D82A}">
                    <a16:rowId xmlns:a16="http://schemas.microsoft.com/office/drawing/2014/main" val="1514887264"/>
                  </a:ext>
                </a:extLst>
              </a:tr>
              <a:tr h="565777">
                <a:tc>
                  <a:txBody>
                    <a:bodyPr/>
                    <a:lstStyle/>
                    <a:p>
                      <a:r>
                        <a:rPr lang="de-DE" b="1" dirty="0">
                          <a:solidFill>
                            <a:schemeClr val="tx1"/>
                          </a:solidFill>
                        </a:rPr>
                        <a:t>Lernstands-erhebung</a:t>
                      </a:r>
                    </a:p>
                  </a:txBody>
                  <a:tcPr/>
                </a:tc>
                <a:tc>
                  <a:txBody>
                    <a:bodyPr/>
                    <a:lstStyle/>
                    <a:p>
                      <a:r>
                        <a:rPr lang="de-DE" dirty="0"/>
                        <a:t>Förderbedarf ermitteln</a:t>
                      </a:r>
                    </a:p>
                  </a:txBody>
                  <a:tcPr/>
                </a:tc>
                <a:tc>
                  <a:txBody>
                    <a:bodyPr/>
                    <a:lstStyle/>
                    <a:p>
                      <a:r>
                        <a:rPr lang="de-DE" dirty="0"/>
                        <a:t>SLS 5-7</a:t>
                      </a:r>
                    </a:p>
                  </a:txBody>
                  <a:tcPr/>
                </a:tc>
                <a:tc>
                  <a:txBody>
                    <a:bodyPr/>
                    <a:lstStyle/>
                    <a:p>
                      <a:r>
                        <a:rPr lang="de-DE" dirty="0"/>
                        <a:t>5. Klassen</a:t>
                      </a:r>
                    </a:p>
                  </a:txBody>
                  <a:tcPr/>
                </a:tc>
                <a:tc>
                  <a:txBody>
                    <a:bodyPr/>
                    <a:lstStyle/>
                    <a:p>
                      <a:r>
                        <a:rPr lang="de-DE" dirty="0"/>
                        <a:t>Beginn des Schuljahres</a:t>
                      </a:r>
                    </a:p>
                  </a:txBody>
                  <a:tcPr/>
                </a:tc>
                <a:tc>
                  <a:txBody>
                    <a:bodyPr/>
                    <a:lstStyle/>
                    <a:p>
                      <a:r>
                        <a:rPr lang="de-DE" dirty="0"/>
                        <a:t>Fach Deutsch, Lehrkraft …</a:t>
                      </a:r>
                    </a:p>
                  </a:txBody>
                  <a:tcPr/>
                </a:tc>
                <a:extLst>
                  <a:ext uri="{0D108BD9-81ED-4DB2-BD59-A6C34878D82A}">
                    <a16:rowId xmlns:a16="http://schemas.microsoft.com/office/drawing/2014/main" val="3063946975"/>
                  </a:ext>
                </a:extLst>
              </a:tr>
              <a:tr h="565777">
                <a:tc>
                  <a:txBody>
                    <a:bodyPr/>
                    <a:lstStyle/>
                    <a:p>
                      <a:r>
                        <a:rPr lang="de-DE" b="1" dirty="0">
                          <a:solidFill>
                            <a:schemeClr val="tx1"/>
                          </a:solidFill>
                        </a:rPr>
                        <a:t>Leseflüssig-</a:t>
                      </a:r>
                      <a:r>
                        <a:rPr lang="de-DE" b="1" dirty="0" err="1">
                          <a:solidFill>
                            <a:schemeClr val="tx1"/>
                          </a:solidFill>
                        </a:rPr>
                        <a:t>keit</a:t>
                      </a:r>
                      <a:endParaRPr lang="de-DE" b="1" dirty="0">
                        <a:solidFill>
                          <a:schemeClr val="tx1"/>
                        </a:solidFill>
                      </a:endParaRPr>
                    </a:p>
                  </a:txBody>
                  <a:tcPr/>
                </a:tc>
                <a:tc>
                  <a:txBody>
                    <a:bodyPr/>
                    <a:lstStyle/>
                    <a:p>
                      <a:r>
                        <a:rPr lang="de-DE" dirty="0"/>
                        <a:t>Sicheres und schnelles Lesen</a:t>
                      </a:r>
                    </a:p>
                  </a:txBody>
                  <a:tcPr/>
                </a:tc>
                <a:tc>
                  <a:txBody>
                    <a:bodyPr/>
                    <a:lstStyle/>
                    <a:p>
                      <a:r>
                        <a:rPr lang="de-DE" dirty="0"/>
                        <a:t>Lautlese-verfahren </a:t>
                      </a:r>
                      <a:r>
                        <a:rPr lang="de-DE" dirty="0" err="1"/>
                        <a:t>xy</a:t>
                      </a:r>
                      <a:endParaRPr lang="de-DE" dirty="0"/>
                    </a:p>
                  </a:txBody>
                  <a:tcPr/>
                </a:tc>
                <a:tc>
                  <a:txBody>
                    <a:bodyPr/>
                    <a:lstStyle/>
                    <a:p>
                      <a:r>
                        <a:rPr lang="de-DE" dirty="0"/>
                        <a:t>5. Klassen</a:t>
                      </a:r>
                    </a:p>
                  </a:txBody>
                  <a:tcPr/>
                </a:tc>
                <a:tc>
                  <a:txBody>
                    <a:bodyPr/>
                    <a:lstStyle/>
                    <a:p>
                      <a:r>
                        <a:rPr lang="de-DE" dirty="0"/>
                        <a:t>Ab Oktober…</a:t>
                      </a:r>
                    </a:p>
                  </a:txBody>
                  <a:tcPr/>
                </a:tc>
                <a:tc>
                  <a:txBody>
                    <a:bodyPr/>
                    <a:lstStyle/>
                    <a:p>
                      <a:r>
                        <a:rPr lang="de-DE" dirty="0"/>
                        <a:t>Deutsch, Sozialkunde, Geschichte …</a:t>
                      </a:r>
                    </a:p>
                  </a:txBody>
                  <a:tcPr/>
                </a:tc>
                <a:extLst>
                  <a:ext uri="{0D108BD9-81ED-4DB2-BD59-A6C34878D82A}">
                    <a16:rowId xmlns:a16="http://schemas.microsoft.com/office/drawing/2014/main" val="2555404069"/>
                  </a:ext>
                </a:extLst>
              </a:tr>
              <a:tr h="565777">
                <a:tc>
                  <a:txBody>
                    <a:bodyPr/>
                    <a:lstStyle/>
                    <a:p>
                      <a:r>
                        <a:rPr lang="de-DE" b="1" dirty="0" err="1"/>
                        <a:t>Fachvoka-bular</a:t>
                      </a:r>
                      <a:endParaRPr lang="de-DE" b="1" dirty="0"/>
                    </a:p>
                  </a:txBody>
                  <a:tcPr/>
                </a:tc>
                <a:tc>
                  <a:txBody>
                    <a:bodyPr/>
                    <a:lstStyle/>
                    <a:p>
                      <a:r>
                        <a:rPr lang="de-DE" dirty="0"/>
                        <a:t>Fachtexte verstehen</a:t>
                      </a:r>
                    </a:p>
                  </a:txBody>
                  <a:tcPr/>
                </a:tc>
                <a:tc>
                  <a:txBody>
                    <a:bodyPr/>
                    <a:lstStyle/>
                    <a:p>
                      <a:r>
                        <a:rPr lang="de-DE" dirty="0"/>
                        <a:t>Concept Maps</a:t>
                      </a:r>
                    </a:p>
                  </a:txBody>
                  <a:tcPr/>
                </a:tc>
                <a:tc>
                  <a:txBody>
                    <a:bodyPr/>
                    <a:lstStyle/>
                    <a:p>
                      <a:r>
                        <a:rPr lang="de-DE" dirty="0"/>
                        <a:t>6. Klassen</a:t>
                      </a:r>
                    </a:p>
                  </a:txBody>
                  <a:tcPr/>
                </a:tc>
                <a:tc>
                  <a:txBody>
                    <a:bodyPr/>
                    <a:lstStyle/>
                    <a:p>
                      <a:r>
                        <a:rPr lang="de-DE" dirty="0"/>
                        <a:t>Ab September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Biologie</a:t>
                      </a:r>
                    </a:p>
                    <a:p>
                      <a:endParaRPr lang="de-DE" dirty="0"/>
                    </a:p>
                  </a:txBody>
                  <a:tcPr/>
                </a:tc>
                <a:extLst>
                  <a:ext uri="{0D108BD9-81ED-4DB2-BD59-A6C34878D82A}">
                    <a16:rowId xmlns:a16="http://schemas.microsoft.com/office/drawing/2014/main" val="2569384988"/>
                  </a:ext>
                </a:extLst>
              </a:tr>
              <a:tr h="565777">
                <a:tc>
                  <a:txBody>
                    <a:bodyPr/>
                    <a:lstStyle/>
                    <a:p>
                      <a:r>
                        <a:rPr lang="de-DE" b="1" dirty="0" err="1"/>
                        <a:t>Lesestrate</a:t>
                      </a:r>
                      <a:r>
                        <a:rPr lang="de-DE" b="1" dirty="0"/>
                        <a:t>-gien</a:t>
                      </a:r>
                    </a:p>
                  </a:txBody>
                  <a:tcPr/>
                </a:tc>
                <a:tc>
                  <a:txBody>
                    <a:bodyPr/>
                    <a:lstStyle/>
                    <a:p>
                      <a:r>
                        <a:rPr lang="de-DE" dirty="0"/>
                        <a:t>Fachtexte verstehen</a:t>
                      </a:r>
                    </a:p>
                  </a:txBody>
                  <a:tcPr/>
                </a:tc>
                <a:tc>
                  <a:txBody>
                    <a:bodyPr/>
                    <a:lstStyle/>
                    <a:p>
                      <a:r>
                        <a:rPr lang="de-DE" dirty="0"/>
                        <a:t>Lautes Denken</a:t>
                      </a:r>
                    </a:p>
                  </a:txBody>
                  <a:tcPr/>
                </a:tc>
                <a:tc>
                  <a:txBody>
                    <a:bodyPr/>
                    <a:lstStyle/>
                    <a:p>
                      <a:r>
                        <a:rPr lang="de-DE" dirty="0"/>
                        <a:t>6. Klassen</a:t>
                      </a:r>
                    </a:p>
                  </a:txBody>
                  <a:tcPr/>
                </a:tc>
                <a:tc>
                  <a:txBody>
                    <a:bodyPr/>
                    <a:lstStyle/>
                    <a:p>
                      <a:r>
                        <a:rPr lang="de-DE" dirty="0"/>
                        <a:t>1. Halbjahr</a:t>
                      </a:r>
                    </a:p>
                  </a:txBody>
                  <a:tcPr/>
                </a:tc>
                <a:tc>
                  <a:txBody>
                    <a:bodyPr/>
                    <a:lstStyle/>
                    <a:p>
                      <a:r>
                        <a:rPr lang="de-DE" dirty="0"/>
                        <a:t>Mathe, Physik …</a:t>
                      </a:r>
                    </a:p>
                  </a:txBody>
                  <a:tcPr/>
                </a:tc>
                <a:extLst>
                  <a:ext uri="{0D108BD9-81ED-4DB2-BD59-A6C34878D82A}">
                    <a16:rowId xmlns:a16="http://schemas.microsoft.com/office/drawing/2014/main" val="3814387175"/>
                  </a:ext>
                </a:extLst>
              </a:tr>
              <a:tr h="565777">
                <a:tc>
                  <a:txBody>
                    <a:bodyPr/>
                    <a:lstStyle/>
                    <a:p>
                      <a:r>
                        <a:rPr lang="de-DE" b="1" dirty="0"/>
                        <a:t>Schreib-strategien (…)</a:t>
                      </a:r>
                    </a:p>
                  </a:txBody>
                  <a:tcPr/>
                </a:tc>
                <a:tc>
                  <a:txBody>
                    <a:bodyPr/>
                    <a:lstStyle/>
                    <a:p>
                      <a:r>
                        <a:rPr lang="de-DE" dirty="0"/>
                        <a:t>Textart Protokolle</a:t>
                      </a:r>
                    </a:p>
                  </a:txBody>
                  <a:tcPr/>
                </a:tc>
                <a:tc>
                  <a:txBody>
                    <a:bodyPr/>
                    <a:lstStyle/>
                    <a:p>
                      <a:r>
                        <a:rPr lang="de-DE" dirty="0"/>
                        <a:t>Schreib-konferenzen</a:t>
                      </a:r>
                    </a:p>
                  </a:txBody>
                  <a:tcPr/>
                </a:tc>
                <a:tc>
                  <a:txBody>
                    <a:bodyPr/>
                    <a:lstStyle/>
                    <a:p>
                      <a:r>
                        <a:rPr lang="de-DE" dirty="0"/>
                        <a:t>7. Klassen </a:t>
                      </a:r>
                    </a:p>
                  </a:txBody>
                  <a:tcPr/>
                </a:tc>
                <a:tc>
                  <a:txBody>
                    <a:bodyPr/>
                    <a:lstStyle/>
                    <a:p>
                      <a:r>
                        <a:rPr lang="de-DE" dirty="0"/>
                        <a:t>August – Dez.</a:t>
                      </a:r>
                    </a:p>
                  </a:txBody>
                  <a:tcPr/>
                </a:tc>
                <a:tc>
                  <a:txBody>
                    <a:bodyPr/>
                    <a:lstStyle/>
                    <a:p>
                      <a:r>
                        <a:rPr lang="de-DE" dirty="0"/>
                        <a:t>Deutsch, </a:t>
                      </a:r>
                      <a:r>
                        <a:rPr lang="de-DE" dirty="0" err="1"/>
                        <a:t>Soz</a:t>
                      </a:r>
                      <a:r>
                        <a:rPr lang="de-DE" dirty="0"/>
                        <a:t>-kunde, Chemie …</a:t>
                      </a:r>
                    </a:p>
                  </a:txBody>
                  <a:tcPr/>
                </a:tc>
                <a:extLst>
                  <a:ext uri="{0D108BD9-81ED-4DB2-BD59-A6C34878D82A}">
                    <a16:rowId xmlns:a16="http://schemas.microsoft.com/office/drawing/2014/main" val="1476611603"/>
                  </a:ext>
                </a:extLst>
              </a:tr>
            </a:tbl>
          </a:graphicData>
        </a:graphic>
      </p:graphicFrame>
    </p:spTree>
    <p:extLst>
      <p:ext uri="{BB962C8B-B14F-4D97-AF65-F5344CB8AC3E}">
        <p14:creationId xmlns:p14="http://schemas.microsoft.com/office/powerpoint/2010/main" val="1556443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A1E5F-CF1B-19F5-8E68-1997EA5CDA03}"/>
              </a:ext>
            </a:extLst>
          </p:cNvPr>
          <p:cNvSpPr>
            <a:spLocks noGrp="1"/>
          </p:cNvSpPr>
          <p:nvPr>
            <p:ph type="title"/>
          </p:nvPr>
        </p:nvSpPr>
        <p:spPr/>
        <p:txBody>
          <a:bodyPr/>
          <a:lstStyle/>
          <a:p>
            <a:r>
              <a:rPr lang="de-DE" b="1" dirty="0"/>
              <a:t>Zeit für Fragen und Kommentare</a:t>
            </a:r>
          </a:p>
        </p:txBody>
      </p:sp>
    </p:spTree>
    <p:extLst>
      <p:ext uri="{BB962C8B-B14F-4D97-AF65-F5344CB8AC3E}">
        <p14:creationId xmlns:p14="http://schemas.microsoft.com/office/powerpoint/2010/main" val="3024648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p:spPr>
        <p:txBody>
          <a:bodyPr/>
          <a:lstStyle/>
          <a:p>
            <a:fld id="{21381C69-4385-504E-8435-1F41354FA096}" type="slidenum">
              <a:rPr lang="en-US" smtClean="0"/>
              <a:t>25</a:t>
            </a:fld>
            <a:endParaRPr lang="en-US"/>
          </a:p>
        </p:txBody>
      </p:sp>
    </p:spTree>
    <p:extLst>
      <p:ext uri="{BB962C8B-B14F-4D97-AF65-F5344CB8AC3E}">
        <p14:creationId xmlns:p14="http://schemas.microsoft.com/office/powerpoint/2010/main" val="81977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7F7D39C7-7900-9C27-6D42-E8EE4554AADA}"/>
              </a:ext>
            </a:extLst>
          </p:cNvPr>
          <p:cNvSpPr>
            <a:spLocks noGrp="1"/>
          </p:cNvSpPr>
          <p:nvPr>
            <p:ph type="body" sz="quarter" idx="13"/>
          </p:nvPr>
        </p:nvSpPr>
        <p:spPr/>
        <p:txBody>
          <a:bodyPr>
            <a:normAutofit fontScale="77500" lnSpcReduction="20000"/>
          </a:bodyPr>
          <a:lstStyle/>
          <a:p>
            <a:pPr>
              <a:spcAft>
                <a:spcPts val="1800"/>
              </a:spcAft>
              <a:buClr>
                <a:srgbClr val="002060"/>
              </a:buClr>
              <a:buFont typeface="Wingdings" panose="05000000000000000000" pitchFamily="2" charset="2"/>
              <a:buChar char="ü"/>
            </a:pPr>
            <a:r>
              <a:rPr lang="de-DE" sz="3200" b="1" dirty="0">
                <a:solidFill>
                  <a:srgbClr val="002060"/>
                </a:solidFill>
              </a:rPr>
              <a:t>Schulentwicklung</a:t>
            </a:r>
            <a:r>
              <a:rPr lang="de-DE" sz="3200" dirty="0">
                <a:solidFill>
                  <a:srgbClr val="002060"/>
                </a:solidFill>
              </a:rPr>
              <a:t> als Trias von Unterrichts-, Organisations- und Personalentwicklung</a:t>
            </a:r>
          </a:p>
          <a:p>
            <a:pPr>
              <a:spcAft>
                <a:spcPts val="1800"/>
              </a:spcAft>
              <a:buClr>
                <a:srgbClr val="002060"/>
              </a:buClr>
              <a:buFont typeface="Wingdings" panose="05000000000000000000" pitchFamily="2" charset="2"/>
              <a:buChar char="ü"/>
            </a:pPr>
            <a:r>
              <a:rPr lang="de-DE" sz="3200" dirty="0">
                <a:solidFill>
                  <a:srgbClr val="002060"/>
                </a:solidFill>
              </a:rPr>
              <a:t>Erster Schritt: Wo steht unsere Schule in der Lese- und Schreibförderung? Methoden der </a:t>
            </a:r>
            <a:r>
              <a:rPr lang="de-DE" sz="3200" b="1" dirty="0">
                <a:solidFill>
                  <a:srgbClr val="002060"/>
                </a:solidFill>
              </a:rPr>
              <a:t>Bestandsaufnahme für den Ist-Zustand</a:t>
            </a:r>
          </a:p>
          <a:p>
            <a:pPr>
              <a:spcAft>
                <a:spcPts val="1800"/>
              </a:spcAft>
              <a:buClr>
                <a:srgbClr val="002060"/>
              </a:buClr>
              <a:buFont typeface="Wingdings" panose="05000000000000000000" pitchFamily="2" charset="2"/>
              <a:buChar char="ü"/>
            </a:pPr>
            <a:r>
              <a:rPr lang="de-DE" sz="3200" b="1" dirty="0">
                <a:solidFill>
                  <a:srgbClr val="002060"/>
                </a:solidFill>
              </a:rPr>
              <a:t>Soll-Zustand</a:t>
            </a:r>
            <a:r>
              <a:rPr lang="de-DE" sz="3200" dirty="0">
                <a:solidFill>
                  <a:srgbClr val="002060"/>
                </a:solidFill>
              </a:rPr>
              <a:t> definieren: </a:t>
            </a:r>
            <a:r>
              <a:rPr lang="de-DE" sz="3200" b="1" dirty="0">
                <a:solidFill>
                  <a:srgbClr val="002060"/>
                </a:solidFill>
              </a:rPr>
              <a:t>SMART-Ziele</a:t>
            </a:r>
            <a:r>
              <a:rPr lang="de-DE" sz="3200" dirty="0">
                <a:solidFill>
                  <a:srgbClr val="002060"/>
                </a:solidFill>
              </a:rPr>
              <a:t> und Prioritäten, Prozess der Veränderung organisieren</a:t>
            </a:r>
          </a:p>
          <a:p>
            <a:pPr>
              <a:spcAft>
                <a:spcPts val="1800"/>
              </a:spcAft>
              <a:buClr>
                <a:srgbClr val="002060"/>
              </a:buClr>
              <a:buFont typeface="Wingdings" panose="05000000000000000000" pitchFamily="2" charset="2"/>
              <a:buChar char="ü"/>
            </a:pPr>
            <a:r>
              <a:rPr lang="de-DE" sz="3200" b="1" dirty="0">
                <a:solidFill>
                  <a:srgbClr val="002060"/>
                </a:solidFill>
              </a:rPr>
              <a:t>Implementierung</a:t>
            </a:r>
            <a:r>
              <a:rPr lang="de-DE" sz="3200" dirty="0">
                <a:solidFill>
                  <a:srgbClr val="002060"/>
                </a:solidFill>
              </a:rPr>
              <a:t>: Erfolge überprüfen durch </a:t>
            </a:r>
            <a:r>
              <a:rPr lang="de-DE" sz="3200" b="1" dirty="0">
                <a:solidFill>
                  <a:srgbClr val="002060"/>
                </a:solidFill>
              </a:rPr>
              <a:t>Evaluation</a:t>
            </a:r>
            <a:r>
              <a:rPr lang="de-DE" sz="3200" dirty="0">
                <a:solidFill>
                  <a:srgbClr val="002060"/>
                </a:solidFill>
              </a:rPr>
              <a:t>, dauerhafte Verankerung der </a:t>
            </a:r>
            <a:r>
              <a:rPr lang="de-DE" sz="3200" dirty="0" err="1">
                <a:solidFill>
                  <a:srgbClr val="002060"/>
                </a:solidFill>
              </a:rPr>
              <a:t>Verände</a:t>
            </a:r>
            <a:r>
              <a:rPr lang="de-DE" sz="3200" dirty="0">
                <a:solidFill>
                  <a:srgbClr val="002060"/>
                </a:solidFill>
              </a:rPr>
              <a:t>-rungen in einem </a:t>
            </a:r>
            <a:r>
              <a:rPr lang="de-DE" sz="3200" b="1" dirty="0">
                <a:solidFill>
                  <a:srgbClr val="002060"/>
                </a:solidFill>
              </a:rPr>
              <a:t>Schulprogramm</a:t>
            </a:r>
            <a:endParaRPr lang="de-DE" b="1" dirty="0">
              <a:solidFill>
                <a:srgbClr val="002060"/>
              </a:solidFill>
            </a:endParaRPr>
          </a:p>
        </p:txBody>
      </p:sp>
      <p:sp>
        <p:nvSpPr>
          <p:cNvPr id="2" name="Titel 1">
            <a:extLst>
              <a:ext uri="{FF2B5EF4-FFF2-40B4-BE49-F238E27FC236}">
                <a16:creationId xmlns:a16="http://schemas.microsoft.com/office/drawing/2014/main" id="{076E6B9C-E381-D24E-B95D-BF238BCA9C78}"/>
              </a:ext>
            </a:extLst>
          </p:cNvPr>
          <p:cNvSpPr>
            <a:spLocks noGrp="1"/>
          </p:cNvSpPr>
          <p:nvPr>
            <p:ph type="title"/>
          </p:nvPr>
        </p:nvSpPr>
        <p:spPr/>
        <p:txBody>
          <a:bodyPr/>
          <a:lstStyle/>
          <a:p>
            <a:r>
              <a:rPr lang="de-DE" b="1" dirty="0"/>
              <a:t>Was lernen Sie in diesem Block?</a:t>
            </a:r>
          </a:p>
        </p:txBody>
      </p:sp>
    </p:spTree>
    <p:extLst>
      <p:ext uri="{BB962C8B-B14F-4D97-AF65-F5344CB8AC3E}">
        <p14:creationId xmlns:p14="http://schemas.microsoft.com/office/powerpoint/2010/main" val="89311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34840B-3C47-4523-8EA8-874A95106A06}"/>
              </a:ext>
            </a:extLst>
          </p:cNvPr>
          <p:cNvSpPr>
            <a:spLocks noGrp="1"/>
          </p:cNvSpPr>
          <p:nvPr>
            <p:ph type="title"/>
          </p:nvPr>
        </p:nvSpPr>
        <p:spPr>
          <a:xfrm>
            <a:off x="20112" y="10990"/>
            <a:ext cx="8229600" cy="1060287"/>
          </a:xfrm>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941322" cy="1933231"/>
            <a:chOff x="1208269" y="1065384"/>
            <a:chExt cx="594132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94132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Grundlagen der Schulentwicklung</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15532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740238" y="4725144"/>
            <a:ext cx="7558608" cy="1446293"/>
          </a:xfrm>
          <a:prstGeom prst="rect">
            <a:avLst/>
          </a:prstGeom>
        </p:spPr>
        <p:txBody>
          <a:bodyPr wrap="square">
            <a:spAutoFit/>
          </a:bodyPr>
          <a:lstStyle/>
          <a:p>
            <a:pPr algn="ct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SE = PE + UE + OE</a:t>
            </a:r>
          </a:p>
          <a:p>
            <a:pPr>
              <a:lnSpc>
                <a:spcPct val="107000"/>
              </a:lnSpc>
              <a:spcAft>
                <a:spcPts val="800"/>
              </a:spcAft>
            </a:pPr>
            <a:r>
              <a:rPr lang="de-DE" sz="2400" dirty="0">
                <a:latin typeface="Calibri" panose="020F0502020204030204" pitchFamily="34" charset="0"/>
                <a:ea typeface="Calibri" panose="020F0502020204030204" pitchFamily="34" charset="0"/>
                <a:cs typeface="Times New Roman" panose="02020603050405020304" pitchFamily="18" charset="0"/>
              </a:rPr>
              <a:t>Um eine Schule erfolgreich weiterzuentwickeln bedarf es der Beachtung aller drei Bereiche. </a:t>
            </a:r>
          </a:p>
        </p:txBody>
      </p:sp>
      <p:sp>
        <p:nvSpPr>
          <p:cNvPr id="7" name="Titel 3"/>
          <p:cNvSpPr txBox="1">
            <a:spLocks/>
          </p:cNvSpPr>
          <p:nvPr/>
        </p:nvSpPr>
        <p:spPr>
          <a:xfrm>
            <a:off x="203189" y="283397"/>
            <a:ext cx="8229600" cy="797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e-DE" sz="3200" b="1" dirty="0"/>
          </a:p>
        </p:txBody>
      </p:sp>
      <p:grpSp>
        <p:nvGrpSpPr>
          <p:cNvPr id="2" name="Gruppieren 1"/>
          <p:cNvGrpSpPr/>
          <p:nvPr/>
        </p:nvGrpSpPr>
        <p:grpSpPr>
          <a:xfrm>
            <a:off x="2947394" y="1557939"/>
            <a:ext cx="3096344" cy="2717235"/>
            <a:chOff x="3275856" y="1719877"/>
            <a:chExt cx="1918618" cy="1478690"/>
          </a:xfrm>
        </p:grpSpPr>
        <p:sp>
          <p:nvSpPr>
            <p:cNvPr id="8" name="Rechteck 7"/>
            <p:cNvSpPr/>
            <p:nvPr/>
          </p:nvSpPr>
          <p:spPr>
            <a:xfrm>
              <a:off x="3444650" y="2204740"/>
              <a:ext cx="1609096" cy="993827"/>
            </a:xfrm>
            <a:prstGeom prst="rect">
              <a:avLst/>
            </a:prstGeom>
            <a:solidFill>
              <a:sysClr val="window" lastClr="FFFFFF"/>
            </a:solidFill>
            <a:ln w="19050" cap="flat" cmpd="sng" algn="ctr">
              <a:solidFill>
                <a:srgbClr val="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600" b="1" dirty="0">
                  <a:solidFill>
                    <a:srgbClr val="000000"/>
                  </a:solidFill>
                  <a:effectLst/>
                  <a:latin typeface="Arial" panose="020B0604020202020204" pitchFamily="34" charset="0"/>
                  <a:ea typeface="Times New Roman" panose="02020603050405020304" pitchFamily="18" charset="0"/>
                </a:rPr>
                <a:t>Kontinuierliche </a:t>
              </a:r>
              <a:br>
                <a:rPr lang="de-DE" sz="1600" b="1" dirty="0">
                  <a:solidFill>
                    <a:srgbClr val="000000"/>
                  </a:solidFill>
                  <a:effectLst/>
                  <a:latin typeface="Arial" panose="020B0604020202020204" pitchFamily="34" charset="0"/>
                  <a:ea typeface="Times New Roman" panose="02020603050405020304" pitchFamily="18" charset="0"/>
                </a:rPr>
              </a:br>
              <a:r>
                <a:rPr lang="de-DE" sz="1600" b="1" dirty="0">
                  <a:solidFill>
                    <a:srgbClr val="000000"/>
                  </a:solidFill>
                  <a:effectLst/>
                  <a:latin typeface="Arial" panose="020B0604020202020204" pitchFamily="34" charset="0"/>
                  <a:ea typeface="Times New Roman" panose="02020603050405020304" pitchFamily="18" charset="0"/>
                </a:rPr>
                <a:t>Qualitätsentwicklung in Schulen</a:t>
              </a:r>
              <a:endParaRPr lang="de-DE" sz="1600" dirty="0">
                <a:effectLst/>
                <a:latin typeface="Times New Roman" panose="02020603050405020304" pitchFamily="18" charset="0"/>
                <a:ea typeface="Times New Roman" panose="02020603050405020304" pitchFamily="18" charset="0"/>
              </a:endParaRPr>
            </a:p>
          </p:txBody>
        </p:sp>
        <p:sp>
          <p:nvSpPr>
            <p:cNvPr id="9" name="Trapezoid 8"/>
            <p:cNvSpPr/>
            <p:nvPr/>
          </p:nvSpPr>
          <p:spPr>
            <a:xfrm>
              <a:off x="3275856" y="1719877"/>
              <a:ext cx="1918618" cy="484987"/>
            </a:xfrm>
            <a:prstGeom prst="trapezoid">
              <a:avLst/>
            </a:prstGeom>
            <a:solidFill>
              <a:srgbClr val="A71F3C"/>
            </a:solidFill>
            <a:ln w="19050" cap="flat" cmpd="sng" algn="ctr">
              <a:solidFill>
                <a:srgbClr val="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12" name="Titel 11"/>
          <p:cNvSpPr>
            <a:spLocks noGrp="1"/>
          </p:cNvSpPr>
          <p:nvPr>
            <p:ph type="title"/>
          </p:nvPr>
        </p:nvSpPr>
        <p:spPr/>
        <p:txBody>
          <a:bodyPr>
            <a:normAutofit fontScale="90000"/>
          </a:bodyPr>
          <a:lstStyle/>
          <a:p>
            <a:r>
              <a:rPr lang="de-DE" b="1" dirty="0"/>
              <a:t>Schulentwicklung: Trias von Personal-, Unterrichts- und Organisationsentwicklung</a:t>
            </a:r>
          </a:p>
        </p:txBody>
      </p:sp>
      <p:sp>
        <p:nvSpPr>
          <p:cNvPr id="3" name="Foliennummernplatzhalter 2"/>
          <p:cNvSpPr>
            <a:spLocks noGrp="1"/>
          </p:cNvSpPr>
          <p:nvPr>
            <p:ph type="sldNum" sz="quarter" idx="4294967295"/>
          </p:nvPr>
        </p:nvSpPr>
        <p:spPr>
          <a:xfrm>
            <a:off x="7010400" y="6356350"/>
            <a:ext cx="2133600" cy="365125"/>
          </a:xfrm>
        </p:spPr>
        <p:txBody>
          <a:bodyPr/>
          <a:lstStyle/>
          <a:p>
            <a:fld id="{63716C5D-123D-4EDE-A4A5-85ED365A388D}" type="slidenum">
              <a:rPr lang="de-DE" smtClean="0">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2084323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txBox="1">
            <a:spLocks/>
          </p:cNvSpPr>
          <p:nvPr/>
        </p:nvSpPr>
        <p:spPr>
          <a:xfrm>
            <a:off x="1475655" y="283396"/>
            <a:ext cx="6957133" cy="12013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de-DE" altLang="ja-JP" sz="2400" b="1" dirty="0"/>
          </a:p>
        </p:txBody>
      </p:sp>
      <p:pic>
        <p:nvPicPr>
          <p:cNvPr id="6" name="Grafik 5"/>
          <p:cNvPicPr/>
          <p:nvPr/>
        </p:nvPicPr>
        <p:blipFill rotWithShape="1">
          <a:blip r:embed="rId3">
            <a:extLst>
              <a:ext uri="{28A0092B-C50C-407E-A947-70E740481C1C}">
                <a14:useLocalDpi xmlns:a14="http://schemas.microsoft.com/office/drawing/2010/main" val="0"/>
              </a:ext>
            </a:extLst>
          </a:blip>
          <a:srcRect l="9602" t="29163" r="994" b="18319"/>
          <a:stretch/>
        </p:blipFill>
        <p:spPr bwMode="auto">
          <a:xfrm>
            <a:off x="971600" y="1052736"/>
            <a:ext cx="7128792" cy="5472608"/>
          </a:xfrm>
          <a:prstGeom prst="rect">
            <a:avLst/>
          </a:prstGeom>
          <a:ln>
            <a:noFill/>
          </a:ln>
          <a:extLst>
            <a:ext uri="{53640926-AAD7-44D8-BBD7-CCE9431645EC}">
              <a14:shadowObscured xmlns:a14="http://schemas.microsoft.com/office/drawing/2010/main"/>
            </a:ext>
          </a:extLst>
        </p:spPr>
      </p:pic>
      <p:sp>
        <p:nvSpPr>
          <p:cNvPr id="8" name="Textfeld 2"/>
          <p:cNvSpPr txBox="1"/>
          <p:nvPr/>
        </p:nvSpPr>
        <p:spPr>
          <a:xfrm>
            <a:off x="6876256" y="1628800"/>
            <a:ext cx="1794456" cy="553998"/>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0"/>
              </a:spcAft>
            </a:pPr>
            <a:r>
              <a:rPr lang="de-DE"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Abbildung nach </a:t>
            </a:r>
          </a:p>
          <a:p>
            <a:pPr>
              <a:spcAft>
                <a:spcPts val="0"/>
              </a:spcAft>
            </a:pPr>
            <a:r>
              <a:rPr lang="de-DE"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Hans-Günter Rolff: Schulentwicklung kompakt, Beltz Verlag, Weinheim und Basel 2013</a:t>
            </a:r>
            <a:endParaRPr lang="de-DE" sz="900" b="1" dirty="0">
              <a:solidFill>
                <a:srgbClr val="4F81BD"/>
              </a:solidFill>
              <a:effectLst/>
              <a:latin typeface="Times New Roman" panose="02020603050405020304" pitchFamily="18" charset="0"/>
              <a:ea typeface="Times New Roman" panose="02020603050405020304" pitchFamily="18" charset="0"/>
            </a:endParaRPr>
          </a:p>
        </p:txBody>
      </p:sp>
      <p:sp>
        <p:nvSpPr>
          <p:cNvPr id="10" name="Titel 9"/>
          <p:cNvSpPr>
            <a:spLocks noGrp="1"/>
          </p:cNvSpPr>
          <p:nvPr>
            <p:ph type="title"/>
          </p:nvPr>
        </p:nvSpPr>
        <p:spPr/>
        <p:txBody>
          <a:bodyPr>
            <a:normAutofit/>
          </a:bodyPr>
          <a:lstStyle/>
          <a:p>
            <a:r>
              <a:rPr lang="de-DE" b="1" dirty="0"/>
              <a:t>Übergeordnetes Ziel: Lernfortschritte der </a:t>
            </a:r>
            <a:r>
              <a:rPr lang="de-DE" b="1" dirty="0" err="1"/>
              <a:t>SuS</a:t>
            </a:r>
            <a:endParaRPr lang="de-DE" b="1" dirty="0"/>
          </a:p>
        </p:txBody>
      </p:sp>
      <p:sp>
        <p:nvSpPr>
          <p:cNvPr id="2" name="Foliennummernplatzhalter 1"/>
          <p:cNvSpPr>
            <a:spLocks noGrp="1"/>
          </p:cNvSpPr>
          <p:nvPr>
            <p:ph type="sldNum" sz="quarter" idx="4294967295"/>
          </p:nvPr>
        </p:nvSpPr>
        <p:spPr>
          <a:xfrm>
            <a:off x="7010400" y="6356350"/>
            <a:ext cx="2133600" cy="365125"/>
          </a:xfrm>
        </p:spPr>
        <p:txBody>
          <a:bodyPr/>
          <a:lstStyle/>
          <a:p>
            <a:fld id="{63716C5D-123D-4EDE-A4A5-85ED365A388D}"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251846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467544" y="1196752"/>
            <a:ext cx="7533197" cy="5220580"/>
            <a:chOff x="111363" y="162892"/>
            <a:chExt cx="5562147" cy="4516507"/>
          </a:xfrm>
        </p:grpSpPr>
        <p:grpSp>
          <p:nvGrpSpPr>
            <p:cNvPr id="11" name="Gruppieren 10"/>
            <p:cNvGrpSpPr/>
            <p:nvPr/>
          </p:nvGrpSpPr>
          <p:grpSpPr>
            <a:xfrm>
              <a:off x="111363" y="162892"/>
              <a:ext cx="5562147" cy="4516507"/>
              <a:chOff x="111382" y="162931"/>
              <a:chExt cx="5563095" cy="4517586"/>
            </a:xfrm>
          </p:grpSpPr>
          <p:sp>
            <p:nvSpPr>
              <p:cNvPr id="18" name="Rechteck 17"/>
              <p:cNvSpPr/>
              <p:nvPr/>
            </p:nvSpPr>
            <p:spPr>
              <a:xfrm>
                <a:off x="111382" y="162931"/>
                <a:ext cx="5563095" cy="4517586"/>
              </a:xfrm>
              <a:prstGeom prst="rect">
                <a:avLst/>
              </a:prstGeom>
              <a:solidFill>
                <a:sysClr val="windowText" lastClr="000000">
                  <a:alpha val="1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Ellipse 18"/>
              <p:cNvSpPr/>
              <p:nvPr/>
            </p:nvSpPr>
            <p:spPr>
              <a:xfrm>
                <a:off x="1321010" y="370219"/>
                <a:ext cx="3140426" cy="3064199"/>
              </a:xfrm>
              <a:prstGeom prst="ellipse">
                <a:avLst/>
              </a:prstGeom>
              <a:noFill/>
              <a:ln w="25400" cap="flat" cmpd="sng" algn="ctr">
                <a:solidFill>
                  <a:srgbClr val="A71F3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Abgerundetes Rechteck 19"/>
              <p:cNvSpPr/>
              <p:nvPr/>
            </p:nvSpPr>
            <p:spPr>
              <a:xfrm>
                <a:off x="3347620" y="249785"/>
                <a:ext cx="1257300" cy="457200"/>
              </a:xfrm>
              <a:prstGeom prst="roundRect">
                <a:avLst/>
              </a:prstGeom>
              <a:solidFill>
                <a:srgbClr val="A71F3C"/>
              </a:solidFill>
              <a:ln w="25400" cap="flat" cmpd="sng" algn="ctr">
                <a:solidFill>
                  <a:srgbClr val="990000"/>
                </a:solidFill>
                <a:prstDash val="solid"/>
              </a:ln>
              <a:effectLst/>
            </p:spPr>
            <p:txBody>
              <a:bodyPr rot="0" spcFirstLastPara="0" vert="horz" wrap="square" lIns="0" tIns="36000" rIns="0" bIns="36000" numCol="1" spcCol="0" rtlCol="0" fromWordArt="0" anchor="ctr" anchorCtr="0" forceAA="0" compatLnSpc="1">
                <a:prstTxWarp prst="textNoShape">
                  <a:avLst/>
                </a:prstTxWarp>
                <a:noAutofit/>
              </a:bodyPr>
              <a:lstStyle/>
              <a:p>
                <a:pPr algn="ctr">
                  <a:spcAft>
                    <a:spcPts val="0"/>
                  </a:spcAft>
                </a:pPr>
                <a:r>
                  <a:rPr lang="de-DE" sz="800" b="1">
                    <a:solidFill>
                      <a:srgbClr val="FFFFFF"/>
                    </a:solidFill>
                    <a:effectLst/>
                    <a:latin typeface="Arial" panose="020B0604020202020204" pitchFamily="34" charset="0"/>
                    <a:ea typeface="Times New Roman" panose="02020603050405020304" pitchFamily="18" charset="0"/>
                  </a:rPr>
                  <a:t>Ist-Stand prüfen</a:t>
                </a:r>
                <a:endParaRPr lang="de-DE" sz="1200">
                  <a:effectLst/>
                  <a:latin typeface="Times New Roman" panose="02020603050405020304" pitchFamily="18" charset="0"/>
                  <a:ea typeface="Times New Roman" panose="02020603050405020304" pitchFamily="18" charset="0"/>
                </a:endParaRPr>
              </a:p>
            </p:txBody>
          </p:sp>
          <p:sp>
            <p:nvSpPr>
              <p:cNvPr id="21" name="Abgerundetes Rechteck 20"/>
              <p:cNvSpPr/>
              <p:nvPr/>
            </p:nvSpPr>
            <p:spPr>
              <a:xfrm>
                <a:off x="2232734" y="3314457"/>
                <a:ext cx="1257300" cy="457200"/>
              </a:xfrm>
              <a:prstGeom prst="roundRect">
                <a:avLst/>
              </a:prstGeom>
              <a:solidFill>
                <a:srgbClr val="A71F3C"/>
              </a:solidFill>
              <a:ln w="25400" cap="flat" cmpd="sng" algn="ctr">
                <a:solidFill>
                  <a:srgbClr val="99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de-DE" sz="800" b="1">
                    <a:solidFill>
                      <a:srgbClr val="FFFFFF"/>
                    </a:solidFill>
                    <a:effectLst/>
                    <a:latin typeface="Arial" panose="020B0604020202020204" pitchFamily="34" charset="0"/>
                    <a:ea typeface="Times New Roman" panose="02020603050405020304" pitchFamily="18" charset="0"/>
                  </a:rPr>
                  <a:t>Ziele </a:t>
                </a:r>
                <a:br>
                  <a:rPr lang="de-DE" sz="800" b="1">
                    <a:solidFill>
                      <a:srgbClr val="FFFFFF"/>
                    </a:solidFill>
                    <a:effectLst/>
                    <a:latin typeface="Arial" panose="020B0604020202020204" pitchFamily="34" charset="0"/>
                    <a:ea typeface="Times New Roman" panose="02020603050405020304" pitchFamily="18" charset="0"/>
                  </a:rPr>
                </a:br>
                <a:r>
                  <a:rPr lang="de-DE" sz="800" b="1">
                    <a:solidFill>
                      <a:srgbClr val="FFFFFF"/>
                    </a:solidFill>
                    <a:effectLst/>
                    <a:latin typeface="Arial" panose="020B0604020202020204" pitchFamily="34" charset="0"/>
                    <a:ea typeface="Times New Roman" panose="02020603050405020304" pitchFamily="18" charset="0"/>
                  </a:rPr>
                  <a:t>kommunizieren</a:t>
                </a:r>
                <a:endParaRPr lang="de-DE" sz="1200">
                  <a:effectLst/>
                  <a:latin typeface="Times New Roman" panose="02020603050405020304" pitchFamily="18" charset="0"/>
                  <a:ea typeface="Times New Roman" panose="02020603050405020304" pitchFamily="18" charset="0"/>
                </a:endParaRPr>
              </a:p>
            </p:txBody>
          </p:sp>
          <p:sp>
            <p:nvSpPr>
              <p:cNvPr id="22" name="Abgerundetes Rechteck 21"/>
              <p:cNvSpPr/>
              <p:nvPr/>
            </p:nvSpPr>
            <p:spPr>
              <a:xfrm>
                <a:off x="3955940" y="1492142"/>
                <a:ext cx="1257300" cy="457200"/>
              </a:xfrm>
              <a:prstGeom prst="roundRect">
                <a:avLst/>
              </a:prstGeom>
              <a:solidFill>
                <a:srgbClr val="A71F3C"/>
              </a:solidFill>
              <a:ln w="25400" cap="flat" cmpd="sng" algn="ctr">
                <a:solidFill>
                  <a:srgbClr val="990000"/>
                </a:solidFill>
                <a:prstDash val="solid"/>
              </a:ln>
              <a:effectLst/>
            </p:spPr>
            <p:txBody>
              <a:bodyPr rot="0" spcFirstLastPara="0" vert="horz" wrap="square" lIns="0" tIns="36000" rIns="0" bIns="36000" numCol="1" spcCol="0" rtlCol="0" fromWordArt="0" anchor="ctr" anchorCtr="0" forceAA="0" compatLnSpc="1">
                <a:prstTxWarp prst="textNoShape">
                  <a:avLst/>
                </a:prstTxWarp>
                <a:noAutofit/>
              </a:bodyPr>
              <a:lstStyle/>
              <a:p>
                <a:pPr algn="ctr">
                  <a:spcAft>
                    <a:spcPts val="0"/>
                  </a:spcAft>
                </a:pPr>
                <a:r>
                  <a:rPr lang="de-DE" sz="800" b="1">
                    <a:solidFill>
                      <a:srgbClr val="FFFFFF"/>
                    </a:solidFill>
                    <a:effectLst/>
                    <a:latin typeface="Arial" panose="020B0604020202020204" pitchFamily="34" charset="0"/>
                    <a:ea typeface="Times New Roman" panose="02020603050405020304" pitchFamily="18" charset="0"/>
                  </a:rPr>
                  <a:t>Schwerpunkte </a:t>
                </a:r>
                <a:br>
                  <a:rPr lang="de-DE" sz="800" b="1">
                    <a:solidFill>
                      <a:srgbClr val="FFFFFF"/>
                    </a:solidFill>
                    <a:effectLst/>
                    <a:latin typeface="Arial" panose="020B0604020202020204" pitchFamily="34" charset="0"/>
                    <a:ea typeface="Times New Roman" panose="02020603050405020304" pitchFamily="18" charset="0"/>
                  </a:rPr>
                </a:br>
                <a:r>
                  <a:rPr lang="de-DE" sz="800" b="1">
                    <a:solidFill>
                      <a:srgbClr val="FFFFFF"/>
                    </a:solidFill>
                    <a:effectLst/>
                    <a:latin typeface="Arial" panose="020B0604020202020204" pitchFamily="34" charset="0"/>
                    <a:ea typeface="Times New Roman" panose="02020603050405020304" pitchFamily="18" charset="0"/>
                  </a:rPr>
                  <a:t>herausarbeiten</a:t>
                </a:r>
                <a:endParaRPr lang="de-DE" sz="1200">
                  <a:effectLst/>
                  <a:latin typeface="Times New Roman" panose="02020603050405020304" pitchFamily="18" charset="0"/>
                  <a:ea typeface="Times New Roman" panose="02020603050405020304" pitchFamily="18" charset="0"/>
                </a:endParaRPr>
              </a:p>
            </p:txBody>
          </p:sp>
          <p:sp>
            <p:nvSpPr>
              <p:cNvPr id="23" name="Abgerundetes Rechteck 22"/>
              <p:cNvSpPr/>
              <p:nvPr/>
            </p:nvSpPr>
            <p:spPr>
              <a:xfrm>
                <a:off x="1152397" y="227546"/>
                <a:ext cx="1257300" cy="457200"/>
              </a:xfrm>
              <a:prstGeom prst="roundRect">
                <a:avLst/>
              </a:prstGeom>
              <a:solidFill>
                <a:srgbClr val="A71F3C"/>
              </a:solidFill>
              <a:ln w="25400" cap="flat" cmpd="sng" algn="ctr">
                <a:solidFill>
                  <a:srgbClr val="990000"/>
                </a:solidFill>
                <a:prstDash val="solid"/>
              </a:ln>
              <a:effectLst/>
            </p:spPr>
            <p:txBody>
              <a:bodyPr rot="0" spcFirstLastPara="0" vert="horz" wrap="square" lIns="0" tIns="36000" rIns="0" bIns="36000" numCol="1" spcCol="0" rtlCol="0" fromWordArt="0" anchor="ctr" anchorCtr="0" forceAA="0" compatLnSpc="1">
                <a:prstTxWarp prst="textNoShape">
                  <a:avLst/>
                </a:prstTxWarp>
                <a:noAutofit/>
              </a:bodyPr>
              <a:lstStyle/>
              <a:p>
                <a:pPr algn="ctr">
                  <a:spcAft>
                    <a:spcPts val="0"/>
                  </a:spcAft>
                </a:pPr>
                <a:r>
                  <a:rPr lang="de-DE" sz="800" b="1">
                    <a:solidFill>
                      <a:srgbClr val="FFFFFF"/>
                    </a:solidFill>
                    <a:effectLst/>
                    <a:latin typeface="Arial" panose="020B0604020202020204" pitchFamily="34" charset="0"/>
                    <a:ea typeface="Times New Roman" panose="02020603050405020304" pitchFamily="18" charset="0"/>
                  </a:rPr>
                  <a:t>Ziele gemeinsam erreichen</a:t>
                </a:r>
                <a:endParaRPr lang="de-DE" sz="1200">
                  <a:effectLst/>
                  <a:latin typeface="Times New Roman" panose="02020603050405020304" pitchFamily="18" charset="0"/>
                  <a:ea typeface="Times New Roman" panose="02020603050405020304" pitchFamily="18" charset="0"/>
                </a:endParaRPr>
              </a:p>
            </p:txBody>
          </p:sp>
          <p:sp>
            <p:nvSpPr>
              <p:cNvPr id="24" name="Abgerundetes Rechteck 23"/>
              <p:cNvSpPr/>
              <p:nvPr/>
            </p:nvSpPr>
            <p:spPr>
              <a:xfrm>
                <a:off x="409286" y="1427968"/>
                <a:ext cx="1257300" cy="457200"/>
              </a:xfrm>
              <a:prstGeom prst="roundRect">
                <a:avLst/>
              </a:prstGeom>
              <a:solidFill>
                <a:srgbClr val="A71F3C"/>
              </a:solidFill>
              <a:ln w="25400" cap="flat" cmpd="sng" algn="ctr">
                <a:solidFill>
                  <a:srgbClr val="990000"/>
                </a:solidFill>
                <a:prstDash val="solid"/>
              </a:ln>
              <a:effectLst/>
            </p:spPr>
            <p:txBody>
              <a:bodyPr rot="0" spcFirstLastPara="0" vert="horz" wrap="square" lIns="0" tIns="36000" rIns="0" bIns="36000" numCol="1" spcCol="0" rtlCol="0" fromWordArt="0" anchor="ctr" anchorCtr="0" forceAA="0" compatLnSpc="1">
                <a:prstTxWarp prst="textNoShape">
                  <a:avLst/>
                </a:prstTxWarp>
                <a:noAutofit/>
              </a:bodyPr>
              <a:lstStyle/>
              <a:p>
                <a:pPr algn="ctr">
                  <a:spcAft>
                    <a:spcPts val="0"/>
                  </a:spcAft>
                </a:pPr>
                <a:r>
                  <a:rPr lang="de-DE" sz="800" b="1">
                    <a:solidFill>
                      <a:srgbClr val="FFFFFF"/>
                    </a:solidFill>
                    <a:effectLst/>
                    <a:latin typeface="Arial" panose="020B0604020202020204" pitchFamily="34" charset="0"/>
                    <a:ea typeface="Times New Roman" panose="02020603050405020304" pitchFamily="18" charset="0"/>
                  </a:rPr>
                  <a:t>Wege und Ziele prüfen</a:t>
                </a:r>
                <a:endParaRPr lang="de-DE" sz="1200">
                  <a:effectLst/>
                  <a:latin typeface="Times New Roman" panose="02020603050405020304" pitchFamily="18" charset="0"/>
                  <a:ea typeface="Times New Roman" panose="02020603050405020304" pitchFamily="18" charset="0"/>
                </a:endParaRPr>
              </a:p>
            </p:txBody>
          </p:sp>
          <p:sp>
            <p:nvSpPr>
              <p:cNvPr id="25" name="Abgerundetes Rechteck 24"/>
              <p:cNvSpPr/>
              <p:nvPr/>
            </p:nvSpPr>
            <p:spPr>
              <a:xfrm>
                <a:off x="581708" y="2480125"/>
                <a:ext cx="1257300" cy="457200"/>
              </a:xfrm>
              <a:prstGeom prst="roundRect">
                <a:avLst/>
              </a:prstGeom>
              <a:solidFill>
                <a:srgbClr val="A71F3C"/>
              </a:solidFill>
              <a:ln w="25400" cap="flat" cmpd="sng" algn="ctr">
                <a:solidFill>
                  <a:srgbClr val="990000"/>
                </a:solidFill>
                <a:prstDash val="solid"/>
              </a:ln>
              <a:effectLst/>
            </p:spPr>
            <p:txBody>
              <a:bodyPr rot="0" spcFirstLastPara="0" vert="horz" wrap="square" lIns="0" tIns="36000" rIns="0" bIns="36000" numCol="1" spcCol="0" rtlCol="0" fromWordArt="0" anchor="ctr" anchorCtr="0" forceAA="0" compatLnSpc="1">
                <a:prstTxWarp prst="textNoShape">
                  <a:avLst/>
                </a:prstTxWarp>
                <a:noAutofit/>
              </a:bodyPr>
              <a:lstStyle/>
              <a:p>
                <a:pPr algn="ctr">
                  <a:spcAft>
                    <a:spcPts val="0"/>
                  </a:spcAft>
                </a:pPr>
                <a:r>
                  <a:rPr lang="de-DE" sz="800" b="1">
                    <a:solidFill>
                      <a:srgbClr val="FFFFFF"/>
                    </a:solidFill>
                    <a:effectLst/>
                    <a:latin typeface="Arial" panose="020B0604020202020204" pitchFamily="34" charset="0"/>
                    <a:ea typeface="Times New Roman" panose="02020603050405020304" pitchFamily="18" charset="0"/>
                  </a:rPr>
                  <a:t>Wege gemeinsam gehen</a:t>
                </a:r>
                <a:endParaRPr lang="de-DE" sz="1200">
                  <a:effectLst/>
                  <a:latin typeface="Times New Roman" panose="02020603050405020304" pitchFamily="18" charset="0"/>
                  <a:ea typeface="Times New Roman" panose="02020603050405020304" pitchFamily="18" charset="0"/>
                </a:endParaRPr>
              </a:p>
            </p:txBody>
          </p:sp>
          <p:sp>
            <p:nvSpPr>
              <p:cNvPr id="26" name="Abgerundetes Rechteck 25"/>
              <p:cNvSpPr/>
              <p:nvPr/>
            </p:nvSpPr>
            <p:spPr>
              <a:xfrm>
                <a:off x="3889112" y="2534819"/>
                <a:ext cx="1446026" cy="453169"/>
              </a:xfrm>
              <a:prstGeom prst="roundRect">
                <a:avLst/>
              </a:prstGeom>
              <a:solidFill>
                <a:srgbClr val="A71F3C"/>
              </a:solidFill>
              <a:ln w="25400" cap="flat" cmpd="sng" algn="ctr">
                <a:solidFill>
                  <a:srgbClr val="99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de-DE" sz="800" b="1">
                    <a:solidFill>
                      <a:srgbClr val="FFFFFF"/>
                    </a:solidFill>
                    <a:effectLst/>
                    <a:latin typeface="Arial" panose="020B0604020202020204" pitchFamily="34" charset="0"/>
                    <a:ea typeface="Times New Roman" panose="02020603050405020304" pitchFamily="18" charset="0"/>
                  </a:rPr>
                  <a:t>Ziele formulieren, </a:t>
                </a:r>
                <a:br>
                  <a:rPr lang="de-DE" sz="800" b="1">
                    <a:solidFill>
                      <a:srgbClr val="FFFFFF"/>
                    </a:solidFill>
                    <a:effectLst/>
                    <a:latin typeface="Arial" panose="020B0604020202020204" pitchFamily="34" charset="0"/>
                    <a:ea typeface="Times New Roman" panose="02020603050405020304" pitchFamily="18" charset="0"/>
                  </a:rPr>
                </a:br>
                <a:r>
                  <a:rPr lang="de-DE" sz="800" b="1">
                    <a:solidFill>
                      <a:srgbClr val="FFFFFF"/>
                    </a:solidFill>
                    <a:effectLst/>
                    <a:latin typeface="Arial" panose="020B0604020202020204" pitchFamily="34" charset="0"/>
                    <a:ea typeface="Times New Roman" panose="02020603050405020304" pitchFamily="18" charset="0"/>
                  </a:rPr>
                  <a:t>Maßnahmen planen - </a:t>
                </a:r>
                <a:br>
                  <a:rPr lang="de-DE" sz="800" b="1">
                    <a:solidFill>
                      <a:srgbClr val="FFFFFF"/>
                    </a:solidFill>
                    <a:effectLst/>
                    <a:latin typeface="Arial" panose="020B0604020202020204" pitchFamily="34" charset="0"/>
                    <a:ea typeface="Times New Roman" panose="02020603050405020304" pitchFamily="18" charset="0"/>
                  </a:rPr>
                </a:br>
                <a:r>
                  <a:rPr lang="de-DE" sz="800" b="1">
                    <a:solidFill>
                      <a:srgbClr val="FFFFFF"/>
                    </a:solidFill>
                    <a:effectLst/>
                    <a:latin typeface="Arial" panose="020B0604020202020204" pitchFamily="34" charset="0"/>
                    <a:ea typeface="Times New Roman" panose="02020603050405020304" pitchFamily="18" charset="0"/>
                  </a:rPr>
                  <a:t>dokumentieren</a:t>
                </a:r>
                <a:endParaRPr lang="de-DE" sz="1200">
                  <a:effectLst/>
                  <a:latin typeface="Times New Roman" panose="02020603050405020304" pitchFamily="18" charset="0"/>
                  <a:ea typeface="Times New Roman" panose="02020603050405020304" pitchFamily="18" charset="0"/>
                </a:endParaRPr>
              </a:p>
            </p:txBody>
          </p:sp>
          <p:sp>
            <p:nvSpPr>
              <p:cNvPr id="27" name="Abgerundetes Rechteck 26"/>
              <p:cNvSpPr/>
              <p:nvPr/>
            </p:nvSpPr>
            <p:spPr>
              <a:xfrm>
                <a:off x="4385645" y="862409"/>
                <a:ext cx="1202690" cy="388620"/>
              </a:xfrm>
              <a:prstGeom prst="roundRect">
                <a:avLst/>
              </a:prstGeom>
              <a:solidFill>
                <a:sysClr val="window" lastClr="FFFFFF"/>
              </a:solidFill>
              <a:ln w="25400" cap="flat" cmpd="sng" algn="ctr">
                <a:solidFill>
                  <a:srgbClr val="99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de-DE" sz="800" b="1">
                    <a:solidFill>
                      <a:srgbClr val="000000"/>
                    </a:solidFill>
                    <a:effectLst/>
                    <a:latin typeface="Arial" panose="020B0604020202020204" pitchFamily="34" charset="0"/>
                    <a:ea typeface="Times New Roman" panose="02020603050405020304" pitchFamily="18" charset="0"/>
                  </a:rPr>
                  <a:t>Evaluation</a:t>
                </a:r>
                <a:endParaRPr lang="de-DE" sz="1200">
                  <a:effectLst/>
                  <a:latin typeface="Times New Roman" panose="02020603050405020304" pitchFamily="18" charset="0"/>
                  <a:ea typeface="Times New Roman" panose="02020603050405020304" pitchFamily="18" charset="0"/>
                </a:endParaRPr>
              </a:p>
            </p:txBody>
          </p:sp>
          <p:sp>
            <p:nvSpPr>
              <p:cNvPr id="28" name="Abgerundetes Rechteck 27"/>
              <p:cNvSpPr/>
              <p:nvPr/>
            </p:nvSpPr>
            <p:spPr>
              <a:xfrm>
                <a:off x="222205" y="804721"/>
                <a:ext cx="1202689" cy="388620"/>
              </a:xfrm>
              <a:prstGeom prst="roundRect">
                <a:avLst/>
              </a:prstGeom>
              <a:solidFill>
                <a:sysClr val="window" lastClr="FFFFFF"/>
              </a:solidFill>
              <a:ln w="25400" cap="flat" cmpd="sng" algn="ctr">
                <a:solidFill>
                  <a:srgbClr val="990000"/>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de-DE" sz="800" b="1">
                    <a:solidFill>
                      <a:srgbClr val="000000"/>
                    </a:solidFill>
                    <a:effectLst/>
                    <a:latin typeface="Arial" panose="020B0604020202020204" pitchFamily="34" charset="0"/>
                    <a:ea typeface="Times New Roman" panose="02020603050405020304" pitchFamily="18" charset="0"/>
                  </a:rPr>
                  <a:t>Evaluation</a:t>
                </a:r>
                <a:endParaRPr lang="de-DE" sz="1200">
                  <a:effectLst/>
                  <a:latin typeface="Times New Roman" panose="02020603050405020304" pitchFamily="18" charset="0"/>
                  <a:ea typeface="Times New Roman" panose="02020603050405020304" pitchFamily="18" charset="0"/>
                </a:endParaRPr>
              </a:p>
            </p:txBody>
          </p:sp>
          <p:sp>
            <p:nvSpPr>
              <p:cNvPr id="29" name="Gleichschenkliges Dreieck 28"/>
              <p:cNvSpPr/>
              <p:nvPr/>
            </p:nvSpPr>
            <p:spPr>
              <a:xfrm rot="18406039">
                <a:off x="1839819" y="3016142"/>
                <a:ext cx="165100" cy="176530"/>
              </a:xfrm>
              <a:prstGeom prst="triangle">
                <a:avLst/>
              </a:prstGeom>
              <a:solidFill>
                <a:srgbClr val="A71F3C"/>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 name="Gleichschenkliges Dreieck 29"/>
              <p:cNvSpPr/>
              <p:nvPr/>
            </p:nvSpPr>
            <p:spPr>
              <a:xfrm rot="11432577">
                <a:off x="4330100" y="2179563"/>
                <a:ext cx="165100" cy="176530"/>
              </a:xfrm>
              <a:prstGeom prst="triangle">
                <a:avLst/>
              </a:prstGeom>
              <a:solidFill>
                <a:srgbClr val="A71F3C"/>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 name="Gleichschenkliges Dreieck 30"/>
              <p:cNvSpPr/>
              <p:nvPr/>
            </p:nvSpPr>
            <p:spPr>
              <a:xfrm rot="2334450">
                <a:off x="1535019" y="921453"/>
                <a:ext cx="165100" cy="176530"/>
              </a:xfrm>
              <a:prstGeom prst="triangle">
                <a:avLst/>
              </a:prstGeom>
              <a:solidFill>
                <a:srgbClr val="A71F3C"/>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2" name="Gleichschenkliges Dreieck 31"/>
              <p:cNvSpPr/>
              <p:nvPr/>
            </p:nvSpPr>
            <p:spPr>
              <a:xfrm rot="8512000">
                <a:off x="4148517" y="1031699"/>
                <a:ext cx="165100" cy="176530"/>
              </a:xfrm>
              <a:prstGeom prst="triangle">
                <a:avLst/>
              </a:prstGeom>
              <a:solidFill>
                <a:srgbClr val="A71F3C"/>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3" name="Gleichschenkliges Dreieck 32"/>
              <p:cNvSpPr/>
              <p:nvPr/>
            </p:nvSpPr>
            <p:spPr>
              <a:xfrm rot="4375617">
                <a:off x="2702338" y="285912"/>
                <a:ext cx="165100" cy="176530"/>
              </a:xfrm>
              <a:prstGeom prst="triangle">
                <a:avLst/>
              </a:prstGeom>
              <a:solidFill>
                <a:srgbClr val="A71F3C"/>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4" name="Gleichschenkliges Dreieck 33"/>
              <p:cNvSpPr/>
              <p:nvPr/>
            </p:nvSpPr>
            <p:spPr>
              <a:xfrm rot="14119072">
                <a:off x="3655648" y="3093963"/>
                <a:ext cx="165100" cy="176530"/>
              </a:xfrm>
              <a:prstGeom prst="triangle">
                <a:avLst/>
              </a:prstGeom>
              <a:solidFill>
                <a:srgbClr val="A71F3C"/>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5" name="Gleichschenkliges Dreieck 34"/>
              <p:cNvSpPr/>
              <p:nvPr/>
            </p:nvSpPr>
            <p:spPr>
              <a:xfrm rot="21100963">
                <a:off x="1262644" y="2062831"/>
                <a:ext cx="165100" cy="176530"/>
              </a:xfrm>
              <a:prstGeom prst="triangle">
                <a:avLst/>
              </a:prstGeom>
              <a:solidFill>
                <a:srgbClr val="A71F3C"/>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12" name="Abgerundetes Rechteck 47"/>
            <p:cNvSpPr/>
            <p:nvPr/>
          </p:nvSpPr>
          <p:spPr>
            <a:xfrm rot="19687547">
              <a:off x="3902144" y="3629817"/>
              <a:ext cx="1691005" cy="527685"/>
            </a:xfrm>
            <a:custGeom>
              <a:avLst/>
              <a:gdLst>
                <a:gd name="connsiteX0" fmla="*/ 0 w 1744133"/>
                <a:gd name="connsiteY0" fmla="*/ 58209 h 349250"/>
                <a:gd name="connsiteX1" fmla="*/ 58209 w 1744133"/>
                <a:gd name="connsiteY1" fmla="*/ 0 h 349250"/>
                <a:gd name="connsiteX2" fmla="*/ 1685924 w 1744133"/>
                <a:gd name="connsiteY2" fmla="*/ 0 h 349250"/>
                <a:gd name="connsiteX3" fmla="*/ 1744133 w 1744133"/>
                <a:gd name="connsiteY3" fmla="*/ 58209 h 349250"/>
                <a:gd name="connsiteX4" fmla="*/ 1744133 w 1744133"/>
                <a:gd name="connsiteY4" fmla="*/ 291041 h 349250"/>
                <a:gd name="connsiteX5" fmla="*/ 1685924 w 1744133"/>
                <a:gd name="connsiteY5" fmla="*/ 349250 h 349250"/>
                <a:gd name="connsiteX6" fmla="*/ 58209 w 1744133"/>
                <a:gd name="connsiteY6" fmla="*/ 349250 h 349250"/>
                <a:gd name="connsiteX7" fmla="*/ 0 w 1744133"/>
                <a:gd name="connsiteY7" fmla="*/ 291041 h 349250"/>
                <a:gd name="connsiteX8" fmla="*/ 0 w 1744133"/>
                <a:gd name="connsiteY8" fmla="*/ 58209 h 349250"/>
                <a:gd name="connsiteX0" fmla="*/ 0 w 1744133"/>
                <a:gd name="connsiteY0" fmla="*/ 63854 h 354895"/>
                <a:gd name="connsiteX1" fmla="*/ 58209 w 1744133"/>
                <a:gd name="connsiteY1" fmla="*/ 5645 h 354895"/>
                <a:gd name="connsiteX2" fmla="*/ 863600 w 1744133"/>
                <a:gd name="connsiteY2" fmla="*/ 0 h 354895"/>
                <a:gd name="connsiteX3" fmla="*/ 1685924 w 1744133"/>
                <a:gd name="connsiteY3" fmla="*/ 5645 h 354895"/>
                <a:gd name="connsiteX4" fmla="*/ 1744133 w 1744133"/>
                <a:gd name="connsiteY4" fmla="*/ 63854 h 354895"/>
                <a:gd name="connsiteX5" fmla="*/ 1744133 w 1744133"/>
                <a:gd name="connsiteY5" fmla="*/ 296686 h 354895"/>
                <a:gd name="connsiteX6" fmla="*/ 1685924 w 1744133"/>
                <a:gd name="connsiteY6" fmla="*/ 354895 h 354895"/>
                <a:gd name="connsiteX7" fmla="*/ 58209 w 1744133"/>
                <a:gd name="connsiteY7" fmla="*/ 354895 h 354895"/>
                <a:gd name="connsiteX8" fmla="*/ 0 w 1744133"/>
                <a:gd name="connsiteY8" fmla="*/ 296686 h 354895"/>
                <a:gd name="connsiteX9" fmla="*/ 0 w 1744133"/>
                <a:gd name="connsiteY9" fmla="*/ 63854 h 354895"/>
                <a:gd name="connsiteX0" fmla="*/ 0 w 1744133"/>
                <a:gd name="connsiteY0" fmla="*/ 222151 h 513192"/>
                <a:gd name="connsiteX1" fmla="*/ 58209 w 1744133"/>
                <a:gd name="connsiteY1" fmla="*/ 163942 h 513192"/>
                <a:gd name="connsiteX2" fmla="*/ 857954 w 1744133"/>
                <a:gd name="connsiteY2" fmla="*/ 0 h 513192"/>
                <a:gd name="connsiteX3" fmla="*/ 1685924 w 1744133"/>
                <a:gd name="connsiteY3" fmla="*/ 163942 h 513192"/>
                <a:gd name="connsiteX4" fmla="*/ 1744133 w 1744133"/>
                <a:gd name="connsiteY4" fmla="*/ 222151 h 513192"/>
                <a:gd name="connsiteX5" fmla="*/ 1744133 w 1744133"/>
                <a:gd name="connsiteY5" fmla="*/ 454983 h 513192"/>
                <a:gd name="connsiteX6" fmla="*/ 1685924 w 1744133"/>
                <a:gd name="connsiteY6" fmla="*/ 513192 h 513192"/>
                <a:gd name="connsiteX7" fmla="*/ 58209 w 1744133"/>
                <a:gd name="connsiteY7" fmla="*/ 513192 h 513192"/>
                <a:gd name="connsiteX8" fmla="*/ 0 w 1744133"/>
                <a:gd name="connsiteY8" fmla="*/ 454983 h 513192"/>
                <a:gd name="connsiteX9" fmla="*/ 0 w 1744133"/>
                <a:gd name="connsiteY9" fmla="*/ 222151 h 51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4133" h="513192">
                  <a:moveTo>
                    <a:pt x="0" y="222151"/>
                  </a:moveTo>
                  <a:cubicBezTo>
                    <a:pt x="0" y="190003"/>
                    <a:pt x="26061" y="163942"/>
                    <a:pt x="58209" y="163942"/>
                  </a:cubicBezTo>
                  <a:lnTo>
                    <a:pt x="857954" y="0"/>
                  </a:lnTo>
                  <a:lnTo>
                    <a:pt x="1685924" y="163942"/>
                  </a:lnTo>
                  <a:cubicBezTo>
                    <a:pt x="1718072" y="163942"/>
                    <a:pt x="1744133" y="190003"/>
                    <a:pt x="1744133" y="222151"/>
                  </a:cubicBezTo>
                  <a:lnTo>
                    <a:pt x="1744133" y="454983"/>
                  </a:lnTo>
                  <a:cubicBezTo>
                    <a:pt x="1744133" y="487131"/>
                    <a:pt x="1718072" y="513192"/>
                    <a:pt x="1685924" y="513192"/>
                  </a:cubicBezTo>
                  <a:lnTo>
                    <a:pt x="58209" y="513192"/>
                  </a:lnTo>
                  <a:cubicBezTo>
                    <a:pt x="26061" y="513192"/>
                    <a:pt x="0" y="487131"/>
                    <a:pt x="0" y="454983"/>
                  </a:cubicBezTo>
                  <a:lnTo>
                    <a:pt x="0" y="222151"/>
                  </a:lnTo>
                  <a:close/>
                </a:path>
              </a:pathLst>
            </a:custGeom>
            <a:solidFill>
              <a:sysClr val="window" lastClr="FFFFFF"/>
            </a:solidFill>
            <a:ln w="19050" cap="flat" cmpd="sng" algn="ctr">
              <a:solidFill>
                <a:srgbClr val="000000"/>
              </a:solidFill>
              <a:prstDash val="solid"/>
            </a:ln>
            <a:effectLst/>
          </p:spPr>
          <p:txBody>
            <a:bodyPr rot="0" spcFirstLastPara="0" vert="horz" wrap="square" lIns="0" tIns="0" rIns="0" bIns="36000" numCol="1" spcCol="0" rtlCol="0" fromWordArt="0" anchor="b" anchorCtr="0" forceAA="0" compatLnSpc="1">
              <a:prstTxWarp prst="textNoShape">
                <a:avLst/>
              </a:prstTxWarp>
              <a:noAutofit/>
            </a:bodyPr>
            <a:lstStyle/>
            <a:p>
              <a:pPr algn="ctr">
                <a:lnSpc>
                  <a:spcPts val="1200"/>
                </a:lnSpc>
                <a:spcAft>
                  <a:spcPts val="0"/>
                </a:spcAft>
              </a:pPr>
              <a:r>
                <a:rPr lang="de-DE" sz="800" b="1">
                  <a:solidFill>
                    <a:srgbClr val="000000"/>
                  </a:solidFill>
                  <a:effectLst/>
                  <a:latin typeface="Arial" panose="020B0604020202020204" pitchFamily="34" charset="0"/>
                  <a:ea typeface="Times New Roman" panose="02020603050405020304" pitchFamily="18" charset="0"/>
                </a:rPr>
                <a:t>Sonstige Unterstützung</a:t>
              </a:r>
              <a:endParaRPr lang="de-DE" sz="1200">
                <a:effectLst/>
                <a:latin typeface="Times New Roman" panose="02020603050405020304" pitchFamily="18" charset="0"/>
                <a:ea typeface="Times New Roman" panose="02020603050405020304" pitchFamily="18" charset="0"/>
              </a:endParaRPr>
            </a:p>
          </p:txBody>
        </p:sp>
        <p:sp>
          <p:nvSpPr>
            <p:cNvPr id="13" name="Abgerundetes Rechteck 19"/>
            <p:cNvSpPr/>
            <p:nvPr/>
          </p:nvSpPr>
          <p:spPr>
            <a:xfrm rot="2041217">
              <a:off x="157893" y="3597714"/>
              <a:ext cx="1802075" cy="528955"/>
            </a:xfrm>
            <a:custGeom>
              <a:avLst/>
              <a:gdLst>
                <a:gd name="connsiteX0" fmla="*/ 0 w 2138680"/>
                <a:gd name="connsiteY0" fmla="*/ 62972 h 377825"/>
                <a:gd name="connsiteX1" fmla="*/ 62972 w 2138680"/>
                <a:gd name="connsiteY1" fmla="*/ 0 h 377825"/>
                <a:gd name="connsiteX2" fmla="*/ 2075708 w 2138680"/>
                <a:gd name="connsiteY2" fmla="*/ 0 h 377825"/>
                <a:gd name="connsiteX3" fmla="*/ 2138680 w 2138680"/>
                <a:gd name="connsiteY3" fmla="*/ 62972 h 377825"/>
                <a:gd name="connsiteX4" fmla="*/ 2138680 w 2138680"/>
                <a:gd name="connsiteY4" fmla="*/ 314853 h 377825"/>
                <a:gd name="connsiteX5" fmla="*/ 2075708 w 2138680"/>
                <a:gd name="connsiteY5" fmla="*/ 377825 h 377825"/>
                <a:gd name="connsiteX6" fmla="*/ 62972 w 2138680"/>
                <a:gd name="connsiteY6" fmla="*/ 377825 h 377825"/>
                <a:gd name="connsiteX7" fmla="*/ 0 w 2138680"/>
                <a:gd name="connsiteY7" fmla="*/ 314853 h 377825"/>
                <a:gd name="connsiteX8" fmla="*/ 0 w 2138680"/>
                <a:gd name="connsiteY8" fmla="*/ 62972 h 377825"/>
                <a:gd name="connsiteX0" fmla="*/ 0 w 2138680"/>
                <a:gd name="connsiteY0" fmla="*/ 68617 h 383470"/>
                <a:gd name="connsiteX1" fmla="*/ 62972 w 2138680"/>
                <a:gd name="connsiteY1" fmla="*/ 5645 h 383470"/>
                <a:gd name="connsiteX2" fmla="*/ 1044016 w 2138680"/>
                <a:gd name="connsiteY2" fmla="*/ 0 h 383470"/>
                <a:gd name="connsiteX3" fmla="*/ 2075708 w 2138680"/>
                <a:gd name="connsiteY3" fmla="*/ 5645 h 383470"/>
                <a:gd name="connsiteX4" fmla="*/ 2138680 w 2138680"/>
                <a:gd name="connsiteY4" fmla="*/ 68617 h 383470"/>
                <a:gd name="connsiteX5" fmla="*/ 2138680 w 2138680"/>
                <a:gd name="connsiteY5" fmla="*/ 320498 h 383470"/>
                <a:gd name="connsiteX6" fmla="*/ 2075708 w 2138680"/>
                <a:gd name="connsiteY6" fmla="*/ 383470 h 383470"/>
                <a:gd name="connsiteX7" fmla="*/ 62972 w 2138680"/>
                <a:gd name="connsiteY7" fmla="*/ 383470 h 383470"/>
                <a:gd name="connsiteX8" fmla="*/ 0 w 2138680"/>
                <a:gd name="connsiteY8" fmla="*/ 320498 h 383470"/>
                <a:gd name="connsiteX9" fmla="*/ 0 w 2138680"/>
                <a:gd name="connsiteY9" fmla="*/ 68617 h 383470"/>
                <a:gd name="connsiteX0" fmla="*/ 0 w 2138680"/>
                <a:gd name="connsiteY0" fmla="*/ 215589 h 530442"/>
                <a:gd name="connsiteX1" fmla="*/ 62972 w 2138680"/>
                <a:gd name="connsiteY1" fmla="*/ 152617 h 530442"/>
                <a:gd name="connsiteX2" fmla="*/ 1044016 w 2138680"/>
                <a:gd name="connsiteY2" fmla="*/ 0 h 530442"/>
                <a:gd name="connsiteX3" fmla="*/ 2075708 w 2138680"/>
                <a:gd name="connsiteY3" fmla="*/ 152617 h 530442"/>
                <a:gd name="connsiteX4" fmla="*/ 2138680 w 2138680"/>
                <a:gd name="connsiteY4" fmla="*/ 215589 h 530442"/>
                <a:gd name="connsiteX5" fmla="*/ 2138680 w 2138680"/>
                <a:gd name="connsiteY5" fmla="*/ 467470 h 530442"/>
                <a:gd name="connsiteX6" fmla="*/ 2075708 w 2138680"/>
                <a:gd name="connsiteY6" fmla="*/ 530442 h 530442"/>
                <a:gd name="connsiteX7" fmla="*/ 62972 w 2138680"/>
                <a:gd name="connsiteY7" fmla="*/ 530442 h 530442"/>
                <a:gd name="connsiteX8" fmla="*/ 0 w 2138680"/>
                <a:gd name="connsiteY8" fmla="*/ 467470 h 530442"/>
                <a:gd name="connsiteX9" fmla="*/ 0 w 2138680"/>
                <a:gd name="connsiteY9" fmla="*/ 215589 h 53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8680" h="530442">
                  <a:moveTo>
                    <a:pt x="0" y="215589"/>
                  </a:moveTo>
                  <a:cubicBezTo>
                    <a:pt x="0" y="180811"/>
                    <a:pt x="28194" y="152617"/>
                    <a:pt x="62972" y="152617"/>
                  </a:cubicBezTo>
                  <a:lnTo>
                    <a:pt x="1044016" y="0"/>
                  </a:lnTo>
                  <a:lnTo>
                    <a:pt x="2075708" y="152617"/>
                  </a:lnTo>
                  <a:cubicBezTo>
                    <a:pt x="2110486" y="152617"/>
                    <a:pt x="2138680" y="180811"/>
                    <a:pt x="2138680" y="215589"/>
                  </a:cubicBezTo>
                  <a:lnTo>
                    <a:pt x="2138680" y="467470"/>
                  </a:lnTo>
                  <a:cubicBezTo>
                    <a:pt x="2138680" y="502248"/>
                    <a:pt x="2110486" y="530442"/>
                    <a:pt x="2075708" y="530442"/>
                  </a:cubicBezTo>
                  <a:lnTo>
                    <a:pt x="62972" y="530442"/>
                  </a:lnTo>
                  <a:cubicBezTo>
                    <a:pt x="28194" y="530442"/>
                    <a:pt x="0" y="502248"/>
                    <a:pt x="0" y="467470"/>
                  </a:cubicBezTo>
                  <a:lnTo>
                    <a:pt x="0" y="215589"/>
                  </a:lnTo>
                  <a:close/>
                </a:path>
              </a:pathLst>
            </a:custGeom>
            <a:solidFill>
              <a:sysClr val="window" lastClr="FFFFFF"/>
            </a:solidFill>
            <a:ln w="19050" cap="flat" cmpd="sng" algn="ctr">
              <a:solidFill>
                <a:srgbClr val="000000"/>
              </a:solidFill>
              <a:prstDash val="solid"/>
            </a:ln>
            <a:effectLst/>
          </p:spPr>
          <p:txBody>
            <a:bodyPr rot="0" spcFirstLastPara="0" vert="horz" wrap="square" lIns="0" tIns="0" rIns="0" bIns="36000" numCol="1" spcCol="0" rtlCol="0" fromWordArt="0" anchor="b" anchorCtr="0" forceAA="0" compatLnSpc="1">
              <a:prstTxWarp prst="textNoShape">
                <a:avLst/>
              </a:prstTxWarp>
              <a:noAutofit/>
            </a:bodyPr>
            <a:lstStyle/>
            <a:p>
              <a:pPr algn="ctr">
                <a:spcAft>
                  <a:spcPts val="0"/>
                </a:spcAft>
              </a:pPr>
              <a:r>
                <a:rPr lang="de-DE" sz="800" b="1" dirty="0">
                  <a:solidFill>
                    <a:srgbClr val="000000"/>
                  </a:solidFill>
                  <a:effectLst/>
                  <a:latin typeface="Arial" panose="020B0604020202020204" pitchFamily="34" charset="0"/>
                  <a:ea typeface="Times New Roman" panose="02020603050405020304" pitchFamily="18" charset="0"/>
                </a:rPr>
                <a:t>Unterstützung durch</a:t>
              </a:r>
              <a:br>
                <a:rPr lang="de-DE" sz="800" b="1" dirty="0">
                  <a:solidFill>
                    <a:srgbClr val="000000"/>
                  </a:solidFill>
                  <a:effectLst/>
                  <a:latin typeface="Arial" panose="020B0604020202020204" pitchFamily="34" charset="0"/>
                  <a:ea typeface="Times New Roman" panose="02020603050405020304" pitchFamily="18" charset="0"/>
                </a:rPr>
              </a:br>
              <a:r>
                <a:rPr lang="de-DE" sz="800" b="1" dirty="0">
                  <a:solidFill>
                    <a:srgbClr val="000000"/>
                  </a:solidFill>
                  <a:effectLst/>
                  <a:latin typeface="Arial" panose="020B0604020202020204" pitchFamily="34" charset="0"/>
                  <a:ea typeface="Times New Roman" panose="02020603050405020304" pitchFamily="18" charset="0"/>
                </a:rPr>
                <a:t>Schulaufsicht</a:t>
              </a:r>
              <a:endParaRPr lang="de-DE" sz="1200" dirty="0">
                <a:effectLst/>
                <a:latin typeface="Times New Roman" panose="02020603050405020304" pitchFamily="18" charset="0"/>
                <a:ea typeface="Times New Roman" panose="02020603050405020304" pitchFamily="18" charset="0"/>
              </a:endParaRPr>
            </a:p>
          </p:txBody>
        </p:sp>
        <p:sp>
          <p:nvSpPr>
            <p:cNvPr id="14" name="Abgerundetes Rechteck 27"/>
            <p:cNvSpPr/>
            <p:nvPr/>
          </p:nvSpPr>
          <p:spPr>
            <a:xfrm>
              <a:off x="1951387" y="4096717"/>
              <a:ext cx="1937062" cy="529590"/>
            </a:xfrm>
            <a:custGeom>
              <a:avLst/>
              <a:gdLst>
                <a:gd name="connsiteX0" fmla="*/ 0 w 2138680"/>
                <a:gd name="connsiteY0" fmla="*/ 58209 h 349250"/>
                <a:gd name="connsiteX1" fmla="*/ 58209 w 2138680"/>
                <a:gd name="connsiteY1" fmla="*/ 0 h 349250"/>
                <a:gd name="connsiteX2" fmla="*/ 2080471 w 2138680"/>
                <a:gd name="connsiteY2" fmla="*/ 0 h 349250"/>
                <a:gd name="connsiteX3" fmla="*/ 2138680 w 2138680"/>
                <a:gd name="connsiteY3" fmla="*/ 58209 h 349250"/>
                <a:gd name="connsiteX4" fmla="*/ 2138680 w 2138680"/>
                <a:gd name="connsiteY4" fmla="*/ 291041 h 349250"/>
                <a:gd name="connsiteX5" fmla="*/ 2080471 w 2138680"/>
                <a:gd name="connsiteY5" fmla="*/ 349250 h 349250"/>
                <a:gd name="connsiteX6" fmla="*/ 58209 w 2138680"/>
                <a:gd name="connsiteY6" fmla="*/ 349250 h 349250"/>
                <a:gd name="connsiteX7" fmla="*/ 0 w 2138680"/>
                <a:gd name="connsiteY7" fmla="*/ 291041 h 349250"/>
                <a:gd name="connsiteX8" fmla="*/ 0 w 2138680"/>
                <a:gd name="connsiteY8" fmla="*/ 58209 h 349250"/>
                <a:gd name="connsiteX0" fmla="*/ 0 w 2138680"/>
                <a:gd name="connsiteY0" fmla="*/ 58209 h 349250"/>
                <a:gd name="connsiteX1" fmla="*/ 58209 w 2138680"/>
                <a:gd name="connsiteY1" fmla="*/ 0 h 349250"/>
                <a:gd name="connsiteX2" fmla="*/ 1025538 w 2138680"/>
                <a:gd name="connsiteY2" fmla="*/ 0 h 349250"/>
                <a:gd name="connsiteX3" fmla="*/ 2080471 w 2138680"/>
                <a:gd name="connsiteY3" fmla="*/ 0 h 349250"/>
                <a:gd name="connsiteX4" fmla="*/ 2138680 w 2138680"/>
                <a:gd name="connsiteY4" fmla="*/ 58209 h 349250"/>
                <a:gd name="connsiteX5" fmla="*/ 2138680 w 2138680"/>
                <a:gd name="connsiteY5" fmla="*/ 291041 h 349250"/>
                <a:gd name="connsiteX6" fmla="*/ 2080471 w 2138680"/>
                <a:gd name="connsiteY6" fmla="*/ 349250 h 349250"/>
                <a:gd name="connsiteX7" fmla="*/ 58209 w 2138680"/>
                <a:gd name="connsiteY7" fmla="*/ 349250 h 349250"/>
                <a:gd name="connsiteX8" fmla="*/ 0 w 2138680"/>
                <a:gd name="connsiteY8" fmla="*/ 291041 h 349250"/>
                <a:gd name="connsiteX9" fmla="*/ 0 w 2138680"/>
                <a:gd name="connsiteY9" fmla="*/ 58209 h 349250"/>
                <a:gd name="connsiteX0" fmla="*/ 0 w 2138680"/>
                <a:gd name="connsiteY0" fmla="*/ 204964 h 496005"/>
                <a:gd name="connsiteX1" fmla="*/ 58209 w 2138680"/>
                <a:gd name="connsiteY1" fmla="*/ 146755 h 496005"/>
                <a:gd name="connsiteX2" fmla="*/ 1025538 w 2138680"/>
                <a:gd name="connsiteY2" fmla="*/ 0 h 496005"/>
                <a:gd name="connsiteX3" fmla="*/ 2080471 w 2138680"/>
                <a:gd name="connsiteY3" fmla="*/ 146755 h 496005"/>
                <a:gd name="connsiteX4" fmla="*/ 2138680 w 2138680"/>
                <a:gd name="connsiteY4" fmla="*/ 204964 h 496005"/>
                <a:gd name="connsiteX5" fmla="*/ 2138680 w 2138680"/>
                <a:gd name="connsiteY5" fmla="*/ 437796 h 496005"/>
                <a:gd name="connsiteX6" fmla="*/ 2080471 w 2138680"/>
                <a:gd name="connsiteY6" fmla="*/ 496005 h 496005"/>
                <a:gd name="connsiteX7" fmla="*/ 58209 w 2138680"/>
                <a:gd name="connsiteY7" fmla="*/ 496005 h 496005"/>
                <a:gd name="connsiteX8" fmla="*/ 0 w 2138680"/>
                <a:gd name="connsiteY8" fmla="*/ 437796 h 496005"/>
                <a:gd name="connsiteX9" fmla="*/ 0 w 2138680"/>
                <a:gd name="connsiteY9" fmla="*/ 204964 h 49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8680" h="496005">
                  <a:moveTo>
                    <a:pt x="0" y="204964"/>
                  </a:moveTo>
                  <a:cubicBezTo>
                    <a:pt x="0" y="172816"/>
                    <a:pt x="26061" y="146755"/>
                    <a:pt x="58209" y="146755"/>
                  </a:cubicBezTo>
                  <a:lnTo>
                    <a:pt x="1025538" y="0"/>
                  </a:lnTo>
                  <a:lnTo>
                    <a:pt x="2080471" y="146755"/>
                  </a:lnTo>
                  <a:cubicBezTo>
                    <a:pt x="2112619" y="146755"/>
                    <a:pt x="2138680" y="172816"/>
                    <a:pt x="2138680" y="204964"/>
                  </a:cubicBezTo>
                  <a:lnTo>
                    <a:pt x="2138680" y="437796"/>
                  </a:lnTo>
                  <a:cubicBezTo>
                    <a:pt x="2138680" y="469944"/>
                    <a:pt x="2112619" y="496005"/>
                    <a:pt x="2080471" y="496005"/>
                  </a:cubicBezTo>
                  <a:lnTo>
                    <a:pt x="58209" y="496005"/>
                  </a:lnTo>
                  <a:cubicBezTo>
                    <a:pt x="26061" y="496005"/>
                    <a:pt x="0" y="469944"/>
                    <a:pt x="0" y="437796"/>
                  </a:cubicBezTo>
                  <a:lnTo>
                    <a:pt x="0" y="204964"/>
                  </a:lnTo>
                  <a:close/>
                </a:path>
              </a:pathLst>
            </a:custGeom>
            <a:solidFill>
              <a:sysClr val="window" lastClr="FFFFFF"/>
            </a:solidFill>
            <a:ln w="19050" cap="flat" cmpd="sng" algn="ctr">
              <a:solidFill>
                <a:srgbClr val="000000"/>
              </a:solidFill>
              <a:prstDash val="solid"/>
            </a:ln>
            <a:effectLst/>
          </p:spPr>
          <p:txBody>
            <a:bodyPr rot="0" spcFirstLastPara="0" vert="horz" wrap="square" lIns="0" tIns="0" rIns="0" bIns="36000" numCol="1" spcCol="0" rtlCol="0" fromWordArt="0" anchor="b" anchorCtr="0" forceAA="0" compatLnSpc="1">
              <a:prstTxWarp prst="textNoShape">
                <a:avLst/>
              </a:prstTxWarp>
              <a:noAutofit/>
            </a:bodyPr>
            <a:lstStyle/>
            <a:p>
              <a:pPr algn="ctr">
                <a:spcAft>
                  <a:spcPts val="0"/>
                </a:spcAft>
              </a:pPr>
              <a:r>
                <a:rPr lang="de-DE" sz="800" b="1" dirty="0">
                  <a:solidFill>
                    <a:srgbClr val="000000"/>
                  </a:solidFill>
                  <a:effectLst/>
                  <a:latin typeface="Arial" panose="020B0604020202020204" pitchFamily="34" charset="0"/>
                  <a:ea typeface="Times New Roman" panose="02020603050405020304" pitchFamily="18" charset="0"/>
                </a:rPr>
                <a:t>Unterstützung </a:t>
              </a:r>
              <a:br>
                <a:rPr lang="de-DE" sz="800" b="1" dirty="0">
                  <a:solidFill>
                    <a:srgbClr val="000000"/>
                  </a:solidFill>
                  <a:effectLst/>
                  <a:latin typeface="Arial" panose="020B0604020202020204" pitchFamily="34" charset="0"/>
                  <a:ea typeface="Times New Roman" panose="02020603050405020304" pitchFamily="18" charset="0"/>
                </a:rPr>
              </a:br>
              <a:r>
                <a:rPr lang="de-DE" sz="800" b="1" dirty="0">
                  <a:solidFill>
                    <a:srgbClr val="000000"/>
                  </a:solidFill>
                  <a:effectLst/>
                  <a:latin typeface="Arial" panose="020B0604020202020204" pitchFamily="34" charset="0"/>
                  <a:ea typeface="Times New Roman" panose="02020603050405020304" pitchFamily="18" charset="0"/>
                </a:rPr>
                <a:t>durch Experten</a:t>
              </a:r>
              <a:endParaRPr lang="de-DE" sz="1200" dirty="0">
                <a:effectLst/>
                <a:latin typeface="Times New Roman" panose="02020603050405020304" pitchFamily="18" charset="0"/>
                <a:ea typeface="Times New Roman" panose="02020603050405020304" pitchFamily="18" charset="0"/>
              </a:endParaRPr>
            </a:p>
          </p:txBody>
        </p:sp>
        <p:grpSp>
          <p:nvGrpSpPr>
            <p:cNvPr id="15" name="Gruppieren 14"/>
            <p:cNvGrpSpPr/>
            <p:nvPr/>
          </p:nvGrpSpPr>
          <p:grpSpPr>
            <a:xfrm>
              <a:off x="1879598" y="1223681"/>
              <a:ext cx="1924684" cy="1405255"/>
              <a:chOff x="1879600" y="1258248"/>
              <a:chExt cx="1619956" cy="1049779"/>
            </a:xfrm>
          </p:grpSpPr>
          <p:sp>
            <p:nvSpPr>
              <p:cNvPr id="16" name="Rechteck 15"/>
              <p:cNvSpPr/>
              <p:nvPr/>
            </p:nvSpPr>
            <p:spPr>
              <a:xfrm>
                <a:off x="2022119" y="1602471"/>
                <a:ext cx="1358616" cy="705556"/>
              </a:xfrm>
              <a:prstGeom prst="rect">
                <a:avLst/>
              </a:prstGeom>
              <a:solidFill>
                <a:sysClr val="window" lastClr="FFFFFF"/>
              </a:solidFill>
              <a:ln w="19050" cap="flat" cmpd="sng" algn="ctr">
                <a:solidFill>
                  <a:srgbClr val="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de-DE" sz="900" b="1" dirty="0">
                    <a:solidFill>
                      <a:srgbClr val="000000"/>
                    </a:solidFill>
                    <a:effectLst/>
                    <a:latin typeface="Arial" panose="020B0604020202020204" pitchFamily="34" charset="0"/>
                    <a:ea typeface="Times New Roman" panose="02020603050405020304" pitchFamily="18" charset="0"/>
                  </a:rPr>
                  <a:t>Kontinuierliche </a:t>
                </a:r>
                <a:br>
                  <a:rPr lang="de-DE" sz="900" b="1" dirty="0">
                    <a:solidFill>
                      <a:srgbClr val="000000"/>
                    </a:solidFill>
                    <a:effectLst/>
                    <a:latin typeface="Arial" panose="020B0604020202020204" pitchFamily="34" charset="0"/>
                    <a:ea typeface="Times New Roman" panose="02020603050405020304" pitchFamily="18" charset="0"/>
                  </a:rPr>
                </a:br>
                <a:r>
                  <a:rPr lang="de-DE" sz="900" b="1" dirty="0">
                    <a:solidFill>
                      <a:srgbClr val="000000"/>
                    </a:solidFill>
                    <a:effectLst/>
                    <a:latin typeface="Arial" panose="020B0604020202020204" pitchFamily="34" charset="0"/>
                    <a:ea typeface="Times New Roman" panose="02020603050405020304" pitchFamily="18" charset="0"/>
                  </a:rPr>
                  <a:t>Qualitätsentwicklung in Schulen</a:t>
                </a:r>
                <a:endParaRPr lang="de-DE" sz="1200" dirty="0">
                  <a:effectLst/>
                  <a:latin typeface="Times New Roman" panose="02020603050405020304" pitchFamily="18" charset="0"/>
                  <a:ea typeface="Times New Roman" panose="02020603050405020304" pitchFamily="18" charset="0"/>
                </a:endParaRPr>
              </a:p>
            </p:txBody>
          </p:sp>
          <p:sp>
            <p:nvSpPr>
              <p:cNvPr id="17" name="Trapezoid 16"/>
              <p:cNvSpPr/>
              <p:nvPr/>
            </p:nvSpPr>
            <p:spPr>
              <a:xfrm>
                <a:off x="1879600" y="1258248"/>
                <a:ext cx="1619956" cy="344311"/>
              </a:xfrm>
              <a:prstGeom prst="trapezoid">
                <a:avLst/>
              </a:prstGeom>
              <a:solidFill>
                <a:srgbClr val="A71F3C"/>
              </a:solidFill>
              <a:ln w="19050" cap="flat" cmpd="sng" algn="ctr">
                <a:solidFill>
                  <a:srgbClr val="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sp>
        <p:nvSpPr>
          <p:cNvPr id="8" name="Titel 7"/>
          <p:cNvSpPr>
            <a:spLocks noGrp="1"/>
          </p:cNvSpPr>
          <p:nvPr>
            <p:ph type="title"/>
          </p:nvPr>
        </p:nvSpPr>
        <p:spPr/>
        <p:txBody>
          <a:bodyPr>
            <a:normAutofit fontScale="90000"/>
          </a:bodyPr>
          <a:lstStyle/>
          <a:p>
            <a:r>
              <a:rPr lang="pt-PT" altLang="ja-JP" b="1" dirty="0"/>
              <a:t>Gemeinsam Ziele entwickeln, vereinbaren und erreichen (Berater für Schulentwicklung RLP)</a:t>
            </a:r>
            <a:endParaRPr lang="de-DE" b="1" dirty="0"/>
          </a:p>
        </p:txBody>
      </p:sp>
      <p:sp>
        <p:nvSpPr>
          <p:cNvPr id="2" name="Foliennummernplatzhalter 1"/>
          <p:cNvSpPr>
            <a:spLocks noGrp="1"/>
          </p:cNvSpPr>
          <p:nvPr>
            <p:ph type="sldNum" sz="quarter" idx="4294967295"/>
          </p:nvPr>
        </p:nvSpPr>
        <p:spPr>
          <a:xfrm>
            <a:off x="7010400" y="6356350"/>
            <a:ext cx="2133600" cy="365125"/>
          </a:xfrm>
        </p:spPr>
        <p:txBody>
          <a:bodyPr/>
          <a:lstStyle/>
          <a:p>
            <a:fld id="{63716C5D-123D-4EDE-A4A5-85ED365A388D}"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227810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CDEB28C-9A6D-78D2-68CC-DAC213844CB0}"/>
              </a:ext>
            </a:extLst>
          </p:cNvPr>
          <p:cNvSpPr>
            <a:spLocks noGrp="1"/>
          </p:cNvSpPr>
          <p:nvPr>
            <p:ph type="title"/>
          </p:nvPr>
        </p:nvSpPr>
        <p:spPr/>
        <p:txBody>
          <a:bodyPr>
            <a:normAutofit fontScale="90000"/>
          </a:bodyPr>
          <a:lstStyle/>
          <a:p>
            <a:r>
              <a:rPr lang="de-DE" b="1" dirty="0"/>
              <a:t>Förderung von Lese- und Schreibfähigkeiten:</a:t>
            </a:r>
            <a:br>
              <a:rPr lang="de-DE" b="1" dirty="0"/>
            </a:br>
            <a:r>
              <a:rPr lang="de-DE" b="1" dirty="0"/>
              <a:t>Ziele finden, vereinbaren und umsetzen (RLP)</a:t>
            </a:r>
          </a:p>
        </p:txBody>
      </p:sp>
      <p:grpSp>
        <p:nvGrpSpPr>
          <p:cNvPr id="15" name="Gruppieren 14">
            <a:extLst>
              <a:ext uri="{FF2B5EF4-FFF2-40B4-BE49-F238E27FC236}">
                <a16:creationId xmlns:a16="http://schemas.microsoft.com/office/drawing/2014/main" id="{ED3FD91D-680F-3605-9608-C90354A77151}"/>
              </a:ext>
            </a:extLst>
          </p:cNvPr>
          <p:cNvGrpSpPr/>
          <p:nvPr/>
        </p:nvGrpSpPr>
        <p:grpSpPr>
          <a:xfrm>
            <a:off x="1619672" y="1268760"/>
            <a:ext cx="4680520" cy="5001657"/>
            <a:chOff x="0" y="21772"/>
            <a:chExt cx="4905738" cy="5840185"/>
          </a:xfrm>
          <a:solidFill>
            <a:srgbClr val="09C5D9"/>
          </a:solidFill>
        </p:grpSpPr>
        <p:sp>
          <p:nvSpPr>
            <p:cNvPr id="16" name="Legende mit Pfeil nach unten 36">
              <a:extLst>
                <a:ext uri="{FF2B5EF4-FFF2-40B4-BE49-F238E27FC236}">
                  <a16:creationId xmlns:a16="http://schemas.microsoft.com/office/drawing/2014/main" id="{D5E1085A-AF7D-F84A-E725-4D621C7A964F}"/>
                </a:ext>
              </a:extLst>
            </p:cNvPr>
            <p:cNvSpPr/>
            <p:nvPr/>
          </p:nvSpPr>
          <p:spPr>
            <a:xfrm>
              <a:off x="2231572" y="21772"/>
              <a:ext cx="1534885" cy="1230086"/>
            </a:xfrm>
            <a:prstGeom prst="downArrowCallout">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Analyse/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Diagnose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Legende mit Pfeil nach rechts 37">
              <a:extLst>
                <a:ext uri="{FF2B5EF4-FFF2-40B4-BE49-F238E27FC236}">
                  <a16:creationId xmlns:a16="http://schemas.microsoft.com/office/drawing/2014/main" id="{EC0DCC6D-1507-1DCE-E47B-B6051B52BB4B}"/>
                </a:ext>
              </a:extLst>
            </p:cNvPr>
            <p:cNvSpPr/>
            <p:nvPr/>
          </p:nvSpPr>
          <p:spPr>
            <a:xfrm>
              <a:off x="0" y="61282"/>
              <a:ext cx="2152650" cy="863600"/>
            </a:xfrm>
            <a:prstGeom prst="rightArrowCallout">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de-DE" sz="1800">
                  <a:effectLst/>
                  <a:latin typeface="Calibri" panose="020F0502020204030204" pitchFamily="34" charset="0"/>
                  <a:ea typeface="Calibri" panose="020F0502020204030204" pitchFamily="34" charset="0"/>
                  <a:cs typeface="Times New Roman" panose="02020603050405020304" pitchFamily="18" charset="0"/>
                </a:rPr>
                <a:t>Einstieg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Nach oben gebogener Pfeil 38">
              <a:extLst>
                <a:ext uri="{FF2B5EF4-FFF2-40B4-BE49-F238E27FC236}">
                  <a16:creationId xmlns:a16="http://schemas.microsoft.com/office/drawing/2014/main" id="{7216E053-B35B-1A0B-9CE1-7A2AD39909E5}"/>
                </a:ext>
              </a:extLst>
            </p:cNvPr>
            <p:cNvSpPr/>
            <p:nvPr/>
          </p:nvSpPr>
          <p:spPr>
            <a:xfrm>
              <a:off x="3799114" y="2775857"/>
              <a:ext cx="1106624" cy="2804069"/>
            </a:xfrm>
            <a:prstGeom prst="bentUpArrow">
              <a:avLst>
                <a:gd name="adj1" fmla="val 32407"/>
                <a:gd name="adj2" fmla="val 33519"/>
                <a:gd name="adj3" fmla="val 36111"/>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Legende mit Pfeil nach unten 39">
              <a:extLst>
                <a:ext uri="{FF2B5EF4-FFF2-40B4-BE49-F238E27FC236}">
                  <a16:creationId xmlns:a16="http://schemas.microsoft.com/office/drawing/2014/main" id="{13128B00-41F3-170A-9467-BD73E93BAA99}"/>
                </a:ext>
              </a:extLst>
            </p:cNvPr>
            <p:cNvSpPr/>
            <p:nvPr/>
          </p:nvSpPr>
          <p:spPr>
            <a:xfrm>
              <a:off x="2238759" y="1284515"/>
              <a:ext cx="1534885" cy="1230085"/>
            </a:xfrm>
            <a:prstGeom prst="downArrowCallout">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Ziel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festlegen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Legende mit Pfeil nach unten 40">
              <a:extLst>
                <a:ext uri="{FF2B5EF4-FFF2-40B4-BE49-F238E27FC236}">
                  <a16:creationId xmlns:a16="http://schemas.microsoft.com/office/drawing/2014/main" id="{A033C594-F4DE-CA56-7DA9-462A9A44DD8C}"/>
                </a:ext>
              </a:extLst>
            </p:cNvPr>
            <p:cNvSpPr/>
            <p:nvPr/>
          </p:nvSpPr>
          <p:spPr>
            <a:xfrm>
              <a:off x="2264229" y="2547257"/>
              <a:ext cx="1534885" cy="1230086"/>
            </a:xfrm>
            <a:prstGeom prst="downArrowCallout">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de-DE" sz="1800">
                  <a:effectLst/>
                  <a:latin typeface="Calibri" panose="020F0502020204030204" pitchFamily="34" charset="0"/>
                  <a:ea typeface="Calibri" panose="020F0502020204030204" pitchFamily="34" charset="0"/>
                  <a:cs typeface="Times New Roman" panose="02020603050405020304" pitchFamily="18" charset="0"/>
                </a:rPr>
                <a:t>Aktivitäten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800">
                  <a:effectLst/>
                  <a:latin typeface="Calibri" panose="020F0502020204030204" pitchFamily="34" charset="0"/>
                  <a:ea typeface="Calibri" panose="020F0502020204030204" pitchFamily="34" charset="0"/>
                  <a:cs typeface="Times New Roman" panose="02020603050405020304" pitchFamily="18" charset="0"/>
                </a:rPr>
                <a:t>planen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Legende mit Pfeil nach unten 41">
              <a:extLst>
                <a:ext uri="{FF2B5EF4-FFF2-40B4-BE49-F238E27FC236}">
                  <a16:creationId xmlns:a16="http://schemas.microsoft.com/office/drawing/2014/main" id="{AC7C855C-BFFB-916C-8FB4-A87D25379D6C}"/>
                </a:ext>
              </a:extLst>
            </p:cNvPr>
            <p:cNvSpPr/>
            <p:nvPr/>
          </p:nvSpPr>
          <p:spPr>
            <a:xfrm>
              <a:off x="2264229" y="3799115"/>
              <a:ext cx="1534885" cy="1230086"/>
            </a:xfrm>
            <a:prstGeom prst="downArrowCallout">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de-DE" sz="1800">
                  <a:effectLst/>
                  <a:latin typeface="Calibri" panose="020F0502020204030204" pitchFamily="34" charset="0"/>
                  <a:ea typeface="Calibri" panose="020F0502020204030204" pitchFamily="34" charset="0"/>
                  <a:cs typeface="Times New Roman" panose="02020603050405020304" pitchFamily="18" charset="0"/>
                </a:rPr>
                <a:t>Durchführen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hteck 21">
              <a:extLst>
                <a:ext uri="{FF2B5EF4-FFF2-40B4-BE49-F238E27FC236}">
                  <a16:creationId xmlns:a16="http://schemas.microsoft.com/office/drawing/2014/main" id="{6021C899-F0BF-55F9-D70F-E1269DF65237}"/>
                </a:ext>
              </a:extLst>
            </p:cNvPr>
            <p:cNvSpPr/>
            <p:nvPr/>
          </p:nvSpPr>
          <p:spPr>
            <a:xfrm>
              <a:off x="2264229" y="5061857"/>
              <a:ext cx="1538423" cy="800100"/>
            </a:xfrm>
            <a:prstGeom prst="rect">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Evaluation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Nach oben gebogener Pfeil 43">
              <a:extLst>
                <a:ext uri="{FF2B5EF4-FFF2-40B4-BE49-F238E27FC236}">
                  <a16:creationId xmlns:a16="http://schemas.microsoft.com/office/drawing/2014/main" id="{5E13893D-F758-91C7-18B7-E964CEADE94A}"/>
                </a:ext>
              </a:extLst>
            </p:cNvPr>
            <p:cNvSpPr/>
            <p:nvPr/>
          </p:nvSpPr>
          <p:spPr>
            <a:xfrm rot="16200000">
              <a:off x="3053443" y="854529"/>
              <a:ext cx="2399030" cy="995045"/>
            </a:xfrm>
            <a:prstGeom prst="bentUpArrow">
              <a:avLst>
                <a:gd name="adj1" fmla="val 41696"/>
                <a:gd name="adj2" fmla="val 28596"/>
                <a:gd name="adj3" fmla="val 29547"/>
              </a:avLst>
            </a:prstGeom>
            <a:grp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24" name="Rechteck 23">
            <a:extLst>
              <a:ext uri="{FF2B5EF4-FFF2-40B4-BE49-F238E27FC236}">
                <a16:creationId xmlns:a16="http://schemas.microsoft.com/office/drawing/2014/main" id="{7508F75D-74DA-7D5D-0592-3B532BF3CD1E}"/>
              </a:ext>
            </a:extLst>
          </p:cNvPr>
          <p:cNvSpPr/>
          <p:nvPr/>
        </p:nvSpPr>
        <p:spPr>
          <a:xfrm>
            <a:off x="395536" y="3068960"/>
            <a:ext cx="3461222" cy="2246769"/>
          </a:xfrm>
          <a:prstGeom prst="rect">
            <a:avLst/>
          </a:prstGeom>
        </p:spPr>
        <p:txBody>
          <a:bodyPr wrap="square">
            <a:spAutoFit/>
          </a:bodyPr>
          <a:lstStyle/>
          <a:p>
            <a:r>
              <a:rPr lang="de-DE" sz="2000" dirty="0">
                <a:latin typeface="Arial" pitchFamily="-112" charset="0"/>
                <a:ea typeface="ＭＳ Ｐゴシック" pitchFamily="-112" charset="-128"/>
                <a:cs typeface="ＭＳ Ｐゴシック" pitchFamily="-112" charset="-128"/>
              </a:rPr>
              <a:t>Was möchten Sie im Hinblick auf die Förderung von Lese- und Schreibfähigkeiten an Ihrer Schule bezogen auf alle Fächer verändert haben?</a:t>
            </a:r>
          </a:p>
          <a:p>
            <a:endParaRPr lang="de-DE" sz="2000" dirty="0"/>
          </a:p>
        </p:txBody>
      </p:sp>
    </p:spTree>
    <p:extLst>
      <p:ext uri="{BB962C8B-B14F-4D97-AF65-F5344CB8AC3E}">
        <p14:creationId xmlns:p14="http://schemas.microsoft.com/office/powerpoint/2010/main" val="196197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E61FFE7-BB2F-60D9-2949-FD3BB0BFE5B4}"/>
              </a:ext>
            </a:extLst>
          </p:cNvPr>
          <p:cNvSpPr>
            <a:spLocks noGrp="1"/>
          </p:cNvSpPr>
          <p:nvPr>
            <p:ph type="body" sz="quarter" idx="14"/>
          </p:nvPr>
        </p:nvSpPr>
        <p:spPr>
          <a:xfrm>
            <a:off x="4716017" y="1349538"/>
            <a:ext cx="4104456" cy="4878225"/>
          </a:xfrm>
        </p:spPr>
        <p:txBody>
          <a:bodyPr>
            <a:normAutofit fontScale="70000" lnSpcReduction="20000"/>
          </a:bodyPr>
          <a:lstStyle/>
          <a:p>
            <a:pPr marL="0" indent="0">
              <a:buNone/>
            </a:pPr>
            <a:r>
              <a:rPr lang="de-DE" sz="3200" b="1" dirty="0"/>
              <a:t>Spirale zur Sprachsensiblen Schulentwicklung:</a:t>
            </a:r>
          </a:p>
          <a:p>
            <a:pPr marL="457200" indent="-457200">
              <a:buAutoNum type="arabicPeriod"/>
            </a:pPr>
            <a:r>
              <a:rPr lang="de-DE" sz="3200" dirty="0"/>
              <a:t>Bestandsaufnahme: Wo stehen wir?</a:t>
            </a:r>
          </a:p>
          <a:p>
            <a:pPr marL="457200" indent="-457200">
              <a:buAutoNum type="arabicPeriod"/>
            </a:pPr>
            <a:r>
              <a:rPr lang="de-DE" sz="3200" dirty="0"/>
              <a:t>Vision und Zielentwicklung: Wo wollen wir hin?</a:t>
            </a:r>
          </a:p>
          <a:p>
            <a:pPr marL="457200" indent="-457200">
              <a:buAutoNum type="arabicPeriod"/>
            </a:pPr>
            <a:r>
              <a:rPr lang="de-DE" sz="3200" dirty="0"/>
              <a:t>Planungsphase: Wie kommen wir dahin?</a:t>
            </a:r>
          </a:p>
          <a:p>
            <a:pPr marL="457200" indent="-457200">
              <a:buAutoNum type="arabicPeriod"/>
            </a:pPr>
            <a:r>
              <a:rPr lang="de-DE" sz="3200" dirty="0"/>
              <a:t>Umsetzung: Wie planen wir konkret?</a:t>
            </a:r>
          </a:p>
          <a:p>
            <a:pPr marL="457200" indent="-457200">
              <a:buAutoNum type="arabicPeriod"/>
            </a:pPr>
            <a:r>
              <a:rPr lang="de-DE" sz="3200" dirty="0"/>
              <a:t>Evaluation: Wie weit sind wir?</a:t>
            </a:r>
          </a:p>
          <a:p>
            <a:pPr marL="457200" indent="-457200">
              <a:buAutoNum type="arabicPeriod"/>
            </a:pPr>
            <a:r>
              <a:rPr lang="de-DE" sz="3200" dirty="0"/>
              <a:t>Verankerung: Wie wollen wir weiterarbeiten?</a:t>
            </a:r>
          </a:p>
          <a:p>
            <a:pPr marL="457200" indent="-457200">
              <a:buAutoNum type="arabicPeriod"/>
            </a:pPr>
            <a:r>
              <a:rPr lang="de-DE" sz="3200" dirty="0"/>
              <a:t>Bestandsaufnahme zur weiteren Entwicklung</a:t>
            </a:r>
          </a:p>
        </p:txBody>
      </p:sp>
      <p:sp>
        <p:nvSpPr>
          <p:cNvPr id="2" name="Titel 1">
            <a:extLst>
              <a:ext uri="{FF2B5EF4-FFF2-40B4-BE49-F238E27FC236}">
                <a16:creationId xmlns:a16="http://schemas.microsoft.com/office/drawing/2014/main" id="{D73D4F1E-E07B-E599-93C0-95BCF0412E31}"/>
              </a:ext>
            </a:extLst>
          </p:cNvPr>
          <p:cNvSpPr>
            <a:spLocks noGrp="1"/>
          </p:cNvSpPr>
          <p:nvPr>
            <p:ph type="title"/>
          </p:nvPr>
        </p:nvSpPr>
        <p:spPr>
          <a:xfrm>
            <a:off x="323528" y="10990"/>
            <a:ext cx="8784976" cy="1060287"/>
          </a:xfrm>
        </p:spPr>
        <p:txBody>
          <a:bodyPr>
            <a:normAutofit fontScale="90000"/>
          </a:bodyPr>
          <a:lstStyle/>
          <a:p>
            <a:r>
              <a:rPr lang="de-DE" b="1" dirty="0"/>
              <a:t>Sprachsensible Schulentwicklung – ein Projekt aus NRW </a:t>
            </a:r>
          </a:p>
        </p:txBody>
      </p:sp>
      <p:pic>
        <p:nvPicPr>
          <p:cNvPr id="7" name="Inhaltsplatzhalter 6">
            <a:extLst>
              <a:ext uri="{FF2B5EF4-FFF2-40B4-BE49-F238E27FC236}">
                <a16:creationId xmlns:a16="http://schemas.microsoft.com/office/drawing/2014/main" id="{694BA9E7-9FED-AB05-A05F-0BB206A4D2C8}"/>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23527" y="1194549"/>
            <a:ext cx="3441700" cy="4938713"/>
          </a:xfrm>
        </p:spPr>
      </p:pic>
      <p:sp>
        <p:nvSpPr>
          <p:cNvPr id="8" name="Textfeld 7">
            <a:extLst>
              <a:ext uri="{FF2B5EF4-FFF2-40B4-BE49-F238E27FC236}">
                <a16:creationId xmlns:a16="http://schemas.microsoft.com/office/drawing/2014/main" id="{EF81776C-C181-9EDF-C730-6796AB79AA80}"/>
              </a:ext>
            </a:extLst>
          </p:cNvPr>
          <p:cNvSpPr txBox="1"/>
          <p:nvPr/>
        </p:nvSpPr>
        <p:spPr>
          <a:xfrm>
            <a:off x="377878" y="6228542"/>
            <a:ext cx="5225085" cy="338554"/>
          </a:xfrm>
          <a:prstGeom prst="rect">
            <a:avLst/>
          </a:prstGeom>
          <a:noFill/>
        </p:spPr>
        <p:txBody>
          <a:bodyPr wrap="none" rtlCol="0">
            <a:spAutoFit/>
          </a:bodyPr>
          <a:lstStyle/>
          <a:p>
            <a:r>
              <a:rPr lang="de-DE" sz="1600" dirty="0"/>
              <a:t>Quelle: Das Projekt „Sprachsensible Schulentwicklung“, 2017</a:t>
            </a:r>
          </a:p>
        </p:txBody>
      </p:sp>
    </p:spTree>
    <p:extLst>
      <p:ext uri="{BB962C8B-B14F-4D97-AF65-F5344CB8AC3E}">
        <p14:creationId xmlns:p14="http://schemas.microsoft.com/office/powerpoint/2010/main" val="52227580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1348</Words>
  <Application>Microsoft Macintosh PowerPoint</Application>
  <PresentationFormat>Bildschirmpräsentation (4:3)</PresentationFormat>
  <Paragraphs>186</Paragraphs>
  <Slides>25</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Arial</vt:lpstr>
      <vt:lpstr>Avenir Next</vt:lpstr>
      <vt:lpstr>Calibri</vt:lpstr>
      <vt:lpstr>Times New Roman</vt:lpstr>
      <vt:lpstr>Wingdings</vt:lpstr>
      <vt:lpstr>Larissa</vt:lpstr>
      <vt:lpstr>Modul 9: Diagnostik und Förderung von Lese- und Schreibkompetenzen  Block 3: Lese- und Schreibförderung als Schulprogramm – Schulentwicklung mit BaCuLit</vt:lpstr>
      <vt:lpstr>Inhalte dieses Modulblocks</vt:lpstr>
      <vt:lpstr>Was lernen Sie in diesem Block?</vt:lpstr>
      <vt:lpstr>PowerPoint-Präsentation</vt:lpstr>
      <vt:lpstr>Schulentwicklung: Trias von Personal-, Unterrichts- und Organisationsentwicklung</vt:lpstr>
      <vt:lpstr>Übergeordnetes Ziel: Lernfortschritte der SuS</vt:lpstr>
      <vt:lpstr>Gemeinsam Ziele entwickeln, vereinbaren und erreichen (Berater für Schulentwicklung RLP)</vt:lpstr>
      <vt:lpstr>Förderung von Lese- und Schreibfähigkeiten: Ziele finden, vereinbaren und umsetzen (RLP)</vt:lpstr>
      <vt:lpstr>Sprachsensible Schulentwicklung – ein Projekt aus NRW </vt:lpstr>
      <vt:lpstr>Schritte zur Entwicklung eines schulischen Lese-förderkonzepts (Krug &amp; Nix 2017, vgl. AB2)</vt:lpstr>
      <vt:lpstr>PowerPoint-Präsentation</vt:lpstr>
      <vt:lpstr>Arbeitsauftrag für Gruppenarbeit mit AB1-AB3</vt:lpstr>
      <vt:lpstr>Arbeitsauftrag für Einzelarbeit und Gruppen-Austausch</vt:lpstr>
      <vt:lpstr>PowerPoint-Präsentation</vt:lpstr>
      <vt:lpstr>PowerPoint-Präsentation</vt:lpstr>
      <vt:lpstr>Arbeitsauftrag für Gruppenarbeit:</vt:lpstr>
      <vt:lpstr>Was sind SMART-Ziele?</vt:lpstr>
      <vt:lpstr>SMART-Ziele formulieren - Beispiele</vt:lpstr>
      <vt:lpstr>PowerPoint-Präsentation</vt:lpstr>
      <vt:lpstr>Die weiteren Schritte in der Schulentwicklung (nach Krug &amp; Nix 2017)</vt:lpstr>
      <vt:lpstr>Die weiteren Schritte in der Schulentwicklung (nach Krug &amp; Nix 2017)</vt:lpstr>
      <vt:lpstr>Die weiteren Schritte in der Schulentwicklung (nach Krug &amp; Nix 2017)</vt:lpstr>
      <vt:lpstr>Definition von Maßnahmen im schulischen Lese- und Schreibförderkonzept (Beispiel nach Krug &amp; Nix 2017)</vt:lpstr>
      <vt:lpstr>Zeit für Fragen und Kommentare</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Christine Garbe</cp:lastModifiedBy>
  <cp:revision>157</cp:revision>
  <cp:lastPrinted>2018-08-17T13:39:57Z</cp:lastPrinted>
  <dcterms:created xsi:type="dcterms:W3CDTF">2016-11-02T10:00:14Z</dcterms:created>
  <dcterms:modified xsi:type="dcterms:W3CDTF">2022-10-27T21:28:44Z</dcterms:modified>
</cp:coreProperties>
</file>