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3"/>
  </p:notesMasterIdLst>
  <p:handoutMasterIdLst>
    <p:handoutMasterId r:id="rId54"/>
  </p:handoutMasterIdLst>
  <p:sldIdLst>
    <p:sldId id="388" r:id="rId2"/>
    <p:sldId id="841" r:id="rId3"/>
    <p:sldId id="411" r:id="rId4"/>
    <p:sldId id="804" r:id="rId5"/>
    <p:sldId id="805" r:id="rId6"/>
    <p:sldId id="806" r:id="rId7"/>
    <p:sldId id="787" r:id="rId8"/>
    <p:sldId id="429" r:id="rId9"/>
    <p:sldId id="803" r:id="rId10"/>
    <p:sldId id="808" r:id="rId11"/>
    <p:sldId id="837" r:id="rId12"/>
    <p:sldId id="800" r:id="rId13"/>
    <p:sldId id="807" r:id="rId14"/>
    <p:sldId id="810" r:id="rId15"/>
    <p:sldId id="773" r:id="rId16"/>
    <p:sldId id="776" r:id="rId17"/>
    <p:sldId id="781" r:id="rId18"/>
    <p:sldId id="778" r:id="rId19"/>
    <p:sldId id="801" r:id="rId20"/>
    <p:sldId id="813" r:id="rId21"/>
    <p:sldId id="788" r:id="rId22"/>
    <p:sldId id="790" r:id="rId23"/>
    <p:sldId id="824" r:id="rId24"/>
    <p:sldId id="825" r:id="rId25"/>
    <p:sldId id="826" r:id="rId26"/>
    <p:sldId id="812" r:id="rId27"/>
    <p:sldId id="784" r:id="rId28"/>
    <p:sldId id="427" r:id="rId29"/>
    <p:sldId id="782" r:id="rId30"/>
    <p:sldId id="783" r:id="rId31"/>
    <p:sldId id="827" r:id="rId32"/>
    <p:sldId id="815" r:id="rId33"/>
    <p:sldId id="816" r:id="rId34"/>
    <p:sldId id="832" r:id="rId35"/>
    <p:sldId id="814" r:id="rId36"/>
    <p:sldId id="817" r:id="rId37"/>
    <p:sldId id="820" r:id="rId38"/>
    <p:sldId id="789" r:id="rId39"/>
    <p:sldId id="833" r:id="rId40"/>
    <p:sldId id="821" r:id="rId41"/>
    <p:sldId id="779" r:id="rId42"/>
    <p:sldId id="831" r:id="rId43"/>
    <p:sldId id="785" r:id="rId44"/>
    <p:sldId id="834" r:id="rId45"/>
    <p:sldId id="823" r:id="rId46"/>
    <p:sldId id="836" r:id="rId47"/>
    <p:sldId id="802" r:id="rId48"/>
    <p:sldId id="835" r:id="rId49"/>
    <p:sldId id="838" r:id="rId50"/>
    <p:sldId id="839" r:id="rId51"/>
    <p:sldId id="840" r:id="rId52"/>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CD9E1"/>
    <a:srgbClr val="D1CF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ittlere Formatvorlage 2 - Akz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75" autoAdjust="0"/>
    <p:restoredTop sz="95530" autoAdjust="0"/>
  </p:normalViewPr>
  <p:slideViewPr>
    <p:cSldViewPr>
      <p:cViewPr varScale="1">
        <p:scale>
          <a:sx n="104" d="100"/>
          <a:sy n="104" d="100"/>
        </p:scale>
        <p:origin x="1784" y="20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55" d="100"/>
          <a:sy n="55" d="100"/>
        </p:scale>
        <p:origin x="2880" y="-10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diagrams/_rels/data1.xml.rels><?xml version="1.0" encoding="UTF-8" standalone="yes"?>
<Relationships xmlns="http://schemas.openxmlformats.org/package/2006/relationships"><Relationship Id="rId1" Type="http://schemas.openxmlformats.org/officeDocument/2006/relationships/image" Target="../media/image20.png"/></Relationships>
</file>

<file path=ppt/diagrams/_rels/drawing1.xml.rels><?xml version="1.0" encoding="UTF-8" standalone="yes"?>
<Relationships xmlns="http://schemas.openxmlformats.org/package/2006/relationships"><Relationship Id="rId1" Type="http://schemas.openxmlformats.org/officeDocument/2006/relationships/image" Target="../media/image20.png"/></Relationships>
</file>

<file path=ppt/diagrams/colors1.xml><?xml version="1.0" encoding="utf-8"?>
<dgm:colorsDef xmlns:dgm="http://schemas.openxmlformats.org/drawingml/2006/diagram" xmlns:a="http://schemas.openxmlformats.org/drawingml/2006/main" uniqueId="urn:microsoft.com/office/officeart/2005/8/colors/accent5_5">
  <dgm:title val=""/>
  <dgm:desc val=""/>
  <dgm:catLst>
    <dgm:cat type="accent5" pri="11500"/>
  </dgm:catLst>
  <dgm:styleLbl name="node0">
    <dgm:fillClrLst meth="cycle">
      <a:schemeClr val="accent5">
        <a:alpha val="80000"/>
      </a:schemeClr>
    </dgm:fillClrLst>
    <dgm:linClrLst meth="repeat">
      <a:schemeClr val="lt1"/>
    </dgm:linClrLst>
    <dgm:effectClrLst/>
    <dgm:txLinClrLst/>
    <dgm:txFillClrLst/>
    <dgm:txEffectClrLst/>
  </dgm:styleLbl>
  <dgm:styleLbl name="node1">
    <dgm:fillClrLst>
      <a:schemeClr val="accent5">
        <a:alpha val="90000"/>
      </a:schemeClr>
      <a:schemeClr val="accent5">
        <a:alpha val="50000"/>
      </a:schemeClr>
    </dgm:fillClrLst>
    <dgm:linClrLst meth="repeat">
      <a:schemeClr val="lt1"/>
    </dgm:linClrLst>
    <dgm:effectClrLst/>
    <dgm:txLinClrLst/>
    <dgm:txFillClrLst/>
    <dgm:txEffectClrLst/>
  </dgm:styleLbl>
  <dgm:styleLbl name="alignNode1">
    <dgm:fillClrLst>
      <a:schemeClr val="accent5">
        <a:alpha val="90000"/>
      </a:schemeClr>
      <a:schemeClr val="accent5">
        <a:alpha val="50000"/>
      </a:schemeClr>
    </dgm:fillClrLst>
    <dgm:linClrLst>
      <a:schemeClr val="accent5">
        <a:alpha val="90000"/>
      </a:schemeClr>
      <a:schemeClr val="accent5">
        <a:alpha val="50000"/>
      </a:schemeClr>
    </dgm:linClrLst>
    <dgm:effectClrLst/>
    <dgm:txLinClrLst/>
    <dgm:txFillClrLst/>
    <dgm:txEffectClrLst/>
  </dgm:styleLbl>
  <dgm:styleLbl name="lnNode1">
    <dgm:fillClrLst>
      <a:schemeClr val="accent5">
        <a:shade val="90000"/>
      </a:schemeClr>
      <a:schemeClr val="accent5">
        <a:alpha val="50000"/>
        <a:tint val="5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alpha val="20000"/>
      </a:schemeClr>
    </dgm:fillClrLst>
    <dgm:linClrLst meth="repeat">
      <a:schemeClr val="lt1"/>
    </dgm:linClrLst>
    <dgm:effectClrLst/>
    <dgm:txLinClrLst/>
    <dgm:txFillClrLst/>
    <dgm:txEffectClrLst/>
  </dgm:styleLbl>
  <dgm:styleLbl name="node2">
    <dgm:fillClrLst>
      <a:schemeClr val="accent5">
        <a:alpha val="70000"/>
      </a:schemeClr>
    </dgm:fillClrLst>
    <dgm:linClrLst meth="repeat">
      <a:schemeClr val="lt1"/>
    </dgm:linClrLst>
    <dgm:effectClrLst/>
    <dgm:txLinClrLst/>
    <dgm:txFillClrLst/>
    <dgm:txEffectClrLst/>
  </dgm:styleLbl>
  <dgm:styleLbl name="node3">
    <dgm:fillClrLst>
      <a:schemeClr val="accent5">
        <a:alpha val="50000"/>
      </a:schemeClr>
    </dgm:fillClrLst>
    <dgm:linClrLst meth="repeat">
      <a:schemeClr val="lt1"/>
    </dgm:linClrLst>
    <dgm:effectClrLst/>
    <dgm:txLinClrLst/>
    <dgm:txFillClrLst/>
    <dgm:txEffectClrLst/>
  </dgm:styleLbl>
  <dgm:styleLbl name="node4">
    <dgm:fillClrLst>
      <a:schemeClr val="accent5">
        <a:alpha val="30000"/>
      </a:schemeClr>
    </dgm:fillClrLst>
    <dgm:linClrLst meth="repeat">
      <a:schemeClr val="lt1"/>
    </dgm:linClrLst>
    <dgm:effectClrLst/>
    <dgm:txLinClrLst/>
    <dgm:txFillClrLst/>
    <dgm:txEffectClrLst/>
  </dgm:styleLbl>
  <dgm:styleLbl name="fgImgPlace1">
    <dgm:fillClrLst>
      <a:schemeClr val="accent5">
        <a:tint val="50000"/>
        <a:alpha val="90000"/>
      </a:schemeClr>
      <a:schemeClr val="accent5">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f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b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sibTrans1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alpha val="90000"/>
      </a:schemeClr>
    </dgm:fillClrLst>
    <dgm:linClrLst meth="repeat">
      <a:schemeClr val="lt1"/>
    </dgm:linClrLst>
    <dgm:effectClrLst/>
    <dgm:txLinClrLst/>
    <dgm:txFillClrLst/>
    <dgm:txEffectClrLst/>
  </dgm:styleLbl>
  <dgm:styleLbl name="asst1">
    <dgm:fillClrLst meth="repeat">
      <a:schemeClr val="accent5">
        <a:alpha val="90000"/>
      </a:schemeClr>
    </dgm:fillClrLst>
    <dgm:linClrLst meth="repeat">
      <a:schemeClr val="lt1"/>
    </dgm:linClrLst>
    <dgm:effectClrLst/>
    <dgm:txLinClrLst/>
    <dgm:txFillClrLst/>
    <dgm:txEffectClrLst/>
  </dgm:styleLbl>
  <dgm:styleLbl name="asst2">
    <dgm:fillClrLst>
      <a:schemeClr val="accent5">
        <a:alpha val="90000"/>
      </a:schemeClr>
    </dgm:fillClrLst>
    <dgm:linClrLst meth="repeat">
      <a:schemeClr val="lt1"/>
    </dgm:linClrLst>
    <dgm:effectClrLst/>
    <dgm:txLinClrLst/>
    <dgm:txFillClrLst/>
    <dgm:txEffectClrLst/>
  </dgm:styleLbl>
  <dgm:styleLbl name="asst3">
    <dgm:fillClrLst>
      <a:schemeClr val="accent5">
        <a:alpha val="70000"/>
      </a:schemeClr>
    </dgm:fillClrLst>
    <dgm:linClrLst meth="repeat">
      <a:schemeClr val="lt1"/>
    </dgm:linClrLst>
    <dgm:effectClrLst/>
    <dgm:txLinClrLst/>
    <dgm:txFillClrLst/>
    <dgm:txEffectClrLst/>
  </dgm:styleLbl>
  <dgm:styleLbl name="asst4">
    <dgm:fillClrLst>
      <a:schemeClr val="accent5">
        <a:alpha val="50000"/>
      </a:schemeClr>
    </dgm:fillClrLst>
    <dgm:linClrLst meth="repeat">
      <a:schemeClr val="lt1"/>
    </dgm:linClrLst>
    <dgm:effectClrLst/>
    <dgm:txLinClrLst/>
    <dgm:txFillClrLst/>
    <dgm:txEffectClrLst/>
  </dgm:styleLbl>
  <dgm:styleLbl name="parChTrans2D1">
    <dgm:fillClrLst meth="repeat">
      <a:schemeClr val="accent5">
        <a:shade val="8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a:schemeClr val="accent5">
        <a:alpha val="90000"/>
        <a:tint val="40000"/>
      </a:schemeClr>
      <a:schemeClr val="accent5">
        <a:alpha val="5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901BB95-785F-4BB2-9849-B3FCA0756ED1}" type="doc">
      <dgm:prSet loTypeId="urn:microsoft.com/office/officeart/2008/layout/VerticalCurvedList" loCatId="list" qsTypeId="urn:microsoft.com/office/officeart/2005/8/quickstyle/simple1" qsCatId="simple" csTypeId="urn:microsoft.com/office/officeart/2005/8/colors/accent5_5" csCatId="accent5" phldr="1"/>
      <dgm:spPr/>
      <dgm:t>
        <a:bodyPr/>
        <a:lstStyle/>
        <a:p>
          <a:endParaRPr lang="de-DE"/>
        </a:p>
      </dgm:t>
    </dgm:pt>
    <dgm:pt modelId="{3B28CE75-C7FD-41CD-8C90-3C2A5F95C3CE}">
      <dgm:prSet phldrT="[Text]"/>
      <dgm:spPr/>
      <dgm:t>
        <a:bodyPr/>
        <a:lstStyle/>
        <a:p>
          <a:r>
            <a:rPr lang="de-DE" b="1" dirty="0">
              <a:solidFill>
                <a:schemeClr val="bg1"/>
              </a:solidFill>
            </a:rPr>
            <a:t>Einführung: Grundlagen</a:t>
          </a:r>
          <a:endParaRPr lang="de-DE" dirty="0"/>
        </a:p>
      </dgm:t>
    </dgm:pt>
    <dgm:pt modelId="{CD5BAFB8-0B41-4652-99E1-32025F752BB9}" type="parTrans" cxnId="{9009718E-8A76-442B-87D0-66A289920190}">
      <dgm:prSet/>
      <dgm:spPr/>
      <dgm:t>
        <a:bodyPr/>
        <a:lstStyle/>
        <a:p>
          <a:endParaRPr lang="de-DE"/>
        </a:p>
      </dgm:t>
    </dgm:pt>
    <dgm:pt modelId="{5D22DC4E-418F-4115-BDE0-996F5AD96A4A}" type="sibTrans" cxnId="{9009718E-8A76-442B-87D0-66A289920190}">
      <dgm:prSet/>
      <dgm:spPr/>
      <dgm:t>
        <a:bodyPr/>
        <a:lstStyle/>
        <a:p>
          <a:endParaRPr lang="de-DE"/>
        </a:p>
      </dgm:t>
    </dgm:pt>
    <dgm:pt modelId="{90839512-1769-4EAB-9A4C-F461E76BE6F8}">
      <dgm:prSet phldrT="[Text]"/>
      <dgm:spPr/>
      <dgm:t>
        <a:bodyPr/>
        <a:lstStyle/>
        <a:p>
          <a:r>
            <a:rPr lang="de-DE" b="1" dirty="0">
              <a:solidFill>
                <a:schemeClr val="bg1"/>
              </a:solidFill>
            </a:rPr>
            <a:t>Vier Verfahren zur Diagnostik  der Subjekt- und sozialen Ebene des Lesens</a:t>
          </a:r>
          <a:endParaRPr lang="de-DE" dirty="0"/>
        </a:p>
      </dgm:t>
    </dgm:pt>
    <dgm:pt modelId="{34260E68-4BB6-498F-840D-899184B318AC}" type="parTrans" cxnId="{C148FC69-655E-4B9A-91C7-77A16C7BDEDA}">
      <dgm:prSet/>
      <dgm:spPr/>
      <dgm:t>
        <a:bodyPr/>
        <a:lstStyle/>
        <a:p>
          <a:endParaRPr lang="de-DE"/>
        </a:p>
      </dgm:t>
    </dgm:pt>
    <dgm:pt modelId="{46745F05-2C3B-4FB6-BD47-1B7F37579B2E}" type="sibTrans" cxnId="{C148FC69-655E-4B9A-91C7-77A16C7BDEDA}">
      <dgm:prSet/>
      <dgm:spPr/>
      <dgm:t>
        <a:bodyPr/>
        <a:lstStyle/>
        <a:p>
          <a:endParaRPr lang="de-DE"/>
        </a:p>
      </dgm:t>
    </dgm:pt>
    <dgm:pt modelId="{51A52C53-FF4E-4301-AEFE-EB6CF0CCEA85}">
      <dgm:prSet phldrT="[Text]"/>
      <dgm:spPr/>
      <dgm:t>
        <a:bodyPr/>
        <a:lstStyle/>
        <a:p>
          <a:r>
            <a:rPr lang="de-DE" b="1" dirty="0">
              <a:solidFill>
                <a:schemeClr val="bg1"/>
              </a:solidFill>
            </a:rPr>
            <a:t>Diagnostik der Subjekt-/ sozialen Ebene des Lesens</a:t>
          </a:r>
          <a:endParaRPr lang="de-DE" dirty="0"/>
        </a:p>
      </dgm:t>
    </dgm:pt>
    <dgm:pt modelId="{5B74963F-CA78-4949-A1F7-9983D65C3D1F}" type="parTrans" cxnId="{4974428E-20E5-49B8-92E8-B704D5EE32D6}">
      <dgm:prSet/>
      <dgm:spPr/>
      <dgm:t>
        <a:bodyPr/>
        <a:lstStyle/>
        <a:p>
          <a:endParaRPr lang="de-DE"/>
        </a:p>
      </dgm:t>
    </dgm:pt>
    <dgm:pt modelId="{EB228DD4-B8A4-437C-8D53-B27B3A7877FF}" type="sibTrans" cxnId="{4974428E-20E5-49B8-92E8-B704D5EE32D6}">
      <dgm:prSet/>
      <dgm:spPr/>
      <dgm:t>
        <a:bodyPr/>
        <a:lstStyle/>
        <a:p>
          <a:endParaRPr lang="de-DE"/>
        </a:p>
      </dgm:t>
    </dgm:pt>
    <dgm:pt modelId="{251A0C7B-AD8C-4C9A-8249-C64E3E5E9A71}">
      <dgm:prSet phldrT="[Text]"/>
      <dgm:spPr/>
      <dgm:t>
        <a:bodyPr/>
        <a:lstStyle/>
        <a:p>
          <a:r>
            <a:rPr lang="de-DE" b="1" dirty="0"/>
            <a:t>Einsatz</a:t>
          </a:r>
          <a:r>
            <a:rPr lang="de-DE" b="1" baseline="0" dirty="0"/>
            <a:t> dieser Verfahren im Unterricht</a:t>
          </a:r>
          <a:endParaRPr lang="de-DE" b="1" dirty="0"/>
        </a:p>
      </dgm:t>
    </dgm:pt>
    <dgm:pt modelId="{E5DBBECE-35D2-4726-B428-3C727A23069C}" type="parTrans" cxnId="{C27159C0-2567-4F44-9EE1-6993069573CC}">
      <dgm:prSet/>
      <dgm:spPr/>
      <dgm:t>
        <a:bodyPr/>
        <a:lstStyle/>
        <a:p>
          <a:endParaRPr lang="de-DE"/>
        </a:p>
      </dgm:t>
    </dgm:pt>
    <dgm:pt modelId="{2AAC3EFD-5A56-4A34-B3D7-3A0F8BFEEE8C}" type="sibTrans" cxnId="{C27159C0-2567-4F44-9EE1-6993069573CC}">
      <dgm:prSet/>
      <dgm:spPr/>
      <dgm:t>
        <a:bodyPr/>
        <a:lstStyle/>
        <a:p>
          <a:endParaRPr lang="de-DE"/>
        </a:p>
      </dgm:t>
    </dgm:pt>
    <dgm:pt modelId="{CF2AC5F0-1C57-4174-9252-8EBAC59BD9F6}" type="pres">
      <dgm:prSet presAssocID="{C901BB95-785F-4BB2-9849-B3FCA0756ED1}" presName="Name0" presStyleCnt="0">
        <dgm:presLayoutVars>
          <dgm:chMax val="7"/>
          <dgm:chPref val="7"/>
          <dgm:dir/>
        </dgm:presLayoutVars>
      </dgm:prSet>
      <dgm:spPr/>
    </dgm:pt>
    <dgm:pt modelId="{5E2A32DB-7EC0-434C-B2EB-CBCF16523135}" type="pres">
      <dgm:prSet presAssocID="{C901BB95-785F-4BB2-9849-B3FCA0756ED1}" presName="Name1" presStyleCnt="0"/>
      <dgm:spPr/>
    </dgm:pt>
    <dgm:pt modelId="{F819871A-E79B-4D14-9C88-39A88309526D}" type="pres">
      <dgm:prSet presAssocID="{C901BB95-785F-4BB2-9849-B3FCA0756ED1}" presName="cycle" presStyleCnt="0"/>
      <dgm:spPr/>
    </dgm:pt>
    <dgm:pt modelId="{F8B2D8D5-1677-4862-9508-BCC29A761CDD}" type="pres">
      <dgm:prSet presAssocID="{C901BB95-785F-4BB2-9849-B3FCA0756ED1}" presName="srcNode" presStyleLbl="node1" presStyleIdx="0" presStyleCnt="4"/>
      <dgm:spPr/>
    </dgm:pt>
    <dgm:pt modelId="{C7921C71-D269-4FFD-952A-9AE5DC4B9B26}" type="pres">
      <dgm:prSet presAssocID="{C901BB95-785F-4BB2-9849-B3FCA0756ED1}" presName="conn" presStyleLbl="parChTrans1D2" presStyleIdx="0" presStyleCnt="1"/>
      <dgm:spPr/>
    </dgm:pt>
    <dgm:pt modelId="{A31E2B67-A253-46A2-84ED-4D52A44E775B}" type="pres">
      <dgm:prSet presAssocID="{C901BB95-785F-4BB2-9849-B3FCA0756ED1}" presName="extraNode" presStyleLbl="node1" presStyleIdx="0" presStyleCnt="4"/>
      <dgm:spPr/>
    </dgm:pt>
    <dgm:pt modelId="{C4670574-B1CE-499F-9C31-A631D80CAAC0}" type="pres">
      <dgm:prSet presAssocID="{C901BB95-785F-4BB2-9849-B3FCA0756ED1}" presName="dstNode" presStyleLbl="node1" presStyleIdx="0" presStyleCnt="4"/>
      <dgm:spPr/>
    </dgm:pt>
    <dgm:pt modelId="{F342CDCC-29D3-4B9D-B9D1-28C6E09579A5}" type="pres">
      <dgm:prSet presAssocID="{3B28CE75-C7FD-41CD-8C90-3C2A5F95C3CE}" presName="text_1" presStyleLbl="node1" presStyleIdx="0" presStyleCnt="4">
        <dgm:presLayoutVars>
          <dgm:bulletEnabled val="1"/>
        </dgm:presLayoutVars>
      </dgm:prSet>
      <dgm:spPr/>
    </dgm:pt>
    <dgm:pt modelId="{B9077D14-9D05-49DC-BCB3-A35924F30175}" type="pres">
      <dgm:prSet presAssocID="{3B28CE75-C7FD-41CD-8C90-3C2A5F95C3CE}" presName="accent_1" presStyleCnt="0"/>
      <dgm:spPr/>
    </dgm:pt>
    <dgm:pt modelId="{EF9C9375-61BD-4B84-B5D3-2E34BF693A14}" type="pres">
      <dgm:prSet presAssocID="{3B28CE75-C7FD-41CD-8C90-3C2A5F95C3CE}" presName="accentRepeatNode" presStyleLbl="solidFgAcc1" presStyleIdx="0" presStyleCnt="4"/>
      <dgm:spPr>
        <a:blipFill rotWithShape="0">
          <a:blip xmlns:r="http://schemas.openxmlformats.org/officeDocument/2006/relationships" r:embed="rId1" cstate="print">
            <a:extLst>
              <a:ext uri="{28A0092B-C50C-407E-A947-70E740481C1C}">
                <a14:useLocalDpi xmlns:a14="http://schemas.microsoft.com/office/drawing/2010/main" val="0"/>
              </a:ext>
            </a:extLst>
          </a:blip>
          <a:srcRect/>
          <a:stretch>
            <a:fillRect/>
          </a:stretch>
        </a:blipFill>
      </dgm:spPr>
    </dgm:pt>
    <dgm:pt modelId="{68E2DFF9-7BDE-2143-994D-B87F70A335F2}" type="pres">
      <dgm:prSet presAssocID="{51A52C53-FF4E-4301-AEFE-EB6CF0CCEA85}" presName="text_2" presStyleLbl="node1" presStyleIdx="1" presStyleCnt="4">
        <dgm:presLayoutVars>
          <dgm:bulletEnabled val="1"/>
        </dgm:presLayoutVars>
      </dgm:prSet>
      <dgm:spPr/>
    </dgm:pt>
    <dgm:pt modelId="{133BEBC4-AF49-094B-B646-A5245FD4A772}" type="pres">
      <dgm:prSet presAssocID="{51A52C53-FF4E-4301-AEFE-EB6CF0CCEA85}" presName="accent_2" presStyleCnt="0"/>
      <dgm:spPr/>
    </dgm:pt>
    <dgm:pt modelId="{81EBC999-8E0F-4991-910F-297DE99866E8}" type="pres">
      <dgm:prSet presAssocID="{51A52C53-FF4E-4301-AEFE-EB6CF0CCEA85}" presName="accentRepeatNode" presStyleLbl="solidFgAcc1" presStyleIdx="1" presStyleCnt="4"/>
      <dgm:spPr>
        <a:blipFill rotWithShape="0">
          <a:blip xmlns:r="http://schemas.openxmlformats.org/officeDocument/2006/relationships" r:embed="rId1" cstate="print">
            <a:extLst>
              <a:ext uri="{28A0092B-C50C-407E-A947-70E740481C1C}">
                <a14:useLocalDpi xmlns:a14="http://schemas.microsoft.com/office/drawing/2010/main" val="0"/>
              </a:ext>
            </a:extLst>
          </a:blip>
          <a:srcRect/>
          <a:stretch>
            <a:fillRect/>
          </a:stretch>
        </a:blipFill>
      </dgm:spPr>
    </dgm:pt>
    <dgm:pt modelId="{77888851-9641-6D4F-8977-5F204453EB31}" type="pres">
      <dgm:prSet presAssocID="{90839512-1769-4EAB-9A4C-F461E76BE6F8}" presName="text_3" presStyleLbl="node1" presStyleIdx="2" presStyleCnt="4">
        <dgm:presLayoutVars>
          <dgm:bulletEnabled val="1"/>
        </dgm:presLayoutVars>
      </dgm:prSet>
      <dgm:spPr/>
    </dgm:pt>
    <dgm:pt modelId="{D46669CC-A024-0B41-B524-9FC51A6BF915}" type="pres">
      <dgm:prSet presAssocID="{90839512-1769-4EAB-9A4C-F461E76BE6F8}" presName="accent_3" presStyleCnt="0"/>
      <dgm:spPr/>
    </dgm:pt>
    <dgm:pt modelId="{272E4EFC-4745-43FD-A970-B78781C8C277}" type="pres">
      <dgm:prSet presAssocID="{90839512-1769-4EAB-9A4C-F461E76BE6F8}" presName="accentRepeatNode" presStyleLbl="solidFgAcc1" presStyleIdx="2" presStyleCnt="4"/>
      <dgm:spPr>
        <a:blipFill rotWithShape="0">
          <a:blip xmlns:r="http://schemas.openxmlformats.org/officeDocument/2006/relationships" r:embed="rId1" cstate="print">
            <a:extLst>
              <a:ext uri="{28A0092B-C50C-407E-A947-70E740481C1C}">
                <a14:useLocalDpi xmlns:a14="http://schemas.microsoft.com/office/drawing/2010/main" val="0"/>
              </a:ext>
            </a:extLst>
          </a:blip>
          <a:srcRect/>
          <a:stretch>
            <a:fillRect/>
          </a:stretch>
        </a:blipFill>
      </dgm:spPr>
    </dgm:pt>
    <dgm:pt modelId="{FA6C120B-9050-FE4C-B541-A58C472DF76C}" type="pres">
      <dgm:prSet presAssocID="{251A0C7B-AD8C-4C9A-8249-C64E3E5E9A71}" presName="text_4" presStyleLbl="node1" presStyleIdx="3" presStyleCnt="4">
        <dgm:presLayoutVars>
          <dgm:bulletEnabled val="1"/>
        </dgm:presLayoutVars>
      </dgm:prSet>
      <dgm:spPr/>
    </dgm:pt>
    <dgm:pt modelId="{DDFA545A-E98A-D642-A4BF-E67C800C5F12}" type="pres">
      <dgm:prSet presAssocID="{251A0C7B-AD8C-4C9A-8249-C64E3E5E9A71}" presName="accent_4" presStyleCnt="0"/>
      <dgm:spPr/>
    </dgm:pt>
    <dgm:pt modelId="{AF0C7DAD-C083-4493-982D-92E0D7C29C24}" type="pres">
      <dgm:prSet presAssocID="{251A0C7B-AD8C-4C9A-8249-C64E3E5E9A71}" presName="accentRepeatNode" presStyleLbl="solidFgAcc1" presStyleIdx="3" presStyleCnt="4"/>
      <dgm:spPr>
        <a:blipFill rotWithShape="0">
          <a:blip xmlns:r="http://schemas.openxmlformats.org/officeDocument/2006/relationships" r:embed="rId1" cstate="print">
            <a:extLst>
              <a:ext uri="{28A0092B-C50C-407E-A947-70E740481C1C}">
                <a14:useLocalDpi xmlns:a14="http://schemas.microsoft.com/office/drawing/2010/main" val="0"/>
              </a:ext>
            </a:extLst>
          </a:blip>
          <a:srcRect/>
          <a:stretch>
            <a:fillRect/>
          </a:stretch>
        </a:blipFill>
      </dgm:spPr>
    </dgm:pt>
  </dgm:ptLst>
  <dgm:cxnLst>
    <dgm:cxn modelId="{B2A58A20-B7F5-7F45-A345-E8C98A1D8A9C}" type="presOf" srcId="{90839512-1769-4EAB-9A4C-F461E76BE6F8}" destId="{77888851-9641-6D4F-8977-5F204453EB31}" srcOrd="0" destOrd="0" presId="urn:microsoft.com/office/officeart/2008/layout/VerticalCurvedList"/>
    <dgm:cxn modelId="{3E2A3B43-ED4A-4E76-97E5-78BAFA5D2BF4}" type="presOf" srcId="{5D22DC4E-418F-4115-BDE0-996F5AD96A4A}" destId="{C7921C71-D269-4FFD-952A-9AE5DC4B9B26}" srcOrd="0" destOrd="0" presId="urn:microsoft.com/office/officeart/2008/layout/VerticalCurvedList"/>
    <dgm:cxn modelId="{C148FC69-655E-4B9A-91C7-77A16C7BDEDA}" srcId="{C901BB95-785F-4BB2-9849-B3FCA0756ED1}" destId="{90839512-1769-4EAB-9A4C-F461E76BE6F8}" srcOrd="2" destOrd="0" parTransId="{34260E68-4BB6-498F-840D-899184B318AC}" sibTransId="{46745F05-2C3B-4FB6-BD47-1B7F37579B2E}"/>
    <dgm:cxn modelId="{01373173-E27F-5340-AE85-57544464DB44}" type="presOf" srcId="{51A52C53-FF4E-4301-AEFE-EB6CF0CCEA85}" destId="{68E2DFF9-7BDE-2143-994D-B87F70A335F2}" srcOrd="0" destOrd="0" presId="urn:microsoft.com/office/officeart/2008/layout/VerticalCurvedList"/>
    <dgm:cxn modelId="{4974428E-20E5-49B8-92E8-B704D5EE32D6}" srcId="{C901BB95-785F-4BB2-9849-B3FCA0756ED1}" destId="{51A52C53-FF4E-4301-AEFE-EB6CF0CCEA85}" srcOrd="1" destOrd="0" parTransId="{5B74963F-CA78-4949-A1F7-9983D65C3D1F}" sibTransId="{EB228DD4-B8A4-437C-8D53-B27B3A7877FF}"/>
    <dgm:cxn modelId="{9009718E-8A76-442B-87D0-66A289920190}" srcId="{C901BB95-785F-4BB2-9849-B3FCA0756ED1}" destId="{3B28CE75-C7FD-41CD-8C90-3C2A5F95C3CE}" srcOrd="0" destOrd="0" parTransId="{CD5BAFB8-0B41-4652-99E1-32025F752BB9}" sibTransId="{5D22DC4E-418F-4115-BDE0-996F5AD96A4A}"/>
    <dgm:cxn modelId="{3F612ABA-E553-134C-9AE9-D2EC7FFE3F20}" type="presOf" srcId="{251A0C7B-AD8C-4C9A-8249-C64E3E5E9A71}" destId="{FA6C120B-9050-FE4C-B541-A58C472DF76C}" srcOrd="0" destOrd="0" presId="urn:microsoft.com/office/officeart/2008/layout/VerticalCurvedList"/>
    <dgm:cxn modelId="{C27159C0-2567-4F44-9EE1-6993069573CC}" srcId="{C901BB95-785F-4BB2-9849-B3FCA0756ED1}" destId="{251A0C7B-AD8C-4C9A-8249-C64E3E5E9A71}" srcOrd="3" destOrd="0" parTransId="{E5DBBECE-35D2-4726-B428-3C727A23069C}" sibTransId="{2AAC3EFD-5A56-4A34-B3D7-3A0F8BFEEE8C}"/>
    <dgm:cxn modelId="{DEB54FEC-1DDA-4FCA-9950-FA9AC54AA6C5}" type="presOf" srcId="{3B28CE75-C7FD-41CD-8C90-3C2A5F95C3CE}" destId="{F342CDCC-29D3-4B9D-B9D1-28C6E09579A5}" srcOrd="0" destOrd="0" presId="urn:microsoft.com/office/officeart/2008/layout/VerticalCurvedList"/>
    <dgm:cxn modelId="{CE8552FE-F641-4BFE-990C-AE95C858CDCF}" type="presOf" srcId="{C901BB95-785F-4BB2-9849-B3FCA0756ED1}" destId="{CF2AC5F0-1C57-4174-9252-8EBAC59BD9F6}" srcOrd="0" destOrd="0" presId="urn:microsoft.com/office/officeart/2008/layout/VerticalCurvedList"/>
    <dgm:cxn modelId="{6A71DB95-548D-4AD9-828E-D2BE896E239B}" type="presParOf" srcId="{CF2AC5F0-1C57-4174-9252-8EBAC59BD9F6}" destId="{5E2A32DB-7EC0-434C-B2EB-CBCF16523135}" srcOrd="0" destOrd="0" presId="urn:microsoft.com/office/officeart/2008/layout/VerticalCurvedList"/>
    <dgm:cxn modelId="{8BEE6BAB-DCEF-46E5-9EE7-A77A287250F3}" type="presParOf" srcId="{5E2A32DB-7EC0-434C-B2EB-CBCF16523135}" destId="{F819871A-E79B-4D14-9C88-39A88309526D}" srcOrd="0" destOrd="0" presId="urn:microsoft.com/office/officeart/2008/layout/VerticalCurvedList"/>
    <dgm:cxn modelId="{63679178-B4DA-4B6D-B989-681BEC131E1C}" type="presParOf" srcId="{F819871A-E79B-4D14-9C88-39A88309526D}" destId="{F8B2D8D5-1677-4862-9508-BCC29A761CDD}" srcOrd="0" destOrd="0" presId="urn:microsoft.com/office/officeart/2008/layout/VerticalCurvedList"/>
    <dgm:cxn modelId="{098F24A0-A9C1-4DA9-941C-51D3F5F5C547}" type="presParOf" srcId="{F819871A-E79B-4D14-9C88-39A88309526D}" destId="{C7921C71-D269-4FFD-952A-9AE5DC4B9B26}" srcOrd="1" destOrd="0" presId="urn:microsoft.com/office/officeart/2008/layout/VerticalCurvedList"/>
    <dgm:cxn modelId="{BD0593E0-B220-4759-90A5-EF67D1E6164E}" type="presParOf" srcId="{F819871A-E79B-4D14-9C88-39A88309526D}" destId="{A31E2B67-A253-46A2-84ED-4D52A44E775B}" srcOrd="2" destOrd="0" presId="urn:microsoft.com/office/officeart/2008/layout/VerticalCurvedList"/>
    <dgm:cxn modelId="{1BB097DB-55FE-45C8-991A-485B83F00C4C}" type="presParOf" srcId="{F819871A-E79B-4D14-9C88-39A88309526D}" destId="{C4670574-B1CE-499F-9C31-A631D80CAAC0}" srcOrd="3" destOrd="0" presId="urn:microsoft.com/office/officeart/2008/layout/VerticalCurvedList"/>
    <dgm:cxn modelId="{C02409B5-BEE2-4092-8733-E8A7E1EB2636}" type="presParOf" srcId="{5E2A32DB-7EC0-434C-B2EB-CBCF16523135}" destId="{F342CDCC-29D3-4B9D-B9D1-28C6E09579A5}" srcOrd="1" destOrd="0" presId="urn:microsoft.com/office/officeart/2008/layout/VerticalCurvedList"/>
    <dgm:cxn modelId="{C2494910-A354-43B3-88D8-4A8F20F43DB0}" type="presParOf" srcId="{5E2A32DB-7EC0-434C-B2EB-CBCF16523135}" destId="{B9077D14-9D05-49DC-BCB3-A35924F30175}" srcOrd="2" destOrd="0" presId="urn:microsoft.com/office/officeart/2008/layout/VerticalCurvedList"/>
    <dgm:cxn modelId="{309EE26F-87E7-4493-8E44-828A8EE9F4FF}" type="presParOf" srcId="{B9077D14-9D05-49DC-BCB3-A35924F30175}" destId="{EF9C9375-61BD-4B84-B5D3-2E34BF693A14}" srcOrd="0" destOrd="0" presId="urn:microsoft.com/office/officeart/2008/layout/VerticalCurvedList"/>
    <dgm:cxn modelId="{9963CE1A-17C1-A643-9A37-C3C052F3D5C2}" type="presParOf" srcId="{5E2A32DB-7EC0-434C-B2EB-CBCF16523135}" destId="{68E2DFF9-7BDE-2143-994D-B87F70A335F2}" srcOrd="3" destOrd="0" presId="urn:microsoft.com/office/officeart/2008/layout/VerticalCurvedList"/>
    <dgm:cxn modelId="{CE66919C-471F-E640-8BA3-D331BAA07861}" type="presParOf" srcId="{5E2A32DB-7EC0-434C-B2EB-CBCF16523135}" destId="{133BEBC4-AF49-094B-B646-A5245FD4A772}" srcOrd="4" destOrd="0" presId="urn:microsoft.com/office/officeart/2008/layout/VerticalCurvedList"/>
    <dgm:cxn modelId="{1F5640B7-25BC-9947-8F38-9E2E2AF96644}" type="presParOf" srcId="{133BEBC4-AF49-094B-B646-A5245FD4A772}" destId="{81EBC999-8E0F-4991-910F-297DE99866E8}" srcOrd="0" destOrd="0" presId="urn:microsoft.com/office/officeart/2008/layout/VerticalCurvedList"/>
    <dgm:cxn modelId="{191C97B0-50B6-794A-9447-F7F6169A7240}" type="presParOf" srcId="{5E2A32DB-7EC0-434C-B2EB-CBCF16523135}" destId="{77888851-9641-6D4F-8977-5F204453EB31}" srcOrd="5" destOrd="0" presId="urn:microsoft.com/office/officeart/2008/layout/VerticalCurvedList"/>
    <dgm:cxn modelId="{931BF659-19C1-7648-85FC-86AB868704DC}" type="presParOf" srcId="{5E2A32DB-7EC0-434C-B2EB-CBCF16523135}" destId="{D46669CC-A024-0B41-B524-9FC51A6BF915}" srcOrd="6" destOrd="0" presId="urn:microsoft.com/office/officeart/2008/layout/VerticalCurvedList"/>
    <dgm:cxn modelId="{7D2C33CF-9ADB-B540-8DB8-14083FCE1235}" type="presParOf" srcId="{D46669CC-A024-0B41-B524-9FC51A6BF915}" destId="{272E4EFC-4745-43FD-A970-B78781C8C277}" srcOrd="0" destOrd="0" presId="urn:microsoft.com/office/officeart/2008/layout/VerticalCurvedList"/>
    <dgm:cxn modelId="{34E2B60E-D265-1B44-916A-07146EBA311A}" type="presParOf" srcId="{5E2A32DB-7EC0-434C-B2EB-CBCF16523135}" destId="{FA6C120B-9050-FE4C-B541-A58C472DF76C}" srcOrd="7" destOrd="0" presId="urn:microsoft.com/office/officeart/2008/layout/VerticalCurvedList"/>
    <dgm:cxn modelId="{134B6B04-30DA-7448-97C6-3F5B9FD0120E}" type="presParOf" srcId="{5E2A32DB-7EC0-434C-B2EB-CBCF16523135}" destId="{DDFA545A-E98A-D642-A4BF-E67C800C5F12}" srcOrd="8" destOrd="0" presId="urn:microsoft.com/office/officeart/2008/layout/VerticalCurvedList"/>
    <dgm:cxn modelId="{6696CA59-A7E5-3A43-AD3F-F87B62048011}" type="presParOf" srcId="{DDFA545A-E98A-D642-A4BF-E67C800C5F12}" destId="{AF0C7DAD-C083-4493-982D-92E0D7C29C24}"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53B742A-3760-0E4F-9B4E-8B6667F95087}" type="doc">
      <dgm:prSet loTypeId="urn:microsoft.com/office/officeart/2005/8/layout/cycle6" loCatId="cycle" qsTypeId="urn:microsoft.com/office/officeart/2005/8/quickstyle/simple1" qsCatId="simple" csTypeId="urn:microsoft.com/office/officeart/2005/8/colors/colorful4" csCatId="colorful" phldr="1"/>
      <dgm:spPr/>
      <dgm:t>
        <a:bodyPr/>
        <a:lstStyle/>
        <a:p>
          <a:endParaRPr lang="de-DE"/>
        </a:p>
      </dgm:t>
    </dgm:pt>
    <dgm:pt modelId="{AFAC57A8-656C-1945-8468-0C28A40C34E2}">
      <dgm:prSet phldrT="[Text]" custT="1"/>
      <dgm:spPr/>
      <dgm:t>
        <a:bodyPr/>
        <a:lstStyle/>
        <a:p>
          <a:r>
            <a:rPr lang="de-DE" sz="1600" b="1" dirty="0"/>
            <a:t>Lernausgangslage ermitteln (D 1)</a:t>
          </a:r>
        </a:p>
      </dgm:t>
    </dgm:pt>
    <dgm:pt modelId="{DFEA3C40-8292-0642-B5D5-BD6BB7A3A68B}" type="parTrans" cxnId="{9070F2EA-40D4-9C46-8811-05B2344B01A5}">
      <dgm:prSet/>
      <dgm:spPr/>
      <dgm:t>
        <a:bodyPr/>
        <a:lstStyle/>
        <a:p>
          <a:endParaRPr lang="de-DE"/>
        </a:p>
      </dgm:t>
    </dgm:pt>
    <dgm:pt modelId="{BF9811ED-3B28-DA4A-A2E6-79AB330F8421}" type="sibTrans" cxnId="{9070F2EA-40D4-9C46-8811-05B2344B01A5}">
      <dgm:prSet/>
      <dgm:spPr/>
      <dgm:t>
        <a:bodyPr/>
        <a:lstStyle/>
        <a:p>
          <a:endParaRPr lang="de-DE"/>
        </a:p>
      </dgm:t>
    </dgm:pt>
    <dgm:pt modelId="{23FDD230-D8F1-3A40-9D4F-07678FAAF315}">
      <dgm:prSet phldrT="[Text]" custT="1"/>
      <dgm:spPr/>
      <dgm:t>
        <a:bodyPr/>
        <a:lstStyle/>
        <a:p>
          <a:r>
            <a:rPr lang="de-DE" sz="1600" b="1" dirty="0"/>
            <a:t>Lernprozesse planen und durchführen (Unterricht / </a:t>
          </a:r>
          <a:r>
            <a:rPr lang="de-DE" sz="1600" b="1" dirty="0" err="1"/>
            <a:t>indiv</a:t>
          </a:r>
          <a:r>
            <a:rPr lang="de-DE" sz="1600" b="1" dirty="0"/>
            <a:t>. Förderung)</a:t>
          </a:r>
        </a:p>
      </dgm:t>
    </dgm:pt>
    <dgm:pt modelId="{5770F293-FF7D-5D48-B611-D8F2EE73A44E}" type="parTrans" cxnId="{3CAF81F4-6F43-D542-8B05-B9A51B0521A1}">
      <dgm:prSet/>
      <dgm:spPr/>
      <dgm:t>
        <a:bodyPr/>
        <a:lstStyle/>
        <a:p>
          <a:endParaRPr lang="de-DE"/>
        </a:p>
      </dgm:t>
    </dgm:pt>
    <dgm:pt modelId="{5DFAAF84-9E89-004A-A352-05F1838BDD1C}" type="sibTrans" cxnId="{3CAF81F4-6F43-D542-8B05-B9A51B0521A1}">
      <dgm:prSet/>
      <dgm:spPr/>
      <dgm:t>
        <a:bodyPr/>
        <a:lstStyle/>
        <a:p>
          <a:endParaRPr lang="de-DE"/>
        </a:p>
      </dgm:t>
    </dgm:pt>
    <dgm:pt modelId="{B1F6BA71-C0FC-6449-99B8-801A7DB257AC}">
      <dgm:prSet phldrT="[Text]" custT="1"/>
      <dgm:spPr/>
      <dgm:t>
        <a:bodyPr/>
        <a:lstStyle/>
        <a:p>
          <a:r>
            <a:rPr lang="de-DE" sz="1600" b="1" dirty="0"/>
            <a:t>Lernfortschritte ermitteln (D 2)</a:t>
          </a:r>
        </a:p>
      </dgm:t>
    </dgm:pt>
    <dgm:pt modelId="{CFD37BCD-C303-3543-8475-D9D720089706}" type="parTrans" cxnId="{B5D88758-6E81-C245-AE70-1207B3416D48}">
      <dgm:prSet/>
      <dgm:spPr/>
      <dgm:t>
        <a:bodyPr/>
        <a:lstStyle/>
        <a:p>
          <a:endParaRPr lang="de-DE"/>
        </a:p>
      </dgm:t>
    </dgm:pt>
    <dgm:pt modelId="{B6715D93-E9B7-6149-86C7-CCA3363BD53C}" type="sibTrans" cxnId="{B5D88758-6E81-C245-AE70-1207B3416D48}">
      <dgm:prSet/>
      <dgm:spPr/>
      <dgm:t>
        <a:bodyPr/>
        <a:lstStyle/>
        <a:p>
          <a:endParaRPr lang="de-DE"/>
        </a:p>
      </dgm:t>
    </dgm:pt>
    <dgm:pt modelId="{5F19A91F-3071-4F49-982D-49453D7E4C17}">
      <dgm:prSet phldrT="[Text]" custT="1"/>
      <dgm:spPr/>
      <dgm:t>
        <a:bodyPr/>
        <a:lstStyle/>
        <a:p>
          <a:r>
            <a:rPr lang="de-DE" sz="1600" b="1" dirty="0"/>
            <a:t>Unterricht / individuelle Förderung</a:t>
          </a:r>
        </a:p>
      </dgm:t>
    </dgm:pt>
    <dgm:pt modelId="{9C12D4D2-5445-BA4E-984A-E50B2963DEC6}" type="parTrans" cxnId="{8A0DD949-5F1A-0344-B5BF-C19D610E06AD}">
      <dgm:prSet/>
      <dgm:spPr/>
      <dgm:t>
        <a:bodyPr/>
        <a:lstStyle/>
        <a:p>
          <a:endParaRPr lang="de-DE"/>
        </a:p>
      </dgm:t>
    </dgm:pt>
    <dgm:pt modelId="{652A5062-AC4D-A244-BB02-1009083B8366}" type="sibTrans" cxnId="{8A0DD949-5F1A-0344-B5BF-C19D610E06AD}">
      <dgm:prSet/>
      <dgm:spPr/>
      <dgm:t>
        <a:bodyPr/>
        <a:lstStyle/>
        <a:p>
          <a:endParaRPr lang="de-DE"/>
        </a:p>
      </dgm:t>
    </dgm:pt>
    <dgm:pt modelId="{379CA09B-25A5-AF45-ACB3-6A2C5B07D4B3}">
      <dgm:prSet phldrT="[Text]" custT="1"/>
      <dgm:spPr/>
      <dgm:t>
        <a:bodyPr/>
        <a:lstStyle/>
        <a:p>
          <a:r>
            <a:rPr lang="de-DE" sz="1600" b="1" dirty="0"/>
            <a:t>Evaluation des Unterrichts / Lernergebnisse (D 3)</a:t>
          </a:r>
        </a:p>
      </dgm:t>
    </dgm:pt>
    <dgm:pt modelId="{52A7B884-22D9-054F-BB7D-A845C01FCBAF}" type="parTrans" cxnId="{CA5694BE-F2C9-F249-BBE8-83B1D95226F6}">
      <dgm:prSet/>
      <dgm:spPr/>
      <dgm:t>
        <a:bodyPr/>
        <a:lstStyle/>
        <a:p>
          <a:endParaRPr lang="de-DE"/>
        </a:p>
      </dgm:t>
    </dgm:pt>
    <dgm:pt modelId="{13FDD774-F4CA-FA4E-867C-DE35C1964D9D}" type="sibTrans" cxnId="{CA5694BE-F2C9-F249-BBE8-83B1D95226F6}">
      <dgm:prSet/>
      <dgm:spPr/>
      <dgm:t>
        <a:bodyPr/>
        <a:lstStyle/>
        <a:p>
          <a:endParaRPr lang="de-DE"/>
        </a:p>
      </dgm:t>
    </dgm:pt>
    <dgm:pt modelId="{B9A95D8C-2188-BD4D-A574-1D1C8C236831}">
      <dgm:prSet phldrT="[Text]" custT="1"/>
      <dgm:spPr/>
      <dgm:t>
        <a:bodyPr/>
        <a:lstStyle/>
        <a:p>
          <a:r>
            <a:rPr lang="de-DE" sz="1600" b="1" dirty="0"/>
            <a:t>Nächsten Lernzyklus / Förderzyklus planen auf Basis der Evaluation (Adaption</a:t>
          </a:r>
          <a:r>
            <a:rPr lang="de-DE" sz="1400" dirty="0"/>
            <a:t>)</a:t>
          </a:r>
        </a:p>
      </dgm:t>
    </dgm:pt>
    <dgm:pt modelId="{54E79CF2-D2B4-6249-B3BC-81C223273555}" type="parTrans" cxnId="{B7D8CEA2-EDBB-F34A-A7F4-9526D44A5790}">
      <dgm:prSet/>
      <dgm:spPr/>
      <dgm:t>
        <a:bodyPr/>
        <a:lstStyle/>
        <a:p>
          <a:endParaRPr lang="de-DE"/>
        </a:p>
      </dgm:t>
    </dgm:pt>
    <dgm:pt modelId="{EA523A7B-AE73-FE47-AB49-B889B527BA8D}" type="sibTrans" cxnId="{B7D8CEA2-EDBB-F34A-A7F4-9526D44A5790}">
      <dgm:prSet/>
      <dgm:spPr/>
      <dgm:t>
        <a:bodyPr/>
        <a:lstStyle/>
        <a:p>
          <a:endParaRPr lang="de-DE"/>
        </a:p>
      </dgm:t>
    </dgm:pt>
    <dgm:pt modelId="{9877252A-795E-5546-A08F-D6649FB8BB95}" type="pres">
      <dgm:prSet presAssocID="{F53B742A-3760-0E4F-9B4E-8B6667F95087}" presName="cycle" presStyleCnt="0">
        <dgm:presLayoutVars>
          <dgm:dir/>
          <dgm:resizeHandles val="exact"/>
        </dgm:presLayoutVars>
      </dgm:prSet>
      <dgm:spPr/>
    </dgm:pt>
    <dgm:pt modelId="{79C3A6E1-C545-DD4A-A355-171A43EE0C8A}" type="pres">
      <dgm:prSet presAssocID="{AFAC57A8-656C-1945-8468-0C28A40C34E2}" presName="node" presStyleLbl="node1" presStyleIdx="0" presStyleCnt="6" custScaleX="220766">
        <dgm:presLayoutVars>
          <dgm:bulletEnabled val="1"/>
        </dgm:presLayoutVars>
      </dgm:prSet>
      <dgm:spPr/>
    </dgm:pt>
    <dgm:pt modelId="{2C2C4F8E-5097-3348-A128-A48DBCCEDEA2}" type="pres">
      <dgm:prSet presAssocID="{AFAC57A8-656C-1945-8468-0C28A40C34E2}" presName="spNode" presStyleCnt="0"/>
      <dgm:spPr/>
    </dgm:pt>
    <dgm:pt modelId="{E3B1DBA7-8F72-5245-A4D8-2B955C5C06E9}" type="pres">
      <dgm:prSet presAssocID="{BF9811ED-3B28-DA4A-A2E6-79AB330F8421}" presName="sibTrans" presStyleLbl="sibTrans1D1" presStyleIdx="0" presStyleCnt="6"/>
      <dgm:spPr/>
    </dgm:pt>
    <dgm:pt modelId="{E2E642BC-6BE3-6E42-946B-10B8C08CA722}" type="pres">
      <dgm:prSet presAssocID="{23FDD230-D8F1-3A40-9D4F-07678FAAF315}" presName="node" presStyleLbl="node1" presStyleIdx="1" presStyleCnt="6" custScaleX="220766">
        <dgm:presLayoutVars>
          <dgm:bulletEnabled val="1"/>
        </dgm:presLayoutVars>
      </dgm:prSet>
      <dgm:spPr/>
    </dgm:pt>
    <dgm:pt modelId="{90B7BD97-822B-E24A-A38C-EEA07F60570C}" type="pres">
      <dgm:prSet presAssocID="{23FDD230-D8F1-3A40-9D4F-07678FAAF315}" presName="spNode" presStyleCnt="0"/>
      <dgm:spPr/>
    </dgm:pt>
    <dgm:pt modelId="{6D70141C-7653-1047-A9B5-0EBB1521EF73}" type="pres">
      <dgm:prSet presAssocID="{5DFAAF84-9E89-004A-A352-05F1838BDD1C}" presName="sibTrans" presStyleLbl="sibTrans1D1" presStyleIdx="1" presStyleCnt="6"/>
      <dgm:spPr/>
    </dgm:pt>
    <dgm:pt modelId="{BC81B188-23AC-2D48-BA47-9F69FA2E06B6}" type="pres">
      <dgm:prSet presAssocID="{B1F6BA71-C0FC-6449-99B8-801A7DB257AC}" presName="node" presStyleLbl="node1" presStyleIdx="2" presStyleCnt="6" custScaleX="220766">
        <dgm:presLayoutVars>
          <dgm:bulletEnabled val="1"/>
        </dgm:presLayoutVars>
      </dgm:prSet>
      <dgm:spPr/>
    </dgm:pt>
    <dgm:pt modelId="{C746DE34-598A-9644-A019-82E6C0A04BCB}" type="pres">
      <dgm:prSet presAssocID="{B1F6BA71-C0FC-6449-99B8-801A7DB257AC}" presName="spNode" presStyleCnt="0"/>
      <dgm:spPr/>
    </dgm:pt>
    <dgm:pt modelId="{C0962BDA-5B1B-3243-ADD1-E83841F27107}" type="pres">
      <dgm:prSet presAssocID="{B6715D93-E9B7-6149-86C7-CCA3363BD53C}" presName="sibTrans" presStyleLbl="sibTrans1D1" presStyleIdx="2" presStyleCnt="6"/>
      <dgm:spPr/>
    </dgm:pt>
    <dgm:pt modelId="{6D7D9679-911F-0E48-BF1B-F8756B818BEB}" type="pres">
      <dgm:prSet presAssocID="{5F19A91F-3071-4F49-982D-49453D7E4C17}" presName="node" presStyleLbl="node1" presStyleIdx="3" presStyleCnt="6" custScaleX="220766">
        <dgm:presLayoutVars>
          <dgm:bulletEnabled val="1"/>
        </dgm:presLayoutVars>
      </dgm:prSet>
      <dgm:spPr/>
    </dgm:pt>
    <dgm:pt modelId="{D72D918B-200D-914C-B12D-D85E7F35B6D6}" type="pres">
      <dgm:prSet presAssocID="{5F19A91F-3071-4F49-982D-49453D7E4C17}" presName="spNode" presStyleCnt="0"/>
      <dgm:spPr/>
    </dgm:pt>
    <dgm:pt modelId="{F1C551DB-A872-C244-872E-5786E6BD7D50}" type="pres">
      <dgm:prSet presAssocID="{652A5062-AC4D-A244-BB02-1009083B8366}" presName="sibTrans" presStyleLbl="sibTrans1D1" presStyleIdx="3" presStyleCnt="6"/>
      <dgm:spPr/>
    </dgm:pt>
    <dgm:pt modelId="{7A0DC07A-34FC-8343-846D-446BFDE45D20}" type="pres">
      <dgm:prSet presAssocID="{379CA09B-25A5-AF45-ACB3-6A2C5B07D4B3}" presName="node" presStyleLbl="node1" presStyleIdx="4" presStyleCnt="6" custScaleX="220766">
        <dgm:presLayoutVars>
          <dgm:bulletEnabled val="1"/>
        </dgm:presLayoutVars>
      </dgm:prSet>
      <dgm:spPr/>
    </dgm:pt>
    <dgm:pt modelId="{33D98880-7312-D247-962A-909908FE6834}" type="pres">
      <dgm:prSet presAssocID="{379CA09B-25A5-AF45-ACB3-6A2C5B07D4B3}" presName="spNode" presStyleCnt="0"/>
      <dgm:spPr/>
    </dgm:pt>
    <dgm:pt modelId="{4F6DB256-F41D-7849-921E-A37BDABE0A65}" type="pres">
      <dgm:prSet presAssocID="{13FDD774-F4CA-FA4E-867C-DE35C1964D9D}" presName="sibTrans" presStyleLbl="sibTrans1D1" presStyleIdx="4" presStyleCnt="6"/>
      <dgm:spPr/>
    </dgm:pt>
    <dgm:pt modelId="{E5E9DAF5-1E49-DF46-B634-2F1319221844}" type="pres">
      <dgm:prSet presAssocID="{B9A95D8C-2188-BD4D-A574-1D1C8C236831}" presName="node" presStyleLbl="node1" presStyleIdx="5" presStyleCnt="6" custScaleX="220766">
        <dgm:presLayoutVars>
          <dgm:bulletEnabled val="1"/>
        </dgm:presLayoutVars>
      </dgm:prSet>
      <dgm:spPr/>
    </dgm:pt>
    <dgm:pt modelId="{9D496C22-4DA9-644F-B062-809E223B0D6E}" type="pres">
      <dgm:prSet presAssocID="{B9A95D8C-2188-BD4D-A574-1D1C8C236831}" presName="spNode" presStyleCnt="0"/>
      <dgm:spPr/>
    </dgm:pt>
    <dgm:pt modelId="{7DF7A1A8-A2D8-2849-95B0-8244BFBD5AF6}" type="pres">
      <dgm:prSet presAssocID="{EA523A7B-AE73-FE47-AB49-B889B527BA8D}" presName="sibTrans" presStyleLbl="sibTrans1D1" presStyleIdx="5" presStyleCnt="6"/>
      <dgm:spPr/>
    </dgm:pt>
  </dgm:ptLst>
  <dgm:cxnLst>
    <dgm:cxn modelId="{3DBD1B02-C674-9B43-A999-F7E120A7BA0A}" type="presOf" srcId="{379CA09B-25A5-AF45-ACB3-6A2C5B07D4B3}" destId="{7A0DC07A-34FC-8343-846D-446BFDE45D20}" srcOrd="0" destOrd="0" presId="urn:microsoft.com/office/officeart/2005/8/layout/cycle6"/>
    <dgm:cxn modelId="{6BCC1012-F563-FD4D-94F1-D23072091808}" type="presOf" srcId="{13FDD774-F4CA-FA4E-867C-DE35C1964D9D}" destId="{4F6DB256-F41D-7849-921E-A37BDABE0A65}" srcOrd="0" destOrd="0" presId="urn:microsoft.com/office/officeart/2005/8/layout/cycle6"/>
    <dgm:cxn modelId="{2B4CDB28-B20C-FB4A-ADC0-70C7E7DD9DF6}" type="presOf" srcId="{EA523A7B-AE73-FE47-AB49-B889B527BA8D}" destId="{7DF7A1A8-A2D8-2849-95B0-8244BFBD5AF6}" srcOrd="0" destOrd="0" presId="urn:microsoft.com/office/officeart/2005/8/layout/cycle6"/>
    <dgm:cxn modelId="{8A0DD949-5F1A-0344-B5BF-C19D610E06AD}" srcId="{F53B742A-3760-0E4F-9B4E-8B6667F95087}" destId="{5F19A91F-3071-4F49-982D-49453D7E4C17}" srcOrd="3" destOrd="0" parTransId="{9C12D4D2-5445-BA4E-984A-E50B2963DEC6}" sibTransId="{652A5062-AC4D-A244-BB02-1009083B8366}"/>
    <dgm:cxn modelId="{4291864B-C419-0E45-87DC-0617CB3F2337}" type="presOf" srcId="{652A5062-AC4D-A244-BB02-1009083B8366}" destId="{F1C551DB-A872-C244-872E-5786E6BD7D50}" srcOrd="0" destOrd="0" presId="urn:microsoft.com/office/officeart/2005/8/layout/cycle6"/>
    <dgm:cxn modelId="{B5D88758-6E81-C245-AE70-1207B3416D48}" srcId="{F53B742A-3760-0E4F-9B4E-8B6667F95087}" destId="{B1F6BA71-C0FC-6449-99B8-801A7DB257AC}" srcOrd="2" destOrd="0" parTransId="{CFD37BCD-C303-3543-8475-D9D720089706}" sibTransId="{B6715D93-E9B7-6149-86C7-CCA3363BD53C}"/>
    <dgm:cxn modelId="{FF7F1F5A-5644-C641-A6EE-62C1E00F87B2}" type="presOf" srcId="{F53B742A-3760-0E4F-9B4E-8B6667F95087}" destId="{9877252A-795E-5546-A08F-D6649FB8BB95}" srcOrd="0" destOrd="0" presId="urn:microsoft.com/office/officeart/2005/8/layout/cycle6"/>
    <dgm:cxn modelId="{B7D8CEA2-EDBB-F34A-A7F4-9526D44A5790}" srcId="{F53B742A-3760-0E4F-9B4E-8B6667F95087}" destId="{B9A95D8C-2188-BD4D-A574-1D1C8C236831}" srcOrd="5" destOrd="0" parTransId="{54E79CF2-D2B4-6249-B3BC-81C223273555}" sibTransId="{EA523A7B-AE73-FE47-AB49-B889B527BA8D}"/>
    <dgm:cxn modelId="{65ABFEA7-FE2B-1D45-9463-F5F028C7DDFB}" type="presOf" srcId="{BF9811ED-3B28-DA4A-A2E6-79AB330F8421}" destId="{E3B1DBA7-8F72-5245-A4D8-2B955C5C06E9}" srcOrd="0" destOrd="0" presId="urn:microsoft.com/office/officeart/2005/8/layout/cycle6"/>
    <dgm:cxn modelId="{28FE9EAB-821A-184C-8BFE-33EE9D15A83A}" type="presOf" srcId="{23FDD230-D8F1-3A40-9D4F-07678FAAF315}" destId="{E2E642BC-6BE3-6E42-946B-10B8C08CA722}" srcOrd="0" destOrd="0" presId="urn:microsoft.com/office/officeart/2005/8/layout/cycle6"/>
    <dgm:cxn modelId="{667025B0-7ABE-8245-80DC-2CA625E3F18B}" type="presOf" srcId="{B9A95D8C-2188-BD4D-A574-1D1C8C236831}" destId="{E5E9DAF5-1E49-DF46-B634-2F1319221844}" srcOrd="0" destOrd="0" presId="urn:microsoft.com/office/officeart/2005/8/layout/cycle6"/>
    <dgm:cxn modelId="{93E93ABD-5847-2946-A816-87E0F3BBA3C0}" type="presOf" srcId="{B1F6BA71-C0FC-6449-99B8-801A7DB257AC}" destId="{BC81B188-23AC-2D48-BA47-9F69FA2E06B6}" srcOrd="0" destOrd="0" presId="urn:microsoft.com/office/officeart/2005/8/layout/cycle6"/>
    <dgm:cxn modelId="{CA5694BE-F2C9-F249-BBE8-83B1D95226F6}" srcId="{F53B742A-3760-0E4F-9B4E-8B6667F95087}" destId="{379CA09B-25A5-AF45-ACB3-6A2C5B07D4B3}" srcOrd="4" destOrd="0" parTransId="{52A7B884-22D9-054F-BB7D-A845C01FCBAF}" sibTransId="{13FDD774-F4CA-FA4E-867C-DE35C1964D9D}"/>
    <dgm:cxn modelId="{0F7931D4-CCFB-5B44-B26E-0C939D35EB96}" type="presOf" srcId="{AFAC57A8-656C-1945-8468-0C28A40C34E2}" destId="{79C3A6E1-C545-DD4A-A355-171A43EE0C8A}" srcOrd="0" destOrd="0" presId="urn:microsoft.com/office/officeart/2005/8/layout/cycle6"/>
    <dgm:cxn modelId="{CD6E68E5-E0DF-FE4E-8335-F753000327F0}" type="presOf" srcId="{B6715D93-E9B7-6149-86C7-CCA3363BD53C}" destId="{C0962BDA-5B1B-3243-ADD1-E83841F27107}" srcOrd="0" destOrd="0" presId="urn:microsoft.com/office/officeart/2005/8/layout/cycle6"/>
    <dgm:cxn modelId="{9070F2EA-40D4-9C46-8811-05B2344B01A5}" srcId="{F53B742A-3760-0E4F-9B4E-8B6667F95087}" destId="{AFAC57A8-656C-1945-8468-0C28A40C34E2}" srcOrd="0" destOrd="0" parTransId="{DFEA3C40-8292-0642-B5D5-BD6BB7A3A68B}" sibTransId="{BF9811ED-3B28-DA4A-A2E6-79AB330F8421}"/>
    <dgm:cxn modelId="{3CAF81F4-6F43-D542-8B05-B9A51B0521A1}" srcId="{F53B742A-3760-0E4F-9B4E-8B6667F95087}" destId="{23FDD230-D8F1-3A40-9D4F-07678FAAF315}" srcOrd="1" destOrd="0" parTransId="{5770F293-FF7D-5D48-B611-D8F2EE73A44E}" sibTransId="{5DFAAF84-9E89-004A-A352-05F1838BDD1C}"/>
    <dgm:cxn modelId="{26E610F8-2ABF-3E49-8A4A-9A06FC77BD41}" type="presOf" srcId="{5DFAAF84-9E89-004A-A352-05F1838BDD1C}" destId="{6D70141C-7653-1047-A9B5-0EBB1521EF73}" srcOrd="0" destOrd="0" presId="urn:microsoft.com/office/officeart/2005/8/layout/cycle6"/>
    <dgm:cxn modelId="{458967FA-2E57-FB4A-9D01-ACDD61D9D31C}" type="presOf" srcId="{5F19A91F-3071-4F49-982D-49453D7E4C17}" destId="{6D7D9679-911F-0E48-BF1B-F8756B818BEB}" srcOrd="0" destOrd="0" presId="urn:microsoft.com/office/officeart/2005/8/layout/cycle6"/>
    <dgm:cxn modelId="{A4B185B1-299F-3B43-BEBB-2D20EC2B501C}" type="presParOf" srcId="{9877252A-795E-5546-A08F-D6649FB8BB95}" destId="{79C3A6E1-C545-DD4A-A355-171A43EE0C8A}" srcOrd="0" destOrd="0" presId="urn:microsoft.com/office/officeart/2005/8/layout/cycle6"/>
    <dgm:cxn modelId="{002B4CDC-4625-224D-A4E4-296AD2D3E857}" type="presParOf" srcId="{9877252A-795E-5546-A08F-D6649FB8BB95}" destId="{2C2C4F8E-5097-3348-A128-A48DBCCEDEA2}" srcOrd="1" destOrd="0" presId="urn:microsoft.com/office/officeart/2005/8/layout/cycle6"/>
    <dgm:cxn modelId="{37BAA5DF-2FBE-F34B-908B-265210346CA0}" type="presParOf" srcId="{9877252A-795E-5546-A08F-D6649FB8BB95}" destId="{E3B1DBA7-8F72-5245-A4D8-2B955C5C06E9}" srcOrd="2" destOrd="0" presId="urn:microsoft.com/office/officeart/2005/8/layout/cycle6"/>
    <dgm:cxn modelId="{4FBA94C0-E0AA-9749-8252-8CA32F6A99B9}" type="presParOf" srcId="{9877252A-795E-5546-A08F-D6649FB8BB95}" destId="{E2E642BC-6BE3-6E42-946B-10B8C08CA722}" srcOrd="3" destOrd="0" presId="urn:microsoft.com/office/officeart/2005/8/layout/cycle6"/>
    <dgm:cxn modelId="{86AACAA3-7A1C-1E4A-B194-25624CA7E084}" type="presParOf" srcId="{9877252A-795E-5546-A08F-D6649FB8BB95}" destId="{90B7BD97-822B-E24A-A38C-EEA07F60570C}" srcOrd="4" destOrd="0" presId="urn:microsoft.com/office/officeart/2005/8/layout/cycle6"/>
    <dgm:cxn modelId="{F7F0EE8D-31DC-3749-8C9C-881802A641E3}" type="presParOf" srcId="{9877252A-795E-5546-A08F-D6649FB8BB95}" destId="{6D70141C-7653-1047-A9B5-0EBB1521EF73}" srcOrd="5" destOrd="0" presId="urn:microsoft.com/office/officeart/2005/8/layout/cycle6"/>
    <dgm:cxn modelId="{F3F80939-9377-8048-814C-C740889D043C}" type="presParOf" srcId="{9877252A-795E-5546-A08F-D6649FB8BB95}" destId="{BC81B188-23AC-2D48-BA47-9F69FA2E06B6}" srcOrd="6" destOrd="0" presId="urn:microsoft.com/office/officeart/2005/8/layout/cycle6"/>
    <dgm:cxn modelId="{57E3D218-3226-AA46-BD11-9E262AEC6AE0}" type="presParOf" srcId="{9877252A-795E-5546-A08F-D6649FB8BB95}" destId="{C746DE34-598A-9644-A019-82E6C0A04BCB}" srcOrd="7" destOrd="0" presId="urn:microsoft.com/office/officeart/2005/8/layout/cycle6"/>
    <dgm:cxn modelId="{B19CCEDA-5CDD-0249-A1AA-93720F5950ED}" type="presParOf" srcId="{9877252A-795E-5546-A08F-D6649FB8BB95}" destId="{C0962BDA-5B1B-3243-ADD1-E83841F27107}" srcOrd="8" destOrd="0" presId="urn:microsoft.com/office/officeart/2005/8/layout/cycle6"/>
    <dgm:cxn modelId="{BBBEE06E-9F7C-374D-85CD-D5B12F5E9DF6}" type="presParOf" srcId="{9877252A-795E-5546-A08F-D6649FB8BB95}" destId="{6D7D9679-911F-0E48-BF1B-F8756B818BEB}" srcOrd="9" destOrd="0" presId="urn:microsoft.com/office/officeart/2005/8/layout/cycle6"/>
    <dgm:cxn modelId="{2A6BF0BE-A490-BC4B-82FB-2996BD8EB002}" type="presParOf" srcId="{9877252A-795E-5546-A08F-D6649FB8BB95}" destId="{D72D918B-200D-914C-B12D-D85E7F35B6D6}" srcOrd="10" destOrd="0" presId="urn:microsoft.com/office/officeart/2005/8/layout/cycle6"/>
    <dgm:cxn modelId="{716F9187-341A-334F-AD9D-1CDF5ED6FAA3}" type="presParOf" srcId="{9877252A-795E-5546-A08F-D6649FB8BB95}" destId="{F1C551DB-A872-C244-872E-5786E6BD7D50}" srcOrd="11" destOrd="0" presId="urn:microsoft.com/office/officeart/2005/8/layout/cycle6"/>
    <dgm:cxn modelId="{38CF30AB-C84A-4C42-B85A-BB2115053A91}" type="presParOf" srcId="{9877252A-795E-5546-A08F-D6649FB8BB95}" destId="{7A0DC07A-34FC-8343-846D-446BFDE45D20}" srcOrd="12" destOrd="0" presId="urn:microsoft.com/office/officeart/2005/8/layout/cycle6"/>
    <dgm:cxn modelId="{EFEAA44A-B3AA-7E48-879E-6C5A71E8BEC8}" type="presParOf" srcId="{9877252A-795E-5546-A08F-D6649FB8BB95}" destId="{33D98880-7312-D247-962A-909908FE6834}" srcOrd="13" destOrd="0" presId="urn:microsoft.com/office/officeart/2005/8/layout/cycle6"/>
    <dgm:cxn modelId="{48F8D466-CFC6-024B-A22E-C744BF4EDFD5}" type="presParOf" srcId="{9877252A-795E-5546-A08F-D6649FB8BB95}" destId="{4F6DB256-F41D-7849-921E-A37BDABE0A65}" srcOrd="14" destOrd="0" presId="urn:microsoft.com/office/officeart/2005/8/layout/cycle6"/>
    <dgm:cxn modelId="{A2B521EF-011C-D844-9E96-1E1A9CD8001B}" type="presParOf" srcId="{9877252A-795E-5546-A08F-D6649FB8BB95}" destId="{E5E9DAF5-1E49-DF46-B634-2F1319221844}" srcOrd="15" destOrd="0" presId="urn:microsoft.com/office/officeart/2005/8/layout/cycle6"/>
    <dgm:cxn modelId="{8E17BFFA-0FC0-224E-9D60-4DCFAC38AF87}" type="presParOf" srcId="{9877252A-795E-5546-A08F-D6649FB8BB95}" destId="{9D496C22-4DA9-644F-B062-809E223B0D6E}" srcOrd="16" destOrd="0" presId="urn:microsoft.com/office/officeart/2005/8/layout/cycle6"/>
    <dgm:cxn modelId="{ED3A2DE0-5E9D-F943-A93C-C8A390D54A25}" type="presParOf" srcId="{9877252A-795E-5546-A08F-D6649FB8BB95}" destId="{7DF7A1A8-A2D8-2849-95B0-8244BFBD5AF6}" srcOrd="17"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A791D22-F4A6-F749-A9E8-637319A26DAD}"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de-DE"/>
        </a:p>
      </dgm:t>
    </dgm:pt>
    <dgm:pt modelId="{D9539973-8383-8C41-9C9F-692D11AFC391}">
      <dgm:prSet phldrT="[Text]"/>
      <dgm:spPr/>
      <dgm:t>
        <a:bodyPr/>
        <a:lstStyle/>
        <a:p>
          <a:r>
            <a:rPr lang="de-DE" b="1" dirty="0"/>
            <a:t>Kompetenz-modelle</a:t>
          </a:r>
        </a:p>
      </dgm:t>
    </dgm:pt>
    <dgm:pt modelId="{353B3258-BD0D-1746-8E65-186DE6127016}" type="parTrans" cxnId="{02C93769-05AC-CE4A-A36D-E593135BB792}">
      <dgm:prSet/>
      <dgm:spPr/>
      <dgm:t>
        <a:bodyPr/>
        <a:lstStyle/>
        <a:p>
          <a:endParaRPr lang="de-DE"/>
        </a:p>
      </dgm:t>
    </dgm:pt>
    <dgm:pt modelId="{35E86CE5-48BE-ED4C-85E0-8BF8A63FE16A}" type="sibTrans" cxnId="{02C93769-05AC-CE4A-A36D-E593135BB792}">
      <dgm:prSet/>
      <dgm:spPr/>
      <dgm:t>
        <a:bodyPr/>
        <a:lstStyle/>
        <a:p>
          <a:endParaRPr lang="de-DE"/>
        </a:p>
      </dgm:t>
    </dgm:pt>
    <dgm:pt modelId="{0C6F1FAB-DC87-9346-BDD1-C4EC953F8C44}">
      <dgm:prSet phldrT="[Text]"/>
      <dgm:spPr/>
      <dgm:t>
        <a:bodyPr/>
        <a:lstStyle/>
        <a:p>
          <a:r>
            <a:rPr lang="de-DE" dirty="0"/>
            <a:t>PISA-Modell der Lesekompetenz</a:t>
          </a:r>
        </a:p>
      </dgm:t>
    </dgm:pt>
    <dgm:pt modelId="{A8C419AE-5877-6144-8A93-FEDDF1D23BE7}" type="parTrans" cxnId="{22D53EDC-84F0-B94C-8A54-DF7B2AE90BB2}">
      <dgm:prSet/>
      <dgm:spPr/>
      <dgm:t>
        <a:bodyPr/>
        <a:lstStyle/>
        <a:p>
          <a:endParaRPr lang="de-DE"/>
        </a:p>
      </dgm:t>
    </dgm:pt>
    <dgm:pt modelId="{329B2DDC-3FC1-3D41-818A-4512834B4465}" type="sibTrans" cxnId="{22D53EDC-84F0-B94C-8A54-DF7B2AE90BB2}">
      <dgm:prSet/>
      <dgm:spPr/>
      <dgm:t>
        <a:bodyPr/>
        <a:lstStyle/>
        <a:p>
          <a:endParaRPr lang="de-DE"/>
        </a:p>
      </dgm:t>
    </dgm:pt>
    <dgm:pt modelId="{57F76047-7DEE-D44B-908D-9EAD2D8565EB}">
      <dgm:prSet phldrT="[Text]"/>
      <dgm:spPr/>
      <dgm:t>
        <a:bodyPr/>
        <a:lstStyle/>
        <a:p>
          <a:r>
            <a:rPr lang="de-DE" dirty="0"/>
            <a:t>Mehrebenen-Modell der Lesekompetenz u.a.</a:t>
          </a:r>
        </a:p>
      </dgm:t>
    </dgm:pt>
    <dgm:pt modelId="{2E20607B-3201-9F4B-A2D8-535ABCE23D48}" type="parTrans" cxnId="{945161EC-5693-4240-A126-690444B39AE7}">
      <dgm:prSet/>
      <dgm:spPr/>
      <dgm:t>
        <a:bodyPr/>
        <a:lstStyle/>
        <a:p>
          <a:endParaRPr lang="de-DE"/>
        </a:p>
      </dgm:t>
    </dgm:pt>
    <dgm:pt modelId="{253031A6-52C4-2F49-85EC-72F7E27E7411}" type="sibTrans" cxnId="{945161EC-5693-4240-A126-690444B39AE7}">
      <dgm:prSet/>
      <dgm:spPr/>
      <dgm:t>
        <a:bodyPr/>
        <a:lstStyle/>
        <a:p>
          <a:endParaRPr lang="de-DE"/>
        </a:p>
      </dgm:t>
    </dgm:pt>
    <dgm:pt modelId="{4AFB75BF-CE9F-A641-9183-AA1FDF79D78B}">
      <dgm:prSet phldrT="[Text]"/>
      <dgm:spPr/>
      <dgm:t>
        <a:bodyPr/>
        <a:lstStyle/>
        <a:p>
          <a:r>
            <a:rPr lang="de-DE" b="1" dirty="0" err="1"/>
            <a:t>Diagnost</a:t>
          </a:r>
          <a:r>
            <a:rPr lang="de-DE" b="1" dirty="0"/>
            <a:t>. Verfahren</a:t>
          </a:r>
        </a:p>
      </dgm:t>
    </dgm:pt>
    <dgm:pt modelId="{61C417D8-AE7C-5D4B-9ACF-5EEA4D864B86}" type="parTrans" cxnId="{6FBBB3CF-8641-9B4C-9209-C56DBA4618D6}">
      <dgm:prSet/>
      <dgm:spPr/>
      <dgm:t>
        <a:bodyPr/>
        <a:lstStyle/>
        <a:p>
          <a:endParaRPr lang="de-DE"/>
        </a:p>
      </dgm:t>
    </dgm:pt>
    <dgm:pt modelId="{37A7857D-B8D0-484C-A4D4-EFB8362D1874}" type="sibTrans" cxnId="{6FBBB3CF-8641-9B4C-9209-C56DBA4618D6}">
      <dgm:prSet/>
      <dgm:spPr/>
      <dgm:t>
        <a:bodyPr/>
        <a:lstStyle/>
        <a:p>
          <a:endParaRPr lang="de-DE"/>
        </a:p>
      </dgm:t>
    </dgm:pt>
    <dgm:pt modelId="{9F915F53-4A8E-B94F-A5E9-7953E5EA6CD4}">
      <dgm:prSet phldrT="[Text]"/>
      <dgm:spPr/>
      <dgm:t>
        <a:bodyPr/>
        <a:lstStyle/>
        <a:p>
          <a:r>
            <a:rPr lang="de-DE" dirty="0"/>
            <a:t>Psychometrische Tests / Messverfahren</a:t>
          </a:r>
        </a:p>
      </dgm:t>
    </dgm:pt>
    <dgm:pt modelId="{FCB28AED-D65D-B741-8C56-9B06978112EA}" type="parTrans" cxnId="{499AE66C-06D0-7441-BE6A-DC284C422F1A}">
      <dgm:prSet/>
      <dgm:spPr/>
      <dgm:t>
        <a:bodyPr/>
        <a:lstStyle/>
        <a:p>
          <a:endParaRPr lang="de-DE"/>
        </a:p>
      </dgm:t>
    </dgm:pt>
    <dgm:pt modelId="{CADAFAED-CE2E-0149-9B03-71740A73A0D4}" type="sibTrans" cxnId="{499AE66C-06D0-7441-BE6A-DC284C422F1A}">
      <dgm:prSet/>
      <dgm:spPr/>
      <dgm:t>
        <a:bodyPr/>
        <a:lstStyle/>
        <a:p>
          <a:endParaRPr lang="de-DE"/>
        </a:p>
      </dgm:t>
    </dgm:pt>
    <dgm:pt modelId="{F1877027-2FAA-7543-A1DB-4C5A97201128}">
      <dgm:prSet phldrT="[Text]"/>
      <dgm:spPr/>
      <dgm:t>
        <a:bodyPr/>
        <a:lstStyle/>
        <a:p>
          <a:r>
            <a:rPr lang="de-DE" dirty="0"/>
            <a:t>Qualitative und informelle Verfahren</a:t>
          </a:r>
        </a:p>
      </dgm:t>
    </dgm:pt>
    <dgm:pt modelId="{E5E043DC-2E07-E04A-8877-C5793B431110}" type="parTrans" cxnId="{255895A6-C06E-A146-9FF2-3217A0A0FABE}">
      <dgm:prSet/>
      <dgm:spPr/>
      <dgm:t>
        <a:bodyPr/>
        <a:lstStyle/>
        <a:p>
          <a:endParaRPr lang="de-DE"/>
        </a:p>
      </dgm:t>
    </dgm:pt>
    <dgm:pt modelId="{860EFDAE-2166-EF42-B4FD-516BC1CDDDC4}" type="sibTrans" cxnId="{255895A6-C06E-A146-9FF2-3217A0A0FABE}">
      <dgm:prSet/>
      <dgm:spPr/>
      <dgm:t>
        <a:bodyPr/>
        <a:lstStyle/>
        <a:p>
          <a:endParaRPr lang="de-DE"/>
        </a:p>
      </dgm:t>
    </dgm:pt>
    <dgm:pt modelId="{70399A07-03D3-7149-AD45-A3D9B70000CF}">
      <dgm:prSet phldrT="[Text]"/>
      <dgm:spPr/>
      <dgm:t>
        <a:bodyPr/>
        <a:lstStyle/>
        <a:p>
          <a:r>
            <a:rPr lang="de-DE" b="1" dirty="0"/>
            <a:t>Altersgruppen</a:t>
          </a:r>
        </a:p>
      </dgm:t>
    </dgm:pt>
    <dgm:pt modelId="{94FD404A-F220-D14A-A4F3-A331A70091FC}" type="parTrans" cxnId="{73277BAC-B114-A048-8429-6CC261510BEE}">
      <dgm:prSet/>
      <dgm:spPr/>
      <dgm:t>
        <a:bodyPr/>
        <a:lstStyle/>
        <a:p>
          <a:endParaRPr lang="de-DE"/>
        </a:p>
      </dgm:t>
    </dgm:pt>
    <dgm:pt modelId="{EFC1E68E-F30B-AE46-B79C-E2A5641886EF}" type="sibTrans" cxnId="{73277BAC-B114-A048-8429-6CC261510BEE}">
      <dgm:prSet/>
      <dgm:spPr/>
      <dgm:t>
        <a:bodyPr/>
        <a:lstStyle/>
        <a:p>
          <a:endParaRPr lang="de-DE"/>
        </a:p>
      </dgm:t>
    </dgm:pt>
    <dgm:pt modelId="{05DEB32F-647C-6B4E-BE50-7E6B2CED059D}">
      <dgm:prSet phldrT="[Text]"/>
      <dgm:spPr/>
      <dgm:t>
        <a:bodyPr/>
        <a:lstStyle/>
        <a:p>
          <a:r>
            <a:rPr lang="de-DE" dirty="0"/>
            <a:t>Entwicklungsmodelle / Kompetenzstufen</a:t>
          </a:r>
        </a:p>
      </dgm:t>
    </dgm:pt>
    <dgm:pt modelId="{16ABC34C-F2C6-C14E-B8B4-FDBA9C2323EC}" type="parTrans" cxnId="{F2B8C3C8-55AB-B648-B419-D4C592BC6F93}">
      <dgm:prSet/>
      <dgm:spPr/>
      <dgm:t>
        <a:bodyPr/>
        <a:lstStyle/>
        <a:p>
          <a:endParaRPr lang="de-DE"/>
        </a:p>
      </dgm:t>
    </dgm:pt>
    <dgm:pt modelId="{3B5E4F7B-A9EB-A64E-A0D6-98A08A70CF6D}" type="sibTrans" cxnId="{F2B8C3C8-55AB-B648-B419-D4C592BC6F93}">
      <dgm:prSet/>
      <dgm:spPr/>
      <dgm:t>
        <a:bodyPr/>
        <a:lstStyle/>
        <a:p>
          <a:endParaRPr lang="de-DE"/>
        </a:p>
      </dgm:t>
    </dgm:pt>
    <dgm:pt modelId="{B286DDF6-A5B4-3E41-A69B-759470FFA7AF}">
      <dgm:prSet phldrT="[Text]"/>
      <dgm:spPr/>
      <dgm:t>
        <a:bodyPr/>
        <a:lstStyle/>
        <a:p>
          <a:r>
            <a:rPr lang="de-DE" dirty="0"/>
            <a:t>Curriculare Vorgaben</a:t>
          </a:r>
        </a:p>
      </dgm:t>
    </dgm:pt>
    <dgm:pt modelId="{26CD9A79-EBE4-0E49-BEE5-5ED17A6E88BA}" type="parTrans" cxnId="{06F5F9C9-B837-C143-897D-FB06C0923C19}">
      <dgm:prSet/>
      <dgm:spPr/>
      <dgm:t>
        <a:bodyPr/>
        <a:lstStyle/>
        <a:p>
          <a:endParaRPr lang="de-DE"/>
        </a:p>
      </dgm:t>
    </dgm:pt>
    <dgm:pt modelId="{AF7E5EC5-3191-8F49-8346-714EFCA0EB5B}" type="sibTrans" cxnId="{06F5F9C9-B837-C143-897D-FB06C0923C19}">
      <dgm:prSet/>
      <dgm:spPr/>
      <dgm:t>
        <a:bodyPr/>
        <a:lstStyle/>
        <a:p>
          <a:endParaRPr lang="de-DE"/>
        </a:p>
      </dgm:t>
    </dgm:pt>
    <dgm:pt modelId="{BE4801B9-7A17-6642-B086-30B7C654A0A7}" type="pres">
      <dgm:prSet presAssocID="{CA791D22-F4A6-F749-A9E8-637319A26DAD}" presName="Name0" presStyleCnt="0">
        <dgm:presLayoutVars>
          <dgm:dir/>
          <dgm:animLvl val="lvl"/>
          <dgm:resizeHandles val="exact"/>
        </dgm:presLayoutVars>
      </dgm:prSet>
      <dgm:spPr/>
    </dgm:pt>
    <dgm:pt modelId="{6E88F99B-C784-8E43-B96D-6E3F59EF1F6C}" type="pres">
      <dgm:prSet presAssocID="{D9539973-8383-8C41-9C9F-692D11AFC391}" presName="linNode" presStyleCnt="0"/>
      <dgm:spPr/>
    </dgm:pt>
    <dgm:pt modelId="{68B3B1FF-F620-8248-B893-85E0DD665BFB}" type="pres">
      <dgm:prSet presAssocID="{D9539973-8383-8C41-9C9F-692D11AFC391}" presName="parentText" presStyleLbl="node1" presStyleIdx="0" presStyleCnt="3">
        <dgm:presLayoutVars>
          <dgm:chMax val="1"/>
          <dgm:bulletEnabled val="1"/>
        </dgm:presLayoutVars>
      </dgm:prSet>
      <dgm:spPr/>
    </dgm:pt>
    <dgm:pt modelId="{7DBF6545-8FA5-3B4B-9C22-783361DCCD88}" type="pres">
      <dgm:prSet presAssocID="{D9539973-8383-8C41-9C9F-692D11AFC391}" presName="descendantText" presStyleLbl="alignAccFollowNode1" presStyleIdx="0" presStyleCnt="3">
        <dgm:presLayoutVars>
          <dgm:bulletEnabled val="1"/>
        </dgm:presLayoutVars>
      </dgm:prSet>
      <dgm:spPr/>
    </dgm:pt>
    <dgm:pt modelId="{66503BA4-B5CB-B54C-A78F-AE7A169CD3C8}" type="pres">
      <dgm:prSet presAssocID="{35E86CE5-48BE-ED4C-85E0-8BF8A63FE16A}" presName="sp" presStyleCnt="0"/>
      <dgm:spPr/>
    </dgm:pt>
    <dgm:pt modelId="{4ACB036E-8920-0E48-8BDB-BBA30D6BD2EC}" type="pres">
      <dgm:prSet presAssocID="{4AFB75BF-CE9F-A641-9183-AA1FDF79D78B}" presName="linNode" presStyleCnt="0"/>
      <dgm:spPr/>
    </dgm:pt>
    <dgm:pt modelId="{EA9E0B5C-4343-DA48-89E2-84E8B9D508A4}" type="pres">
      <dgm:prSet presAssocID="{4AFB75BF-CE9F-A641-9183-AA1FDF79D78B}" presName="parentText" presStyleLbl="node1" presStyleIdx="1" presStyleCnt="3">
        <dgm:presLayoutVars>
          <dgm:chMax val="1"/>
          <dgm:bulletEnabled val="1"/>
        </dgm:presLayoutVars>
      </dgm:prSet>
      <dgm:spPr/>
    </dgm:pt>
    <dgm:pt modelId="{4B1E1932-11A0-CD4A-9648-DEC5E0E17620}" type="pres">
      <dgm:prSet presAssocID="{4AFB75BF-CE9F-A641-9183-AA1FDF79D78B}" presName="descendantText" presStyleLbl="alignAccFollowNode1" presStyleIdx="1" presStyleCnt="3">
        <dgm:presLayoutVars>
          <dgm:bulletEnabled val="1"/>
        </dgm:presLayoutVars>
      </dgm:prSet>
      <dgm:spPr/>
    </dgm:pt>
    <dgm:pt modelId="{1B47E2BF-1749-A04D-929B-D6D15AFAF3CF}" type="pres">
      <dgm:prSet presAssocID="{37A7857D-B8D0-484C-A4D4-EFB8362D1874}" presName="sp" presStyleCnt="0"/>
      <dgm:spPr/>
    </dgm:pt>
    <dgm:pt modelId="{656B0ED6-26E5-2F49-87AC-C11BF38C6AD8}" type="pres">
      <dgm:prSet presAssocID="{70399A07-03D3-7149-AD45-A3D9B70000CF}" presName="linNode" presStyleCnt="0"/>
      <dgm:spPr/>
    </dgm:pt>
    <dgm:pt modelId="{8891395E-E0E8-254A-BACD-A97B1C987298}" type="pres">
      <dgm:prSet presAssocID="{70399A07-03D3-7149-AD45-A3D9B70000CF}" presName="parentText" presStyleLbl="node1" presStyleIdx="2" presStyleCnt="3">
        <dgm:presLayoutVars>
          <dgm:chMax val="1"/>
          <dgm:bulletEnabled val="1"/>
        </dgm:presLayoutVars>
      </dgm:prSet>
      <dgm:spPr/>
    </dgm:pt>
    <dgm:pt modelId="{3F46ECE4-BC89-884B-9879-9124BD9FACB7}" type="pres">
      <dgm:prSet presAssocID="{70399A07-03D3-7149-AD45-A3D9B70000CF}" presName="descendantText" presStyleLbl="alignAccFollowNode1" presStyleIdx="2" presStyleCnt="3">
        <dgm:presLayoutVars>
          <dgm:bulletEnabled val="1"/>
        </dgm:presLayoutVars>
      </dgm:prSet>
      <dgm:spPr/>
    </dgm:pt>
  </dgm:ptLst>
  <dgm:cxnLst>
    <dgm:cxn modelId="{AD0E4113-AF66-9D4D-863A-AC1EC0DF4395}" type="presOf" srcId="{B286DDF6-A5B4-3E41-A69B-759470FFA7AF}" destId="{3F46ECE4-BC89-884B-9879-9124BD9FACB7}" srcOrd="0" destOrd="1" presId="urn:microsoft.com/office/officeart/2005/8/layout/vList5"/>
    <dgm:cxn modelId="{2B70131D-9D9F-3348-BFF8-74C60B691DAC}" type="presOf" srcId="{0C6F1FAB-DC87-9346-BDD1-C4EC953F8C44}" destId="{7DBF6545-8FA5-3B4B-9C22-783361DCCD88}" srcOrd="0" destOrd="0" presId="urn:microsoft.com/office/officeart/2005/8/layout/vList5"/>
    <dgm:cxn modelId="{1D0F3629-ED16-FD44-8C98-6F25AFE686F5}" type="presOf" srcId="{9F915F53-4A8E-B94F-A5E9-7953E5EA6CD4}" destId="{4B1E1932-11A0-CD4A-9648-DEC5E0E17620}" srcOrd="0" destOrd="0" presId="urn:microsoft.com/office/officeart/2005/8/layout/vList5"/>
    <dgm:cxn modelId="{939F9D5E-3001-CD45-993F-65936B6DE833}" type="presOf" srcId="{57F76047-7DEE-D44B-908D-9EAD2D8565EB}" destId="{7DBF6545-8FA5-3B4B-9C22-783361DCCD88}" srcOrd="0" destOrd="1" presId="urn:microsoft.com/office/officeart/2005/8/layout/vList5"/>
    <dgm:cxn modelId="{02C93769-05AC-CE4A-A36D-E593135BB792}" srcId="{CA791D22-F4A6-F749-A9E8-637319A26DAD}" destId="{D9539973-8383-8C41-9C9F-692D11AFC391}" srcOrd="0" destOrd="0" parTransId="{353B3258-BD0D-1746-8E65-186DE6127016}" sibTransId="{35E86CE5-48BE-ED4C-85E0-8BF8A63FE16A}"/>
    <dgm:cxn modelId="{499AE66C-06D0-7441-BE6A-DC284C422F1A}" srcId="{4AFB75BF-CE9F-A641-9183-AA1FDF79D78B}" destId="{9F915F53-4A8E-B94F-A5E9-7953E5EA6CD4}" srcOrd="0" destOrd="0" parTransId="{FCB28AED-D65D-B741-8C56-9B06978112EA}" sibTransId="{CADAFAED-CE2E-0149-9B03-71740A73A0D4}"/>
    <dgm:cxn modelId="{B73E9D71-7882-774F-A122-5EB8EBC3D91B}" type="presOf" srcId="{4AFB75BF-CE9F-A641-9183-AA1FDF79D78B}" destId="{EA9E0B5C-4343-DA48-89E2-84E8B9D508A4}" srcOrd="0" destOrd="0" presId="urn:microsoft.com/office/officeart/2005/8/layout/vList5"/>
    <dgm:cxn modelId="{79594B7C-E0B8-F146-A976-38AF53D8F4FD}" type="presOf" srcId="{D9539973-8383-8C41-9C9F-692D11AFC391}" destId="{68B3B1FF-F620-8248-B893-85E0DD665BFB}" srcOrd="0" destOrd="0" presId="urn:microsoft.com/office/officeart/2005/8/layout/vList5"/>
    <dgm:cxn modelId="{A4161586-6730-2F43-84CB-1DFF4408AE62}" type="presOf" srcId="{F1877027-2FAA-7543-A1DB-4C5A97201128}" destId="{4B1E1932-11A0-CD4A-9648-DEC5E0E17620}" srcOrd="0" destOrd="1" presId="urn:microsoft.com/office/officeart/2005/8/layout/vList5"/>
    <dgm:cxn modelId="{8B196788-7F37-3F47-8EB9-73469A40503F}" type="presOf" srcId="{05DEB32F-647C-6B4E-BE50-7E6B2CED059D}" destId="{3F46ECE4-BC89-884B-9879-9124BD9FACB7}" srcOrd="0" destOrd="0" presId="urn:microsoft.com/office/officeart/2005/8/layout/vList5"/>
    <dgm:cxn modelId="{255895A6-C06E-A146-9FF2-3217A0A0FABE}" srcId="{4AFB75BF-CE9F-A641-9183-AA1FDF79D78B}" destId="{F1877027-2FAA-7543-A1DB-4C5A97201128}" srcOrd="1" destOrd="0" parTransId="{E5E043DC-2E07-E04A-8877-C5793B431110}" sibTransId="{860EFDAE-2166-EF42-B4FD-516BC1CDDDC4}"/>
    <dgm:cxn modelId="{73277BAC-B114-A048-8429-6CC261510BEE}" srcId="{CA791D22-F4A6-F749-A9E8-637319A26DAD}" destId="{70399A07-03D3-7149-AD45-A3D9B70000CF}" srcOrd="2" destOrd="0" parTransId="{94FD404A-F220-D14A-A4F3-A331A70091FC}" sibTransId="{EFC1E68E-F30B-AE46-B79C-E2A5641886EF}"/>
    <dgm:cxn modelId="{F2B8C3C8-55AB-B648-B419-D4C592BC6F93}" srcId="{70399A07-03D3-7149-AD45-A3D9B70000CF}" destId="{05DEB32F-647C-6B4E-BE50-7E6B2CED059D}" srcOrd="0" destOrd="0" parTransId="{16ABC34C-F2C6-C14E-B8B4-FDBA9C2323EC}" sibTransId="{3B5E4F7B-A9EB-A64E-A0D6-98A08A70CF6D}"/>
    <dgm:cxn modelId="{06F5F9C9-B837-C143-897D-FB06C0923C19}" srcId="{70399A07-03D3-7149-AD45-A3D9B70000CF}" destId="{B286DDF6-A5B4-3E41-A69B-759470FFA7AF}" srcOrd="1" destOrd="0" parTransId="{26CD9A79-EBE4-0E49-BEE5-5ED17A6E88BA}" sibTransId="{AF7E5EC5-3191-8F49-8346-714EFCA0EB5B}"/>
    <dgm:cxn modelId="{6FBBB3CF-8641-9B4C-9209-C56DBA4618D6}" srcId="{CA791D22-F4A6-F749-A9E8-637319A26DAD}" destId="{4AFB75BF-CE9F-A641-9183-AA1FDF79D78B}" srcOrd="1" destOrd="0" parTransId="{61C417D8-AE7C-5D4B-9ACF-5EEA4D864B86}" sibTransId="{37A7857D-B8D0-484C-A4D4-EFB8362D1874}"/>
    <dgm:cxn modelId="{56BFF6D4-91E8-9E40-87A4-FF05DA022877}" type="presOf" srcId="{CA791D22-F4A6-F749-A9E8-637319A26DAD}" destId="{BE4801B9-7A17-6642-B086-30B7C654A0A7}" srcOrd="0" destOrd="0" presId="urn:microsoft.com/office/officeart/2005/8/layout/vList5"/>
    <dgm:cxn modelId="{72EDC9D7-E71F-124C-AB65-BB0CDEC8848A}" type="presOf" srcId="{70399A07-03D3-7149-AD45-A3D9B70000CF}" destId="{8891395E-E0E8-254A-BACD-A97B1C987298}" srcOrd="0" destOrd="0" presId="urn:microsoft.com/office/officeart/2005/8/layout/vList5"/>
    <dgm:cxn modelId="{22D53EDC-84F0-B94C-8A54-DF7B2AE90BB2}" srcId="{D9539973-8383-8C41-9C9F-692D11AFC391}" destId="{0C6F1FAB-DC87-9346-BDD1-C4EC953F8C44}" srcOrd="0" destOrd="0" parTransId="{A8C419AE-5877-6144-8A93-FEDDF1D23BE7}" sibTransId="{329B2DDC-3FC1-3D41-818A-4512834B4465}"/>
    <dgm:cxn modelId="{945161EC-5693-4240-A126-690444B39AE7}" srcId="{D9539973-8383-8C41-9C9F-692D11AFC391}" destId="{57F76047-7DEE-D44B-908D-9EAD2D8565EB}" srcOrd="1" destOrd="0" parTransId="{2E20607B-3201-9F4B-A2D8-535ABCE23D48}" sibTransId="{253031A6-52C4-2F49-85EC-72F7E27E7411}"/>
    <dgm:cxn modelId="{4AED7FA8-AFDE-2042-9794-7AA0617D0665}" type="presParOf" srcId="{BE4801B9-7A17-6642-B086-30B7C654A0A7}" destId="{6E88F99B-C784-8E43-B96D-6E3F59EF1F6C}" srcOrd="0" destOrd="0" presId="urn:microsoft.com/office/officeart/2005/8/layout/vList5"/>
    <dgm:cxn modelId="{D318CAF8-CAB3-8040-B34B-630C10412039}" type="presParOf" srcId="{6E88F99B-C784-8E43-B96D-6E3F59EF1F6C}" destId="{68B3B1FF-F620-8248-B893-85E0DD665BFB}" srcOrd="0" destOrd="0" presId="urn:microsoft.com/office/officeart/2005/8/layout/vList5"/>
    <dgm:cxn modelId="{7A8829FD-2067-F643-8805-606988064EFD}" type="presParOf" srcId="{6E88F99B-C784-8E43-B96D-6E3F59EF1F6C}" destId="{7DBF6545-8FA5-3B4B-9C22-783361DCCD88}" srcOrd="1" destOrd="0" presId="urn:microsoft.com/office/officeart/2005/8/layout/vList5"/>
    <dgm:cxn modelId="{0EA4DD3F-B63F-3949-AC02-BF7D96C86226}" type="presParOf" srcId="{BE4801B9-7A17-6642-B086-30B7C654A0A7}" destId="{66503BA4-B5CB-B54C-A78F-AE7A169CD3C8}" srcOrd="1" destOrd="0" presId="urn:microsoft.com/office/officeart/2005/8/layout/vList5"/>
    <dgm:cxn modelId="{46B6F0DB-CA11-7B41-A68E-77080BB62A17}" type="presParOf" srcId="{BE4801B9-7A17-6642-B086-30B7C654A0A7}" destId="{4ACB036E-8920-0E48-8BDB-BBA30D6BD2EC}" srcOrd="2" destOrd="0" presId="urn:microsoft.com/office/officeart/2005/8/layout/vList5"/>
    <dgm:cxn modelId="{CD9A1891-4BBB-4D4D-AC82-47DEB3D41086}" type="presParOf" srcId="{4ACB036E-8920-0E48-8BDB-BBA30D6BD2EC}" destId="{EA9E0B5C-4343-DA48-89E2-84E8B9D508A4}" srcOrd="0" destOrd="0" presId="urn:microsoft.com/office/officeart/2005/8/layout/vList5"/>
    <dgm:cxn modelId="{06334282-C2AF-B042-8413-86A879DF3C2A}" type="presParOf" srcId="{4ACB036E-8920-0E48-8BDB-BBA30D6BD2EC}" destId="{4B1E1932-11A0-CD4A-9648-DEC5E0E17620}" srcOrd="1" destOrd="0" presId="urn:microsoft.com/office/officeart/2005/8/layout/vList5"/>
    <dgm:cxn modelId="{170CDE23-0401-CE42-B6BA-522C070DC39B}" type="presParOf" srcId="{BE4801B9-7A17-6642-B086-30B7C654A0A7}" destId="{1B47E2BF-1749-A04D-929B-D6D15AFAF3CF}" srcOrd="3" destOrd="0" presId="urn:microsoft.com/office/officeart/2005/8/layout/vList5"/>
    <dgm:cxn modelId="{9090D1AF-23F3-D447-9B05-AC03A843E38F}" type="presParOf" srcId="{BE4801B9-7A17-6642-B086-30B7C654A0A7}" destId="{656B0ED6-26E5-2F49-87AC-C11BF38C6AD8}" srcOrd="4" destOrd="0" presId="urn:microsoft.com/office/officeart/2005/8/layout/vList5"/>
    <dgm:cxn modelId="{DBD409F1-65F9-7644-9232-1615869F998F}" type="presParOf" srcId="{656B0ED6-26E5-2F49-87AC-C11BF38C6AD8}" destId="{8891395E-E0E8-254A-BACD-A97B1C987298}" srcOrd="0" destOrd="0" presId="urn:microsoft.com/office/officeart/2005/8/layout/vList5"/>
    <dgm:cxn modelId="{37DD08F6-1615-E64E-8AB9-7E55E124F8C4}" type="presParOf" srcId="{656B0ED6-26E5-2F49-87AC-C11BF38C6AD8}" destId="{3F46ECE4-BC89-884B-9879-9124BD9FACB7}"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CEDDC1A-5DE0-8044-9B76-7F8FD013A7BC}" type="doc">
      <dgm:prSet loTypeId="urn:microsoft.com/office/officeart/2005/8/layout/hierarchy1" loCatId="relationship" qsTypeId="urn:microsoft.com/office/officeart/2005/8/quickstyle/simple1" qsCatId="simple" csTypeId="urn:microsoft.com/office/officeart/2005/8/colors/accent1_2" csCatId="accent1" phldr="1"/>
      <dgm:spPr/>
      <dgm:t>
        <a:bodyPr/>
        <a:lstStyle/>
        <a:p>
          <a:endParaRPr lang="de-DE"/>
        </a:p>
      </dgm:t>
    </dgm:pt>
    <dgm:pt modelId="{F647DDD4-DD27-464C-BEA4-FAD712E71EBE}">
      <dgm:prSet phldrT="[Text]" custT="1"/>
      <dgm:spPr/>
      <dgm:t>
        <a:bodyPr/>
        <a:lstStyle/>
        <a:p>
          <a:r>
            <a:rPr lang="de-DE" sz="3200" b="1" dirty="0"/>
            <a:t>(Positives) Leser-Selbstkonzept</a:t>
          </a:r>
        </a:p>
      </dgm:t>
    </dgm:pt>
    <dgm:pt modelId="{3E0303A5-515D-AA44-84A0-2F025649443B}" type="parTrans" cxnId="{F16CE922-3F53-BA48-A8E5-3670B61D2EBF}">
      <dgm:prSet/>
      <dgm:spPr/>
      <dgm:t>
        <a:bodyPr/>
        <a:lstStyle/>
        <a:p>
          <a:endParaRPr lang="de-DE"/>
        </a:p>
      </dgm:t>
    </dgm:pt>
    <dgm:pt modelId="{8972B681-75CB-F544-874E-2ABFCD60ED58}" type="sibTrans" cxnId="{F16CE922-3F53-BA48-A8E5-3670B61D2EBF}">
      <dgm:prSet/>
      <dgm:spPr/>
      <dgm:t>
        <a:bodyPr/>
        <a:lstStyle/>
        <a:p>
          <a:endParaRPr lang="de-DE"/>
        </a:p>
      </dgm:t>
    </dgm:pt>
    <dgm:pt modelId="{E2A07131-CC34-3947-89B8-B60DC138D204}">
      <dgm:prSet phldrT="[Text]" custT="1"/>
      <dgm:spPr/>
      <dgm:t>
        <a:bodyPr/>
        <a:lstStyle/>
        <a:p>
          <a:r>
            <a:rPr lang="de-DE" sz="2800" b="1" dirty="0"/>
            <a:t>Erfolgserwartung</a:t>
          </a:r>
        </a:p>
      </dgm:t>
    </dgm:pt>
    <dgm:pt modelId="{D73E65B4-8094-054D-B410-7EAECE43E38D}" type="parTrans" cxnId="{152BB4A8-6B43-9C4F-83B3-029430ACAF90}">
      <dgm:prSet/>
      <dgm:spPr/>
      <dgm:t>
        <a:bodyPr/>
        <a:lstStyle/>
        <a:p>
          <a:endParaRPr lang="de-DE"/>
        </a:p>
      </dgm:t>
    </dgm:pt>
    <dgm:pt modelId="{C1CD13AB-E109-124C-A264-3BF616A2BFED}" type="sibTrans" cxnId="{152BB4A8-6B43-9C4F-83B3-029430ACAF90}">
      <dgm:prSet/>
      <dgm:spPr/>
      <dgm:t>
        <a:bodyPr/>
        <a:lstStyle/>
        <a:p>
          <a:endParaRPr lang="de-DE"/>
        </a:p>
      </dgm:t>
    </dgm:pt>
    <dgm:pt modelId="{89C0D0ED-E7A4-E74A-9242-8D87908353B7}">
      <dgm:prSet phldrT="[Text]"/>
      <dgm:spPr/>
      <dgm:t>
        <a:bodyPr/>
        <a:lstStyle/>
        <a:p>
          <a:r>
            <a:rPr lang="de-DE" dirty="0"/>
            <a:t>"Ich </a:t>
          </a:r>
          <a:r>
            <a:rPr lang="de-DE" i="1" dirty="0"/>
            <a:t>kann</a:t>
          </a:r>
          <a:r>
            <a:rPr lang="de-DE" dirty="0"/>
            <a:t> erfolgreich lesen"</a:t>
          </a:r>
        </a:p>
      </dgm:t>
    </dgm:pt>
    <dgm:pt modelId="{6B512BE1-5630-E944-9B58-C443390D65FA}" type="parTrans" cxnId="{A46358FF-43D0-FF4C-A5EC-19CA9D66D90A}">
      <dgm:prSet/>
      <dgm:spPr/>
      <dgm:t>
        <a:bodyPr/>
        <a:lstStyle/>
        <a:p>
          <a:endParaRPr lang="de-DE"/>
        </a:p>
      </dgm:t>
    </dgm:pt>
    <dgm:pt modelId="{ADAACE10-158E-4149-AA77-3EED1F3913C0}" type="sibTrans" cxnId="{A46358FF-43D0-FF4C-A5EC-19CA9D66D90A}">
      <dgm:prSet/>
      <dgm:spPr/>
      <dgm:t>
        <a:bodyPr/>
        <a:lstStyle/>
        <a:p>
          <a:endParaRPr lang="de-DE"/>
        </a:p>
      </dgm:t>
    </dgm:pt>
    <dgm:pt modelId="{BAF68341-64D2-C048-B03B-C61D232B02C4}">
      <dgm:prSet phldrT="[Text]" custT="1"/>
      <dgm:spPr/>
      <dgm:t>
        <a:bodyPr/>
        <a:lstStyle/>
        <a:p>
          <a:r>
            <a:rPr lang="de-DE" sz="2800" b="1" dirty="0"/>
            <a:t>Wertschätzung des Lesens</a:t>
          </a:r>
          <a:r>
            <a:rPr lang="de-DE" sz="1900" dirty="0"/>
            <a:t> </a:t>
          </a:r>
        </a:p>
      </dgm:t>
    </dgm:pt>
    <dgm:pt modelId="{DB080185-AE9B-A344-ADBD-362B842B5BC8}" type="parTrans" cxnId="{B8AEFD48-CE6D-5B46-8C76-616862DF171A}">
      <dgm:prSet/>
      <dgm:spPr/>
      <dgm:t>
        <a:bodyPr/>
        <a:lstStyle/>
        <a:p>
          <a:endParaRPr lang="de-DE"/>
        </a:p>
      </dgm:t>
    </dgm:pt>
    <dgm:pt modelId="{3B937CCE-3949-6746-B244-D09249F3FA73}" type="sibTrans" cxnId="{B8AEFD48-CE6D-5B46-8C76-616862DF171A}">
      <dgm:prSet/>
      <dgm:spPr/>
      <dgm:t>
        <a:bodyPr/>
        <a:lstStyle/>
        <a:p>
          <a:endParaRPr lang="de-DE"/>
        </a:p>
      </dgm:t>
    </dgm:pt>
    <dgm:pt modelId="{24D56359-895F-5548-B322-6FCCC55597F2}">
      <dgm:prSet phldrT="[Text]"/>
      <dgm:spPr/>
      <dgm:t>
        <a:bodyPr/>
        <a:lstStyle/>
        <a:p>
          <a:r>
            <a:rPr lang="de-DE" dirty="0"/>
            <a:t>"Ich </a:t>
          </a:r>
          <a:r>
            <a:rPr lang="de-DE" i="1" dirty="0"/>
            <a:t>will</a:t>
          </a:r>
          <a:r>
            <a:rPr lang="de-DE" dirty="0"/>
            <a:t> (diesen Text) lesen“</a:t>
          </a:r>
        </a:p>
      </dgm:t>
    </dgm:pt>
    <dgm:pt modelId="{B4F33F53-DF43-894A-8A62-2FBF8E9B7AF9}" type="parTrans" cxnId="{88D2FB5D-83C7-114B-BF94-C0F4BD4D9C76}">
      <dgm:prSet/>
      <dgm:spPr/>
      <dgm:t>
        <a:bodyPr/>
        <a:lstStyle/>
        <a:p>
          <a:endParaRPr lang="de-DE"/>
        </a:p>
      </dgm:t>
    </dgm:pt>
    <dgm:pt modelId="{FBB7F3E5-7998-DD43-B5B8-0A1738F2D30B}" type="sibTrans" cxnId="{88D2FB5D-83C7-114B-BF94-C0F4BD4D9C76}">
      <dgm:prSet/>
      <dgm:spPr/>
      <dgm:t>
        <a:bodyPr/>
        <a:lstStyle/>
        <a:p>
          <a:endParaRPr lang="de-DE"/>
        </a:p>
      </dgm:t>
    </dgm:pt>
    <dgm:pt modelId="{FD95B8EB-D08E-FF48-98AD-58FDFA53EA37}" type="pres">
      <dgm:prSet presAssocID="{0CEDDC1A-5DE0-8044-9B76-7F8FD013A7BC}" presName="hierChild1" presStyleCnt="0">
        <dgm:presLayoutVars>
          <dgm:chPref val="1"/>
          <dgm:dir/>
          <dgm:animOne val="branch"/>
          <dgm:animLvl val="lvl"/>
          <dgm:resizeHandles/>
        </dgm:presLayoutVars>
      </dgm:prSet>
      <dgm:spPr/>
    </dgm:pt>
    <dgm:pt modelId="{8214EC55-E734-FF4D-8CDE-AF03949C8E35}" type="pres">
      <dgm:prSet presAssocID="{F647DDD4-DD27-464C-BEA4-FAD712E71EBE}" presName="hierRoot1" presStyleCnt="0"/>
      <dgm:spPr/>
    </dgm:pt>
    <dgm:pt modelId="{6DF053F7-EA6A-7041-8755-C52E0AE994F1}" type="pres">
      <dgm:prSet presAssocID="{F647DDD4-DD27-464C-BEA4-FAD712E71EBE}" presName="composite" presStyleCnt="0"/>
      <dgm:spPr/>
    </dgm:pt>
    <dgm:pt modelId="{51250D3B-A9D3-B04A-BEE3-E797552384F9}" type="pres">
      <dgm:prSet presAssocID="{F647DDD4-DD27-464C-BEA4-FAD712E71EBE}" presName="background" presStyleLbl="node0" presStyleIdx="0" presStyleCnt="1"/>
      <dgm:spPr/>
    </dgm:pt>
    <dgm:pt modelId="{8C60F906-3281-C44A-9377-D31E4D05A8A9}" type="pres">
      <dgm:prSet presAssocID="{F647DDD4-DD27-464C-BEA4-FAD712E71EBE}" presName="text" presStyleLbl="fgAcc0" presStyleIdx="0" presStyleCnt="1" custScaleX="457759" custLinFactNeighborX="-15147" custLinFactNeighborY="4641">
        <dgm:presLayoutVars>
          <dgm:chPref val="3"/>
        </dgm:presLayoutVars>
      </dgm:prSet>
      <dgm:spPr/>
    </dgm:pt>
    <dgm:pt modelId="{4793170B-6C1B-794A-BEE4-2F4AEEB75F51}" type="pres">
      <dgm:prSet presAssocID="{F647DDD4-DD27-464C-BEA4-FAD712E71EBE}" presName="hierChild2" presStyleCnt="0"/>
      <dgm:spPr/>
    </dgm:pt>
    <dgm:pt modelId="{3EE4B4E2-8C04-B945-8712-9D685F814F9D}" type="pres">
      <dgm:prSet presAssocID="{D73E65B4-8094-054D-B410-7EAECE43E38D}" presName="Name10" presStyleLbl="parChTrans1D2" presStyleIdx="0" presStyleCnt="2"/>
      <dgm:spPr/>
    </dgm:pt>
    <dgm:pt modelId="{9178E934-09B2-AB4D-AA6D-32799C559921}" type="pres">
      <dgm:prSet presAssocID="{E2A07131-CC34-3947-89B8-B60DC138D204}" presName="hierRoot2" presStyleCnt="0"/>
      <dgm:spPr/>
    </dgm:pt>
    <dgm:pt modelId="{0F8650B5-CD71-5347-B591-B7A2287D4EE3}" type="pres">
      <dgm:prSet presAssocID="{E2A07131-CC34-3947-89B8-B60DC138D204}" presName="composite2" presStyleCnt="0"/>
      <dgm:spPr/>
    </dgm:pt>
    <dgm:pt modelId="{7545CCFD-D198-894F-A37A-618EE07D12CD}" type="pres">
      <dgm:prSet presAssocID="{E2A07131-CC34-3947-89B8-B60DC138D204}" presName="background2" presStyleLbl="node2" presStyleIdx="0" presStyleCnt="2"/>
      <dgm:spPr/>
    </dgm:pt>
    <dgm:pt modelId="{303688DB-F2E1-8C42-9BAB-5FAC3AC7488A}" type="pres">
      <dgm:prSet presAssocID="{E2A07131-CC34-3947-89B8-B60DC138D204}" presName="text2" presStyleLbl="fgAcc2" presStyleIdx="0" presStyleCnt="2" custScaleX="239611">
        <dgm:presLayoutVars>
          <dgm:chPref val="3"/>
        </dgm:presLayoutVars>
      </dgm:prSet>
      <dgm:spPr/>
    </dgm:pt>
    <dgm:pt modelId="{AEE4143E-C3D5-1547-940E-861002A13172}" type="pres">
      <dgm:prSet presAssocID="{E2A07131-CC34-3947-89B8-B60DC138D204}" presName="hierChild3" presStyleCnt="0"/>
      <dgm:spPr/>
    </dgm:pt>
    <dgm:pt modelId="{DA676CB2-A451-6E49-B658-27F5E980A092}" type="pres">
      <dgm:prSet presAssocID="{6B512BE1-5630-E944-9B58-C443390D65FA}" presName="Name17" presStyleLbl="parChTrans1D3" presStyleIdx="0" presStyleCnt="2"/>
      <dgm:spPr/>
    </dgm:pt>
    <dgm:pt modelId="{09BCB403-7263-8047-9A63-356D7834555D}" type="pres">
      <dgm:prSet presAssocID="{89C0D0ED-E7A4-E74A-9242-8D87908353B7}" presName="hierRoot3" presStyleCnt="0"/>
      <dgm:spPr/>
    </dgm:pt>
    <dgm:pt modelId="{1E67468D-A0C4-3C48-A42B-4F7BC929B4CF}" type="pres">
      <dgm:prSet presAssocID="{89C0D0ED-E7A4-E74A-9242-8D87908353B7}" presName="composite3" presStyleCnt="0"/>
      <dgm:spPr/>
    </dgm:pt>
    <dgm:pt modelId="{5708B5A3-02BC-8543-8243-976A801747FF}" type="pres">
      <dgm:prSet presAssocID="{89C0D0ED-E7A4-E74A-9242-8D87908353B7}" presName="background3" presStyleLbl="node3" presStyleIdx="0" presStyleCnt="2"/>
      <dgm:spPr/>
    </dgm:pt>
    <dgm:pt modelId="{52936347-02AC-ED44-B0E7-8C6A667A5805}" type="pres">
      <dgm:prSet presAssocID="{89C0D0ED-E7A4-E74A-9242-8D87908353B7}" presName="text3" presStyleLbl="fgAcc3" presStyleIdx="0" presStyleCnt="2" custScaleX="163736" custLinFactNeighborX="-4814" custLinFactNeighborY="-7354">
        <dgm:presLayoutVars>
          <dgm:chPref val="3"/>
        </dgm:presLayoutVars>
      </dgm:prSet>
      <dgm:spPr/>
    </dgm:pt>
    <dgm:pt modelId="{453302C9-BC8E-374A-BD68-8BB5D28D4B4E}" type="pres">
      <dgm:prSet presAssocID="{89C0D0ED-E7A4-E74A-9242-8D87908353B7}" presName="hierChild4" presStyleCnt="0"/>
      <dgm:spPr/>
    </dgm:pt>
    <dgm:pt modelId="{BF2622DA-94C9-B044-B01A-576DD88708F6}" type="pres">
      <dgm:prSet presAssocID="{DB080185-AE9B-A344-ADBD-362B842B5BC8}" presName="Name10" presStyleLbl="parChTrans1D2" presStyleIdx="1" presStyleCnt="2"/>
      <dgm:spPr/>
    </dgm:pt>
    <dgm:pt modelId="{8C8BA6D2-EEA1-B54F-9C4D-79167E854823}" type="pres">
      <dgm:prSet presAssocID="{BAF68341-64D2-C048-B03B-C61D232B02C4}" presName="hierRoot2" presStyleCnt="0"/>
      <dgm:spPr/>
    </dgm:pt>
    <dgm:pt modelId="{F982B44E-EC44-6942-804C-DE9DF61EBA4F}" type="pres">
      <dgm:prSet presAssocID="{BAF68341-64D2-C048-B03B-C61D232B02C4}" presName="composite2" presStyleCnt="0"/>
      <dgm:spPr/>
    </dgm:pt>
    <dgm:pt modelId="{A561B1C5-25D2-004F-8188-5AB0E5A62088}" type="pres">
      <dgm:prSet presAssocID="{BAF68341-64D2-C048-B03B-C61D232B02C4}" presName="background2" presStyleLbl="node2" presStyleIdx="1" presStyleCnt="2"/>
      <dgm:spPr/>
    </dgm:pt>
    <dgm:pt modelId="{5E1A93CF-85EF-B341-8594-7A256AF0E09C}" type="pres">
      <dgm:prSet presAssocID="{BAF68341-64D2-C048-B03B-C61D232B02C4}" presName="text2" presStyleLbl="fgAcc2" presStyleIdx="1" presStyleCnt="2" custScaleX="222910">
        <dgm:presLayoutVars>
          <dgm:chPref val="3"/>
        </dgm:presLayoutVars>
      </dgm:prSet>
      <dgm:spPr/>
    </dgm:pt>
    <dgm:pt modelId="{0F372A55-EF17-8B43-BB2B-5F561B96A082}" type="pres">
      <dgm:prSet presAssocID="{BAF68341-64D2-C048-B03B-C61D232B02C4}" presName="hierChild3" presStyleCnt="0"/>
      <dgm:spPr/>
    </dgm:pt>
    <dgm:pt modelId="{AC9CC8B1-6FC9-7E4F-A22A-BE91FBF32D73}" type="pres">
      <dgm:prSet presAssocID="{B4F33F53-DF43-894A-8A62-2FBF8E9B7AF9}" presName="Name17" presStyleLbl="parChTrans1D3" presStyleIdx="1" presStyleCnt="2"/>
      <dgm:spPr/>
    </dgm:pt>
    <dgm:pt modelId="{4ACBD196-348D-8D46-9F95-8C31A3E1AEE1}" type="pres">
      <dgm:prSet presAssocID="{24D56359-895F-5548-B322-6FCCC55597F2}" presName="hierRoot3" presStyleCnt="0"/>
      <dgm:spPr/>
    </dgm:pt>
    <dgm:pt modelId="{B379039D-F14F-C14C-9E14-A00CB4610A9C}" type="pres">
      <dgm:prSet presAssocID="{24D56359-895F-5548-B322-6FCCC55597F2}" presName="composite3" presStyleCnt="0"/>
      <dgm:spPr/>
    </dgm:pt>
    <dgm:pt modelId="{82135D8E-AE63-724C-B87D-3335CA0E5FBA}" type="pres">
      <dgm:prSet presAssocID="{24D56359-895F-5548-B322-6FCCC55597F2}" presName="background3" presStyleLbl="node3" presStyleIdx="1" presStyleCnt="2"/>
      <dgm:spPr/>
    </dgm:pt>
    <dgm:pt modelId="{2D11C7D2-4AC1-8748-88ED-BE4372832C64}" type="pres">
      <dgm:prSet presAssocID="{24D56359-895F-5548-B322-6FCCC55597F2}" presName="text3" presStyleLbl="fgAcc3" presStyleIdx="1" presStyleCnt="2" custScaleX="154630" custLinFactNeighborX="-3519" custLinFactNeighborY="-184">
        <dgm:presLayoutVars>
          <dgm:chPref val="3"/>
        </dgm:presLayoutVars>
      </dgm:prSet>
      <dgm:spPr/>
    </dgm:pt>
    <dgm:pt modelId="{A6ACD5C4-6833-5C42-BF24-F6F63E9DE600}" type="pres">
      <dgm:prSet presAssocID="{24D56359-895F-5548-B322-6FCCC55597F2}" presName="hierChild4" presStyleCnt="0"/>
      <dgm:spPr/>
    </dgm:pt>
  </dgm:ptLst>
  <dgm:cxnLst>
    <dgm:cxn modelId="{5C19910A-DD3D-DD4A-8756-509BFBB85FFB}" type="presOf" srcId="{89C0D0ED-E7A4-E74A-9242-8D87908353B7}" destId="{52936347-02AC-ED44-B0E7-8C6A667A5805}" srcOrd="0" destOrd="0" presId="urn:microsoft.com/office/officeart/2005/8/layout/hierarchy1"/>
    <dgm:cxn modelId="{F16CE922-3F53-BA48-A8E5-3670B61D2EBF}" srcId="{0CEDDC1A-5DE0-8044-9B76-7F8FD013A7BC}" destId="{F647DDD4-DD27-464C-BEA4-FAD712E71EBE}" srcOrd="0" destOrd="0" parTransId="{3E0303A5-515D-AA44-84A0-2F025649443B}" sibTransId="{8972B681-75CB-F544-874E-2ABFCD60ED58}"/>
    <dgm:cxn modelId="{586CC52A-A40E-E64E-BF9B-3DB02C705F2C}" type="presOf" srcId="{6B512BE1-5630-E944-9B58-C443390D65FA}" destId="{DA676CB2-A451-6E49-B658-27F5E980A092}" srcOrd="0" destOrd="0" presId="urn:microsoft.com/office/officeart/2005/8/layout/hierarchy1"/>
    <dgm:cxn modelId="{C9819139-DE2F-ED4F-9F61-783D82C64452}" type="presOf" srcId="{24D56359-895F-5548-B322-6FCCC55597F2}" destId="{2D11C7D2-4AC1-8748-88ED-BE4372832C64}" srcOrd="0" destOrd="0" presId="urn:microsoft.com/office/officeart/2005/8/layout/hierarchy1"/>
    <dgm:cxn modelId="{B8AEFD48-CE6D-5B46-8C76-616862DF171A}" srcId="{F647DDD4-DD27-464C-BEA4-FAD712E71EBE}" destId="{BAF68341-64D2-C048-B03B-C61D232B02C4}" srcOrd="1" destOrd="0" parTransId="{DB080185-AE9B-A344-ADBD-362B842B5BC8}" sibTransId="{3B937CCE-3949-6746-B244-D09249F3FA73}"/>
    <dgm:cxn modelId="{2B3EE150-3838-8948-A1C6-86F68696B19E}" type="presOf" srcId="{F647DDD4-DD27-464C-BEA4-FAD712E71EBE}" destId="{8C60F906-3281-C44A-9377-D31E4D05A8A9}" srcOrd="0" destOrd="0" presId="urn:microsoft.com/office/officeart/2005/8/layout/hierarchy1"/>
    <dgm:cxn modelId="{88D2FB5D-83C7-114B-BF94-C0F4BD4D9C76}" srcId="{BAF68341-64D2-C048-B03B-C61D232B02C4}" destId="{24D56359-895F-5548-B322-6FCCC55597F2}" srcOrd="0" destOrd="0" parTransId="{B4F33F53-DF43-894A-8A62-2FBF8E9B7AF9}" sibTransId="{FBB7F3E5-7998-DD43-B5B8-0A1738F2D30B}"/>
    <dgm:cxn modelId="{2A1B8360-31A3-354F-AC14-ADF6E4271265}" type="presOf" srcId="{D73E65B4-8094-054D-B410-7EAECE43E38D}" destId="{3EE4B4E2-8C04-B945-8712-9D685F814F9D}" srcOrd="0" destOrd="0" presId="urn:microsoft.com/office/officeart/2005/8/layout/hierarchy1"/>
    <dgm:cxn modelId="{F97A1A6D-2D3A-B74E-84DF-D6FF35FCF080}" type="presOf" srcId="{B4F33F53-DF43-894A-8A62-2FBF8E9B7AF9}" destId="{AC9CC8B1-6FC9-7E4F-A22A-BE91FBF32D73}" srcOrd="0" destOrd="0" presId="urn:microsoft.com/office/officeart/2005/8/layout/hierarchy1"/>
    <dgm:cxn modelId="{EA6AC476-FB65-2B46-BFD8-685878DB5249}" type="presOf" srcId="{BAF68341-64D2-C048-B03B-C61D232B02C4}" destId="{5E1A93CF-85EF-B341-8594-7A256AF0E09C}" srcOrd="0" destOrd="0" presId="urn:microsoft.com/office/officeart/2005/8/layout/hierarchy1"/>
    <dgm:cxn modelId="{FED67197-B4DE-2548-B051-BD81A718C3BB}" type="presOf" srcId="{E2A07131-CC34-3947-89B8-B60DC138D204}" destId="{303688DB-F2E1-8C42-9BAB-5FAC3AC7488A}" srcOrd="0" destOrd="0" presId="urn:microsoft.com/office/officeart/2005/8/layout/hierarchy1"/>
    <dgm:cxn modelId="{152BB4A8-6B43-9C4F-83B3-029430ACAF90}" srcId="{F647DDD4-DD27-464C-BEA4-FAD712E71EBE}" destId="{E2A07131-CC34-3947-89B8-B60DC138D204}" srcOrd="0" destOrd="0" parTransId="{D73E65B4-8094-054D-B410-7EAECE43E38D}" sibTransId="{C1CD13AB-E109-124C-A264-3BF616A2BFED}"/>
    <dgm:cxn modelId="{B0D3B8E4-EA81-EE4B-9DA3-A6E6D9C1B901}" type="presOf" srcId="{DB080185-AE9B-A344-ADBD-362B842B5BC8}" destId="{BF2622DA-94C9-B044-B01A-576DD88708F6}" srcOrd="0" destOrd="0" presId="urn:microsoft.com/office/officeart/2005/8/layout/hierarchy1"/>
    <dgm:cxn modelId="{9CFC18FA-4BC7-3747-A735-5EA7B82EB10F}" type="presOf" srcId="{0CEDDC1A-5DE0-8044-9B76-7F8FD013A7BC}" destId="{FD95B8EB-D08E-FF48-98AD-58FDFA53EA37}" srcOrd="0" destOrd="0" presId="urn:microsoft.com/office/officeart/2005/8/layout/hierarchy1"/>
    <dgm:cxn modelId="{A46358FF-43D0-FF4C-A5EC-19CA9D66D90A}" srcId="{E2A07131-CC34-3947-89B8-B60DC138D204}" destId="{89C0D0ED-E7A4-E74A-9242-8D87908353B7}" srcOrd="0" destOrd="0" parTransId="{6B512BE1-5630-E944-9B58-C443390D65FA}" sibTransId="{ADAACE10-158E-4149-AA77-3EED1F3913C0}"/>
    <dgm:cxn modelId="{140AD4A0-A4A3-9A4A-B6A5-3417353DF81C}" type="presParOf" srcId="{FD95B8EB-D08E-FF48-98AD-58FDFA53EA37}" destId="{8214EC55-E734-FF4D-8CDE-AF03949C8E35}" srcOrd="0" destOrd="0" presId="urn:microsoft.com/office/officeart/2005/8/layout/hierarchy1"/>
    <dgm:cxn modelId="{6AACA47A-5FA7-B946-AE53-FE278B966813}" type="presParOf" srcId="{8214EC55-E734-FF4D-8CDE-AF03949C8E35}" destId="{6DF053F7-EA6A-7041-8755-C52E0AE994F1}" srcOrd="0" destOrd="0" presId="urn:microsoft.com/office/officeart/2005/8/layout/hierarchy1"/>
    <dgm:cxn modelId="{EA0F8C15-E150-B64F-8ACD-9E3F643E5B03}" type="presParOf" srcId="{6DF053F7-EA6A-7041-8755-C52E0AE994F1}" destId="{51250D3B-A9D3-B04A-BEE3-E797552384F9}" srcOrd="0" destOrd="0" presId="urn:microsoft.com/office/officeart/2005/8/layout/hierarchy1"/>
    <dgm:cxn modelId="{11CF55A8-989A-1546-980F-E23FF874962B}" type="presParOf" srcId="{6DF053F7-EA6A-7041-8755-C52E0AE994F1}" destId="{8C60F906-3281-C44A-9377-D31E4D05A8A9}" srcOrd="1" destOrd="0" presId="urn:microsoft.com/office/officeart/2005/8/layout/hierarchy1"/>
    <dgm:cxn modelId="{95D5CACE-6488-634C-BE6A-C24FED1E0B7E}" type="presParOf" srcId="{8214EC55-E734-FF4D-8CDE-AF03949C8E35}" destId="{4793170B-6C1B-794A-BEE4-2F4AEEB75F51}" srcOrd="1" destOrd="0" presId="urn:microsoft.com/office/officeart/2005/8/layout/hierarchy1"/>
    <dgm:cxn modelId="{016215E9-DABC-4248-959A-DC0F76456D73}" type="presParOf" srcId="{4793170B-6C1B-794A-BEE4-2F4AEEB75F51}" destId="{3EE4B4E2-8C04-B945-8712-9D685F814F9D}" srcOrd="0" destOrd="0" presId="urn:microsoft.com/office/officeart/2005/8/layout/hierarchy1"/>
    <dgm:cxn modelId="{FEF8EDF9-6EEA-5042-9AA4-0BDE71EED651}" type="presParOf" srcId="{4793170B-6C1B-794A-BEE4-2F4AEEB75F51}" destId="{9178E934-09B2-AB4D-AA6D-32799C559921}" srcOrd="1" destOrd="0" presId="urn:microsoft.com/office/officeart/2005/8/layout/hierarchy1"/>
    <dgm:cxn modelId="{2421B0B8-4598-3B4D-8E7D-9E7B43927111}" type="presParOf" srcId="{9178E934-09B2-AB4D-AA6D-32799C559921}" destId="{0F8650B5-CD71-5347-B591-B7A2287D4EE3}" srcOrd="0" destOrd="0" presId="urn:microsoft.com/office/officeart/2005/8/layout/hierarchy1"/>
    <dgm:cxn modelId="{320BBF67-0896-DB4E-95A6-A3607308315D}" type="presParOf" srcId="{0F8650B5-CD71-5347-B591-B7A2287D4EE3}" destId="{7545CCFD-D198-894F-A37A-618EE07D12CD}" srcOrd="0" destOrd="0" presId="urn:microsoft.com/office/officeart/2005/8/layout/hierarchy1"/>
    <dgm:cxn modelId="{3DB67367-C688-8649-8B89-0493E6DDFB5D}" type="presParOf" srcId="{0F8650B5-CD71-5347-B591-B7A2287D4EE3}" destId="{303688DB-F2E1-8C42-9BAB-5FAC3AC7488A}" srcOrd="1" destOrd="0" presId="urn:microsoft.com/office/officeart/2005/8/layout/hierarchy1"/>
    <dgm:cxn modelId="{3CCCF565-13AC-A64D-A21D-60985FAB8966}" type="presParOf" srcId="{9178E934-09B2-AB4D-AA6D-32799C559921}" destId="{AEE4143E-C3D5-1547-940E-861002A13172}" srcOrd="1" destOrd="0" presId="urn:microsoft.com/office/officeart/2005/8/layout/hierarchy1"/>
    <dgm:cxn modelId="{DEA305BB-EE0F-6343-A512-061E63855EE1}" type="presParOf" srcId="{AEE4143E-C3D5-1547-940E-861002A13172}" destId="{DA676CB2-A451-6E49-B658-27F5E980A092}" srcOrd="0" destOrd="0" presId="urn:microsoft.com/office/officeart/2005/8/layout/hierarchy1"/>
    <dgm:cxn modelId="{C7CC3254-739F-5C43-AA1B-4AA9685B1260}" type="presParOf" srcId="{AEE4143E-C3D5-1547-940E-861002A13172}" destId="{09BCB403-7263-8047-9A63-356D7834555D}" srcOrd="1" destOrd="0" presId="urn:microsoft.com/office/officeart/2005/8/layout/hierarchy1"/>
    <dgm:cxn modelId="{D48E8B7C-60A7-714D-8995-C684116AFF9C}" type="presParOf" srcId="{09BCB403-7263-8047-9A63-356D7834555D}" destId="{1E67468D-A0C4-3C48-A42B-4F7BC929B4CF}" srcOrd="0" destOrd="0" presId="urn:microsoft.com/office/officeart/2005/8/layout/hierarchy1"/>
    <dgm:cxn modelId="{02F94CF2-BF54-1C4E-91E2-BDA10A28F2E3}" type="presParOf" srcId="{1E67468D-A0C4-3C48-A42B-4F7BC929B4CF}" destId="{5708B5A3-02BC-8543-8243-976A801747FF}" srcOrd="0" destOrd="0" presId="urn:microsoft.com/office/officeart/2005/8/layout/hierarchy1"/>
    <dgm:cxn modelId="{7085D474-2253-8B43-A980-DC4081DC6877}" type="presParOf" srcId="{1E67468D-A0C4-3C48-A42B-4F7BC929B4CF}" destId="{52936347-02AC-ED44-B0E7-8C6A667A5805}" srcOrd="1" destOrd="0" presId="urn:microsoft.com/office/officeart/2005/8/layout/hierarchy1"/>
    <dgm:cxn modelId="{023E46F0-067E-1140-99BD-756876606B86}" type="presParOf" srcId="{09BCB403-7263-8047-9A63-356D7834555D}" destId="{453302C9-BC8E-374A-BD68-8BB5D28D4B4E}" srcOrd="1" destOrd="0" presId="urn:microsoft.com/office/officeart/2005/8/layout/hierarchy1"/>
    <dgm:cxn modelId="{875C9086-F71D-F04A-A3FE-59123A965AD8}" type="presParOf" srcId="{4793170B-6C1B-794A-BEE4-2F4AEEB75F51}" destId="{BF2622DA-94C9-B044-B01A-576DD88708F6}" srcOrd="2" destOrd="0" presId="urn:microsoft.com/office/officeart/2005/8/layout/hierarchy1"/>
    <dgm:cxn modelId="{D0D5FD0A-8BB5-A541-B395-4EFABE2A70DB}" type="presParOf" srcId="{4793170B-6C1B-794A-BEE4-2F4AEEB75F51}" destId="{8C8BA6D2-EEA1-B54F-9C4D-79167E854823}" srcOrd="3" destOrd="0" presId="urn:microsoft.com/office/officeart/2005/8/layout/hierarchy1"/>
    <dgm:cxn modelId="{465FF4FF-F346-AD4E-96B9-364BA0753B6C}" type="presParOf" srcId="{8C8BA6D2-EEA1-B54F-9C4D-79167E854823}" destId="{F982B44E-EC44-6942-804C-DE9DF61EBA4F}" srcOrd="0" destOrd="0" presId="urn:microsoft.com/office/officeart/2005/8/layout/hierarchy1"/>
    <dgm:cxn modelId="{1A017490-DF7F-7346-9D63-39BBDA33634B}" type="presParOf" srcId="{F982B44E-EC44-6942-804C-DE9DF61EBA4F}" destId="{A561B1C5-25D2-004F-8188-5AB0E5A62088}" srcOrd="0" destOrd="0" presId="urn:microsoft.com/office/officeart/2005/8/layout/hierarchy1"/>
    <dgm:cxn modelId="{66F0AEE6-A946-D348-A51F-7F02B602215F}" type="presParOf" srcId="{F982B44E-EC44-6942-804C-DE9DF61EBA4F}" destId="{5E1A93CF-85EF-B341-8594-7A256AF0E09C}" srcOrd="1" destOrd="0" presId="urn:microsoft.com/office/officeart/2005/8/layout/hierarchy1"/>
    <dgm:cxn modelId="{F5FEB3F2-B44B-F048-A39F-359064D1E7F1}" type="presParOf" srcId="{8C8BA6D2-EEA1-B54F-9C4D-79167E854823}" destId="{0F372A55-EF17-8B43-BB2B-5F561B96A082}" srcOrd="1" destOrd="0" presId="urn:microsoft.com/office/officeart/2005/8/layout/hierarchy1"/>
    <dgm:cxn modelId="{8AEBF8F5-80FA-704B-919D-C260896C97A0}" type="presParOf" srcId="{0F372A55-EF17-8B43-BB2B-5F561B96A082}" destId="{AC9CC8B1-6FC9-7E4F-A22A-BE91FBF32D73}" srcOrd="0" destOrd="0" presId="urn:microsoft.com/office/officeart/2005/8/layout/hierarchy1"/>
    <dgm:cxn modelId="{E36B7A9F-A77B-BC4E-8CB1-A9AFEB0A7C18}" type="presParOf" srcId="{0F372A55-EF17-8B43-BB2B-5F561B96A082}" destId="{4ACBD196-348D-8D46-9F95-8C31A3E1AEE1}" srcOrd="1" destOrd="0" presId="urn:microsoft.com/office/officeart/2005/8/layout/hierarchy1"/>
    <dgm:cxn modelId="{EDA9A81D-F048-6B4D-A9C9-2B50D47EF76A}" type="presParOf" srcId="{4ACBD196-348D-8D46-9F95-8C31A3E1AEE1}" destId="{B379039D-F14F-C14C-9E14-A00CB4610A9C}" srcOrd="0" destOrd="0" presId="urn:microsoft.com/office/officeart/2005/8/layout/hierarchy1"/>
    <dgm:cxn modelId="{25D337A2-4D52-F342-975C-351DC28A2C6D}" type="presParOf" srcId="{B379039D-F14F-C14C-9E14-A00CB4610A9C}" destId="{82135D8E-AE63-724C-B87D-3335CA0E5FBA}" srcOrd="0" destOrd="0" presId="urn:microsoft.com/office/officeart/2005/8/layout/hierarchy1"/>
    <dgm:cxn modelId="{14F7C9C7-3332-3444-9D1E-45399374F34F}" type="presParOf" srcId="{B379039D-F14F-C14C-9E14-A00CB4610A9C}" destId="{2D11C7D2-4AC1-8748-88ED-BE4372832C64}" srcOrd="1" destOrd="0" presId="urn:microsoft.com/office/officeart/2005/8/layout/hierarchy1"/>
    <dgm:cxn modelId="{872E68D3-108F-DF4A-9858-E4B5A27C84E7}" type="presParOf" srcId="{4ACBD196-348D-8D46-9F95-8C31A3E1AEE1}" destId="{A6ACD5C4-6833-5C42-BF24-F6F63E9DE600}"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921C71-D269-4FFD-952A-9AE5DC4B9B26}">
      <dsp:nvSpPr>
        <dsp:cNvPr id="0" name=""/>
        <dsp:cNvSpPr/>
      </dsp:nvSpPr>
      <dsp:spPr>
        <a:xfrm>
          <a:off x="-4594335" y="-704407"/>
          <a:ext cx="5472816" cy="5472816"/>
        </a:xfrm>
        <a:prstGeom prst="blockArc">
          <a:avLst>
            <a:gd name="adj1" fmla="val 18900000"/>
            <a:gd name="adj2" fmla="val 2700000"/>
            <a:gd name="adj3" fmla="val 395"/>
          </a:avLst>
        </a:prstGeom>
        <a:noFill/>
        <a:ln w="25400" cap="flat" cmpd="sng" algn="ctr">
          <a:solidFill>
            <a:schemeClr val="accent5">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342CDCC-29D3-4B9D-B9D1-28C6E09579A5}">
      <dsp:nvSpPr>
        <dsp:cNvPr id="0" name=""/>
        <dsp:cNvSpPr/>
      </dsp:nvSpPr>
      <dsp:spPr>
        <a:xfrm>
          <a:off x="460128" y="312440"/>
          <a:ext cx="5580684" cy="625205"/>
        </a:xfrm>
        <a:prstGeom prst="rect">
          <a:avLst/>
        </a:prstGeom>
        <a:solidFill>
          <a:schemeClr val="accent5">
            <a:alpha val="9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6257" tIns="45720" rIns="45720" bIns="45720" numCol="1" spcCol="1270" anchor="ctr" anchorCtr="0">
          <a:noAutofit/>
        </a:bodyPr>
        <a:lstStyle/>
        <a:p>
          <a:pPr marL="0" lvl="0" indent="0" algn="l" defTabSz="800100">
            <a:lnSpc>
              <a:spcPct val="90000"/>
            </a:lnSpc>
            <a:spcBef>
              <a:spcPct val="0"/>
            </a:spcBef>
            <a:spcAft>
              <a:spcPct val="35000"/>
            </a:spcAft>
            <a:buNone/>
          </a:pPr>
          <a:r>
            <a:rPr lang="de-DE" sz="1800" b="1" kern="1200" dirty="0">
              <a:solidFill>
                <a:schemeClr val="bg1"/>
              </a:solidFill>
            </a:rPr>
            <a:t>Einführung: Grundlagen</a:t>
          </a:r>
          <a:endParaRPr lang="de-DE" sz="1800" kern="1200" dirty="0"/>
        </a:p>
      </dsp:txBody>
      <dsp:txXfrm>
        <a:off x="460128" y="312440"/>
        <a:ext cx="5580684" cy="625205"/>
      </dsp:txXfrm>
    </dsp:sp>
    <dsp:sp modelId="{EF9C9375-61BD-4B84-B5D3-2E34BF693A14}">
      <dsp:nvSpPr>
        <dsp:cNvPr id="0" name=""/>
        <dsp:cNvSpPr/>
      </dsp:nvSpPr>
      <dsp:spPr>
        <a:xfrm>
          <a:off x="69375" y="234289"/>
          <a:ext cx="781507" cy="781507"/>
        </a:xfrm>
        <a:prstGeom prst="ellipse">
          <a:avLst/>
        </a:prstGeom>
        <a:blipFill rotWithShape="0">
          <a:blip xmlns:r="http://schemas.openxmlformats.org/officeDocument/2006/relationships" r:embed="rId1" cstate="print">
            <a:extLst>
              <a:ext uri="{28A0092B-C50C-407E-A947-70E740481C1C}">
                <a14:useLocalDpi xmlns:a14="http://schemas.microsoft.com/office/drawing/2010/main" val="0"/>
              </a:ext>
            </a:extLst>
          </a:blip>
          <a:srcRect/>
          <a:stretch>
            <a:fillRect/>
          </a:stretch>
        </a:blipFill>
        <a:ln w="25400" cap="flat" cmpd="sng" algn="ctr">
          <a:solidFill>
            <a:schemeClr val="accent5">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8E2DFF9-7BDE-2143-994D-B87F70A335F2}">
      <dsp:nvSpPr>
        <dsp:cNvPr id="0" name=""/>
        <dsp:cNvSpPr/>
      </dsp:nvSpPr>
      <dsp:spPr>
        <a:xfrm>
          <a:off x="818573" y="1250411"/>
          <a:ext cx="5222240" cy="625205"/>
        </a:xfrm>
        <a:prstGeom prst="rect">
          <a:avLst/>
        </a:prstGeom>
        <a:solidFill>
          <a:schemeClr val="accent5">
            <a:alpha val="90000"/>
            <a:hueOff val="0"/>
            <a:satOff val="0"/>
            <a:lumOff val="0"/>
            <a:alphaOff val="-13333"/>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6257" tIns="45720" rIns="45720" bIns="45720" numCol="1" spcCol="1270" anchor="ctr" anchorCtr="0">
          <a:noAutofit/>
        </a:bodyPr>
        <a:lstStyle/>
        <a:p>
          <a:pPr marL="0" lvl="0" indent="0" algn="l" defTabSz="800100">
            <a:lnSpc>
              <a:spcPct val="90000"/>
            </a:lnSpc>
            <a:spcBef>
              <a:spcPct val="0"/>
            </a:spcBef>
            <a:spcAft>
              <a:spcPct val="35000"/>
            </a:spcAft>
            <a:buNone/>
          </a:pPr>
          <a:r>
            <a:rPr lang="de-DE" sz="1800" b="1" kern="1200" dirty="0">
              <a:solidFill>
                <a:schemeClr val="bg1"/>
              </a:solidFill>
            </a:rPr>
            <a:t>Diagnostik der Subjekt-/ sozialen Ebene des Lesens</a:t>
          </a:r>
          <a:endParaRPr lang="de-DE" sz="1800" kern="1200" dirty="0"/>
        </a:p>
      </dsp:txBody>
      <dsp:txXfrm>
        <a:off x="818573" y="1250411"/>
        <a:ext cx="5222240" cy="625205"/>
      </dsp:txXfrm>
    </dsp:sp>
    <dsp:sp modelId="{81EBC999-8E0F-4991-910F-297DE99866E8}">
      <dsp:nvSpPr>
        <dsp:cNvPr id="0" name=""/>
        <dsp:cNvSpPr/>
      </dsp:nvSpPr>
      <dsp:spPr>
        <a:xfrm>
          <a:off x="427819" y="1172260"/>
          <a:ext cx="781507" cy="781507"/>
        </a:xfrm>
        <a:prstGeom prst="ellipse">
          <a:avLst/>
        </a:prstGeom>
        <a:blipFill rotWithShape="0">
          <a:blip xmlns:r="http://schemas.openxmlformats.org/officeDocument/2006/relationships" r:embed="rId1" cstate="print">
            <a:extLst>
              <a:ext uri="{28A0092B-C50C-407E-A947-70E740481C1C}">
                <a14:useLocalDpi xmlns:a14="http://schemas.microsoft.com/office/drawing/2010/main" val="0"/>
              </a:ext>
            </a:extLst>
          </a:blip>
          <a:srcRect/>
          <a:stretch>
            <a:fillRect/>
          </a:stretch>
        </a:blipFill>
        <a:ln w="25400" cap="flat" cmpd="sng" algn="ctr">
          <a:solidFill>
            <a:schemeClr val="accent5">
              <a:alpha val="90000"/>
              <a:hueOff val="0"/>
              <a:satOff val="0"/>
              <a:lumOff val="0"/>
              <a:alphaOff val="-13333"/>
            </a:schemeClr>
          </a:solidFill>
          <a:prstDash val="solid"/>
        </a:ln>
        <a:effectLst/>
      </dsp:spPr>
      <dsp:style>
        <a:lnRef idx="2">
          <a:scrgbClr r="0" g="0" b="0"/>
        </a:lnRef>
        <a:fillRef idx="1">
          <a:scrgbClr r="0" g="0" b="0"/>
        </a:fillRef>
        <a:effectRef idx="0">
          <a:scrgbClr r="0" g="0" b="0"/>
        </a:effectRef>
        <a:fontRef idx="minor"/>
      </dsp:style>
    </dsp:sp>
    <dsp:sp modelId="{77888851-9641-6D4F-8977-5F204453EB31}">
      <dsp:nvSpPr>
        <dsp:cNvPr id="0" name=""/>
        <dsp:cNvSpPr/>
      </dsp:nvSpPr>
      <dsp:spPr>
        <a:xfrm>
          <a:off x="818573" y="2188382"/>
          <a:ext cx="5222240" cy="625205"/>
        </a:xfrm>
        <a:prstGeom prst="rect">
          <a:avLst/>
        </a:prstGeom>
        <a:solidFill>
          <a:schemeClr val="accent5">
            <a:alpha val="90000"/>
            <a:hueOff val="0"/>
            <a:satOff val="0"/>
            <a:lumOff val="0"/>
            <a:alphaOff val="-26667"/>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6257" tIns="45720" rIns="45720" bIns="45720" numCol="1" spcCol="1270" anchor="ctr" anchorCtr="0">
          <a:noAutofit/>
        </a:bodyPr>
        <a:lstStyle/>
        <a:p>
          <a:pPr marL="0" lvl="0" indent="0" algn="l" defTabSz="800100">
            <a:lnSpc>
              <a:spcPct val="90000"/>
            </a:lnSpc>
            <a:spcBef>
              <a:spcPct val="0"/>
            </a:spcBef>
            <a:spcAft>
              <a:spcPct val="35000"/>
            </a:spcAft>
            <a:buNone/>
          </a:pPr>
          <a:r>
            <a:rPr lang="de-DE" sz="1800" b="1" kern="1200" dirty="0">
              <a:solidFill>
                <a:schemeClr val="bg1"/>
              </a:solidFill>
            </a:rPr>
            <a:t>Vier Verfahren zur Diagnostik  der Subjekt- und sozialen Ebene des Lesens</a:t>
          </a:r>
          <a:endParaRPr lang="de-DE" sz="1800" kern="1200" dirty="0"/>
        </a:p>
      </dsp:txBody>
      <dsp:txXfrm>
        <a:off x="818573" y="2188382"/>
        <a:ext cx="5222240" cy="625205"/>
      </dsp:txXfrm>
    </dsp:sp>
    <dsp:sp modelId="{272E4EFC-4745-43FD-A970-B78781C8C277}">
      <dsp:nvSpPr>
        <dsp:cNvPr id="0" name=""/>
        <dsp:cNvSpPr/>
      </dsp:nvSpPr>
      <dsp:spPr>
        <a:xfrm>
          <a:off x="427819" y="2110232"/>
          <a:ext cx="781507" cy="781507"/>
        </a:xfrm>
        <a:prstGeom prst="ellipse">
          <a:avLst/>
        </a:prstGeom>
        <a:blipFill rotWithShape="0">
          <a:blip xmlns:r="http://schemas.openxmlformats.org/officeDocument/2006/relationships" r:embed="rId1" cstate="print">
            <a:extLst>
              <a:ext uri="{28A0092B-C50C-407E-A947-70E740481C1C}">
                <a14:useLocalDpi xmlns:a14="http://schemas.microsoft.com/office/drawing/2010/main" val="0"/>
              </a:ext>
            </a:extLst>
          </a:blip>
          <a:srcRect/>
          <a:stretch>
            <a:fillRect/>
          </a:stretch>
        </a:blipFill>
        <a:ln w="25400" cap="flat" cmpd="sng" algn="ctr">
          <a:solidFill>
            <a:schemeClr val="accent5">
              <a:alpha val="90000"/>
              <a:hueOff val="0"/>
              <a:satOff val="0"/>
              <a:lumOff val="0"/>
              <a:alphaOff val="-26667"/>
            </a:schemeClr>
          </a:solidFill>
          <a:prstDash val="solid"/>
        </a:ln>
        <a:effectLst/>
      </dsp:spPr>
      <dsp:style>
        <a:lnRef idx="2">
          <a:scrgbClr r="0" g="0" b="0"/>
        </a:lnRef>
        <a:fillRef idx="1">
          <a:scrgbClr r="0" g="0" b="0"/>
        </a:fillRef>
        <a:effectRef idx="0">
          <a:scrgbClr r="0" g="0" b="0"/>
        </a:effectRef>
        <a:fontRef idx="minor"/>
      </dsp:style>
    </dsp:sp>
    <dsp:sp modelId="{FA6C120B-9050-FE4C-B541-A58C472DF76C}">
      <dsp:nvSpPr>
        <dsp:cNvPr id="0" name=""/>
        <dsp:cNvSpPr/>
      </dsp:nvSpPr>
      <dsp:spPr>
        <a:xfrm>
          <a:off x="460128" y="3126353"/>
          <a:ext cx="5580684" cy="625205"/>
        </a:xfrm>
        <a:prstGeom prst="rect">
          <a:avLst/>
        </a:prstGeom>
        <a:solidFill>
          <a:schemeClr val="accent5">
            <a:alpha val="90000"/>
            <a:hueOff val="0"/>
            <a:satOff val="0"/>
            <a:lumOff val="0"/>
            <a:alpha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6257" tIns="45720" rIns="45720" bIns="45720" numCol="1" spcCol="1270" anchor="ctr" anchorCtr="0">
          <a:noAutofit/>
        </a:bodyPr>
        <a:lstStyle/>
        <a:p>
          <a:pPr marL="0" lvl="0" indent="0" algn="l" defTabSz="800100">
            <a:lnSpc>
              <a:spcPct val="90000"/>
            </a:lnSpc>
            <a:spcBef>
              <a:spcPct val="0"/>
            </a:spcBef>
            <a:spcAft>
              <a:spcPct val="35000"/>
            </a:spcAft>
            <a:buNone/>
          </a:pPr>
          <a:r>
            <a:rPr lang="de-DE" sz="1800" b="1" kern="1200" dirty="0"/>
            <a:t>Einsatz</a:t>
          </a:r>
          <a:r>
            <a:rPr lang="de-DE" sz="1800" b="1" kern="1200" baseline="0" dirty="0"/>
            <a:t> dieser Verfahren im Unterricht</a:t>
          </a:r>
          <a:endParaRPr lang="de-DE" sz="1800" b="1" kern="1200" dirty="0"/>
        </a:p>
      </dsp:txBody>
      <dsp:txXfrm>
        <a:off x="460128" y="3126353"/>
        <a:ext cx="5580684" cy="625205"/>
      </dsp:txXfrm>
    </dsp:sp>
    <dsp:sp modelId="{AF0C7DAD-C083-4493-982D-92E0D7C29C24}">
      <dsp:nvSpPr>
        <dsp:cNvPr id="0" name=""/>
        <dsp:cNvSpPr/>
      </dsp:nvSpPr>
      <dsp:spPr>
        <a:xfrm>
          <a:off x="69375" y="3048203"/>
          <a:ext cx="781507" cy="781507"/>
        </a:xfrm>
        <a:prstGeom prst="ellipse">
          <a:avLst/>
        </a:prstGeom>
        <a:blipFill rotWithShape="0">
          <a:blip xmlns:r="http://schemas.openxmlformats.org/officeDocument/2006/relationships" r:embed="rId1" cstate="print">
            <a:extLst>
              <a:ext uri="{28A0092B-C50C-407E-A947-70E740481C1C}">
                <a14:useLocalDpi xmlns:a14="http://schemas.microsoft.com/office/drawing/2010/main" val="0"/>
              </a:ext>
            </a:extLst>
          </a:blip>
          <a:srcRect/>
          <a:stretch>
            <a:fillRect/>
          </a:stretch>
        </a:blipFill>
        <a:ln w="25400" cap="flat" cmpd="sng" algn="ctr">
          <a:solidFill>
            <a:schemeClr val="accent5">
              <a:alpha val="90000"/>
              <a:hueOff val="0"/>
              <a:satOff val="0"/>
              <a:lumOff val="0"/>
              <a:alphaOff val="-4000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C3A6E1-C545-DD4A-A355-171A43EE0C8A}">
      <dsp:nvSpPr>
        <dsp:cNvPr id="0" name=""/>
        <dsp:cNvSpPr/>
      </dsp:nvSpPr>
      <dsp:spPr>
        <a:xfrm>
          <a:off x="3024334" y="2280"/>
          <a:ext cx="2737001" cy="805853"/>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de-DE" sz="1600" b="1" kern="1200" dirty="0"/>
            <a:t>Lernausgangslage ermitteln (D 1)</a:t>
          </a:r>
        </a:p>
      </dsp:txBody>
      <dsp:txXfrm>
        <a:off x="3063673" y="41619"/>
        <a:ext cx="2658323" cy="727175"/>
      </dsp:txXfrm>
    </dsp:sp>
    <dsp:sp modelId="{E3B1DBA7-8F72-5245-A4D8-2B955C5C06E9}">
      <dsp:nvSpPr>
        <dsp:cNvPr id="0" name=""/>
        <dsp:cNvSpPr/>
      </dsp:nvSpPr>
      <dsp:spPr>
        <a:xfrm>
          <a:off x="2369647" y="620803"/>
          <a:ext cx="3797427" cy="3797427"/>
        </a:xfrm>
        <a:custGeom>
          <a:avLst/>
          <a:gdLst/>
          <a:ahLst/>
          <a:cxnLst/>
          <a:rect l="0" t="0" r="0" b="0"/>
          <a:pathLst>
            <a:path>
              <a:moveTo>
                <a:pt x="2723663" y="188575"/>
              </a:moveTo>
              <a:arcTo wR="1898713" hR="1898713" stAng="17745127" swAng="509747"/>
            </a:path>
          </a:pathLst>
        </a:custGeom>
        <a:noFill/>
        <a:ln w="9525" cap="flat" cmpd="sng" algn="ctr">
          <a:solidFill>
            <a:schemeClr val="accent4">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E2E642BC-6BE3-6E42-946B-10B8C08CA722}">
      <dsp:nvSpPr>
        <dsp:cNvPr id="0" name=""/>
        <dsp:cNvSpPr/>
      </dsp:nvSpPr>
      <dsp:spPr>
        <a:xfrm>
          <a:off x="4668669" y="951637"/>
          <a:ext cx="2737001" cy="805853"/>
        </a:xfrm>
        <a:prstGeom prst="roundRect">
          <a:avLst/>
        </a:prstGeom>
        <a:solidFill>
          <a:schemeClr val="accent4">
            <a:hueOff val="-892954"/>
            <a:satOff val="5380"/>
            <a:lumOff val="43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de-DE" sz="1600" b="1" kern="1200" dirty="0"/>
            <a:t>Lernprozesse planen und durchführen (Unterricht / </a:t>
          </a:r>
          <a:r>
            <a:rPr lang="de-DE" sz="1600" b="1" kern="1200" dirty="0" err="1"/>
            <a:t>indiv</a:t>
          </a:r>
          <a:r>
            <a:rPr lang="de-DE" sz="1600" b="1" kern="1200" dirty="0"/>
            <a:t>. Förderung)</a:t>
          </a:r>
        </a:p>
      </dsp:txBody>
      <dsp:txXfrm>
        <a:off x="4708008" y="990976"/>
        <a:ext cx="2658323" cy="727175"/>
      </dsp:txXfrm>
    </dsp:sp>
    <dsp:sp modelId="{6D70141C-7653-1047-A9B5-0EBB1521EF73}">
      <dsp:nvSpPr>
        <dsp:cNvPr id="0" name=""/>
        <dsp:cNvSpPr/>
      </dsp:nvSpPr>
      <dsp:spPr>
        <a:xfrm>
          <a:off x="2494121" y="405207"/>
          <a:ext cx="3797427" cy="3797427"/>
        </a:xfrm>
        <a:custGeom>
          <a:avLst/>
          <a:gdLst/>
          <a:ahLst/>
          <a:cxnLst/>
          <a:rect l="0" t="0" r="0" b="0"/>
          <a:pathLst>
            <a:path>
              <a:moveTo>
                <a:pt x="3720214" y="1362758"/>
              </a:moveTo>
              <a:arcTo wR="1898713" hR="1898713" stAng="20616247" swAng="1967506"/>
            </a:path>
          </a:pathLst>
        </a:custGeom>
        <a:noFill/>
        <a:ln w="9525" cap="flat" cmpd="sng" algn="ctr">
          <a:solidFill>
            <a:schemeClr val="accent4">
              <a:hueOff val="-892954"/>
              <a:satOff val="5380"/>
              <a:lumOff val="431"/>
              <a:alphaOff val="0"/>
            </a:schemeClr>
          </a:solidFill>
          <a:prstDash val="solid"/>
        </a:ln>
        <a:effectLst/>
      </dsp:spPr>
      <dsp:style>
        <a:lnRef idx="1">
          <a:scrgbClr r="0" g="0" b="0"/>
        </a:lnRef>
        <a:fillRef idx="0">
          <a:scrgbClr r="0" g="0" b="0"/>
        </a:fillRef>
        <a:effectRef idx="0">
          <a:scrgbClr r="0" g="0" b="0"/>
        </a:effectRef>
        <a:fontRef idx="minor"/>
      </dsp:style>
    </dsp:sp>
    <dsp:sp modelId="{BC81B188-23AC-2D48-BA47-9F69FA2E06B6}">
      <dsp:nvSpPr>
        <dsp:cNvPr id="0" name=""/>
        <dsp:cNvSpPr/>
      </dsp:nvSpPr>
      <dsp:spPr>
        <a:xfrm>
          <a:off x="4668669" y="2850350"/>
          <a:ext cx="2737001" cy="805853"/>
        </a:xfrm>
        <a:prstGeom prst="roundRect">
          <a:avLst/>
        </a:prstGeom>
        <a:solidFill>
          <a:schemeClr val="accent4">
            <a:hueOff val="-1785908"/>
            <a:satOff val="10760"/>
            <a:lumOff val="86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de-DE" sz="1600" b="1" kern="1200" dirty="0"/>
            <a:t>Lernfortschritte ermitteln (D 2)</a:t>
          </a:r>
        </a:p>
      </dsp:txBody>
      <dsp:txXfrm>
        <a:off x="4708008" y="2889689"/>
        <a:ext cx="2658323" cy="727175"/>
      </dsp:txXfrm>
    </dsp:sp>
    <dsp:sp modelId="{C0962BDA-5B1B-3243-ADD1-E83841F27107}">
      <dsp:nvSpPr>
        <dsp:cNvPr id="0" name=""/>
        <dsp:cNvSpPr/>
      </dsp:nvSpPr>
      <dsp:spPr>
        <a:xfrm>
          <a:off x="2369647" y="189611"/>
          <a:ext cx="3797427" cy="3797427"/>
        </a:xfrm>
        <a:custGeom>
          <a:avLst/>
          <a:gdLst/>
          <a:ahLst/>
          <a:cxnLst/>
          <a:rect l="0" t="0" r="0" b="0"/>
          <a:pathLst>
            <a:path>
              <a:moveTo>
                <a:pt x="2967261" y="3468210"/>
              </a:moveTo>
              <a:arcTo wR="1898713" hR="1898713" stAng="3345127" swAng="509747"/>
            </a:path>
          </a:pathLst>
        </a:custGeom>
        <a:noFill/>
        <a:ln w="9525" cap="flat" cmpd="sng" algn="ctr">
          <a:solidFill>
            <a:schemeClr val="accent4">
              <a:hueOff val="-1785908"/>
              <a:satOff val="10760"/>
              <a:lumOff val="862"/>
              <a:alphaOff val="0"/>
            </a:schemeClr>
          </a:solidFill>
          <a:prstDash val="solid"/>
        </a:ln>
        <a:effectLst/>
      </dsp:spPr>
      <dsp:style>
        <a:lnRef idx="1">
          <a:scrgbClr r="0" g="0" b="0"/>
        </a:lnRef>
        <a:fillRef idx="0">
          <a:scrgbClr r="0" g="0" b="0"/>
        </a:fillRef>
        <a:effectRef idx="0">
          <a:scrgbClr r="0" g="0" b="0"/>
        </a:effectRef>
        <a:fontRef idx="minor"/>
      </dsp:style>
    </dsp:sp>
    <dsp:sp modelId="{6D7D9679-911F-0E48-BF1B-F8756B818BEB}">
      <dsp:nvSpPr>
        <dsp:cNvPr id="0" name=""/>
        <dsp:cNvSpPr/>
      </dsp:nvSpPr>
      <dsp:spPr>
        <a:xfrm>
          <a:off x="3024334" y="3799707"/>
          <a:ext cx="2737001" cy="805853"/>
        </a:xfrm>
        <a:prstGeom prst="roundRect">
          <a:avLst/>
        </a:prstGeom>
        <a:solidFill>
          <a:schemeClr val="accent4">
            <a:hueOff val="-2678862"/>
            <a:satOff val="16139"/>
            <a:lumOff val="129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de-DE" sz="1600" b="1" kern="1200" dirty="0"/>
            <a:t>Unterricht / individuelle Förderung</a:t>
          </a:r>
        </a:p>
      </dsp:txBody>
      <dsp:txXfrm>
        <a:off x="3063673" y="3839046"/>
        <a:ext cx="2658323" cy="727175"/>
      </dsp:txXfrm>
    </dsp:sp>
    <dsp:sp modelId="{F1C551DB-A872-C244-872E-5786E6BD7D50}">
      <dsp:nvSpPr>
        <dsp:cNvPr id="0" name=""/>
        <dsp:cNvSpPr/>
      </dsp:nvSpPr>
      <dsp:spPr>
        <a:xfrm>
          <a:off x="2618596" y="189611"/>
          <a:ext cx="3797427" cy="3797427"/>
        </a:xfrm>
        <a:custGeom>
          <a:avLst/>
          <a:gdLst/>
          <a:ahLst/>
          <a:cxnLst/>
          <a:rect l="0" t="0" r="0" b="0"/>
          <a:pathLst>
            <a:path>
              <a:moveTo>
                <a:pt x="1073763" y="3608851"/>
              </a:moveTo>
              <a:arcTo wR="1898713" hR="1898713" stAng="6945127" swAng="509747"/>
            </a:path>
          </a:pathLst>
        </a:custGeom>
        <a:noFill/>
        <a:ln w="9525" cap="flat" cmpd="sng" algn="ctr">
          <a:solidFill>
            <a:schemeClr val="accent4">
              <a:hueOff val="-2678862"/>
              <a:satOff val="16139"/>
              <a:lumOff val="1294"/>
              <a:alphaOff val="0"/>
            </a:schemeClr>
          </a:solidFill>
          <a:prstDash val="solid"/>
        </a:ln>
        <a:effectLst/>
      </dsp:spPr>
      <dsp:style>
        <a:lnRef idx="1">
          <a:scrgbClr r="0" g="0" b="0"/>
        </a:lnRef>
        <a:fillRef idx="0">
          <a:scrgbClr r="0" g="0" b="0"/>
        </a:fillRef>
        <a:effectRef idx="0">
          <a:scrgbClr r="0" g="0" b="0"/>
        </a:effectRef>
        <a:fontRef idx="minor"/>
      </dsp:style>
    </dsp:sp>
    <dsp:sp modelId="{7A0DC07A-34FC-8343-846D-446BFDE45D20}">
      <dsp:nvSpPr>
        <dsp:cNvPr id="0" name=""/>
        <dsp:cNvSpPr/>
      </dsp:nvSpPr>
      <dsp:spPr>
        <a:xfrm>
          <a:off x="1380000" y="2850350"/>
          <a:ext cx="2737001" cy="805853"/>
        </a:xfrm>
        <a:prstGeom prst="roundRect">
          <a:avLst/>
        </a:prstGeom>
        <a:solidFill>
          <a:schemeClr val="accent4">
            <a:hueOff val="-3571816"/>
            <a:satOff val="21519"/>
            <a:lumOff val="172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de-DE" sz="1600" b="1" kern="1200" dirty="0"/>
            <a:t>Evaluation des Unterrichts / Lernergebnisse (D 3)</a:t>
          </a:r>
        </a:p>
      </dsp:txBody>
      <dsp:txXfrm>
        <a:off x="1419339" y="2889689"/>
        <a:ext cx="2658323" cy="727175"/>
      </dsp:txXfrm>
    </dsp:sp>
    <dsp:sp modelId="{4F6DB256-F41D-7849-921E-A37BDABE0A65}">
      <dsp:nvSpPr>
        <dsp:cNvPr id="0" name=""/>
        <dsp:cNvSpPr/>
      </dsp:nvSpPr>
      <dsp:spPr>
        <a:xfrm>
          <a:off x="2494121" y="405207"/>
          <a:ext cx="3797427" cy="3797427"/>
        </a:xfrm>
        <a:custGeom>
          <a:avLst/>
          <a:gdLst/>
          <a:ahLst/>
          <a:cxnLst/>
          <a:rect l="0" t="0" r="0" b="0"/>
          <a:pathLst>
            <a:path>
              <a:moveTo>
                <a:pt x="77212" y="2434668"/>
              </a:moveTo>
              <a:arcTo wR="1898713" hR="1898713" stAng="9816247" swAng="1967506"/>
            </a:path>
          </a:pathLst>
        </a:custGeom>
        <a:noFill/>
        <a:ln w="9525" cap="flat" cmpd="sng" algn="ctr">
          <a:solidFill>
            <a:schemeClr val="accent4">
              <a:hueOff val="-3571816"/>
              <a:satOff val="21519"/>
              <a:lumOff val="1725"/>
              <a:alphaOff val="0"/>
            </a:schemeClr>
          </a:solidFill>
          <a:prstDash val="solid"/>
        </a:ln>
        <a:effectLst/>
      </dsp:spPr>
      <dsp:style>
        <a:lnRef idx="1">
          <a:scrgbClr r="0" g="0" b="0"/>
        </a:lnRef>
        <a:fillRef idx="0">
          <a:scrgbClr r="0" g="0" b="0"/>
        </a:fillRef>
        <a:effectRef idx="0">
          <a:scrgbClr r="0" g="0" b="0"/>
        </a:effectRef>
        <a:fontRef idx="minor"/>
      </dsp:style>
    </dsp:sp>
    <dsp:sp modelId="{E5E9DAF5-1E49-DF46-B634-2F1319221844}">
      <dsp:nvSpPr>
        <dsp:cNvPr id="0" name=""/>
        <dsp:cNvSpPr/>
      </dsp:nvSpPr>
      <dsp:spPr>
        <a:xfrm>
          <a:off x="1380000" y="951637"/>
          <a:ext cx="2737001" cy="805853"/>
        </a:xfrm>
        <a:prstGeom prst="roundRect">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de-DE" sz="1600" b="1" kern="1200" dirty="0"/>
            <a:t>Nächsten Lernzyklus / Förderzyklus planen auf Basis der Evaluation (Adaption</a:t>
          </a:r>
          <a:r>
            <a:rPr lang="de-DE" sz="1400" kern="1200" dirty="0"/>
            <a:t>)</a:t>
          </a:r>
        </a:p>
      </dsp:txBody>
      <dsp:txXfrm>
        <a:off x="1419339" y="990976"/>
        <a:ext cx="2658323" cy="727175"/>
      </dsp:txXfrm>
    </dsp:sp>
    <dsp:sp modelId="{7DF7A1A8-A2D8-2849-95B0-8244BFBD5AF6}">
      <dsp:nvSpPr>
        <dsp:cNvPr id="0" name=""/>
        <dsp:cNvSpPr/>
      </dsp:nvSpPr>
      <dsp:spPr>
        <a:xfrm>
          <a:off x="2618596" y="620803"/>
          <a:ext cx="3797427" cy="3797427"/>
        </a:xfrm>
        <a:custGeom>
          <a:avLst/>
          <a:gdLst/>
          <a:ahLst/>
          <a:cxnLst/>
          <a:rect l="0" t="0" r="0" b="0"/>
          <a:pathLst>
            <a:path>
              <a:moveTo>
                <a:pt x="830165" y="329217"/>
              </a:moveTo>
              <a:arcTo wR="1898713" hR="1898713" stAng="14145127" swAng="509747"/>
            </a:path>
          </a:pathLst>
        </a:custGeom>
        <a:noFill/>
        <a:ln w="9525" cap="flat" cmpd="sng" algn="ctr">
          <a:solidFill>
            <a:schemeClr val="accent4">
              <a:hueOff val="-4464770"/>
              <a:satOff val="26899"/>
              <a:lumOff val="2156"/>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BF6545-8FA5-3B4B-9C22-783361DCCD88}">
      <dsp:nvSpPr>
        <dsp:cNvPr id="0" name=""/>
        <dsp:cNvSpPr/>
      </dsp:nvSpPr>
      <dsp:spPr>
        <a:xfrm rot="5400000">
          <a:off x="5298369" y="-2079044"/>
          <a:ext cx="1057981" cy="548457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40005" rIns="80010" bIns="40005" numCol="1" spcCol="1270" anchor="ctr" anchorCtr="0">
          <a:noAutofit/>
        </a:bodyPr>
        <a:lstStyle/>
        <a:p>
          <a:pPr marL="228600" lvl="1" indent="-228600" algn="l" defTabSz="933450">
            <a:lnSpc>
              <a:spcPct val="90000"/>
            </a:lnSpc>
            <a:spcBef>
              <a:spcPct val="0"/>
            </a:spcBef>
            <a:spcAft>
              <a:spcPct val="15000"/>
            </a:spcAft>
            <a:buChar char="•"/>
          </a:pPr>
          <a:r>
            <a:rPr lang="de-DE" sz="2100" kern="1200" dirty="0"/>
            <a:t>PISA-Modell der Lesekompetenz</a:t>
          </a:r>
        </a:p>
        <a:p>
          <a:pPr marL="228600" lvl="1" indent="-228600" algn="l" defTabSz="933450">
            <a:lnSpc>
              <a:spcPct val="90000"/>
            </a:lnSpc>
            <a:spcBef>
              <a:spcPct val="0"/>
            </a:spcBef>
            <a:spcAft>
              <a:spcPct val="15000"/>
            </a:spcAft>
            <a:buChar char="•"/>
          </a:pPr>
          <a:r>
            <a:rPr lang="de-DE" sz="2100" kern="1200" dirty="0"/>
            <a:t>Mehrebenen-Modell der Lesekompetenz u.a.</a:t>
          </a:r>
        </a:p>
      </dsp:txBody>
      <dsp:txXfrm rot="-5400000">
        <a:off x="3085073" y="185898"/>
        <a:ext cx="5432928" cy="954689"/>
      </dsp:txXfrm>
    </dsp:sp>
    <dsp:sp modelId="{68B3B1FF-F620-8248-B893-85E0DD665BFB}">
      <dsp:nvSpPr>
        <dsp:cNvPr id="0" name=""/>
        <dsp:cNvSpPr/>
      </dsp:nvSpPr>
      <dsp:spPr>
        <a:xfrm>
          <a:off x="0" y="2003"/>
          <a:ext cx="3085072" cy="132247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62865" rIns="125730" bIns="62865" numCol="1" spcCol="1270" anchor="ctr" anchorCtr="0">
          <a:noAutofit/>
        </a:bodyPr>
        <a:lstStyle/>
        <a:p>
          <a:pPr marL="0" lvl="0" indent="0" algn="ctr" defTabSz="1466850">
            <a:lnSpc>
              <a:spcPct val="90000"/>
            </a:lnSpc>
            <a:spcBef>
              <a:spcPct val="0"/>
            </a:spcBef>
            <a:spcAft>
              <a:spcPct val="35000"/>
            </a:spcAft>
            <a:buNone/>
          </a:pPr>
          <a:r>
            <a:rPr lang="de-DE" sz="3300" b="1" kern="1200" dirty="0"/>
            <a:t>Kompetenz-modelle</a:t>
          </a:r>
        </a:p>
      </dsp:txBody>
      <dsp:txXfrm>
        <a:off x="64558" y="66561"/>
        <a:ext cx="2955956" cy="1193361"/>
      </dsp:txXfrm>
    </dsp:sp>
    <dsp:sp modelId="{4B1E1932-11A0-CD4A-9648-DEC5E0E17620}">
      <dsp:nvSpPr>
        <dsp:cNvPr id="0" name=""/>
        <dsp:cNvSpPr/>
      </dsp:nvSpPr>
      <dsp:spPr>
        <a:xfrm rot="5400000">
          <a:off x="5298369" y="-690443"/>
          <a:ext cx="1057981" cy="548457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40005" rIns="80010" bIns="40005" numCol="1" spcCol="1270" anchor="ctr" anchorCtr="0">
          <a:noAutofit/>
        </a:bodyPr>
        <a:lstStyle/>
        <a:p>
          <a:pPr marL="228600" lvl="1" indent="-228600" algn="l" defTabSz="933450">
            <a:lnSpc>
              <a:spcPct val="90000"/>
            </a:lnSpc>
            <a:spcBef>
              <a:spcPct val="0"/>
            </a:spcBef>
            <a:spcAft>
              <a:spcPct val="15000"/>
            </a:spcAft>
            <a:buChar char="•"/>
          </a:pPr>
          <a:r>
            <a:rPr lang="de-DE" sz="2100" kern="1200" dirty="0"/>
            <a:t>Psychometrische Tests / Messverfahren</a:t>
          </a:r>
        </a:p>
        <a:p>
          <a:pPr marL="228600" lvl="1" indent="-228600" algn="l" defTabSz="933450">
            <a:lnSpc>
              <a:spcPct val="90000"/>
            </a:lnSpc>
            <a:spcBef>
              <a:spcPct val="0"/>
            </a:spcBef>
            <a:spcAft>
              <a:spcPct val="15000"/>
            </a:spcAft>
            <a:buChar char="•"/>
          </a:pPr>
          <a:r>
            <a:rPr lang="de-DE" sz="2100" kern="1200" dirty="0"/>
            <a:t>Qualitative und informelle Verfahren</a:t>
          </a:r>
        </a:p>
      </dsp:txBody>
      <dsp:txXfrm rot="-5400000">
        <a:off x="3085073" y="1574499"/>
        <a:ext cx="5432928" cy="954689"/>
      </dsp:txXfrm>
    </dsp:sp>
    <dsp:sp modelId="{EA9E0B5C-4343-DA48-89E2-84E8B9D508A4}">
      <dsp:nvSpPr>
        <dsp:cNvPr id="0" name=""/>
        <dsp:cNvSpPr/>
      </dsp:nvSpPr>
      <dsp:spPr>
        <a:xfrm>
          <a:off x="0" y="1390604"/>
          <a:ext cx="3085072" cy="132247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62865" rIns="125730" bIns="62865" numCol="1" spcCol="1270" anchor="ctr" anchorCtr="0">
          <a:noAutofit/>
        </a:bodyPr>
        <a:lstStyle/>
        <a:p>
          <a:pPr marL="0" lvl="0" indent="0" algn="ctr" defTabSz="1466850">
            <a:lnSpc>
              <a:spcPct val="90000"/>
            </a:lnSpc>
            <a:spcBef>
              <a:spcPct val="0"/>
            </a:spcBef>
            <a:spcAft>
              <a:spcPct val="35000"/>
            </a:spcAft>
            <a:buNone/>
          </a:pPr>
          <a:r>
            <a:rPr lang="de-DE" sz="3300" b="1" kern="1200" dirty="0" err="1"/>
            <a:t>Diagnost</a:t>
          </a:r>
          <a:r>
            <a:rPr lang="de-DE" sz="3300" b="1" kern="1200" dirty="0"/>
            <a:t>. Verfahren</a:t>
          </a:r>
        </a:p>
      </dsp:txBody>
      <dsp:txXfrm>
        <a:off x="64558" y="1455162"/>
        <a:ext cx="2955956" cy="1193361"/>
      </dsp:txXfrm>
    </dsp:sp>
    <dsp:sp modelId="{3F46ECE4-BC89-884B-9879-9124BD9FACB7}">
      <dsp:nvSpPr>
        <dsp:cNvPr id="0" name=""/>
        <dsp:cNvSpPr/>
      </dsp:nvSpPr>
      <dsp:spPr>
        <a:xfrm rot="5400000">
          <a:off x="5298369" y="698157"/>
          <a:ext cx="1057981" cy="548457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40005" rIns="80010" bIns="40005" numCol="1" spcCol="1270" anchor="ctr" anchorCtr="0">
          <a:noAutofit/>
        </a:bodyPr>
        <a:lstStyle/>
        <a:p>
          <a:pPr marL="228600" lvl="1" indent="-228600" algn="l" defTabSz="933450">
            <a:lnSpc>
              <a:spcPct val="90000"/>
            </a:lnSpc>
            <a:spcBef>
              <a:spcPct val="0"/>
            </a:spcBef>
            <a:spcAft>
              <a:spcPct val="15000"/>
            </a:spcAft>
            <a:buChar char="•"/>
          </a:pPr>
          <a:r>
            <a:rPr lang="de-DE" sz="2100" kern="1200" dirty="0"/>
            <a:t>Entwicklungsmodelle / Kompetenzstufen</a:t>
          </a:r>
        </a:p>
        <a:p>
          <a:pPr marL="228600" lvl="1" indent="-228600" algn="l" defTabSz="933450">
            <a:lnSpc>
              <a:spcPct val="90000"/>
            </a:lnSpc>
            <a:spcBef>
              <a:spcPct val="0"/>
            </a:spcBef>
            <a:spcAft>
              <a:spcPct val="15000"/>
            </a:spcAft>
            <a:buChar char="•"/>
          </a:pPr>
          <a:r>
            <a:rPr lang="de-DE" sz="2100" kern="1200" dirty="0"/>
            <a:t>Curriculare Vorgaben</a:t>
          </a:r>
        </a:p>
      </dsp:txBody>
      <dsp:txXfrm rot="-5400000">
        <a:off x="3085073" y="2963099"/>
        <a:ext cx="5432928" cy="954689"/>
      </dsp:txXfrm>
    </dsp:sp>
    <dsp:sp modelId="{8891395E-E0E8-254A-BACD-A97B1C987298}">
      <dsp:nvSpPr>
        <dsp:cNvPr id="0" name=""/>
        <dsp:cNvSpPr/>
      </dsp:nvSpPr>
      <dsp:spPr>
        <a:xfrm>
          <a:off x="0" y="2779205"/>
          <a:ext cx="3085072" cy="132247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62865" rIns="125730" bIns="62865" numCol="1" spcCol="1270" anchor="ctr" anchorCtr="0">
          <a:noAutofit/>
        </a:bodyPr>
        <a:lstStyle/>
        <a:p>
          <a:pPr marL="0" lvl="0" indent="0" algn="ctr" defTabSz="1466850">
            <a:lnSpc>
              <a:spcPct val="90000"/>
            </a:lnSpc>
            <a:spcBef>
              <a:spcPct val="0"/>
            </a:spcBef>
            <a:spcAft>
              <a:spcPct val="35000"/>
            </a:spcAft>
            <a:buNone/>
          </a:pPr>
          <a:r>
            <a:rPr lang="de-DE" sz="3300" b="1" kern="1200" dirty="0"/>
            <a:t>Altersgruppen</a:t>
          </a:r>
        </a:p>
      </dsp:txBody>
      <dsp:txXfrm>
        <a:off x="64558" y="2843763"/>
        <a:ext cx="2955956" cy="119336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9CC8B1-6FC9-7E4F-A22A-BE91FBF32D73}">
      <dsp:nvSpPr>
        <dsp:cNvPr id="0" name=""/>
        <dsp:cNvSpPr/>
      </dsp:nvSpPr>
      <dsp:spPr>
        <a:xfrm>
          <a:off x="6166282" y="2470555"/>
          <a:ext cx="91440" cy="458163"/>
        </a:xfrm>
        <a:custGeom>
          <a:avLst/>
          <a:gdLst/>
          <a:ahLst/>
          <a:cxnLst/>
          <a:rect l="0" t="0" r="0" b="0"/>
          <a:pathLst>
            <a:path>
              <a:moveTo>
                <a:pt x="101380" y="0"/>
              </a:moveTo>
              <a:lnTo>
                <a:pt x="101380" y="311636"/>
              </a:lnTo>
              <a:lnTo>
                <a:pt x="45720" y="311636"/>
              </a:lnTo>
              <a:lnTo>
                <a:pt x="45720" y="45816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F2622DA-94C9-B044-B01A-576DD88708F6}">
      <dsp:nvSpPr>
        <dsp:cNvPr id="0" name=""/>
        <dsp:cNvSpPr/>
      </dsp:nvSpPr>
      <dsp:spPr>
        <a:xfrm>
          <a:off x="3957370" y="1052775"/>
          <a:ext cx="2310291" cy="413398"/>
        </a:xfrm>
        <a:custGeom>
          <a:avLst/>
          <a:gdLst/>
          <a:ahLst/>
          <a:cxnLst/>
          <a:rect l="0" t="0" r="0" b="0"/>
          <a:pathLst>
            <a:path>
              <a:moveTo>
                <a:pt x="0" y="0"/>
              </a:moveTo>
              <a:lnTo>
                <a:pt x="0" y="266871"/>
              </a:lnTo>
              <a:lnTo>
                <a:pt x="2310291" y="266871"/>
              </a:lnTo>
              <a:lnTo>
                <a:pt x="2310291" y="41339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A676CB2-A451-6E49-B658-27F5E980A092}">
      <dsp:nvSpPr>
        <dsp:cNvPr id="0" name=""/>
        <dsp:cNvSpPr/>
      </dsp:nvSpPr>
      <dsp:spPr>
        <a:xfrm>
          <a:off x="2136456" y="2470555"/>
          <a:ext cx="91440" cy="386149"/>
        </a:xfrm>
        <a:custGeom>
          <a:avLst/>
          <a:gdLst/>
          <a:ahLst/>
          <a:cxnLst/>
          <a:rect l="0" t="0" r="0" b="0"/>
          <a:pathLst>
            <a:path>
              <a:moveTo>
                <a:pt x="121863" y="0"/>
              </a:moveTo>
              <a:lnTo>
                <a:pt x="121863" y="239622"/>
              </a:lnTo>
              <a:lnTo>
                <a:pt x="45720" y="239622"/>
              </a:lnTo>
              <a:lnTo>
                <a:pt x="45720" y="38614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EE4B4E2-8C04-B945-8712-9D685F814F9D}">
      <dsp:nvSpPr>
        <dsp:cNvPr id="0" name=""/>
        <dsp:cNvSpPr/>
      </dsp:nvSpPr>
      <dsp:spPr>
        <a:xfrm>
          <a:off x="2258319" y="1052775"/>
          <a:ext cx="1699050" cy="413398"/>
        </a:xfrm>
        <a:custGeom>
          <a:avLst/>
          <a:gdLst/>
          <a:ahLst/>
          <a:cxnLst/>
          <a:rect l="0" t="0" r="0" b="0"/>
          <a:pathLst>
            <a:path>
              <a:moveTo>
                <a:pt x="1699050" y="0"/>
              </a:moveTo>
              <a:lnTo>
                <a:pt x="1699050" y="266871"/>
              </a:lnTo>
              <a:lnTo>
                <a:pt x="0" y="266871"/>
              </a:lnTo>
              <a:lnTo>
                <a:pt x="0" y="41339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1250D3B-A9D3-B04A-BEE3-E797552384F9}">
      <dsp:nvSpPr>
        <dsp:cNvPr id="0" name=""/>
        <dsp:cNvSpPr/>
      </dsp:nvSpPr>
      <dsp:spPr>
        <a:xfrm>
          <a:off x="337178" y="48394"/>
          <a:ext cx="7240385" cy="100438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C60F906-3281-C44A-9377-D31E4D05A8A9}">
      <dsp:nvSpPr>
        <dsp:cNvPr id="0" name=""/>
        <dsp:cNvSpPr/>
      </dsp:nvSpPr>
      <dsp:spPr>
        <a:xfrm>
          <a:off x="512922" y="215352"/>
          <a:ext cx="7240385" cy="100438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de-DE" sz="3200" b="1" kern="1200" dirty="0"/>
            <a:t>(Positives) Leser-Selbstkonzept</a:t>
          </a:r>
        </a:p>
      </dsp:txBody>
      <dsp:txXfrm>
        <a:off x="542339" y="244769"/>
        <a:ext cx="7181551" cy="945547"/>
      </dsp:txXfrm>
    </dsp:sp>
    <dsp:sp modelId="{7545CCFD-D198-894F-A37A-618EE07D12CD}">
      <dsp:nvSpPr>
        <dsp:cNvPr id="0" name=""/>
        <dsp:cNvSpPr/>
      </dsp:nvSpPr>
      <dsp:spPr>
        <a:xfrm>
          <a:off x="363353" y="1466174"/>
          <a:ext cx="3789932" cy="100438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03688DB-F2E1-8C42-9BAB-5FAC3AC7488A}">
      <dsp:nvSpPr>
        <dsp:cNvPr id="0" name=""/>
        <dsp:cNvSpPr/>
      </dsp:nvSpPr>
      <dsp:spPr>
        <a:xfrm>
          <a:off x="539098" y="1633131"/>
          <a:ext cx="3789932" cy="100438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de-DE" sz="2800" b="1" kern="1200" dirty="0"/>
            <a:t>Erfolgserwartung</a:t>
          </a:r>
        </a:p>
      </dsp:txBody>
      <dsp:txXfrm>
        <a:off x="568515" y="1662548"/>
        <a:ext cx="3731098" cy="945547"/>
      </dsp:txXfrm>
    </dsp:sp>
    <dsp:sp modelId="{5708B5A3-02BC-8543-8243-976A801747FF}">
      <dsp:nvSpPr>
        <dsp:cNvPr id="0" name=""/>
        <dsp:cNvSpPr/>
      </dsp:nvSpPr>
      <dsp:spPr>
        <a:xfrm>
          <a:off x="887268" y="2856704"/>
          <a:ext cx="2589816" cy="100438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2936347-02AC-ED44-B0E7-8C6A667A5805}">
      <dsp:nvSpPr>
        <dsp:cNvPr id="0" name=""/>
        <dsp:cNvSpPr/>
      </dsp:nvSpPr>
      <dsp:spPr>
        <a:xfrm>
          <a:off x="1063013" y="3023662"/>
          <a:ext cx="2589816" cy="100438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de-DE" sz="2500" kern="1200" dirty="0"/>
            <a:t>"Ich </a:t>
          </a:r>
          <a:r>
            <a:rPr lang="de-DE" sz="2500" i="1" kern="1200" dirty="0"/>
            <a:t>kann</a:t>
          </a:r>
          <a:r>
            <a:rPr lang="de-DE" sz="2500" kern="1200" dirty="0"/>
            <a:t> erfolgreich lesen"</a:t>
          </a:r>
        </a:p>
      </dsp:txBody>
      <dsp:txXfrm>
        <a:off x="1092430" y="3053079"/>
        <a:ext cx="2530982" cy="945547"/>
      </dsp:txXfrm>
    </dsp:sp>
    <dsp:sp modelId="{A561B1C5-25D2-004F-8188-5AB0E5A62088}">
      <dsp:nvSpPr>
        <dsp:cNvPr id="0" name=""/>
        <dsp:cNvSpPr/>
      </dsp:nvSpPr>
      <dsp:spPr>
        <a:xfrm>
          <a:off x="4504775" y="1466174"/>
          <a:ext cx="3525772" cy="100438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E1A93CF-85EF-B341-8594-7A256AF0E09C}">
      <dsp:nvSpPr>
        <dsp:cNvPr id="0" name=""/>
        <dsp:cNvSpPr/>
      </dsp:nvSpPr>
      <dsp:spPr>
        <a:xfrm>
          <a:off x="4680520" y="1633131"/>
          <a:ext cx="3525772" cy="100438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de-DE" sz="2800" b="1" kern="1200" dirty="0"/>
            <a:t>Wertschätzung des Lesens</a:t>
          </a:r>
          <a:r>
            <a:rPr lang="de-DE" sz="1900" kern="1200" dirty="0"/>
            <a:t> </a:t>
          </a:r>
        </a:p>
      </dsp:txBody>
      <dsp:txXfrm>
        <a:off x="4709937" y="1662548"/>
        <a:ext cx="3466938" cy="945547"/>
      </dsp:txXfrm>
    </dsp:sp>
    <dsp:sp modelId="{82135D8E-AE63-724C-B87D-3335CA0E5FBA}">
      <dsp:nvSpPr>
        <dsp:cNvPr id="0" name=""/>
        <dsp:cNvSpPr/>
      </dsp:nvSpPr>
      <dsp:spPr>
        <a:xfrm>
          <a:off x="4989109" y="2928719"/>
          <a:ext cx="2445786" cy="100438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D11C7D2-4AC1-8748-88ED-BE4372832C64}">
      <dsp:nvSpPr>
        <dsp:cNvPr id="0" name=""/>
        <dsp:cNvSpPr/>
      </dsp:nvSpPr>
      <dsp:spPr>
        <a:xfrm>
          <a:off x="5164853" y="3095676"/>
          <a:ext cx="2445786" cy="100438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de-DE" sz="2500" kern="1200" dirty="0"/>
            <a:t>"Ich </a:t>
          </a:r>
          <a:r>
            <a:rPr lang="de-DE" sz="2500" i="1" kern="1200" dirty="0"/>
            <a:t>will</a:t>
          </a:r>
          <a:r>
            <a:rPr lang="de-DE" sz="2500" kern="1200" dirty="0"/>
            <a:t> (diesen Text) lesen“</a:t>
          </a:r>
        </a:p>
      </dsp:txBody>
      <dsp:txXfrm>
        <a:off x="5194270" y="3125093"/>
        <a:ext cx="2386952" cy="945547"/>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531994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245FF8D-9311-4407-A3A9-97E1D02B18A1}" type="datetimeFigureOut">
              <a:rPr lang="en-US" smtClean="0"/>
              <a:t>10/27/22</a:t>
            </a:fld>
            <a:endParaRPr lang="en-US" dirty="0"/>
          </a:p>
        </p:txBody>
      </p:sp>
      <p:sp>
        <p:nvSpPr>
          <p:cNvPr id="4" name="Θέση εικόνας διαφάνειας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1331116-AC31-4588-BB05-E7350721AD54}" type="slidenum">
              <a:rPr lang="en-US" smtClean="0"/>
              <a:t>‹Nr.›</a:t>
            </a:fld>
            <a:endParaRPr lang="en-US" dirty="0"/>
          </a:p>
        </p:txBody>
      </p:sp>
    </p:spTree>
    <p:extLst>
      <p:ext uri="{BB962C8B-B14F-4D97-AF65-F5344CB8AC3E}">
        <p14:creationId xmlns:p14="http://schemas.microsoft.com/office/powerpoint/2010/main" val="37182611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F1331116-AC31-4588-BB05-E7350721AD54}" type="slidenum">
              <a:rPr lang="en-US" smtClean="0"/>
              <a:t>1</a:t>
            </a:fld>
            <a:endParaRPr lang="en-US" dirty="0"/>
          </a:p>
        </p:txBody>
      </p:sp>
    </p:spTree>
    <p:extLst>
      <p:ext uri="{BB962C8B-B14F-4D97-AF65-F5344CB8AC3E}">
        <p14:creationId xmlns:p14="http://schemas.microsoft.com/office/powerpoint/2010/main" val="24818871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200" kern="1200" dirty="0">
                <a:solidFill>
                  <a:schemeClr val="tx1"/>
                </a:solidFill>
                <a:effectLst/>
                <a:latin typeface="+mn-lt"/>
                <a:ea typeface="+mn-ea"/>
                <a:cs typeface="+mn-cs"/>
              </a:rPr>
              <a:t>Für diesen Einstieg zum Kennenlernen müssen Sie eine zusätzliche Zeit von 30 Minuten einplanen; er ist nur erforderlich, wenn die TN nur Modul 7 gewählt haben und sich noch nicht kennen; Ausführungen dazu enthält das Modul 1.</a:t>
            </a:r>
          </a:p>
          <a:p>
            <a:endParaRPr lang="de-DE" sz="1200" kern="1200" dirty="0">
              <a:solidFill>
                <a:schemeClr val="tx1"/>
              </a:solidFill>
              <a:effectLst/>
              <a:latin typeface="+mn-lt"/>
              <a:ea typeface="+mn-ea"/>
              <a:cs typeface="+mn-cs"/>
            </a:endParaRPr>
          </a:p>
          <a:p>
            <a:r>
              <a:rPr lang="de-DE" sz="1200" kern="1200" dirty="0">
                <a:solidFill>
                  <a:schemeClr val="tx1"/>
                </a:solidFill>
                <a:effectLst/>
                <a:latin typeface="+mn-lt"/>
                <a:ea typeface="+mn-ea"/>
                <a:cs typeface="+mn-cs"/>
              </a:rPr>
              <a:t>Runde 1</a:t>
            </a:r>
          </a:p>
          <a:p>
            <a:r>
              <a:rPr lang="de-DE" sz="1200" kern="1200" dirty="0">
                <a:solidFill>
                  <a:schemeClr val="tx1"/>
                </a:solidFill>
                <a:effectLst/>
                <a:latin typeface="+mn-lt"/>
                <a:ea typeface="+mn-ea"/>
                <a:cs typeface="+mn-cs"/>
              </a:rPr>
              <a:t>TN schreiben drei Aussagen zu Tätigkeiten auf, die sie in ihrer Freizeit tun (z.B. „Fallschirmspringen“) oder Lebensmittel, die sie besonders gerne essen usw.</a:t>
            </a:r>
          </a:p>
          <a:p>
            <a:r>
              <a:rPr lang="de-DE" sz="1200" kern="1200" dirty="0">
                <a:solidFill>
                  <a:schemeClr val="tx1"/>
                </a:solidFill>
                <a:effectLst/>
                <a:latin typeface="+mn-lt"/>
                <a:ea typeface="+mn-ea"/>
                <a:cs typeface="+mn-cs"/>
              </a:rPr>
              <a:t>2 Aussagen müssen der Wahrheit entsprechen und 1 Aussage ist gelogen.</a:t>
            </a:r>
          </a:p>
          <a:p>
            <a:r>
              <a:rPr lang="de-DE" sz="1200" kern="1200" dirty="0">
                <a:solidFill>
                  <a:schemeClr val="tx1"/>
                </a:solidFill>
                <a:effectLst/>
                <a:latin typeface="+mn-lt"/>
                <a:ea typeface="+mn-ea"/>
                <a:cs typeface="+mn-cs"/>
              </a:rPr>
              <a:t>TN bewegen sich frei im Raum, bleiben vor einer Person stehen und halten das Blatt sichtbar vor ihrem Körper. </a:t>
            </a:r>
          </a:p>
          <a:p>
            <a:r>
              <a:rPr lang="de-DE" sz="1200" kern="1200" dirty="0">
                <a:solidFill>
                  <a:schemeClr val="tx1"/>
                </a:solidFill>
                <a:effectLst/>
                <a:latin typeface="+mn-lt"/>
                <a:ea typeface="+mn-ea"/>
                <a:cs typeface="+mn-cs"/>
              </a:rPr>
              <a:t>In einem kurzen Gespräch versuchen die Personen herauszufinden, welche der Aussagen gelogen ist und diese wird durch einen Strich hinter der Aussage gekennzeichnet. </a:t>
            </a:r>
          </a:p>
          <a:p>
            <a:r>
              <a:rPr lang="de-DE" sz="1200" kern="1200" dirty="0">
                <a:solidFill>
                  <a:schemeClr val="tx1"/>
                </a:solidFill>
                <a:effectLst/>
                <a:latin typeface="+mn-lt"/>
                <a:ea typeface="+mn-ea"/>
                <a:cs typeface="+mn-cs"/>
              </a:rPr>
              <a:t>Auflösung durch Markierung und Vorstellung bei Runde 2</a:t>
            </a:r>
          </a:p>
          <a:p>
            <a:endParaRPr lang="de-DE" sz="1200" kern="1200" dirty="0">
              <a:solidFill>
                <a:schemeClr val="tx1"/>
              </a:solidFill>
              <a:effectLst/>
              <a:latin typeface="+mn-lt"/>
              <a:ea typeface="+mn-ea"/>
              <a:cs typeface="+mn-cs"/>
            </a:endParaRPr>
          </a:p>
          <a:p>
            <a:r>
              <a:rPr lang="de-DE" sz="1200" kern="1200" dirty="0">
                <a:solidFill>
                  <a:schemeClr val="tx1"/>
                </a:solidFill>
                <a:effectLst/>
                <a:latin typeface="+mn-lt"/>
                <a:ea typeface="+mn-ea"/>
                <a:cs typeface="+mn-cs"/>
              </a:rPr>
              <a:t>Runde 2</a:t>
            </a:r>
          </a:p>
          <a:p>
            <a:r>
              <a:rPr lang="de-DE" sz="1200" kern="1200" dirty="0">
                <a:solidFill>
                  <a:schemeClr val="tx1"/>
                </a:solidFill>
                <a:effectLst/>
                <a:latin typeface="+mn-lt"/>
                <a:ea typeface="+mn-ea"/>
                <a:cs typeface="+mn-cs"/>
              </a:rPr>
              <a:t>TN schreiben drei Erwartungen auf, die sie an die Veranstaltung haben.</a:t>
            </a:r>
          </a:p>
          <a:p>
            <a:r>
              <a:rPr lang="de-DE" sz="1200" kern="1200" dirty="0">
                <a:solidFill>
                  <a:schemeClr val="tx1"/>
                </a:solidFill>
                <a:effectLst/>
                <a:latin typeface="+mn-lt"/>
                <a:ea typeface="+mn-ea"/>
                <a:cs typeface="+mn-cs"/>
              </a:rPr>
              <a:t>2 Erwartungen tragen zum Erfolg bei, 1 Erwartung soll auf keinen Fall eintreten.</a:t>
            </a:r>
          </a:p>
          <a:p>
            <a:r>
              <a:rPr lang="de-DE" sz="1200" kern="1200" dirty="0">
                <a:solidFill>
                  <a:schemeClr val="tx1"/>
                </a:solidFill>
                <a:effectLst/>
                <a:latin typeface="+mn-lt"/>
                <a:ea typeface="+mn-ea"/>
                <a:cs typeface="+mn-cs"/>
              </a:rPr>
              <a:t>TN stellen sich diese gegenseitig vor, pinnen sie an Wand – dabei wird auch aufgelöst, welche Tätigkeit aus Runde 1 gelogen war.</a:t>
            </a:r>
            <a:endParaRPr lang="de-DE" dirty="0"/>
          </a:p>
          <a:p>
            <a:endParaRPr lang="de-DE" dirty="0"/>
          </a:p>
        </p:txBody>
      </p:sp>
      <p:sp>
        <p:nvSpPr>
          <p:cNvPr id="4" name="Foliennummernplatzhalter 3"/>
          <p:cNvSpPr>
            <a:spLocks noGrp="1"/>
          </p:cNvSpPr>
          <p:nvPr>
            <p:ph type="sldNum" sz="quarter" idx="5"/>
          </p:nvPr>
        </p:nvSpPr>
        <p:spPr/>
        <p:txBody>
          <a:bodyPr/>
          <a:lstStyle/>
          <a:p>
            <a:fld id="{F1331116-AC31-4588-BB05-E7350721AD54}" type="slidenum">
              <a:rPr lang="en-US" smtClean="0"/>
              <a:t>2</a:t>
            </a:fld>
            <a:endParaRPr lang="en-US" dirty="0"/>
          </a:p>
        </p:txBody>
      </p:sp>
    </p:spTree>
    <p:extLst>
      <p:ext uri="{BB962C8B-B14F-4D97-AF65-F5344CB8AC3E}">
        <p14:creationId xmlns:p14="http://schemas.microsoft.com/office/powerpoint/2010/main" val="19005941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Kommentar: Die Folien 5-9 sind eine Wiederholung aus Modul 9.1; sie sollten hier nur zur Einführung vorgestellt werden, wenn Modul 9.2 als einzelner Modulblock oder in größerem zeitlichen Abstand zu Modul 9.1 angeboten wird, andernfalls können sie wegfallen und die Präsentation beginnt mit Folie 10.</a:t>
            </a:r>
          </a:p>
        </p:txBody>
      </p:sp>
      <p:sp>
        <p:nvSpPr>
          <p:cNvPr id="4" name="Foliennummernplatzhalter 3"/>
          <p:cNvSpPr>
            <a:spLocks noGrp="1"/>
          </p:cNvSpPr>
          <p:nvPr>
            <p:ph type="sldNum" sz="quarter" idx="5"/>
          </p:nvPr>
        </p:nvSpPr>
        <p:spPr/>
        <p:txBody>
          <a:bodyPr/>
          <a:lstStyle/>
          <a:p>
            <a:fld id="{F1331116-AC31-4588-BB05-E7350721AD54}" type="slidenum">
              <a:rPr lang="en-US" smtClean="0"/>
              <a:t>4</a:t>
            </a:fld>
            <a:endParaRPr lang="en-US" dirty="0"/>
          </a:p>
        </p:txBody>
      </p:sp>
    </p:spTree>
    <p:extLst>
      <p:ext uri="{BB962C8B-B14F-4D97-AF65-F5344CB8AC3E}">
        <p14:creationId xmlns:p14="http://schemas.microsoft.com/office/powerpoint/2010/main" val="42828833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F1331116-AC31-4588-BB05-E7350721AD54}" type="slidenum">
              <a:rPr lang="en-US" smtClean="0"/>
              <a:t>5</a:t>
            </a:fld>
            <a:endParaRPr lang="en-US" dirty="0"/>
          </a:p>
        </p:txBody>
      </p:sp>
    </p:spTree>
    <p:extLst>
      <p:ext uri="{BB962C8B-B14F-4D97-AF65-F5344CB8AC3E}">
        <p14:creationId xmlns:p14="http://schemas.microsoft.com/office/powerpoint/2010/main" val="11668049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Kommentar: Die hier vorgestellte Systematik von Diagnostik stützt sich auf ein Kompetenzmodell (das </a:t>
            </a:r>
            <a:r>
              <a:rPr lang="de-DE" dirty="0" err="1"/>
              <a:t>Mehrebenenmodell</a:t>
            </a:r>
            <a:r>
              <a:rPr lang="de-DE" dirty="0"/>
              <a:t> der Lesekompetenz nach Rosebrock &amp; Nix, s. nächste Folie) und differenziert die exemplarisch vorgestellten Verfahren nach ihrer Art (quantitative / standardisierte Verfahren einerseits, qualitative und informelle Verfahren andererseits) und nach Altersgruppen.</a:t>
            </a:r>
          </a:p>
        </p:txBody>
      </p:sp>
      <p:sp>
        <p:nvSpPr>
          <p:cNvPr id="4" name="Foliennummernplatzhalter 3"/>
          <p:cNvSpPr>
            <a:spLocks noGrp="1"/>
          </p:cNvSpPr>
          <p:nvPr>
            <p:ph type="sldNum" sz="quarter" idx="5"/>
          </p:nvPr>
        </p:nvSpPr>
        <p:spPr/>
        <p:txBody>
          <a:bodyPr/>
          <a:lstStyle/>
          <a:p>
            <a:fld id="{F1331116-AC31-4588-BB05-E7350721AD54}" type="slidenum">
              <a:rPr lang="en-US" smtClean="0"/>
              <a:t>8</a:t>
            </a:fld>
            <a:endParaRPr lang="en-US" dirty="0"/>
          </a:p>
        </p:txBody>
      </p:sp>
    </p:spTree>
    <p:extLst>
      <p:ext uri="{BB962C8B-B14F-4D97-AF65-F5344CB8AC3E}">
        <p14:creationId xmlns:p14="http://schemas.microsoft.com/office/powerpoint/2010/main" val="2502365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a:p>
            <a:pPr marL="0" indent="0">
              <a:buNone/>
            </a:pPr>
            <a:r>
              <a:rPr lang="de-DE" sz="1400" dirty="0"/>
              <a:t>Was ist ein (positives / negatives) Leser-Selbstkonzept? </a:t>
            </a:r>
          </a:p>
          <a:p>
            <a:pPr marL="0" indent="0">
              <a:buNone/>
            </a:pPr>
            <a:endParaRPr lang="de-DE" sz="1200" dirty="0"/>
          </a:p>
          <a:p>
            <a:pPr marL="0" indent="0">
              <a:buNone/>
            </a:pPr>
            <a:r>
              <a:rPr lang="de-DE" sz="1200" dirty="0"/>
              <a:t>„Das Lesen fordert (…) das </a:t>
            </a:r>
            <a:r>
              <a:rPr lang="de-DE" sz="1200" dirty="0">
                <a:solidFill>
                  <a:srgbClr val="C00000"/>
                </a:solidFill>
              </a:rPr>
              <a:t>umfassende Engagement des lesenden Subjekts</a:t>
            </a:r>
            <a:r>
              <a:rPr lang="de-DE" sz="1200" dirty="0"/>
              <a:t>. Es ist nicht nur </a:t>
            </a:r>
            <a:r>
              <a:rPr lang="de-DE" sz="1200" dirty="0">
                <a:solidFill>
                  <a:srgbClr val="C00000"/>
                </a:solidFill>
              </a:rPr>
              <a:t>kognitiv</a:t>
            </a:r>
            <a:r>
              <a:rPr lang="de-DE" sz="1200" dirty="0"/>
              <a:t> (…) aktiv, sondern es ist als Ganzes, also auch mit seinen </a:t>
            </a:r>
            <a:r>
              <a:rPr lang="de-DE" sz="1200" dirty="0">
                <a:solidFill>
                  <a:srgbClr val="C00000"/>
                </a:solidFill>
              </a:rPr>
              <a:t>affektiven Komponenten</a:t>
            </a:r>
            <a:r>
              <a:rPr lang="de-DE" sz="1200" dirty="0"/>
              <a:t>, mit seinem </a:t>
            </a:r>
            <a:r>
              <a:rPr lang="de-DE" sz="1200" i="1" dirty="0">
                <a:solidFill>
                  <a:srgbClr val="C00000"/>
                </a:solidFill>
              </a:rPr>
              <a:t>Weltwissen</a:t>
            </a:r>
            <a:r>
              <a:rPr lang="de-DE" sz="1200" dirty="0"/>
              <a:t> und mit seiner Fähigkeit, die Erfahrungen anderer auf sich zu </a:t>
            </a:r>
            <a:r>
              <a:rPr lang="de-DE" sz="1200" i="1" dirty="0">
                <a:solidFill>
                  <a:srgbClr val="C00000"/>
                </a:solidFill>
              </a:rPr>
              <a:t>reflektieren</a:t>
            </a:r>
            <a:r>
              <a:rPr lang="de-DE" sz="1200" dirty="0"/>
              <a:t>, verstrickt in die Konstruktion der Lektüre.“ (Rosebrock &amp; Nix 2020, S. 21)</a:t>
            </a:r>
          </a:p>
          <a:p>
            <a:pPr marL="0" indent="0">
              <a:buNone/>
            </a:pPr>
            <a:endParaRPr lang="de-DE" sz="1200" dirty="0"/>
          </a:p>
          <a:p>
            <a:pPr marL="0" indent="0">
              <a:buNone/>
            </a:pPr>
            <a:r>
              <a:rPr lang="de-DE" sz="1200" dirty="0"/>
              <a:t>„Das Entwicklungsschicksal der Lesebereitschaft seit der frühen Kindheit bestimmt das Leseengagement bei einem konkreten Text mit, man kann sagen, die Haltung zum Lesen ist Teil der Identität geworden. In der Fachdiskussion spricht man von dem </a:t>
            </a:r>
            <a:r>
              <a:rPr lang="de-DE" sz="1200" i="1" dirty="0">
                <a:solidFill>
                  <a:srgbClr val="C00000"/>
                </a:solidFill>
              </a:rPr>
              <a:t>lesebezogenen Selbstkonzept</a:t>
            </a:r>
            <a:r>
              <a:rPr lang="de-DE" sz="1200" i="1" dirty="0"/>
              <a:t>.</a:t>
            </a:r>
            <a:r>
              <a:rPr lang="de-DE" sz="1200" dirty="0"/>
              <a:t>“ (Ebd.) </a:t>
            </a:r>
          </a:p>
          <a:p>
            <a:endParaRPr lang="de-DE" dirty="0"/>
          </a:p>
        </p:txBody>
      </p:sp>
      <p:sp>
        <p:nvSpPr>
          <p:cNvPr id="4" name="Foliennummernplatzhalter 3"/>
          <p:cNvSpPr>
            <a:spLocks noGrp="1"/>
          </p:cNvSpPr>
          <p:nvPr>
            <p:ph type="sldNum" sz="quarter" idx="5"/>
          </p:nvPr>
        </p:nvSpPr>
        <p:spPr/>
        <p:txBody>
          <a:bodyPr/>
          <a:lstStyle/>
          <a:p>
            <a:fld id="{F1331116-AC31-4588-BB05-E7350721AD54}" type="slidenum">
              <a:rPr lang="en-US" smtClean="0"/>
              <a:t>14</a:t>
            </a:fld>
            <a:endParaRPr lang="en-US" dirty="0"/>
          </a:p>
        </p:txBody>
      </p:sp>
    </p:spTree>
    <p:extLst>
      <p:ext uri="{BB962C8B-B14F-4D97-AF65-F5344CB8AC3E}">
        <p14:creationId xmlns:p14="http://schemas.microsoft.com/office/powerpoint/2010/main" val="29693507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F1331116-AC31-4588-BB05-E7350721AD54}" type="slidenum">
              <a:rPr lang="en-US" smtClean="0"/>
              <a:t>40</a:t>
            </a:fld>
            <a:endParaRPr lang="en-US" dirty="0"/>
          </a:p>
        </p:txBody>
      </p:sp>
    </p:spTree>
    <p:extLst>
      <p:ext uri="{BB962C8B-B14F-4D97-AF65-F5344CB8AC3E}">
        <p14:creationId xmlns:p14="http://schemas.microsoft.com/office/powerpoint/2010/main" val="343449769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3.png"/><Relationship Id="rId4" Type="http://schemas.openxmlformats.org/officeDocument/2006/relationships/image" Target="../media/image9.jpe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3.png"/><Relationship Id="rId4" Type="http://schemas.openxmlformats.org/officeDocument/2006/relationships/image" Target="../media/image10.jpe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3.png"/><Relationship Id="rId4" Type="http://schemas.openxmlformats.org/officeDocument/2006/relationships/image" Target="../media/image10.jpe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3.png"/><Relationship Id="rId4" Type="http://schemas.openxmlformats.org/officeDocument/2006/relationships/image" Target="../media/image7.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3.png"/><Relationship Id="rId4" Type="http://schemas.openxmlformats.org/officeDocument/2006/relationships/image" Target="../media/image7.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3.png"/><Relationship Id="rId4" Type="http://schemas.openxmlformats.org/officeDocument/2006/relationships/image" Target="../media/image7.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3.png"/><Relationship Id="rId4" Type="http://schemas.openxmlformats.org/officeDocument/2006/relationships/image" Target="../media/image7.pn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3.png"/><Relationship Id="rId4" Type="http://schemas.openxmlformats.org/officeDocument/2006/relationships/image" Target="../media/image7.pn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3.png"/><Relationship Id="rId4" Type="http://schemas.openxmlformats.org/officeDocument/2006/relationships/image" Target="../media/image17.jpeg"/></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18.jp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gif"/><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8.jpeg"/></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17.jpeg"/><Relationship Id="rId4" Type="http://schemas.openxmlformats.org/officeDocument/2006/relationships/image" Target="../media/image16.jpe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3.png"/><Relationship Id="rId4" Type="http://schemas.openxmlformats.org/officeDocument/2006/relationships/image" Target="../media/image8.jpe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3.png"/><Relationship Id="rId4" Type="http://schemas.openxmlformats.org/officeDocument/2006/relationships/image" Target="../media/image8.jpe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3.png"/><Relationship Id="rId4" Type="http://schemas.openxmlformats.org/officeDocument/2006/relationships/image" Target="../media/image9.jpeg"/></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Titelfolie">
    <p:spTree>
      <p:nvGrpSpPr>
        <p:cNvPr id="1" name=""/>
        <p:cNvGrpSpPr/>
        <p:nvPr/>
      </p:nvGrpSpPr>
      <p:grpSpPr>
        <a:xfrm>
          <a:off x="0" y="0"/>
          <a:ext cx="0" cy="0"/>
          <a:chOff x="0" y="0"/>
          <a:chExt cx="0" cy="0"/>
        </a:xfrm>
      </p:grpSpPr>
      <p:sp>
        <p:nvSpPr>
          <p:cNvPr id="7" name="Titel 1">
            <a:extLst>
              <a:ext uri="{FF2B5EF4-FFF2-40B4-BE49-F238E27FC236}">
                <a16:creationId xmlns:a16="http://schemas.microsoft.com/office/drawing/2014/main" id="{EEBEC6E7-68B0-4DDB-AEEF-4378954A4BCD}"/>
              </a:ext>
            </a:extLst>
          </p:cNvPr>
          <p:cNvSpPr txBox="1">
            <a:spLocks/>
          </p:cNvSpPr>
          <p:nvPr userDrawn="1"/>
        </p:nvSpPr>
        <p:spPr>
          <a:xfrm>
            <a:off x="3905464" y="3284984"/>
            <a:ext cx="5238535" cy="300546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de-DE" sz="3600" b="1" dirty="0">
                <a:solidFill>
                  <a:schemeClr val="bg1"/>
                </a:solidFill>
              </a:rPr>
              <a:t>Modul :</a:t>
            </a:r>
            <a:br>
              <a:rPr lang="de-DE" sz="3600" dirty="0">
                <a:solidFill>
                  <a:schemeClr val="bg1"/>
                </a:solidFill>
              </a:rPr>
            </a:br>
            <a:br>
              <a:rPr lang="de-DE" sz="3600" dirty="0">
                <a:solidFill>
                  <a:schemeClr val="bg1"/>
                </a:solidFill>
              </a:rPr>
            </a:br>
            <a:r>
              <a:rPr lang="de-DE" sz="3600" b="1" dirty="0">
                <a:solidFill>
                  <a:schemeClr val="bg1"/>
                </a:solidFill>
              </a:rPr>
              <a:t>Block :</a:t>
            </a:r>
            <a:br>
              <a:rPr lang="de-DE" sz="3600" b="1" dirty="0">
                <a:solidFill>
                  <a:schemeClr val="bg1"/>
                </a:solidFill>
              </a:rPr>
            </a:br>
            <a:br>
              <a:rPr lang="de-DE" sz="3600" dirty="0">
                <a:solidFill>
                  <a:schemeClr val="bg1"/>
                </a:solidFill>
              </a:rPr>
            </a:br>
            <a:endParaRPr lang="de-DE" sz="3600" dirty="0">
              <a:solidFill>
                <a:schemeClr val="bg1"/>
              </a:solidFill>
            </a:endParaRPr>
          </a:p>
        </p:txBody>
      </p:sp>
      <p:pic>
        <p:nvPicPr>
          <p:cNvPr id="22" name="Grafik 21">
            <a:extLst>
              <a:ext uri="{FF2B5EF4-FFF2-40B4-BE49-F238E27FC236}">
                <a16:creationId xmlns:a16="http://schemas.microsoft.com/office/drawing/2014/main" id="{E7045018-2D2F-41BF-85F4-834E2CC6B2A8}"/>
              </a:ext>
            </a:extLst>
          </p:cNvPr>
          <p:cNvPicPr>
            <a:picLocks noChangeAspect="1"/>
          </p:cNvPicPr>
          <p:nvPr userDrawn="1"/>
        </p:nvPicPr>
        <p:blipFill>
          <a:blip r:embed="rId2"/>
          <a:stretch>
            <a:fillRect/>
          </a:stretch>
        </p:blipFill>
        <p:spPr>
          <a:xfrm>
            <a:off x="-36512" y="-27385"/>
            <a:ext cx="9216000" cy="6912000"/>
          </a:xfrm>
          <a:prstGeom prst="rect">
            <a:avLst/>
          </a:prstGeom>
        </p:spPr>
      </p:pic>
      <p:sp>
        <p:nvSpPr>
          <p:cNvPr id="24" name="Titel 1">
            <a:extLst>
              <a:ext uri="{FF2B5EF4-FFF2-40B4-BE49-F238E27FC236}">
                <a16:creationId xmlns:a16="http://schemas.microsoft.com/office/drawing/2014/main" id="{CAB9BD09-2F36-4DE5-AD78-03A74798FC2A}"/>
              </a:ext>
            </a:extLst>
          </p:cNvPr>
          <p:cNvSpPr>
            <a:spLocks noGrp="1"/>
          </p:cNvSpPr>
          <p:nvPr>
            <p:ph type="ctrTitle" hasCustomPrompt="1"/>
          </p:nvPr>
        </p:nvSpPr>
        <p:spPr>
          <a:xfrm>
            <a:off x="4104480" y="3356992"/>
            <a:ext cx="4788000" cy="2412000"/>
          </a:xfrm>
        </p:spPr>
        <p:txBody>
          <a:bodyPr anchor="ctr">
            <a:normAutofit/>
          </a:bodyPr>
          <a:lstStyle>
            <a:lvl1pPr algn="ctr">
              <a:defRPr sz="3600" b="1">
                <a:solidFill>
                  <a:schemeClr val="bg1"/>
                </a:solidFill>
              </a:defRPr>
            </a:lvl1pPr>
          </a:lstStyle>
          <a:p>
            <a:r>
              <a:rPr lang="de-DE" dirty="0"/>
              <a:t>Modul:</a:t>
            </a:r>
            <a:br>
              <a:rPr lang="de-DE" dirty="0"/>
            </a:br>
            <a:r>
              <a:rPr lang="de-DE" dirty="0"/>
              <a:t> </a:t>
            </a:r>
            <a:br>
              <a:rPr lang="de-DE" dirty="0"/>
            </a:br>
            <a:r>
              <a:rPr lang="de-DE" dirty="0"/>
              <a:t>Block:</a:t>
            </a:r>
          </a:p>
        </p:txBody>
      </p:sp>
      <p:sp>
        <p:nvSpPr>
          <p:cNvPr id="52" name="Rechteck 51">
            <a:extLst>
              <a:ext uri="{FF2B5EF4-FFF2-40B4-BE49-F238E27FC236}">
                <a16:creationId xmlns:a16="http://schemas.microsoft.com/office/drawing/2014/main" id="{E19AEB6A-B88B-482F-BBE0-0D2025BBF214}"/>
              </a:ext>
            </a:extLst>
          </p:cNvPr>
          <p:cNvSpPr/>
          <p:nvPr userDrawn="1"/>
        </p:nvSpPr>
        <p:spPr>
          <a:xfrm>
            <a:off x="395536" y="0"/>
            <a:ext cx="4968000" cy="183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53" name="Rechteck 52">
            <a:extLst>
              <a:ext uri="{FF2B5EF4-FFF2-40B4-BE49-F238E27FC236}">
                <a16:creationId xmlns:a16="http://schemas.microsoft.com/office/drawing/2014/main" id="{FD8A45DD-1E28-471B-B4A7-7E259981D3A9}"/>
              </a:ext>
            </a:extLst>
          </p:cNvPr>
          <p:cNvSpPr/>
          <p:nvPr userDrawn="1"/>
        </p:nvSpPr>
        <p:spPr>
          <a:xfrm>
            <a:off x="5076056" y="116632"/>
            <a:ext cx="1476000" cy="914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54" name="Rechteck 53">
            <a:extLst>
              <a:ext uri="{FF2B5EF4-FFF2-40B4-BE49-F238E27FC236}">
                <a16:creationId xmlns:a16="http://schemas.microsoft.com/office/drawing/2014/main" id="{82DA8EDD-8D3B-4BD8-A95C-31684EA5A937}"/>
              </a:ext>
            </a:extLst>
          </p:cNvPr>
          <p:cNvSpPr/>
          <p:nvPr userDrawn="1"/>
        </p:nvSpPr>
        <p:spPr>
          <a:xfrm>
            <a:off x="6012160" y="260648"/>
            <a:ext cx="914400" cy="324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55" name="TextBox 4">
            <a:extLst>
              <a:ext uri="{FF2B5EF4-FFF2-40B4-BE49-F238E27FC236}">
                <a16:creationId xmlns:a16="http://schemas.microsoft.com/office/drawing/2014/main" id="{067FF892-9326-42CC-A491-2AC13B466245}"/>
              </a:ext>
            </a:extLst>
          </p:cNvPr>
          <p:cNvSpPr txBox="1"/>
          <p:nvPr userDrawn="1"/>
        </p:nvSpPr>
        <p:spPr>
          <a:xfrm>
            <a:off x="-180528" y="44624"/>
            <a:ext cx="6804248" cy="141577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000" b="1" i="0" u="none" strike="noStrike" kern="1200" cap="none" spc="0" normalizeH="0" baseline="0" noProof="0" dirty="0" err="1">
                <a:ln>
                  <a:noFill/>
                </a:ln>
                <a:solidFill>
                  <a:prstClr val="black"/>
                </a:solidFill>
                <a:effectLst/>
                <a:uLnTx/>
                <a:uFillTx/>
                <a:latin typeface="Calibri"/>
                <a:ea typeface="+mn-ea"/>
                <a:cs typeface="+mn-cs"/>
              </a:rPr>
              <a:t>BaCuLit</a:t>
            </a:r>
            <a:endParaRPr kumimoji="0" lang="en-US" sz="30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a:ea typeface="+mn-ea"/>
                <a:cs typeface="+mn-cs"/>
              </a:rPr>
              <a:t>Basic Curriculum for Teachers’ In-Service Training in Content Area Literacy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a:ea typeface="+mn-ea"/>
                <a:cs typeface="+mn-cs"/>
              </a:rPr>
              <a:t>Fortbildung für Lehrkräfte zur Vermittlung fachbezogener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a:ea typeface="+mn-ea"/>
                <a:cs typeface="+mn-cs"/>
              </a:rPr>
              <a:t>Lese- und Schreibkompetenzen</a:t>
            </a:r>
          </a:p>
        </p:txBody>
      </p:sp>
      <p:grpSp>
        <p:nvGrpSpPr>
          <p:cNvPr id="56" name="officeArt object">
            <a:extLst>
              <a:ext uri="{FF2B5EF4-FFF2-40B4-BE49-F238E27FC236}">
                <a16:creationId xmlns:a16="http://schemas.microsoft.com/office/drawing/2014/main" id="{4ACC0FEF-2456-4A7B-8655-9A90D8706162}"/>
              </a:ext>
            </a:extLst>
          </p:cNvPr>
          <p:cNvGrpSpPr>
            <a:grpSpLocks/>
          </p:cNvGrpSpPr>
          <p:nvPr userDrawn="1"/>
        </p:nvGrpSpPr>
        <p:grpSpPr>
          <a:xfrm flipH="1">
            <a:off x="755576" y="565777"/>
            <a:ext cx="6032500" cy="37742"/>
            <a:chOff x="-1" y="0"/>
            <a:chExt cx="6032500" cy="37742"/>
          </a:xfrm>
        </p:grpSpPr>
        <p:cxnSp>
          <p:nvCxnSpPr>
            <p:cNvPr id="57" name="Shape 1073741838">
              <a:extLst>
                <a:ext uri="{FF2B5EF4-FFF2-40B4-BE49-F238E27FC236}">
                  <a16:creationId xmlns:a16="http://schemas.microsoft.com/office/drawing/2014/main" id="{FC019192-C254-4F56-802B-7F760BFB4F82}"/>
                </a:ext>
              </a:extLst>
            </p:cNvPr>
            <p:cNvCxnSpPr/>
            <p:nvPr/>
          </p:nvCxnSpPr>
          <p:spPr>
            <a:xfrm>
              <a:off x="4829048" y="18870"/>
              <a:ext cx="1200605" cy="1"/>
            </a:xfrm>
            <a:prstGeom prst="line">
              <a:avLst/>
            </a:prstGeom>
            <a:noFill/>
            <a:ln w="38100" cap="flat">
              <a:solidFill>
                <a:srgbClr val="D0D0E1"/>
              </a:solidFill>
              <a:prstDash val="solid"/>
              <a:miter lim="400000"/>
            </a:ln>
            <a:effectLst/>
          </p:spPr>
        </p:cxnSp>
        <p:cxnSp>
          <p:nvCxnSpPr>
            <p:cNvPr id="58" name="Shape 1073741839">
              <a:extLst>
                <a:ext uri="{FF2B5EF4-FFF2-40B4-BE49-F238E27FC236}">
                  <a16:creationId xmlns:a16="http://schemas.microsoft.com/office/drawing/2014/main" id="{593FFC4A-72E7-41D0-B148-800177093FC2}"/>
                </a:ext>
              </a:extLst>
            </p:cNvPr>
            <p:cNvCxnSpPr/>
            <p:nvPr/>
          </p:nvCxnSpPr>
          <p:spPr>
            <a:xfrm>
              <a:off x="22361" y="18870"/>
              <a:ext cx="1203380" cy="1"/>
            </a:xfrm>
            <a:prstGeom prst="line">
              <a:avLst/>
            </a:prstGeom>
            <a:noFill/>
            <a:ln w="38100" cap="flat">
              <a:solidFill>
                <a:srgbClr val="9EAECD"/>
              </a:solidFill>
              <a:prstDash val="solid"/>
              <a:miter lim="400000"/>
            </a:ln>
            <a:effectLst/>
          </p:spPr>
        </p:cxnSp>
        <p:grpSp>
          <p:nvGrpSpPr>
            <p:cNvPr id="59" name="Group 1073741848">
              <a:extLst>
                <a:ext uri="{FF2B5EF4-FFF2-40B4-BE49-F238E27FC236}">
                  <a16:creationId xmlns:a16="http://schemas.microsoft.com/office/drawing/2014/main" id="{0BADB378-D455-452F-A20F-72C2BBD812EC}"/>
                </a:ext>
              </a:extLst>
            </p:cNvPr>
            <p:cNvGrpSpPr/>
            <p:nvPr/>
          </p:nvGrpSpPr>
          <p:grpSpPr>
            <a:xfrm>
              <a:off x="-1" y="0"/>
              <a:ext cx="6032500" cy="37742"/>
              <a:chOff x="0" y="0"/>
              <a:chExt cx="6032500" cy="37742"/>
            </a:xfrm>
          </p:grpSpPr>
          <p:cxnSp>
            <p:nvCxnSpPr>
              <p:cNvPr id="60" name="Shape 1073741840">
                <a:extLst>
                  <a:ext uri="{FF2B5EF4-FFF2-40B4-BE49-F238E27FC236}">
                    <a16:creationId xmlns:a16="http://schemas.microsoft.com/office/drawing/2014/main" id="{F8108661-A0D2-4EEA-8340-5F3EBCA83B68}"/>
                  </a:ext>
                </a:extLst>
              </p:cNvPr>
              <p:cNvCxnSpPr/>
              <p:nvPr/>
            </p:nvCxnSpPr>
            <p:spPr>
              <a:xfrm>
                <a:off x="2428877" y="18870"/>
                <a:ext cx="1200912" cy="1"/>
              </a:xfrm>
              <a:prstGeom prst="line">
                <a:avLst/>
              </a:prstGeom>
              <a:noFill/>
              <a:ln w="38100" cap="flat">
                <a:solidFill>
                  <a:srgbClr val="6C899F"/>
                </a:solidFill>
                <a:prstDash val="solid"/>
                <a:miter lim="400000"/>
              </a:ln>
              <a:effectLst/>
            </p:spPr>
          </p:cxnSp>
          <p:grpSp>
            <p:nvGrpSpPr>
              <p:cNvPr id="61" name="Group 1073741847">
                <a:extLst>
                  <a:ext uri="{FF2B5EF4-FFF2-40B4-BE49-F238E27FC236}">
                    <a16:creationId xmlns:a16="http://schemas.microsoft.com/office/drawing/2014/main" id="{D0BAD502-76C0-4067-99EB-2BEBD65155EB}"/>
                  </a:ext>
                </a:extLst>
              </p:cNvPr>
              <p:cNvGrpSpPr/>
              <p:nvPr/>
            </p:nvGrpSpPr>
            <p:grpSpPr>
              <a:xfrm>
                <a:off x="0" y="0"/>
                <a:ext cx="6032500" cy="37742"/>
                <a:chOff x="0" y="0"/>
                <a:chExt cx="6032500" cy="37741"/>
              </a:xfrm>
            </p:grpSpPr>
            <p:sp>
              <p:nvSpPr>
                <p:cNvPr id="62" name="Shape 1073741841">
                  <a:extLst>
                    <a:ext uri="{FF2B5EF4-FFF2-40B4-BE49-F238E27FC236}">
                      <a16:creationId xmlns:a16="http://schemas.microsoft.com/office/drawing/2014/main" id="{0A79893F-9EFA-41B6-88CD-FE0FABBC209C}"/>
                    </a:ext>
                  </a:extLst>
                </p:cNvPr>
                <p:cNvSpPr/>
                <p:nvPr/>
              </p:nvSpPr>
              <p:spPr>
                <a:xfrm>
                  <a:off x="600008" y="0"/>
                  <a:ext cx="1258004" cy="37741"/>
                </a:xfrm>
                <a:prstGeom prst="rect">
                  <a:avLst/>
                </a:prstGeom>
                <a:gradFill flip="none" rotWithShape="1">
                  <a:gsLst>
                    <a:gs pos="0">
                      <a:srgbClr val="9EAECD"/>
                    </a:gs>
                    <a:gs pos="100000">
                      <a:srgbClr val="8EC2CD"/>
                    </a:gs>
                  </a:gsLst>
                  <a:lin ang="0" scaled="0"/>
                </a:gradFill>
                <a:ln w="12700" cap="flat">
                  <a:noFill/>
                  <a:miter lim="400000"/>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63" name="Shape 1073741842">
                  <a:extLst>
                    <a:ext uri="{FF2B5EF4-FFF2-40B4-BE49-F238E27FC236}">
                      <a16:creationId xmlns:a16="http://schemas.microsoft.com/office/drawing/2014/main" id="{98465935-59BB-40BB-B002-C0829807032A}"/>
                    </a:ext>
                  </a:extLst>
                </p:cNvPr>
                <p:cNvSpPr/>
                <p:nvPr/>
              </p:nvSpPr>
              <p:spPr>
                <a:xfrm>
                  <a:off x="1858011" y="0"/>
                  <a:ext cx="1258004" cy="37741"/>
                </a:xfrm>
                <a:prstGeom prst="rect">
                  <a:avLst/>
                </a:prstGeom>
                <a:gradFill flip="none" rotWithShape="1">
                  <a:gsLst>
                    <a:gs pos="0">
                      <a:srgbClr val="8EC2CD"/>
                    </a:gs>
                    <a:gs pos="100000">
                      <a:srgbClr val="6C899F"/>
                    </a:gs>
                  </a:gsLst>
                  <a:lin ang="0" scaled="0"/>
                </a:gradFill>
                <a:ln w="12700" cap="flat">
                  <a:noFill/>
                  <a:miter lim="400000"/>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64" name="Shape 1073741843">
                  <a:extLst>
                    <a:ext uri="{FF2B5EF4-FFF2-40B4-BE49-F238E27FC236}">
                      <a16:creationId xmlns:a16="http://schemas.microsoft.com/office/drawing/2014/main" id="{4CA34D7F-B787-4E51-9E90-C3F9AA89F487}"/>
                    </a:ext>
                  </a:extLst>
                </p:cNvPr>
                <p:cNvSpPr/>
                <p:nvPr/>
              </p:nvSpPr>
              <p:spPr>
                <a:xfrm>
                  <a:off x="0" y="0"/>
                  <a:ext cx="600009" cy="37741"/>
                </a:xfrm>
                <a:prstGeom prst="rect">
                  <a:avLst/>
                </a:prstGeom>
                <a:gradFill flip="none" rotWithShape="1">
                  <a:gsLst>
                    <a:gs pos="0">
                      <a:srgbClr val="9EAECD"/>
                    </a:gs>
                    <a:gs pos="100000">
                      <a:srgbClr val="FFFFFF"/>
                    </a:gs>
                  </a:gsLst>
                  <a:lin ang="10800000" scaled="0"/>
                </a:gradFill>
                <a:ln w="12700" cap="flat">
                  <a:noFill/>
                  <a:miter lim="400000"/>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65" name="Shape 1073741844">
                  <a:extLst>
                    <a:ext uri="{FF2B5EF4-FFF2-40B4-BE49-F238E27FC236}">
                      <a16:creationId xmlns:a16="http://schemas.microsoft.com/office/drawing/2014/main" id="{C4A99F5C-035B-4632-BCC3-A2DDD4ED28AE}"/>
                    </a:ext>
                  </a:extLst>
                </p:cNvPr>
                <p:cNvSpPr/>
                <p:nvPr/>
              </p:nvSpPr>
              <p:spPr>
                <a:xfrm>
                  <a:off x="3300871" y="0"/>
                  <a:ext cx="1258004" cy="37741"/>
                </a:xfrm>
                <a:prstGeom prst="rect">
                  <a:avLst/>
                </a:prstGeom>
                <a:gradFill flip="none" rotWithShape="1">
                  <a:gsLst>
                    <a:gs pos="0">
                      <a:srgbClr val="6C899F"/>
                    </a:gs>
                    <a:gs pos="100000">
                      <a:srgbClr val="5B3150"/>
                    </a:gs>
                  </a:gsLst>
                  <a:lin ang="0" scaled="0"/>
                </a:gradFill>
                <a:ln w="12700" cap="flat">
                  <a:noFill/>
                  <a:miter lim="400000"/>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66" name="Shape 1073741845">
                  <a:extLst>
                    <a:ext uri="{FF2B5EF4-FFF2-40B4-BE49-F238E27FC236}">
                      <a16:creationId xmlns:a16="http://schemas.microsoft.com/office/drawing/2014/main" id="{70B573C6-678B-4F23-B664-976CCB27C232}"/>
                    </a:ext>
                  </a:extLst>
                </p:cNvPr>
                <p:cNvSpPr/>
                <p:nvPr/>
              </p:nvSpPr>
              <p:spPr>
                <a:xfrm>
                  <a:off x="4436776" y="0"/>
                  <a:ext cx="1258004" cy="37741"/>
                </a:xfrm>
                <a:prstGeom prst="rect">
                  <a:avLst/>
                </a:prstGeom>
                <a:gradFill flip="none" rotWithShape="1">
                  <a:gsLst>
                    <a:gs pos="0">
                      <a:srgbClr val="5B3150"/>
                    </a:gs>
                    <a:gs pos="100000">
                      <a:srgbClr val="D0D0E1"/>
                    </a:gs>
                  </a:gsLst>
                  <a:lin ang="0" scaled="0"/>
                </a:gradFill>
                <a:ln w="12700" cap="flat">
                  <a:noFill/>
                  <a:miter lim="400000"/>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67" name="Shape 1073741846">
                  <a:extLst>
                    <a:ext uri="{FF2B5EF4-FFF2-40B4-BE49-F238E27FC236}">
                      <a16:creationId xmlns:a16="http://schemas.microsoft.com/office/drawing/2014/main" id="{1BF5E88F-2FC4-4257-8746-BDE0525E661F}"/>
                    </a:ext>
                  </a:extLst>
                </p:cNvPr>
                <p:cNvSpPr/>
                <p:nvPr/>
              </p:nvSpPr>
              <p:spPr>
                <a:xfrm>
                  <a:off x="5833074" y="0"/>
                  <a:ext cx="199426" cy="37741"/>
                </a:xfrm>
                <a:prstGeom prst="rect">
                  <a:avLst/>
                </a:prstGeom>
                <a:gradFill flip="none" rotWithShape="1">
                  <a:gsLst>
                    <a:gs pos="0">
                      <a:srgbClr val="D0D0E1"/>
                    </a:gs>
                    <a:gs pos="100000">
                      <a:srgbClr val="FFFFFF"/>
                    </a:gs>
                  </a:gsLst>
                  <a:lin ang="0" scaled="0"/>
                </a:gradFill>
                <a:ln w="12700" cap="flat">
                  <a:noFill/>
                  <a:miter lim="400000"/>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grpSp>
        </p:grpSp>
      </p:grpSp>
      <p:sp>
        <p:nvSpPr>
          <p:cNvPr id="68" name="Ellipse 67">
            <a:extLst>
              <a:ext uri="{FF2B5EF4-FFF2-40B4-BE49-F238E27FC236}">
                <a16:creationId xmlns:a16="http://schemas.microsoft.com/office/drawing/2014/main" id="{75B9C175-99BA-4CA6-A687-F7421CA58DC8}"/>
              </a:ext>
            </a:extLst>
          </p:cNvPr>
          <p:cNvSpPr/>
          <p:nvPr userDrawn="1"/>
        </p:nvSpPr>
        <p:spPr>
          <a:xfrm>
            <a:off x="1043608" y="2276872"/>
            <a:ext cx="2196000" cy="2160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6" name="Grafik 5">
            <a:extLst>
              <a:ext uri="{FF2B5EF4-FFF2-40B4-BE49-F238E27FC236}">
                <a16:creationId xmlns:a16="http://schemas.microsoft.com/office/drawing/2014/main" id="{54129632-949F-4D97-A3FE-2FF5544D29D2}"/>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44942" y="6123112"/>
            <a:ext cx="2589041" cy="720000"/>
          </a:xfrm>
          <a:prstGeom prst="rect">
            <a:avLst/>
          </a:prstGeom>
        </p:spPr>
      </p:pic>
      <p:sp>
        <p:nvSpPr>
          <p:cNvPr id="12" name="Rectangle 11">
            <a:extLst>
              <a:ext uri="{FF2B5EF4-FFF2-40B4-BE49-F238E27FC236}">
                <a16:creationId xmlns:a16="http://schemas.microsoft.com/office/drawing/2014/main" id="{70E46542-C9B7-4CFF-BED5-9DF778157336}"/>
              </a:ext>
            </a:extLst>
          </p:cNvPr>
          <p:cNvSpPr>
            <a:spLocks noChangeArrowheads="1"/>
          </p:cNvSpPr>
          <p:nvPr userDrawn="1"/>
        </p:nvSpPr>
        <p:spPr bwMode="auto">
          <a:xfrm>
            <a:off x="4427984" y="5945869"/>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pic>
        <p:nvPicPr>
          <p:cNvPr id="1034" name="Grafik 6" descr="Creative Commons Lizenzvertrag">
            <a:extLst>
              <a:ext uri="{FF2B5EF4-FFF2-40B4-BE49-F238E27FC236}">
                <a16:creationId xmlns:a16="http://schemas.microsoft.com/office/drawing/2014/main" id="{2FBF8664-4987-463F-929A-3580E5CC521F}"/>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7164288" y="6439894"/>
            <a:ext cx="838200" cy="295275"/>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12">
            <a:extLst>
              <a:ext uri="{FF2B5EF4-FFF2-40B4-BE49-F238E27FC236}">
                <a16:creationId xmlns:a16="http://schemas.microsoft.com/office/drawing/2014/main" id="{4B480266-D6C6-420E-A6D2-66D4DA882FB5}"/>
              </a:ext>
            </a:extLst>
          </p:cNvPr>
          <p:cNvSpPr>
            <a:spLocks noChangeArrowheads="1"/>
          </p:cNvSpPr>
          <p:nvPr userDrawn="1"/>
        </p:nvSpPr>
        <p:spPr bwMode="auto">
          <a:xfrm>
            <a:off x="7969242" y="6387477"/>
            <a:ext cx="125963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 </a:t>
            </a:r>
            <a:r>
              <a:rPr kumimoji="0" lang="de-DE" altLang="de-DE" sz="1600" b="0" i="0" u="none" strike="noStrike" cap="none" normalizeH="0" baseline="0" dirty="0" err="1">
                <a:ln>
                  <a:noFill/>
                </a:ln>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BaCuLit</a:t>
            </a:r>
            <a:r>
              <a:rPr kumimoji="0" lang="de-DE" altLang="de-DE" sz="500" b="0" i="0" u="none" strike="noStrike" cap="none" normalizeH="0" baseline="0" dirty="0">
                <a:ln>
                  <a:noFill/>
                </a:ln>
                <a:solidFill>
                  <a:schemeClr val="bg1"/>
                </a:solidFill>
                <a:effectLst/>
              </a:rPr>
              <a:t> </a:t>
            </a:r>
            <a:endParaRPr kumimoji="0" lang="de-DE" altLang="de-DE" sz="2000" b="0" i="0" u="none" strike="noStrike" cap="none" normalizeH="0" baseline="0" dirty="0">
              <a:ln>
                <a:noFill/>
              </a:ln>
              <a:solidFill>
                <a:schemeClr val="bg1"/>
              </a:solidFill>
              <a:effectLst/>
              <a:latin typeface="Arial" panose="020B0604020202020204" pitchFamily="34" charset="0"/>
            </a:endParaRPr>
          </a:p>
        </p:txBody>
      </p:sp>
      <p:pic>
        <p:nvPicPr>
          <p:cNvPr id="27" name="Grafik 26">
            <a:extLst>
              <a:ext uri="{FF2B5EF4-FFF2-40B4-BE49-F238E27FC236}">
                <a16:creationId xmlns:a16="http://schemas.microsoft.com/office/drawing/2014/main" id="{C6E2295A-6F85-4678-8FDD-98CF9EA6894B}"/>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1043608" y="1711385"/>
            <a:ext cx="2195276" cy="2188800"/>
          </a:xfrm>
          <a:prstGeom prst="rect">
            <a:avLst/>
          </a:prstGeom>
        </p:spPr>
      </p:pic>
    </p:spTree>
    <p:extLst>
      <p:ext uri="{BB962C8B-B14F-4D97-AF65-F5344CB8AC3E}">
        <p14:creationId xmlns:p14="http://schemas.microsoft.com/office/powerpoint/2010/main" val="14776452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er-Austausch 2">
    <p:spTree>
      <p:nvGrpSpPr>
        <p:cNvPr id="1" name=""/>
        <p:cNvGrpSpPr/>
        <p:nvPr/>
      </p:nvGrpSpPr>
      <p:grpSpPr>
        <a:xfrm>
          <a:off x="0" y="0"/>
          <a:ext cx="0" cy="0"/>
          <a:chOff x="0" y="0"/>
          <a:chExt cx="0" cy="0"/>
        </a:xfrm>
      </p:grpSpPr>
      <p:pic>
        <p:nvPicPr>
          <p:cNvPr id="6" name="Inhaltsplatzhalter 7"/>
          <p:cNvPicPr>
            <a:picLocks noChangeAspect="1"/>
          </p:cNvPicPr>
          <p:nvPr userDrawn="1"/>
        </p:nvPicPr>
        <p:blipFill rotWithShape="1">
          <a:blip r:embed="rId2"/>
          <a:srcRect l="24503" t="10299" r="15232" b="83337"/>
          <a:stretch/>
        </p:blipFill>
        <p:spPr>
          <a:xfrm>
            <a:off x="0" y="0"/>
            <a:ext cx="9173384" cy="1060287"/>
          </a:xfrm>
          <a:prstGeom prst="rect">
            <a:avLst/>
          </a:prstGeom>
        </p:spPr>
      </p:pic>
      <p:pic>
        <p:nvPicPr>
          <p:cNvPr id="11" name="Inhaltsplatzhalter 7"/>
          <p:cNvPicPr>
            <a:picLocks noChangeAspect="1"/>
          </p:cNvPicPr>
          <p:nvPr userDrawn="1"/>
        </p:nvPicPr>
        <p:blipFill rotWithShape="1">
          <a:blip r:embed="rId2"/>
          <a:srcRect l="24503" t="10299" r="15232" b="83337"/>
          <a:stretch/>
        </p:blipFill>
        <p:spPr>
          <a:xfrm>
            <a:off x="-14171" y="6541927"/>
            <a:ext cx="9173384" cy="328244"/>
          </a:xfrm>
          <a:prstGeom prst="rect">
            <a:avLst/>
          </a:prstGeom>
        </p:spPr>
      </p:pic>
      <p:sp>
        <p:nvSpPr>
          <p:cNvPr id="12" name="TextBox 4">
            <a:extLst>
              <a:ext uri="{FF2B5EF4-FFF2-40B4-BE49-F238E27FC236}">
                <a16:creationId xmlns:a16="http://schemas.microsoft.com/office/drawing/2014/main" id="{D7603042-2E5E-49EC-A746-13875C55A79E}"/>
              </a:ext>
            </a:extLst>
          </p:cNvPr>
          <p:cNvSpPr txBox="1"/>
          <p:nvPr userDrawn="1"/>
        </p:nvSpPr>
        <p:spPr>
          <a:xfrm>
            <a:off x="0" y="6525344"/>
            <a:ext cx="9143999"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err="1">
                <a:solidFill>
                  <a:schemeClr val="bg1"/>
                </a:solidFill>
                <a:latin typeface="Calibri"/>
              </a:rPr>
              <a:t>BaCuLit</a:t>
            </a:r>
            <a:r>
              <a:rPr lang="de-DE" sz="1600" b="1" dirty="0">
                <a:solidFill>
                  <a:schemeClr val="bg1"/>
                </a:solidFill>
                <a:latin typeface="Calibri"/>
              </a:rPr>
              <a:t> </a:t>
            </a:r>
            <a:r>
              <a:rPr lang="de-DE" sz="1200" b="1" dirty="0">
                <a:solidFill>
                  <a:schemeClr val="bg1"/>
                </a:solidFill>
                <a:latin typeface="Calibri"/>
              </a:rPr>
              <a:t>- </a:t>
            </a:r>
            <a:r>
              <a:rPr kumimoji="0" lang="de-DE" sz="1200" i="0" u="none" strike="noStrike" kern="1200" cap="none" spc="0" normalizeH="0" baseline="0" noProof="0" dirty="0">
                <a:ln>
                  <a:noFill/>
                </a:ln>
                <a:solidFill>
                  <a:schemeClr val="bg1"/>
                </a:solidFill>
                <a:effectLst/>
                <a:uLnTx/>
                <a:uFillTx/>
                <a:latin typeface="Calibri"/>
              </a:rPr>
              <a:t>Fortbildung</a:t>
            </a:r>
            <a:r>
              <a:rPr kumimoji="0" lang="de-DE" sz="1200" i="0" u="none" strike="noStrike" kern="1200" cap="none" spc="0" normalizeH="0" noProof="0" dirty="0">
                <a:ln>
                  <a:noFill/>
                </a:ln>
                <a:solidFill>
                  <a:schemeClr val="bg1"/>
                </a:solidFill>
                <a:effectLst/>
                <a:uLnTx/>
                <a:uFillTx/>
                <a:latin typeface="Calibri"/>
              </a:rPr>
              <a:t> </a:t>
            </a:r>
            <a:r>
              <a:rPr lang="de-DE" sz="1200" dirty="0">
                <a:solidFill>
                  <a:schemeClr val="bg1"/>
                </a:solidFill>
                <a:latin typeface="Calibri"/>
              </a:rPr>
              <a:t>für Lehrkräfte </a:t>
            </a:r>
            <a:r>
              <a:rPr kumimoji="0" lang="de-DE" sz="1200" i="0" u="none" strike="noStrike" kern="1200" cap="none" spc="0" normalizeH="0" noProof="0" dirty="0">
                <a:ln>
                  <a:noFill/>
                </a:ln>
                <a:solidFill>
                  <a:schemeClr val="bg1"/>
                </a:solidFill>
                <a:effectLst/>
                <a:uLnTx/>
                <a:uFillTx/>
                <a:latin typeface="Calibri"/>
              </a:rPr>
              <a:t>zur Vermittlung  fachbezogener Lese- und </a:t>
            </a:r>
            <a:r>
              <a:rPr kumimoji="0" lang="de-DE" sz="1200" i="0" u="none" strike="noStrike" kern="1200" cap="none" spc="0" normalizeH="0" noProof="0" dirty="0" err="1">
                <a:ln>
                  <a:noFill/>
                </a:ln>
                <a:solidFill>
                  <a:schemeClr val="bg1"/>
                </a:solidFill>
                <a:effectLst/>
                <a:uLnTx/>
                <a:uFillTx/>
                <a:latin typeface="Calibri"/>
              </a:rPr>
              <a:t>Schreibkompete</a:t>
            </a:r>
            <a:r>
              <a:rPr lang="de-DE" sz="1200" dirty="0" err="1">
                <a:solidFill>
                  <a:schemeClr val="bg1"/>
                </a:solidFill>
                <a:latin typeface="Calibri"/>
              </a:rPr>
              <a:t>nzen</a:t>
            </a:r>
            <a:endParaRPr kumimoji="0" lang="de-DE" sz="1200" i="0" u="none" strike="noStrike" kern="1200" cap="none" spc="0" normalizeH="0" baseline="0" noProof="0" dirty="0">
              <a:ln>
                <a:noFill/>
              </a:ln>
              <a:solidFill>
                <a:schemeClr val="bg1"/>
              </a:solidFill>
              <a:effectLst/>
              <a:uLnTx/>
              <a:uFillTx/>
              <a:latin typeface="Calibri"/>
            </a:endParaRPr>
          </a:p>
        </p:txBody>
      </p:sp>
      <p:sp>
        <p:nvSpPr>
          <p:cNvPr id="10" name="Textplatzhalter 14">
            <a:extLst>
              <a:ext uri="{FF2B5EF4-FFF2-40B4-BE49-F238E27FC236}">
                <a16:creationId xmlns:a16="http://schemas.microsoft.com/office/drawing/2014/main" id="{919282EF-514A-455B-94E5-6BC43662BE61}"/>
              </a:ext>
            </a:extLst>
          </p:cNvPr>
          <p:cNvSpPr>
            <a:spLocks noGrp="1"/>
          </p:cNvSpPr>
          <p:nvPr>
            <p:ph type="body" sz="quarter" idx="13"/>
          </p:nvPr>
        </p:nvSpPr>
        <p:spPr>
          <a:xfrm>
            <a:off x="323529" y="1341438"/>
            <a:ext cx="3384375" cy="4319810"/>
          </a:xfrm>
        </p:spPr>
        <p:txBody>
          <a:bodyPr/>
          <a:lstStyle>
            <a:lvl1pPr marL="342900" indent="-342900">
              <a:buFontTx/>
              <a:buBlip>
                <a:blip r:embed="rId3"/>
              </a:buBlip>
              <a:defRPr/>
            </a:lvl1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4" name="Textplatzhalter 14">
            <a:extLst>
              <a:ext uri="{FF2B5EF4-FFF2-40B4-BE49-F238E27FC236}">
                <a16:creationId xmlns:a16="http://schemas.microsoft.com/office/drawing/2014/main" id="{002E1060-9123-461C-A2C4-F84FA1F693B5}"/>
              </a:ext>
            </a:extLst>
          </p:cNvPr>
          <p:cNvSpPr>
            <a:spLocks noGrp="1"/>
          </p:cNvSpPr>
          <p:nvPr>
            <p:ph type="body" sz="quarter" idx="14"/>
          </p:nvPr>
        </p:nvSpPr>
        <p:spPr>
          <a:xfrm>
            <a:off x="3869689" y="1337317"/>
            <a:ext cx="3384375" cy="4319810"/>
          </a:xfrm>
        </p:spPr>
        <p:txBody>
          <a:bodyPr/>
          <a:lstStyle>
            <a:lvl1pPr marL="342900" indent="-342900">
              <a:buFontTx/>
              <a:buBlip>
                <a:blip r:embed="rId3"/>
              </a:buBlip>
              <a:defRPr/>
            </a:lvl1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pic>
        <p:nvPicPr>
          <p:cNvPr id="13" name="Grafik 12">
            <a:extLst>
              <a:ext uri="{FF2B5EF4-FFF2-40B4-BE49-F238E27FC236}">
                <a16:creationId xmlns:a16="http://schemas.microsoft.com/office/drawing/2014/main" id="{CA81B279-628F-4FAA-9791-A8AF01F0C1EA}"/>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308304" y="1069935"/>
            <a:ext cx="1836000" cy="1836000"/>
          </a:xfrm>
          <a:prstGeom prst="rect">
            <a:avLst/>
          </a:prstGeom>
        </p:spPr>
      </p:pic>
      <p:pic>
        <p:nvPicPr>
          <p:cNvPr id="15" name="Grafik 6" descr="Creative Commons Lizenzvertrag">
            <a:extLst>
              <a:ext uri="{FF2B5EF4-FFF2-40B4-BE49-F238E27FC236}">
                <a16:creationId xmlns:a16="http://schemas.microsoft.com/office/drawing/2014/main" id="{36E0FCD5-7A19-41B6-AE2E-A9C0A2788023}"/>
              </a:ext>
            </a:extLst>
          </p:cNvPr>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6287326" y="6196504"/>
            <a:ext cx="838200" cy="295275"/>
          </a:xfrm>
          <a:prstGeom prst="rect">
            <a:avLst/>
          </a:prstGeom>
          <a:noFill/>
          <a:extLst>
            <a:ext uri="{909E8E84-426E-40DD-AFC4-6F175D3DCCD1}">
              <a14:hiddenFill xmlns:a14="http://schemas.microsoft.com/office/drawing/2010/main">
                <a:solidFill>
                  <a:srgbClr val="FFFFFF"/>
                </a:solidFill>
              </a14:hiddenFill>
            </a:ext>
          </a:extLst>
        </p:spPr>
      </p:pic>
      <p:sp>
        <p:nvSpPr>
          <p:cNvPr id="16" name="Rectangle 12">
            <a:extLst>
              <a:ext uri="{FF2B5EF4-FFF2-40B4-BE49-F238E27FC236}">
                <a16:creationId xmlns:a16="http://schemas.microsoft.com/office/drawing/2014/main" id="{6C620641-F643-4128-845D-AEE1C9B4C02F}"/>
              </a:ext>
            </a:extLst>
          </p:cNvPr>
          <p:cNvSpPr>
            <a:spLocks noChangeArrowheads="1"/>
          </p:cNvSpPr>
          <p:nvPr userDrawn="1"/>
        </p:nvSpPr>
        <p:spPr bwMode="auto">
          <a:xfrm>
            <a:off x="7092280" y="6144087"/>
            <a:ext cx="125963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 </a:t>
            </a:r>
            <a:r>
              <a:rPr kumimoji="0" lang="de-DE" altLang="de-DE" sz="1600" b="0" i="0" u="none" strike="noStrike" cap="none" normalizeH="0" baseline="0" dirty="0" err="1">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BaCuLit</a:t>
            </a:r>
            <a:r>
              <a:rPr kumimoji="0" lang="de-DE" altLang="de-DE" sz="500" b="0" i="0" u="none" strike="noStrike" cap="none" normalizeH="0" baseline="0" dirty="0">
                <a:ln>
                  <a:noFill/>
                </a:ln>
                <a:solidFill>
                  <a:srgbClr val="3CD9E1"/>
                </a:solidFill>
                <a:effectLst/>
              </a:rPr>
              <a:t> </a:t>
            </a:r>
            <a:endParaRPr kumimoji="0" lang="de-DE" altLang="de-DE" sz="2000" b="0" i="0" u="none" strike="noStrike" cap="none" normalizeH="0" baseline="0" dirty="0">
              <a:ln>
                <a:noFill/>
              </a:ln>
              <a:solidFill>
                <a:srgbClr val="3CD9E1"/>
              </a:solidFill>
              <a:effectLst/>
              <a:latin typeface="Arial" panose="020B0604020202020204" pitchFamily="34" charset="0"/>
            </a:endParaRPr>
          </a:p>
        </p:txBody>
      </p:sp>
      <p:sp>
        <p:nvSpPr>
          <p:cNvPr id="17" name="Titel 4">
            <a:extLst>
              <a:ext uri="{FF2B5EF4-FFF2-40B4-BE49-F238E27FC236}">
                <a16:creationId xmlns:a16="http://schemas.microsoft.com/office/drawing/2014/main" id="{4DA0D405-0257-4B75-9484-92A6E3F3DB4B}"/>
              </a:ext>
            </a:extLst>
          </p:cNvPr>
          <p:cNvSpPr>
            <a:spLocks noGrp="1"/>
          </p:cNvSpPr>
          <p:nvPr>
            <p:ph type="title"/>
          </p:nvPr>
        </p:nvSpPr>
        <p:spPr>
          <a:xfrm>
            <a:off x="323528" y="10990"/>
            <a:ext cx="7926184" cy="1060287"/>
          </a:xfrm>
        </p:spPr>
        <p:txBody>
          <a:bodyPr>
            <a:normAutofit/>
          </a:bodyPr>
          <a:lstStyle>
            <a:lvl1pPr algn="l">
              <a:defRPr sz="3200">
                <a:solidFill>
                  <a:schemeClr val="bg1"/>
                </a:solidFill>
              </a:defRPr>
            </a:lvl1pPr>
          </a:lstStyle>
          <a:p>
            <a:r>
              <a:rPr lang="de-DE" dirty="0"/>
              <a:t>Mastertitelformat bearbeiten</a:t>
            </a:r>
          </a:p>
        </p:txBody>
      </p:sp>
      <p:pic>
        <p:nvPicPr>
          <p:cNvPr id="18" name="Grafik 17">
            <a:extLst>
              <a:ext uri="{FF2B5EF4-FFF2-40B4-BE49-F238E27FC236}">
                <a16:creationId xmlns:a16="http://schemas.microsoft.com/office/drawing/2014/main" id="{F768F243-308D-4690-8B67-5CFF5B270E6F}"/>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172400" y="5733256"/>
            <a:ext cx="735135" cy="732966"/>
          </a:xfrm>
          <a:prstGeom prst="rect">
            <a:avLst/>
          </a:prstGeom>
        </p:spPr>
      </p:pic>
      <p:sp>
        <p:nvSpPr>
          <p:cNvPr id="19" name="Foliennummernplatzhalter 3">
            <a:extLst>
              <a:ext uri="{FF2B5EF4-FFF2-40B4-BE49-F238E27FC236}">
                <a16:creationId xmlns:a16="http://schemas.microsoft.com/office/drawing/2014/main" id="{58ECBB5A-B37A-4FD7-A9E7-38297A579A52}"/>
              </a:ext>
            </a:extLst>
          </p:cNvPr>
          <p:cNvSpPr txBox="1">
            <a:spLocks/>
          </p:cNvSpPr>
          <p:nvPr userDrawn="1"/>
        </p:nvSpPr>
        <p:spPr>
          <a:xfrm>
            <a:off x="8172400" y="5945147"/>
            <a:ext cx="735134" cy="365125"/>
          </a:xfrm>
          <a:prstGeom prst="rect">
            <a:avLst/>
          </a:prstGeom>
        </p:spPr>
        <p:txBody>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3716C5D-123D-4EDE-A4A5-85ED365A388D}" type="slidenum">
              <a:rPr lang="de-DE" sz="1600" smtClean="0"/>
              <a:pPr algn="ctr"/>
              <a:t>‹Nr.›</a:t>
            </a:fld>
            <a:endParaRPr lang="de-DE" sz="1600" dirty="0"/>
          </a:p>
        </p:txBody>
      </p:sp>
    </p:spTree>
    <p:extLst>
      <p:ext uri="{BB962C8B-B14F-4D97-AF65-F5344CB8AC3E}">
        <p14:creationId xmlns:p14="http://schemas.microsoft.com/office/powerpoint/2010/main" val="34539629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hink-Pair-Share 1">
    <p:spTree>
      <p:nvGrpSpPr>
        <p:cNvPr id="1" name=""/>
        <p:cNvGrpSpPr/>
        <p:nvPr/>
      </p:nvGrpSpPr>
      <p:grpSpPr>
        <a:xfrm>
          <a:off x="0" y="0"/>
          <a:ext cx="0" cy="0"/>
          <a:chOff x="0" y="0"/>
          <a:chExt cx="0" cy="0"/>
        </a:xfrm>
      </p:grpSpPr>
      <p:pic>
        <p:nvPicPr>
          <p:cNvPr id="6" name="Inhaltsplatzhalter 7"/>
          <p:cNvPicPr>
            <a:picLocks noChangeAspect="1"/>
          </p:cNvPicPr>
          <p:nvPr userDrawn="1"/>
        </p:nvPicPr>
        <p:blipFill rotWithShape="1">
          <a:blip r:embed="rId2"/>
          <a:srcRect l="24503" t="10299" r="15232" b="83337"/>
          <a:stretch/>
        </p:blipFill>
        <p:spPr>
          <a:xfrm>
            <a:off x="0" y="0"/>
            <a:ext cx="9173384" cy="1060287"/>
          </a:xfrm>
          <a:prstGeom prst="rect">
            <a:avLst/>
          </a:prstGeom>
        </p:spPr>
      </p:pic>
      <p:pic>
        <p:nvPicPr>
          <p:cNvPr id="11" name="Inhaltsplatzhalter 7"/>
          <p:cNvPicPr>
            <a:picLocks noChangeAspect="1"/>
          </p:cNvPicPr>
          <p:nvPr userDrawn="1"/>
        </p:nvPicPr>
        <p:blipFill rotWithShape="1">
          <a:blip r:embed="rId2"/>
          <a:srcRect l="24503" t="10299" r="15232" b="83337"/>
          <a:stretch/>
        </p:blipFill>
        <p:spPr>
          <a:xfrm>
            <a:off x="-14171" y="6541927"/>
            <a:ext cx="9173384" cy="328244"/>
          </a:xfrm>
          <a:prstGeom prst="rect">
            <a:avLst/>
          </a:prstGeom>
        </p:spPr>
      </p:pic>
      <p:sp>
        <p:nvSpPr>
          <p:cNvPr id="12" name="TextBox 4">
            <a:extLst>
              <a:ext uri="{FF2B5EF4-FFF2-40B4-BE49-F238E27FC236}">
                <a16:creationId xmlns:a16="http://schemas.microsoft.com/office/drawing/2014/main" id="{D7603042-2E5E-49EC-A746-13875C55A79E}"/>
              </a:ext>
            </a:extLst>
          </p:cNvPr>
          <p:cNvSpPr txBox="1"/>
          <p:nvPr userDrawn="1"/>
        </p:nvSpPr>
        <p:spPr>
          <a:xfrm>
            <a:off x="0" y="6525344"/>
            <a:ext cx="9143999"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err="1">
                <a:solidFill>
                  <a:schemeClr val="bg1"/>
                </a:solidFill>
                <a:latin typeface="Calibri"/>
              </a:rPr>
              <a:t>BaCuLit</a:t>
            </a:r>
            <a:r>
              <a:rPr lang="de-DE" sz="1600" b="1" dirty="0">
                <a:solidFill>
                  <a:schemeClr val="bg1"/>
                </a:solidFill>
                <a:latin typeface="Calibri"/>
              </a:rPr>
              <a:t> </a:t>
            </a:r>
            <a:r>
              <a:rPr lang="de-DE" sz="1200" b="1" dirty="0">
                <a:solidFill>
                  <a:schemeClr val="bg1"/>
                </a:solidFill>
                <a:latin typeface="Calibri"/>
              </a:rPr>
              <a:t>- </a:t>
            </a:r>
            <a:r>
              <a:rPr kumimoji="0" lang="de-DE" sz="1200" i="0" u="none" strike="noStrike" kern="1200" cap="none" spc="0" normalizeH="0" baseline="0" noProof="0" dirty="0">
                <a:ln>
                  <a:noFill/>
                </a:ln>
                <a:solidFill>
                  <a:schemeClr val="bg1"/>
                </a:solidFill>
                <a:effectLst/>
                <a:uLnTx/>
                <a:uFillTx/>
                <a:latin typeface="Calibri"/>
              </a:rPr>
              <a:t>Fortbildung</a:t>
            </a:r>
            <a:r>
              <a:rPr kumimoji="0" lang="de-DE" sz="1200" i="0" u="none" strike="noStrike" kern="1200" cap="none" spc="0" normalizeH="0" noProof="0" dirty="0">
                <a:ln>
                  <a:noFill/>
                </a:ln>
                <a:solidFill>
                  <a:schemeClr val="bg1"/>
                </a:solidFill>
                <a:effectLst/>
                <a:uLnTx/>
                <a:uFillTx/>
                <a:latin typeface="Calibri"/>
              </a:rPr>
              <a:t> </a:t>
            </a:r>
            <a:r>
              <a:rPr lang="de-DE" sz="1200" dirty="0">
                <a:solidFill>
                  <a:schemeClr val="bg1"/>
                </a:solidFill>
                <a:latin typeface="Calibri"/>
              </a:rPr>
              <a:t>für Lehrkräfte </a:t>
            </a:r>
            <a:r>
              <a:rPr kumimoji="0" lang="de-DE" sz="1200" i="0" u="none" strike="noStrike" kern="1200" cap="none" spc="0" normalizeH="0" noProof="0" dirty="0">
                <a:ln>
                  <a:noFill/>
                </a:ln>
                <a:solidFill>
                  <a:schemeClr val="bg1"/>
                </a:solidFill>
                <a:effectLst/>
                <a:uLnTx/>
                <a:uFillTx/>
                <a:latin typeface="Calibri"/>
              </a:rPr>
              <a:t>zur Vermittlung  fachbezogener Lese- und </a:t>
            </a:r>
            <a:r>
              <a:rPr kumimoji="0" lang="de-DE" sz="1200" i="0" u="none" strike="noStrike" kern="1200" cap="none" spc="0" normalizeH="0" noProof="0" dirty="0" err="1">
                <a:ln>
                  <a:noFill/>
                </a:ln>
                <a:solidFill>
                  <a:schemeClr val="bg1"/>
                </a:solidFill>
                <a:effectLst/>
                <a:uLnTx/>
                <a:uFillTx/>
                <a:latin typeface="Calibri"/>
              </a:rPr>
              <a:t>Schreibkompete</a:t>
            </a:r>
            <a:r>
              <a:rPr lang="de-DE" sz="1200" dirty="0" err="1">
                <a:solidFill>
                  <a:schemeClr val="bg1"/>
                </a:solidFill>
                <a:latin typeface="Calibri"/>
              </a:rPr>
              <a:t>nzen</a:t>
            </a:r>
            <a:endParaRPr kumimoji="0" lang="de-DE" sz="1200" i="0" u="none" strike="noStrike" kern="1200" cap="none" spc="0" normalizeH="0" baseline="0" noProof="0" dirty="0">
              <a:ln>
                <a:noFill/>
              </a:ln>
              <a:solidFill>
                <a:schemeClr val="bg1"/>
              </a:solidFill>
              <a:effectLst/>
              <a:uLnTx/>
              <a:uFillTx/>
              <a:latin typeface="Calibri"/>
            </a:endParaRPr>
          </a:p>
        </p:txBody>
      </p:sp>
      <p:sp>
        <p:nvSpPr>
          <p:cNvPr id="10" name="Textplatzhalter 14">
            <a:extLst>
              <a:ext uri="{FF2B5EF4-FFF2-40B4-BE49-F238E27FC236}">
                <a16:creationId xmlns:a16="http://schemas.microsoft.com/office/drawing/2014/main" id="{919282EF-514A-455B-94E5-6BC43662BE61}"/>
              </a:ext>
            </a:extLst>
          </p:cNvPr>
          <p:cNvSpPr>
            <a:spLocks noGrp="1"/>
          </p:cNvSpPr>
          <p:nvPr>
            <p:ph type="body" sz="quarter" idx="13"/>
          </p:nvPr>
        </p:nvSpPr>
        <p:spPr>
          <a:xfrm>
            <a:off x="323528" y="1341438"/>
            <a:ext cx="6851827" cy="4319810"/>
          </a:xfrm>
        </p:spPr>
        <p:txBody>
          <a:bodyPr/>
          <a:lstStyle>
            <a:lvl1pPr marL="342900" indent="-342900">
              <a:buFontTx/>
              <a:buBlip>
                <a:blip r:embed="rId3"/>
              </a:buBlip>
              <a:defRPr/>
            </a:lvl1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pic>
        <p:nvPicPr>
          <p:cNvPr id="8" name="Grafik 7" descr="Ein Bild, das LEGO, Spielzeug enthält.&#10;&#10;Automatisch generierte Beschreibung">
            <a:extLst>
              <a:ext uri="{FF2B5EF4-FFF2-40B4-BE49-F238E27FC236}">
                <a16:creationId xmlns:a16="http://schemas.microsoft.com/office/drawing/2014/main" id="{0E7FFCAC-CE19-47EF-8AF3-9B3294F62D26}"/>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308304" y="1060287"/>
            <a:ext cx="1836000" cy="1836000"/>
          </a:xfrm>
          <a:prstGeom prst="rect">
            <a:avLst/>
          </a:prstGeom>
        </p:spPr>
      </p:pic>
      <p:pic>
        <p:nvPicPr>
          <p:cNvPr id="13" name="Grafik 6" descr="Creative Commons Lizenzvertrag">
            <a:extLst>
              <a:ext uri="{FF2B5EF4-FFF2-40B4-BE49-F238E27FC236}">
                <a16:creationId xmlns:a16="http://schemas.microsoft.com/office/drawing/2014/main" id="{1E63925C-7A48-4D7F-99C6-EB28BA814CB0}"/>
              </a:ext>
            </a:extLst>
          </p:cNvPr>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6287326" y="6196504"/>
            <a:ext cx="838200" cy="295275"/>
          </a:xfrm>
          <a:prstGeom prst="rect">
            <a:avLst/>
          </a:prstGeom>
          <a:noFill/>
          <a:extLst>
            <a:ext uri="{909E8E84-426E-40DD-AFC4-6F175D3DCCD1}">
              <a14:hiddenFill xmlns:a14="http://schemas.microsoft.com/office/drawing/2010/main">
                <a:solidFill>
                  <a:srgbClr val="FFFFFF"/>
                </a:solidFill>
              </a14:hiddenFill>
            </a:ext>
          </a:extLst>
        </p:spPr>
      </p:pic>
      <p:sp>
        <p:nvSpPr>
          <p:cNvPr id="14" name="Rectangle 12">
            <a:extLst>
              <a:ext uri="{FF2B5EF4-FFF2-40B4-BE49-F238E27FC236}">
                <a16:creationId xmlns:a16="http://schemas.microsoft.com/office/drawing/2014/main" id="{44D1F88E-CC15-48E3-92C9-6B8C6057C353}"/>
              </a:ext>
            </a:extLst>
          </p:cNvPr>
          <p:cNvSpPr>
            <a:spLocks noChangeArrowheads="1"/>
          </p:cNvSpPr>
          <p:nvPr userDrawn="1"/>
        </p:nvSpPr>
        <p:spPr bwMode="auto">
          <a:xfrm>
            <a:off x="7092280" y="6144087"/>
            <a:ext cx="125963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 </a:t>
            </a:r>
            <a:r>
              <a:rPr kumimoji="0" lang="de-DE" altLang="de-DE" sz="1600" b="0" i="0" u="none" strike="noStrike" cap="none" normalizeH="0" baseline="0" dirty="0" err="1">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BaCuLit</a:t>
            </a:r>
            <a:r>
              <a:rPr kumimoji="0" lang="de-DE" altLang="de-DE" sz="500" b="0" i="0" u="none" strike="noStrike" cap="none" normalizeH="0" baseline="0" dirty="0">
                <a:ln>
                  <a:noFill/>
                </a:ln>
                <a:solidFill>
                  <a:srgbClr val="3CD9E1"/>
                </a:solidFill>
                <a:effectLst/>
              </a:rPr>
              <a:t> </a:t>
            </a:r>
            <a:endParaRPr kumimoji="0" lang="de-DE" altLang="de-DE" sz="2000" b="0" i="0" u="none" strike="noStrike" cap="none" normalizeH="0" baseline="0" dirty="0">
              <a:ln>
                <a:noFill/>
              </a:ln>
              <a:solidFill>
                <a:srgbClr val="3CD9E1"/>
              </a:solidFill>
              <a:effectLst/>
              <a:latin typeface="Arial" panose="020B0604020202020204" pitchFamily="34" charset="0"/>
            </a:endParaRPr>
          </a:p>
        </p:txBody>
      </p:sp>
      <p:sp>
        <p:nvSpPr>
          <p:cNvPr id="15" name="Titel 4">
            <a:extLst>
              <a:ext uri="{FF2B5EF4-FFF2-40B4-BE49-F238E27FC236}">
                <a16:creationId xmlns:a16="http://schemas.microsoft.com/office/drawing/2014/main" id="{BA58DBEC-25EC-4417-A137-70ED785EBB1A}"/>
              </a:ext>
            </a:extLst>
          </p:cNvPr>
          <p:cNvSpPr>
            <a:spLocks noGrp="1"/>
          </p:cNvSpPr>
          <p:nvPr>
            <p:ph type="title"/>
          </p:nvPr>
        </p:nvSpPr>
        <p:spPr>
          <a:xfrm>
            <a:off x="323528" y="10990"/>
            <a:ext cx="7926184" cy="1060287"/>
          </a:xfrm>
        </p:spPr>
        <p:txBody>
          <a:bodyPr>
            <a:normAutofit/>
          </a:bodyPr>
          <a:lstStyle>
            <a:lvl1pPr algn="l">
              <a:defRPr sz="3200">
                <a:solidFill>
                  <a:schemeClr val="bg1"/>
                </a:solidFill>
              </a:defRPr>
            </a:lvl1pPr>
          </a:lstStyle>
          <a:p>
            <a:r>
              <a:rPr lang="de-DE" dirty="0"/>
              <a:t>Mastertitelformat bearbeiten</a:t>
            </a:r>
          </a:p>
        </p:txBody>
      </p:sp>
      <p:pic>
        <p:nvPicPr>
          <p:cNvPr id="16" name="Grafik 15">
            <a:extLst>
              <a:ext uri="{FF2B5EF4-FFF2-40B4-BE49-F238E27FC236}">
                <a16:creationId xmlns:a16="http://schemas.microsoft.com/office/drawing/2014/main" id="{433B7C47-1D6D-494B-9182-F47CF7A80D39}"/>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172400" y="5733256"/>
            <a:ext cx="735135" cy="732966"/>
          </a:xfrm>
          <a:prstGeom prst="rect">
            <a:avLst/>
          </a:prstGeom>
        </p:spPr>
      </p:pic>
      <p:sp>
        <p:nvSpPr>
          <p:cNvPr id="17" name="Foliennummernplatzhalter 3">
            <a:extLst>
              <a:ext uri="{FF2B5EF4-FFF2-40B4-BE49-F238E27FC236}">
                <a16:creationId xmlns:a16="http://schemas.microsoft.com/office/drawing/2014/main" id="{22A3EF67-1901-4360-8C20-65A7B3CA2C32}"/>
              </a:ext>
            </a:extLst>
          </p:cNvPr>
          <p:cNvSpPr txBox="1">
            <a:spLocks/>
          </p:cNvSpPr>
          <p:nvPr userDrawn="1"/>
        </p:nvSpPr>
        <p:spPr>
          <a:xfrm>
            <a:off x="8172400" y="5945147"/>
            <a:ext cx="735134" cy="365125"/>
          </a:xfrm>
          <a:prstGeom prst="rect">
            <a:avLst/>
          </a:prstGeom>
        </p:spPr>
        <p:txBody>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3716C5D-123D-4EDE-A4A5-85ED365A388D}" type="slidenum">
              <a:rPr lang="de-DE" sz="1600" smtClean="0"/>
              <a:pPr algn="ctr"/>
              <a:t>‹Nr.›</a:t>
            </a:fld>
            <a:endParaRPr lang="de-DE" sz="1600" dirty="0"/>
          </a:p>
        </p:txBody>
      </p:sp>
    </p:spTree>
    <p:extLst>
      <p:ext uri="{BB962C8B-B14F-4D97-AF65-F5344CB8AC3E}">
        <p14:creationId xmlns:p14="http://schemas.microsoft.com/office/powerpoint/2010/main" val="9822736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hink-Pair-Share 2">
    <p:spTree>
      <p:nvGrpSpPr>
        <p:cNvPr id="1" name=""/>
        <p:cNvGrpSpPr/>
        <p:nvPr/>
      </p:nvGrpSpPr>
      <p:grpSpPr>
        <a:xfrm>
          <a:off x="0" y="0"/>
          <a:ext cx="0" cy="0"/>
          <a:chOff x="0" y="0"/>
          <a:chExt cx="0" cy="0"/>
        </a:xfrm>
      </p:grpSpPr>
      <p:pic>
        <p:nvPicPr>
          <p:cNvPr id="6" name="Inhaltsplatzhalter 7"/>
          <p:cNvPicPr>
            <a:picLocks noChangeAspect="1"/>
          </p:cNvPicPr>
          <p:nvPr userDrawn="1"/>
        </p:nvPicPr>
        <p:blipFill rotWithShape="1">
          <a:blip r:embed="rId2"/>
          <a:srcRect l="24503" t="10299" r="15232" b="83337"/>
          <a:stretch/>
        </p:blipFill>
        <p:spPr>
          <a:xfrm>
            <a:off x="0" y="0"/>
            <a:ext cx="9173384" cy="1060287"/>
          </a:xfrm>
          <a:prstGeom prst="rect">
            <a:avLst/>
          </a:prstGeom>
        </p:spPr>
      </p:pic>
      <p:pic>
        <p:nvPicPr>
          <p:cNvPr id="11" name="Inhaltsplatzhalter 7"/>
          <p:cNvPicPr>
            <a:picLocks noChangeAspect="1"/>
          </p:cNvPicPr>
          <p:nvPr userDrawn="1"/>
        </p:nvPicPr>
        <p:blipFill rotWithShape="1">
          <a:blip r:embed="rId2"/>
          <a:srcRect l="24503" t="10299" r="15232" b="83337"/>
          <a:stretch/>
        </p:blipFill>
        <p:spPr>
          <a:xfrm>
            <a:off x="-14171" y="6541927"/>
            <a:ext cx="9173384" cy="328244"/>
          </a:xfrm>
          <a:prstGeom prst="rect">
            <a:avLst/>
          </a:prstGeom>
        </p:spPr>
      </p:pic>
      <p:sp>
        <p:nvSpPr>
          <p:cNvPr id="12" name="TextBox 4">
            <a:extLst>
              <a:ext uri="{FF2B5EF4-FFF2-40B4-BE49-F238E27FC236}">
                <a16:creationId xmlns:a16="http://schemas.microsoft.com/office/drawing/2014/main" id="{D7603042-2E5E-49EC-A746-13875C55A79E}"/>
              </a:ext>
            </a:extLst>
          </p:cNvPr>
          <p:cNvSpPr txBox="1"/>
          <p:nvPr userDrawn="1"/>
        </p:nvSpPr>
        <p:spPr>
          <a:xfrm>
            <a:off x="0" y="6525344"/>
            <a:ext cx="9143999"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err="1">
                <a:solidFill>
                  <a:schemeClr val="bg1"/>
                </a:solidFill>
                <a:latin typeface="Calibri"/>
              </a:rPr>
              <a:t>BaCuLit</a:t>
            </a:r>
            <a:r>
              <a:rPr lang="de-DE" sz="1600" b="1" dirty="0">
                <a:solidFill>
                  <a:schemeClr val="bg1"/>
                </a:solidFill>
                <a:latin typeface="Calibri"/>
              </a:rPr>
              <a:t> </a:t>
            </a:r>
            <a:r>
              <a:rPr lang="de-DE" sz="1200" b="1" dirty="0">
                <a:solidFill>
                  <a:schemeClr val="bg1"/>
                </a:solidFill>
                <a:latin typeface="Calibri"/>
              </a:rPr>
              <a:t>- </a:t>
            </a:r>
            <a:r>
              <a:rPr kumimoji="0" lang="de-DE" sz="1200" i="0" u="none" strike="noStrike" kern="1200" cap="none" spc="0" normalizeH="0" baseline="0" noProof="0" dirty="0">
                <a:ln>
                  <a:noFill/>
                </a:ln>
                <a:solidFill>
                  <a:schemeClr val="bg1"/>
                </a:solidFill>
                <a:effectLst/>
                <a:uLnTx/>
                <a:uFillTx/>
                <a:latin typeface="Calibri"/>
              </a:rPr>
              <a:t>Fortbildung</a:t>
            </a:r>
            <a:r>
              <a:rPr kumimoji="0" lang="de-DE" sz="1200" i="0" u="none" strike="noStrike" kern="1200" cap="none" spc="0" normalizeH="0" noProof="0" dirty="0">
                <a:ln>
                  <a:noFill/>
                </a:ln>
                <a:solidFill>
                  <a:schemeClr val="bg1"/>
                </a:solidFill>
                <a:effectLst/>
                <a:uLnTx/>
                <a:uFillTx/>
                <a:latin typeface="Calibri"/>
              </a:rPr>
              <a:t> </a:t>
            </a:r>
            <a:r>
              <a:rPr lang="de-DE" sz="1200" dirty="0">
                <a:solidFill>
                  <a:schemeClr val="bg1"/>
                </a:solidFill>
                <a:latin typeface="Calibri"/>
              </a:rPr>
              <a:t>für Lehrkräfte </a:t>
            </a:r>
            <a:r>
              <a:rPr kumimoji="0" lang="de-DE" sz="1200" i="0" u="none" strike="noStrike" kern="1200" cap="none" spc="0" normalizeH="0" noProof="0" dirty="0">
                <a:ln>
                  <a:noFill/>
                </a:ln>
                <a:solidFill>
                  <a:schemeClr val="bg1"/>
                </a:solidFill>
                <a:effectLst/>
                <a:uLnTx/>
                <a:uFillTx/>
                <a:latin typeface="Calibri"/>
              </a:rPr>
              <a:t>zur Vermittlung  fachbezogener Lese- und </a:t>
            </a:r>
            <a:r>
              <a:rPr kumimoji="0" lang="de-DE" sz="1200" i="0" u="none" strike="noStrike" kern="1200" cap="none" spc="0" normalizeH="0" noProof="0" dirty="0" err="1">
                <a:ln>
                  <a:noFill/>
                </a:ln>
                <a:solidFill>
                  <a:schemeClr val="bg1"/>
                </a:solidFill>
                <a:effectLst/>
                <a:uLnTx/>
                <a:uFillTx/>
                <a:latin typeface="Calibri"/>
              </a:rPr>
              <a:t>Schreibkompete</a:t>
            </a:r>
            <a:r>
              <a:rPr lang="de-DE" sz="1200" dirty="0" err="1">
                <a:solidFill>
                  <a:schemeClr val="bg1"/>
                </a:solidFill>
                <a:latin typeface="Calibri"/>
              </a:rPr>
              <a:t>nzen</a:t>
            </a:r>
            <a:endParaRPr kumimoji="0" lang="de-DE" sz="1200" i="0" u="none" strike="noStrike" kern="1200" cap="none" spc="0" normalizeH="0" baseline="0" noProof="0" dirty="0">
              <a:ln>
                <a:noFill/>
              </a:ln>
              <a:solidFill>
                <a:schemeClr val="bg1"/>
              </a:solidFill>
              <a:effectLst/>
              <a:uLnTx/>
              <a:uFillTx/>
              <a:latin typeface="Calibri"/>
            </a:endParaRPr>
          </a:p>
        </p:txBody>
      </p:sp>
      <p:sp>
        <p:nvSpPr>
          <p:cNvPr id="10" name="Textplatzhalter 14">
            <a:extLst>
              <a:ext uri="{FF2B5EF4-FFF2-40B4-BE49-F238E27FC236}">
                <a16:creationId xmlns:a16="http://schemas.microsoft.com/office/drawing/2014/main" id="{919282EF-514A-455B-94E5-6BC43662BE61}"/>
              </a:ext>
            </a:extLst>
          </p:cNvPr>
          <p:cNvSpPr>
            <a:spLocks noGrp="1"/>
          </p:cNvSpPr>
          <p:nvPr>
            <p:ph type="body" sz="quarter" idx="13"/>
          </p:nvPr>
        </p:nvSpPr>
        <p:spPr>
          <a:xfrm>
            <a:off x="323529" y="1341438"/>
            <a:ext cx="3384375" cy="4319810"/>
          </a:xfrm>
        </p:spPr>
        <p:txBody>
          <a:bodyPr/>
          <a:lstStyle>
            <a:lvl1pPr marL="342900" indent="-342900">
              <a:buFontTx/>
              <a:buBlip>
                <a:blip r:embed="rId3"/>
              </a:buBlip>
              <a:defRPr/>
            </a:lvl1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4" name="Textplatzhalter 14">
            <a:extLst>
              <a:ext uri="{FF2B5EF4-FFF2-40B4-BE49-F238E27FC236}">
                <a16:creationId xmlns:a16="http://schemas.microsoft.com/office/drawing/2014/main" id="{002E1060-9123-461C-A2C4-F84FA1F693B5}"/>
              </a:ext>
            </a:extLst>
          </p:cNvPr>
          <p:cNvSpPr>
            <a:spLocks noGrp="1"/>
          </p:cNvSpPr>
          <p:nvPr>
            <p:ph type="body" sz="quarter" idx="14"/>
          </p:nvPr>
        </p:nvSpPr>
        <p:spPr>
          <a:xfrm>
            <a:off x="3869689" y="1337317"/>
            <a:ext cx="3384375" cy="4319810"/>
          </a:xfrm>
        </p:spPr>
        <p:txBody>
          <a:bodyPr/>
          <a:lstStyle>
            <a:lvl1pPr marL="342900" indent="-342900">
              <a:buFontTx/>
              <a:buBlip>
                <a:blip r:embed="rId3"/>
              </a:buBlip>
              <a:defRPr/>
            </a:lvl1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pic>
        <p:nvPicPr>
          <p:cNvPr id="15" name="Grafik 14" descr="Ein Bild, das LEGO, Spielzeug enthält.&#10;&#10;Automatisch generierte Beschreibung">
            <a:extLst>
              <a:ext uri="{FF2B5EF4-FFF2-40B4-BE49-F238E27FC236}">
                <a16:creationId xmlns:a16="http://schemas.microsoft.com/office/drawing/2014/main" id="{D2ABE451-5EAD-4263-8C9C-99D0EF6AF726}"/>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308304" y="1060287"/>
            <a:ext cx="1836000" cy="1836000"/>
          </a:xfrm>
          <a:prstGeom prst="rect">
            <a:avLst/>
          </a:prstGeom>
        </p:spPr>
      </p:pic>
      <p:pic>
        <p:nvPicPr>
          <p:cNvPr id="13" name="Grafik 6" descr="Creative Commons Lizenzvertrag">
            <a:extLst>
              <a:ext uri="{FF2B5EF4-FFF2-40B4-BE49-F238E27FC236}">
                <a16:creationId xmlns:a16="http://schemas.microsoft.com/office/drawing/2014/main" id="{3DC0D342-D802-4279-B6C8-59F5096A0945}"/>
              </a:ext>
            </a:extLst>
          </p:cNvPr>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6287326" y="6196504"/>
            <a:ext cx="838200" cy="295275"/>
          </a:xfrm>
          <a:prstGeom prst="rect">
            <a:avLst/>
          </a:prstGeom>
          <a:noFill/>
          <a:extLst>
            <a:ext uri="{909E8E84-426E-40DD-AFC4-6F175D3DCCD1}">
              <a14:hiddenFill xmlns:a14="http://schemas.microsoft.com/office/drawing/2010/main">
                <a:solidFill>
                  <a:srgbClr val="FFFFFF"/>
                </a:solidFill>
              </a14:hiddenFill>
            </a:ext>
          </a:extLst>
        </p:spPr>
      </p:pic>
      <p:sp>
        <p:nvSpPr>
          <p:cNvPr id="16" name="Rectangle 12">
            <a:extLst>
              <a:ext uri="{FF2B5EF4-FFF2-40B4-BE49-F238E27FC236}">
                <a16:creationId xmlns:a16="http://schemas.microsoft.com/office/drawing/2014/main" id="{7E023F70-480E-4E45-90C3-D76D812159A1}"/>
              </a:ext>
            </a:extLst>
          </p:cNvPr>
          <p:cNvSpPr>
            <a:spLocks noChangeArrowheads="1"/>
          </p:cNvSpPr>
          <p:nvPr userDrawn="1"/>
        </p:nvSpPr>
        <p:spPr bwMode="auto">
          <a:xfrm>
            <a:off x="7092280" y="6144087"/>
            <a:ext cx="125963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 </a:t>
            </a:r>
            <a:r>
              <a:rPr kumimoji="0" lang="de-DE" altLang="de-DE" sz="1600" b="0" i="0" u="none" strike="noStrike" cap="none" normalizeH="0" baseline="0" dirty="0" err="1">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BaCuLit</a:t>
            </a:r>
            <a:r>
              <a:rPr kumimoji="0" lang="de-DE" altLang="de-DE" sz="500" b="0" i="0" u="none" strike="noStrike" cap="none" normalizeH="0" baseline="0" dirty="0">
                <a:ln>
                  <a:noFill/>
                </a:ln>
                <a:solidFill>
                  <a:srgbClr val="3CD9E1"/>
                </a:solidFill>
                <a:effectLst/>
              </a:rPr>
              <a:t> </a:t>
            </a:r>
            <a:endParaRPr kumimoji="0" lang="de-DE" altLang="de-DE" sz="2000" b="0" i="0" u="none" strike="noStrike" cap="none" normalizeH="0" baseline="0" dirty="0">
              <a:ln>
                <a:noFill/>
              </a:ln>
              <a:solidFill>
                <a:srgbClr val="3CD9E1"/>
              </a:solidFill>
              <a:effectLst/>
              <a:latin typeface="Arial" panose="020B0604020202020204" pitchFamily="34" charset="0"/>
            </a:endParaRPr>
          </a:p>
        </p:txBody>
      </p:sp>
      <p:sp>
        <p:nvSpPr>
          <p:cNvPr id="17" name="Titel 4">
            <a:extLst>
              <a:ext uri="{FF2B5EF4-FFF2-40B4-BE49-F238E27FC236}">
                <a16:creationId xmlns:a16="http://schemas.microsoft.com/office/drawing/2014/main" id="{BDB57E82-7268-4B69-B252-5A178EAA0C03}"/>
              </a:ext>
            </a:extLst>
          </p:cNvPr>
          <p:cNvSpPr>
            <a:spLocks noGrp="1"/>
          </p:cNvSpPr>
          <p:nvPr>
            <p:ph type="title"/>
          </p:nvPr>
        </p:nvSpPr>
        <p:spPr>
          <a:xfrm>
            <a:off x="323528" y="10990"/>
            <a:ext cx="7926184" cy="1060287"/>
          </a:xfrm>
        </p:spPr>
        <p:txBody>
          <a:bodyPr>
            <a:normAutofit/>
          </a:bodyPr>
          <a:lstStyle>
            <a:lvl1pPr algn="l">
              <a:defRPr sz="3200">
                <a:solidFill>
                  <a:schemeClr val="bg1"/>
                </a:solidFill>
              </a:defRPr>
            </a:lvl1pPr>
          </a:lstStyle>
          <a:p>
            <a:r>
              <a:rPr lang="de-DE" dirty="0"/>
              <a:t>Mastertitelformat bearbeiten</a:t>
            </a:r>
          </a:p>
        </p:txBody>
      </p:sp>
      <p:pic>
        <p:nvPicPr>
          <p:cNvPr id="18" name="Grafik 17">
            <a:extLst>
              <a:ext uri="{FF2B5EF4-FFF2-40B4-BE49-F238E27FC236}">
                <a16:creationId xmlns:a16="http://schemas.microsoft.com/office/drawing/2014/main" id="{28C176FD-A08B-4A33-A48D-F668BB25607E}"/>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172400" y="5733256"/>
            <a:ext cx="735135" cy="732966"/>
          </a:xfrm>
          <a:prstGeom prst="rect">
            <a:avLst/>
          </a:prstGeom>
        </p:spPr>
      </p:pic>
      <p:sp>
        <p:nvSpPr>
          <p:cNvPr id="19" name="Foliennummernplatzhalter 3">
            <a:extLst>
              <a:ext uri="{FF2B5EF4-FFF2-40B4-BE49-F238E27FC236}">
                <a16:creationId xmlns:a16="http://schemas.microsoft.com/office/drawing/2014/main" id="{C6D90003-D8EC-4E7D-9D27-FE743B467BD9}"/>
              </a:ext>
            </a:extLst>
          </p:cNvPr>
          <p:cNvSpPr txBox="1">
            <a:spLocks/>
          </p:cNvSpPr>
          <p:nvPr userDrawn="1"/>
        </p:nvSpPr>
        <p:spPr>
          <a:xfrm>
            <a:off x="8172400" y="5945147"/>
            <a:ext cx="735134" cy="365125"/>
          </a:xfrm>
          <a:prstGeom prst="rect">
            <a:avLst/>
          </a:prstGeom>
        </p:spPr>
        <p:txBody>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3716C5D-123D-4EDE-A4A5-85ED365A388D}" type="slidenum">
              <a:rPr lang="de-DE" sz="1600" smtClean="0"/>
              <a:pPr algn="ctr"/>
              <a:t>‹Nr.›</a:t>
            </a:fld>
            <a:endParaRPr lang="de-DE" sz="1600" dirty="0"/>
          </a:p>
        </p:txBody>
      </p:sp>
    </p:spTree>
    <p:extLst>
      <p:ext uri="{BB962C8B-B14F-4D97-AF65-F5344CB8AC3E}">
        <p14:creationId xmlns:p14="http://schemas.microsoft.com/office/powerpoint/2010/main" val="17985568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Leseauftrag">
    <p:spTree>
      <p:nvGrpSpPr>
        <p:cNvPr id="1" name=""/>
        <p:cNvGrpSpPr/>
        <p:nvPr/>
      </p:nvGrpSpPr>
      <p:grpSpPr>
        <a:xfrm>
          <a:off x="0" y="0"/>
          <a:ext cx="0" cy="0"/>
          <a:chOff x="0" y="0"/>
          <a:chExt cx="0" cy="0"/>
        </a:xfrm>
      </p:grpSpPr>
      <p:pic>
        <p:nvPicPr>
          <p:cNvPr id="6" name="Inhaltsplatzhalter 7"/>
          <p:cNvPicPr>
            <a:picLocks noChangeAspect="1"/>
          </p:cNvPicPr>
          <p:nvPr userDrawn="1"/>
        </p:nvPicPr>
        <p:blipFill rotWithShape="1">
          <a:blip r:embed="rId2"/>
          <a:srcRect l="24503" t="10299" r="15232" b="83337"/>
          <a:stretch/>
        </p:blipFill>
        <p:spPr>
          <a:xfrm>
            <a:off x="0" y="0"/>
            <a:ext cx="9173384" cy="1060287"/>
          </a:xfrm>
          <a:prstGeom prst="rect">
            <a:avLst/>
          </a:prstGeom>
        </p:spPr>
      </p:pic>
      <p:pic>
        <p:nvPicPr>
          <p:cNvPr id="11" name="Inhaltsplatzhalter 7"/>
          <p:cNvPicPr>
            <a:picLocks noChangeAspect="1"/>
          </p:cNvPicPr>
          <p:nvPr userDrawn="1"/>
        </p:nvPicPr>
        <p:blipFill rotWithShape="1">
          <a:blip r:embed="rId2"/>
          <a:srcRect l="24503" t="10299" r="15232" b="83337"/>
          <a:stretch/>
        </p:blipFill>
        <p:spPr>
          <a:xfrm>
            <a:off x="-14171" y="6541927"/>
            <a:ext cx="9173384" cy="328244"/>
          </a:xfrm>
          <a:prstGeom prst="rect">
            <a:avLst/>
          </a:prstGeom>
        </p:spPr>
      </p:pic>
      <p:sp>
        <p:nvSpPr>
          <p:cNvPr id="12" name="TextBox 4">
            <a:extLst>
              <a:ext uri="{FF2B5EF4-FFF2-40B4-BE49-F238E27FC236}">
                <a16:creationId xmlns:a16="http://schemas.microsoft.com/office/drawing/2014/main" id="{D7603042-2E5E-49EC-A746-13875C55A79E}"/>
              </a:ext>
            </a:extLst>
          </p:cNvPr>
          <p:cNvSpPr txBox="1"/>
          <p:nvPr userDrawn="1"/>
        </p:nvSpPr>
        <p:spPr>
          <a:xfrm>
            <a:off x="0" y="6525344"/>
            <a:ext cx="9143999"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err="1">
                <a:solidFill>
                  <a:schemeClr val="bg1"/>
                </a:solidFill>
                <a:latin typeface="Calibri"/>
              </a:rPr>
              <a:t>BaCuLit</a:t>
            </a:r>
            <a:r>
              <a:rPr lang="de-DE" sz="1600" b="1" dirty="0">
                <a:solidFill>
                  <a:schemeClr val="bg1"/>
                </a:solidFill>
                <a:latin typeface="Calibri"/>
              </a:rPr>
              <a:t> </a:t>
            </a:r>
            <a:r>
              <a:rPr lang="de-DE" sz="1200" b="1" dirty="0">
                <a:solidFill>
                  <a:schemeClr val="bg1"/>
                </a:solidFill>
                <a:latin typeface="Calibri"/>
              </a:rPr>
              <a:t>- </a:t>
            </a:r>
            <a:r>
              <a:rPr kumimoji="0" lang="de-DE" sz="1200" i="0" u="none" strike="noStrike" kern="1200" cap="none" spc="0" normalizeH="0" baseline="0" noProof="0" dirty="0">
                <a:ln>
                  <a:noFill/>
                </a:ln>
                <a:solidFill>
                  <a:schemeClr val="bg1"/>
                </a:solidFill>
                <a:effectLst/>
                <a:uLnTx/>
                <a:uFillTx/>
                <a:latin typeface="Calibri"/>
              </a:rPr>
              <a:t>Fortbildung</a:t>
            </a:r>
            <a:r>
              <a:rPr kumimoji="0" lang="de-DE" sz="1200" i="0" u="none" strike="noStrike" kern="1200" cap="none" spc="0" normalizeH="0" noProof="0" dirty="0">
                <a:ln>
                  <a:noFill/>
                </a:ln>
                <a:solidFill>
                  <a:schemeClr val="bg1"/>
                </a:solidFill>
                <a:effectLst/>
                <a:uLnTx/>
                <a:uFillTx/>
                <a:latin typeface="Calibri"/>
              </a:rPr>
              <a:t> </a:t>
            </a:r>
            <a:r>
              <a:rPr lang="de-DE" sz="1200" dirty="0">
                <a:solidFill>
                  <a:schemeClr val="bg1"/>
                </a:solidFill>
                <a:latin typeface="Calibri"/>
              </a:rPr>
              <a:t>für Lehrkräfte </a:t>
            </a:r>
            <a:r>
              <a:rPr kumimoji="0" lang="de-DE" sz="1200" i="0" u="none" strike="noStrike" kern="1200" cap="none" spc="0" normalizeH="0" noProof="0" dirty="0">
                <a:ln>
                  <a:noFill/>
                </a:ln>
                <a:solidFill>
                  <a:schemeClr val="bg1"/>
                </a:solidFill>
                <a:effectLst/>
                <a:uLnTx/>
                <a:uFillTx/>
                <a:latin typeface="Calibri"/>
              </a:rPr>
              <a:t>zur Vermittlung  fachbezogener Lese- und </a:t>
            </a:r>
            <a:r>
              <a:rPr kumimoji="0" lang="de-DE" sz="1200" i="0" u="none" strike="noStrike" kern="1200" cap="none" spc="0" normalizeH="0" noProof="0" dirty="0" err="1">
                <a:ln>
                  <a:noFill/>
                </a:ln>
                <a:solidFill>
                  <a:schemeClr val="bg1"/>
                </a:solidFill>
                <a:effectLst/>
                <a:uLnTx/>
                <a:uFillTx/>
                <a:latin typeface="Calibri"/>
              </a:rPr>
              <a:t>Schreibkompete</a:t>
            </a:r>
            <a:r>
              <a:rPr lang="de-DE" sz="1200" dirty="0" err="1">
                <a:solidFill>
                  <a:schemeClr val="bg1"/>
                </a:solidFill>
                <a:latin typeface="Calibri"/>
              </a:rPr>
              <a:t>nzen</a:t>
            </a:r>
            <a:endParaRPr kumimoji="0" lang="de-DE" sz="1200" i="0" u="none" strike="noStrike" kern="1200" cap="none" spc="0" normalizeH="0" baseline="0" noProof="0" dirty="0">
              <a:ln>
                <a:noFill/>
              </a:ln>
              <a:solidFill>
                <a:schemeClr val="bg1"/>
              </a:solidFill>
              <a:effectLst/>
              <a:uLnTx/>
              <a:uFillTx/>
              <a:latin typeface="Calibri"/>
            </a:endParaRPr>
          </a:p>
        </p:txBody>
      </p:sp>
      <p:pic>
        <p:nvPicPr>
          <p:cNvPr id="8" name="Grafik 7">
            <a:extLst>
              <a:ext uri="{FF2B5EF4-FFF2-40B4-BE49-F238E27FC236}">
                <a16:creationId xmlns:a16="http://schemas.microsoft.com/office/drawing/2014/main" id="{60E1F306-6308-4B43-8A4B-D0C76DCA76B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272504" y="1071277"/>
            <a:ext cx="1836000" cy="1836000"/>
          </a:xfrm>
          <a:prstGeom prst="rect">
            <a:avLst/>
          </a:prstGeom>
        </p:spPr>
      </p:pic>
      <p:sp>
        <p:nvSpPr>
          <p:cNvPr id="13" name="Textplatzhalter 14">
            <a:extLst>
              <a:ext uri="{FF2B5EF4-FFF2-40B4-BE49-F238E27FC236}">
                <a16:creationId xmlns:a16="http://schemas.microsoft.com/office/drawing/2014/main" id="{8B40609A-0508-4DA8-9C0B-5280A878DA6C}"/>
              </a:ext>
            </a:extLst>
          </p:cNvPr>
          <p:cNvSpPr>
            <a:spLocks noGrp="1"/>
          </p:cNvSpPr>
          <p:nvPr>
            <p:ph type="body" sz="quarter" idx="13"/>
          </p:nvPr>
        </p:nvSpPr>
        <p:spPr>
          <a:xfrm>
            <a:off x="323528" y="1341438"/>
            <a:ext cx="6851827" cy="4319810"/>
          </a:xfrm>
        </p:spPr>
        <p:txBody>
          <a:bodyPr/>
          <a:lstStyle>
            <a:lvl1pPr marL="342900" indent="-342900">
              <a:buFontTx/>
              <a:buBlip>
                <a:blip r:embed="rId4"/>
              </a:buBlip>
              <a:defRPr/>
            </a:lvl1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pic>
        <p:nvPicPr>
          <p:cNvPr id="14" name="Grafik 6" descr="Creative Commons Lizenzvertrag">
            <a:extLst>
              <a:ext uri="{FF2B5EF4-FFF2-40B4-BE49-F238E27FC236}">
                <a16:creationId xmlns:a16="http://schemas.microsoft.com/office/drawing/2014/main" id="{2196563B-B75D-4C55-8EF9-DD237CBF2F82}"/>
              </a:ext>
            </a:extLst>
          </p:cNvPr>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6287326" y="6196504"/>
            <a:ext cx="838200" cy="295275"/>
          </a:xfrm>
          <a:prstGeom prst="rect">
            <a:avLst/>
          </a:prstGeom>
          <a:noFill/>
          <a:extLst>
            <a:ext uri="{909E8E84-426E-40DD-AFC4-6F175D3DCCD1}">
              <a14:hiddenFill xmlns:a14="http://schemas.microsoft.com/office/drawing/2010/main">
                <a:solidFill>
                  <a:srgbClr val="FFFFFF"/>
                </a:solidFill>
              </a14:hiddenFill>
            </a:ext>
          </a:extLst>
        </p:spPr>
      </p:pic>
      <p:sp>
        <p:nvSpPr>
          <p:cNvPr id="15" name="Rectangle 12">
            <a:extLst>
              <a:ext uri="{FF2B5EF4-FFF2-40B4-BE49-F238E27FC236}">
                <a16:creationId xmlns:a16="http://schemas.microsoft.com/office/drawing/2014/main" id="{E5A72512-FB75-445F-995C-63DB89A470A9}"/>
              </a:ext>
            </a:extLst>
          </p:cNvPr>
          <p:cNvSpPr>
            <a:spLocks noChangeArrowheads="1"/>
          </p:cNvSpPr>
          <p:nvPr userDrawn="1"/>
        </p:nvSpPr>
        <p:spPr bwMode="auto">
          <a:xfrm>
            <a:off x="7092280" y="6144087"/>
            <a:ext cx="125963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 </a:t>
            </a:r>
            <a:r>
              <a:rPr kumimoji="0" lang="de-DE" altLang="de-DE" sz="1600" b="0" i="0" u="none" strike="noStrike" cap="none" normalizeH="0" baseline="0" dirty="0" err="1">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BaCuLit</a:t>
            </a:r>
            <a:r>
              <a:rPr kumimoji="0" lang="de-DE" altLang="de-DE" sz="500" b="0" i="0" u="none" strike="noStrike" cap="none" normalizeH="0" baseline="0" dirty="0">
                <a:ln>
                  <a:noFill/>
                </a:ln>
                <a:solidFill>
                  <a:srgbClr val="3CD9E1"/>
                </a:solidFill>
                <a:effectLst/>
              </a:rPr>
              <a:t> </a:t>
            </a:r>
            <a:endParaRPr kumimoji="0" lang="de-DE" altLang="de-DE" sz="2000" b="0" i="0" u="none" strike="noStrike" cap="none" normalizeH="0" baseline="0" dirty="0">
              <a:ln>
                <a:noFill/>
              </a:ln>
              <a:solidFill>
                <a:srgbClr val="3CD9E1"/>
              </a:solidFill>
              <a:effectLst/>
              <a:latin typeface="Arial" panose="020B0604020202020204" pitchFamily="34" charset="0"/>
            </a:endParaRPr>
          </a:p>
        </p:txBody>
      </p:sp>
      <p:sp>
        <p:nvSpPr>
          <p:cNvPr id="16" name="Titel 4">
            <a:extLst>
              <a:ext uri="{FF2B5EF4-FFF2-40B4-BE49-F238E27FC236}">
                <a16:creationId xmlns:a16="http://schemas.microsoft.com/office/drawing/2014/main" id="{24B48BCE-B39C-47EB-AB5A-CF16057D1525}"/>
              </a:ext>
            </a:extLst>
          </p:cNvPr>
          <p:cNvSpPr>
            <a:spLocks noGrp="1"/>
          </p:cNvSpPr>
          <p:nvPr>
            <p:ph type="title"/>
          </p:nvPr>
        </p:nvSpPr>
        <p:spPr>
          <a:xfrm>
            <a:off x="323528" y="10990"/>
            <a:ext cx="7926184" cy="1060287"/>
          </a:xfrm>
        </p:spPr>
        <p:txBody>
          <a:bodyPr>
            <a:normAutofit/>
          </a:bodyPr>
          <a:lstStyle>
            <a:lvl1pPr algn="l">
              <a:defRPr sz="3200">
                <a:solidFill>
                  <a:schemeClr val="bg1"/>
                </a:solidFill>
              </a:defRPr>
            </a:lvl1pPr>
          </a:lstStyle>
          <a:p>
            <a:r>
              <a:rPr lang="de-DE" dirty="0"/>
              <a:t>Mastertitelformat bearbeiten</a:t>
            </a:r>
          </a:p>
        </p:txBody>
      </p:sp>
      <p:pic>
        <p:nvPicPr>
          <p:cNvPr id="17" name="Grafik 16">
            <a:extLst>
              <a:ext uri="{FF2B5EF4-FFF2-40B4-BE49-F238E27FC236}">
                <a16:creationId xmlns:a16="http://schemas.microsoft.com/office/drawing/2014/main" id="{B9A9AEAF-C700-401A-957A-2DB5178D25A6}"/>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172400" y="5733256"/>
            <a:ext cx="735135" cy="732966"/>
          </a:xfrm>
          <a:prstGeom prst="rect">
            <a:avLst/>
          </a:prstGeom>
        </p:spPr>
      </p:pic>
      <p:sp>
        <p:nvSpPr>
          <p:cNvPr id="18" name="Foliennummernplatzhalter 3">
            <a:extLst>
              <a:ext uri="{FF2B5EF4-FFF2-40B4-BE49-F238E27FC236}">
                <a16:creationId xmlns:a16="http://schemas.microsoft.com/office/drawing/2014/main" id="{4E90405C-655F-4D7A-9077-5C4D799DB81F}"/>
              </a:ext>
            </a:extLst>
          </p:cNvPr>
          <p:cNvSpPr txBox="1">
            <a:spLocks/>
          </p:cNvSpPr>
          <p:nvPr userDrawn="1"/>
        </p:nvSpPr>
        <p:spPr>
          <a:xfrm>
            <a:off x="8172400" y="5945147"/>
            <a:ext cx="735134" cy="365125"/>
          </a:xfrm>
          <a:prstGeom prst="rect">
            <a:avLst/>
          </a:prstGeom>
        </p:spPr>
        <p:txBody>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3716C5D-123D-4EDE-A4A5-85ED365A388D}" type="slidenum">
              <a:rPr lang="de-DE" sz="1600" smtClean="0"/>
              <a:pPr algn="ctr"/>
              <a:t>‹Nr.›</a:t>
            </a:fld>
            <a:endParaRPr lang="de-DE" sz="1600" dirty="0"/>
          </a:p>
        </p:txBody>
      </p:sp>
    </p:spTree>
    <p:extLst>
      <p:ext uri="{BB962C8B-B14F-4D97-AF65-F5344CB8AC3E}">
        <p14:creationId xmlns:p14="http://schemas.microsoft.com/office/powerpoint/2010/main" val="15164528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Arbeitsauftrag 1">
    <p:spTree>
      <p:nvGrpSpPr>
        <p:cNvPr id="1" name=""/>
        <p:cNvGrpSpPr/>
        <p:nvPr/>
      </p:nvGrpSpPr>
      <p:grpSpPr>
        <a:xfrm>
          <a:off x="0" y="0"/>
          <a:ext cx="0" cy="0"/>
          <a:chOff x="0" y="0"/>
          <a:chExt cx="0" cy="0"/>
        </a:xfrm>
      </p:grpSpPr>
      <p:pic>
        <p:nvPicPr>
          <p:cNvPr id="6" name="Inhaltsplatzhalter 7"/>
          <p:cNvPicPr>
            <a:picLocks noChangeAspect="1"/>
          </p:cNvPicPr>
          <p:nvPr userDrawn="1"/>
        </p:nvPicPr>
        <p:blipFill rotWithShape="1">
          <a:blip r:embed="rId2"/>
          <a:srcRect l="24503" t="10299" r="15232" b="83337"/>
          <a:stretch/>
        </p:blipFill>
        <p:spPr>
          <a:xfrm>
            <a:off x="0" y="0"/>
            <a:ext cx="9173384" cy="1060287"/>
          </a:xfrm>
          <a:prstGeom prst="rect">
            <a:avLst/>
          </a:prstGeom>
        </p:spPr>
      </p:pic>
      <p:pic>
        <p:nvPicPr>
          <p:cNvPr id="11" name="Inhaltsplatzhalter 7"/>
          <p:cNvPicPr>
            <a:picLocks noChangeAspect="1"/>
          </p:cNvPicPr>
          <p:nvPr userDrawn="1"/>
        </p:nvPicPr>
        <p:blipFill rotWithShape="1">
          <a:blip r:embed="rId2"/>
          <a:srcRect l="24503" t="10299" r="15232" b="83337"/>
          <a:stretch/>
        </p:blipFill>
        <p:spPr>
          <a:xfrm>
            <a:off x="-14171" y="6541927"/>
            <a:ext cx="9173384" cy="328244"/>
          </a:xfrm>
          <a:prstGeom prst="rect">
            <a:avLst/>
          </a:prstGeom>
        </p:spPr>
      </p:pic>
      <p:sp>
        <p:nvSpPr>
          <p:cNvPr id="12" name="TextBox 4">
            <a:extLst>
              <a:ext uri="{FF2B5EF4-FFF2-40B4-BE49-F238E27FC236}">
                <a16:creationId xmlns:a16="http://schemas.microsoft.com/office/drawing/2014/main" id="{D7603042-2E5E-49EC-A746-13875C55A79E}"/>
              </a:ext>
            </a:extLst>
          </p:cNvPr>
          <p:cNvSpPr txBox="1"/>
          <p:nvPr userDrawn="1"/>
        </p:nvSpPr>
        <p:spPr>
          <a:xfrm>
            <a:off x="0" y="6525344"/>
            <a:ext cx="9143999"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err="1">
                <a:solidFill>
                  <a:schemeClr val="bg1"/>
                </a:solidFill>
                <a:latin typeface="Calibri"/>
              </a:rPr>
              <a:t>BaCuLit</a:t>
            </a:r>
            <a:r>
              <a:rPr lang="de-DE" sz="1600" b="1" dirty="0">
                <a:solidFill>
                  <a:schemeClr val="bg1"/>
                </a:solidFill>
                <a:latin typeface="Calibri"/>
              </a:rPr>
              <a:t> </a:t>
            </a:r>
            <a:r>
              <a:rPr lang="de-DE" sz="1200" b="1" dirty="0">
                <a:solidFill>
                  <a:schemeClr val="bg1"/>
                </a:solidFill>
                <a:latin typeface="Calibri"/>
              </a:rPr>
              <a:t>- </a:t>
            </a:r>
            <a:r>
              <a:rPr kumimoji="0" lang="de-DE" sz="1200" i="0" u="none" strike="noStrike" kern="1200" cap="none" spc="0" normalizeH="0" baseline="0" noProof="0" dirty="0">
                <a:ln>
                  <a:noFill/>
                </a:ln>
                <a:solidFill>
                  <a:schemeClr val="bg1"/>
                </a:solidFill>
                <a:effectLst/>
                <a:uLnTx/>
                <a:uFillTx/>
                <a:latin typeface="Calibri"/>
              </a:rPr>
              <a:t>Fortbildung</a:t>
            </a:r>
            <a:r>
              <a:rPr kumimoji="0" lang="de-DE" sz="1200" i="0" u="none" strike="noStrike" kern="1200" cap="none" spc="0" normalizeH="0" noProof="0" dirty="0">
                <a:ln>
                  <a:noFill/>
                </a:ln>
                <a:solidFill>
                  <a:schemeClr val="bg1"/>
                </a:solidFill>
                <a:effectLst/>
                <a:uLnTx/>
                <a:uFillTx/>
                <a:latin typeface="Calibri"/>
              </a:rPr>
              <a:t> </a:t>
            </a:r>
            <a:r>
              <a:rPr lang="de-DE" sz="1200" dirty="0">
                <a:solidFill>
                  <a:schemeClr val="bg1"/>
                </a:solidFill>
                <a:latin typeface="Calibri"/>
              </a:rPr>
              <a:t>für Lehrkräfte </a:t>
            </a:r>
            <a:r>
              <a:rPr kumimoji="0" lang="de-DE" sz="1200" i="0" u="none" strike="noStrike" kern="1200" cap="none" spc="0" normalizeH="0" noProof="0" dirty="0">
                <a:ln>
                  <a:noFill/>
                </a:ln>
                <a:solidFill>
                  <a:schemeClr val="bg1"/>
                </a:solidFill>
                <a:effectLst/>
                <a:uLnTx/>
                <a:uFillTx/>
                <a:latin typeface="Calibri"/>
              </a:rPr>
              <a:t>zur Vermittlung  fachbezogener Lese- und </a:t>
            </a:r>
            <a:r>
              <a:rPr kumimoji="0" lang="de-DE" sz="1200" i="0" u="none" strike="noStrike" kern="1200" cap="none" spc="0" normalizeH="0" noProof="0" dirty="0" err="1">
                <a:ln>
                  <a:noFill/>
                </a:ln>
                <a:solidFill>
                  <a:schemeClr val="bg1"/>
                </a:solidFill>
                <a:effectLst/>
                <a:uLnTx/>
                <a:uFillTx/>
                <a:latin typeface="Calibri"/>
              </a:rPr>
              <a:t>Schreibkompete</a:t>
            </a:r>
            <a:r>
              <a:rPr lang="de-DE" sz="1200" dirty="0" err="1">
                <a:solidFill>
                  <a:schemeClr val="bg1"/>
                </a:solidFill>
                <a:latin typeface="Calibri"/>
              </a:rPr>
              <a:t>nzen</a:t>
            </a:r>
            <a:endParaRPr kumimoji="0" lang="de-DE" sz="1200" i="0" u="none" strike="noStrike" kern="1200" cap="none" spc="0" normalizeH="0" baseline="0" noProof="0" dirty="0">
              <a:ln>
                <a:noFill/>
              </a:ln>
              <a:solidFill>
                <a:schemeClr val="bg1"/>
              </a:solidFill>
              <a:effectLst/>
              <a:uLnTx/>
              <a:uFillTx/>
              <a:latin typeface="Calibri"/>
            </a:endParaRPr>
          </a:p>
        </p:txBody>
      </p:sp>
      <p:pic>
        <p:nvPicPr>
          <p:cNvPr id="14" name="Grafik 13">
            <a:extLst>
              <a:ext uri="{FF2B5EF4-FFF2-40B4-BE49-F238E27FC236}">
                <a16:creationId xmlns:a16="http://schemas.microsoft.com/office/drawing/2014/main" id="{D6CDFC70-19B7-4CFA-B0A2-D83FCDAF811D}"/>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308304" y="1082267"/>
            <a:ext cx="1836000" cy="1836000"/>
          </a:xfrm>
          <a:prstGeom prst="rect">
            <a:avLst/>
          </a:prstGeom>
        </p:spPr>
      </p:pic>
      <p:sp>
        <p:nvSpPr>
          <p:cNvPr id="13" name="Textplatzhalter 14">
            <a:extLst>
              <a:ext uri="{FF2B5EF4-FFF2-40B4-BE49-F238E27FC236}">
                <a16:creationId xmlns:a16="http://schemas.microsoft.com/office/drawing/2014/main" id="{21A22438-095C-4858-8879-0689BD8237D3}"/>
              </a:ext>
            </a:extLst>
          </p:cNvPr>
          <p:cNvSpPr>
            <a:spLocks noGrp="1"/>
          </p:cNvSpPr>
          <p:nvPr>
            <p:ph type="body" sz="quarter" idx="13"/>
          </p:nvPr>
        </p:nvSpPr>
        <p:spPr>
          <a:xfrm>
            <a:off x="323528" y="1341438"/>
            <a:ext cx="6851827" cy="4319810"/>
          </a:xfrm>
        </p:spPr>
        <p:txBody>
          <a:bodyPr/>
          <a:lstStyle>
            <a:lvl1pPr marL="342900" indent="-342900">
              <a:buFontTx/>
              <a:buBlip>
                <a:blip r:embed="rId4"/>
              </a:buBlip>
              <a:defRPr/>
            </a:lvl1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pic>
        <p:nvPicPr>
          <p:cNvPr id="15" name="Grafik 6" descr="Creative Commons Lizenzvertrag">
            <a:extLst>
              <a:ext uri="{FF2B5EF4-FFF2-40B4-BE49-F238E27FC236}">
                <a16:creationId xmlns:a16="http://schemas.microsoft.com/office/drawing/2014/main" id="{A7B8408C-AD5A-4C5C-974D-4E80AC94773A}"/>
              </a:ext>
            </a:extLst>
          </p:cNvPr>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6287326" y="6196504"/>
            <a:ext cx="838200" cy="295275"/>
          </a:xfrm>
          <a:prstGeom prst="rect">
            <a:avLst/>
          </a:prstGeom>
          <a:noFill/>
          <a:extLst>
            <a:ext uri="{909E8E84-426E-40DD-AFC4-6F175D3DCCD1}">
              <a14:hiddenFill xmlns:a14="http://schemas.microsoft.com/office/drawing/2010/main">
                <a:solidFill>
                  <a:srgbClr val="FFFFFF"/>
                </a:solidFill>
              </a14:hiddenFill>
            </a:ext>
          </a:extLst>
        </p:spPr>
      </p:pic>
      <p:sp>
        <p:nvSpPr>
          <p:cNvPr id="16" name="Rectangle 12">
            <a:extLst>
              <a:ext uri="{FF2B5EF4-FFF2-40B4-BE49-F238E27FC236}">
                <a16:creationId xmlns:a16="http://schemas.microsoft.com/office/drawing/2014/main" id="{46960414-6B28-4829-B88C-C87FDB2771FB}"/>
              </a:ext>
            </a:extLst>
          </p:cNvPr>
          <p:cNvSpPr>
            <a:spLocks noChangeArrowheads="1"/>
          </p:cNvSpPr>
          <p:nvPr userDrawn="1"/>
        </p:nvSpPr>
        <p:spPr bwMode="auto">
          <a:xfrm>
            <a:off x="7092280" y="6144087"/>
            <a:ext cx="125963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 </a:t>
            </a:r>
            <a:r>
              <a:rPr kumimoji="0" lang="de-DE" altLang="de-DE" sz="1600" b="0" i="0" u="none" strike="noStrike" cap="none" normalizeH="0" baseline="0" dirty="0" err="1">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BaCuLit</a:t>
            </a:r>
            <a:r>
              <a:rPr kumimoji="0" lang="de-DE" altLang="de-DE" sz="500" b="0" i="0" u="none" strike="noStrike" cap="none" normalizeH="0" baseline="0" dirty="0">
                <a:ln>
                  <a:noFill/>
                </a:ln>
                <a:solidFill>
                  <a:srgbClr val="3CD9E1"/>
                </a:solidFill>
                <a:effectLst/>
              </a:rPr>
              <a:t> </a:t>
            </a:r>
            <a:endParaRPr kumimoji="0" lang="de-DE" altLang="de-DE" sz="2000" b="0" i="0" u="none" strike="noStrike" cap="none" normalizeH="0" baseline="0" dirty="0">
              <a:ln>
                <a:noFill/>
              </a:ln>
              <a:solidFill>
                <a:srgbClr val="3CD9E1"/>
              </a:solidFill>
              <a:effectLst/>
              <a:latin typeface="Arial" panose="020B0604020202020204" pitchFamily="34" charset="0"/>
            </a:endParaRPr>
          </a:p>
        </p:txBody>
      </p:sp>
      <p:sp>
        <p:nvSpPr>
          <p:cNvPr id="17" name="Titel 4">
            <a:extLst>
              <a:ext uri="{FF2B5EF4-FFF2-40B4-BE49-F238E27FC236}">
                <a16:creationId xmlns:a16="http://schemas.microsoft.com/office/drawing/2014/main" id="{C4AD15E9-F32B-452C-B86B-2B59746F666F}"/>
              </a:ext>
            </a:extLst>
          </p:cNvPr>
          <p:cNvSpPr>
            <a:spLocks noGrp="1"/>
          </p:cNvSpPr>
          <p:nvPr>
            <p:ph type="title"/>
          </p:nvPr>
        </p:nvSpPr>
        <p:spPr>
          <a:xfrm>
            <a:off x="323528" y="10990"/>
            <a:ext cx="7926184" cy="1060287"/>
          </a:xfrm>
        </p:spPr>
        <p:txBody>
          <a:bodyPr>
            <a:normAutofit/>
          </a:bodyPr>
          <a:lstStyle>
            <a:lvl1pPr algn="l">
              <a:defRPr sz="3200">
                <a:solidFill>
                  <a:schemeClr val="bg1"/>
                </a:solidFill>
              </a:defRPr>
            </a:lvl1pPr>
          </a:lstStyle>
          <a:p>
            <a:r>
              <a:rPr lang="de-DE" dirty="0"/>
              <a:t>Mastertitelformat bearbeiten</a:t>
            </a:r>
          </a:p>
        </p:txBody>
      </p:sp>
      <p:pic>
        <p:nvPicPr>
          <p:cNvPr id="18" name="Grafik 17">
            <a:extLst>
              <a:ext uri="{FF2B5EF4-FFF2-40B4-BE49-F238E27FC236}">
                <a16:creationId xmlns:a16="http://schemas.microsoft.com/office/drawing/2014/main" id="{DDC21F11-B9F2-4D2E-A2BC-70797FE801B8}"/>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172400" y="5733256"/>
            <a:ext cx="735135" cy="732966"/>
          </a:xfrm>
          <a:prstGeom prst="rect">
            <a:avLst/>
          </a:prstGeom>
        </p:spPr>
      </p:pic>
      <p:sp>
        <p:nvSpPr>
          <p:cNvPr id="19" name="Foliennummernplatzhalter 3">
            <a:extLst>
              <a:ext uri="{FF2B5EF4-FFF2-40B4-BE49-F238E27FC236}">
                <a16:creationId xmlns:a16="http://schemas.microsoft.com/office/drawing/2014/main" id="{E8A29F57-0457-49F3-AF0E-20172F077730}"/>
              </a:ext>
            </a:extLst>
          </p:cNvPr>
          <p:cNvSpPr txBox="1">
            <a:spLocks/>
          </p:cNvSpPr>
          <p:nvPr userDrawn="1"/>
        </p:nvSpPr>
        <p:spPr>
          <a:xfrm>
            <a:off x="8172400" y="5945147"/>
            <a:ext cx="735134" cy="365125"/>
          </a:xfrm>
          <a:prstGeom prst="rect">
            <a:avLst/>
          </a:prstGeom>
        </p:spPr>
        <p:txBody>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3716C5D-123D-4EDE-A4A5-85ED365A388D}" type="slidenum">
              <a:rPr lang="de-DE" sz="1600" smtClean="0"/>
              <a:pPr algn="ctr"/>
              <a:t>‹Nr.›</a:t>
            </a:fld>
            <a:endParaRPr lang="de-DE" sz="1600" dirty="0"/>
          </a:p>
        </p:txBody>
      </p:sp>
    </p:spTree>
    <p:extLst>
      <p:ext uri="{BB962C8B-B14F-4D97-AF65-F5344CB8AC3E}">
        <p14:creationId xmlns:p14="http://schemas.microsoft.com/office/powerpoint/2010/main" val="35250514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Hinweis">
    <p:spTree>
      <p:nvGrpSpPr>
        <p:cNvPr id="1" name=""/>
        <p:cNvGrpSpPr/>
        <p:nvPr/>
      </p:nvGrpSpPr>
      <p:grpSpPr>
        <a:xfrm>
          <a:off x="0" y="0"/>
          <a:ext cx="0" cy="0"/>
          <a:chOff x="0" y="0"/>
          <a:chExt cx="0" cy="0"/>
        </a:xfrm>
      </p:grpSpPr>
      <p:pic>
        <p:nvPicPr>
          <p:cNvPr id="6" name="Inhaltsplatzhalter 7"/>
          <p:cNvPicPr>
            <a:picLocks noChangeAspect="1"/>
          </p:cNvPicPr>
          <p:nvPr userDrawn="1"/>
        </p:nvPicPr>
        <p:blipFill rotWithShape="1">
          <a:blip r:embed="rId2"/>
          <a:srcRect l="24503" t="10299" r="15232" b="83337"/>
          <a:stretch/>
        </p:blipFill>
        <p:spPr>
          <a:xfrm>
            <a:off x="0" y="0"/>
            <a:ext cx="9173384" cy="1060287"/>
          </a:xfrm>
          <a:prstGeom prst="rect">
            <a:avLst/>
          </a:prstGeom>
        </p:spPr>
      </p:pic>
      <p:pic>
        <p:nvPicPr>
          <p:cNvPr id="11" name="Inhaltsplatzhalter 7"/>
          <p:cNvPicPr>
            <a:picLocks noChangeAspect="1"/>
          </p:cNvPicPr>
          <p:nvPr userDrawn="1"/>
        </p:nvPicPr>
        <p:blipFill rotWithShape="1">
          <a:blip r:embed="rId2"/>
          <a:srcRect l="24503" t="10299" r="15232" b="83337"/>
          <a:stretch/>
        </p:blipFill>
        <p:spPr>
          <a:xfrm>
            <a:off x="-14171" y="6541927"/>
            <a:ext cx="9173384" cy="328244"/>
          </a:xfrm>
          <a:prstGeom prst="rect">
            <a:avLst/>
          </a:prstGeom>
        </p:spPr>
      </p:pic>
      <p:sp>
        <p:nvSpPr>
          <p:cNvPr id="12" name="TextBox 4">
            <a:extLst>
              <a:ext uri="{FF2B5EF4-FFF2-40B4-BE49-F238E27FC236}">
                <a16:creationId xmlns:a16="http://schemas.microsoft.com/office/drawing/2014/main" id="{D7603042-2E5E-49EC-A746-13875C55A79E}"/>
              </a:ext>
            </a:extLst>
          </p:cNvPr>
          <p:cNvSpPr txBox="1"/>
          <p:nvPr userDrawn="1"/>
        </p:nvSpPr>
        <p:spPr>
          <a:xfrm>
            <a:off x="0" y="6525344"/>
            <a:ext cx="9143999"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err="1">
                <a:solidFill>
                  <a:schemeClr val="bg1"/>
                </a:solidFill>
                <a:latin typeface="Calibri"/>
              </a:rPr>
              <a:t>BaCuLit</a:t>
            </a:r>
            <a:r>
              <a:rPr lang="de-DE" sz="1600" b="1" dirty="0">
                <a:solidFill>
                  <a:schemeClr val="bg1"/>
                </a:solidFill>
                <a:latin typeface="Calibri"/>
              </a:rPr>
              <a:t> </a:t>
            </a:r>
            <a:r>
              <a:rPr lang="de-DE" sz="1200" b="1" dirty="0">
                <a:solidFill>
                  <a:schemeClr val="bg1"/>
                </a:solidFill>
                <a:latin typeface="Calibri"/>
              </a:rPr>
              <a:t>- </a:t>
            </a:r>
            <a:r>
              <a:rPr kumimoji="0" lang="de-DE" sz="1200" i="0" u="none" strike="noStrike" kern="1200" cap="none" spc="0" normalizeH="0" baseline="0" noProof="0" dirty="0">
                <a:ln>
                  <a:noFill/>
                </a:ln>
                <a:solidFill>
                  <a:schemeClr val="bg1"/>
                </a:solidFill>
                <a:effectLst/>
                <a:uLnTx/>
                <a:uFillTx/>
                <a:latin typeface="Calibri"/>
              </a:rPr>
              <a:t>Fortbildung</a:t>
            </a:r>
            <a:r>
              <a:rPr kumimoji="0" lang="de-DE" sz="1200" i="0" u="none" strike="noStrike" kern="1200" cap="none" spc="0" normalizeH="0" noProof="0" dirty="0">
                <a:ln>
                  <a:noFill/>
                </a:ln>
                <a:solidFill>
                  <a:schemeClr val="bg1"/>
                </a:solidFill>
                <a:effectLst/>
                <a:uLnTx/>
                <a:uFillTx/>
                <a:latin typeface="Calibri"/>
              </a:rPr>
              <a:t> </a:t>
            </a:r>
            <a:r>
              <a:rPr lang="de-DE" sz="1200" dirty="0">
                <a:solidFill>
                  <a:schemeClr val="bg1"/>
                </a:solidFill>
                <a:latin typeface="Calibri"/>
              </a:rPr>
              <a:t>für Lehrkräfte </a:t>
            </a:r>
            <a:r>
              <a:rPr kumimoji="0" lang="de-DE" sz="1200" i="0" u="none" strike="noStrike" kern="1200" cap="none" spc="0" normalizeH="0" noProof="0" dirty="0">
                <a:ln>
                  <a:noFill/>
                </a:ln>
                <a:solidFill>
                  <a:schemeClr val="bg1"/>
                </a:solidFill>
                <a:effectLst/>
                <a:uLnTx/>
                <a:uFillTx/>
                <a:latin typeface="Calibri"/>
              </a:rPr>
              <a:t>zur Vermittlung  fachbezogener Lese- und </a:t>
            </a:r>
            <a:r>
              <a:rPr kumimoji="0" lang="de-DE" sz="1200" i="0" u="none" strike="noStrike" kern="1200" cap="none" spc="0" normalizeH="0" noProof="0" dirty="0" err="1">
                <a:ln>
                  <a:noFill/>
                </a:ln>
                <a:solidFill>
                  <a:schemeClr val="bg1"/>
                </a:solidFill>
                <a:effectLst/>
                <a:uLnTx/>
                <a:uFillTx/>
                <a:latin typeface="Calibri"/>
              </a:rPr>
              <a:t>Schreibkompete</a:t>
            </a:r>
            <a:r>
              <a:rPr lang="de-DE" sz="1200" dirty="0" err="1">
                <a:solidFill>
                  <a:schemeClr val="bg1"/>
                </a:solidFill>
                <a:latin typeface="Calibri"/>
              </a:rPr>
              <a:t>nzen</a:t>
            </a:r>
            <a:endParaRPr kumimoji="0" lang="de-DE" sz="1200" i="0" u="none" strike="noStrike" kern="1200" cap="none" spc="0" normalizeH="0" baseline="0" noProof="0" dirty="0">
              <a:ln>
                <a:noFill/>
              </a:ln>
              <a:solidFill>
                <a:schemeClr val="bg1"/>
              </a:solidFill>
              <a:effectLst/>
              <a:uLnTx/>
              <a:uFillTx/>
              <a:latin typeface="Calibri"/>
            </a:endParaRPr>
          </a:p>
        </p:txBody>
      </p:sp>
      <p:pic>
        <p:nvPicPr>
          <p:cNvPr id="8" name="Grafik 7">
            <a:extLst>
              <a:ext uri="{FF2B5EF4-FFF2-40B4-BE49-F238E27FC236}">
                <a16:creationId xmlns:a16="http://schemas.microsoft.com/office/drawing/2014/main" id="{EE6EB5C9-0708-44D5-A2C3-2AB42792AD47}"/>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272728" y="1071907"/>
            <a:ext cx="1836000" cy="1836000"/>
          </a:xfrm>
          <a:prstGeom prst="rect">
            <a:avLst/>
          </a:prstGeom>
        </p:spPr>
      </p:pic>
      <p:sp>
        <p:nvSpPr>
          <p:cNvPr id="13" name="Textplatzhalter 14">
            <a:extLst>
              <a:ext uri="{FF2B5EF4-FFF2-40B4-BE49-F238E27FC236}">
                <a16:creationId xmlns:a16="http://schemas.microsoft.com/office/drawing/2014/main" id="{CDA6299B-89D9-4805-907D-E32EF8B0FA4D}"/>
              </a:ext>
            </a:extLst>
          </p:cNvPr>
          <p:cNvSpPr>
            <a:spLocks noGrp="1"/>
          </p:cNvSpPr>
          <p:nvPr>
            <p:ph type="body" sz="quarter" idx="13"/>
          </p:nvPr>
        </p:nvSpPr>
        <p:spPr>
          <a:xfrm>
            <a:off x="323528" y="1341438"/>
            <a:ext cx="6851827" cy="4319810"/>
          </a:xfrm>
        </p:spPr>
        <p:txBody>
          <a:bodyPr/>
          <a:lstStyle>
            <a:lvl1pPr marL="342900" indent="-342900">
              <a:buFontTx/>
              <a:buBlip>
                <a:blip r:embed="rId4"/>
              </a:buBlip>
              <a:defRPr/>
            </a:lvl1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pic>
        <p:nvPicPr>
          <p:cNvPr id="14" name="Grafik 6" descr="Creative Commons Lizenzvertrag">
            <a:extLst>
              <a:ext uri="{FF2B5EF4-FFF2-40B4-BE49-F238E27FC236}">
                <a16:creationId xmlns:a16="http://schemas.microsoft.com/office/drawing/2014/main" id="{3A6C2456-52F5-4AC8-AA86-B20896E4B1CE}"/>
              </a:ext>
            </a:extLst>
          </p:cNvPr>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6287326" y="6196504"/>
            <a:ext cx="838200" cy="295275"/>
          </a:xfrm>
          <a:prstGeom prst="rect">
            <a:avLst/>
          </a:prstGeom>
          <a:noFill/>
          <a:extLst>
            <a:ext uri="{909E8E84-426E-40DD-AFC4-6F175D3DCCD1}">
              <a14:hiddenFill xmlns:a14="http://schemas.microsoft.com/office/drawing/2010/main">
                <a:solidFill>
                  <a:srgbClr val="FFFFFF"/>
                </a:solidFill>
              </a14:hiddenFill>
            </a:ext>
          </a:extLst>
        </p:spPr>
      </p:pic>
      <p:sp>
        <p:nvSpPr>
          <p:cNvPr id="15" name="Rectangle 12">
            <a:extLst>
              <a:ext uri="{FF2B5EF4-FFF2-40B4-BE49-F238E27FC236}">
                <a16:creationId xmlns:a16="http://schemas.microsoft.com/office/drawing/2014/main" id="{0D87EB89-7415-4011-A532-2C05377BF8D5}"/>
              </a:ext>
            </a:extLst>
          </p:cNvPr>
          <p:cNvSpPr>
            <a:spLocks noChangeArrowheads="1"/>
          </p:cNvSpPr>
          <p:nvPr userDrawn="1"/>
        </p:nvSpPr>
        <p:spPr bwMode="auto">
          <a:xfrm>
            <a:off x="7092280" y="6144087"/>
            <a:ext cx="125963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 </a:t>
            </a:r>
            <a:r>
              <a:rPr kumimoji="0" lang="de-DE" altLang="de-DE" sz="1600" b="0" i="0" u="none" strike="noStrike" cap="none" normalizeH="0" baseline="0" dirty="0" err="1">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BaCuLit</a:t>
            </a:r>
            <a:r>
              <a:rPr kumimoji="0" lang="de-DE" altLang="de-DE" sz="500" b="0" i="0" u="none" strike="noStrike" cap="none" normalizeH="0" baseline="0" dirty="0">
                <a:ln>
                  <a:noFill/>
                </a:ln>
                <a:solidFill>
                  <a:srgbClr val="3CD9E1"/>
                </a:solidFill>
                <a:effectLst/>
              </a:rPr>
              <a:t> </a:t>
            </a:r>
            <a:endParaRPr kumimoji="0" lang="de-DE" altLang="de-DE" sz="2000" b="0" i="0" u="none" strike="noStrike" cap="none" normalizeH="0" baseline="0" dirty="0">
              <a:ln>
                <a:noFill/>
              </a:ln>
              <a:solidFill>
                <a:srgbClr val="3CD9E1"/>
              </a:solidFill>
              <a:effectLst/>
              <a:latin typeface="Arial" panose="020B0604020202020204" pitchFamily="34" charset="0"/>
            </a:endParaRPr>
          </a:p>
        </p:txBody>
      </p:sp>
      <p:sp>
        <p:nvSpPr>
          <p:cNvPr id="16" name="Titel 4">
            <a:extLst>
              <a:ext uri="{FF2B5EF4-FFF2-40B4-BE49-F238E27FC236}">
                <a16:creationId xmlns:a16="http://schemas.microsoft.com/office/drawing/2014/main" id="{6BDB3EEC-536C-462B-9F4D-6AD25B8DE8C4}"/>
              </a:ext>
            </a:extLst>
          </p:cNvPr>
          <p:cNvSpPr>
            <a:spLocks noGrp="1"/>
          </p:cNvSpPr>
          <p:nvPr>
            <p:ph type="title"/>
          </p:nvPr>
        </p:nvSpPr>
        <p:spPr>
          <a:xfrm>
            <a:off x="323528" y="10990"/>
            <a:ext cx="7926184" cy="1060287"/>
          </a:xfrm>
        </p:spPr>
        <p:txBody>
          <a:bodyPr>
            <a:normAutofit/>
          </a:bodyPr>
          <a:lstStyle>
            <a:lvl1pPr algn="l">
              <a:defRPr sz="3200">
                <a:solidFill>
                  <a:schemeClr val="bg1"/>
                </a:solidFill>
              </a:defRPr>
            </a:lvl1pPr>
          </a:lstStyle>
          <a:p>
            <a:r>
              <a:rPr lang="de-DE" dirty="0"/>
              <a:t>Mastertitelformat bearbeiten</a:t>
            </a:r>
          </a:p>
        </p:txBody>
      </p:sp>
      <p:pic>
        <p:nvPicPr>
          <p:cNvPr id="17" name="Grafik 16">
            <a:extLst>
              <a:ext uri="{FF2B5EF4-FFF2-40B4-BE49-F238E27FC236}">
                <a16:creationId xmlns:a16="http://schemas.microsoft.com/office/drawing/2014/main" id="{2896381F-F6C6-4D42-AF87-922F197A8B0E}"/>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172400" y="5733256"/>
            <a:ext cx="735135" cy="732966"/>
          </a:xfrm>
          <a:prstGeom prst="rect">
            <a:avLst/>
          </a:prstGeom>
        </p:spPr>
      </p:pic>
      <p:sp>
        <p:nvSpPr>
          <p:cNvPr id="18" name="Foliennummernplatzhalter 3">
            <a:extLst>
              <a:ext uri="{FF2B5EF4-FFF2-40B4-BE49-F238E27FC236}">
                <a16:creationId xmlns:a16="http://schemas.microsoft.com/office/drawing/2014/main" id="{B638A8A5-F117-4746-898E-175420F451A1}"/>
              </a:ext>
            </a:extLst>
          </p:cNvPr>
          <p:cNvSpPr txBox="1">
            <a:spLocks/>
          </p:cNvSpPr>
          <p:nvPr userDrawn="1"/>
        </p:nvSpPr>
        <p:spPr>
          <a:xfrm>
            <a:off x="8172400" y="5945147"/>
            <a:ext cx="735134" cy="365125"/>
          </a:xfrm>
          <a:prstGeom prst="rect">
            <a:avLst/>
          </a:prstGeom>
        </p:spPr>
        <p:txBody>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3716C5D-123D-4EDE-A4A5-85ED365A388D}" type="slidenum">
              <a:rPr lang="de-DE" sz="1600" smtClean="0"/>
              <a:pPr algn="ctr"/>
              <a:t>‹Nr.›</a:t>
            </a:fld>
            <a:endParaRPr lang="de-DE" sz="1600" dirty="0"/>
          </a:p>
        </p:txBody>
      </p:sp>
    </p:spTree>
    <p:extLst>
      <p:ext uri="{BB962C8B-B14F-4D97-AF65-F5344CB8AC3E}">
        <p14:creationId xmlns:p14="http://schemas.microsoft.com/office/powerpoint/2010/main" val="6178714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Internet-Links">
    <p:spTree>
      <p:nvGrpSpPr>
        <p:cNvPr id="1" name=""/>
        <p:cNvGrpSpPr/>
        <p:nvPr/>
      </p:nvGrpSpPr>
      <p:grpSpPr>
        <a:xfrm>
          <a:off x="0" y="0"/>
          <a:ext cx="0" cy="0"/>
          <a:chOff x="0" y="0"/>
          <a:chExt cx="0" cy="0"/>
        </a:xfrm>
      </p:grpSpPr>
      <p:pic>
        <p:nvPicPr>
          <p:cNvPr id="6" name="Inhaltsplatzhalter 7"/>
          <p:cNvPicPr>
            <a:picLocks noChangeAspect="1"/>
          </p:cNvPicPr>
          <p:nvPr userDrawn="1"/>
        </p:nvPicPr>
        <p:blipFill rotWithShape="1">
          <a:blip r:embed="rId2"/>
          <a:srcRect l="24503" t="10299" r="15232" b="83337"/>
          <a:stretch/>
        </p:blipFill>
        <p:spPr>
          <a:xfrm>
            <a:off x="0" y="0"/>
            <a:ext cx="9173384" cy="1060287"/>
          </a:xfrm>
          <a:prstGeom prst="rect">
            <a:avLst/>
          </a:prstGeom>
        </p:spPr>
      </p:pic>
      <p:pic>
        <p:nvPicPr>
          <p:cNvPr id="11" name="Inhaltsplatzhalter 7"/>
          <p:cNvPicPr>
            <a:picLocks noChangeAspect="1"/>
          </p:cNvPicPr>
          <p:nvPr userDrawn="1"/>
        </p:nvPicPr>
        <p:blipFill rotWithShape="1">
          <a:blip r:embed="rId2"/>
          <a:srcRect l="24503" t="10299" r="15232" b="83337"/>
          <a:stretch/>
        </p:blipFill>
        <p:spPr>
          <a:xfrm>
            <a:off x="-14171" y="6541927"/>
            <a:ext cx="9173384" cy="328244"/>
          </a:xfrm>
          <a:prstGeom prst="rect">
            <a:avLst/>
          </a:prstGeom>
        </p:spPr>
      </p:pic>
      <p:sp>
        <p:nvSpPr>
          <p:cNvPr id="12" name="TextBox 4">
            <a:extLst>
              <a:ext uri="{FF2B5EF4-FFF2-40B4-BE49-F238E27FC236}">
                <a16:creationId xmlns:a16="http://schemas.microsoft.com/office/drawing/2014/main" id="{D7603042-2E5E-49EC-A746-13875C55A79E}"/>
              </a:ext>
            </a:extLst>
          </p:cNvPr>
          <p:cNvSpPr txBox="1"/>
          <p:nvPr userDrawn="1"/>
        </p:nvSpPr>
        <p:spPr>
          <a:xfrm>
            <a:off x="0" y="6525344"/>
            <a:ext cx="9143999"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err="1">
                <a:solidFill>
                  <a:schemeClr val="bg1"/>
                </a:solidFill>
                <a:latin typeface="Calibri"/>
              </a:rPr>
              <a:t>BaCuLit</a:t>
            </a:r>
            <a:r>
              <a:rPr lang="de-DE" sz="1600" b="1" dirty="0">
                <a:solidFill>
                  <a:schemeClr val="bg1"/>
                </a:solidFill>
                <a:latin typeface="Calibri"/>
              </a:rPr>
              <a:t> </a:t>
            </a:r>
            <a:r>
              <a:rPr lang="de-DE" sz="1200" b="1" dirty="0">
                <a:solidFill>
                  <a:schemeClr val="bg1"/>
                </a:solidFill>
                <a:latin typeface="Calibri"/>
              </a:rPr>
              <a:t>- </a:t>
            </a:r>
            <a:r>
              <a:rPr kumimoji="0" lang="de-DE" sz="1200" i="0" u="none" strike="noStrike" kern="1200" cap="none" spc="0" normalizeH="0" baseline="0" noProof="0" dirty="0">
                <a:ln>
                  <a:noFill/>
                </a:ln>
                <a:solidFill>
                  <a:schemeClr val="bg1"/>
                </a:solidFill>
                <a:effectLst/>
                <a:uLnTx/>
                <a:uFillTx/>
                <a:latin typeface="Calibri"/>
              </a:rPr>
              <a:t>Fortbildung</a:t>
            </a:r>
            <a:r>
              <a:rPr kumimoji="0" lang="de-DE" sz="1200" i="0" u="none" strike="noStrike" kern="1200" cap="none" spc="0" normalizeH="0" noProof="0" dirty="0">
                <a:ln>
                  <a:noFill/>
                </a:ln>
                <a:solidFill>
                  <a:schemeClr val="bg1"/>
                </a:solidFill>
                <a:effectLst/>
                <a:uLnTx/>
                <a:uFillTx/>
                <a:latin typeface="Calibri"/>
              </a:rPr>
              <a:t> </a:t>
            </a:r>
            <a:r>
              <a:rPr lang="de-DE" sz="1200" dirty="0">
                <a:solidFill>
                  <a:schemeClr val="bg1"/>
                </a:solidFill>
                <a:latin typeface="Calibri"/>
              </a:rPr>
              <a:t>für Lehrkräfte </a:t>
            </a:r>
            <a:r>
              <a:rPr kumimoji="0" lang="de-DE" sz="1200" i="0" u="none" strike="noStrike" kern="1200" cap="none" spc="0" normalizeH="0" noProof="0" dirty="0">
                <a:ln>
                  <a:noFill/>
                </a:ln>
                <a:solidFill>
                  <a:schemeClr val="bg1"/>
                </a:solidFill>
                <a:effectLst/>
                <a:uLnTx/>
                <a:uFillTx/>
                <a:latin typeface="Calibri"/>
              </a:rPr>
              <a:t>zur Vermittlung  fachbezogener Lese- und </a:t>
            </a:r>
            <a:r>
              <a:rPr kumimoji="0" lang="de-DE" sz="1200" i="0" u="none" strike="noStrike" kern="1200" cap="none" spc="0" normalizeH="0" noProof="0" dirty="0" err="1">
                <a:ln>
                  <a:noFill/>
                </a:ln>
                <a:solidFill>
                  <a:schemeClr val="bg1"/>
                </a:solidFill>
                <a:effectLst/>
                <a:uLnTx/>
                <a:uFillTx/>
                <a:latin typeface="Calibri"/>
              </a:rPr>
              <a:t>Schreibkompete</a:t>
            </a:r>
            <a:r>
              <a:rPr lang="de-DE" sz="1200" dirty="0" err="1">
                <a:solidFill>
                  <a:schemeClr val="bg1"/>
                </a:solidFill>
                <a:latin typeface="Calibri"/>
              </a:rPr>
              <a:t>nzen</a:t>
            </a:r>
            <a:endParaRPr kumimoji="0" lang="de-DE" sz="1200" i="0" u="none" strike="noStrike" kern="1200" cap="none" spc="0" normalizeH="0" baseline="0" noProof="0" dirty="0">
              <a:ln>
                <a:noFill/>
              </a:ln>
              <a:solidFill>
                <a:schemeClr val="bg1"/>
              </a:solidFill>
              <a:effectLst/>
              <a:uLnTx/>
              <a:uFillTx/>
              <a:latin typeface="Calibri"/>
            </a:endParaRPr>
          </a:p>
        </p:txBody>
      </p:sp>
      <p:pic>
        <p:nvPicPr>
          <p:cNvPr id="9" name="Grafik 8">
            <a:extLst>
              <a:ext uri="{FF2B5EF4-FFF2-40B4-BE49-F238E27FC236}">
                <a16:creationId xmlns:a16="http://schemas.microsoft.com/office/drawing/2014/main" id="{44597C96-7B23-4B84-B810-BF9F08C7D4DC}"/>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344512" y="1087160"/>
            <a:ext cx="1836000" cy="1836000"/>
          </a:xfrm>
          <a:prstGeom prst="rect">
            <a:avLst/>
          </a:prstGeom>
        </p:spPr>
      </p:pic>
      <p:sp>
        <p:nvSpPr>
          <p:cNvPr id="13" name="Textplatzhalter 14">
            <a:extLst>
              <a:ext uri="{FF2B5EF4-FFF2-40B4-BE49-F238E27FC236}">
                <a16:creationId xmlns:a16="http://schemas.microsoft.com/office/drawing/2014/main" id="{4FA1809B-6AE2-4AFE-98EF-1498568080A6}"/>
              </a:ext>
            </a:extLst>
          </p:cNvPr>
          <p:cNvSpPr>
            <a:spLocks noGrp="1"/>
          </p:cNvSpPr>
          <p:nvPr>
            <p:ph type="body" sz="quarter" idx="13"/>
          </p:nvPr>
        </p:nvSpPr>
        <p:spPr>
          <a:xfrm>
            <a:off x="323528" y="1341438"/>
            <a:ext cx="6851827" cy="4319810"/>
          </a:xfrm>
        </p:spPr>
        <p:txBody>
          <a:bodyPr/>
          <a:lstStyle>
            <a:lvl1pPr marL="342900" indent="-342900">
              <a:buFontTx/>
              <a:buBlip>
                <a:blip r:embed="rId4"/>
              </a:buBlip>
              <a:defRPr/>
            </a:lvl1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pic>
        <p:nvPicPr>
          <p:cNvPr id="14" name="Grafik 6" descr="Creative Commons Lizenzvertrag">
            <a:extLst>
              <a:ext uri="{FF2B5EF4-FFF2-40B4-BE49-F238E27FC236}">
                <a16:creationId xmlns:a16="http://schemas.microsoft.com/office/drawing/2014/main" id="{9840D880-A173-4306-9E4E-159D87CF4DCA}"/>
              </a:ext>
            </a:extLst>
          </p:cNvPr>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6287326" y="6196504"/>
            <a:ext cx="838200" cy="295275"/>
          </a:xfrm>
          <a:prstGeom prst="rect">
            <a:avLst/>
          </a:prstGeom>
          <a:noFill/>
          <a:extLst>
            <a:ext uri="{909E8E84-426E-40DD-AFC4-6F175D3DCCD1}">
              <a14:hiddenFill xmlns:a14="http://schemas.microsoft.com/office/drawing/2010/main">
                <a:solidFill>
                  <a:srgbClr val="FFFFFF"/>
                </a:solidFill>
              </a14:hiddenFill>
            </a:ext>
          </a:extLst>
        </p:spPr>
      </p:pic>
      <p:sp>
        <p:nvSpPr>
          <p:cNvPr id="15" name="Rectangle 12">
            <a:extLst>
              <a:ext uri="{FF2B5EF4-FFF2-40B4-BE49-F238E27FC236}">
                <a16:creationId xmlns:a16="http://schemas.microsoft.com/office/drawing/2014/main" id="{C7C042CA-074F-4CCE-8A56-98C64CE33A36}"/>
              </a:ext>
            </a:extLst>
          </p:cNvPr>
          <p:cNvSpPr>
            <a:spLocks noChangeArrowheads="1"/>
          </p:cNvSpPr>
          <p:nvPr userDrawn="1"/>
        </p:nvSpPr>
        <p:spPr bwMode="auto">
          <a:xfrm>
            <a:off x="7092280" y="6144087"/>
            <a:ext cx="125963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 </a:t>
            </a:r>
            <a:r>
              <a:rPr kumimoji="0" lang="de-DE" altLang="de-DE" sz="1600" b="0" i="0" u="none" strike="noStrike" cap="none" normalizeH="0" baseline="0" dirty="0" err="1">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BaCuLit</a:t>
            </a:r>
            <a:r>
              <a:rPr kumimoji="0" lang="de-DE" altLang="de-DE" sz="500" b="0" i="0" u="none" strike="noStrike" cap="none" normalizeH="0" baseline="0" dirty="0">
                <a:ln>
                  <a:noFill/>
                </a:ln>
                <a:solidFill>
                  <a:srgbClr val="3CD9E1"/>
                </a:solidFill>
                <a:effectLst/>
              </a:rPr>
              <a:t> </a:t>
            </a:r>
            <a:endParaRPr kumimoji="0" lang="de-DE" altLang="de-DE" sz="2000" b="0" i="0" u="none" strike="noStrike" cap="none" normalizeH="0" baseline="0" dirty="0">
              <a:ln>
                <a:noFill/>
              </a:ln>
              <a:solidFill>
                <a:srgbClr val="3CD9E1"/>
              </a:solidFill>
              <a:effectLst/>
              <a:latin typeface="Arial" panose="020B0604020202020204" pitchFamily="34" charset="0"/>
            </a:endParaRPr>
          </a:p>
        </p:txBody>
      </p:sp>
      <p:sp>
        <p:nvSpPr>
          <p:cNvPr id="16" name="Titel 4">
            <a:extLst>
              <a:ext uri="{FF2B5EF4-FFF2-40B4-BE49-F238E27FC236}">
                <a16:creationId xmlns:a16="http://schemas.microsoft.com/office/drawing/2014/main" id="{EC64AD68-37BF-4675-9636-2A617C5984C2}"/>
              </a:ext>
            </a:extLst>
          </p:cNvPr>
          <p:cNvSpPr>
            <a:spLocks noGrp="1"/>
          </p:cNvSpPr>
          <p:nvPr>
            <p:ph type="title"/>
          </p:nvPr>
        </p:nvSpPr>
        <p:spPr>
          <a:xfrm>
            <a:off x="323528" y="10990"/>
            <a:ext cx="7926184" cy="1060287"/>
          </a:xfrm>
        </p:spPr>
        <p:txBody>
          <a:bodyPr>
            <a:normAutofit/>
          </a:bodyPr>
          <a:lstStyle>
            <a:lvl1pPr algn="l">
              <a:defRPr sz="3200">
                <a:solidFill>
                  <a:schemeClr val="bg1"/>
                </a:solidFill>
              </a:defRPr>
            </a:lvl1pPr>
          </a:lstStyle>
          <a:p>
            <a:r>
              <a:rPr lang="de-DE" dirty="0"/>
              <a:t>Mastertitelformat bearbeiten</a:t>
            </a:r>
          </a:p>
        </p:txBody>
      </p:sp>
      <p:pic>
        <p:nvPicPr>
          <p:cNvPr id="17" name="Grafik 16">
            <a:extLst>
              <a:ext uri="{FF2B5EF4-FFF2-40B4-BE49-F238E27FC236}">
                <a16:creationId xmlns:a16="http://schemas.microsoft.com/office/drawing/2014/main" id="{4066D2BA-5519-426E-8221-FF228DE02A36}"/>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172400" y="5733256"/>
            <a:ext cx="735135" cy="732966"/>
          </a:xfrm>
          <a:prstGeom prst="rect">
            <a:avLst/>
          </a:prstGeom>
        </p:spPr>
      </p:pic>
      <p:sp>
        <p:nvSpPr>
          <p:cNvPr id="18" name="Foliennummernplatzhalter 3">
            <a:extLst>
              <a:ext uri="{FF2B5EF4-FFF2-40B4-BE49-F238E27FC236}">
                <a16:creationId xmlns:a16="http://schemas.microsoft.com/office/drawing/2014/main" id="{60B6933E-C002-40F9-828F-BC2E28FC59FC}"/>
              </a:ext>
            </a:extLst>
          </p:cNvPr>
          <p:cNvSpPr txBox="1">
            <a:spLocks/>
          </p:cNvSpPr>
          <p:nvPr userDrawn="1"/>
        </p:nvSpPr>
        <p:spPr>
          <a:xfrm>
            <a:off x="8172400" y="5945147"/>
            <a:ext cx="735134" cy="365125"/>
          </a:xfrm>
          <a:prstGeom prst="rect">
            <a:avLst/>
          </a:prstGeom>
        </p:spPr>
        <p:txBody>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3716C5D-123D-4EDE-A4A5-85ED365A388D}" type="slidenum">
              <a:rPr lang="de-DE" sz="1600" smtClean="0"/>
              <a:pPr algn="ctr"/>
              <a:t>‹Nr.›</a:t>
            </a:fld>
            <a:endParaRPr lang="de-DE" sz="1600" dirty="0"/>
          </a:p>
        </p:txBody>
      </p:sp>
    </p:spTree>
    <p:extLst>
      <p:ext uri="{BB962C8B-B14F-4D97-AF65-F5344CB8AC3E}">
        <p14:creationId xmlns:p14="http://schemas.microsoft.com/office/powerpoint/2010/main" val="31993881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Literaturtipps">
    <p:spTree>
      <p:nvGrpSpPr>
        <p:cNvPr id="1" name=""/>
        <p:cNvGrpSpPr/>
        <p:nvPr/>
      </p:nvGrpSpPr>
      <p:grpSpPr>
        <a:xfrm>
          <a:off x="0" y="0"/>
          <a:ext cx="0" cy="0"/>
          <a:chOff x="0" y="0"/>
          <a:chExt cx="0" cy="0"/>
        </a:xfrm>
      </p:grpSpPr>
      <p:pic>
        <p:nvPicPr>
          <p:cNvPr id="6" name="Inhaltsplatzhalter 7"/>
          <p:cNvPicPr>
            <a:picLocks noChangeAspect="1"/>
          </p:cNvPicPr>
          <p:nvPr userDrawn="1"/>
        </p:nvPicPr>
        <p:blipFill rotWithShape="1">
          <a:blip r:embed="rId2"/>
          <a:srcRect l="24503" t="10299" r="15232" b="83337"/>
          <a:stretch/>
        </p:blipFill>
        <p:spPr>
          <a:xfrm>
            <a:off x="0" y="0"/>
            <a:ext cx="9173384" cy="1060287"/>
          </a:xfrm>
          <a:prstGeom prst="rect">
            <a:avLst/>
          </a:prstGeom>
        </p:spPr>
      </p:pic>
      <p:pic>
        <p:nvPicPr>
          <p:cNvPr id="11" name="Inhaltsplatzhalter 7"/>
          <p:cNvPicPr>
            <a:picLocks noChangeAspect="1"/>
          </p:cNvPicPr>
          <p:nvPr userDrawn="1"/>
        </p:nvPicPr>
        <p:blipFill rotWithShape="1">
          <a:blip r:embed="rId2"/>
          <a:srcRect l="24503" t="10299" r="15232" b="83337"/>
          <a:stretch/>
        </p:blipFill>
        <p:spPr>
          <a:xfrm>
            <a:off x="-14171" y="6541927"/>
            <a:ext cx="9173384" cy="328244"/>
          </a:xfrm>
          <a:prstGeom prst="rect">
            <a:avLst/>
          </a:prstGeom>
        </p:spPr>
      </p:pic>
      <p:sp>
        <p:nvSpPr>
          <p:cNvPr id="12" name="TextBox 4">
            <a:extLst>
              <a:ext uri="{FF2B5EF4-FFF2-40B4-BE49-F238E27FC236}">
                <a16:creationId xmlns:a16="http://schemas.microsoft.com/office/drawing/2014/main" id="{D7603042-2E5E-49EC-A746-13875C55A79E}"/>
              </a:ext>
            </a:extLst>
          </p:cNvPr>
          <p:cNvSpPr txBox="1"/>
          <p:nvPr userDrawn="1"/>
        </p:nvSpPr>
        <p:spPr>
          <a:xfrm>
            <a:off x="0" y="6525344"/>
            <a:ext cx="9143999"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err="1">
                <a:solidFill>
                  <a:schemeClr val="bg1"/>
                </a:solidFill>
                <a:latin typeface="Calibri"/>
              </a:rPr>
              <a:t>BaCuLit</a:t>
            </a:r>
            <a:r>
              <a:rPr lang="de-DE" sz="1600" b="1" dirty="0">
                <a:solidFill>
                  <a:schemeClr val="bg1"/>
                </a:solidFill>
                <a:latin typeface="Calibri"/>
              </a:rPr>
              <a:t> </a:t>
            </a:r>
            <a:r>
              <a:rPr lang="de-DE" sz="1200" b="1" dirty="0">
                <a:solidFill>
                  <a:schemeClr val="bg1"/>
                </a:solidFill>
                <a:latin typeface="Calibri"/>
              </a:rPr>
              <a:t>- </a:t>
            </a:r>
            <a:r>
              <a:rPr kumimoji="0" lang="de-DE" sz="1200" i="0" u="none" strike="noStrike" kern="1200" cap="none" spc="0" normalizeH="0" baseline="0" noProof="0" dirty="0">
                <a:ln>
                  <a:noFill/>
                </a:ln>
                <a:solidFill>
                  <a:schemeClr val="bg1"/>
                </a:solidFill>
                <a:effectLst/>
                <a:uLnTx/>
                <a:uFillTx/>
                <a:latin typeface="Calibri"/>
              </a:rPr>
              <a:t>Fortbildung</a:t>
            </a:r>
            <a:r>
              <a:rPr kumimoji="0" lang="de-DE" sz="1200" i="0" u="none" strike="noStrike" kern="1200" cap="none" spc="0" normalizeH="0" noProof="0" dirty="0">
                <a:ln>
                  <a:noFill/>
                </a:ln>
                <a:solidFill>
                  <a:schemeClr val="bg1"/>
                </a:solidFill>
                <a:effectLst/>
                <a:uLnTx/>
                <a:uFillTx/>
                <a:latin typeface="Calibri"/>
              </a:rPr>
              <a:t> </a:t>
            </a:r>
            <a:r>
              <a:rPr lang="de-DE" sz="1200" dirty="0">
                <a:solidFill>
                  <a:schemeClr val="bg1"/>
                </a:solidFill>
                <a:latin typeface="Calibri"/>
              </a:rPr>
              <a:t>für Lehrkräfte </a:t>
            </a:r>
            <a:r>
              <a:rPr kumimoji="0" lang="de-DE" sz="1200" i="0" u="none" strike="noStrike" kern="1200" cap="none" spc="0" normalizeH="0" noProof="0" dirty="0">
                <a:ln>
                  <a:noFill/>
                </a:ln>
                <a:solidFill>
                  <a:schemeClr val="bg1"/>
                </a:solidFill>
                <a:effectLst/>
                <a:uLnTx/>
                <a:uFillTx/>
                <a:latin typeface="Calibri"/>
              </a:rPr>
              <a:t>zur Vermittlung  fachbezogener Lese- und </a:t>
            </a:r>
            <a:r>
              <a:rPr kumimoji="0" lang="de-DE" sz="1200" i="0" u="none" strike="noStrike" kern="1200" cap="none" spc="0" normalizeH="0" noProof="0" dirty="0" err="1">
                <a:ln>
                  <a:noFill/>
                </a:ln>
                <a:solidFill>
                  <a:schemeClr val="bg1"/>
                </a:solidFill>
                <a:effectLst/>
                <a:uLnTx/>
                <a:uFillTx/>
                <a:latin typeface="Calibri"/>
              </a:rPr>
              <a:t>Schreibkompete</a:t>
            </a:r>
            <a:r>
              <a:rPr lang="de-DE" sz="1200" dirty="0" err="1">
                <a:solidFill>
                  <a:schemeClr val="bg1"/>
                </a:solidFill>
                <a:latin typeface="Calibri"/>
              </a:rPr>
              <a:t>nzen</a:t>
            </a:r>
            <a:endParaRPr kumimoji="0" lang="de-DE" sz="1200" i="0" u="none" strike="noStrike" kern="1200" cap="none" spc="0" normalizeH="0" baseline="0" noProof="0" dirty="0">
              <a:ln>
                <a:noFill/>
              </a:ln>
              <a:solidFill>
                <a:schemeClr val="bg1"/>
              </a:solidFill>
              <a:effectLst/>
              <a:uLnTx/>
              <a:uFillTx/>
              <a:latin typeface="Calibri"/>
            </a:endParaRPr>
          </a:p>
        </p:txBody>
      </p:sp>
      <p:pic>
        <p:nvPicPr>
          <p:cNvPr id="9" name="Grafik 8" descr="Ein Bild, das Buch, Regal, drinnen enthält.&#10;&#10;Automatisch generierte Beschreibung">
            <a:extLst>
              <a:ext uri="{FF2B5EF4-FFF2-40B4-BE49-F238E27FC236}">
                <a16:creationId xmlns:a16="http://schemas.microsoft.com/office/drawing/2014/main" id="{49E62309-8C5C-4491-86BF-0F34AB7326C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323213" y="1057023"/>
            <a:ext cx="1836000" cy="1836000"/>
          </a:xfrm>
          <a:prstGeom prst="rect">
            <a:avLst/>
          </a:prstGeom>
        </p:spPr>
      </p:pic>
      <p:sp>
        <p:nvSpPr>
          <p:cNvPr id="13" name="Textplatzhalter 14">
            <a:extLst>
              <a:ext uri="{FF2B5EF4-FFF2-40B4-BE49-F238E27FC236}">
                <a16:creationId xmlns:a16="http://schemas.microsoft.com/office/drawing/2014/main" id="{62A3635D-CAEA-40C2-B2E2-247BB139D4A8}"/>
              </a:ext>
            </a:extLst>
          </p:cNvPr>
          <p:cNvSpPr>
            <a:spLocks noGrp="1"/>
          </p:cNvSpPr>
          <p:nvPr>
            <p:ph type="body" sz="quarter" idx="13"/>
          </p:nvPr>
        </p:nvSpPr>
        <p:spPr>
          <a:xfrm>
            <a:off x="323528" y="1341438"/>
            <a:ext cx="6851827" cy="4319810"/>
          </a:xfrm>
        </p:spPr>
        <p:txBody>
          <a:bodyPr/>
          <a:lstStyle>
            <a:lvl1pPr marL="342900" indent="-342900">
              <a:buFontTx/>
              <a:buBlip>
                <a:blip r:embed="rId4"/>
              </a:buBlip>
              <a:defRPr/>
            </a:lvl1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pic>
        <p:nvPicPr>
          <p:cNvPr id="14" name="Grafik 6" descr="Creative Commons Lizenzvertrag">
            <a:extLst>
              <a:ext uri="{FF2B5EF4-FFF2-40B4-BE49-F238E27FC236}">
                <a16:creationId xmlns:a16="http://schemas.microsoft.com/office/drawing/2014/main" id="{10453BE8-76F5-4DB3-94E4-DAFD993A5135}"/>
              </a:ext>
            </a:extLst>
          </p:cNvPr>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6287326" y="6196504"/>
            <a:ext cx="838200" cy="295275"/>
          </a:xfrm>
          <a:prstGeom prst="rect">
            <a:avLst/>
          </a:prstGeom>
          <a:noFill/>
          <a:extLst>
            <a:ext uri="{909E8E84-426E-40DD-AFC4-6F175D3DCCD1}">
              <a14:hiddenFill xmlns:a14="http://schemas.microsoft.com/office/drawing/2010/main">
                <a:solidFill>
                  <a:srgbClr val="FFFFFF"/>
                </a:solidFill>
              </a14:hiddenFill>
            </a:ext>
          </a:extLst>
        </p:spPr>
      </p:pic>
      <p:sp>
        <p:nvSpPr>
          <p:cNvPr id="15" name="Rectangle 12">
            <a:extLst>
              <a:ext uri="{FF2B5EF4-FFF2-40B4-BE49-F238E27FC236}">
                <a16:creationId xmlns:a16="http://schemas.microsoft.com/office/drawing/2014/main" id="{B6188A4B-524B-4442-86B0-810E3E891614}"/>
              </a:ext>
            </a:extLst>
          </p:cNvPr>
          <p:cNvSpPr>
            <a:spLocks noChangeArrowheads="1"/>
          </p:cNvSpPr>
          <p:nvPr userDrawn="1"/>
        </p:nvSpPr>
        <p:spPr bwMode="auto">
          <a:xfrm>
            <a:off x="7092280" y="6144087"/>
            <a:ext cx="125963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 </a:t>
            </a:r>
            <a:r>
              <a:rPr kumimoji="0" lang="de-DE" altLang="de-DE" sz="1600" b="0" i="0" u="none" strike="noStrike" cap="none" normalizeH="0" baseline="0" dirty="0" err="1">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BaCuLit</a:t>
            </a:r>
            <a:r>
              <a:rPr kumimoji="0" lang="de-DE" altLang="de-DE" sz="500" b="0" i="0" u="none" strike="noStrike" cap="none" normalizeH="0" baseline="0" dirty="0">
                <a:ln>
                  <a:noFill/>
                </a:ln>
                <a:solidFill>
                  <a:srgbClr val="3CD9E1"/>
                </a:solidFill>
                <a:effectLst/>
              </a:rPr>
              <a:t> </a:t>
            </a:r>
            <a:endParaRPr kumimoji="0" lang="de-DE" altLang="de-DE" sz="2000" b="0" i="0" u="none" strike="noStrike" cap="none" normalizeH="0" baseline="0" dirty="0">
              <a:ln>
                <a:noFill/>
              </a:ln>
              <a:solidFill>
                <a:srgbClr val="3CD9E1"/>
              </a:solidFill>
              <a:effectLst/>
              <a:latin typeface="Arial" panose="020B0604020202020204" pitchFamily="34" charset="0"/>
            </a:endParaRPr>
          </a:p>
        </p:txBody>
      </p:sp>
      <p:sp>
        <p:nvSpPr>
          <p:cNvPr id="16" name="Titel 4">
            <a:extLst>
              <a:ext uri="{FF2B5EF4-FFF2-40B4-BE49-F238E27FC236}">
                <a16:creationId xmlns:a16="http://schemas.microsoft.com/office/drawing/2014/main" id="{1F559F8F-56EF-4C72-B434-64AFF9A1A57E}"/>
              </a:ext>
            </a:extLst>
          </p:cNvPr>
          <p:cNvSpPr>
            <a:spLocks noGrp="1"/>
          </p:cNvSpPr>
          <p:nvPr>
            <p:ph type="title"/>
          </p:nvPr>
        </p:nvSpPr>
        <p:spPr>
          <a:xfrm>
            <a:off x="323528" y="10990"/>
            <a:ext cx="7926184" cy="1060287"/>
          </a:xfrm>
        </p:spPr>
        <p:txBody>
          <a:bodyPr>
            <a:normAutofit/>
          </a:bodyPr>
          <a:lstStyle>
            <a:lvl1pPr algn="l">
              <a:defRPr sz="3200">
                <a:solidFill>
                  <a:schemeClr val="bg1"/>
                </a:solidFill>
              </a:defRPr>
            </a:lvl1pPr>
          </a:lstStyle>
          <a:p>
            <a:r>
              <a:rPr lang="de-DE" dirty="0"/>
              <a:t>Mastertitelformat bearbeiten</a:t>
            </a:r>
          </a:p>
        </p:txBody>
      </p:sp>
      <p:pic>
        <p:nvPicPr>
          <p:cNvPr id="17" name="Grafik 16">
            <a:extLst>
              <a:ext uri="{FF2B5EF4-FFF2-40B4-BE49-F238E27FC236}">
                <a16:creationId xmlns:a16="http://schemas.microsoft.com/office/drawing/2014/main" id="{7BE69D21-C693-4B0E-8804-A28C38F0B529}"/>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172400" y="5733256"/>
            <a:ext cx="735135" cy="732966"/>
          </a:xfrm>
          <a:prstGeom prst="rect">
            <a:avLst/>
          </a:prstGeom>
        </p:spPr>
      </p:pic>
      <p:sp>
        <p:nvSpPr>
          <p:cNvPr id="18" name="Foliennummernplatzhalter 3">
            <a:extLst>
              <a:ext uri="{FF2B5EF4-FFF2-40B4-BE49-F238E27FC236}">
                <a16:creationId xmlns:a16="http://schemas.microsoft.com/office/drawing/2014/main" id="{1B825C18-C77C-434D-A2EF-E4625D128341}"/>
              </a:ext>
            </a:extLst>
          </p:cNvPr>
          <p:cNvSpPr txBox="1">
            <a:spLocks/>
          </p:cNvSpPr>
          <p:nvPr userDrawn="1"/>
        </p:nvSpPr>
        <p:spPr>
          <a:xfrm>
            <a:off x="8172400" y="5945147"/>
            <a:ext cx="735134" cy="365125"/>
          </a:xfrm>
          <a:prstGeom prst="rect">
            <a:avLst/>
          </a:prstGeom>
        </p:spPr>
        <p:txBody>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3716C5D-123D-4EDE-A4A5-85ED365A388D}" type="slidenum">
              <a:rPr lang="de-DE" sz="1600" smtClean="0"/>
              <a:pPr algn="ctr"/>
              <a:t>‹Nr.›</a:t>
            </a:fld>
            <a:endParaRPr lang="de-DE" sz="1600" dirty="0"/>
          </a:p>
        </p:txBody>
      </p:sp>
    </p:spTree>
    <p:extLst>
      <p:ext uri="{BB962C8B-B14F-4D97-AF65-F5344CB8AC3E}">
        <p14:creationId xmlns:p14="http://schemas.microsoft.com/office/powerpoint/2010/main" val="250439333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Pause">
    <p:spTree>
      <p:nvGrpSpPr>
        <p:cNvPr id="1" name=""/>
        <p:cNvGrpSpPr/>
        <p:nvPr/>
      </p:nvGrpSpPr>
      <p:grpSpPr>
        <a:xfrm>
          <a:off x="0" y="0"/>
          <a:ext cx="0" cy="0"/>
          <a:chOff x="0" y="0"/>
          <a:chExt cx="0" cy="0"/>
        </a:xfrm>
      </p:grpSpPr>
      <p:pic>
        <p:nvPicPr>
          <p:cNvPr id="6" name="Inhaltsplatzhalter 7"/>
          <p:cNvPicPr>
            <a:picLocks noChangeAspect="1"/>
          </p:cNvPicPr>
          <p:nvPr userDrawn="1"/>
        </p:nvPicPr>
        <p:blipFill rotWithShape="1">
          <a:blip r:embed="rId2"/>
          <a:srcRect l="24503" t="10299" r="15232" b="83337"/>
          <a:stretch/>
        </p:blipFill>
        <p:spPr>
          <a:xfrm>
            <a:off x="0" y="0"/>
            <a:ext cx="9173384" cy="1060287"/>
          </a:xfrm>
          <a:prstGeom prst="rect">
            <a:avLst/>
          </a:prstGeom>
        </p:spPr>
      </p:pic>
      <p:pic>
        <p:nvPicPr>
          <p:cNvPr id="11" name="Inhaltsplatzhalter 7"/>
          <p:cNvPicPr>
            <a:picLocks noChangeAspect="1"/>
          </p:cNvPicPr>
          <p:nvPr userDrawn="1"/>
        </p:nvPicPr>
        <p:blipFill rotWithShape="1">
          <a:blip r:embed="rId2"/>
          <a:srcRect l="24503" t="10299" r="15232" b="83337"/>
          <a:stretch/>
        </p:blipFill>
        <p:spPr>
          <a:xfrm>
            <a:off x="-14171" y="6541927"/>
            <a:ext cx="9173384" cy="328244"/>
          </a:xfrm>
          <a:prstGeom prst="rect">
            <a:avLst/>
          </a:prstGeom>
        </p:spPr>
      </p:pic>
      <p:sp>
        <p:nvSpPr>
          <p:cNvPr id="12" name="TextBox 4">
            <a:extLst>
              <a:ext uri="{FF2B5EF4-FFF2-40B4-BE49-F238E27FC236}">
                <a16:creationId xmlns:a16="http://schemas.microsoft.com/office/drawing/2014/main" id="{D7603042-2E5E-49EC-A746-13875C55A79E}"/>
              </a:ext>
            </a:extLst>
          </p:cNvPr>
          <p:cNvSpPr txBox="1"/>
          <p:nvPr userDrawn="1"/>
        </p:nvSpPr>
        <p:spPr>
          <a:xfrm>
            <a:off x="0" y="6525344"/>
            <a:ext cx="9143999"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err="1">
                <a:solidFill>
                  <a:schemeClr val="bg1"/>
                </a:solidFill>
                <a:latin typeface="Calibri"/>
              </a:rPr>
              <a:t>BaCuLit</a:t>
            </a:r>
            <a:r>
              <a:rPr lang="de-DE" sz="1600" b="1" dirty="0">
                <a:solidFill>
                  <a:schemeClr val="bg1"/>
                </a:solidFill>
                <a:latin typeface="Calibri"/>
              </a:rPr>
              <a:t> </a:t>
            </a:r>
            <a:r>
              <a:rPr lang="de-DE" sz="1200" b="1" dirty="0">
                <a:solidFill>
                  <a:schemeClr val="bg1"/>
                </a:solidFill>
                <a:latin typeface="Calibri"/>
              </a:rPr>
              <a:t>- </a:t>
            </a:r>
            <a:r>
              <a:rPr kumimoji="0" lang="de-DE" sz="1200" i="0" u="none" strike="noStrike" kern="1200" cap="none" spc="0" normalizeH="0" baseline="0" noProof="0" dirty="0">
                <a:ln>
                  <a:noFill/>
                </a:ln>
                <a:solidFill>
                  <a:schemeClr val="bg1"/>
                </a:solidFill>
                <a:effectLst/>
                <a:uLnTx/>
                <a:uFillTx/>
                <a:latin typeface="Calibri"/>
              </a:rPr>
              <a:t>Fortbildung</a:t>
            </a:r>
            <a:r>
              <a:rPr kumimoji="0" lang="de-DE" sz="1200" i="0" u="none" strike="noStrike" kern="1200" cap="none" spc="0" normalizeH="0" noProof="0" dirty="0">
                <a:ln>
                  <a:noFill/>
                </a:ln>
                <a:solidFill>
                  <a:schemeClr val="bg1"/>
                </a:solidFill>
                <a:effectLst/>
                <a:uLnTx/>
                <a:uFillTx/>
                <a:latin typeface="Calibri"/>
              </a:rPr>
              <a:t> </a:t>
            </a:r>
            <a:r>
              <a:rPr lang="de-DE" sz="1200" dirty="0">
                <a:solidFill>
                  <a:schemeClr val="bg1"/>
                </a:solidFill>
                <a:latin typeface="Calibri"/>
              </a:rPr>
              <a:t>für Lehrkräfte </a:t>
            </a:r>
            <a:r>
              <a:rPr kumimoji="0" lang="de-DE" sz="1200" i="0" u="none" strike="noStrike" kern="1200" cap="none" spc="0" normalizeH="0" noProof="0" dirty="0">
                <a:ln>
                  <a:noFill/>
                </a:ln>
                <a:solidFill>
                  <a:schemeClr val="bg1"/>
                </a:solidFill>
                <a:effectLst/>
                <a:uLnTx/>
                <a:uFillTx/>
                <a:latin typeface="Calibri"/>
              </a:rPr>
              <a:t>zur Vermittlung  fachbezogener Lese- und </a:t>
            </a:r>
            <a:r>
              <a:rPr kumimoji="0" lang="de-DE" sz="1200" i="0" u="none" strike="noStrike" kern="1200" cap="none" spc="0" normalizeH="0" noProof="0" dirty="0" err="1">
                <a:ln>
                  <a:noFill/>
                </a:ln>
                <a:solidFill>
                  <a:schemeClr val="bg1"/>
                </a:solidFill>
                <a:effectLst/>
                <a:uLnTx/>
                <a:uFillTx/>
                <a:latin typeface="Calibri"/>
              </a:rPr>
              <a:t>Schreibkompete</a:t>
            </a:r>
            <a:r>
              <a:rPr lang="de-DE" sz="1200" dirty="0" err="1">
                <a:solidFill>
                  <a:schemeClr val="bg1"/>
                </a:solidFill>
                <a:latin typeface="Calibri"/>
              </a:rPr>
              <a:t>nzen</a:t>
            </a:r>
            <a:endParaRPr kumimoji="0" lang="de-DE" sz="1200" i="0" u="none" strike="noStrike" kern="1200" cap="none" spc="0" normalizeH="0" baseline="0" noProof="0" dirty="0">
              <a:ln>
                <a:noFill/>
              </a:ln>
              <a:solidFill>
                <a:schemeClr val="bg1"/>
              </a:solidFill>
              <a:effectLst/>
              <a:uLnTx/>
              <a:uFillTx/>
              <a:latin typeface="Calibri"/>
            </a:endParaRPr>
          </a:p>
        </p:txBody>
      </p:sp>
      <p:pic>
        <p:nvPicPr>
          <p:cNvPr id="9" name="Grafik 8" descr="Ein Bild, das Automat enthält.&#10;&#10;Automatisch generierte Beschreibung">
            <a:extLst>
              <a:ext uri="{FF2B5EF4-FFF2-40B4-BE49-F238E27FC236}">
                <a16:creationId xmlns:a16="http://schemas.microsoft.com/office/drawing/2014/main" id="{357EE6E9-7C71-44AD-8E49-F617C388876D}"/>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17272" y="1330448"/>
            <a:ext cx="4320000" cy="4320000"/>
          </a:xfrm>
          <a:prstGeom prst="rect">
            <a:avLst/>
          </a:prstGeom>
        </p:spPr>
      </p:pic>
      <p:pic>
        <p:nvPicPr>
          <p:cNvPr id="8" name="Grafik 7">
            <a:extLst>
              <a:ext uri="{FF2B5EF4-FFF2-40B4-BE49-F238E27FC236}">
                <a16:creationId xmlns:a16="http://schemas.microsoft.com/office/drawing/2014/main" id="{896A8F2E-58CB-4414-B94F-217AB90C6908}"/>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5154359" y="1612843"/>
            <a:ext cx="3416440" cy="3416440"/>
          </a:xfrm>
          <a:prstGeom prst="rect">
            <a:avLst/>
          </a:prstGeom>
        </p:spPr>
      </p:pic>
      <p:pic>
        <p:nvPicPr>
          <p:cNvPr id="13" name="Grafik 6" descr="Creative Commons Lizenzvertrag">
            <a:extLst>
              <a:ext uri="{FF2B5EF4-FFF2-40B4-BE49-F238E27FC236}">
                <a16:creationId xmlns:a16="http://schemas.microsoft.com/office/drawing/2014/main" id="{6351C348-0E9B-4562-AC2C-DE0DFACFD2DE}"/>
              </a:ext>
            </a:extLst>
          </p:cNvPr>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6287326" y="6196504"/>
            <a:ext cx="838200" cy="295275"/>
          </a:xfrm>
          <a:prstGeom prst="rect">
            <a:avLst/>
          </a:prstGeom>
          <a:noFill/>
          <a:extLst>
            <a:ext uri="{909E8E84-426E-40DD-AFC4-6F175D3DCCD1}">
              <a14:hiddenFill xmlns:a14="http://schemas.microsoft.com/office/drawing/2010/main">
                <a:solidFill>
                  <a:srgbClr val="FFFFFF"/>
                </a:solidFill>
              </a14:hiddenFill>
            </a:ext>
          </a:extLst>
        </p:spPr>
      </p:pic>
      <p:sp>
        <p:nvSpPr>
          <p:cNvPr id="14" name="Rectangle 12">
            <a:extLst>
              <a:ext uri="{FF2B5EF4-FFF2-40B4-BE49-F238E27FC236}">
                <a16:creationId xmlns:a16="http://schemas.microsoft.com/office/drawing/2014/main" id="{18C5DF38-9C88-4EE0-949B-E7AED631594B}"/>
              </a:ext>
            </a:extLst>
          </p:cNvPr>
          <p:cNvSpPr>
            <a:spLocks noChangeArrowheads="1"/>
          </p:cNvSpPr>
          <p:nvPr userDrawn="1"/>
        </p:nvSpPr>
        <p:spPr bwMode="auto">
          <a:xfrm>
            <a:off x="7092280" y="6144087"/>
            <a:ext cx="125963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 </a:t>
            </a:r>
            <a:r>
              <a:rPr kumimoji="0" lang="de-DE" altLang="de-DE" sz="1600" b="0" i="0" u="none" strike="noStrike" cap="none" normalizeH="0" baseline="0" dirty="0" err="1">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BaCuLit</a:t>
            </a:r>
            <a:r>
              <a:rPr kumimoji="0" lang="de-DE" altLang="de-DE" sz="500" b="0" i="0" u="none" strike="noStrike" cap="none" normalizeH="0" baseline="0" dirty="0">
                <a:ln>
                  <a:noFill/>
                </a:ln>
                <a:solidFill>
                  <a:srgbClr val="3CD9E1"/>
                </a:solidFill>
                <a:effectLst/>
              </a:rPr>
              <a:t> </a:t>
            </a:r>
            <a:endParaRPr kumimoji="0" lang="de-DE" altLang="de-DE" sz="2000" b="0" i="0" u="none" strike="noStrike" cap="none" normalizeH="0" baseline="0" dirty="0">
              <a:ln>
                <a:noFill/>
              </a:ln>
              <a:solidFill>
                <a:srgbClr val="3CD9E1"/>
              </a:solidFill>
              <a:effectLst/>
              <a:latin typeface="Arial" panose="020B0604020202020204" pitchFamily="34" charset="0"/>
            </a:endParaRPr>
          </a:p>
        </p:txBody>
      </p:sp>
      <p:sp>
        <p:nvSpPr>
          <p:cNvPr id="15" name="Titel 4">
            <a:extLst>
              <a:ext uri="{FF2B5EF4-FFF2-40B4-BE49-F238E27FC236}">
                <a16:creationId xmlns:a16="http://schemas.microsoft.com/office/drawing/2014/main" id="{B41EE7F0-E636-4588-9B0A-6F283FC8AF46}"/>
              </a:ext>
            </a:extLst>
          </p:cNvPr>
          <p:cNvSpPr txBox="1">
            <a:spLocks/>
          </p:cNvSpPr>
          <p:nvPr userDrawn="1"/>
        </p:nvSpPr>
        <p:spPr>
          <a:xfrm>
            <a:off x="323528" y="10990"/>
            <a:ext cx="7926184" cy="1060287"/>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200" kern="1200">
                <a:solidFill>
                  <a:schemeClr val="bg1"/>
                </a:solidFill>
                <a:latin typeface="+mj-lt"/>
                <a:ea typeface="+mj-ea"/>
                <a:cs typeface="+mj-cs"/>
              </a:defRPr>
            </a:lvl1pPr>
          </a:lstStyle>
          <a:p>
            <a:r>
              <a:rPr lang="de-DE" dirty="0"/>
              <a:t>Kaffee- bzw. Teepause</a:t>
            </a:r>
          </a:p>
        </p:txBody>
      </p:sp>
      <p:pic>
        <p:nvPicPr>
          <p:cNvPr id="16" name="Grafik 15">
            <a:extLst>
              <a:ext uri="{FF2B5EF4-FFF2-40B4-BE49-F238E27FC236}">
                <a16:creationId xmlns:a16="http://schemas.microsoft.com/office/drawing/2014/main" id="{340009F4-6C00-4822-930F-1C66B3F8554A}"/>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172400" y="5733256"/>
            <a:ext cx="735135" cy="732966"/>
          </a:xfrm>
          <a:prstGeom prst="rect">
            <a:avLst/>
          </a:prstGeom>
        </p:spPr>
      </p:pic>
      <p:sp>
        <p:nvSpPr>
          <p:cNvPr id="17" name="Foliennummernplatzhalter 3">
            <a:extLst>
              <a:ext uri="{FF2B5EF4-FFF2-40B4-BE49-F238E27FC236}">
                <a16:creationId xmlns:a16="http://schemas.microsoft.com/office/drawing/2014/main" id="{5053112D-5483-4582-AE9A-8849A38A5BCD}"/>
              </a:ext>
            </a:extLst>
          </p:cNvPr>
          <p:cNvSpPr txBox="1">
            <a:spLocks/>
          </p:cNvSpPr>
          <p:nvPr userDrawn="1"/>
        </p:nvSpPr>
        <p:spPr>
          <a:xfrm>
            <a:off x="8172400" y="5945147"/>
            <a:ext cx="735134" cy="365125"/>
          </a:xfrm>
          <a:prstGeom prst="rect">
            <a:avLst/>
          </a:prstGeom>
        </p:spPr>
        <p:txBody>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3716C5D-123D-4EDE-A4A5-85ED365A388D}" type="slidenum">
              <a:rPr lang="de-DE" sz="1600" smtClean="0"/>
              <a:pPr algn="ctr"/>
              <a:t>‹Nr.›</a:t>
            </a:fld>
            <a:endParaRPr lang="de-DE" sz="1600" dirty="0"/>
          </a:p>
        </p:txBody>
      </p:sp>
    </p:spTree>
    <p:extLst>
      <p:ext uri="{BB962C8B-B14F-4D97-AF65-F5344CB8AC3E}">
        <p14:creationId xmlns:p14="http://schemas.microsoft.com/office/powerpoint/2010/main" val="13165422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Fragen TN">
    <p:spTree>
      <p:nvGrpSpPr>
        <p:cNvPr id="1" name=""/>
        <p:cNvGrpSpPr/>
        <p:nvPr/>
      </p:nvGrpSpPr>
      <p:grpSpPr>
        <a:xfrm>
          <a:off x="0" y="0"/>
          <a:ext cx="0" cy="0"/>
          <a:chOff x="0" y="0"/>
          <a:chExt cx="0" cy="0"/>
        </a:xfrm>
      </p:grpSpPr>
      <p:pic>
        <p:nvPicPr>
          <p:cNvPr id="6" name="Inhaltsplatzhalter 7"/>
          <p:cNvPicPr>
            <a:picLocks noChangeAspect="1"/>
          </p:cNvPicPr>
          <p:nvPr userDrawn="1"/>
        </p:nvPicPr>
        <p:blipFill rotWithShape="1">
          <a:blip r:embed="rId2"/>
          <a:srcRect l="24503" t="10299" r="15232" b="83337"/>
          <a:stretch/>
        </p:blipFill>
        <p:spPr>
          <a:xfrm>
            <a:off x="0" y="0"/>
            <a:ext cx="9173384" cy="1060287"/>
          </a:xfrm>
          <a:prstGeom prst="rect">
            <a:avLst/>
          </a:prstGeom>
        </p:spPr>
      </p:pic>
      <p:pic>
        <p:nvPicPr>
          <p:cNvPr id="11" name="Inhaltsplatzhalter 7"/>
          <p:cNvPicPr>
            <a:picLocks noChangeAspect="1"/>
          </p:cNvPicPr>
          <p:nvPr userDrawn="1"/>
        </p:nvPicPr>
        <p:blipFill rotWithShape="1">
          <a:blip r:embed="rId2"/>
          <a:srcRect l="24503" t="10299" r="15232" b="83337"/>
          <a:stretch/>
        </p:blipFill>
        <p:spPr>
          <a:xfrm>
            <a:off x="-14171" y="6541927"/>
            <a:ext cx="9173384" cy="328244"/>
          </a:xfrm>
          <a:prstGeom prst="rect">
            <a:avLst/>
          </a:prstGeom>
        </p:spPr>
      </p:pic>
      <p:sp>
        <p:nvSpPr>
          <p:cNvPr id="12" name="TextBox 4">
            <a:extLst>
              <a:ext uri="{FF2B5EF4-FFF2-40B4-BE49-F238E27FC236}">
                <a16:creationId xmlns:a16="http://schemas.microsoft.com/office/drawing/2014/main" id="{D7603042-2E5E-49EC-A746-13875C55A79E}"/>
              </a:ext>
            </a:extLst>
          </p:cNvPr>
          <p:cNvSpPr txBox="1"/>
          <p:nvPr userDrawn="1"/>
        </p:nvSpPr>
        <p:spPr>
          <a:xfrm>
            <a:off x="0" y="6525344"/>
            <a:ext cx="9143999"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err="1">
                <a:solidFill>
                  <a:schemeClr val="bg1"/>
                </a:solidFill>
                <a:latin typeface="Calibri"/>
              </a:rPr>
              <a:t>BaCuLit</a:t>
            </a:r>
            <a:r>
              <a:rPr lang="de-DE" sz="1600" b="1" dirty="0">
                <a:solidFill>
                  <a:schemeClr val="bg1"/>
                </a:solidFill>
                <a:latin typeface="Calibri"/>
              </a:rPr>
              <a:t> </a:t>
            </a:r>
            <a:r>
              <a:rPr lang="de-DE" sz="1200" b="1" dirty="0">
                <a:solidFill>
                  <a:schemeClr val="bg1"/>
                </a:solidFill>
                <a:latin typeface="Calibri"/>
              </a:rPr>
              <a:t>- </a:t>
            </a:r>
            <a:r>
              <a:rPr kumimoji="0" lang="de-DE" sz="1200" i="0" u="none" strike="noStrike" kern="1200" cap="none" spc="0" normalizeH="0" baseline="0" noProof="0" dirty="0">
                <a:ln>
                  <a:noFill/>
                </a:ln>
                <a:solidFill>
                  <a:schemeClr val="bg1"/>
                </a:solidFill>
                <a:effectLst/>
                <a:uLnTx/>
                <a:uFillTx/>
                <a:latin typeface="Calibri"/>
              </a:rPr>
              <a:t>Fortbildung</a:t>
            </a:r>
            <a:r>
              <a:rPr kumimoji="0" lang="de-DE" sz="1200" i="0" u="none" strike="noStrike" kern="1200" cap="none" spc="0" normalizeH="0" noProof="0" dirty="0">
                <a:ln>
                  <a:noFill/>
                </a:ln>
                <a:solidFill>
                  <a:schemeClr val="bg1"/>
                </a:solidFill>
                <a:effectLst/>
                <a:uLnTx/>
                <a:uFillTx/>
                <a:latin typeface="Calibri"/>
              </a:rPr>
              <a:t> </a:t>
            </a:r>
            <a:r>
              <a:rPr lang="de-DE" sz="1200" dirty="0">
                <a:solidFill>
                  <a:schemeClr val="bg1"/>
                </a:solidFill>
                <a:latin typeface="Calibri"/>
              </a:rPr>
              <a:t>für Lehrkräfte </a:t>
            </a:r>
            <a:r>
              <a:rPr kumimoji="0" lang="de-DE" sz="1200" i="0" u="none" strike="noStrike" kern="1200" cap="none" spc="0" normalizeH="0" noProof="0" dirty="0">
                <a:ln>
                  <a:noFill/>
                </a:ln>
                <a:solidFill>
                  <a:schemeClr val="bg1"/>
                </a:solidFill>
                <a:effectLst/>
                <a:uLnTx/>
                <a:uFillTx/>
                <a:latin typeface="Calibri"/>
              </a:rPr>
              <a:t>zur Vermittlung  fachbezogener Lese- und </a:t>
            </a:r>
            <a:r>
              <a:rPr kumimoji="0" lang="de-DE" sz="1200" i="0" u="none" strike="noStrike" kern="1200" cap="none" spc="0" normalizeH="0" noProof="0" dirty="0" err="1">
                <a:ln>
                  <a:noFill/>
                </a:ln>
                <a:solidFill>
                  <a:schemeClr val="bg1"/>
                </a:solidFill>
                <a:effectLst/>
                <a:uLnTx/>
                <a:uFillTx/>
                <a:latin typeface="Calibri"/>
              </a:rPr>
              <a:t>Schreibkompete</a:t>
            </a:r>
            <a:r>
              <a:rPr lang="de-DE" sz="1200" dirty="0" err="1">
                <a:solidFill>
                  <a:schemeClr val="bg1"/>
                </a:solidFill>
                <a:latin typeface="Calibri"/>
              </a:rPr>
              <a:t>nzen</a:t>
            </a:r>
            <a:endParaRPr kumimoji="0" lang="de-DE" sz="1200" i="0" u="none" strike="noStrike" kern="1200" cap="none" spc="0" normalizeH="0" baseline="0" noProof="0" dirty="0">
              <a:ln>
                <a:noFill/>
              </a:ln>
              <a:solidFill>
                <a:schemeClr val="bg1"/>
              </a:solidFill>
              <a:effectLst/>
              <a:uLnTx/>
              <a:uFillTx/>
              <a:latin typeface="Calibri"/>
            </a:endParaRPr>
          </a:p>
        </p:txBody>
      </p:sp>
      <p:pic>
        <p:nvPicPr>
          <p:cNvPr id="8" name="Grafik 7" descr="Ein Bild, das LEGO, Spielzeug enthält.&#10;&#10;Automatisch generierte Beschreibung">
            <a:extLst>
              <a:ext uri="{FF2B5EF4-FFF2-40B4-BE49-F238E27FC236}">
                <a16:creationId xmlns:a16="http://schemas.microsoft.com/office/drawing/2014/main" id="{DE750C04-5A6A-4E29-8EB2-ED4AC60E0E9A}"/>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015715" y="1124744"/>
            <a:ext cx="5112568" cy="5112568"/>
          </a:xfrm>
          <a:prstGeom prst="rect">
            <a:avLst/>
          </a:prstGeom>
        </p:spPr>
      </p:pic>
      <p:pic>
        <p:nvPicPr>
          <p:cNvPr id="10" name="Grafik 6" descr="Creative Commons Lizenzvertrag">
            <a:extLst>
              <a:ext uri="{FF2B5EF4-FFF2-40B4-BE49-F238E27FC236}">
                <a16:creationId xmlns:a16="http://schemas.microsoft.com/office/drawing/2014/main" id="{53E2A491-2E65-459A-91FB-F42819830EB8}"/>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6287326" y="6196504"/>
            <a:ext cx="838200" cy="295275"/>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12">
            <a:extLst>
              <a:ext uri="{FF2B5EF4-FFF2-40B4-BE49-F238E27FC236}">
                <a16:creationId xmlns:a16="http://schemas.microsoft.com/office/drawing/2014/main" id="{14C9267E-2E83-4158-AEDF-6F54EA640A80}"/>
              </a:ext>
            </a:extLst>
          </p:cNvPr>
          <p:cNvSpPr>
            <a:spLocks noChangeArrowheads="1"/>
          </p:cNvSpPr>
          <p:nvPr userDrawn="1"/>
        </p:nvSpPr>
        <p:spPr bwMode="auto">
          <a:xfrm>
            <a:off x="7092280" y="6144087"/>
            <a:ext cx="125963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 </a:t>
            </a:r>
            <a:r>
              <a:rPr kumimoji="0" lang="de-DE" altLang="de-DE" sz="1600" b="0" i="0" u="none" strike="noStrike" cap="none" normalizeH="0" baseline="0" dirty="0" err="1">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BaCuLit</a:t>
            </a:r>
            <a:r>
              <a:rPr kumimoji="0" lang="de-DE" altLang="de-DE" sz="500" b="0" i="0" u="none" strike="noStrike" cap="none" normalizeH="0" baseline="0" dirty="0">
                <a:ln>
                  <a:noFill/>
                </a:ln>
                <a:solidFill>
                  <a:srgbClr val="3CD9E1"/>
                </a:solidFill>
                <a:effectLst/>
              </a:rPr>
              <a:t> </a:t>
            </a:r>
            <a:endParaRPr kumimoji="0" lang="de-DE" altLang="de-DE" sz="2000" b="0" i="0" u="none" strike="noStrike" cap="none" normalizeH="0" baseline="0" dirty="0">
              <a:ln>
                <a:noFill/>
              </a:ln>
              <a:solidFill>
                <a:srgbClr val="3CD9E1"/>
              </a:solidFill>
              <a:effectLst/>
              <a:latin typeface="Arial" panose="020B0604020202020204" pitchFamily="34" charset="0"/>
            </a:endParaRPr>
          </a:p>
        </p:txBody>
      </p:sp>
      <p:sp>
        <p:nvSpPr>
          <p:cNvPr id="15" name="Titel 4">
            <a:extLst>
              <a:ext uri="{FF2B5EF4-FFF2-40B4-BE49-F238E27FC236}">
                <a16:creationId xmlns:a16="http://schemas.microsoft.com/office/drawing/2014/main" id="{18467627-49D8-4AD8-BA12-17B028F32150}"/>
              </a:ext>
            </a:extLst>
          </p:cNvPr>
          <p:cNvSpPr>
            <a:spLocks noGrp="1"/>
          </p:cNvSpPr>
          <p:nvPr>
            <p:ph type="title"/>
          </p:nvPr>
        </p:nvSpPr>
        <p:spPr>
          <a:xfrm>
            <a:off x="323528" y="10990"/>
            <a:ext cx="7926184" cy="1060287"/>
          </a:xfrm>
        </p:spPr>
        <p:txBody>
          <a:bodyPr>
            <a:normAutofit/>
          </a:bodyPr>
          <a:lstStyle>
            <a:lvl1pPr algn="l">
              <a:defRPr sz="3200">
                <a:solidFill>
                  <a:schemeClr val="bg1"/>
                </a:solidFill>
              </a:defRPr>
            </a:lvl1pPr>
          </a:lstStyle>
          <a:p>
            <a:r>
              <a:rPr lang="de-DE" dirty="0"/>
              <a:t>Mastertitelformat bearbeiten</a:t>
            </a:r>
          </a:p>
        </p:txBody>
      </p:sp>
      <p:pic>
        <p:nvPicPr>
          <p:cNvPr id="16" name="Grafik 15">
            <a:extLst>
              <a:ext uri="{FF2B5EF4-FFF2-40B4-BE49-F238E27FC236}">
                <a16:creationId xmlns:a16="http://schemas.microsoft.com/office/drawing/2014/main" id="{3CECFFB4-5123-45D4-802A-7D518D822D1D}"/>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172400" y="5733256"/>
            <a:ext cx="735135" cy="732966"/>
          </a:xfrm>
          <a:prstGeom prst="rect">
            <a:avLst/>
          </a:prstGeom>
        </p:spPr>
      </p:pic>
      <p:sp>
        <p:nvSpPr>
          <p:cNvPr id="17" name="Foliennummernplatzhalter 3">
            <a:extLst>
              <a:ext uri="{FF2B5EF4-FFF2-40B4-BE49-F238E27FC236}">
                <a16:creationId xmlns:a16="http://schemas.microsoft.com/office/drawing/2014/main" id="{01D5856F-FA6F-47F7-8901-A007EA7DB934}"/>
              </a:ext>
            </a:extLst>
          </p:cNvPr>
          <p:cNvSpPr txBox="1">
            <a:spLocks/>
          </p:cNvSpPr>
          <p:nvPr userDrawn="1"/>
        </p:nvSpPr>
        <p:spPr>
          <a:xfrm>
            <a:off x="8172400" y="5945147"/>
            <a:ext cx="735134" cy="365125"/>
          </a:xfrm>
          <a:prstGeom prst="rect">
            <a:avLst/>
          </a:prstGeom>
        </p:spPr>
        <p:txBody>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3716C5D-123D-4EDE-A4A5-85ED365A388D}" type="slidenum">
              <a:rPr lang="de-DE" sz="1600" smtClean="0"/>
              <a:pPr algn="ctr"/>
              <a:t>‹Nr.›</a:t>
            </a:fld>
            <a:endParaRPr lang="de-DE" sz="1600" dirty="0"/>
          </a:p>
        </p:txBody>
      </p:sp>
    </p:spTree>
    <p:extLst>
      <p:ext uri="{BB962C8B-B14F-4D97-AF65-F5344CB8AC3E}">
        <p14:creationId xmlns:p14="http://schemas.microsoft.com/office/powerpoint/2010/main" val="3548725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Gliederung">
    <p:spTree>
      <p:nvGrpSpPr>
        <p:cNvPr id="1" name=""/>
        <p:cNvGrpSpPr/>
        <p:nvPr/>
      </p:nvGrpSpPr>
      <p:grpSpPr>
        <a:xfrm>
          <a:off x="0" y="0"/>
          <a:ext cx="0" cy="0"/>
          <a:chOff x="0" y="0"/>
          <a:chExt cx="0" cy="0"/>
        </a:xfrm>
      </p:grpSpPr>
      <p:pic>
        <p:nvPicPr>
          <p:cNvPr id="6" name="Inhaltsplatzhalter 7"/>
          <p:cNvPicPr>
            <a:picLocks noChangeAspect="1"/>
          </p:cNvPicPr>
          <p:nvPr userDrawn="1"/>
        </p:nvPicPr>
        <p:blipFill rotWithShape="1">
          <a:blip r:embed="rId2"/>
          <a:srcRect l="24503" t="10299" r="15232" b="83337"/>
          <a:stretch/>
        </p:blipFill>
        <p:spPr>
          <a:xfrm>
            <a:off x="0" y="-20032"/>
            <a:ext cx="9173384" cy="1060287"/>
          </a:xfrm>
          <a:prstGeom prst="rect">
            <a:avLst/>
          </a:prstGeom>
        </p:spPr>
      </p:pic>
      <p:pic>
        <p:nvPicPr>
          <p:cNvPr id="11" name="Inhaltsplatzhalter 7"/>
          <p:cNvPicPr>
            <a:picLocks noChangeAspect="1"/>
          </p:cNvPicPr>
          <p:nvPr userDrawn="1"/>
        </p:nvPicPr>
        <p:blipFill rotWithShape="1">
          <a:blip r:embed="rId2"/>
          <a:srcRect l="24503" t="10299" r="15232" b="83337"/>
          <a:stretch/>
        </p:blipFill>
        <p:spPr>
          <a:xfrm>
            <a:off x="-14171" y="6541927"/>
            <a:ext cx="9173384" cy="328244"/>
          </a:xfrm>
          <a:prstGeom prst="rect">
            <a:avLst/>
          </a:prstGeom>
        </p:spPr>
      </p:pic>
      <p:sp>
        <p:nvSpPr>
          <p:cNvPr id="12" name="TextBox 4">
            <a:extLst>
              <a:ext uri="{FF2B5EF4-FFF2-40B4-BE49-F238E27FC236}">
                <a16:creationId xmlns:a16="http://schemas.microsoft.com/office/drawing/2014/main" id="{D7603042-2E5E-49EC-A746-13875C55A79E}"/>
              </a:ext>
            </a:extLst>
          </p:cNvPr>
          <p:cNvSpPr txBox="1"/>
          <p:nvPr userDrawn="1"/>
        </p:nvSpPr>
        <p:spPr>
          <a:xfrm>
            <a:off x="0" y="6525344"/>
            <a:ext cx="9143999"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err="1">
                <a:solidFill>
                  <a:schemeClr val="bg1"/>
                </a:solidFill>
                <a:latin typeface="Calibri"/>
              </a:rPr>
              <a:t>BaCuLit</a:t>
            </a:r>
            <a:r>
              <a:rPr lang="de-DE" sz="1600" b="1" dirty="0">
                <a:solidFill>
                  <a:schemeClr val="bg1"/>
                </a:solidFill>
                <a:latin typeface="Calibri"/>
              </a:rPr>
              <a:t> </a:t>
            </a:r>
            <a:r>
              <a:rPr lang="de-DE" sz="1200" b="1" dirty="0">
                <a:solidFill>
                  <a:schemeClr val="bg1"/>
                </a:solidFill>
                <a:latin typeface="Calibri"/>
              </a:rPr>
              <a:t>- </a:t>
            </a:r>
            <a:r>
              <a:rPr kumimoji="0" lang="de-DE" sz="1200" i="0" u="none" strike="noStrike" kern="1200" cap="none" spc="0" normalizeH="0" baseline="0" noProof="0" dirty="0">
                <a:ln>
                  <a:noFill/>
                </a:ln>
                <a:solidFill>
                  <a:schemeClr val="bg1"/>
                </a:solidFill>
                <a:effectLst/>
                <a:uLnTx/>
                <a:uFillTx/>
                <a:latin typeface="Calibri"/>
              </a:rPr>
              <a:t>Fortbildung</a:t>
            </a:r>
            <a:r>
              <a:rPr kumimoji="0" lang="de-DE" sz="1200" i="0" u="none" strike="noStrike" kern="1200" cap="none" spc="0" normalizeH="0" noProof="0" dirty="0">
                <a:ln>
                  <a:noFill/>
                </a:ln>
                <a:solidFill>
                  <a:schemeClr val="bg1"/>
                </a:solidFill>
                <a:effectLst/>
                <a:uLnTx/>
                <a:uFillTx/>
                <a:latin typeface="Calibri"/>
              </a:rPr>
              <a:t> </a:t>
            </a:r>
            <a:r>
              <a:rPr lang="de-DE" sz="1200" dirty="0">
                <a:solidFill>
                  <a:schemeClr val="bg1"/>
                </a:solidFill>
                <a:latin typeface="Calibri"/>
              </a:rPr>
              <a:t>für Lehrkräfte </a:t>
            </a:r>
            <a:r>
              <a:rPr kumimoji="0" lang="de-DE" sz="1200" i="0" u="none" strike="noStrike" kern="1200" cap="none" spc="0" normalizeH="0" noProof="0" dirty="0">
                <a:ln>
                  <a:noFill/>
                </a:ln>
                <a:solidFill>
                  <a:schemeClr val="bg1"/>
                </a:solidFill>
                <a:effectLst/>
                <a:uLnTx/>
                <a:uFillTx/>
                <a:latin typeface="Calibri"/>
              </a:rPr>
              <a:t>zur Vermittlung  fachbezogener Lese- und </a:t>
            </a:r>
            <a:r>
              <a:rPr kumimoji="0" lang="de-DE" sz="1200" i="0" u="none" strike="noStrike" kern="1200" cap="none" spc="0" normalizeH="0" noProof="0" dirty="0" err="1">
                <a:ln>
                  <a:noFill/>
                </a:ln>
                <a:solidFill>
                  <a:schemeClr val="bg1"/>
                </a:solidFill>
                <a:effectLst/>
                <a:uLnTx/>
                <a:uFillTx/>
                <a:latin typeface="Calibri"/>
              </a:rPr>
              <a:t>Schreibkompete</a:t>
            </a:r>
            <a:r>
              <a:rPr lang="de-DE" sz="1200" dirty="0" err="1">
                <a:solidFill>
                  <a:schemeClr val="bg1"/>
                </a:solidFill>
                <a:latin typeface="Calibri"/>
              </a:rPr>
              <a:t>nzen</a:t>
            </a:r>
            <a:endParaRPr kumimoji="0" lang="de-DE" sz="1200" i="0" u="none" strike="noStrike" kern="1200" cap="none" spc="0" normalizeH="0" baseline="0" noProof="0" dirty="0">
              <a:ln>
                <a:noFill/>
              </a:ln>
              <a:solidFill>
                <a:schemeClr val="bg1"/>
              </a:solidFill>
              <a:effectLst/>
              <a:uLnTx/>
              <a:uFillTx/>
              <a:latin typeface="Calibri"/>
            </a:endParaRPr>
          </a:p>
        </p:txBody>
      </p:sp>
      <p:pic>
        <p:nvPicPr>
          <p:cNvPr id="3" name="Grafik 2">
            <a:extLst>
              <a:ext uri="{FF2B5EF4-FFF2-40B4-BE49-F238E27FC236}">
                <a16:creationId xmlns:a16="http://schemas.microsoft.com/office/drawing/2014/main" id="{F892ED4D-FE09-466F-A4A7-DD507060E9E8}"/>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172400" y="5733256"/>
            <a:ext cx="735135" cy="732966"/>
          </a:xfrm>
          <a:prstGeom prst="rect">
            <a:avLst/>
          </a:prstGeom>
        </p:spPr>
      </p:pic>
      <p:sp>
        <p:nvSpPr>
          <p:cNvPr id="2" name="Foliennummernplatzhalter 3">
            <a:extLst>
              <a:ext uri="{FF2B5EF4-FFF2-40B4-BE49-F238E27FC236}">
                <a16:creationId xmlns:a16="http://schemas.microsoft.com/office/drawing/2014/main" id="{7ACD2F1E-F434-4A6B-9059-F89076F9702C}"/>
              </a:ext>
            </a:extLst>
          </p:cNvPr>
          <p:cNvSpPr txBox="1">
            <a:spLocks/>
          </p:cNvSpPr>
          <p:nvPr userDrawn="1"/>
        </p:nvSpPr>
        <p:spPr>
          <a:xfrm>
            <a:off x="8172400" y="5945147"/>
            <a:ext cx="735134" cy="365125"/>
          </a:xfrm>
          <a:prstGeom prst="rect">
            <a:avLst/>
          </a:prstGeom>
        </p:spPr>
        <p:txBody>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3716C5D-123D-4EDE-A4A5-85ED365A388D}" type="slidenum">
              <a:rPr lang="de-DE" sz="1600" smtClean="0"/>
              <a:pPr algn="ctr"/>
              <a:t>‹Nr.›</a:t>
            </a:fld>
            <a:endParaRPr lang="de-DE" sz="1600" dirty="0"/>
          </a:p>
        </p:txBody>
      </p:sp>
      <p:pic>
        <p:nvPicPr>
          <p:cNvPr id="10" name="Grafik 6" descr="Creative Commons Lizenzvertrag">
            <a:extLst>
              <a:ext uri="{FF2B5EF4-FFF2-40B4-BE49-F238E27FC236}">
                <a16:creationId xmlns:a16="http://schemas.microsoft.com/office/drawing/2014/main" id="{F12053D1-6F03-4C8F-8467-1F790D1A1DC2}"/>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6287326" y="6196504"/>
            <a:ext cx="838200" cy="295275"/>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12">
            <a:extLst>
              <a:ext uri="{FF2B5EF4-FFF2-40B4-BE49-F238E27FC236}">
                <a16:creationId xmlns:a16="http://schemas.microsoft.com/office/drawing/2014/main" id="{CE065FCE-EAF4-4612-8932-C5FE54D360D6}"/>
              </a:ext>
            </a:extLst>
          </p:cNvPr>
          <p:cNvSpPr>
            <a:spLocks noChangeArrowheads="1"/>
          </p:cNvSpPr>
          <p:nvPr userDrawn="1"/>
        </p:nvSpPr>
        <p:spPr bwMode="auto">
          <a:xfrm>
            <a:off x="7092280" y="6144087"/>
            <a:ext cx="125963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 </a:t>
            </a:r>
            <a:r>
              <a:rPr kumimoji="0" lang="de-DE" altLang="de-DE" sz="1600" b="0" i="0" u="none" strike="noStrike" cap="none" normalizeH="0" baseline="0" dirty="0" err="1">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BaCuLit</a:t>
            </a:r>
            <a:r>
              <a:rPr kumimoji="0" lang="de-DE" altLang="de-DE" sz="500" b="0" i="0" u="none" strike="noStrike" cap="none" normalizeH="0" baseline="0" dirty="0">
                <a:ln>
                  <a:noFill/>
                </a:ln>
                <a:solidFill>
                  <a:srgbClr val="3CD9E1"/>
                </a:solidFill>
                <a:effectLst/>
              </a:rPr>
              <a:t> </a:t>
            </a:r>
            <a:endParaRPr kumimoji="0" lang="de-DE" altLang="de-DE" sz="2000" b="0" i="0" u="none" strike="noStrike" cap="none" normalizeH="0" baseline="0" dirty="0">
              <a:ln>
                <a:noFill/>
              </a:ln>
              <a:solidFill>
                <a:srgbClr val="3CD9E1"/>
              </a:solidFill>
              <a:effectLst/>
              <a:latin typeface="Arial" panose="020B0604020202020204" pitchFamily="34" charset="0"/>
            </a:endParaRPr>
          </a:p>
        </p:txBody>
      </p:sp>
      <p:sp>
        <p:nvSpPr>
          <p:cNvPr id="14" name="Titel 4">
            <a:extLst>
              <a:ext uri="{FF2B5EF4-FFF2-40B4-BE49-F238E27FC236}">
                <a16:creationId xmlns:a16="http://schemas.microsoft.com/office/drawing/2014/main" id="{DF3C2912-F5A8-4AC4-BDA2-E1B6EAE0E34C}"/>
              </a:ext>
            </a:extLst>
          </p:cNvPr>
          <p:cNvSpPr>
            <a:spLocks noGrp="1"/>
          </p:cNvSpPr>
          <p:nvPr>
            <p:ph type="title"/>
          </p:nvPr>
        </p:nvSpPr>
        <p:spPr>
          <a:xfrm>
            <a:off x="323528" y="10990"/>
            <a:ext cx="7926184" cy="1060287"/>
          </a:xfrm>
        </p:spPr>
        <p:txBody>
          <a:bodyPr>
            <a:normAutofit/>
          </a:bodyPr>
          <a:lstStyle>
            <a:lvl1pPr algn="l">
              <a:defRPr sz="3200">
                <a:solidFill>
                  <a:schemeClr val="bg1"/>
                </a:solidFill>
              </a:defRPr>
            </a:lvl1pPr>
          </a:lstStyle>
          <a:p>
            <a:r>
              <a:rPr lang="de-DE" dirty="0"/>
              <a:t>Mastertitelformat bearbeiten</a:t>
            </a:r>
          </a:p>
        </p:txBody>
      </p:sp>
    </p:spTree>
    <p:extLst>
      <p:ext uri="{BB962C8B-B14F-4D97-AF65-F5344CB8AC3E}">
        <p14:creationId xmlns:p14="http://schemas.microsoft.com/office/powerpoint/2010/main" val="150145468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Vorstellung">
    <p:spTree>
      <p:nvGrpSpPr>
        <p:cNvPr id="1" name=""/>
        <p:cNvGrpSpPr/>
        <p:nvPr/>
      </p:nvGrpSpPr>
      <p:grpSpPr>
        <a:xfrm>
          <a:off x="0" y="0"/>
          <a:ext cx="0" cy="0"/>
          <a:chOff x="0" y="0"/>
          <a:chExt cx="0" cy="0"/>
        </a:xfrm>
      </p:grpSpPr>
      <p:pic>
        <p:nvPicPr>
          <p:cNvPr id="6" name="Inhaltsplatzhalter 7"/>
          <p:cNvPicPr>
            <a:picLocks noChangeAspect="1"/>
          </p:cNvPicPr>
          <p:nvPr userDrawn="1"/>
        </p:nvPicPr>
        <p:blipFill rotWithShape="1">
          <a:blip r:embed="rId2"/>
          <a:srcRect l="24503" t="10299" r="15232" b="83337"/>
          <a:stretch/>
        </p:blipFill>
        <p:spPr>
          <a:xfrm>
            <a:off x="0" y="0"/>
            <a:ext cx="9173384" cy="1060287"/>
          </a:xfrm>
          <a:prstGeom prst="rect">
            <a:avLst/>
          </a:prstGeom>
        </p:spPr>
      </p:pic>
      <p:sp>
        <p:nvSpPr>
          <p:cNvPr id="8" name="Regelmäßiges Fünfeck 7"/>
          <p:cNvSpPr/>
          <p:nvPr userDrawn="1"/>
        </p:nvSpPr>
        <p:spPr>
          <a:xfrm>
            <a:off x="8411598" y="5835036"/>
            <a:ext cx="385700" cy="398883"/>
          </a:xfrm>
          <a:prstGeom prst="pentag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11" name="Inhaltsplatzhalter 7"/>
          <p:cNvPicPr>
            <a:picLocks noChangeAspect="1"/>
          </p:cNvPicPr>
          <p:nvPr userDrawn="1"/>
        </p:nvPicPr>
        <p:blipFill rotWithShape="1">
          <a:blip r:embed="rId2"/>
          <a:srcRect l="24503" t="10299" r="15232" b="83337"/>
          <a:stretch/>
        </p:blipFill>
        <p:spPr>
          <a:xfrm>
            <a:off x="-14171" y="6541927"/>
            <a:ext cx="9173384" cy="328244"/>
          </a:xfrm>
          <a:prstGeom prst="rect">
            <a:avLst/>
          </a:prstGeom>
        </p:spPr>
      </p:pic>
      <p:pic>
        <p:nvPicPr>
          <p:cNvPr id="12" name="Grafik 11">
            <a:extLst>
              <a:ext uri="{FF2B5EF4-FFF2-40B4-BE49-F238E27FC236}">
                <a16:creationId xmlns:a16="http://schemas.microsoft.com/office/drawing/2014/main" id="{BBE47BC9-124E-427A-A0E5-155A78C27049}"/>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108872" y="1293571"/>
            <a:ext cx="2926259" cy="4865835"/>
          </a:xfrm>
          <a:prstGeom prst="rect">
            <a:avLst/>
          </a:prstGeom>
        </p:spPr>
      </p:pic>
      <p:sp>
        <p:nvSpPr>
          <p:cNvPr id="13" name="TextBox 4">
            <a:extLst>
              <a:ext uri="{FF2B5EF4-FFF2-40B4-BE49-F238E27FC236}">
                <a16:creationId xmlns:a16="http://schemas.microsoft.com/office/drawing/2014/main" id="{9F13EA7F-75DF-4A1D-A198-54692D68067E}"/>
              </a:ext>
            </a:extLst>
          </p:cNvPr>
          <p:cNvSpPr txBox="1"/>
          <p:nvPr userDrawn="1"/>
        </p:nvSpPr>
        <p:spPr>
          <a:xfrm>
            <a:off x="1" y="6519446"/>
            <a:ext cx="9143999"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err="1">
                <a:solidFill>
                  <a:schemeClr val="bg1"/>
                </a:solidFill>
                <a:latin typeface="Calibri"/>
              </a:rPr>
              <a:t>BaCuLit</a:t>
            </a:r>
            <a:r>
              <a:rPr lang="de-DE" sz="1600" b="1" dirty="0">
                <a:solidFill>
                  <a:schemeClr val="bg1"/>
                </a:solidFill>
                <a:latin typeface="Calibri"/>
              </a:rPr>
              <a:t> </a:t>
            </a:r>
            <a:r>
              <a:rPr lang="de-DE" sz="1200" b="1" dirty="0">
                <a:solidFill>
                  <a:schemeClr val="bg1"/>
                </a:solidFill>
                <a:latin typeface="Calibri"/>
              </a:rPr>
              <a:t>- </a:t>
            </a:r>
            <a:r>
              <a:rPr kumimoji="0" lang="de-DE" sz="1200" i="0" u="none" strike="noStrike" kern="1200" cap="none" spc="0" normalizeH="0" baseline="0" noProof="0" dirty="0">
                <a:ln>
                  <a:noFill/>
                </a:ln>
                <a:solidFill>
                  <a:schemeClr val="bg1"/>
                </a:solidFill>
                <a:effectLst/>
                <a:uLnTx/>
                <a:uFillTx/>
                <a:latin typeface="Calibri"/>
              </a:rPr>
              <a:t>Fortbildung</a:t>
            </a:r>
            <a:r>
              <a:rPr kumimoji="0" lang="de-DE" sz="1200" i="0" u="none" strike="noStrike" kern="1200" cap="none" spc="0" normalizeH="0" noProof="0" dirty="0">
                <a:ln>
                  <a:noFill/>
                </a:ln>
                <a:solidFill>
                  <a:schemeClr val="bg1"/>
                </a:solidFill>
                <a:effectLst/>
                <a:uLnTx/>
                <a:uFillTx/>
                <a:latin typeface="Calibri"/>
              </a:rPr>
              <a:t> </a:t>
            </a:r>
            <a:r>
              <a:rPr lang="de-DE" sz="1200" dirty="0">
                <a:solidFill>
                  <a:schemeClr val="bg1"/>
                </a:solidFill>
                <a:latin typeface="Calibri"/>
              </a:rPr>
              <a:t>für Lehrkräfte </a:t>
            </a:r>
            <a:r>
              <a:rPr kumimoji="0" lang="de-DE" sz="1200" i="0" u="none" strike="noStrike" kern="1200" cap="none" spc="0" normalizeH="0" noProof="0" dirty="0">
                <a:ln>
                  <a:noFill/>
                </a:ln>
                <a:solidFill>
                  <a:schemeClr val="bg1"/>
                </a:solidFill>
                <a:effectLst/>
                <a:uLnTx/>
                <a:uFillTx/>
                <a:latin typeface="Calibri"/>
              </a:rPr>
              <a:t>zur Vermittlung  fachbezogener Lese- und Schreibkompete</a:t>
            </a:r>
            <a:r>
              <a:rPr lang="de-DE" sz="1200" dirty="0">
                <a:solidFill>
                  <a:schemeClr val="bg1"/>
                </a:solidFill>
                <a:latin typeface="Calibri"/>
              </a:rPr>
              <a:t>nzen</a:t>
            </a:r>
            <a:endParaRPr kumimoji="0" lang="de-DE" sz="1200" i="0" u="none" strike="noStrike" kern="1200" cap="none" spc="0" normalizeH="0" baseline="0" noProof="0" dirty="0">
              <a:ln>
                <a:noFill/>
              </a:ln>
              <a:solidFill>
                <a:schemeClr val="bg1"/>
              </a:solidFill>
              <a:effectLst/>
              <a:uLnTx/>
              <a:uFillTx/>
              <a:latin typeface="Calibri"/>
            </a:endParaRPr>
          </a:p>
        </p:txBody>
      </p:sp>
      <p:sp>
        <p:nvSpPr>
          <p:cNvPr id="9" name="Titel 4">
            <a:extLst>
              <a:ext uri="{FF2B5EF4-FFF2-40B4-BE49-F238E27FC236}">
                <a16:creationId xmlns:a16="http://schemas.microsoft.com/office/drawing/2014/main" id="{E0B4106C-A632-4F25-8ACB-9E6F9D6439BF}"/>
              </a:ext>
            </a:extLst>
          </p:cNvPr>
          <p:cNvSpPr>
            <a:spLocks noGrp="1"/>
          </p:cNvSpPr>
          <p:nvPr>
            <p:ph type="title"/>
          </p:nvPr>
        </p:nvSpPr>
        <p:spPr>
          <a:xfrm>
            <a:off x="323528" y="10990"/>
            <a:ext cx="7926184" cy="1060287"/>
          </a:xfrm>
        </p:spPr>
        <p:txBody>
          <a:bodyPr>
            <a:normAutofit/>
          </a:bodyPr>
          <a:lstStyle>
            <a:lvl1pPr algn="l">
              <a:defRPr sz="3200">
                <a:solidFill>
                  <a:schemeClr val="bg1"/>
                </a:solidFill>
              </a:defRPr>
            </a:lvl1pPr>
          </a:lstStyle>
          <a:p>
            <a:r>
              <a:rPr lang="de-DE" dirty="0"/>
              <a:t>Mastertitelformat bearbeiten</a:t>
            </a:r>
          </a:p>
        </p:txBody>
      </p:sp>
      <p:pic>
        <p:nvPicPr>
          <p:cNvPr id="10" name="Grafik 9">
            <a:extLst>
              <a:ext uri="{FF2B5EF4-FFF2-40B4-BE49-F238E27FC236}">
                <a16:creationId xmlns:a16="http://schemas.microsoft.com/office/drawing/2014/main" id="{DAF949DD-23F6-46DA-9B86-9D48DA902D7B}"/>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172400" y="5733256"/>
            <a:ext cx="735135" cy="732966"/>
          </a:xfrm>
          <a:prstGeom prst="rect">
            <a:avLst/>
          </a:prstGeom>
        </p:spPr>
      </p:pic>
      <p:sp>
        <p:nvSpPr>
          <p:cNvPr id="15" name="Foliennummernplatzhalter 3">
            <a:extLst>
              <a:ext uri="{FF2B5EF4-FFF2-40B4-BE49-F238E27FC236}">
                <a16:creationId xmlns:a16="http://schemas.microsoft.com/office/drawing/2014/main" id="{0AA2403F-D8A2-4086-8D34-0CBDC5504AFD}"/>
              </a:ext>
            </a:extLst>
          </p:cNvPr>
          <p:cNvSpPr txBox="1">
            <a:spLocks/>
          </p:cNvSpPr>
          <p:nvPr userDrawn="1"/>
        </p:nvSpPr>
        <p:spPr>
          <a:xfrm>
            <a:off x="8172400" y="5945147"/>
            <a:ext cx="735134" cy="365125"/>
          </a:xfrm>
          <a:prstGeom prst="rect">
            <a:avLst/>
          </a:prstGeom>
        </p:spPr>
        <p:txBody>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3716C5D-123D-4EDE-A4A5-85ED365A388D}" type="slidenum">
              <a:rPr lang="de-DE" sz="1600" smtClean="0"/>
              <a:pPr algn="ctr"/>
              <a:t>‹Nr.›</a:t>
            </a:fld>
            <a:endParaRPr lang="de-DE" sz="1600" dirty="0"/>
          </a:p>
        </p:txBody>
      </p:sp>
    </p:spTree>
    <p:extLst>
      <p:ext uri="{BB962C8B-B14F-4D97-AF65-F5344CB8AC3E}">
        <p14:creationId xmlns:p14="http://schemas.microsoft.com/office/powerpoint/2010/main" val="13602756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Arbeitsfolie">
    <p:spTree>
      <p:nvGrpSpPr>
        <p:cNvPr id="1" name=""/>
        <p:cNvGrpSpPr/>
        <p:nvPr/>
      </p:nvGrpSpPr>
      <p:grpSpPr>
        <a:xfrm>
          <a:off x="0" y="0"/>
          <a:ext cx="0" cy="0"/>
          <a:chOff x="0" y="0"/>
          <a:chExt cx="0" cy="0"/>
        </a:xfrm>
      </p:grpSpPr>
      <p:sp>
        <p:nvSpPr>
          <p:cNvPr id="16" name="Parallelogram 8">
            <a:extLst>
              <a:ext uri="{FF2B5EF4-FFF2-40B4-BE49-F238E27FC236}">
                <a16:creationId xmlns:a16="http://schemas.microsoft.com/office/drawing/2014/main" id="{BCF73D3A-4AAA-4B04-A926-5D97C36E024E}"/>
              </a:ext>
            </a:extLst>
          </p:cNvPr>
          <p:cNvSpPr/>
          <p:nvPr userDrawn="1"/>
        </p:nvSpPr>
        <p:spPr>
          <a:xfrm>
            <a:off x="4537124" y="692696"/>
            <a:ext cx="5651500" cy="1398740"/>
          </a:xfrm>
          <a:prstGeom prst="parallelogram">
            <a:avLst/>
          </a:prstGeom>
          <a:solidFill>
            <a:srgbClr val="7EC4CF">
              <a:alpha val="4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Parallelogram 2">
            <a:extLst>
              <a:ext uri="{FF2B5EF4-FFF2-40B4-BE49-F238E27FC236}">
                <a16:creationId xmlns:a16="http://schemas.microsoft.com/office/drawing/2014/main" id="{13FB6398-B742-4526-93B2-1C00F9E46B37}"/>
              </a:ext>
            </a:extLst>
          </p:cNvPr>
          <p:cNvSpPr/>
          <p:nvPr userDrawn="1"/>
        </p:nvSpPr>
        <p:spPr>
          <a:xfrm rot="8640000">
            <a:off x="-1867049" y="3085756"/>
            <a:ext cx="7690104" cy="6172200"/>
          </a:xfrm>
          <a:prstGeom prst="parallelogram">
            <a:avLst>
              <a:gd name="adj" fmla="val 33457"/>
            </a:avLst>
          </a:prstGeom>
          <a:solidFill>
            <a:srgbClr val="5B3150">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dirty="0"/>
          </a:p>
        </p:txBody>
      </p:sp>
      <p:sp>
        <p:nvSpPr>
          <p:cNvPr id="18" name="Title 1">
            <a:extLst>
              <a:ext uri="{FF2B5EF4-FFF2-40B4-BE49-F238E27FC236}">
                <a16:creationId xmlns:a16="http://schemas.microsoft.com/office/drawing/2014/main" id="{02E357A1-8D3A-453B-AEF5-27A41AB96BBE}"/>
              </a:ext>
            </a:extLst>
          </p:cNvPr>
          <p:cNvSpPr txBox="1">
            <a:spLocks/>
          </p:cNvSpPr>
          <p:nvPr userDrawn="1"/>
        </p:nvSpPr>
        <p:spPr>
          <a:xfrm>
            <a:off x="181487" y="3740830"/>
            <a:ext cx="4966577" cy="1632386"/>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b="0" i="1" dirty="0">
                <a:solidFill>
                  <a:schemeClr val="bg1"/>
                </a:solidFill>
                <a:latin typeface="Avenir Next" charset="0"/>
                <a:ea typeface="Avenir Next" charset="0"/>
                <a:cs typeface="Avenir Next" charset="0"/>
              </a:rPr>
              <a:t>Danke für Ihre Aufmerksamkeit.</a:t>
            </a:r>
          </a:p>
        </p:txBody>
      </p:sp>
      <p:pic>
        <p:nvPicPr>
          <p:cNvPr id="5" name="Grafik 4">
            <a:extLst>
              <a:ext uri="{FF2B5EF4-FFF2-40B4-BE49-F238E27FC236}">
                <a16:creationId xmlns:a16="http://schemas.microsoft.com/office/drawing/2014/main" id="{6DD74D0A-1F17-4E52-B575-15F268F33FC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36096" y="1055083"/>
            <a:ext cx="2589041" cy="720000"/>
          </a:xfrm>
          <a:prstGeom prst="rect">
            <a:avLst/>
          </a:prstGeom>
        </p:spPr>
      </p:pic>
      <p:pic>
        <p:nvPicPr>
          <p:cNvPr id="8" name="Grafik 6" descr="Creative Commons Lizenzvertrag">
            <a:extLst>
              <a:ext uri="{FF2B5EF4-FFF2-40B4-BE49-F238E27FC236}">
                <a16:creationId xmlns:a16="http://schemas.microsoft.com/office/drawing/2014/main" id="{22B36B9B-B32F-4509-A0CF-DAC1C196977D}"/>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287326" y="6196504"/>
            <a:ext cx="838200" cy="295275"/>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12">
            <a:extLst>
              <a:ext uri="{FF2B5EF4-FFF2-40B4-BE49-F238E27FC236}">
                <a16:creationId xmlns:a16="http://schemas.microsoft.com/office/drawing/2014/main" id="{57CA059D-56DC-43EF-BF2B-6E141F657947}"/>
              </a:ext>
            </a:extLst>
          </p:cNvPr>
          <p:cNvSpPr>
            <a:spLocks noChangeArrowheads="1"/>
          </p:cNvSpPr>
          <p:nvPr userDrawn="1"/>
        </p:nvSpPr>
        <p:spPr bwMode="auto">
          <a:xfrm>
            <a:off x="7092280" y="6144087"/>
            <a:ext cx="125963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 </a:t>
            </a:r>
            <a:r>
              <a:rPr kumimoji="0" lang="de-DE" altLang="de-DE" sz="1600" b="0" i="0" u="none" strike="noStrike" cap="none" normalizeH="0" baseline="0" dirty="0" err="1">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BaCuLit</a:t>
            </a:r>
            <a:r>
              <a:rPr kumimoji="0" lang="de-DE" altLang="de-DE" sz="500" b="0" i="0" u="none" strike="noStrike" cap="none" normalizeH="0" baseline="0" dirty="0">
                <a:ln>
                  <a:noFill/>
                </a:ln>
                <a:solidFill>
                  <a:srgbClr val="3CD9E1"/>
                </a:solidFill>
                <a:effectLst/>
              </a:rPr>
              <a:t> </a:t>
            </a:r>
            <a:endParaRPr kumimoji="0" lang="de-DE" altLang="de-DE" sz="2000" b="0" i="0" u="none" strike="noStrike" cap="none" normalizeH="0" baseline="0" dirty="0">
              <a:ln>
                <a:noFill/>
              </a:ln>
              <a:solidFill>
                <a:srgbClr val="3CD9E1"/>
              </a:solidFill>
              <a:effectLst/>
              <a:latin typeface="Arial" panose="020B0604020202020204" pitchFamily="34" charset="0"/>
            </a:endParaRPr>
          </a:p>
        </p:txBody>
      </p:sp>
      <p:pic>
        <p:nvPicPr>
          <p:cNvPr id="11" name="Grafik 10">
            <a:extLst>
              <a:ext uri="{FF2B5EF4-FFF2-40B4-BE49-F238E27FC236}">
                <a16:creationId xmlns:a16="http://schemas.microsoft.com/office/drawing/2014/main" id="{33C02042-3ECC-405F-B62C-0D351D5E370E}"/>
              </a:ext>
            </a:extLst>
          </p:cNvPr>
          <p:cNvPicPr>
            <a:picLocks noChangeAspect="1"/>
          </p:cNvPicPr>
          <p:nvPr userDrawn="1"/>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2725112" y="293328"/>
            <a:ext cx="2494960" cy="2487600"/>
          </a:xfrm>
          <a:prstGeom prst="rect">
            <a:avLst/>
          </a:prstGeom>
        </p:spPr>
      </p:pic>
    </p:spTree>
    <p:extLst>
      <p:ext uri="{BB962C8B-B14F-4D97-AF65-F5344CB8AC3E}">
        <p14:creationId xmlns:p14="http://schemas.microsoft.com/office/powerpoint/2010/main" val="43496572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8393610D-F519-475A-B33D-C2D7F84B7389}" type="datetimeFigureOut">
              <a:rPr lang="de-DE" smtClean="0"/>
              <a:t>27.10.22</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63716C5D-123D-4EDE-A4A5-85ED365A388D}" type="slidenum">
              <a:rPr lang="de-DE" smtClean="0"/>
              <a:t>‹Nr.›</a:t>
            </a:fld>
            <a:endParaRPr lang="de-DE" dirty="0"/>
          </a:p>
        </p:txBody>
      </p:sp>
    </p:spTree>
    <p:extLst>
      <p:ext uri="{BB962C8B-B14F-4D97-AF65-F5344CB8AC3E}">
        <p14:creationId xmlns:p14="http://schemas.microsoft.com/office/powerpoint/2010/main" val="392480554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Gruppeaustausch 1">
    <p:spTree>
      <p:nvGrpSpPr>
        <p:cNvPr id="1" name=""/>
        <p:cNvGrpSpPr/>
        <p:nvPr/>
      </p:nvGrpSpPr>
      <p:grpSpPr>
        <a:xfrm>
          <a:off x="0" y="0"/>
          <a:ext cx="0" cy="0"/>
          <a:chOff x="0" y="0"/>
          <a:chExt cx="0" cy="0"/>
        </a:xfrm>
      </p:grpSpPr>
      <p:pic>
        <p:nvPicPr>
          <p:cNvPr id="6" name="Inhaltsplatzhalter 7"/>
          <p:cNvPicPr>
            <a:picLocks noChangeAspect="1"/>
          </p:cNvPicPr>
          <p:nvPr userDrawn="1"/>
        </p:nvPicPr>
        <p:blipFill rotWithShape="1">
          <a:blip r:embed="rId2"/>
          <a:srcRect l="24503" t="10299" r="15232" b="83337"/>
          <a:stretch/>
        </p:blipFill>
        <p:spPr>
          <a:xfrm>
            <a:off x="0" y="0"/>
            <a:ext cx="9173384" cy="1060287"/>
          </a:xfrm>
          <a:prstGeom prst="rect">
            <a:avLst/>
          </a:prstGeom>
        </p:spPr>
      </p:pic>
      <p:pic>
        <p:nvPicPr>
          <p:cNvPr id="11" name="Inhaltsplatzhalter 7"/>
          <p:cNvPicPr>
            <a:picLocks noChangeAspect="1"/>
          </p:cNvPicPr>
          <p:nvPr userDrawn="1"/>
        </p:nvPicPr>
        <p:blipFill rotWithShape="1">
          <a:blip r:embed="rId2"/>
          <a:srcRect l="24503" t="10299" r="15232" b="83337"/>
          <a:stretch/>
        </p:blipFill>
        <p:spPr>
          <a:xfrm>
            <a:off x="-14171" y="6541927"/>
            <a:ext cx="9173384" cy="328244"/>
          </a:xfrm>
          <a:prstGeom prst="rect">
            <a:avLst/>
          </a:prstGeom>
        </p:spPr>
      </p:pic>
      <p:sp>
        <p:nvSpPr>
          <p:cNvPr id="12" name="TextBox 4">
            <a:extLst>
              <a:ext uri="{FF2B5EF4-FFF2-40B4-BE49-F238E27FC236}">
                <a16:creationId xmlns:a16="http://schemas.microsoft.com/office/drawing/2014/main" id="{D7603042-2E5E-49EC-A746-13875C55A79E}"/>
              </a:ext>
            </a:extLst>
          </p:cNvPr>
          <p:cNvSpPr txBox="1"/>
          <p:nvPr userDrawn="1"/>
        </p:nvSpPr>
        <p:spPr>
          <a:xfrm>
            <a:off x="0" y="6525344"/>
            <a:ext cx="9143999"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a:solidFill>
                  <a:schemeClr val="bg1"/>
                </a:solidFill>
                <a:latin typeface="Calibri"/>
              </a:rPr>
              <a:t>BaCuLit 2.0 </a:t>
            </a:r>
            <a:r>
              <a:rPr lang="de-DE" sz="1200" b="1" dirty="0">
                <a:solidFill>
                  <a:schemeClr val="bg1"/>
                </a:solidFill>
                <a:latin typeface="Calibri"/>
              </a:rPr>
              <a:t>- </a:t>
            </a:r>
            <a:r>
              <a:rPr kumimoji="0" lang="de-DE" sz="1200" i="0" u="none" strike="noStrike" kern="1200" cap="none" spc="0" normalizeH="0" baseline="0" noProof="0" dirty="0">
                <a:ln>
                  <a:noFill/>
                </a:ln>
                <a:solidFill>
                  <a:schemeClr val="bg1"/>
                </a:solidFill>
                <a:effectLst/>
                <a:uLnTx/>
                <a:uFillTx/>
                <a:latin typeface="Calibri"/>
              </a:rPr>
              <a:t>Fortbildung</a:t>
            </a:r>
            <a:r>
              <a:rPr kumimoji="0" lang="de-DE" sz="1200" i="0" u="none" strike="noStrike" kern="1200" cap="none" spc="0" normalizeH="0" noProof="0" dirty="0">
                <a:ln>
                  <a:noFill/>
                </a:ln>
                <a:solidFill>
                  <a:schemeClr val="bg1"/>
                </a:solidFill>
                <a:effectLst/>
                <a:uLnTx/>
                <a:uFillTx/>
                <a:latin typeface="Calibri"/>
              </a:rPr>
              <a:t> </a:t>
            </a:r>
            <a:r>
              <a:rPr lang="de-DE" sz="1200" dirty="0">
                <a:solidFill>
                  <a:schemeClr val="bg1"/>
                </a:solidFill>
                <a:latin typeface="Calibri"/>
              </a:rPr>
              <a:t>für Lehrkräfte </a:t>
            </a:r>
            <a:r>
              <a:rPr kumimoji="0" lang="de-DE" sz="1200" i="0" u="none" strike="noStrike" kern="1200" cap="none" spc="0" normalizeH="0" noProof="0" dirty="0">
                <a:ln>
                  <a:noFill/>
                </a:ln>
                <a:solidFill>
                  <a:schemeClr val="bg1"/>
                </a:solidFill>
                <a:effectLst/>
                <a:uLnTx/>
                <a:uFillTx/>
                <a:latin typeface="Calibri"/>
              </a:rPr>
              <a:t>zur Vermittlung  fachbezogener Lese- und </a:t>
            </a:r>
            <a:r>
              <a:rPr kumimoji="0" lang="de-DE" sz="1200" i="0" u="none" strike="noStrike" kern="1200" cap="none" spc="0" normalizeH="0" noProof="0" dirty="0" err="1">
                <a:ln>
                  <a:noFill/>
                </a:ln>
                <a:solidFill>
                  <a:schemeClr val="bg1"/>
                </a:solidFill>
                <a:effectLst/>
                <a:uLnTx/>
                <a:uFillTx/>
                <a:latin typeface="Calibri"/>
              </a:rPr>
              <a:t>Schreibkompete</a:t>
            </a:r>
            <a:r>
              <a:rPr lang="de-DE" sz="1200" dirty="0" err="1">
                <a:solidFill>
                  <a:schemeClr val="bg1"/>
                </a:solidFill>
                <a:latin typeface="Calibri"/>
              </a:rPr>
              <a:t>nzen</a:t>
            </a:r>
            <a:endParaRPr kumimoji="0" lang="de-DE" sz="1200" i="0" u="none" strike="noStrike" kern="1200" cap="none" spc="0" normalizeH="0" baseline="0" noProof="0" dirty="0">
              <a:ln>
                <a:noFill/>
              </a:ln>
              <a:solidFill>
                <a:schemeClr val="bg1"/>
              </a:solidFill>
              <a:effectLst/>
              <a:uLnTx/>
              <a:uFillTx/>
              <a:latin typeface="Calibri"/>
            </a:endParaRPr>
          </a:p>
        </p:txBody>
      </p:sp>
      <p:pic>
        <p:nvPicPr>
          <p:cNvPr id="3" name="Grafik 2">
            <a:extLst>
              <a:ext uri="{FF2B5EF4-FFF2-40B4-BE49-F238E27FC236}">
                <a16:creationId xmlns:a16="http://schemas.microsoft.com/office/drawing/2014/main" id="{F892ED4D-FE09-466F-A4A7-DD507060E9E8}"/>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172400" y="5733256"/>
            <a:ext cx="735135" cy="732966"/>
          </a:xfrm>
          <a:prstGeom prst="rect">
            <a:avLst/>
          </a:prstGeom>
        </p:spPr>
      </p:pic>
      <p:sp>
        <p:nvSpPr>
          <p:cNvPr id="2" name="Foliennummernplatzhalter 3">
            <a:extLst>
              <a:ext uri="{FF2B5EF4-FFF2-40B4-BE49-F238E27FC236}">
                <a16:creationId xmlns:a16="http://schemas.microsoft.com/office/drawing/2014/main" id="{7ACD2F1E-F434-4A6B-9059-F89076F9702C}"/>
              </a:ext>
            </a:extLst>
          </p:cNvPr>
          <p:cNvSpPr txBox="1">
            <a:spLocks/>
          </p:cNvSpPr>
          <p:nvPr userDrawn="1"/>
        </p:nvSpPr>
        <p:spPr>
          <a:xfrm>
            <a:off x="6542856" y="5945147"/>
            <a:ext cx="2133600" cy="365125"/>
          </a:xfrm>
          <a:prstGeom prst="rect">
            <a:avLst/>
          </a:prstGeom>
        </p:spPr>
        <p:txBody>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63716C5D-123D-4EDE-A4A5-85ED365A388D}" type="slidenum">
              <a:rPr lang="de-DE" sz="1600" smtClean="0"/>
              <a:pPr algn="r"/>
              <a:t>‹Nr.›</a:t>
            </a:fld>
            <a:endParaRPr lang="de-DE" sz="1600" dirty="0"/>
          </a:p>
        </p:txBody>
      </p:sp>
      <p:sp>
        <p:nvSpPr>
          <p:cNvPr id="4" name="Textfeld 3">
            <a:extLst>
              <a:ext uri="{FF2B5EF4-FFF2-40B4-BE49-F238E27FC236}">
                <a16:creationId xmlns:a16="http://schemas.microsoft.com/office/drawing/2014/main" id="{775262AC-834F-4EEF-A4B4-C105F50278F3}"/>
              </a:ext>
            </a:extLst>
          </p:cNvPr>
          <p:cNvSpPr txBox="1"/>
          <p:nvPr userDrawn="1"/>
        </p:nvSpPr>
        <p:spPr>
          <a:xfrm>
            <a:off x="6058711" y="6204073"/>
            <a:ext cx="2233288" cy="407035"/>
          </a:xfrm>
          <a:prstGeom prst="rect">
            <a:avLst/>
          </a:prstGeom>
          <a:noFill/>
        </p:spPr>
        <p:txBody>
          <a:bodyPr wrap="square">
            <a:spAutoFit/>
          </a:bodyPr>
          <a:lstStyle/>
          <a:p>
            <a:pPr algn="r">
              <a:lnSpc>
                <a:spcPct val="107000"/>
              </a:lnSpc>
              <a:spcAft>
                <a:spcPts val="800"/>
              </a:spcAft>
            </a:pPr>
            <a:r>
              <a:rPr lang="de-DE" sz="2000" kern="1200" dirty="0">
                <a:solidFill>
                  <a:srgbClr val="7EC4CF"/>
                </a:solidFill>
                <a:effectLst/>
                <a:latin typeface="Calibri" panose="020F0502020204030204" pitchFamily="34" charset="0"/>
                <a:ea typeface="Calibri" panose="020F0502020204030204" pitchFamily="34" charset="0"/>
                <a:cs typeface="Times New Roman" panose="02020603050405020304" pitchFamily="18" charset="0"/>
              </a:rPr>
              <a:t>©</a:t>
            </a:r>
            <a:r>
              <a:rPr lang="de-DE" sz="1200" dirty="0">
                <a:solidFill>
                  <a:srgbClr val="7EC4CF"/>
                </a:solidFill>
                <a:effectLst/>
                <a:latin typeface="Calibri" panose="020F0502020204030204" pitchFamily="34" charset="0"/>
                <a:ea typeface="Calibri" panose="020F0502020204030204" pitchFamily="34" charset="0"/>
                <a:cs typeface="Times New Roman" panose="02020603050405020304" pitchFamily="18" charset="0"/>
              </a:rPr>
              <a:t> </a:t>
            </a:r>
            <a:r>
              <a:rPr lang="de-DE" sz="1600" kern="1200" dirty="0">
                <a:solidFill>
                  <a:srgbClr val="7EC4CF"/>
                </a:solidFill>
                <a:effectLst/>
                <a:latin typeface="Calibri" panose="020F0502020204030204" pitchFamily="34" charset="0"/>
                <a:ea typeface="Calibri" panose="020F0502020204030204" pitchFamily="34" charset="0"/>
                <a:cs typeface="Times New Roman" panose="02020603050405020304" pitchFamily="18" charset="0"/>
              </a:rPr>
              <a:t>CC-BaCuLit 2.0-NC-SA</a:t>
            </a:r>
            <a:endParaRPr lang="de-DE" sz="1200" dirty="0">
              <a:solidFill>
                <a:srgbClr val="7EC4CF"/>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Textplatzhalter 14">
            <a:extLst>
              <a:ext uri="{FF2B5EF4-FFF2-40B4-BE49-F238E27FC236}">
                <a16:creationId xmlns:a16="http://schemas.microsoft.com/office/drawing/2014/main" id="{919282EF-514A-455B-94E5-6BC43662BE61}"/>
              </a:ext>
            </a:extLst>
          </p:cNvPr>
          <p:cNvSpPr>
            <a:spLocks noGrp="1"/>
          </p:cNvSpPr>
          <p:nvPr>
            <p:ph type="body" sz="quarter" idx="13"/>
          </p:nvPr>
        </p:nvSpPr>
        <p:spPr>
          <a:xfrm>
            <a:off x="323528" y="1341438"/>
            <a:ext cx="6851827" cy="4319810"/>
          </a:xfrm>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5" name="Titel 4">
            <a:extLst>
              <a:ext uri="{FF2B5EF4-FFF2-40B4-BE49-F238E27FC236}">
                <a16:creationId xmlns:a16="http://schemas.microsoft.com/office/drawing/2014/main" id="{AACB194C-D24A-4104-A45D-904D8FE5EC70}"/>
              </a:ext>
            </a:extLst>
          </p:cNvPr>
          <p:cNvSpPr>
            <a:spLocks noGrp="1"/>
          </p:cNvSpPr>
          <p:nvPr>
            <p:ph type="title"/>
          </p:nvPr>
        </p:nvSpPr>
        <p:spPr>
          <a:xfrm>
            <a:off x="20112" y="10990"/>
            <a:ext cx="8229600" cy="1060287"/>
          </a:xfrm>
        </p:spPr>
        <p:txBody>
          <a:bodyPr>
            <a:normAutofit/>
          </a:bodyPr>
          <a:lstStyle>
            <a:lvl1pPr algn="l">
              <a:defRPr sz="3200">
                <a:solidFill>
                  <a:schemeClr val="bg1"/>
                </a:solidFill>
              </a:defRPr>
            </a:lvl1pPr>
          </a:lstStyle>
          <a:p>
            <a:r>
              <a:rPr lang="de-DE" dirty="0"/>
              <a:t>Mastertitelformat bearbeiten</a:t>
            </a:r>
          </a:p>
        </p:txBody>
      </p:sp>
      <p:pic>
        <p:nvPicPr>
          <p:cNvPr id="9" name="Grafik 8">
            <a:extLst>
              <a:ext uri="{FF2B5EF4-FFF2-40B4-BE49-F238E27FC236}">
                <a16:creationId xmlns:a16="http://schemas.microsoft.com/office/drawing/2014/main" id="{67CEB94E-2501-4354-A774-B1D30141DB58}"/>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262304" y="1060287"/>
            <a:ext cx="1846800" cy="1846800"/>
          </a:xfrm>
          <a:prstGeom prst="rect">
            <a:avLst/>
          </a:prstGeom>
        </p:spPr>
      </p:pic>
    </p:spTree>
    <p:extLst>
      <p:ext uri="{BB962C8B-B14F-4D97-AF65-F5344CB8AC3E}">
        <p14:creationId xmlns:p14="http://schemas.microsoft.com/office/powerpoint/2010/main" val="27403398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_Pause">
    <p:spTree>
      <p:nvGrpSpPr>
        <p:cNvPr id="1" name=""/>
        <p:cNvGrpSpPr/>
        <p:nvPr/>
      </p:nvGrpSpPr>
      <p:grpSpPr>
        <a:xfrm>
          <a:off x="0" y="0"/>
          <a:ext cx="0" cy="0"/>
          <a:chOff x="0" y="0"/>
          <a:chExt cx="0" cy="0"/>
        </a:xfrm>
      </p:grpSpPr>
      <p:pic>
        <p:nvPicPr>
          <p:cNvPr id="6" name="Inhaltsplatzhalter 7"/>
          <p:cNvPicPr>
            <a:picLocks noChangeAspect="1"/>
          </p:cNvPicPr>
          <p:nvPr userDrawn="1"/>
        </p:nvPicPr>
        <p:blipFill rotWithShape="1">
          <a:blip r:embed="rId2"/>
          <a:srcRect l="24503" t="10299" r="15232" b="83337"/>
          <a:stretch/>
        </p:blipFill>
        <p:spPr>
          <a:xfrm>
            <a:off x="0" y="0"/>
            <a:ext cx="9173384" cy="1060287"/>
          </a:xfrm>
          <a:prstGeom prst="rect">
            <a:avLst/>
          </a:prstGeom>
        </p:spPr>
      </p:pic>
      <p:pic>
        <p:nvPicPr>
          <p:cNvPr id="11" name="Inhaltsplatzhalter 7"/>
          <p:cNvPicPr>
            <a:picLocks noChangeAspect="1"/>
          </p:cNvPicPr>
          <p:nvPr userDrawn="1"/>
        </p:nvPicPr>
        <p:blipFill rotWithShape="1">
          <a:blip r:embed="rId2"/>
          <a:srcRect l="24503" t="10299" r="15232" b="83337"/>
          <a:stretch/>
        </p:blipFill>
        <p:spPr>
          <a:xfrm>
            <a:off x="-14171" y="6541927"/>
            <a:ext cx="9173384" cy="328244"/>
          </a:xfrm>
          <a:prstGeom prst="rect">
            <a:avLst/>
          </a:prstGeom>
        </p:spPr>
      </p:pic>
      <p:sp>
        <p:nvSpPr>
          <p:cNvPr id="12" name="TextBox 4">
            <a:extLst>
              <a:ext uri="{FF2B5EF4-FFF2-40B4-BE49-F238E27FC236}">
                <a16:creationId xmlns:a16="http://schemas.microsoft.com/office/drawing/2014/main" id="{D7603042-2E5E-49EC-A746-13875C55A79E}"/>
              </a:ext>
            </a:extLst>
          </p:cNvPr>
          <p:cNvSpPr txBox="1"/>
          <p:nvPr userDrawn="1"/>
        </p:nvSpPr>
        <p:spPr>
          <a:xfrm>
            <a:off x="0" y="6525344"/>
            <a:ext cx="9143999"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a:solidFill>
                  <a:schemeClr val="bg1"/>
                </a:solidFill>
                <a:latin typeface="Calibri"/>
              </a:rPr>
              <a:t>BaCuLit 2.0 </a:t>
            </a:r>
            <a:r>
              <a:rPr lang="de-DE" sz="1200" b="1" dirty="0">
                <a:solidFill>
                  <a:schemeClr val="bg1"/>
                </a:solidFill>
                <a:latin typeface="Calibri"/>
              </a:rPr>
              <a:t>- </a:t>
            </a:r>
            <a:r>
              <a:rPr kumimoji="0" lang="de-DE" sz="1200" i="0" u="none" strike="noStrike" kern="1200" cap="none" spc="0" normalizeH="0" baseline="0" noProof="0" dirty="0">
                <a:ln>
                  <a:noFill/>
                </a:ln>
                <a:solidFill>
                  <a:schemeClr val="bg1"/>
                </a:solidFill>
                <a:effectLst/>
                <a:uLnTx/>
                <a:uFillTx/>
                <a:latin typeface="Calibri"/>
              </a:rPr>
              <a:t>Fortbildung</a:t>
            </a:r>
            <a:r>
              <a:rPr kumimoji="0" lang="de-DE" sz="1200" i="0" u="none" strike="noStrike" kern="1200" cap="none" spc="0" normalizeH="0" noProof="0" dirty="0">
                <a:ln>
                  <a:noFill/>
                </a:ln>
                <a:solidFill>
                  <a:schemeClr val="bg1"/>
                </a:solidFill>
                <a:effectLst/>
                <a:uLnTx/>
                <a:uFillTx/>
                <a:latin typeface="Calibri"/>
              </a:rPr>
              <a:t> </a:t>
            </a:r>
            <a:r>
              <a:rPr lang="de-DE" sz="1200" dirty="0">
                <a:solidFill>
                  <a:schemeClr val="bg1"/>
                </a:solidFill>
                <a:latin typeface="Calibri"/>
              </a:rPr>
              <a:t>für Lehrkräfte </a:t>
            </a:r>
            <a:r>
              <a:rPr kumimoji="0" lang="de-DE" sz="1200" i="0" u="none" strike="noStrike" kern="1200" cap="none" spc="0" normalizeH="0" noProof="0" dirty="0">
                <a:ln>
                  <a:noFill/>
                </a:ln>
                <a:solidFill>
                  <a:schemeClr val="bg1"/>
                </a:solidFill>
                <a:effectLst/>
                <a:uLnTx/>
                <a:uFillTx/>
                <a:latin typeface="Calibri"/>
              </a:rPr>
              <a:t>zur Vermittlung  fachbezogener Lese- und </a:t>
            </a:r>
            <a:r>
              <a:rPr kumimoji="0" lang="de-DE" sz="1200" i="0" u="none" strike="noStrike" kern="1200" cap="none" spc="0" normalizeH="0" noProof="0" dirty="0" err="1">
                <a:ln>
                  <a:noFill/>
                </a:ln>
                <a:solidFill>
                  <a:schemeClr val="bg1"/>
                </a:solidFill>
                <a:effectLst/>
                <a:uLnTx/>
                <a:uFillTx/>
                <a:latin typeface="Calibri"/>
              </a:rPr>
              <a:t>Schreibkompete</a:t>
            </a:r>
            <a:r>
              <a:rPr lang="de-DE" sz="1200" dirty="0" err="1">
                <a:solidFill>
                  <a:schemeClr val="bg1"/>
                </a:solidFill>
                <a:latin typeface="Calibri"/>
              </a:rPr>
              <a:t>nzen</a:t>
            </a:r>
            <a:endParaRPr kumimoji="0" lang="de-DE" sz="1200" i="0" u="none" strike="noStrike" kern="1200" cap="none" spc="0" normalizeH="0" baseline="0" noProof="0" dirty="0">
              <a:ln>
                <a:noFill/>
              </a:ln>
              <a:solidFill>
                <a:schemeClr val="bg1"/>
              </a:solidFill>
              <a:effectLst/>
              <a:uLnTx/>
              <a:uFillTx/>
              <a:latin typeface="Calibri"/>
            </a:endParaRPr>
          </a:p>
        </p:txBody>
      </p:sp>
      <p:pic>
        <p:nvPicPr>
          <p:cNvPr id="3" name="Grafik 2">
            <a:extLst>
              <a:ext uri="{FF2B5EF4-FFF2-40B4-BE49-F238E27FC236}">
                <a16:creationId xmlns:a16="http://schemas.microsoft.com/office/drawing/2014/main" id="{F892ED4D-FE09-466F-A4A7-DD507060E9E8}"/>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172400" y="5733256"/>
            <a:ext cx="735135" cy="732966"/>
          </a:xfrm>
          <a:prstGeom prst="rect">
            <a:avLst/>
          </a:prstGeom>
        </p:spPr>
      </p:pic>
      <p:sp>
        <p:nvSpPr>
          <p:cNvPr id="2" name="Foliennummernplatzhalter 3">
            <a:extLst>
              <a:ext uri="{FF2B5EF4-FFF2-40B4-BE49-F238E27FC236}">
                <a16:creationId xmlns:a16="http://schemas.microsoft.com/office/drawing/2014/main" id="{7ACD2F1E-F434-4A6B-9059-F89076F9702C}"/>
              </a:ext>
            </a:extLst>
          </p:cNvPr>
          <p:cNvSpPr txBox="1">
            <a:spLocks/>
          </p:cNvSpPr>
          <p:nvPr userDrawn="1"/>
        </p:nvSpPr>
        <p:spPr>
          <a:xfrm>
            <a:off x="6542856" y="5945147"/>
            <a:ext cx="2133600" cy="365125"/>
          </a:xfrm>
          <a:prstGeom prst="rect">
            <a:avLst/>
          </a:prstGeom>
        </p:spPr>
        <p:txBody>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63716C5D-123D-4EDE-A4A5-85ED365A388D}" type="slidenum">
              <a:rPr lang="de-DE" sz="1600" smtClean="0"/>
              <a:pPr algn="r"/>
              <a:t>‹Nr.›</a:t>
            </a:fld>
            <a:endParaRPr lang="de-DE" sz="1600" dirty="0"/>
          </a:p>
        </p:txBody>
      </p:sp>
      <p:sp>
        <p:nvSpPr>
          <p:cNvPr id="4" name="Textfeld 3">
            <a:extLst>
              <a:ext uri="{FF2B5EF4-FFF2-40B4-BE49-F238E27FC236}">
                <a16:creationId xmlns:a16="http://schemas.microsoft.com/office/drawing/2014/main" id="{775262AC-834F-4EEF-A4B4-C105F50278F3}"/>
              </a:ext>
            </a:extLst>
          </p:cNvPr>
          <p:cNvSpPr txBox="1"/>
          <p:nvPr userDrawn="1"/>
        </p:nvSpPr>
        <p:spPr>
          <a:xfrm>
            <a:off x="6058711" y="6204073"/>
            <a:ext cx="2233288" cy="407035"/>
          </a:xfrm>
          <a:prstGeom prst="rect">
            <a:avLst/>
          </a:prstGeom>
          <a:noFill/>
        </p:spPr>
        <p:txBody>
          <a:bodyPr wrap="square">
            <a:spAutoFit/>
          </a:bodyPr>
          <a:lstStyle/>
          <a:p>
            <a:pPr algn="r">
              <a:lnSpc>
                <a:spcPct val="107000"/>
              </a:lnSpc>
              <a:spcAft>
                <a:spcPts val="800"/>
              </a:spcAft>
            </a:pPr>
            <a:r>
              <a:rPr lang="de-DE" sz="2000" kern="1200" dirty="0">
                <a:solidFill>
                  <a:srgbClr val="7EC4CF"/>
                </a:solidFill>
                <a:effectLst/>
                <a:latin typeface="Calibri" panose="020F0502020204030204" pitchFamily="34" charset="0"/>
                <a:ea typeface="Calibri" panose="020F0502020204030204" pitchFamily="34" charset="0"/>
                <a:cs typeface="Times New Roman" panose="02020603050405020304" pitchFamily="18" charset="0"/>
              </a:rPr>
              <a:t>©</a:t>
            </a:r>
            <a:r>
              <a:rPr lang="de-DE" sz="1200" dirty="0">
                <a:solidFill>
                  <a:srgbClr val="7EC4CF"/>
                </a:solidFill>
                <a:effectLst/>
                <a:latin typeface="Calibri" panose="020F0502020204030204" pitchFamily="34" charset="0"/>
                <a:ea typeface="Calibri" panose="020F0502020204030204" pitchFamily="34" charset="0"/>
                <a:cs typeface="Times New Roman" panose="02020603050405020304" pitchFamily="18" charset="0"/>
              </a:rPr>
              <a:t> </a:t>
            </a:r>
            <a:r>
              <a:rPr lang="de-DE" sz="1600" kern="1200" dirty="0">
                <a:solidFill>
                  <a:srgbClr val="7EC4CF"/>
                </a:solidFill>
                <a:effectLst/>
                <a:latin typeface="Calibri" panose="020F0502020204030204" pitchFamily="34" charset="0"/>
                <a:ea typeface="Calibri" panose="020F0502020204030204" pitchFamily="34" charset="0"/>
                <a:cs typeface="Times New Roman" panose="02020603050405020304" pitchFamily="18" charset="0"/>
              </a:rPr>
              <a:t>CC-BaCuLit 2.0-NC-SA</a:t>
            </a:r>
            <a:endParaRPr lang="de-DE" sz="1200" dirty="0">
              <a:solidFill>
                <a:srgbClr val="7EC4CF"/>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itel 4">
            <a:extLst>
              <a:ext uri="{FF2B5EF4-FFF2-40B4-BE49-F238E27FC236}">
                <a16:creationId xmlns:a16="http://schemas.microsoft.com/office/drawing/2014/main" id="{AACB194C-D24A-4104-A45D-904D8FE5EC70}"/>
              </a:ext>
            </a:extLst>
          </p:cNvPr>
          <p:cNvSpPr>
            <a:spLocks noGrp="1"/>
          </p:cNvSpPr>
          <p:nvPr>
            <p:ph type="title" hasCustomPrompt="1"/>
          </p:nvPr>
        </p:nvSpPr>
        <p:spPr>
          <a:xfrm>
            <a:off x="20112" y="10990"/>
            <a:ext cx="8229600" cy="1060287"/>
          </a:xfrm>
        </p:spPr>
        <p:txBody>
          <a:bodyPr>
            <a:normAutofit/>
          </a:bodyPr>
          <a:lstStyle>
            <a:lvl1pPr algn="l">
              <a:defRPr sz="3200">
                <a:solidFill>
                  <a:schemeClr val="bg1"/>
                </a:solidFill>
              </a:defRPr>
            </a:lvl1pPr>
          </a:lstStyle>
          <a:p>
            <a:r>
              <a:rPr lang="de-DE" dirty="0"/>
              <a:t>Kaffee- bzw. Teepause</a:t>
            </a:r>
          </a:p>
        </p:txBody>
      </p:sp>
      <p:pic>
        <p:nvPicPr>
          <p:cNvPr id="9" name="Grafik 8" descr="Ein Bild, das Automat enthält.&#10;&#10;Automatisch generierte Beschreibung">
            <a:extLst>
              <a:ext uri="{FF2B5EF4-FFF2-40B4-BE49-F238E27FC236}">
                <a16:creationId xmlns:a16="http://schemas.microsoft.com/office/drawing/2014/main" id="{357EE6E9-7C71-44AD-8E49-F617C388876D}"/>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17272" y="1330448"/>
            <a:ext cx="4320000" cy="4320000"/>
          </a:xfrm>
          <a:prstGeom prst="rect">
            <a:avLst/>
          </a:prstGeom>
        </p:spPr>
      </p:pic>
      <p:pic>
        <p:nvPicPr>
          <p:cNvPr id="8" name="Grafik 7">
            <a:extLst>
              <a:ext uri="{FF2B5EF4-FFF2-40B4-BE49-F238E27FC236}">
                <a16:creationId xmlns:a16="http://schemas.microsoft.com/office/drawing/2014/main" id="{896A8F2E-58CB-4414-B94F-217AB90C6908}"/>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5154359" y="1612843"/>
            <a:ext cx="3416440" cy="3416440"/>
          </a:xfrm>
          <a:prstGeom prst="rect">
            <a:avLst/>
          </a:prstGeom>
        </p:spPr>
      </p:pic>
    </p:spTree>
    <p:extLst>
      <p:ext uri="{BB962C8B-B14F-4D97-AF65-F5344CB8AC3E}">
        <p14:creationId xmlns:p14="http://schemas.microsoft.com/office/powerpoint/2010/main" val="38163174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Gliederung">
    <p:spTree>
      <p:nvGrpSpPr>
        <p:cNvPr id="1" name=""/>
        <p:cNvGrpSpPr/>
        <p:nvPr/>
      </p:nvGrpSpPr>
      <p:grpSpPr>
        <a:xfrm>
          <a:off x="0" y="0"/>
          <a:ext cx="0" cy="0"/>
          <a:chOff x="0" y="0"/>
          <a:chExt cx="0" cy="0"/>
        </a:xfrm>
      </p:grpSpPr>
      <p:pic>
        <p:nvPicPr>
          <p:cNvPr id="6" name="Inhaltsplatzhalter 7"/>
          <p:cNvPicPr>
            <a:picLocks noChangeAspect="1"/>
          </p:cNvPicPr>
          <p:nvPr userDrawn="1"/>
        </p:nvPicPr>
        <p:blipFill rotWithShape="1">
          <a:blip r:embed="rId2"/>
          <a:srcRect l="24503" t="10299" r="15232" b="83337"/>
          <a:stretch/>
        </p:blipFill>
        <p:spPr>
          <a:xfrm>
            <a:off x="0" y="0"/>
            <a:ext cx="9173384" cy="1060287"/>
          </a:xfrm>
          <a:prstGeom prst="rect">
            <a:avLst/>
          </a:prstGeom>
        </p:spPr>
      </p:pic>
      <p:pic>
        <p:nvPicPr>
          <p:cNvPr id="11" name="Inhaltsplatzhalter 7"/>
          <p:cNvPicPr>
            <a:picLocks noChangeAspect="1"/>
          </p:cNvPicPr>
          <p:nvPr userDrawn="1"/>
        </p:nvPicPr>
        <p:blipFill rotWithShape="1">
          <a:blip r:embed="rId2"/>
          <a:srcRect l="24503" t="10299" r="15232" b="83337"/>
          <a:stretch/>
        </p:blipFill>
        <p:spPr>
          <a:xfrm>
            <a:off x="-14171" y="6541927"/>
            <a:ext cx="9173384" cy="328244"/>
          </a:xfrm>
          <a:prstGeom prst="rect">
            <a:avLst/>
          </a:prstGeom>
        </p:spPr>
      </p:pic>
      <p:sp>
        <p:nvSpPr>
          <p:cNvPr id="12" name="TextBox 4">
            <a:extLst>
              <a:ext uri="{FF2B5EF4-FFF2-40B4-BE49-F238E27FC236}">
                <a16:creationId xmlns:a16="http://schemas.microsoft.com/office/drawing/2014/main" id="{D7603042-2E5E-49EC-A746-13875C55A79E}"/>
              </a:ext>
            </a:extLst>
          </p:cNvPr>
          <p:cNvSpPr txBox="1"/>
          <p:nvPr userDrawn="1"/>
        </p:nvSpPr>
        <p:spPr>
          <a:xfrm>
            <a:off x="0" y="6525344"/>
            <a:ext cx="9143999"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err="1">
                <a:solidFill>
                  <a:schemeClr val="bg1"/>
                </a:solidFill>
                <a:latin typeface="Calibri"/>
              </a:rPr>
              <a:t>BaCuLit</a:t>
            </a:r>
            <a:r>
              <a:rPr lang="de-DE" sz="1600" b="1" dirty="0">
                <a:solidFill>
                  <a:schemeClr val="bg1"/>
                </a:solidFill>
                <a:latin typeface="Calibri"/>
              </a:rPr>
              <a:t> </a:t>
            </a:r>
            <a:r>
              <a:rPr lang="de-DE" sz="1200" b="1" dirty="0">
                <a:solidFill>
                  <a:schemeClr val="bg1"/>
                </a:solidFill>
                <a:latin typeface="Calibri"/>
              </a:rPr>
              <a:t>- </a:t>
            </a:r>
            <a:r>
              <a:rPr kumimoji="0" lang="de-DE" sz="1200" i="0" u="none" strike="noStrike" kern="1200" cap="none" spc="0" normalizeH="0" baseline="0" noProof="0" dirty="0">
                <a:ln>
                  <a:noFill/>
                </a:ln>
                <a:solidFill>
                  <a:schemeClr val="bg1"/>
                </a:solidFill>
                <a:effectLst/>
                <a:uLnTx/>
                <a:uFillTx/>
                <a:latin typeface="Calibri"/>
              </a:rPr>
              <a:t>Fortbildung</a:t>
            </a:r>
            <a:r>
              <a:rPr kumimoji="0" lang="de-DE" sz="1200" i="0" u="none" strike="noStrike" kern="1200" cap="none" spc="0" normalizeH="0" noProof="0" dirty="0">
                <a:ln>
                  <a:noFill/>
                </a:ln>
                <a:solidFill>
                  <a:schemeClr val="bg1"/>
                </a:solidFill>
                <a:effectLst/>
                <a:uLnTx/>
                <a:uFillTx/>
                <a:latin typeface="Calibri"/>
              </a:rPr>
              <a:t> </a:t>
            </a:r>
            <a:r>
              <a:rPr lang="de-DE" sz="1200" dirty="0">
                <a:solidFill>
                  <a:schemeClr val="bg1"/>
                </a:solidFill>
                <a:latin typeface="Calibri"/>
              </a:rPr>
              <a:t>für Lehrkräfte </a:t>
            </a:r>
            <a:r>
              <a:rPr kumimoji="0" lang="de-DE" sz="1200" i="0" u="none" strike="noStrike" kern="1200" cap="none" spc="0" normalizeH="0" noProof="0" dirty="0">
                <a:ln>
                  <a:noFill/>
                </a:ln>
                <a:solidFill>
                  <a:schemeClr val="bg1"/>
                </a:solidFill>
                <a:effectLst/>
                <a:uLnTx/>
                <a:uFillTx/>
                <a:latin typeface="Calibri"/>
              </a:rPr>
              <a:t>zur Vermittlung  fachbezogener Lese- und </a:t>
            </a:r>
            <a:r>
              <a:rPr kumimoji="0" lang="de-DE" sz="1200" i="0" u="none" strike="noStrike" kern="1200" cap="none" spc="0" normalizeH="0" noProof="0" dirty="0" err="1">
                <a:ln>
                  <a:noFill/>
                </a:ln>
                <a:solidFill>
                  <a:schemeClr val="bg1"/>
                </a:solidFill>
                <a:effectLst/>
                <a:uLnTx/>
                <a:uFillTx/>
                <a:latin typeface="Calibri"/>
              </a:rPr>
              <a:t>Schreibkompete</a:t>
            </a:r>
            <a:r>
              <a:rPr lang="de-DE" sz="1200" dirty="0" err="1">
                <a:solidFill>
                  <a:schemeClr val="bg1"/>
                </a:solidFill>
                <a:latin typeface="Calibri"/>
              </a:rPr>
              <a:t>nzen</a:t>
            </a:r>
            <a:endParaRPr kumimoji="0" lang="de-DE" sz="1200" i="0" u="none" strike="noStrike" kern="1200" cap="none" spc="0" normalizeH="0" baseline="0" noProof="0" dirty="0">
              <a:ln>
                <a:noFill/>
              </a:ln>
              <a:solidFill>
                <a:schemeClr val="bg1"/>
              </a:solidFill>
              <a:effectLst/>
              <a:uLnTx/>
              <a:uFillTx/>
              <a:latin typeface="Calibri"/>
            </a:endParaRPr>
          </a:p>
        </p:txBody>
      </p:sp>
      <p:pic>
        <p:nvPicPr>
          <p:cNvPr id="10" name="Grafik 6" descr="Creative Commons Lizenzvertrag">
            <a:extLst>
              <a:ext uri="{FF2B5EF4-FFF2-40B4-BE49-F238E27FC236}">
                <a16:creationId xmlns:a16="http://schemas.microsoft.com/office/drawing/2014/main" id="{3DDE063E-481C-4629-A492-8C0B2770F5F2}"/>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287326" y="6196504"/>
            <a:ext cx="838200" cy="295275"/>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12">
            <a:extLst>
              <a:ext uri="{FF2B5EF4-FFF2-40B4-BE49-F238E27FC236}">
                <a16:creationId xmlns:a16="http://schemas.microsoft.com/office/drawing/2014/main" id="{00E8F90E-D561-4F36-A3EE-BB91494DD9BD}"/>
              </a:ext>
            </a:extLst>
          </p:cNvPr>
          <p:cNvSpPr>
            <a:spLocks noChangeArrowheads="1"/>
          </p:cNvSpPr>
          <p:nvPr userDrawn="1"/>
        </p:nvSpPr>
        <p:spPr bwMode="auto">
          <a:xfrm>
            <a:off x="7092280" y="6144087"/>
            <a:ext cx="125963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 </a:t>
            </a:r>
            <a:r>
              <a:rPr kumimoji="0" lang="de-DE" altLang="de-DE" sz="1600" b="0" i="0" u="none" strike="noStrike" cap="none" normalizeH="0" baseline="0" dirty="0" err="1">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BaCuLit</a:t>
            </a:r>
            <a:r>
              <a:rPr kumimoji="0" lang="de-DE" altLang="de-DE" sz="500" b="0" i="0" u="none" strike="noStrike" cap="none" normalizeH="0" baseline="0" dirty="0">
                <a:ln>
                  <a:noFill/>
                </a:ln>
                <a:solidFill>
                  <a:srgbClr val="3CD9E1"/>
                </a:solidFill>
                <a:effectLst/>
              </a:rPr>
              <a:t> </a:t>
            </a:r>
            <a:endParaRPr kumimoji="0" lang="de-DE" altLang="de-DE" sz="2000" b="0" i="0" u="none" strike="noStrike" cap="none" normalizeH="0" baseline="0" dirty="0">
              <a:ln>
                <a:noFill/>
              </a:ln>
              <a:solidFill>
                <a:srgbClr val="3CD9E1"/>
              </a:solidFill>
              <a:effectLst/>
              <a:latin typeface="Arial" panose="020B0604020202020204" pitchFamily="34" charset="0"/>
            </a:endParaRPr>
          </a:p>
        </p:txBody>
      </p:sp>
      <p:sp>
        <p:nvSpPr>
          <p:cNvPr id="14" name="Titel 4">
            <a:extLst>
              <a:ext uri="{FF2B5EF4-FFF2-40B4-BE49-F238E27FC236}">
                <a16:creationId xmlns:a16="http://schemas.microsoft.com/office/drawing/2014/main" id="{C2B8DE9E-8F90-465F-B5F4-D794CB53A0A0}"/>
              </a:ext>
            </a:extLst>
          </p:cNvPr>
          <p:cNvSpPr>
            <a:spLocks noGrp="1"/>
          </p:cNvSpPr>
          <p:nvPr>
            <p:ph type="title"/>
          </p:nvPr>
        </p:nvSpPr>
        <p:spPr>
          <a:xfrm>
            <a:off x="323528" y="10990"/>
            <a:ext cx="7926184" cy="1060287"/>
          </a:xfrm>
        </p:spPr>
        <p:txBody>
          <a:bodyPr>
            <a:normAutofit/>
          </a:bodyPr>
          <a:lstStyle>
            <a:lvl1pPr algn="l">
              <a:defRPr sz="3200">
                <a:solidFill>
                  <a:schemeClr val="bg1"/>
                </a:solidFill>
              </a:defRPr>
            </a:lvl1pPr>
          </a:lstStyle>
          <a:p>
            <a:r>
              <a:rPr lang="de-DE" dirty="0"/>
              <a:t>Mastertitelformat bearbeiten</a:t>
            </a:r>
          </a:p>
        </p:txBody>
      </p:sp>
      <p:pic>
        <p:nvPicPr>
          <p:cNvPr id="15" name="Grafik 14">
            <a:extLst>
              <a:ext uri="{FF2B5EF4-FFF2-40B4-BE49-F238E27FC236}">
                <a16:creationId xmlns:a16="http://schemas.microsoft.com/office/drawing/2014/main" id="{329D9AB8-857D-4C01-8E72-2DFCDEA762C8}"/>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172400" y="5733256"/>
            <a:ext cx="735135" cy="732966"/>
          </a:xfrm>
          <a:prstGeom prst="rect">
            <a:avLst/>
          </a:prstGeom>
        </p:spPr>
      </p:pic>
      <p:sp>
        <p:nvSpPr>
          <p:cNvPr id="16" name="Foliennummernplatzhalter 3">
            <a:extLst>
              <a:ext uri="{FF2B5EF4-FFF2-40B4-BE49-F238E27FC236}">
                <a16:creationId xmlns:a16="http://schemas.microsoft.com/office/drawing/2014/main" id="{022C63EE-6ED4-48CC-81BB-7269E3A05E43}"/>
              </a:ext>
            </a:extLst>
          </p:cNvPr>
          <p:cNvSpPr txBox="1">
            <a:spLocks/>
          </p:cNvSpPr>
          <p:nvPr userDrawn="1"/>
        </p:nvSpPr>
        <p:spPr>
          <a:xfrm>
            <a:off x="8172400" y="5945147"/>
            <a:ext cx="735134" cy="365125"/>
          </a:xfrm>
          <a:prstGeom prst="rect">
            <a:avLst/>
          </a:prstGeom>
        </p:spPr>
        <p:txBody>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3716C5D-123D-4EDE-A4A5-85ED365A388D}" type="slidenum">
              <a:rPr lang="de-DE" sz="1600" smtClean="0"/>
              <a:pPr algn="ctr"/>
              <a:t>‹Nr.›</a:t>
            </a:fld>
            <a:endParaRPr lang="de-DE" sz="1600" dirty="0"/>
          </a:p>
        </p:txBody>
      </p:sp>
    </p:spTree>
    <p:extLst>
      <p:ext uri="{BB962C8B-B14F-4D97-AF65-F5344CB8AC3E}">
        <p14:creationId xmlns:p14="http://schemas.microsoft.com/office/powerpoint/2010/main" val="34332338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rbeitsfolie 1">
    <p:spTree>
      <p:nvGrpSpPr>
        <p:cNvPr id="1" name=""/>
        <p:cNvGrpSpPr/>
        <p:nvPr/>
      </p:nvGrpSpPr>
      <p:grpSpPr>
        <a:xfrm>
          <a:off x="0" y="0"/>
          <a:ext cx="0" cy="0"/>
          <a:chOff x="0" y="0"/>
          <a:chExt cx="0" cy="0"/>
        </a:xfrm>
      </p:grpSpPr>
      <p:pic>
        <p:nvPicPr>
          <p:cNvPr id="6" name="Inhaltsplatzhalter 7"/>
          <p:cNvPicPr>
            <a:picLocks noChangeAspect="1"/>
          </p:cNvPicPr>
          <p:nvPr userDrawn="1"/>
        </p:nvPicPr>
        <p:blipFill rotWithShape="1">
          <a:blip r:embed="rId2"/>
          <a:srcRect l="24503" t="10299" r="15232" b="83337"/>
          <a:stretch/>
        </p:blipFill>
        <p:spPr>
          <a:xfrm>
            <a:off x="0" y="0"/>
            <a:ext cx="9173384" cy="1060287"/>
          </a:xfrm>
          <a:prstGeom prst="rect">
            <a:avLst/>
          </a:prstGeom>
        </p:spPr>
      </p:pic>
      <p:pic>
        <p:nvPicPr>
          <p:cNvPr id="11" name="Inhaltsplatzhalter 7"/>
          <p:cNvPicPr>
            <a:picLocks noChangeAspect="1"/>
          </p:cNvPicPr>
          <p:nvPr userDrawn="1"/>
        </p:nvPicPr>
        <p:blipFill rotWithShape="1">
          <a:blip r:embed="rId2"/>
          <a:srcRect l="24503" t="10299" r="15232" b="83337"/>
          <a:stretch/>
        </p:blipFill>
        <p:spPr>
          <a:xfrm>
            <a:off x="-14171" y="6541927"/>
            <a:ext cx="9173384" cy="328244"/>
          </a:xfrm>
          <a:prstGeom prst="rect">
            <a:avLst/>
          </a:prstGeom>
        </p:spPr>
      </p:pic>
      <p:sp>
        <p:nvSpPr>
          <p:cNvPr id="12" name="TextBox 4">
            <a:extLst>
              <a:ext uri="{FF2B5EF4-FFF2-40B4-BE49-F238E27FC236}">
                <a16:creationId xmlns:a16="http://schemas.microsoft.com/office/drawing/2014/main" id="{D7603042-2E5E-49EC-A746-13875C55A79E}"/>
              </a:ext>
            </a:extLst>
          </p:cNvPr>
          <p:cNvSpPr txBox="1"/>
          <p:nvPr userDrawn="1"/>
        </p:nvSpPr>
        <p:spPr>
          <a:xfrm>
            <a:off x="0" y="6525344"/>
            <a:ext cx="9143999"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err="1">
                <a:solidFill>
                  <a:schemeClr val="bg1"/>
                </a:solidFill>
                <a:latin typeface="Calibri"/>
              </a:rPr>
              <a:t>BaCuLit</a:t>
            </a:r>
            <a:r>
              <a:rPr lang="de-DE" sz="1600" b="1" dirty="0">
                <a:solidFill>
                  <a:schemeClr val="bg1"/>
                </a:solidFill>
                <a:latin typeface="Calibri"/>
              </a:rPr>
              <a:t> </a:t>
            </a:r>
            <a:r>
              <a:rPr lang="de-DE" sz="1200" b="1" dirty="0">
                <a:solidFill>
                  <a:schemeClr val="bg1"/>
                </a:solidFill>
                <a:latin typeface="Calibri"/>
              </a:rPr>
              <a:t>- </a:t>
            </a:r>
            <a:r>
              <a:rPr kumimoji="0" lang="de-DE" sz="1200" i="0" u="none" strike="noStrike" kern="1200" cap="none" spc="0" normalizeH="0" baseline="0" noProof="0" dirty="0">
                <a:ln>
                  <a:noFill/>
                </a:ln>
                <a:solidFill>
                  <a:schemeClr val="bg1"/>
                </a:solidFill>
                <a:effectLst/>
                <a:uLnTx/>
                <a:uFillTx/>
                <a:latin typeface="Calibri"/>
              </a:rPr>
              <a:t>Fortbildung</a:t>
            </a:r>
            <a:r>
              <a:rPr kumimoji="0" lang="de-DE" sz="1200" i="0" u="none" strike="noStrike" kern="1200" cap="none" spc="0" normalizeH="0" noProof="0" dirty="0">
                <a:ln>
                  <a:noFill/>
                </a:ln>
                <a:solidFill>
                  <a:schemeClr val="bg1"/>
                </a:solidFill>
                <a:effectLst/>
                <a:uLnTx/>
                <a:uFillTx/>
                <a:latin typeface="Calibri"/>
              </a:rPr>
              <a:t> </a:t>
            </a:r>
            <a:r>
              <a:rPr lang="de-DE" sz="1200" dirty="0">
                <a:solidFill>
                  <a:schemeClr val="bg1"/>
                </a:solidFill>
                <a:latin typeface="Calibri"/>
              </a:rPr>
              <a:t>für Lehrkräfte </a:t>
            </a:r>
            <a:r>
              <a:rPr kumimoji="0" lang="de-DE" sz="1200" i="0" u="none" strike="noStrike" kern="1200" cap="none" spc="0" normalizeH="0" noProof="0" dirty="0">
                <a:ln>
                  <a:noFill/>
                </a:ln>
                <a:solidFill>
                  <a:schemeClr val="bg1"/>
                </a:solidFill>
                <a:effectLst/>
                <a:uLnTx/>
                <a:uFillTx/>
                <a:latin typeface="Calibri"/>
              </a:rPr>
              <a:t>zur Vermittlung  fachbezogener Lese- und </a:t>
            </a:r>
            <a:r>
              <a:rPr kumimoji="0" lang="de-DE" sz="1200" i="0" u="none" strike="noStrike" kern="1200" cap="none" spc="0" normalizeH="0" noProof="0" dirty="0" err="1">
                <a:ln>
                  <a:noFill/>
                </a:ln>
                <a:solidFill>
                  <a:schemeClr val="bg1"/>
                </a:solidFill>
                <a:effectLst/>
                <a:uLnTx/>
                <a:uFillTx/>
                <a:latin typeface="Calibri"/>
              </a:rPr>
              <a:t>Schreibkompete</a:t>
            </a:r>
            <a:r>
              <a:rPr lang="de-DE" sz="1200" dirty="0" err="1">
                <a:solidFill>
                  <a:schemeClr val="bg1"/>
                </a:solidFill>
                <a:latin typeface="Calibri"/>
              </a:rPr>
              <a:t>nzen</a:t>
            </a:r>
            <a:endParaRPr kumimoji="0" lang="de-DE" sz="1200" i="0" u="none" strike="noStrike" kern="1200" cap="none" spc="0" normalizeH="0" baseline="0" noProof="0" dirty="0">
              <a:ln>
                <a:noFill/>
              </a:ln>
              <a:solidFill>
                <a:schemeClr val="bg1"/>
              </a:solidFill>
              <a:effectLst/>
              <a:uLnTx/>
              <a:uFillTx/>
              <a:latin typeface="Calibri"/>
            </a:endParaRPr>
          </a:p>
        </p:txBody>
      </p:sp>
      <p:sp>
        <p:nvSpPr>
          <p:cNvPr id="10" name="Textplatzhalter 14">
            <a:extLst>
              <a:ext uri="{FF2B5EF4-FFF2-40B4-BE49-F238E27FC236}">
                <a16:creationId xmlns:a16="http://schemas.microsoft.com/office/drawing/2014/main" id="{919282EF-514A-455B-94E5-6BC43662BE61}"/>
              </a:ext>
            </a:extLst>
          </p:cNvPr>
          <p:cNvSpPr>
            <a:spLocks noGrp="1"/>
          </p:cNvSpPr>
          <p:nvPr>
            <p:ph type="body" sz="quarter" idx="13"/>
          </p:nvPr>
        </p:nvSpPr>
        <p:spPr>
          <a:xfrm>
            <a:off x="323528" y="1341438"/>
            <a:ext cx="8569647" cy="4103687"/>
          </a:xfrm>
        </p:spPr>
        <p:txBody>
          <a:bodyPr/>
          <a:lstStyle>
            <a:lvl1pPr marL="457200" indent="-457200">
              <a:buFontTx/>
              <a:buBlip>
                <a:blip r:embed="rId3"/>
              </a:buBlip>
              <a:defRPr/>
            </a:lvl1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5" name="Titel 4">
            <a:extLst>
              <a:ext uri="{FF2B5EF4-FFF2-40B4-BE49-F238E27FC236}">
                <a16:creationId xmlns:a16="http://schemas.microsoft.com/office/drawing/2014/main" id="{AACB194C-D24A-4104-A45D-904D8FE5EC70}"/>
              </a:ext>
            </a:extLst>
          </p:cNvPr>
          <p:cNvSpPr>
            <a:spLocks noGrp="1"/>
          </p:cNvSpPr>
          <p:nvPr>
            <p:ph type="title"/>
          </p:nvPr>
        </p:nvSpPr>
        <p:spPr>
          <a:xfrm>
            <a:off x="323528" y="10990"/>
            <a:ext cx="7926184" cy="1060287"/>
          </a:xfrm>
        </p:spPr>
        <p:txBody>
          <a:bodyPr>
            <a:normAutofit/>
          </a:bodyPr>
          <a:lstStyle>
            <a:lvl1pPr algn="l">
              <a:defRPr sz="3200">
                <a:solidFill>
                  <a:schemeClr val="bg1"/>
                </a:solidFill>
              </a:defRPr>
            </a:lvl1pPr>
          </a:lstStyle>
          <a:p>
            <a:r>
              <a:rPr lang="de-DE" dirty="0"/>
              <a:t>Mastertitelformat bearbeiten</a:t>
            </a:r>
          </a:p>
        </p:txBody>
      </p:sp>
      <p:pic>
        <p:nvPicPr>
          <p:cNvPr id="13" name="Grafik 6" descr="Creative Commons Lizenzvertrag">
            <a:extLst>
              <a:ext uri="{FF2B5EF4-FFF2-40B4-BE49-F238E27FC236}">
                <a16:creationId xmlns:a16="http://schemas.microsoft.com/office/drawing/2014/main" id="{0CFE9BA6-C323-46CA-8BF5-2C82F2F32F82}"/>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6287326" y="6196504"/>
            <a:ext cx="838200" cy="295275"/>
          </a:xfrm>
          <a:prstGeom prst="rect">
            <a:avLst/>
          </a:prstGeom>
          <a:noFill/>
          <a:extLst>
            <a:ext uri="{909E8E84-426E-40DD-AFC4-6F175D3DCCD1}">
              <a14:hiddenFill xmlns:a14="http://schemas.microsoft.com/office/drawing/2010/main">
                <a:solidFill>
                  <a:srgbClr val="FFFFFF"/>
                </a:solidFill>
              </a14:hiddenFill>
            </a:ext>
          </a:extLst>
        </p:spPr>
      </p:pic>
      <p:sp>
        <p:nvSpPr>
          <p:cNvPr id="14" name="Rectangle 12">
            <a:extLst>
              <a:ext uri="{FF2B5EF4-FFF2-40B4-BE49-F238E27FC236}">
                <a16:creationId xmlns:a16="http://schemas.microsoft.com/office/drawing/2014/main" id="{88DE496E-CB1F-4E27-A1A9-8600B8BAA706}"/>
              </a:ext>
            </a:extLst>
          </p:cNvPr>
          <p:cNvSpPr>
            <a:spLocks noChangeArrowheads="1"/>
          </p:cNvSpPr>
          <p:nvPr userDrawn="1"/>
        </p:nvSpPr>
        <p:spPr bwMode="auto">
          <a:xfrm>
            <a:off x="7092280" y="6144087"/>
            <a:ext cx="125963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 </a:t>
            </a:r>
            <a:r>
              <a:rPr kumimoji="0" lang="de-DE" altLang="de-DE" sz="1600" b="0" i="0" u="none" strike="noStrike" cap="none" normalizeH="0" baseline="0" dirty="0" err="1">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BaCuLit</a:t>
            </a:r>
            <a:r>
              <a:rPr kumimoji="0" lang="de-DE" altLang="de-DE" sz="500" b="0" i="0" u="none" strike="noStrike" cap="none" normalizeH="0" baseline="0" dirty="0">
                <a:ln>
                  <a:noFill/>
                </a:ln>
                <a:solidFill>
                  <a:srgbClr val="3CD9E1"/>
                </a:solidFill>
                <a:effectLst/>
              </a:rPr>
              <a:t> </a:t>
            </a:r>
            <a:endParaRPr kumimoji="0" lang="de-DE" altLang="de-DE" sz="2000" b="0" i="0" u="none" strike="noStrike" cap="none" normalizeH="0" baseline="0" dirty="0">
              <a:ln>
                <a:noFill/>
              </a:ln>
              <a:solidFill>
                <a:srgbClr val="3CD9E1"/>
              </a:solidFill>
              <a:effectLst/>
              <a:latin typeface="Arial" panose="020B0604020202020204" pitchFamily="34" charset="0"/>
            </a:endParaRPr>
          </a:p>
        </p:txBody>
      </p:sp>
      <p:pic>
        <p:nvPicPr>
          <p:cNvPr id="15" name="Grafik 14">
            <a:extLst>
              <a:ext uri="{FF2B5EF4-FFF2-40B4-BE49-F238E27FC236}">
                <a16:creationId xmlns:a16="http://schemas.microsoft.com/office/drawing/2014/main" id="{AD0C9BA6-6775-458C-92FD-657C15DD7A4F}"/>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172400" y="5733256"/>
            <a:ext cx="735135" cy="732966"/>
          </a:xfrm>
          <a:prstGeom prst="rect">
            <a:avLst/>
          </a:prstGeom>
        </p:spPr>
      </p:pic>
      <p:sp>
        <p:nvSpPr>
          <p:cNvPr id="16" name="Foliennummernplatzhalter 3">
            <a:extLst>
              <a:ext uri="{FF2B5EF4-FFF2-40B4-BE49-F238E27FC236}">
                <a16:creationId xmlns:a16="http://schemas.microsoft.com/office/drawing/2014/main" id="{DBF41FF2-CFC4-48D5-9E4A-2B30ABEBC2F4}"/>
              </a:ext>
            </a:extLst>
          </p:cNvPr>
          <p:cNvSpPr txBox="1">
            <a:spLocks/>
          </p:cNvSpPr>
          <p:nvPr userDrawn="1"/>
        </p:nvSpPr>
        <p:spPr>
          <a:xfrm>
            <a:off x="8172400" y="5945147"/>
            <a:ext cx="735134" cy="365125"/>
          </a:xfrm>
          <a:prstGeom prst="rect">
            <a:avLst/>
          </a:prstGeom>
        </p:spPr>
        <p:txBody>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3716C5D-123D-4EDE-A4A5-85ED365A388D}" type="slidenum">
              <a:rPr lang="de-DE" sz="1600" smtClean="0"/>
              <a:pPr algn="ctr"/>
              <a:t>‹Nr.›</a:t>
            </a:fld>
            <a:endParaRPr lang="de-DE" sz="1600" dirty="0"/>
          </a:p>
        </p:txBody>
      </p:sp>
    </p:spTree>
    <p:extLst>
      <p:ext uri="{BB962C8B-B14F-4D97-AF65-F5344CB8AC3E}">
        <p14:creationId xmlns:p14="http://schemas.microsoft.com/office/powerpoint/2010/main" val="718976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Arbeitsfolie 2">
    <p:spTree>
      <p:nvGrpSpPr>
        <p:cNvPr id="1" name=""/>
        <p:cNvGrpSpPr/>
        <p:nvPr/>
      </p:nvGrpSpPr>
      <p:grpSpPr>
        <a:xfrm>
          <a:off x="0" y="0"/>
          <a:ext cx="0" cy="0"/>
          <a:chOff x="0" y="0"/>
          <a:chExt cx="0" cy="0"/>
        </a:xfrm>
      </p:grpSpPr>
      <p:pic>
        <p:nvPicPr>
          <p:cNvPr id="6" name="Inhaltsplatzhalter 7"/>
          <p:cNvPicPr>
            <a:picLocks noChangeAspect="1"/>
          </p:cNvPicPr>
          <p:nvPr userDrawn="1"/>
        </p:nvPicPr>
        <p:blipFill rotWithShape="1">
          <a:blip r:embed="rId2"/>
          <a:srcRect l="24503" t="10299" r="15232" b="83337"/>
          <a:stretch/>
        </p:blipFill>
        <p:spPr>
          <a:xfrm>
            <a:off x="0" y="0"/>
            <a:ext cx="9173384" cy="1060287"/>
          </a:xfrm>
          <a:prstGeom prst="rect">
            <a:avLst/>
          </a:prstGeom>
        </p:spPr>
      </p:pic>
      <p:pic>
        <p:nvPicPr>
          <p:cNvPr id="11" name="Inhaltsplatzhalter 7"/>
          <p:cNvPicPr>
            <a:picLocks noChangeAspect="1"/>
          </p:cNvPicPr>
          <p:nvPr userDrawn="1"/>
        </p:nvPicPr>
        <p:blipFill rotWithShape="1">
          <a:blip r:embed="rId2"/>
          <a:srcRect l="24503" t="10299" r="15232" b="83337"/>
          <a:stretch/>
        </p:blipFill>
        <p:spPr>
          <a:xfrm>
            <a:off x="-14171" y="6541927"/>
            <a:ext cx="9173384" cy="328244"/>
          </a:xfrm>
          <a:prstGeom prst="rect">
            <a:avLst/>
          </a:prstGeom>
        </p:spPr>
      </p:pic>
      <p:sp>
        <p:nvSpPr>
          <p:cNvPr id="12" name="TextBox 4">
            <a:extLst>
              <a:ext uri="{FF2B5EF4-FFF2-40B4-BE49-F238E27FC236}">
                <a16:creationId xmlns:a16="http://schemas.microsoft.com/office/drawing/2014/main" id="{D7603042-2E5E-49EC-A746-13875C55A79E}"/>
              </a:ext>
            </a:extLst>
          </p:cNvPr>
          <p:cNvSpPr txBox="1"/>
          <p:nvPr userDrawn="1"/>
        </p:nvSpPr>
        <p:spPr>
          <a:xfrm>
            <a:off x="0" y="6525344"/>
            <a:ext cx="9143999"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err="1">
                <a:solidFill>
                  <a:schemeClr val="bg1"/>
                </a:solidFill>
                <a:latin typeface="Calibri"/>
              </a:rPr>
              <a:t>BaCuLit</a:t>
            </a:r>
            <a:r>
              <a:rPr lang="de-DE" sz="1600" b="1" dirty="0">
                <a:solidFill>
                  <a:schemeClr val="bg1"/>
                </a:solidFill>
                <a:latin typeface="Calibri"/>
              </a:rPr>
              <a:t> </a:t>
            </a:r>
            <a:r>
              <a:rPr lang="de-DE" sz="1200" b="1" dirty="0">
                <a:solidFill>
                  <a:schemeClr val="bg1"/>
                </a:solidFill>
                <a:latin typeface="Calibri"/>
              </a:rPr>
              <a:t>- </a:t>
            </a:r>
            <a:r>
              <a:rPr kumimoji="0" lang="de-DE" sz="1200" i="0" u="none" strike="noStrike" kern="1200" cap="none" spc="0" normalizeH="0" baseline="0" noProof="0" dirty="0">
                <a:ln>
                  <a:noFill/>
                </a:ln>
                <a:solidFill>
                  <a:schemeClr val="bg1"/>
                </a:solidFill>
                <a:effectLst/>
                <a:uLnTx/>
                <a:uFillTx/>
                <a:latin typeface="Calibri"/>
              </a:rPr>
              <a:t>Fortbildung</a:t>
            </a:r>
            <a:r>
              <a:rPr kumimoji="0" lang="de-DE" sz="1200" i="0" u="none" strike="noStrike" kern="1200" cap="none" spc="0" normalizeH="0" noProof="0" dirty="0">
                <a:ln>
                  <a:noFill/>
                </a:ln>
                <a:solidFill>
                  <a:schemeClr val="bg1"/>
                </a:solidFill>
                <a:effectLst/>
                <a:uLnTx/>
                <a:uFillTx/>
                <a:latin typeface="Calibri"/>
              </a:rPr>
              <a:t> </a:t>
            </a:r>
            <a:r>
              <a:rPr lang="de-DE" sz="1200" dirty="0">
                <a:solidFill>
                  <a:schemeClr val="bg1"/>
                </a:solidFill>
                <a:latin typeface="Calibri"/>
              </a:rPr>
              <a:t>für Lehrkräfte </a:t>
            </a:r>
            <a:r>
              <a:rPr kumimoji="0" lang="de-DE" sz="1200" i="0" u="none" strike="noStrike" kern="1200" cap="none" spc="0" normalizeH="0" noProof="0" dirty="0">
                <a:ln>
                  <a:noFill/>
                </a:ln>
                <a:solidFill>
                  <a:schemeClr val="bg1"/>
                </a:solidFill>
                <a:effectLst/>
                <a:uLnTx/>
                <a:uFillTx/>
                <a:latin typeface="Calibri"/>
              </a:rPr>
              <a:t>zur Vermittlung  fachbezogener Lese- und </a:t>
            </a:r>
            <a:r>
              <a:rPr kumimoji="0" lang="de-DE" sz="1200" i="0" u="none" strike="noStrike" kern="1200" cap="none" spc="0" normalizeH="0" noProof="0" dirty="0" err="1">
                <a:ln>
                  <a:noFill/>
                </a:ln>
                <a:solidFill>
                  <a:schemeClr val="bg1"/>
                </a:solidFill>
                <a:effectLst/>
                <a:uLnTx/>
                <a:uFillTx/>
                <a:latin typeface="Calibri"/>
              </a:rPr>
              <a:t>Schreibkompete</a:t>
            </a:r>
            <a:r>
              <a:rPr lang="de-DE" sz="1200" dirty="0" err="1">
                <a:solidFill>
                  <a:schemeClr val="bg1"/>
                </a:solidFill>
                <a:latin typeface="Calibri"/>
              </a:rPr>
              <a:t>nzen</a:t>
            </a:r>
            <a:endParaRPr kumimoji="0" lang="de-DE" sz="1200" i="0" u="none" strike="noStrike" kern="1200" cap="none" spc="0" normalizeH="0" baseline="0" noProof="0" dirty="0">
              <a:ln>
                <a:noFill/>
              </a:ln>
              <a:solidFill>
                <a:schemeClr val="bg1"/>
              </a:solidFill>
              <a:effectLst/>
              <a:uLnTx/>
              <a:uFillTx/>
              <a:latin typeface="Calibri"/>
            </a:endParaRPr>
          </a:p>
        </p:txBody>
      </p:sp>
      <p:sp>
        <p:nvSpPr>
          <p:cNvPr id="10" name="Textplatzhalter 14">
            <a:extLst>
              <a:ext uri="{FF2B5EF4-FFF2-40B4-BE49-F238E27FC236}">
                <a16:creationId xmlns:a16="http://schemas.microsoft.com/office/drawing/2014/main" id="{919282EF-514A-455B-94E5-6BC43662BE61}"/>
              </a:ext>
            </a:extLst>
          </p:cNvPr>
          <p:cNvSpPr>
            <a:spLocks noGrp="1"/>
          </p:cNvSpPr>
          <p:nvPr>
            <p:ph type="body" sz="quarter" idx="13"/>
          </p:nvPr>
        </p:nvSpPr>
        <p:spPr>
          <a:xfrm>
            <a:off x="323529" y="1341438"/>
            <a:ext cx="4104456" cy="4103687"/>
          </a:xfrm>
        </p:spPr>
        <p:txBody>
          <a:bodyPr/>
          <a:lstStyle>
            <a:lvl1pPr marL="342900" indent="-342900">
              <a:buFontTx/>
              <a:buBlip>
                <a:blip r:embed="rId3"/>
              </a:buBlip>
              <a:defRPr/>
            </a:lvl1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4" name="Textplatzhalter 14">
            <a:extLst>
              <a:ext uri="{FF2B5EF4-FFF2-40B4-BE49-F238E27FC236}">
                <a16:creationId xmlns:a16="http://schemas.microsoft.com/office/drawing/2014/main" id="{1BEEE726-0667-4289-9C9C-C9692BE6B1F1}"/>
              </a:ext>
            </a:extLst>
          </p:cNvPr>
          <p:cNvSpPr>
            <a:spLocks noGrp="1"/>
          </p:cNvSpPr>
          <p:nvPr>
            <p:ph type="body" sz="quarter" idx="14"/>
          </p:nvPr>
        </p:nvSpPr>
        <p:spPr>
          <a:xfrm>
            <a:off x="4716017" y="1349538"/>
            <a:ext cx="4104456" cy="4103687"/>
          </a:xfrm>
        </p:spPr>
        <p:txBody>
          <a:bodyPr/>
          <a:lstStyle>
            <a:lvl1pPr marL="342900" indent="-342900">
              <a:buFontTx/>
              <a:buBlip>
                <a:blip r:embed="rId3"/>
              </a:buBlip>
              <a:defRPr/>
            </a:lvl1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pic>
        <p:nvPicPr>
          <p:cNvPr id="13" name="Grafik 6" descr="Creative Commons Lizenzvertrag">
            <a:extLst>
              <a:ext uri="{FF2B5EF4-FFF2-40B4-BE49-F238E27FC236}">
                <a16:creationId xmlns:a16="http://schemas.microsoft.com/office/drawing/2014/main" id="{16287349-25AB-45D1-ADED-377AE270B5DA}"/>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6287326" y="6196504"/>
            <a:ext cx="838200" cy="295275"/>
          </a:xfrm>
          <a:prstGeom prst="rect">
            <a:avLst/>
          </a:prstGeom>
          <a:noFill/>
          <a:extLst>
            <a:ext uri="{909E8E84-426E-40DD-AFC4-6F175D3DCCD1}">
              <a14:hiddenFill xmlns:a14="http://schemas.microsoft.com/office/drawing/2010/main">
                <a:solidFill>
                  <a:srgbClr val="FFFFFF"/>
                </a:solidFill>
              </a14:hiddenFill>
            </a:ext>
          </a:extLst>
        </p:spPr>
      </p:pic>
      <p:sp>
        <p:nvSpPr>
          <p:cNvPr id="15" name="Rectangle 12">
            <a:extLst>
              <a:ext uri="{FF2B5EF4-FFF2-40B4-BE49-F238E27FC236}">
                <a16:creationId xmlns:a16="http://schemas.microsoft.com/office/drawing/2014/main" id="{FFD8D916-7648-4B28-B214-1CF7AC96C3A2}"/>
              </a:ext>
            </a:extLst>
          </p:cNvPr>
          <p:cNvSpPr>
            <a:spLocks noChangeArrowheads="1"/>
          </p:cNvSpPr>
          <p:nvPr userDrawn="1"/>
        </p:nvSpPr>
        <p:spPr bwMode="auto">
          <a:xfrm>
            <a:off x="7092280" y="6144087"/>
            <a:ext cx="125963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 </a:t>
            </a:r>
            <a:r>
              <a:rPr kumimoji="0" lang="de-DE" altLang="de-DE" sz="1600" b="0" i="0" u="none" strike="noStrike" cap="none" normalizeH="0" baseline="0" dirty="0" err="1">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BaCuLit</a:t>
            </a:r>
            <a:r>
              <a:rPr kumimoji="0" lang="de-DE" altLang="de-DE" sz="500" b="0" i="0" u="none" strike="noStrike" cap="none" normalizeH="0" baseline="0" dirty="0">
                <a:ln>
                  <a:noFill/>
                </a:ln>
                <a:solidFill>
                  <a:srgbClr val="3CD9E1"/>
                </a:solidFill>
                <a:effectLst/>
              </a:rPr>
              <a:t> </a:t>
            </a:r>
            <a:endParaRPr kumimoji="0" lang="de-DE" altLang="de-DE" sz="2000" b="0" i="0" u="none" strike="noStrike" cap="none" normalizeH="0" baseline="0" dirty="0">
              <a:ln>
                <a:noFill/>
              </a:ln>
              <a:solidFill>
                <a:srgbClr val="3CD9E1"/>
              </a:solidFill>
              <a:effectLst/>
              <a:latin typeface="Arial" panose="020B0604020202020204" pitchFamily="34" charset="0"/>
            </a:endParaRPr>
          </a:p>
        </p:txBody>
      </p:sp>
      <p:sp>
        <p:nvSpPr>
          <p:cNvPr id="16" name="Titel 4">
            <a:extLst>
              <a:ext uri="{FF2B5EF4-FFF2-40B4-BE49-F238E27FC236}">
                <a16:creationId xmlns:a16="http://schemas.microsoft.com/office/drawing/2014/main" id="{98C243EC-FC74-40C8-BE95-F9D24D35DDAC}"/>
              </a:ext>
            </a:extLst>
          </p:cNvPr>
          <p:cNvSpPr>
            <a:spLocks noGrp="1"/>
          </p:cNvSpPr>
          <p:nvPr>
            <p:ph type="title"/>
          </p:nvPr>
        </p:nvSpPr>
        <p:spPr>
          <a:xfrm>
            <a:off x="323528" y="10990"/>
            <a:ext cx="7926184" cy="1060287"/>
          </a:xfrm>
        </p:spPr>
        <p:txBody>
          <a:bodyPr>
            <a:normAutofit/>
          </a:bodyPr>
          <a:lstStyle>
            <a:lvl1pPr algn="l">
              <a:defRPr sz="3200">
                <a:solidFill>
                  <a:schemeClr val="bg1"/>
                </a:solidFill>
              </a:defRPr>
            </a:lvl1pPr>
          </a:lstStyle>
          <a:p>
            <a:r>
              <a:rPr lang="de-DE" dirty="0"/>
              <a:t>Mastertitelformat bearbeiten</a:t>
            </a:r>
          </a:p>
        </p:txBody>
      </p:sp>
      <p:pic>
        <p:nvPicPr>
          <p:cNvPr id="17" name="Grafik 16">
            <a:extLst>
              <a:ext uri="{FF2B5EF4-FFF2-40B4-BE49-F238E27FC236}">
                <a16:creationId xmlns:a16="http://schemas.microsoft.com/office/drawing/2014/main" id="{0C8BB2B9-155C-4D87-89C8-72E6153F753E}"/>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172400" y="5733256"/>
            <a:ext cx="735135" cy="732966"/>
          </a:xfrm>
          <a:prstGeom prst="rect">
            <a:avLst/>
          </a:prstGeom>
        </p:spPr>
      </p:pic>
      <p:sp>
        <p:nvSpPr>
          <p:cNvPr id="18" name="Foliennummernplatzhalter 3">
            <a:extLst>
              <a:ext uri="{FF2B5EF4-FFF2-40B4-BE49-F238E27FC236}">
                <a16:creationId xmlns:a16="http://schemas.microsoft.com/office/drawing/2014/main" id="{D92171CB-45D6-4619-B068-961DC9003EDF}"/>
              </a:ext>
            </a:extLst>
          </p:cNvPr>
          <p:cNvSpPr txBox="1">
            <a:spLocks/>
          </p:cNvSpPr>
          <p:nvPr userDrawn="1"/>
        </p:nvSpPr>
        <p:spPr>
          <a:xfrm>
            <a:off x="8172400" y="5945147"/>
            <a:ext cx="735134" cy="365125"/>
          </a:xfrm>
          <a:prstGeom prst="rect">
            <a:avLst/>
          </a:prstGeom>
        </p:spPr>
        <p:txBody>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3716C5D-123D-4EDE-A4A5-85ED365A388D}" type="slidenum">
              <a:rPr lang="de-DE" sz="1600" smtClean="0"/>
              <a:pPr algn="ctr"/>
              <a:t>‹Nr.›</a:t>
            </a:fld>
            <a:endParaRPr lang="de-DE" sz="1600" dirty="0"/>
          </a:p>
        </p:txBody>
      </p:sp>
    </p:spTree>
    <p:extLst>
      <p:ext uri="{BB962C8B-B14F-4D97-AF65-F5344CB8AC3E}">
        <p14:creationId xmlns:p14="http://schemas.microsoft.com/office/powerpoint/2010/main" val="10319173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Arbeitsfolie 2">
    <p:spTree>
      <p:nvGrpSpPr>
        <p:cNvPr id="1" name=""/>
        <p:cNvGrpSpPr/>
        <p:nvPr/>
      </p:nvGrpSpPr>
      <p:grpSpPr>
        <a:xfrm>
          <a:off x="0" y="0"/>
          <a:ext cx="0" cy="0"/>
          <a:chOff x="0" y="0"/>
          <a:chExt cx="0" cy="0"/>
        </a:xfrm>
      </p:grpSpPr>
      <p:pic>
        <p:nvPicPr>
          <p:cNvPr id="6" name="Inhaltsplatzhalter 7"/>
          <p:cNvPicPr>
            <a:picLocks noChangeAspect="1"/>
          </p:cNvPicPr>
          <p:nvPr userDrawn="1"/>
        </p:nvPicPr>
        <p:blipFill rotWithShape="1">
          <a:blip r:embed="rId2"/>
          <a:srcRect l="24503" t="10299" r="15232" b="83337"/>
          <a:stretch/>
        </p:blipFill>
        <p:spPr>
          <a:xfrm>
            <a:off x="0" y="0"/>
            <a:ext cx="9173384" cy="1060287"/>
          </a:xfrm>
          <a:prstGeom prst="rect">
            <a:avLst/>
          </a:prstGeom>
        </p:spPr>
      </p:pic>
      <p:pic>
        <p:nvPicPr>
          <p:cNvPr id="11" name="Inhaltsplatzhalter 7"/>
          <p:cNvPicPr>
            <a:picLocks noChangeAspect="1"/>
          </p:cNvPicPr>
          <p:nvPr userDrawn="1"/>
        </p:nvPicPr>
        <p:blipFill rotWithShape="1">
          <a:blip r:embed="rId2"/>
          <a:srcRect l="24503" t="10299" r="15232" b="83337"/>
          <a:stretch/>
        </p:blipFill>
        <p:spPr>
          <a:xfrm>
            <a:off x="-14171" y="6541927"/>
            <a:ext cx="9173384" cy="328244"/>
          </a:xfrm>
          <a:prstGeom prst="rect">
            <a:avLst/>
          </a:prstGeom>
        </p:spPr>
      </p:pic>
      <p:sp>
        <p:nvSpPr>
          <p:cNvPr id="12" name="TextBox 4">
            <a:extLst>
              <a:ext uri="{FF2B5EF4-FFF2-40B4-BE49-F238E27FC236}">
                <a16:creationId xmlns:a16="http://schemas.microsoft.com/office/drawing/2014/main" id="{D7603042-2E5E-49EC-A746-13875C55A79E}"/>
              </a:ext>
            </a:extLst>
          </p:cNvPr>
          <p:cNvSpPr txBox="1"/>
          <p:nvPr userDrawn="1"/>
        </p:nvSpPr>
        <p:spPr>
          <a:xfrm>
            <a:off x="0" y="6525344"/>
            <a:ext cx="9143999"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err="1">
                <a:solidFill>
                  <a:schemeClr val="bg1"/>
                </a:solidFill>
                <a:latin typeface="Calibri"/>
              </a:rPr>
              <a:t>BaCuLit</a:t>
            </a:r>
            <a:r>
              <a:rPr lang="de-DE" sz="1600" b="1" dirty="0">
                <a:solidFill>
                  <a:schemeClr val="bg1"/>
                </a:solidFill>
                <a:latin typeface="Calibri"/>
              </a:rPr>
              <a:t> </a:t>
            </a:r>
            <a:r>
              <a:rPr lang="de-DE" sz="1200" b="1" dirty="0">
                <a:solidFill>
                  <a:schemeClr val="bg1"/>
                </a:solidFill>
                <a:latin typeface="Calibri"/>
              </a:rPr>
              <a:t>- </a:t>
            </a:r>
            <a:r>
              <a:rPr kumimoji="0" lang="de-DE" sz="1200" i="0" u="none" strike="noStrike" kern="1200" cap="none" spc="0" normalizeH="0" baseline="0" noProof="0" dirty="0">
                <a:ln>
                  <a:noFill/>
                </a:ln>
                <a:solidFill>
                  <a:schemeClr val="bg1"/>
                </a:solidFill>
                <a:effectLst/>
                <a:uLnTx/>
                <a:uFillTx/>
                <a:latin typeface="Calibri"/>
              </a:rPr>
              <a:t>Fortbildung</a:t>
            </a:r>
            <a:r>
              <a:rPr kumimoji="0" lang="de-DE" sz="1200" i="0" u="none" strike="noStrike" kern="1200" cap="none" spc="0" normalizeH="0" noProof="0" dirty="0">
                <a:ln>
                  <a:noFill/>
                </a:ln>
                <a:solidFill>
                  <a:schemeClr val="bg1"/>
                </a:solidFill>
                <a:effectLst/>
                <a:uLnTx/>
                <a:uFillTx/>
                <a:latin typeface="Calibri"/>
              </a:rPr>
              <a:t> </a:t>
            </a:r>
            <a:r>
              <a:rPr lang="de-DE" sz="1200" dirty="0">
                <a:solidFill>
                  <a:schemeClr val="bg1"/>
                </a:solidFill>
                <a:latin typeface="Calibri"/>
              </a:rPr>
              <a:t>für Lehrkräfte </a:t>
            </a:r>
            <a:r>
              <a:rPr kumimoji="0" lang="de-DE" sz="1200" i="0" u="none" strike="noStrike" kern="1200" cap="none" spc="0" normalizeH="0" noProof="0" dirty="0">
                <a:ln>
                  <a:noFill/>
                </a:ln>
                <a:solidFill>
                  <a:schemeClr val="bg1"/>
                </a:solidFill>
                <a:effectLst/>
                <a:uLnTx/>
                <a:uFillTx/>
                <a:latin typeface="Calibri"/>
              </a:rPr>
              <a:t>zur Vermittlung  fachbezogener Lese- und </a:t>
            </a:r>
            <a:r>
              <a:rPr kumimoji="0" lang="de-DE" sz="1200" i="0" u="none" strike="noStrike" kern="1200" cap="none" spc="0" normalizeH="0" noProof="0" dirty="0" err="1">
                <a:ln>
                  <a:noFill/>
                </a:ln>
                <a:solidFill>
                  <a:schemeClr val="bg1"/>
                </a:solidFill>
                <a:effectLst/>
                <a:uLnTx/>
                <a:uFillTx/>
                <a:latin typeface="Calibri"/>
              </a:rPr>
              <a:t>Schreibkompete</a:t>
            </a:r>
            <a:r>
              <a:rPr lang="de-DE" sz="1200" dirty="0" err="1">
                <a:solidFill>
                  <a:schemeClr val="bg1"/>
                </a:solidFill>
                <a:latin typeface="Calibri"/>
              </a:rPr>
              <a:t>nzen</a:t>
            </a:r>
            <a:endParaRPr kumimoji="0" lang="de-DE" sz="1200" i="0" u="none" strike="noStrike" kern="1200" cap="none" spc="0" normalizeH="0" baseline="0" noProof="0" dirty="0">
              <a:ln>
                <a:noFill/>
              </a:ln>
              <a:solidFill>
                <a:schemeClr val="bg1"/>
              </a:solidFill>
              <a:effectLst/>
              <a:uLnTx/>
              <a:uFillTx/>
              <a:latin typeface="Calibri"/>
            </a:endParaRPr>
          </a:p>
        </p:txBody>
      </p:sp>
      <p:sp>
        <p:nvSpPr>
          <p:cNvPr id="10" name="Textplatzhalter 14">
            <a:extLst>
              <a:ext uri="{FF2B5EF4-FFF2-40B4-BE49-F238E27FC236}">
                <a16:creationId xmlns:a16="http://schemas.microsoft.com/office/drawing/2014/main" id="{919282EF-514A-455B-94E5-6BC43662BE61}"/>
              </a:ext>
            </a:extLst>
          </p:cNvPr>
          <p:cNvSpPr>
            <a:spLocks noGrp="1"/>
          </p:cNvSpPr>
          <p:nvPr>
            <p:ph type="body" sz="quarter" idx="13"/>
          </p:nvPr>
        </p:nvSpPr>
        <p:spPr>
          <a:xfrm>
            <a:off x="323529" y="1341438"/>
            <a:ext cx="8496942" cy="2095563"/>
          </a:xfrm>
        </p:spPr>
        <p:txBody>
          <a:bodyPr/>
          <a:lstStyle>
            <a:lvl1pPr marL="342900" indent="-342900">
              <a:buFontTx/>
              <a:buBlip>
                <a:blip r:embed="rId3"/>
              </a:buBlip>
              <a:defRPr/>
            </a:lvl1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4" name="Textplatzhalter 14">
            <a:extLst>
              <a:ext uri="{FF2B5EF4-FFF2-40B4-BE49-F238E27FC236}">
                <a16:creationId xmlns:a16="http://schemas.microsoft.com/office/drawing/2014/main" id="{1BEEE726-0667-4289-9C9C-C9692BE6B1F1}"/>
              </a:ext>
            </a:extLst>
          </p:cNvPr>
          <p:cNvSpPr>
            <a:spLocks noGrp="1"/>
          </p:cNvSpPr>
          <p:nvPr>
            <p:ph type="body" sz="quarter" idx="14"/>
          </p:nvPr>
        </p:nvSpPr>
        <p:spPr>
          <a:xfrm>
            <a:off x="323529" y="3717032"/>
            <a:ext cx="8496944" cy="1975325"/>
          </a:xfrm>
        </p:spPr>
        <p:txBody>
          <a:bodyPr/>
          <a:lstStyle>
            <a:lvl1pPr marL="342900" indent="-342900">
              <a:buFontTx/>
              <a:buBlip>
                <a:blip r:embed="rId3"/>
              </a:buBlip>
              <a:defRPr/>
            </a:lvl1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pic>
        <p:nvPicPr>
          <p:cNvPr id="13" name="Grafik 6" descr="Creative Commons Lizenzvertrag">
            <a:extLst>
              <a:ext uri="{FF2B5EF4-FFF2-40B4-BE49-F238E27FC236}">
                <a16:creationId xmlns:a16="http://schemas.microsoft.com/office/drawing/2014/main" id="{B2D025FE-A551-43D5-8157-3908A97ED16E}"/>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6287326" y="6196504"/>
            <a:ext cx="838200" cy="295275"/>
          </a:xfrm>
          <a:prstGeom prst="rect">
            <a:avLst/>
          </a:prstGeom>
          <a:noFill/>
          <a:extLst>
            <a:ext uri="{909E8E84-426E-40DD-AFC4-6F175D3DCCD1}">
              <a14:hiddenFill xmlns:a14="http://schemas.microsoft.com/office/drawing/2010/main">
                <a:solidFill>
                  <a:srgbClr val="FFFFFF"/>
                </a:solidFill>
              </a14:hiddenFill>
            </a:ext>
          </a:extLst>
        </p:spPr>
      </p:pic>
      <p:sp>
        <p:nvSpPr>
          <p:cNvPr id="15" name="Rectangle 12">
            <a:extLst>
              <a:ext uri="{FF2B5EF4-FFF2-40B4-BE49-F238E27FC236}">
                <a16:creationId xmlns:a16="http://schemas.microsoft.com/office/drawing/2014/main" id="{A78169AB-F976-4DE6-88CD-9D16C1770039}"/>
              </a:ext>
            </a:extLst>
          </p:cNvPr>
          <p:cNvSpPr>
            <a:spLocks noChangeArrowheads="1"/>
          </p:cNvSpPr>
          <p:nvPr userDrawn="1"/>
        </p:nvSpPr>
        <p:spPr bwMode="auto">
          <a:xfrm>
            <a:off x="7092280" y="6144087"/>
            <a:ext cx="125963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 </a:t>
            </a:r>
            <a:r>
              <a:rPr kumimoji="0" lang="de-DE" altLang="de-DE" sz="1600" b="0" i="0" u="none" strike="noStrike" cap="none" normalizeH="0" baseline="0" dirty="0" err="1">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BaCuLit</a:t>
            </a:r>
            <a:r>
              <a:rPr kumimoji="0" lang="de-DE" altLang="de-DE" sz="500" b="0" i="0" u="none" strike="noStrike" cap="none" normalizeH="0" baseline="0" dirty="0">
                <a:ln>
                  <a:noFill/>
                </a:ln>
                <a:solidFill>
                  <a:srgbClr val="3CD9E1"/>
                </a:solidFill>
                <a:effectLst/>
              </a:rPr>
              <a:t> </a:t>
            </a:r>
            <a:endParaRPr kumimoji="0" lang="de-DE" altLang="de-DE" sz="2000" b="0" i="0" u="none" strike="noStrike" cap="none" normalizeH="0" baseline="0" dirty="0">
              <a:ln>
                <a:noFill/>
              </a:ln>
              <a:solidFill>
                <a:srgbClr val="3CD9E1"/>
              </a:solidFill>
              <a:effectLst/>
              <a:latin typeface="Arial" panose="020B0604020202020204" pitchFamily="34" charset="0"/>
            </a:endParaRPr>
          </a:p>
        </p:txBody>
      </p:sp>
      <p:sp>
        <p:nvSpPr>
          <p:cNvPr id="16" name="Titel 4">
            <a:extLst>
              <a:ext uri="{FF2B5EF4-FFF2-40B4-BE49-F238E27FC236}">
                <a16:creationId xmlns:a16="http://schemas.microsoft.com/office/drawing/2014/main" id="{8ACD8015-1CAD-4E50-B077-1001E8DE6A74}"/>
              </a:ext>
            </a:extLst>
          </p:cNvPr>
          <p:cNvSpPr>
            <a:spLocks noGrp="1"/>
          </p:cNvSpPr>
          <p:nvPr>
            <p:ph type="title"/>
          </p:nvPr>
        </p:nvSpPr>
        <p:spPr>
          <a:xfrm>
            <a:off x="323528" y="10990"/>
            <a:ext cx="7926184" cy="1060287"/>
          </a:xfrm>
        </p:spPr>
        <p:txBody>
          <a:bodyPr>
            <a:normAutofit/>
          </a:bodyPr>
          <a:lstStyle>
            <a:lvl1pPr algn="l">
              <a:defRPr sz="3200">
                <a:solidFill>
                  <a:schemeClr val="bg1"/>
                </a:solidFill>
              </a:defRPr>
            </a:lvl1pPr>
          </a:lstStyle>
          <a:p>
            <a:r>
              <a:rPr lang="de-DE" dirty="0"/>
              <a:t>Mastertitelformat bearbeiten</a:t>
            </a:r>
          </a:p>
        </p:txBody>
      </p:sp>
      <p:pic>
        <p:nvPicPr>
          <p:cNvPr id="17" name="Grafik 16">
            <a:extLst>
              <a:ext uri="{FF2B5EF4-FFF2-40B4-BE49-F238E27FC236}">
                <a16:creationId xmlns:a16="http://schemas.microsoft.com/office/drawing/2014/main" id="{BE34FD0D-70DE-4A44-80E3-0E564BB2B8B9}"/>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172400" y="5733256"/>
            <a:ext cx="735135" cy="732966"/>
          </a:xfrm>
          <a:prstGeom prst="rect">
            <a:avLst/>
          </a:prstGeom>
        </p:spPr>
      </p:pic>
      <p:sp>
        <p:nvSpPr>
          <p:cNvPr id="18" name="Foliennummernplatzhalter 3">
            <a:extLst>
              <a:ext uri="{FF2B5EF4-FFF2-40B4-BE49-F238E27FC236}">
                <a16:creationId xmlns:a16="http://schemas.microsoft.com/office/drawing/2014/main" id="{6FC8C7C2-682D-44F6-A162-768D8F4199CE}"/>
              </a:ext>
            </a:extLst>
          </p:cNvPr>
          <p:cNvSpPr txBox="1">
            <a:spLocks/>
          </p:cNvSpPr>
          <p:nvPr userDrawn="1"/>
        </p:nvSpPr>
        <p:spPr>
          <a:xfrm>
            <a:off x="8172400" y="5945147"/>
            <a:ext cx="735134" cy="365125"/>
          </a:xfrm>
          <a:prstGeom prst="rect">
            <a:avLst/>
          </a:prstGeom>
        </p:spPr>
        <p:txBody>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3716C5D-123D-4EDE-A4A5-85ED365A388D}" type="slidenum">
              <a:rPr lang="de-DE" sz="1600" smtClean="0"/>
              <a:pPr algn="ctr"/>
              <a:t>‹Nr.›</a:t>
            </a:fld>
            <a:endParaRPr lang="de-DE" sz="1600" dirty="0"/>
          </a:p>
        </p:txBody>
      </p:sp>
    </p:spTree>
    <p:extLst>
      <p:ext uri="{BB962C8B-B14F-4D97-AF65-F5344CB8AC3E}">
        <p14:creationId xmlns:p14="http://schemas.microsoft.com/office/powerpoint/2010/main" val="1825672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Gruppenaustausch 1">
    <p:spTree>
      <p:nvGrpSpPr>
        <p:cNvPr id="1" name=""/>
        <p:cNvGrpSpPr/>
        <p:nvPr/>
      </p:nvGrpSpPr>
      <p:grpSpPr>
        <a:xfrm>
          <a:off x="0" y="0"/>
          <a:ext cx="0" cy="0"/>
          <a:chOff x="0" y="0"/>
          <a:chExt cx="0" cy="0"/>
        </a:xfrm>
      </p:grpSpPr>
      <p:pic>
        <p:nvPicPr>
          <p:cNvPr id="6" name="Inhaltsplatzhalter 7"/>
          <p:cNvPicPr>
            <a:picLocks noChangeAspect="1"/>
          </p:cNvPicPr>
          <p:nvPr userDrawn="1"/>
        </p:nvPicPr>
        <p:blipFill rotWithShape="1">
          <a:blip r:embed="rId2"/>
          <a:srcRect l="24503" t="10299" r="15232" b="83337"/>
          <a:stretch/>
        </p:blipFill>
        <p:spPr>
          <a:xfrm>
            <a:off x="0" y="0"/>
            <a:ext cx="9173384" cy="1060287"/>
          </a:xfrm>
          <a:prstGeom prst="rect">
            <a:avLst/>
          </a:prstGeom>
        </p:spPr>
      </p:pic>
      <p:pic>
        <p:nvPicPr>
          <p:cNvPr id="11" name="Inhaltsplatzhalter 7"/>
          <p:cNvPicPr>
            <a:picLocks noChangeAspect="1"/>
          </p:cNvPicPr>
          <p:nvPr userDrawn="1"/>
        </p:nvPicPr>
        <p:blipFill rotWithShape="1">
          <a:blip r:embed="rId2"/>
          <a:srcRect l="24503" t="10299" r="15232" b="83337"/>
          <a:stretch/>
        </p:blipFill>
        <p:spPr>
          <a:xfrm>
            <a:off x="-14171" y="6541927"/>
            <a:ext cx="9173384" cy="328244"/>
          </a:xfrm>
          <a:prstGeom prst="rect">
            <a:avLst/>
          </a:prstGeom>
        </p:spPr>
      </p:pic>
      <p:sp>
        <p:nvSpPr>
          <p:cNvPr id="12" name="TextBox 4">
            <a:extLst>
              <a:ext uri="{FF2B5EF4-FFF2-40B4-BE49-F238E27FC236}">
                <a16:creationId xmlns:a16="http://schemas.microsoft.com/office/drawing/2014/main" id="{D7603042-2E5E-49EC-A746-13875C55A79E}"/>
              </a:ext>
            </a:extLst>
          </p:cNvPr>
          <p:cNvSpPr txBox="1"/>
          <p:nvPr userDrawn="1"/>
        </p:nvSpPr>
        <p:spPr>
          <a:xfrm>
            <a:off x="0" y="6525344"/>
            <a:ext cx="9143999"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err="1">
                <a:solidFill>
                  <a:schemeClr val="bg1"/>
                </a:solidFill>
                <a:latin typeface="Calibri"/>
              </a:rPr>
              <a:t>BaCuLit</a:t>
            </a:r>
            <a:r>
              <a:rPr lang="de-DE" sz="1600" b="1" dirty="0">
                <a:solidFill>
                  <a:schemeClr val="bg1"/>
                </a:solidFill>
                <a:latin typeface="Calibri"/>
              </a:rPr>
              <a:t> </a:t>
            </a:r>
            <a:r>
              <a:rPr lang="de-DE" sz="1200" b="1" dirty="0">
                <a:solidFill>
                  <a:schemeClr val="bg1"/>
                </a:solidFill>
                <a:latin typeface="Calibri"/>
              </a:rPr>
              <a:t>- </a:t>
            </a:r>
            <a:r>
              <a:rPr kumimoji="0" lang="de-DE" sz="1200" i="0" u="none" strike="noStrike" kern="1200" cap="none" spc="0" normalizeH="0" baseline="0" noProof="0" dirty="0">
                <a:ln>
                  <a:noFill/>
                </a:ln>
                <a:solidFill>
                  <a:schemeClr val="bg1"/>
                </a:solidFill>
                <a:effectLst/>
                <a:uLnTx/>
                <a:uFillTx/>
                <a:latin typeface="Calibri"/>
              </a:rPr>
              <a:t>Fortbildung</a:t>
            </a:r>
            <a:r>
              <a:rPr kumimoji="0" lang="de-DE" sz="1200" i="0" u="none" strike="noStrike" kern="1200" cap="none" spc="0" normalizeH="0" noProof="0" dirty="0">
                <a:ln>
                  <a:noFill/>
                </a:ln>
                <a:solidFill>
                  <a:schemeClr val="bg1"/>
                </a:solidFill>
                <a:effectLst/>
                <a:uLnTx/>
                <a:uFillTx/>
                <a:latin typeface="Calibri"/>
              </a:rPr>
              <a:t> </a:t>
            </a:r>
            <a:r>
              <a:rPr lang="de-DE" sz="1200" dirty="0">
                <a:solidFill>
                  <a:schemeClr val="bg1"/>
                </a:solidFill>
                <a:latin typeface="Calibri"/>
              </a:rPr>
              <a:t>für Lehrkräfte </a:t>
            </a:r>
            <a:r>
              <a:rPr kumimoji="0" lang="de-DE" sz="1200" i="0" u="none" strike="noStrike" kern="1200" cap="none" spc="0" normalizeH="0" noProof="0" dirty="0">
                <a:ln>
                  <a:noFill/>
                </a:ln>
                <a:solidFill>
                  <a:schemeClr val="bg1"/>
                </a:solidFill>
                <a:effectLst/>
                <a:uLnTx/>
                <a:uFillTx/>
                <a:latin typeface="Calibri"/>
              </a:rPr>
              <a:t>zur Vermittlung  fachbezogener Lese- und </a:t>
            </a:r>
            <a:r>
              <a:rPr kumimoji="0" lang="de-DE" sz="1200" i="0" u="none" strike="noStrike" kern="1200" cap="none" spc="0" normalizeH="0" noProof="0" dirty="0" err="1">
                <a:ln>
                  <a:noFill/>
                </a:ln>
                <a:solidFill>
                  <a:schemeClr val="bg1"/>
                </a:solidFill>
                <a:effectLst/>
                <a:uLnTx/>
                <a:uFillTx/>
                <a:latin typeface="Calibri"/>
              </a:rPr>
              <a:t>Schreibkompete</a:t>
            </a:r>
            <a:r>
              <a:rPr lang="de-DE" sz="1200" dirty="0" err="1">
                <a:solidFill>
                  <a:schemeClr val="bg1"/>
                </a:solidFill>
                <a:latin typeface="Calibri"/>
              </a:rPr>
              <a:t>nzen</a:t>
            </a:r>
            <a:endParaRPr kumimoji="0" lang="de-DE" sz="1200" i="0" u="none" strike="noStrike" kern="1200" cap="none" spc="0" normalizeH="0" baseline="0" noProof="0" dirty="0">
              <a:ln>
                <a:noFill/>
              </a:ln>
              <a:solidFill>
                <a:schemeClr val="bg1"/>
              </a:solidFill>
              <a:effectLst/>
              <a:uLnTx/>
              <a:uFillTx/>
              <a:latin typeface="Calibri"/>
            </a:endParaRPr>
          </a:p>
        </p:txBody>
      </p:sp>
      <p:sp>
        <p:nvSpPr>
          <p:cNvPr id="10" name="Textplatzhalter 14">
            <a:extLst>
              <a:ext uri="{FF2B5EF4-FFF2-40B4-BE49-F238E27FC236}">
                <a16:creationId xmlns:a16="http://schemas.microsoft.com/office/drawing/2014/main" id="{919282EF-514A-455B-94E5-6BC43662BE61}"/>
              </a:ext>
            </a:extLst>
          </p:cNvPr>
          <p:cNvSpPr>
            <a:spLocks noGrp="1"/>
          </p:cNvSpPr>
          <p:nvPr>
            <p:ph type="body" sz="quarter" idx="13"/>
          </p:nvPr>
        </p:nvSpPr>
        <p:spPr>
          <a:xfrm>
            <a:off x="323528" y="1341438"/>
            <a:ext cx="6851827" cy="4319810"/>
          </a:xfrm>
        </p:spPr>
        <p:txBody>
          <a:bodyPr/>
          <a:lstStyle>
            <a:lvl1pPr marL="342900" indent="-342900">
              <a:buFontTx/>
              <a:buBlip>
                <a:blip r:embed="rId3"/>
              </a:buBlip>
              <a:defRPr/>
            </a:lvl1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pic>
        <p:nvPicPr>
          <p:cNvPr id="9" name="Grafik 8">
            <a:extLst>
              <a:ext uri="{FF2B5EF4-FFF2-40B4-BE49-F238E27FC236}">
                <a16:creationId xmlns:a16="http://schemas.microsoft.com/office/drawing/2014/main" id="{67CEB94E-2501-4354-A774-B1D30141DB58}"/>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262304" y="1060287"/>
            <a:ext cx="1846800" cy="1846800"/>
          </a:xfrm>
          <a:prstGeom prst="rect">
            <a:avLst/>
          </a:prstGeom>
        </p:spPr>
      </p:pic>
      <p:pic>
        <p:nvPicPr>
          <p:cNvPr id="13" name="Grafik 6" descr="Creative Commons Lizenzvertrag">
            <a:extLst>
              <a:ext uri="{FF2B5EF4-FFF2-40B4-BE49-F238E27FC236}">
                <a16:creationId xmlns:a16="http://schemas.microsoft.com/office/drawing/2014/main" id="{51D8A932-7E7E-4B98-91BA-594E37468909}"/>
              </a:ext>
            </a:extLst>
          </p:cNvPr>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6287326" y="6196504"/>
            <a:ext cx="838200" cy="295275"/>
          </a:xfrm>
          <a:prstGeom prst="rect">
            <a:avLst/>
          </a:prstGeom>
          <a:noFill/>
          <a:extLst>
            <a:ext uri="{909E8E84-426E-40DD-AFC4-6F175D3DCCD1}">
              <a14:hiddenFill xmlns:a14="http://schemas.microsoft.com/office/drawing/2010/main">
                <a:solidFill>
                  <a:srgbClr val="FFFFFF"/>
                </a:solidFill>
              </a14:hiddenFill>
            </a:ext>
          </a:extLst>
        </p:spPr>
      </p:pic>
      <p:sp>
        <p:nvSpPr>
          <p:cNvPr id="14" name="Rectangle 12">
            <a:extLst>
              <a:ext uri="{FF2B5EF4-FFF2-40B4-BE49-F238E27FC236}">
                <a16:creationId xmlns:a16="http://schemas.microsoft.com/office/drawing/2014/main" id="{AEF91E15-068F-4E7B-8A43-49FC2D5DC560}"/>
              </a:ext>
            </a:extLst>
          </p:cNvPr>
          <p:cNvSpPr>
            <a:spLocks noChangeArrowheads="1"/>
          </p:cNvSpPr>
          <p:nvPr userDrawn="1"/>
        </p:nvSpPr>
        <p:spPr bwMode="auto">
          <a:xfrm>
            <a:off x="7092280" y="6144087"/>
            <a:ext cx="125963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 </a:t>
            </a:r>
            <a:r>
              <a:rPr kumimoji="0" lang="de-DE" altLang="de-DE" sz="1600" b="0" i="0" u="none" strike="noStrike" cap="none" normalizeH="0" baseline="0" dirty="0" err="1">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BaCuLit</a:t>
            </a:r>
            <a:r>
              <a:rPr kumimoji="0" lang="de-DE" altLang="de-DE" sz="500" b="0" i="0" u="none" strike="noStrike" cap="none" normalizeH="0" baseline="0" dirty="0">
                <a:ln>
                  <a:noFill/>
                </a:ln>
                <a:solidFill>
                  <a:srgbClr val="3CD9E1"/>
                </a:solidFill>
                <a:effectLst/>
              </a:rPr>
              <a:t> </a:t>
            </a:r>
            <a:endParaRPr kumimoji="0" lang="de-DE" altLang="de-DE" sz="2000" b="0" i="0" u="none" strike="noStrike" cap="none" normalizeH="0" baseline="0" dirty="0">
              <a:ln>
                <a:noFill/>
              </a:ln>
              <a:solidFill>
                <a:srgbClr val="3CD9E1"/>
              </a:solidFill>
              <a:effectLst/>
              <a:latin typeface="Arial" panose="020B0604020202020204" pitchFamily="34" charset="0"/>
            </a:endParaRPr>
          </a:p>
        </p:txBody>
      </p:sp>
      <p:sp>
        <p:nvSpPr>
          <p:cNvPr id="15" name="Titel 4">
            <a:extLst>
              <a:ext uri="{FF2B5EF4-FFF2-40B4-BE49-F238E27FC236}">
                <a16:creationId xmlns:a16="http://schemas.microsoft.com/office/drawing/2014/main" id="{F3A2FF8D-312D-4D77-AA38-254A0DD2C9EE}"/>
              </a:ext>
            </a:extLst>
          </p:cNvPr>
          <p:cNvSpPr>
            <a:spLocks noGrp="1"/>
          </p:cNvSpPr>
          <p:nvPr>
            <p:ph type="title"/>
          </p:nvPr>
        </p:nvSpPr>
        <p:spPr>
          <a:xfrm>
            <a:off x="323528" y="10990"/>
            <a:ext cx="7926184" cy="1060287"/>
          </a:xfrm>
        </p:spPr>
        <p:txBody>
          <a:bodyPr>
            <a:normAutofit/>
          </a:bodyPr>
          <a:lstStyle>
            <a:lvl1pPr algn="l">
              <a:defRPr sz="3200">
                <a:solidFill>
                  <a:schemeClr val="bg1"/>
                </a:solidFill>
              </a:defRPr>
            </a:lvl1pPr>
          </a:lstStyle>
          <a:p>
            <a:r>
              <a:rPr lang="de-DE" dirty="0"/>
              <a:t>Mastertitelformat bearbeiten</a:t>
            </a:r>
          </a:p>
        </p:txBody>
      </p:sp>
      <p:pic>
        <p:nvPicPr>
          <p:cNvPr id="16" name="Grafik 15">
            <a:extLst>
              <a:ext uri="{FF2B5EF4-FFF2-40B4-BE49-F238E27FC236}">
                <a16:creationId xmlns:a16="http://schemas.microsoft.com/office/drawing/2014/main" id="{7A48B728-D6A4-4A8B-B58F-6FE6481ED3CF}"/>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172400" y="5733256"/>
            <a:ext cx="735135" cy="732966"/>
          </a:xfrm>
          <a:prstGeom prst="rect">
            <a:avLst/>
          </a:prstGeom>
        </p:spPr>
      </p:pic>
      <p:sp>
        <p:nvSpPr>
          <p:cNvPr id="17" name="Foliennummernplatzhalter 3">
            <a:extLst>
              <a:ext uri="{FF2B5EF4-FFF2-40B4-BE49-F238E27FC236}">
                <a16:creationId xmlns:a16="http://schemas.microsoft.com/office/drawing/2014/main" id="{A25991B5-E3A8-4C21-B68E-2B4A7214F207}"/>
              </a:ext>
            </a:extLst>
          </p:cNvPr>
          <p:cNvSpPr txBox="1">
            <a:spLocks/>
          </p:cNvSpPr>
          <p:nvPr userDrawn="1"/>
        </p:nvSpPr>
        <p:spPr>
          <a:xfrm>
            <a:off x="8172400" y="5945147"/>
            <a:ext cx="735134" cy="365125"/>
          </a:xfrm>
          <a:prstGeom prst="rect">
            <a:avLst/>
          </a:prstGeom>
        </p:spPr>
        <p:txBody>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3716C5D-123D-4EDE-A4A5-85ED365A388D}" type="slidenum">
              <a:rPr lang="de-DE" sz="1600" smtClean="0"/>
              <a:pPr algn="ctr"/>
              <a:t>‹Nr.›</a:t>
            </a:fld>
            <a:endParaRPr lang="de-DE" sz="1600" dirty="0"/>
          </a:p>
        </p:txBody>
      </p:sp>
    </p:spTree>
    <p:extLst>
      <p:ext uri="{BB962C8B-B14F-4D97-AF65-F5344CB8AC3E}">
        <p14:creationId xmlns:p14="http://schemas.microsoft.com/office/powerpoint/2010/main" val="33543251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Gruppenaustausch 2">
    <p:spTree>
      <p:nvGrpSpPr>
        <p:cNvPr id="1" name=""/>
        <p:cNvGrpSpPr/>
        <p:nvPr/>
      </p:nvGrpSpPr>
      <p:grpSpPr>
        <a:xfrm>
          <a:off x="0" y="0"/>
          <a:ext cx="0" cy="0"/>
          <a:chOff x="0" y="0"/>
          <a:chExt cx="0" cy="0"/>
        </a:xfrm>
      </p:grpSpPr>
      <p:pic>
        <p:nvPicPr>
          <p:cNvPr id="6" name="Inhaltsplatzhalter 7"/>
          <p:cNvPicPr>
            <a:picLocks noChangeAspect="1"/>
          </p:cNvPicPr>
          <p:nvPr userDrawn="1"/>
        </p:nvPicPr>
        <p:blipFill rotWithShape="1">
          <a:blip r:embed="rId2"/>
          <a:srcRect l="24503" t="10299" r="15232" b="83337"/>
          <a:stretch/>
        </p:blipFill>
        <p:spPr>
          <a:xfrm>
            <a:off x="0" y="0"/>
            <a:ext cx="9173384" cy="1060287"/>
          </a:xfrm>
          <a:prstGeom prst="rect">
            <a:avLst/>
          </a:prstGeom>
        </p:spPr>
      </p:pic>
      <p:pic>
        <p:nvPicPr>
          <p:cNvPr id="11" name="Inhaltsplatzhalter 7"/>
          <p:cNvPicPr>
            <a:picLocks noChangeAspect="1"/>
          </p:cNvPicPr>
          <p:nvPr userDrawn="1"/>
        </p:nvPicPr>
        <p:blipFill rotWithShape="1">
          <a:blip r:embed="rId2"/>
          <a:srcRect l="24503" t="10299" r="15232" b="83337"/>
          <a:stretch/>
        </p:blipFill>
        <p:spPr>
          <a:xfrm>
            <a:off x="-14171" y="6541927"/>
            <a:ext cx="9173384" cy="328244"/>
          </a:xfrm>
          <a:prstGeom prst="rect">
            <a:avLst/>
          </a:prstGeom>
        </p:spPr>
      </p:pic>
      <p:sp>
        <p:nvSpPr>
          <p:cNvPr id="12" name="TextBox 4">
            <a:extLst>
              <a:ext uri="{FF2B5EF4-FFF2-40B4-BE49-F238E27FC236}">
                <a16:creationId xmlns:a16="http://schemas.microsoft.com/office/drawing/2014/main" id="{D7603042-2E5E-49EC-A746-13875C55A79E}"/>
              </a:ext>
            </a:extLst>
          </p:cNvPr>
          <p:cNvSpPr txBox="1"/>
          <p:nvPr userDrawn="1"/>
        </p:nvSpPr>
        <p:spPr>
          <a:xfrm>
            <a:off x="0" y="6525344"/>
            <a:ext cx="9143999"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err="1">
                <a:solidFill>
                  <a:schemeClr val="bg1"/>
                </a:solidFill>
                <a:latin typeface="Calibri"/>
              </a:rPr>
              <a:t>BaCuLit</a:t>
            </a:r>
            <a:r>
              <a:rPr lang="de-DE" sz="1600" b="1" dirty="0">
                <a:solidFill>
                  <a:schemeClr val="bg1"/>
                </a:solidFill>
                <a:latin typeface="Calibri"/>
              </a:rPr>
              <a:t> </a:t>
            </a:r>
            <a:r>
              <a:rPr lang="de-DE" sz="1200" b="1" dirty="0">
                <a:solidFill>
                  <a:schemeClr val="bg1"/>
                </a:solidFill>
                <a:latin typeface="Calibri"/>
              </a:rPr>
              <a:t>- </a:t>
            </a:r>
            <a:r>
              <a:rPr kumimoji="0" lang="de-DE" sz="1200" i="0" u="none" strike="noStrike" kern="1200" cap="none" spc="0" normalizeH="0" baseline="0" noProof="0" dirty="0">
                <a:ln>
                  <a:noFill/>
                </a:ln>
                <a:solidFill>
                  <a:schemeClr val="bg1"/>
                </a:solidFill>
                <a:effectLst/>
                <a:uLnTx/>
                <a:uFillTx/>
                <a:latin typeface="Calibri"/>
              </a:rPr>
              <a:t>Fortbildung</a:t>
            </a:r>
            <a:r>
              <a:rPr kumimoji="0" lang="de-DE" sz="1200" i="0" u="none" strike="noStrike" kern="1200" cap="none" spc="0" normalizeH="0" noProof="0" dirty="0">
                <a:ln>
                  <a:noFill/>
                </a:ln>
                <a:solidFill>
                  <a:schemeClr val="bg1"/>
                </a:solidFill>
                <a:effectLst/>
                <a:uLnTx/>
                <a:uFillTx/>
                <a:latin typeface="Calibri"/>
              </a:rPr>
              <a:t> </a:t>
            </a:r>
            <a:r>
              <a:rPr lang="de-DE" sz="1200" dirty="0">
                <a:solidFill>
                  <a:schemeClr val="bg1"/>
                </a:solidFill>
                <a:latin typeface="Calibri"/>
              </a:rPr>
              <a:t>für Lehrkräfte </a:t>
            </a:r>
            <a:r>
              <a:rPr kumimoji="0" lang="de-DE" sz="1200" i="0" u="none" strike="noStrike" kern="1200" cap="none" spc="0" normalizeH="0" noProof="0" dirty="0">
                <a:ln>
                  <a:noFill/>
                </a:ln>
                <a:solidFill>
                  <a:schemeClr val="bg1"/>
                </a:solidFill>
                <a:effectLst/>
                <a:uLnTx/>
                <a:uFillTx/>
                <a:latin typeface="Calibri"/>
              </a:rPr>
              <a:t>zur Vermittlung  fachbezogener Lese- und </a:t>
            </a:r>
            <a:r>
              <a:rPr kumimoji="0" lang="de-DE" sz="1200" i="0" u="none" strike="noStrike" kern="1200" cap="none" spc="0" normalizeH="0" noProof="0" dirty="0" err="1">
                <a:ln>
                  <a:noFill/>
                </a:ln>
                <a:solidFill>
                  <a:schemeClr val="bg1"/>
                </a:solidFill>
                <a:effectLst/>
                <a:uLnTx/>
                <a:uFillTx/>
                <a:latin typeface="Calibri"/>
              </a:rPr>
              <a:t>Schreibkompete</a:t>
            </a:r>
            <a:r>
              <a:rPr lang="de-DE" sz="1200" dirty="0" err="1">
                <a:solidFill>
                  <a:schemeClr val="bg1"/>
                </a:solidFill>
                <a:latin typeface="Calibri"/>
              </a:rPr>
              <a:t>nzen</a:t>
            </a:r>
            <a:endParaRPr kumimoji="0" lang="de-DE" sz="1200" i="0" u="none" strike="noStrike" kern="1200" cap="none" spc="0" normalizeH="0" baseline="0" noProof="0" dirty="0">
              <a:ln>
                <a:noFill/>
              </a:ln>
              <a:solidFill>
                <a:schemeClr val="bg1"/>
              </a:solidFill>
              <a:effectLst/>
              <a:uLnTx/>
              <a:uFillTx/>
              <a:latin typeface="Calibri"/>
            </a:endParaRPr>
          </a:p>
        </p:txBody>
      </p:sp>
      <p:sp>
        <p:nvSpPr>
          <p:cNvPr id="10" name="Textplatzhalter 14">
            <a:extLst>
              <a:ext uri="{FF2B5EF4-FFF2-40B4-BE49-F238E27FC236}">
                <a16:creationId xmlns:a16="http://schemas.microsoft.com/office/drawing/2014/main" id="{919282EF-514A-455B-94E5-6BC43662BE61}"/>
              </a:ext>
            </a:extLst>
          </p:cNvPr>
          <p:cNvSpPr>
            <a:spLocks noGrp="1"/>
          </p:cNvSpPr>
          <p:nvPr>
            <p:ph type="body" sz="quarter" idx="13"/>
          </p:nvPr>
        </p:nvSpPr>
        <p:spPr>
          <a:xfrm>
            <a:off x="323529" y="1341438"/>
            <a:ext cx="3384375" cy="4319810"/>
          </a:xfrm>
        </p:spPr>
        <p:txBody>
          <a:bodyPr/>
          <a:lstStyle>
            <a:lvl1pPr marL="342900" indent="-342900">
              <a:buFontTx/>
              <a:buBlip>
                <a:blip r:embed="rId3"/>
              </a:buBlip>
              <a:defRPr/>
            </a:lvl1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pic>
        <p:nvPicPr>
          <p:cNvPr id="9" name="Grafik 8">
            <a:extLst>
              <a:ext uri="{FF2B5EF4-FFF2-40B4-BE49-F238E27FC236}">
                <a16:creationId xmlns:a16="http://schemas.microsoft.com/office/drawing/2014/main" id="{67CEB94E-2501-4354-A774-B1D30141DB58}"/>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262304" y="1060287"/>
            <a:ext cx="1846800" cy="1846800"/>
          </a:xfrm>
          <a:prstGeom prst="rect">
            <a:avLst/>
          </a:prstGeom>
        </p:spPr>
      </p:pic>
      <p:sp>
        <p:nvSpPr>
          <p:cNvPr id="14" name="Textplatzhalter 14">
            <a:extLst>
              <a:ext uri="{FF2B5EF4-FFF2-40B4-BE49-F238E27FC236}">
                <a16:creationId xmlns:a16="http://schemas.microsoft.com/office/drawing/2014/main" id="{002E1060-9123-461C-A2C4-F84FA1F693B5}"/>
              </a:ext>
            </a:extLst>
          </p:cNvPr>
          <p:cNvSpPr>
            <a:spLocks noGrp="1"/>
          </p:cNvSpPr>
          <p:nvPr>
            <p:ph type="body" sz="quarter" idx="14"/>
          </p:nvPr>
        </p:nvSpPr>
        <p:spPr>
          <a:xfrm>
            <a:off x="3869689" y="1337317"/>
            <a:ext cx="3384375" cy="4319810"/>
          </a:xfrm>
        </p:spPr>
        <p:txBody>
          <a:bodyPr/>
          <a:lstStyle>
            <a:lvl1pPr marL="342900" indent="-342900">
              <a:buFontTx/>
              <a:buBlip>
                <a:blip r:embed="rId3"/>
              </a:buBlip>
              <a:defRPr/>
            </a:lvl1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pic>
        <p:nvPicPr>
          <p:cNvPr id="13" name="Grafik 6" descr="Creative Commons Lizenzvertrag">
            <a:extLst>
              <a:ext uri="{FF2B5EF4-FFF2-40B4-BE49-F238E27FC236}">
                <a16:creationId xmlns:a16="http://schemas.microsoft.com/office/drawing/2014/main" id="{A782D8CF-F006-4F75-86DB-CE6A8AA24FD9}"/>
              </a:ext>
            </a:extLst>
          </p:cNvPr>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6287326" y="6196504"/>
            <a:ext cx="838200" cy="295275"/>
          </a:xfrm>
          <a:prstGeom prst="rect">
            <a:avLst/>
          </a:prstGeom>
          <a:noFill/>
          <a:extLst>
            <a:ext uri="{909E8E84-426E-40DD-AFC4-6F175D3DCCD1}">
              <a14:hiddenFill xmlns:a14="http://schemas.microsoft.com/office/drawing/2010/main">
                <a:solidFill>
                  <a:srgbClr val="FFFFFF"/>
                </a:solidFill>
              </a14:hiddenFill>
            </a:ext>
          </a:extLst>
        </p:spPr>
      </p:pic>
      <p:sp>
        <p:nvSpPr>
          <p:cNvPr id="15" name="Rectangle 12">
            <a:extLst>
              <a:ext uri="{FF2B5EF4-FFF2-40B4-BE49-F238E27FC236}">
                <a16:creationId xmlns:a16="http://schemas.microsoft.com/office/drawing/2014/main" id="{17967B71-3271-4355-A8D6-FB6E7F7E1369}"/>
              </a:ext>
            </a:extLst>
          </p:cNvPr>
          <p:cNvSpPr>
            <a:spLocks noChangeArrowheads="1"/>
          </p:cNvSpPr>
          <p:nvPr userDrawn="1"/>
        </p:nvSpPr>
        <p:spPr bwMode="auto">
          <a:xfrm>
            <a:off x="7092280" y="6144087"/>
            <a:ext cx="125963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 </a:t>
            </a:r>
            <a:r>
              <a:rPr kumimoji="0" lang="de-DE" altLang="de-DE" sz="1600" b="0" i="0" u="none" strike="noStrike" cap="none" normalizeH="0" baseline="0" dirty="0" err="1">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BaCuLit</a:t>
            </a:r>
            <a:r>
              <a:rPr kumimoji="0" lang="de-DE" altLang="de-DE" sz="500" b="0" i="0" u="none" strike="noStrike" cap="none" normalizeH="0" baseline="0" dirty="0">
                <a:ln>
                  <a:noFill/>
                </a:ln>
                <a:solidFill>
                  <a:srgbClr val="3CD9E1"/>
                </a:solidFill>
                <a:effectLst/>
              </a:rPr>
              <a:t> </a:t>
            </a:r>
            <a:endParaRPr kumimoji="0" lang="de-DE" altLang="de-DE" sz="2000" b="0" i="0" u="none" strike="noStrike" cap="none" normalizeH="0" baseline="0" dirty="0">
              <a:ln>
                <a:noFill/>
              </a:ln>
              <a:solidFill>
                <a:srgbClr val="3CD9E1"/>
              </a:solidFill>
              <a:effectLst/>
              <a:latin typeface="Arial" panose="020B0604020202020204" pitchFamily="34" charset="0"/>
            </a:endParaRPr>
          </a:p>
        </p:txBody>
      </p:sp>
      <p:sp>
        <p:nvSpPr>
          <p:cNvPr id="16" name="Titel 4">
            <a:extLst>
              <a:ext uri="{FF2B5EF4-FFF2-40B4-BE49-F238E27FC236}">
                <a16:creationId xmlns:a16="http://schemas.microsoft.com/office/drawing/2014/main" id="{9DD28723-FE6C-4220-85C3-544A65D14A15}"/>
              </a:ext>
            </a:extLst>
          </p:cNvPr>
          <p:cNvSpPr>
            <a:spLocks noGrp="1"/>
          </p:cNvSpPr>
          <p:nvPr>
            <p:ph type="title"/>
          </p:nvPr>
        </p:nvSpPr>
        <p:spPr>
          <a:xfrm>
            <a:off x="323528" y="10990"/>
            <a:ext cx="7926184" cy="1060287"/>
          </a:xfrm>
        </p:spPr>
        <p:txBody>
          <a:bodyPr>
            <a:normAutofit/>
          </a:bodyPr>
          <a:lstStyle>
            <a:lvl1pPr algn="l">
              <a:defRPr sz="3200">
                <a:solidFill>
                  <a:schemeClr val="bg1"/>
                </a:solidFill>
              </a:defRPr>
            </a:lvl1pPr>
          </a:lstStyle>
          <a:p>
            <a:r>
              <a:rPr lang="de-DE" dirty="0"/>
              <a:t>Mastertitelformat bearbeiten</a:t>
            </a:r>
          </a:p>
        </p:txBody>
      </p:sp>
      <p:pic>
        <p:nvPicPr>
          <p:cNvPr id="17" name="Grafik 16">
            <a:extLst>
              <a:ext uri="{FF2B5EF4-FFF2-40B4-BE49-F238E27FC236}">
                <a16:creationId xmlns:a16="http://schemas.microsoft.com/office/drawing/2014/main" id="{48B38F2E-2C38-414C-B80C-5625B234FA23}"/>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172400" y="5733256"/>
            <a:ext cx="735135" cy="732966"/>
          </a:xfrm>
          <a:prstGeom prst="rect">
            <a:avLst/>
          </a:prstGeom>
        </p:spPr>
      </p:pic>
      <p:sp>
        <p:nvSpPr>
          <p:cNvPr id="18" name="Foliennummernplatzhalter 3">
            <a:extLst>
              <a:ext uri="{FF2B5EF4-FFF2-40B4-BE49-F238E27FC236}">
                <a16:creationId xmlns:a16="http://schemas.microsoft.com/office/drawing/2014/main" id="{8D1E3524-7F4A-4391-BFC2-150BF0D0F3AC}"/>
              </a:ext>
            </a:extLst>
          </p:cNvPr>
          <p:cNvSpPr txBox="1">
            <a:spLocks/>
          </p:cNvSpPr>
          <p:nvPr userDrawn="1"/>
        </p:nvSpPr>
        <p:spPr>
          <a:xfrm>
            <a:off x="8172400" y="5945147"/>
            <a:ext cx="735134" cy="365125"/>
          </a:xfrm>
          <a:prstGeom prst="rect">
            <a:avLst/>
          </a:prstGeom>
        </p:spPr>
        <p:txBody>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3716C5D-123D-4EDE-A4A5-85ED365A388D}" type="slidenum">
              <a:rPr lang="de-DE" sz="1600" smtClean="0"/>
              <a:pPr algn="ctr"/>
              <a:t>‹Nr.›</a:t>
            </a:fld>
            <a:endParaRPr lang="de-DE" sz="1600" dirty="0"/>
          </a:p>
        </p:txBody>
      </p:sp>
    </p:spTree>
    <p:extLst>
      <p:ext uri="{BB962C8B-B14F-4D97-AF65-F5344CB8AC3E}">
        <p14:creationId xmlns:p14="http://schemas.microsoft.com/office/powerpoint/2010/main" val="27759505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er-Austausch 1">
    <p:spTree>
      <p:nvGrpSpPr>
        <p:cNvPr id="1" name=""/>
        <p:cNvGrpSpPr/>
        <p:nvPr/>
      </p:nvGrpSpPr>
      <p:grpSpPr>
        <a:xfrm>
          <a:off x="0" y="0"/>
          <a:ext cx="0" cy="0"/>
          <a:chOff x="0" y="0"/>
          <a:chExt cx="0" cy="0"/>
        </a:xfrm>
      </p:grpSpPr>
      <p:pic>
        <p:nvPicPr>
          <p:cNvPr id="6" name="Inhaltsplatzhalter 7"/>
          <p:cNvPicPr>
            <a:picLocks noChangeAspect="1"/>
          </p:cNvPicPr>
          <p:nvPr userDrawn="1"/>
        </p:nvPicPr>
        <p:blipFill rotWithShape="1">
          <a:blip r:embed="rId2"/>
          <a:srcRect l="24503" t="10299" r="15232" b="83337"/>
          <a:stretch/>
        </p:blipFill>
        <p:spPr>
          <a:xfrm>
            <a:off x="0" y="0"/>
            <a:ext cx="9173384" cy="1060287"/>
          </a:xfrm>
          <a:prstGeom prst="rect">
            <a:avLst/>
          </a:prstGeom>
        </p:spPr>
      </p:pic>
      <p:pic>
        <p:nvPicPr>
          <p:cNvPr id="11" name="Inhaltsplatzhalter 7"/>
          <p:cNvPicPr>
            <a:picLocks noChangeAspect="1"/>
          </p:cNvPicPr>
          <p:nvPr userDrawn="1"/>
        </p:nvPicPr>
        <p:blipFill rotWithShape="1">
          <a:blip r:embed="rId2"/>
          <a:srcRect l="24503" t="10299" r="15232" b="83337"/>
          <a:stretch/>
        </p:blipFill>
        <p:spPr>
          <a:xfrm>
            <a:off x="-14171" y="6541927"/>
            <a:ext cx="9173384" cy="328244"/>
          </a:xfrm>
          <a:prstGeom prst="rect">
            <a:avLst/>
          </a:prstGeom>
        </p:spPr>
      </p:pic>
      <p:sp>
        <p:nvSpPr>
          <p:cNvPr id="12" name="TextBox 4">
            <a:extLst>
              <a:ext uri="{FF2B5EF4-FFF2-40B4-BE49-F238E27FC236}">
                <a16:creationId xmlns:a16="http://schemas.microsoft.com/office/drawing/2014/main" id="{D7603042-2E5E-49EC-A746-13875C55A79E}"/>
              </a:ext>
            </a:extLst>
          </p:cNvPr>
          <p:cNvSpPr txBox="1"/>
          <p:nvPr userDrawn="1"/>
        </p:nvSpPr>
        <p:spPr>
          <a:xfrm>
            <a:off x="0" y="6525344"/>
            <a:ext cx="9143999"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err="1">
                <a:solidFill>
                  <a:schemeClr val="bg1"/>
                </a:solidFill>
                <a:latin typeface="Calibri"/>
              </a:rPr>
              <a:t>BaCuLit</a:t>
            </a:r>
            <a:r>
              <a:rPr lang="de-DE" sz="1600" b="1" dirty="0">
                <a:solidFill>
                  <a:schemeClr val="bg1"/>
                </a:solidFill>
                <a:latin typeface="Calibri"/>
              </a:rPr>
              <a:t> </a:t>
            </a:r>
            <a:r>
              <a:rPr lang="de-DE" sz="1200" b="1" dirty="0">
                <a:solidFill>
                  <a:schemeClr val="bg1"/>
                </a:solidFill>
                <a:latin typeface="Calibri"/>
              </a:rPr>
              <a:t>- </a:t>
            </a:r>
            <a:r>
              <a:rPr kumimoji="0" lang="de-DE" sz="1200" i="0" u="none" strike="noStrike" kern="1200" cap="none" spc="0" normalizeH="0" baseline="0" noProof="0" dirty="0">
                <a:ln>
                  <a:noFill/>
                </a:ln>
                <a:solidFill>
                  <a:schemeClr val="bg1"/>
                </a:solidFill>
                <a:effectLst/>
                <a:uLnTx/>
                <a:uFillTx/>
                <a:latin typeface="Calibri"/>
              </a:rPr>
              <a:t>Fortbildung</a:t>
            </a:r>
            <a:r>
              <a:rPr kumimoji="0" lang="de-DE" sz="1200" i="0" u="none" strike="noStrike" kern="1200" cap="none" spc="0" normalizeH="0" noProof="0" dirty="0">
                <a:ln>
                  <a:noFill/>
                </a:ln>
                <a:solidFill>
                  <a:schemeClr val="bg1"/>
                </a:solidFill>
                <a:effectLst/>
                <a:uLnTx/>
                <a:uFillTx/>
                <a:latin typeface="Calibri"/>
              </a:rPr>
              <a:t> </a:t>
            </a:r>
            <a:r>
              <a:rPr lang="de-DE" sz="1200" dirty="0">
                <a:solidFill>
                  <a:schemeClr val="bg1"/>
                </a:solidFill>
                <a:latin typeface="Calibri"/>
              </a:rPr>
              <a:t>für Lehrkräfte </a:t>
            </a:r>
            <a:r>
              <a:rPr kumimoji="0" lang="de-DE" sz="1200" i="0" u="none" strike="noStrike" kern="1200" cap="none" spc="0" normalizeH="0" noProof="0" dirty="0">
                <a:ln>
                  <a:noFill/>
                </a:ln>
                <a:solidFill>
                  <a:schemeClr val="bg1"/>
                </a:solidFill>
                <a:effectLst/>
                <a:uLnTx/>
                <a:uFillTx/>
                <a:latin typeface="Calibri"/>
              </a:rPr>
              <a:t>zur Vermittlung  fachbezogener Lese- und </a:t>
            </a:r>
            <a:r>
              <a:rPr kumimoji="0" lang="de-DE" sz="1200" i="0" u="none" strike="noStrike" kern="1200" cap="none" spc="0" normalizeH="0" noProof="0" dirty="0" err="1">
                <a:ln>
                  <a:noFill/>
                </a:ln>
                <a:solidFill>
                  <a:schemeClr val="bg1"/>
                </a:solidFill>
                <a:effectLst/>
                <a:uLnTx/>
                <a:uFillTx/>
                <a:latin typeface="Calibri"/>
              </a:rPr>
              <a:t>Schreibkompete</a:t>
            </a:r>
            <a:r>
              <a:rPr lang="de-DE" sz="1200" dirty="0" err="1">
                <a:solidFill>
                  <a:schemeClr val="bg1"/>
                </a:solidFill>
                <a:latin typeface="Calibri"/>
              </a:rPr>
              <a:t>nzen</a:t>
            </a:r>
            <a:endParaRPr kumimoji="0" lang="de-DE" sz="1200" i="0" u="none" strike="noStrike" kern="1200" cap="none" spc="0" normalizeH="0" baseline="0" noProof="0" dirty="0">
              <a:ln>
                <a:noFill/>
              </a:ln>
              <a:solidFill>
                <a:schemeClr val="bg1"/>
              </a:solidFill>
              <a:effectLst/>
              <a:uLnTx/>
              <a:uFillTx/>
              <a:latin typeface="Calibri"/>
            </a:endParaRPr>
          </a:p>
        </p:txBody>
      </p:sp>
      <p:sp>
        <p:nvSpPr>
          <p:cNvPr id="10" name="Textplatzhalter 14">
            <a:extLst>
              <a:ext uri="{FF2B5EF4-FFF2-40B4-BE49-F238E27FC236}">
                <a16:creationId xmlns:a16="http://schemas.microsoft.com/office/drawing/2014/main" id="{919282EF-514A-455B-94E5-6BC43662BE61}"/>
              </a:ext>
            </a:extLst>
          </p:cNvPr>
          <p:cNvSpPr>
            <a:spLocks noGrp="1"/>
          </p:cNvSpPr>
          <p:nvPr>
            <p:ph type="body" sz="quarter" idx="13"/>
          </p:nvPr>
        </p:nvSpPr>
        <p:spPr>
          <a:xfrm>
            <a:off x="323528" y="1341438"/>
            <a:ext cx="6851827" cy="4319810"/>
          </a:xfrm>
        </p:spPr>
        <p:txBody>
          <a:bodyPr/>
          <a:lstStyle>
            <a:lvl1pPr marL="342900" indent="-342900">
              <a:buFontTx/>
              <a:buBlip>
                <a:blip r:embed="rId3"/>
              </a:buBlip>
              <a:defRPr/>
            </a:lvl1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pic>
        <p:nvPicPr>
          <p:cNvPr id="13" name="Grafik 12">
            <a:extLst>
              <a:ext uri="{FF2B5EF4-FFF2-40B4-BE49-F238E27FC236}">
                <a16:creationId xmlns:a16="http://schemas.microsoft.com/office/drawing/2014/main" id="{C4DA072A-F2D1-452F-8D89-1106BC4CCD12}"/>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308304" y="1069935"/>
            <a:ext cx="1836000" cy="1836000"/>
          </a:xfrm>
          <a:prstGeom prst="rect">
            <a:avLst/>
          </a:prstGeom>
        </p:spPr>
      </p:pic>
      <p:pic>
        <p:nvPicPr>
          <p:cNvPr id="14" name="Grafik 6" descr="Creative Commons Lizenzvertrag">
            <a:extLst>
              <a:ext uri="{FF2B5EF4-FFF2-40B4-BE49-F238E27FC236}">
                <a16:creationId xmlns:a16="http://schemas.microsoft.com/office/drawing/2014/main" id="{45AC9A40-F7E6-450F-B517-F3CEF33B0D1C}"/>
              </a:ext>
            </a:extLst>
          </p:cNvPr>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6287326" y="6196504"/>
            <a:ext cx="838200" cy="295275"/>
          </a:xfrm>
          <a:prstGeom prst="rect">
            <a:avLst/>
          </a:prstGeom>
          <a:noFill/>
          <a:extLst>
            <a:ext uri="{909E8E84-426E-40DD-AFC4-6F175D3DCCD1}">
              <a14:hiddenFill xmlns:a14="http://schemas.microsoft.com/office/drawing/2010/main">
                <a:solidFill>
                  <a:srgbClr val="FFFFFF"/>
                </a:solidFill>
              </a14:hiddenFill>
            </a:ext>
          </a:extLst>
        </p:spPr>
      </p:pic>
      <p:sp>
        <p:nvSpPr>
          <p:cNvPr id="15" name="Rectangle 12">
            <a:extLst>
              <a:ext uri="{FF2B5EF4-FFF2-40B4-BE49-F238E27FC236}">
                <a16:creationId xmlns:a16="http://schemas.microsoft.com/office/drawing/2014/main" id="{A53AC0E2-8785-4CA0-B70F-6265EB1F6341}"/>
              </a:ext>
            </a:extLst>
          </p:cNvPr>
          <p:cNvSpPr>
            <a:spLocks noChangeArrowheads="1"/>
          </p:cNvSpPr>
          <p:nvPr userDrawn="1"/>
        </p:nvSpPr>
        <p:spPr bwMode="auto">
          <a:xfrm>
            <a:off x="7092280" y="6144087"/>
            <a:ext cx="125963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 </a:t>
            </a:r>
            <a:r>
              <a:rPr kumimoji="0" lang="de-DE" altLang="de-DE" sz="1600" b="0" i="0" u="none" strike="noStrike" cap="none" normalizeH="0" baseline="0" dirty="0" err="1">
                <a:ln>
                  <a:noFill/>
                </a:ln>
                <a:solidFill>
                  <a:srgbClr val="3CD9E1"/>
                </a:solidFill>
                <a:effectLst/>
                <a:latin typeface="Calibri" panose="020F0502020204030204" pitchFamily="34" charset="0"/>
                <a:ea typeface="Times New Roman" panose="02020603050405020304" pitchFamily="18" charset="0"/>
                <a:cs typeface="Calibri" panose="020F0502020204030204" pitchFamily="34" charset="0"/>
              </a:rPr>
              <a:t>BaCuLit</a:t>
            </a:r>
            <a:r>
              <a:rPr kumimoji="0" lang="de-DE" altLang="de-DE" sz="500" b="0" i="0" u="none" strike="noStrike" cap="none" normalizeH="0" baseline="0" dirty="0">
                <a:ln>
                  <a:noFill/>
                </a:ln>
                <a:solidFill>
                  <a:srgbClr val="3CD9E1"/>
                </a:solidFill>
                <a:effectLst/>
              </a:rPr>
              <a:t> </a:t>
            </a:r>
            <a:endParaRPr kumimoji="0" lang="de-DE" altLang="de-DE" sz="2000" b="0" i="0" u="none" strike="noStrike" cap="none" normalizeH="0" baseline="0" dirty="0">
              <a:ln>
                <a:noFill/>
              </a:ln>
              <a:solidFill>
                <a:srgbClr val="3CD9E1"/>
              </a:solidFill>
              <a:effectLst/>
              <a:latin typeface="Arial" panose="020B0604020202020204" pitchFamily="34" charset="0"/>
            </a:endParaRPr>
          </a:p>
        </p:txBody>
      </p:sp>
      <p:sp>
        <p:nvSpPr>
          <p:cNvPr id="17" name="Titel 4">
            <a:extLst>
              <a:ext uri="{FF2B5EF4-FFF2-40B4-BE49-F238E27FC236}">
                <a16:creationId xmlns:a16="http://schemas.microsoft.com/office/drawing/2014/main" id="{3DE2CC11-06AE-44A0-808A-AB906355A65C}"/>
              </a:ext>
            </a:extLst>
          </p:cNvPr>
          <p:cNvSpPr>
            <a:spLocks noGrp="1"/>
          </p:cNvSpPr>
          <p:nvPr>
            <p:ph type="title"/>
          </p:nvPr>
        </p:nvSpPr>
        <p:spPr>
          <a:xfrm>
            <a:off x="323528" y="10990"/>
            <a:ext cx="7926184" cy="1060287"/>
          </a:xfrm>
        </p:spPr>
        <p:txBody>
          <a:bodyPr>
            <a:normAutofit/>
          </a:bodyPr>
          <a:lstStyle>
            <a:lvl1pPr algn="l">
              <a:defRPr sz="3200">
                <a:solidFill>
                  <a:schemeClr val="bg1"/>
                </a:solidFill>
              </a:defRPr>
            </a:lvl1pPr>
          </a:lstStyle>
          <a:p>
            <a:r>
              <a:rPr lang="de-DE" dirty="0"/>
              <a:t>Mastertitelformat bearbeiten</a:t>
            </a:r>
          </a:p>
        </p:txBody>
      </p:sp>
      <p:pic>
        <p:nvPicPr>
          <p:cNvPr id="18" name="Grafik 17">
            <a:extLst>
              <a:ext uri="{FF2B5EF4-FFF2-40B4-BE49-F238E27FC236}">
                <a16:creationId xmlns:a16="http://schemas.microsoft.com/office/drawing/2014/main" id="{7BA152E1-00DD-4691-8752-C653C00EF0E5}"/>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172400" y="5733256"/>
            <a:ext cx="735135" cy="732966"/>
          </a:xfrm>
          <a:prstGeom prst="rect">
            <a:avLst/>
          </a:prstGeom>
        </p:spPr>
      </p:pic>
      <p:sp>
        <p:nvSpPr>
          <p:cNvPr id="19" name="Foliennummernplatzhalter 3">
            <a:extLst>
              <a:ext uri="{FF2B5EF4-FFF2-40B4-BE49-F238E27FC236}">
                <a16:creationId xmlns:a16="http://schemas.microsoft.com/office/drawing/2014/main" id="{02CE6E9A-256C-4427-8E04-E3410EFE6418}"/>
              </a:ext>
            </a:extLst>
          </p:cNvPr>
          <p:cNvSpPr txBox="1">
            <a:spLocks/>
          </p:cNvSpPr>
          <p:nvPr userDrawn="1"/>
        </p:nvSpPr>
        <p:spPr>
          <a:xfrm>
            <a:off x="8172400" y="5945147"/>
            <a:ext cx="735134" cy="365125"/>
          </a:xfrm>
          <a:prstGeom prst="rect">
            <a:avLst/>
          </a:prstGeom>
        </p:spPr>
        <p:txBody>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63716C5D-123D-4EDE-A4A5-85ED365A388D}" type="slidenum">
              <a:rPr lang="de-DE" sz="1600" smtClean="0"/>
              <a:pPr algn="ctr"/>
              <a:t>‹Nr.›</a:t>
            </a:fld>
            <a:endParaRPr lang="de-DE" sz="1600" dirty="0"/>
          </a:p>
        </p:txBody>
      </p:sp>
    </p:spTree>
    <p:extLst>
      <p:ext uri="{BB962C8B-B14F-4D97-AF65-F5344CB8AC3E}">
        <p14:creationId xmlns:p14="http://schemas.microsoft.com/office/powerpoint/2010/main" val="2057480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93610D-F519-475A-B33D-C2D7F84B7389}" type="datetimeFigureOut">
              <a:rPr lang="de-DE" smtClean="0"/>
              <a:t>27.10.22</a:t>
            </a:fld>
            <a:endParaRPr lang="de-DE" dirty="0"/>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dirty="0"/>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716C5D-123D-4EDE-A4A5-85ED365A388D}" type="slidenum">
              <a:rPr lang="de-DE" smtClean="0"/>
              <a:t>‹Nr.›</a:t>
            </a:fld>
            <a:endParaRPr lang="de-DE" dirty="0"/>
          </a:p>
        </p:txBody>
      </p:sp>
    </p:spTree>
    <p:extLst>
      <p:ext uri="{BB962C8B-B14F-4D97-AF65-F5344CB8AC3E}">
        <p14:creationId xmlns:p14="http://schemas.microsoft.com/office/powerpoint/2010/main" val="1279507422"/>
      </p:ext>
    </p:extLst>
  </p:cSld>
  <p:clrMap bg1="lt1" tx1="dk1" bg2="lt2" tx2="dk2" accent1="accent1" accent2="accent2" accent3="accent3" accent4="accent4" accent5="accent5" accent6="accent6" hlink="hlink" folHlink="folHlink"/>
  <p:sldLayoutIdLst>
    <p:sldLayoutId id="2147483666" r:id="rId1"/>
    <p:sldLayoutId id="2147483691" r:id="rId2"/>
    <p:sldLayoutId id="2147483692" r:id="rId3"/>
    <p:sldLayoutId id="2147483671" r:id="rId4"/>
    <p:sldLayoutId id="2147483685" r:id="rId5"/>
    <p:sldLayoutId id="2147483693" r:id="rId6"/>
    <p:sldLayoutId id="2147483676" r:id="rId7"/>
    <p:sldLayoutId id="2147483686" r:id="rId8"/>
    <p:sldLayoutId id="2147483687" r:id="rId9"/>
    <p:sldLayoutId id="2147483688" r:id="rId10"/>
    <p:sldLayoutId id="2147483689" r:id="rId11"/>
    <p:sldLayoutId id="2147483690" r:id="rId12"/>
    <p:sldLayoutId id="2147483684" r:id="rId13"/>
    <p:sldLayoutId id="2147483678" r:id="rId14"/>
    <p:sldLayoutId id="2147483680" r:id="rId15"/>
    <p:sldLayoutId id="2147483681" r:id="rId16"/>
    <p:sldLayoutId id="2147483675" r:id="rId17"/>
    <p:sldLayoutId id="2147483679" r:id="rId18"/>
    <p:sldLayoutId id="2147483677" r:id="rId19"/>
    <p:sldLayoutId id="2147483669" r:id="rId20"/>
    <p:sldLayoutId id="2147483674" r:id="rId21"/>
    <p:sldLayoutId id="2147483650" r:id="rId22"/>
    <p:sldLayoutId id="2147483695" r:id="rId23"/>
    <p:sldLayoutId id="2147483696" r:id="rId24"/>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4.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3" Type="http://schemas.openxmlformats.org/officeDocument/2006/relationships/hyperlink" Target="http://www.boysandbooks.de/fileadmin/user_upload/Leitfaden_zur_Vorbereitung__Durchfuehrung_und_Auswertung_von_Leserinterviews_Garbe.pdf" TargetMode="External"/><Relationship Id="rId2" Type="http://schemas.openxmlformats.org/officeDocument/2006/relationships/hyperlink" Target="http://www.boysandbooks.de/lehrprojekte/lehrprojekte-an-hochschulen/boys-books-projektseminare-von-prof-garbe-201718/" TargetMode="External"/><Relationship Id="rId1" Type="http://schemas.openxmlformats.org/officeDocument/2006/relationships/slideLayout" Target="../slideLayouts/slideLayout1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4.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2D27E5BD-6941-405A-9D8F-FF811CD48B76}"/>
              </a:ext>
            </a:extLst>
          </p:cNvPr>
          <p:cNvSpPr>
            <a:spLocks noGrp="1"/>
          </p:cNvSpPr>
          <p:nvPr>
            <p:ph type="ctrTitle"/>
          </p:nvPr>
        </p:nvSpPr>
        <p:spPr>
          <a:xfrm>
            <a:off x="3635896" y="3356992"/>
            <a:ext cx="5256584" cy="2412000"/>
          </a:xfrm>
        </p:spPr>
        <p:txBody>
          <a:bodyPr>
            <a:noAutofit/>
          </a:bodyPr>
          <a:lstStyle/>
          <a:p>
            <a:br>
              <a:rPr lang="de-DE" sz="3200" dirty="0"/>
            </a:br>
            <a:br>
              <a:rPr lang="de-DE" sz="3200" dirty="0"/>
            </a:br>
            <a:r>
              <a:rPr lang="de-DE" sz="3200" dirty="0"/>
              <a:t>Modul 9:</a:t>
            </a:r>
            <a:br>
              <a:rPr lang="de-DE" sz="3200" dirty="0"/>
            </a:br>
            <a:r>
              <a:rPr lang="de-DE" sz="3200" dirty="0"/>
              <a:t>Diagnostik und Förderung</a:t>
            </a:r>
            <a:br>
              <a:rPr lang="de-DE" sz="3200" dirty="0"/>
            </a:br>
            <a:r>
              <a:rPr lang="de-DE" sz="3200" dirty="0"/>
              <a:t> von Lese- und Schreibkompetenzen</a:t>
            </a:r>
            <a:br>
              <a:rPr lang="de-DE" sz="3200" dirty="0"/>
            </a:br>
            <a:r>
              <a:rPr lang="de-DE" sz="2800" dirty="0"/>
              <a:t>Block 2:</a:t>
            </a:r>
            <a:br>
              <a:rPr lang="de-DE" sz="2800" dirty="0"/>
            </a:br>
            <a:r>
              <a:rPr lang="de-DE" sz="2800" dirty="0"/>
              <a:t>Diagnostik der subjektiven </a:t>
            </a:r>
            <a:br>
              <a:rPr lang="de-DE" sz="2800" dirty="0"/>
            </a:br>
            <a:r>
              <a:rPr lang="de-DE" sz="2800" dirty="0"/>
              <a:t>und sozialen Dimensionen </a:t>
            </a:r>
            <a:br>
              <a:rPr lang="de-DE" sz="2800" dirty="0"/>
            </a:br>
            <a:r>
              <a:rPr lang="de-DE" sz="2800" dirty="0"/>
              <a:t>von Lesekompetenz</a:t>
            </a:r>
            <a:br>
              <a:rPr lang="de-DE" sz="3200" dirty="0"/>
            </a:br>
            <a:br>
              <a:rPr lang="de-DE" sz="3200" dirty="0"/>
            </a:br>
            <a:endParaRPr lang="de-DE" sz="3200" dirty="0"/>
          </a:p>
        </p:txBody>
      </p:sp>
    </p:spTree>
    <p:extLst>
      <p:ext uri="{BB962C8B-B14F-4D97-AF65-F5344CB8AC3E}">
        <p14:creationId xmlns:p14="http://schemas.microsoft.com/office/powerpoint/2010/main" val="2030619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A102165-1E4D-554E-964A-1CBD1673FCED}"/>
              </a:ext>
            </a:extLst>
          </p:cNvPr>
          <p:cNvSpPr>
            <a:spLocks noGrp="1"/>
          </p:cNvSpPr>
          <p:nvPr>
            <p:ph type="title"/>
          </p:nvPr>
        </p:nvSpPr>
        <p:spPr/>
        <p:txBody>
          <a:bodyPr/>
          <a:lstStyle/>
          <a:p>
            <a:r>
              <a:rPr lang="de-DE" b="1" dirty="0"/>
              <a:t>Orientierung</a:t>
            </a:r>
          </a:p>
        </p:txBody>
      </p:sp>
      <p:sp>
        <p:nvSpPr>
          <p:cNvPr id="3" name="Textplatzhalter 2">
            <a:extLst>
              <a:ext uri="{FF2B5EF4-FFF2-40B4-BE49-F238E27FC236}">
                <a16:creationId xmlns:a16="http://schemas.microsoft.com/office/drawing/2014/main" id="{31AFF037-D280-BC42-A679-003888903B75}"/>
              </a:ext>
            </a:extLst>
          </p:cNvPr>
          <p:cNvSpPr>
            <a:spLocks noGrp="1"/>
          </p:cNvSpPr>
          <p:nvPr>
            <p:ph type="body" sz="quarter" idx="13"/>
          </p:nvPr>
        </p:nvSpPr>
        <p:spPr/>
        <p:txBody>
          <a:bodyPr>
            <a:normAutofit lnSpcReduction="10000"/>
          </a:bodyPr>
          <a:lstStyle/>
          <a:p>
            <a:pPr>
              <a:buFont typeface="Wingdings" pitchFamily="2" charset="2"/>
              <a:buChar char="Ø"/>
            </a:pPr>
            <a:r>
              <a:rPr lang="de-DE" dirty="0"/>
              <a:t>Die in </a:t>
            </a:r>
            <a:r>
              <a:rPr lang="de-DE" b="1" dirty="0"/>
              <a:t>Modul 9.1 </a:t>
            </a:r>
            <a:r>
              <a:rPr lang="de-DE" dirty="0"/>
              <a:t>vorgestellten (summativen und formativen) </a:t>
            </a:r>
            <a:r>
              <a:rPr lang="de-DE" b="1" dirty="0"/>
              <a:t>Assessments </a:t>
            </a:r>
            <a:r>
              <a:rPr lang="de-DE" dirty="0"/>
              <a:t>betreffen die Leistungen auf der kognitiven </a:t>
            </a:r>
            <a:r>
              <a:rPr lang="de-DE" b="1" dirty="0"/>
              <a:t>Prozessebene </a:t>
            </a:r>
            <a:r>
              <a:rPr lang="de-DE" dirty="0"/>
              <a:t>des Lesens </a:t>
            </a:r>
          </a:p>
          <a:p>
            <a:pPr>
              <a:buFont typeface="Wingdings" pitchFamily="2" charset="2"/>
              <a:buChar char="Ø"/>
            </a:pPr>
            <a:r>
              <a:rPr lang="de-DE" dirty="0"/>
              <a:t>Die folgenden Verfahren zielen auf die Diagnostik der </a:t>
            </a:r>
            <a:r>
              <a:rPr lang="de-DE" b="1" dirty="0"/>
              <a:t>subjektiven und sozialen Ebene des Lesens </a:t>
            </a:r>
            <a:r>
              <a:rPr lang="de-DE" dirty="0"/>
              <a:t>(im Modell von Rosebrock &amp; Nix).</a:t>
            </a:r>
          </a:p>
        </p:txBody>
      </p:sp>
    </p:spTree>
    <p:extLst>
      <p:ext uri="{BB962C8B-B14F-4D97-AF65-F5344CB8AC3E}">
        <p14:creationId xmlns:p14="http://schemas.microsoft.com/office/powerpoint/2010/main" val="41207330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7339A1A0-67AF-3853-2EE0-1174181FE702}"/>
              </a:ext>
            </a:extLst>
          </p:cNvPr>
          <p:cNvSpPr>
            <a:spLocks noGrp="1"/>
          </p:cNvSpPr>
          <p:nvPr>
            <p:ph type="body" sz="quarter" idx="13"/>
          </p:nvPr>
        </p:nvSpPr>
        <p:spPr>
          <a:xfrm>
            <a:off x="323528" y="1341438"/>
            <a:ext cx="6912768" cy="4607842"/>
          </a:xfrm>
        </p:spPr>
        <p:txBody>
          <a:bodyPr>
            <a:normAutofit fontScale="92500" lnSpcReduction="10000"/>
          </a:bodyPr>
          <a:lstStyle/>
          <a:p>
            <a:pPr marL="0" indent="0">
              <a:buNone/>
            </a:pPr>
            <a:r>
              <a:rPr lang="de-DE" sz="2800" dirty="0"/>
              <a:t>Lesen Sie AB1 mit Hintergrund-Informationen!</a:t>
            </a:r>
          </a:p>
          <a:p>
            <a:pPr algn="just">
              <a:buFont typeface="Wingdings" pitchFamily="2" charset="2"/>
              <a:buChar char="Ø"/>
            </a:pPr>
            <a:r>
              <a:rPr lang="de-DE" sz="2800" dirty="0"/>
              <a:t> Tauschen Sie sich aus über die folgenden zwei Fragen: </a:t>
            </a:r>
          </a:p>
          <a:p>
            <a:pPr marL="914400" lvl="1" indent="-514350" algn="just">
              <a:buFont typeface="+mj-lt"/>
              <a:buAutoNum type="arabicPeriod"/>
            </a:pPr>
            <a:r>
              <a:rPr lang="de-DE" sz="2400" b="1" i="1" dirty="0">
                <a:solidFill>
                  <a:srgbClr val="C00000"/>
                </a:solidFill>
              </a:rPr>
              <a:t>Was wissen Sie über die private Lektüre und Mediennutzung Ihrer </a:t>
            </a:r>
            <a:r>
              <a:rPr lang="de-DE" sz="2400" b="1" i="1" dirty="0" err="1">
                <a:solidFill>
                  <a:srgbClr val="C00000"/>
                </a:solidFill>
              </a:rPr>
              <a:t>SuS</a:t>
            </a:r>
            <a:r>
              <a:rPr lang="de-DE" sz="2400" b="1" i="1" dirty="0">
                <a:solidFill>
                  <a:srgbClr val="C00000"/>
                </a:solidFill>
              </a:rPr>
              <a:t> und woher wissen Sie dies? </a:t>
            </a:r>
          </a:p>
          <a:p>
            <a:pPr marL="914400" lvl="1" indent="-514350" algn="just">
              <a:buFont typeface="+mj-lt"/>
              <a:buAutoNum type="arabicPeriod"/>
            </a:pPr>
            <a:r>
              <a:rPr lang="de-DE" sz="2400" b="1" i="1" dirty="0">
                <a:solidFill>
                  <a:srgbClr val="C00000"/>
                </a:solidFill>
              </a:rPr>
              <a:t>Was würden Sie gern wissen und durch welche Verfahren könnten Sie dieses Wissen erlangen?</a:t>
            </a:r>
          </a:p>
          <a:p>
            <a:pPr algn="just">
              <a:buFont typeface="Wingdings" pitchFamily="2" charset="2"/>
              <a:buChar char="Ø"/>
            </a:pPr>
            <a:r>
              <a:rPr lang="de-DE" sz="2800" dirty="0"/>
              <a:t> Notieren Sie Ergebnisse in Stichworten zu beiden Fragen auf dem AB, indem Sie die Mindmap auf S. 2 ergänzen. </a:t>
            </a:r>
          </a:p>
          <a:p>
            <a:pPr algn="just">
              <a:buFont typeface="Wingdings" pitchFamily="2" charset="2"/>
              <a:buChar char="Ø"/>
            </a:pPr>
            <a:r>
              <a:rPr lang="de-DE" sz="2800" dirty="0"/>
              <a:t>Sie haben 10 Min. Zeit. </a:t>
            </a:r>
          </a:p>
          <a:p>
            <a:pPr marL="0" indent="0">
              <a:buNone/>
            </a:pPr>
            <a:endParaRPr lang="de-DE" dirty="0"/>
          </a:p>
        </p:txBody>
      </p:sp>
      <p:sp>
        <p:nvSpPr>
          <p:cNvPr id="3" name="Titel 2">
            <a:extLst>
              <a:ext uri="{FF2B5EF4-FFF2-40B4-BE49-F238E27FC236}">
                <a16:creationId xmlns:a16="http://schemas.microsoft.com/office/drawing/2014/main" id="{4E3B980F-751C-D0BD-74EF-531E82109EDD}"/>
              </a:ext>
            </a:extLst>
          </p:cNvPr>
          <p:cNvSpPr>
            <a:spLocks noGrp="1"/>
          </p:cNvSpPr>
          <p:nvPr>
            <p:ph type="title"/>
          </p:nvPr>
        </p:nvSpPr>
        <p:spPr>
          <a:xfrm>
            <a:off x="323528" y="10990"/>
            <a:ext cx="7926184" cy="1060287"/>
          </a:xfrm>
        </p:spPr>
        <p:txBody>
          <a:bodyPr/>
          <a:lstStyle/>
          <a:p>
            <a:r>
              <a:rPr lang="de-DE" b="1" dirty="0"/>
              <a:t>Arbeitsauftrag für Einzel-/Partnerarbeit (AB1)</a:t>
            </a:r>
            <a:endParaRPr lang="de-DE" dirty="0"/>
          </a:p>
        </p:txBody>
      </p:sp>
    </p:spTree>
    <p:extLst>
      <p:ext uri="{BB962C8B-B14F-4D97-AF65-F5344CB8AC3E}">
        <p14:creationId xmlns:p14="http://schemas.microsoft.com/office/powerpoint/2010/main" val="9750783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D7F3B970-2C8F-4D08-9235-D20381BA4024}"/>
              </a:ext>
            </a:extLst>
          </p:cNvPr>
          <p:cNvSpPr>
            <a:spLocks noGrp="1"/>
          </p:cNvSpPr>
          <p:nvPr>
            <p:ph type="title"/>
          </p:nvPr>
        </p:nvSpPr>
        <p:spPr/>
        <p:txBody>
          <a:bodyPr/>
          <a:lstStyle/>
          <a:p>
            <a:endParaRPr lang="de-DE"/>
          </a:p>
        </p:txBody>
      </p:sp>
      <p:grpSp>
        <p:nvGrpSpPr>
          <p:cNvPr id="6" name="Gruppieren 5">
            <a:extLst>
              <a:ext uri="{FF2B5EF4-FFF2-40B4-BE49-F238E27FC236}">
                <a16:creationId xmlns:a16="http://schemas.microsoft.com/office/drawing/2014/main" id="{34D4E9E6-70D1-499C-B61D-4B45B480B437}"/>
              </a:ext>
            </a:extLst>
          </p:cNvPr>
          <p:cNvGrpSpPr/>
          <p:nvPr/>
        </p:nvGrpSpPr>
        <p:grpSpPr>
          <a:xfrm>
            <a:off x="2312053" y="2462384"/>
            <a:ext cx="5728162" cy="1933231"/>
            <a:chOff x="1208269" y="1065384"/>
            <a:chExt cx="5728162" cy="1933231"/>
          </a:xfrm>
        </p:grpSpPr>
        <p:sp>
          <p:nvSpPr>
            <p:cNvPr id="8" name="Rechteck 7">
              <a:extLst>
                <a:ext uri="{FF2B5EF4-FFF2-40B4-BE49-F238E27FC236}">
                  <a16:creationId xmlns:a16="http://schemas.microsoft.com/office/drawing/2014/main" id="{12E0E581-20E3-4B86-AE57-179B53301479}"/>
                </a:ext>
              </a:extLst>
            </p:cNvPr>
            <p:cNvSpPr/>
            <p:nvPr/>
          </p:nvSpPr>
          <p:spPr>
            <a:xfrm>
              <a:off x="1208269" y="1065384"/>
              <a:ext cx="5728162" cy="1933231"/>
            </a:xfrm>
            <a:prstGeom prst="rect">
              <a:avLst/>
            </a:prstGeom>
          </p:spPr>
          <p:style>
            <a:lnRef idx="2">
              <a:schemeClr val="lt1">
                <a:hueOff val="0"/>
                <a:satOff val="0"/>
                <a:lumOff val="0"/>
                <a:alphaOff val="0"/>
              </a:schemeClr>
            </a:lnRef>
            <a:fillRef idx="1">
              <a:schemeClr val="accent5">
                <a:alpha val="90000"/>
                <a:hueOff val="0"/>
                <a:satOff val="0"/>
                <a:lumOff val="0"/>
                <a:alphaOff val="0"/>
              </a:schemeClr>
            </a:fillRef>
            <a:effectRef idx="0">
              <a:schemeClr val="accent5">
                <a:alpha val="90000"/>
                <a:hueOff val="0"/>
                <a:satOff val="0"/>
                <a:lumOff val="0"/>
                <a:alphaOff val="0"/>
              </a:schemeClr>
            </a:effectRef>
            <a:fontRef idx="minor">
              <a:schemeClr val="lt1"/>
            </a:fontRef>
          </p:style>
        </p:sp>
        <p:sp>
          <p:nvSpPr>
            <p:cNvPr id="9" name="Textfeld 8">
              <a:extLst>
                <a:ext uri="{FF2B5EF4-FFF2-40B4-BE49-F238E27FC236}">
                  <a16:creationId xmlns:a16="http://schemas.microsoft.com/office/drawing/2014/main" id="{107342DD-2804-48C2-9E97-E83AEE88F80D}"/>
                </a:ext>
              </a:extLst>
            </p:cNvPr>
            <p:cNvSpPr txBox="1"/>
            <p:nvPr/>
          </p:nvSpPr>
          <p:spPr>
            <a:xfrm>
              <a:off x="1208269" y="1065384"/>
              <a:ext cx="5728162" cy="193323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612900" tIns="147320" rIns="147320" bIns="147320" numCol="1" spcCol="1270" anchor="ctr" anchorCtr="0">
              <a:noAutofit/>
            </a:bodyPr>
            <a:lstStyle/>
            <a:p>
              <a:pPr marL="0" lvl="0" indent="0" algn="l" defTabSz="2578100">
                <a:lnSpc>
                  <a:spcPct val="90000"/>
                </a:lnSpc>
                <a:spcBef>
                  <a:spcPct val="0"/>
                </a:spcBef>
                <a:spcAft>
                  <a:spcPct val="35000"/>
                </a:spcAft>
                <a:buNone/>
              </a:pPr>
              <a:r>
                <a:rPr lang="de-DE" sz="3200" b="1" dirty="0"/>
                <a:t>2. Diagnostik der Subjekt- und sozialen Ebene des Lesens</a:t>
              </a:r>
              <a:endParaRPr lang="de-DE" sz="3200" kern="1200" dirty="0"/>
            </a:p>
          </p:txBody>
        </p:sp>
      </p:grpSp>
      <p:sp>
        <p:nvSpPr>
          <p:cNvPr id="7" name="Ellipse 6">
            <a:extLst>
              <a:ext uri="{FF2B5EF4-FFF2-40B4-BE49-F238E27FC236}">
                <a16:creationId xmlns:a16="http://schemas.microsoft.com/office/drawing/2014/main" id="{EDCB88A2-7A34-4839-8A25-0D6B9837768B}"/>
              </a:ext>
            </a:extLst>
          </p:cNvPr>
          <p:cNvSpPr/>
          <p:nvPr/>
        </p:nvSpPr>
        <p:spPr>
          <a:xfrm>
            <a:off x="1103784" y="2220730"/>
            <a:ext cx="2416539" cy="2416539"/>
          </a:xfrm>
          <a:prstGeom prst="ellipse">
            <a:avLst/>
          </a:prstGeom>
          <a:blipFill rotWithShape="0">
            <a:blip r:embed="rId2" cstate="print">
              <a:extLst>
                <a:ext uri="{28A0092B-C50C-407E-A947-70E740481C1C}">
                  <a14:useLocalDpi xmlns:a14="http://schemas.microsoft.com/office/drawing/2010/main" val="0"/>
                </a:ext>
              </a:extLst>
            </a:blip>
            <a:srcRect/>
            <a:stretch>
              <a:fillRect/>
            </a:stretch>
          </a:blipFill>
        </p:spPr>
        <p:style>
          <a:lnRef idx="2">
            <a:schemeClr val="accent5">
              <a:alpha val="90000"/>
              <a:hueOff val="0"/>
              <a:satOff val="0"/>
              <a:lumOff val="0"/>
              <a:alphaOff val="0"/>
            </a:schemeClr>
          </a:lnRef>
          <a:fillRef idx="1">
            <a:scrgbClr r="0" g="0" b="0"/>
          </a:fillRef>
          <a:effectRef idx="0">
            <a:schemeClr val="lt1">
              <a:hueOff val="0"/>
              <a:satOff val="0"/>
              <a:lumOff val="0"/>
              <a:alphaOff val="0"/>
            </a:schemeClr>
          </a:effectRef>
          <a:fontRef idx="minor">
            <a:schemeClr val="dk1">
              <a:hueOff val="0"/>
              <a:satOff val="0"/>
              <a:lumOff val="0"/>
              <a:alphaOff val="0"/>
            </a:schemeClr>
          </a:fontRef>
        </p:style>
      </p:sp>
    </p:spTree>
    <p:extLst>
      <p:ext uri="{BB962C8B-B14F-4D97-AF65-F5344CB8AC3E}">
        <p14:creationId xmlns:p14="http://schemas.microsoft.com/office/powerpoint/2010/main" val="20890876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platzhalter 3">
            <a:extLst>
              <a:ext uri="{FF2B5EF4-FFF2-40B4-BE49-F238E27FC236}">
                <a16:creationId xmlns:a16="http://schemas.microsoft.com/office/drawing/2014/main" id="{8B75C96C-7E01-384B-9D47-2F7F7279844B}"/>
              </a:ext>
            </a:extLst>
          </p:cNvPr>
          <p:cNvSpPr>
            <a:spLocks noGrp="1"/>
          </p:cNvSpPr>
          <p:nvPr>
            <p:ph type="body" sz="quarter" idx="13"/>
          </p:nvPr>
        </p:nvSpPr>
        <p:spPr>
          <a:xfrm>
            <a:off x="4788024" y="1341438"/>
            <a:ext cx="4105151" cy="4103687"/>
          </a:xfrm>
        </p:spPr>
        <p:txBody>
          <a:bodyPr>
            <a:normAutofit/>
          </a:bodyPr>
          <a:lstStyle/>
          <a:p>
            <a:pPr marL="0" indent="0">
              <a:buNone/>
            </a:pPr>
            <a:endParaRPr lang="de-DE" sz="1400" dirty="0"/>
          </a:p>
          <a:p>
            <a:pPr marL="0" indent="0">
              <a:buNone/>
            </a:pPr>
            <a:endParaRPr lang="de-DE" sz="1800" dirty="0"/>
          </a:p>
          <a:p>
            <a:pPr marL="0" indent="0">
              <a:buNone/>
            </a:pPr>
            <a:r>
              <a:rPr lang="de-DE" sz="1800" dirty="0"/>
              <a:t>Quelle: Cornelia Rosebrock, Daniel Nix:</a:t>
            </a:r>
          </a:p>
          <a:p>
            <a:pPr marL="0" indent="0">
              <a:buNone/>
            </a:pPr>
            <a:r>
              <a:rPr lang="de-DE" sz="1800" dirty="0"/>
              <a:t>Grundlagen der Lesedidaktik und der systematischen schulischen Leseförderung. </a:t>
            </a:r>
          </a:p>
          <a:p>
            <a:pPr marL="0" indent="0">
              <a:buNone/>
            </a:pPr>
            <a:r>
              <a:rPr lang="de-DE" sz="1800" dirty="0"/>
              <a:t>9. Aktualisierte Auflage 2020</a:t>
            </a:r>
          </a:p>
          <a:p>
            <a:pPr marL="0" indent="0">
              <a:buNone/>
            </a:pPr>
            <a:r>
              <a:rPr lang="de-DE" sz="1800" dirty="0" err="1"/>
              <a:t>Baltmannsweiler</a:t>
            </a:r>
            <a:r>
              <a:rPr lang="de-DE" sz="1800" dirty="0"/>
              <a:t>: Schneider Verlag </a:t>
            </a:r>
            <a:r>
              <a:rPr lang="de-DE" sz="1800" dirty="0" err="1"/>
              <a:t>Hohengehren</a:t>
            </a:r>
            <a:r>
              <a:rPr lang="de-DE" sz="1800" dirty="0"/>
              <a:t> , S. 15</a:t>
            </a:r>
          </a:p>
        </p:txBody>
      </p:sp>
      <p:sp>
        <p:nvSpPr>
          <p:cNvPr id="3" name="Titel 2">
            <a:extLst>
              <a:ext uri="{FF2B5EF4-FFF2-40B4-BE49-F238E27FC236}">
                <a16:creationId xmlns:a16="http://schemas.microsoft.com/office/drawing/2014/main" id="{85FCE8AA-0909-1341-A2A1-9E2FC2E47871}"/>
              </a:ext>
            </a:extLst>
          </p:cNvPr>
          <p:cNvSpPr>
            <a:spLocks noGrp="1"/>
          </p:cNvSpPr>
          <p:nvPr>
            <p:ph type="title"/>
          </p:nvPr>
        </p:nvSpPr>
        <p:spPr>
          <a:xfrm>
            <a:off x="323528" y="10990"/>
            <a:ext cx="8712968" cy="1060287"/>
          </a:xfrm>
        </p:spPr>
        <p:txBody>
          <a:bodyPr>
            <a:noAutofit/>
          </a:bodyPr>
          <a:lstStyle/>
          <a:p>
            <a:r>
              <a:rPr lang="de-DE" sz="2600" b="1" dirty="0"/>
              <a:t>Ein Bezugsmodell für die Diagnostik von Lesekompetenz: Das </a:t>
            </a:r>
            <a:r>
              <a:rPr lang="de-DE" sz="2600" b="1" dirty="0" err="1"/>
              <a:t>Mehrebenenmodell</a:t>
            </a:r>
            <a:r>
              <a:rPr lang="de-DE" sz="2600" b="1" dirty="0"/>
              <a:t> von Rosebrock &amp; Nix (2008; neu 2020)</a:t>
            </a:r>
            <a:endParaRPr lang="de-DE" sz="2600" dirty="0"/>
          </a:p>
        </p:txBody>
      </p:sp>
      <p:pic>
        <p:nvPicPr>
          <p:cNvPr id="6" name="Grafik 5">
            <a:extLst>
              <a:ext uri="{FF2B5EF4-FFF2-40B4-BE49-F238E27FC236}">
                <a16:creationId xmlns:a16="http://schemas.microsoft.com/office/drawing/2014/main" id="{F91C91E1-D55F-DD46-BAB4-1951FE641E20}"/>
              </a:ext>
            </a:extLst>
          </p:cNvPr>
          <p:cNvPicPr>
            <a:picLocks noChangeAspect="1"/>
          </p:cNvPicPr>
          <p:nvPr/>
        </p:nvPicPr>
        <p:blipFill>
          <a:blip r:embed="rId2"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0" y="1341438"/>
            <a:ext cx="4685599" cy="4103687"/>
          </a:xfrm>
          <a:prstGeom prst="rect">
            <a:avLst/>
          </a:prstGeom>
        </p:spPr>
      </p:pic>
    </p:spTree>
    <p:extLst>
      <p:ext uri="{BB962C8B-B14F-4D97-AF65-F5344CB8AC3E}">
        <p14:creationId xmlns:p14="http://schemas.microsoft.com/office/powerpoint/2010/main" val="28518841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CDC5CAB-3E5E-3040-84CC-963B2A63EFE0}"/>
              </a:ext>
            </a:extLst>
          </p:cNvPr>
          <p:cNvSpPr>
            <a:spLocks noGrp="1"/>
          </p:cNvSpPr>
          <p:nvPr>
            <p:ph type="title"/>
          </p:nvPr>
        </p:nvSpPr>
        <p:spPr/>
        <p:txBody>
          <a:bodyPr/>
          <a:lstStyle/>
          <a:p>
            <a:r>
              <a:rPr lang="de-DE" b="1" dirty="0"/>
              <a:t>Komponenten der Subjektebene des Lesens</a:t>
            </a:r>
            <a:endParaRPr lang="de-DE" dirty="0"/>
          </a:p>
        </p:txBody>
      </p:sp>
      <p:sp>
        <p:nvSpPr>
          <p:cNvPr id="3" name="Textplatzhalter 2">
            <a:extLst>
              <a:ext uri="{FF2B5EF4-FFF2-40B4-BE49-F238E27FC236}">
                <a16:creationId xmlns:a16="http://schemas.microsoft.com/office/drawing/2014/main" id="{71B67436-0B56-9D40-966F-9FBDB4004F50}"/>
              </a:ext>
            </a:extLst>
          </p:cNvPr>
          <p:cNvSpPr>
            <a:spLocks noGrp="1"/>
          </p:cNvSpPr>
          <p:nvPr>
            <p:ph type="body" sz="quarter" idx="13"/>
          </p:nvPr>
        </p:nvSpPr>
        <p:spPr/>
        <p:txBody>
          <a:bodyPr>
            <a:normAutofit fontScale="92500"/>
          </a:bodyPr>
          <a:lstStyle/>
          <a:p>
            <a:pPr marL="0" indent="0">
              <a:buNone/>
            </a:pPr>
            <a:r>
              <a:rPr lang="de-DE" dirty="0"/>
              <a:t>Die </a:t>
            </a:r>
            <a:r>
              <a:rPr lang="de-DE" b="1" dirty="0">
                <a:solidFill>
                  <a:srgbClr val="C00000"/>
                </a:solidFill>
              </a:rPr>
              <a:t>Subjektebene des Lesens </a:t>
            </a:r>
            <a:r>
              <a:rPr lang="de-DE" dirty="0"/>
              <a:t>umfasst die Komponenten:</a:t>
            </a:r>
          </a:p>
          <a:p>
            <a:pPr>
              <a:buFont typeface="Wingdings" pitchFamily="2" charset="2"/>
              <a:buChar char="Ø"/>
            </a:pPr>
            <a:r>
              <a:rPr lang="de-DE" dirty="0"/>
              <a:t> </a:t>
            </a:r>
            <a:r>
              <a:rPr lang="de-DE" b="1" dirty="0"/>
              <a:t>Wissen</a:t>
            </a:r>
          </a:p>
          <a:p>
            <a:pPr>
              <a:buFont typeface="Wingdings" pitchFamily="2" charset="2"/>
              <a:buChar char="Ø"/>
            </a:pPr>
            <a:r>
              <a:rPr lang="de-DE" b="1" dirty="0"/>
              <a:t> innere Beteiligung</a:t>
            </a:r>
          </a:p>
          <a:p>
            <a:pPr>
              <a:buFont typeface="Wingdings" pitchFamily="2" charset="2"/>
              <a:buChar char="Ø"/>
            </a:pPr>
            <a:r>
              <a:rPr lang="de-DE" b="1" dirty="0"/>
              <a:t> Motivation</a:t>
            </a:r>
          </a:p>
          <a:p>
            <a:pPr>
              <a:buFont typeface="Wingdings" pitchFamily="2" charset="2"/>
              <a:buChar char="Ø"/>
            </a:pPr>
            <a:r>
              <a:rPr lang="de-DE" b="1" dirty="0"/>
              <a:t> Reflexion </a:t>
            </a:r>
            <a:endParaRPr lang="de-DE" dirty="0"/>
          </a:p>
          <a:p>
            <a:pPr marL="0" indent="0">
              <a:buNone/>
            </a:pPr>
            <a:r>
              <a:rPr lang="de-DE" dirty="0"/>
              <a:t>und wird gebündelt im </a:t>
            </a:r>
          </a:p>
          <a:p>
            <a:pPr>
              <a:buFont typeface="Wingdings" pitchFamily="2" charset="2"/>
              <a:buChar char="Ø"/>
            </a:pPr>
            <a:r>
              <a:rPr lang="de-DE" dirty="0"/>
              <a:t> </a:t>
            </a:r>
            <a:r>
              <a:rPr lang="de-DE" b="1" dirty="0">
                <a:solidFill>
                  <a:srgbClr val="C00000"/>
                </a:solidFill>
              </a:rPr>
              <a:t>Selbstkonzept als (Nicht-)Leser/Leserin.</a:t>
            </a:r>
            <a:endParaRPr lang="de-DE" dirty="0"/>
          </a:p>
          <a:p>
            <a:pPr marL="0" indent="0">
              <a:buNone/>
            </a:pPr>
            <a:endParaRPr lang="de-DE" dirty="0"/>
          </a:p>
        </p:txBody>
      </p:sp>
    </p:spTree>
    <p:extLst>
      <p:ext uri="{BB962C8B-B14F-4D97-AF65-F5344CB8AC3E}">
        <p14:creationId xmlns:p14="http://schemas.microsoft.com/office/powerpoint/2010/main" val="10438987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 3">
            <a:extLst>
              <a:ext uri="{FF2B5EF4-FFF2-40B4-BE49-F238E27FC236}">
                <a16:creationId xmlns:a16="http://schemas.microsoft.com/office/drawing/2014/main" id="{C1175F7E-E3B5-BB4E-8173-7A07B08B8E69}"/>
              </a:ext>
            </a:extLst>
          </p:cNvPr>
          <p:cNvGraphicFramePr/>
          <p:nvPr/>
        </p:nvGraphicFramePr>
        <p:xfrm>
          <a:off x="323528" y="1341438"/>
          <a:ext cx="8569647" cy="41036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el 2">
            <a:extLst>
              <a:ext uri="{FF2B5EF4-FFF2-40B4-BE49-F238E27FC236}">
                <a16:creationId xmlns:a16="http://schemas.microsoft.com/office/drawing/2014/main" id="{F2A704EA-4D6B-3B4F-AD90-9A9E8A5871A7}"/>
              </a:ext>
            </a:extLst>
          </p:cNvPr>
          <p:cNvSpPr>
            <a:spLocks noGrp="1"/>
          </p:cNvSpPr>
          <p:nvPr>
            <p:ph type="title"/>
          </p:nvPr>
        </p:nvSpPr>
        <p:spPr/>
        <p:txBody>
          <a:bodyPr>
            <a:normAutofit/>
          </a:bodyPr>
          <a:lstStyle/>
          <a:p>
            <a:r>
              <a:rPr lang="de-DE" sz="3000" b="1" dirty="0"/>
              <a:t>Komponenten eines positiven Leser-Selbstkonzeptes</a:t>
            </a:r>
          </a:p>
        </p:txBody>
      </p:sp>
      <p:sp>
        <p:nvSpPr>
          <p:cNvPr id="5" name="Textfeld 4">
            <a:extLst>
              <a:ext uri="{FF2B5EF4-FFF2-40B4-BE49-F238E27FC236}">
                <a16:creationId xmlns:a16="http://schemas.microsoft.com/office/drawing/2014/main" id="{0DADD998-4D99-5344-AD16-BA019FC0DA4F}"/>
              </a:ext>
            </a:extLst>
          </p:cNvPr>
          <p:cNvSpPr txBox="1"/>
          <p:nvPr/>
        </p:nvSpPr>
        <p:spPr>
          <a:xfrm>
            <a:off x="539552" y="5733256"/>
            <a:ext cx="3842077" cy="369332"/>
          </a:xfrm>
          <a:prstGeom prst="rect">
            <a:avLst/>
          </a:prstGeom>
          <a:noFill/>
        </p:spPr>
        <p:txBody>
          <a:bodyPr wrap="none" rtlCol="0">
            <a:spAutoFit/>
          </a:bodyPr>
          <a:lstStyle/>
          <a:p>
            <a:r>
              <a:rPr lang="de-DE" dirty="0"/>
              <a:t>Quelle: Garbe 2020, Kap. 3.1, S. 60 - 65</a:t>
            </a:r>
          </a:p>
        </p:txBody>
      </p:sp>
    </p:spTree>
    <p:extLst>
      <p:ext uri="{BB962C8B-B14F-4D97-AF65-F5344CB8AC3E}">
        <p14:creationId xmlns:p14="http://schemas.microsoft.com/office/powerpoint/2010/main" val="26779579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a:extLst>
              <a:ext uri="{FF2B5EF4-FFF2-40B4-BE49-F238E27FC236}">
                <a16:creationId xmlns:a16="http://schemas.microsoft.com/office/drawing/2014/main" id="{12B2C558-3324-9F4E-BAB0-1CE67BC2D4F8}"/>
              </a:ext>
            </a:extLst>
          </p:cNvPr>
          <p:cNvSpPr>
            <a:spLocks noGrp="1"/>
          </p:cNvSpPr>
          <p:nvPr>
            <p:ph type="body" sz="quarter" idx="13"/>
          </p:nvPr>
        </p:nvSpPr>
        <p:spPr/>
        <p:txBody>
          <a:bodyPr>
            <a:noAutofit/>
          </a:bodyPr>
          <a:lstStyle/>
          <a:p>
            <a:pPr marL="0" indent="0" algn="just">
              <a:buNone/>
            </a:pPr>
            <a:r>
              <a:rPr lang="de-DE" sz="2400" dirty="0"/>
              <a:t>„Die soziale Ebene umfasst verschiedene </a:t>
            </a:r>
            <a:r>
              <a:rPr lang="de-DE" sz="2400" b="1" dirty="0">
                <a:solidFill>
                  <a:srgbClr val="C00000"/>
                </a:solidFill>
              </a:rPr>
              <a:t>Sozialisationsinstanzen</a:t>
            </a:r>
            <a:r>
              <a:rPr lang="de-DE" sz="2400" dirty="0"/>
              <a:t> (</a:t>
            </a:r>
            <a:r>
              <a:rPr lang="de-DE" sz="2400" b="1" dirty="0">
                <a:solidFill>
                  <a:srgbClr val="C00000"/>
                </a:solidFill>
              </a:rPr>
              <a:t>Familie, Schule, </a:t>
            </a:r>
            <a:r>
              <a:rPr lang="de-DE" sz="2400" b="1" dirty="0" err="1">
                <a:solidFill>
                  <a:srgbClr val="C00000"/>
                </a:solidFill>
              </a:rPr>
              <a:t>peer</a:t>
            </a:r>
            <a:r>
              <a:rPr lang="de-DE" sz="2400" b="1" dirty="0">
                <a:solidFill>
                  <a:srgbClr val="C00000"/>
                </a:solidFill>
              </a:rPr>
              <a:t> </a:t>
            </a:r>
            <a:r>
              <a:rPr lang="de-DE" sz="2400" b="1" dirty="0" err="1">
                <a:solidFill>
                  <a:srgbClr val="C00000"/>
                </a:solidFill>
              </a:rPr>
              <a:t>group</a:t>
            </a:r>
            <a:r>
              <a:rPr lang="de-DE" sz="2400" dirty="0"/>
              <a:t>) sowie im weitesten Sinne das kulturelle Leben und beschreibt die Dimension der </a:t>
            </a:r>
            <a:r>
              <a:rPr lang="de-DE" sz="2400" b="1" i="1" dirty="0" err="1">
                <a:solidFill>
                  <a:srgbClr val="C00000"/>
                </a:solidFill>
              </a:rPr>
              <a:t>Anschlusskommu-nikation</a:t>
            </a:r>
            <a:r>
              <a:rPr lang="de-DE" sz="2400" b="1" i="1" dirty="0">
                <a:solidFill>
                  <a:srgbClr val="C00000"/>
                </a:solidFill>
              </a:rPr>
              <a:t>*</a:t>
            </a:r>
            <a:r>
              <a:rPr lang="de-DE" sz="2400" dirty="0"/>
              <a:t>. Dies meint, dass der gesamte Erwerbs-prozess von Lesekompetenz in Kind­heit und Jugend besonders intensiv auf </a:t>
            </a:r>
            <a:r>
              <a:rPr lang="de-DE" sz="2400" b="1" dirty="0" err="1">
                <a:solidFill>
                  <a:srgbClr val="C00000"/>
                </a:solidFill>
              </a:rPr>
              <a:t>stützende</a:t>
            </a:r>
            <a:r>
              <a:rPr lang="de-DE" sz="2400" b="1" dirty="0">
                <a:solidFill>
                  <a:srgbClr val="C00000"/>
                </a:solidFill>
              </a:rPr>
              <a:t> soziale Kontexte </a:t>
            </a:r>
            <a:r>
              <a:rPr lang="de-DE" sz="2400" dirty="0"/>
              <a:t>angewiesen ist.“ (Garbe 2020, S. 22f.)</a:t>
            </a:r>
          </a:p>
          <a:p>
            <a:pPr marL="0" indent="0" algn="just">
              <a:buNone/>
            </a:pPr>
            <a:r>
              <a:rPr lang="de-DE" sz="2000" dirty="0"/>
              <a:t>* Anm.: Der Begriff „Anschlusskommunikation“ wird im </a:t>
            </a:r>
            <a:r>
              <a:rPr lang="de-DE" sz="2000" dirty="0" err="1"/>
              <a:t>aktuali-sierten</a:t>
            </a:r>
            <a:r>
              <a:rPr lang="de-DE" sz="2000" dirty="0"/>
              <a:t> Modell von Rosebrock &amp; Nix (2020) durch den Begriff „Handlungszusammenhang“ ersetzt.</a:t>
            </a:r>
          </a:p>
        </p:txBody>
      </p:sp>
      <p:sp>
        <p:nvSpPr>
          <p:cNvPr id="2" name="Titel 1">
            <a:extLst>
              <a:ext uri="{FF2B5EF4-FFF2-40B4-BE49-F238E27FC236}">
                <a16:creationId xmlns:a16="http://schemas.microsoft.com/office/drawing/2014/main" id="{66E59B91-748C-0E4C-94FC-4125B8574F76}"/>
              </a:ext>
            </a:extLst>
          </p:cNvPr>
          <p:cNvSpPr>
            <a:spLocks noGrp="1"/>
          </p:cNvSpPr>
          <p:nvPr>
            <p:ph type="title"/>
          </p:nvPr>
        </p:nvSpPr>
        <p:spPr/>
        <p:txBody>
          <a:bodyPr>
            <a:normAutofit fontScale="90000"/>
          </a:bodyPr>
          <a:lstStyle/>
          <a:p>
            <a:r>
              <a:rPr lang="de-DE" b="1" dirty="0"/>
              <a:t>Diagnostik der sozialen Ebene des Lesens: „Anschlusskommunikation“ und Lesesozialisation</a:t>
            </a:r>
            <a:endParaRPr lang="de-DE" dirty="0"/>
          </a:p>
        </p:txBody>
      </p:sp>
    </p:spTree>
    <p:extLst>
      <p:ext uri="{BB962C8B-B14F-4D97-AF65-F5344CB8AC3E}">
        <p14:creationId xmlns:p14="http://schemas.microsoft.com/office/powerpoint/2010/main" val="42243430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a:extLst>
              <a:ext uri="{FF2B5EF4-FFF2-40B4-BE49-F238E27FC236}">
                <a16:creationId xmlns:a16="http://schemas.microsoft.com/office/drawing/2014/main" id="{12B2C558-3324-9F4E-BAB0-1CE67BC2D4F8}"/>
              </a:ext>
            </a:extLst>
          </p:cNvPr>
          <p:cNvSpPr>
            <a:spLocks noGrp="1"/>
          </p:cNvSpPr>
          <p:nvPr>
            <p:ph type="body" sz="quarter" idx="13"/>
          </p:nvPr>
        </p:nvSpPr>
        <p:spPr/>
        <p:txBody>
          <a:bodyPr>
            <a:noAutofit/>
          </a:bodyPr>
          <a:lstStyle/>
          <a:p>
            <a:pPr marL="0" indent="0" algn="just">
              <a:buNone/>
            </a:pPr>
            <a:r>
              <a:rPr lang="de-DE" sz="2200" b="1" dirty="0">
                <a:solidFill>
                  <a:srgbClr val="C00000"/>
                </a:solidFill>
              </a:rPr>
              <a:t>„Lesen ist keine einsame </a:t>
            </a:r>
            <a:r>
              <a:rPr lang="de-DE" sz="2200" b="1" dirty="0" err="1">
                <a:solidFill>
                  <a:srgbClr val="C00000"/>
                </a:solidFill>
              </a:rPr>
              <a:t>Tätigkeit</a:t>
            </a:r>
            <a:r>
              <a:rPr lang="de-DE" sz="2200" b="1" dirty="0">
                <a:solidFill>
                  <a:srgbClr val="C00000"/>
                </a:solidFill>
              </a:rPr>
              <a:t>“</a:t>
            </a:r>
          </a:p>
          <a:p>
            <a:pPr marL="0" indent="0" algn="just">
              <a:buNone/>
            </a:pPr>
            <a:r>
              <a:rPr lang="de-DE" sz="2200" dirty="0"/>
              <a:t>Die lebensgeschichtliche Ausbildung einer stabilen Lesepraxis ist auf </a:t>
            </a:r>
            <a:r>
              <a:rPr lang="de-DE" sz="2200" b="1" dirty="0">
                <a:solidFill>
                  <a:srgbClr val="C00000"/>
                </a:solidFill>
              </a:rPr>
              <a:t>personale Beziehungen </a:t>
            </a:r>
            <a:r>
              <a:rPr lang="de-DE" sz="2200" dirty="0"/>
              <a:t>angewiesen:</a:t>
            </a:r>
          </a:p>
          <a:p>
            <a:pPr marL="0" indent="0" algn="just">
              <a:buNone/>
            </a:pPr>
            <a:endParaRPr lang="de-DE" sz="2200" dirty="0"/>
          </a:p>
          <a:p>
            <a:pPr algn="just">
              <a:buFont typeface="Wingdings" pitchFamily="2" charset="2"/>
              <a:buChar char="Ø"/>
            </a:pPr>
            <a:r>
              <a:rPr lang="de-DE" sz="2200" dirty="0" err="1"/>
              <a:t>Vorlesegespräche</a:t>
            </a:r>
            <a:r>
              <a:rPr lang="de-DE" sz="2200" dirty="0"/>
              <a:t> im Kleinkindalter </a:t>
            </a:r>
          </a:p>
          <a:p>
            <a:pPr algn="just">
              <a:buFont typeface="Wingdings" pitchFamily="2" charset="2"/>
              <a:buChar char="Ø"/>
            </a:pPr>
            <a:r>
              <a:rPr lang="de-DE" sz="2200" dirty="0"/>
              <a:t>Buchempfehlungen im Freundeskreis</a:t>
            </a:r>
          </a:p>
          <a:p>
            <a:pPr algn="just">
              <a:buFont typeface="Wingdings" pitchFamily="2" charset="2"/>
              <a:buChar char="Ø"/>
            </a:pPr>
            <a:r>
              <a:rPr lang="de-DE" sz="2200" dirty="0"/>
              <a:t>‚Literarische </a:t>
            </a:r>
            <a:r>
              <a:rPr lang="de-DE" sz="2200" dirty="0" err="1"/>
              <a:t>Gespräche</a:t>
            </a:r>
            <a:r>
              <a:rPr lang="de-DE" sz="2200" dirty="0"/>
              <a:t>‘ im Deutschun­terricht</a:t>
            </a:r>
          </a:p>
          <a:p>
            <a:pPr algn="just">
              <a:buFont typeface="Wingdings" pitchFamily="2" charset="2"/>
              <a:buChar char="Ø"/>
            </a:pPr>
            <a:r>
              <a:rPr lang="de-DE" sz="2200" dirty="0"/>
              <a:t> </a:t>
            </a:r>
            <a:r>
              <a:rPr lang="de-DE" sz="2200" dirty="0" err="1"/>
              <a:t>Lektürezirkel</a:t>
            </a:r>
            <a:r>
              <a:rPr lang="de-DE" sz="2200" dirty="0"/>
              <a:t> im Studium </a:t>
            </a:r>
          </a:p>
          <a:p>
            <a:pPr algn="just">
              <a:buFont typeface="Wingdings" pitchFamily="2" charset="2"/>
              <a:buChar char="Ø"/>
            </a:pPr>
            <a:r>
              <a:rPr lang="de-DE" sz="2200" dirty="0"/>
              <a:t> Lesungen im literarischen Leben</a:t>
            </a:r>
          </a:p>
          <a:p>
            <a:pPr algn="just">
              <a:buFont typeface="Wingdings" pitchFamily="2" charset="2"/>
              <a:buChar char="Ø"/>
            </a:pPr>
            <a:r>
              <a:rPr lang="de-DE" sz="2200" dirty="0"/>
              <a:t>…..</a:t>
            </a:r>
          </a:p>
          <a:p>
            <a:pPr marL="0" indent="0" algn="just">
              <a:buNone/>
            </a:pPr>
            <a:endParaRPr lang="de-DE" sz="2200" dirty="0"/>
          </a:p>
          <a:p>
            <a:pPr marL="0" indent="0" algn="just">
              <a:buNone/>
            </a:pPr>
            <a:endParaRPr lang="de-DE" sz="1800" dirty="0"/>
          </a:p>
          <a:p>
            <a:pPr marL="0" indent="0" algn="just">
              <a:buNone/>
            </a:pPr>
            <a:r>
              <a:rPr lang="de-DE" sz="1800" dirty="0"/>
              <a:t>Quelle: Garbe 2020, S. 23</a:t>
            </a:r>
          </a:p>
          <a:p>
            <a:pPr marL="0" indent="0" algn="just">
              <a:buNone/>
            </a:pPr>
            <a:endParaRPr lang="de-DE" sz="2200" dirty="0"/>
          </a:p>
        </p:txBody>
      </p:sp>
      <p:sp>
        <p:nvSpPr>
          <p:cNvPr id="2" name="Titel 1">
            <a:extLst>
              <a:ext uri="{FF2B5EF4-FFF2-40B4-BE49-F238E27FC236}">
                <a16:creationId xmlns:a16="http://schemas.microsoft.com/office/drawing/2014/main" id="{66E59B91-748C-0E4C-94FC-4125B8574F76}"/>
              </a:ext>
            </a:extLst>
          </p:cNvPr>
          <p:cNvSpPr>
            <a:spLocks noGrp="1"/>
          </p:cNvSpPr>
          <p:nvPr>
            <p:ph type="title"/>
          </p:nvPr>
        </p:nvSpPr>
        <p:spPr/>
        <p:txBody>
          <a:bodyPr>
            <a:normAutofit fontScale="90000"/>
          </a:bodyPr>
          <a:lstStyle/>
          <a:p>
            <a:r>
              <a:rPr lang="de-DE" b="1" dirty="0"/>
              <a:t>Diagnostik der sozialen Ebene des Lesens:</a:t>
            </a:r>
            <a:br>
              <a:rPr lang="de-DE" b="1" dirty="0"/>
            </a:br>
            <a:r>
              <a:rPr lang="de-DE" b="1" dirty="0"/>
              <a:t>„Anschlusskommunikation“ und Lesesozialisation</a:t>
            </a:r>
            <a:endParaRPr lang="de-DE" dirty="0"/>
          </a:p>
        </p:txBody>
      </p:sp>
    </p:spTree>
    <p:extLst>
      <p:ext uri="{BB962C8B-B14F-4D97-AF65-F5344CB8AC3E}">
        <p14:creationId xmlns:p14="http://schemas.microsoft.com/office/powerpoint/2010/main" val="16574961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160906D6-A26B-8348-A778-6B627095E238}"/>
              </a:ext>
            </a:extLst>
          </p:cNvPr>
          <p:cNvSpPr>
            <a:spLocks noGrp="1"/>
          </p:cNvSpPr>
          <p:nvPr>
            <p:ph type="body" sz="quarter" idx="13"/>
          </p:nvPr>
        </p:nvSpPr>
        <p:spPr/>
        <p:txBody>
          <a:bodyPr>
            <a:normAutofit fontScale="77500" lnSpcReduction="20000"/>
          </a:bodyPr>
          <a:lstStyle/>
          <a:p>
            <a:pPr marL="0" indent="0">
              <a:spcAft>
                <a:spcPts val="600"/>
              </a:spcAft>
              <a:buClr>
                <a:srgbClr val="000000"/>
              </a:buClr>
              <a:buNone/>
            </a:pPr>
            <a:r>
              <a:rPr lang="de-DE" altLang="de-DE" sz="3600" dirty="0">
                <a:solidFill>
                  <a:srgbClr val="002060"/>
                </a:solidFill>
              </a:rPr>
              <a:t>Es stehen </a:t>
            </a:r>
            <a:r>
              <a:rPr lang="de-DE" altLang="de-DE" sz="3600" b="1" dirty="0">
                <a:solidFill>
                  <a:srgbClr val="C00000"/>
                </a:solidFill>
              </a:rPr>
              <a:t>vier Verfahren </a:t>
            </a:r>
            <a:r>
              <a:rPr lang="de-DE" altLang="de-DE" sz="3600" dirty="0">
                <a:solidFill>
                  <a:srgbClr val="002060"/>
                </a:solidFill>
              </a:rPr>
              <a:t>zur Verfügung: </a:t>
            </a:r>
            <a:endParaRPr lang="de-DE" altLang="de-DE" sz="3600" dirty="0"/>
          </a:p>
          <a:p>
            <a:pPr marL="457200" indent="-457200">
              <a:spcAft>
                <a:spcPts val="600"/>
              </a:spcAft>
              <a:buClr>
                <a:srgbClr val="002060"/>
              </a:buClr>
              <a:buFont typeface="+mj-lt"/>
              <a:buAutoNum type="arabicPeriod"/>
            </a:pPr>
            <a:r>
              <a:rPr lang="de-DE" altLang="de-DE" dirty="0">
                <a:solidFill>
                  <a:srgbClr val="002060"/>
                </a:solidFill>
              </a:rPr>
              <a:t>Standardisierte </a:t>
            </a:r>
            <a:r>
              <a:rPr lang="de-DE" altLang="de-DE" b="1" dirty="0">
                <a:solidFill>
                  <a:srgbClr val="002060"/>
                </a:solidFill>
              </a:rPr>
              <a:t>Fragebögen</a:t>
            </a:r>
            <a:r>
              <a:rPr lang="de-DE" altLang="de-DE" dirty="0">
                <a:solidFill>
                  <a:srgbClr val="002060"/>
                </a:solidFill>
              </a:rPr>
              <a:t> und Selbsteinschätzungsbögen</a:t>
            </a:r>
          </a:p>
          <a:p>
            <a:pPr marL="457200" indent="-457200">
              <a:spcAft>
                <a:spcPts val="600"/>
              </a:spcAft>
              <a:buClr>
                <a:srgbClr val="002060"/>
              </a:buClr>
              <a:buFont typeface="+mj-lt"/>
              <a:buAutoNum type="arabicPeriod"/>
            </a:pPr>
            <a:r>
              <a:rPr lang="de-DE" altLang="de-DE" b="1" dirty="0">
                <a:solidFill>
                  <a:srgbClr val="002060"/>
                </a:solidFill>
              </a:rPr>
              <a:t>Leitfäden</a:t>
            </a:r>
            <a:r>
              <a:rPr lang="de-DE" altLang="de-DE" dirty="0">
                <a:solidFill>
                  <a:srgbClr val="002060"/>
                </a:solidFill>
              </a:rPr>
              <a:t> für teilstrukturierte </a:t>
            </a:r>
            <a:r>
              <a:rPr lang="de-DE" altLang="de-DE" b="1" dirty="0">
                <a:solidFill>
                  <a:srgbClr val="002060"/>
                </a:solidFill>
              </a:rPr>
              <a:t>Interviews</a:t>
            </a:r>
            <a:r>
              <a:rPr lang="de-DE" altLang="de-DE" dirty="0">
                <a:solidFill>
                  <a:srgbClr val="002060"/>
                </a:solidFill>
              </a:rPr>
              <a:t> (können die </a:t>
            </a:r>
            <a:r>
              <a:rPr lang="de-DE" altLang="de-DE" dirty="0" err="1">
                <a:solidFill>
                  <a:srgbClr val="002060"/>
                </a:solidFill>
              </a:rPr>
              <a:t>SuS</a:t>
            </a:r>
            <a:r>
              <a:rPr lang="de-DE" altLang="de-DE" dirty="0">
                <a:solidFill>
                  <a:srgbClr val="002060"/>
                </a:solidFill>
              </a:rPr>
              <a:t> auch untereinander durchführen) </a:t>
            </a:r>
          </a:p>
          <a:p>
            <a:pPr marL="457200" indent="-457200">
              <a:spcAft>
                <a:spcPts val="600"/>
              </a:spcAft>
              <a:buClr>
                <a:srgbClr val="002060"/>
              </a:buClr>
              <a:buFont typeface="+mj-lt"/>
              <a:buAutoNum type="arabicPeriod"/>
            </a:pPr>
            <a:r>
              <a:rPr lang="de-DE" altLang="de-DE" dirty="0">
                <a:solidFill>
                  <a:srgbClr val="002060"/>
                </a:solidFill>
              </a:rPr>
              <a:t>Selbstauskünfte durch das Schreiben einer </a:t>
            </a:r>
            <a:r>
              <a:rPr lang="de-DE" altLang="de-DE" b="1" dirty="0">
                <a:solidFill>
                  <a:srgbClr val="002060"/>
                </a:solidFill>
              </a:rPr>
              <a:t>Leseautobiografie</a:t>
            </a:r>
          </a:p>
          <a:p>
            <a:pPr marL="457200" indent="-457200">
              <a:spcAft>
                <a:spcPts val="600"/>
              </a:spcAft>
              <a:buClr>
                <a:srgbClr val="002060"/>
              </a:buClr>
              <a:buFont typeface="+mj-lt"/>
              <a:buAutoNum type="arabicPeriod"/>
            </a:pPr>
            <a:r>
              <a:rPr lang="de-DE" altLang="de-DE" b="1" dirty="0">
                <a:solidFill>
                  <a:srgbClr val="002060"/>
                </a:solidFill>
              </a:rPr>
              <a:t>Beobachtungsbögen</a:t>
            </a:r>
            <a:r>
              <a:rPr lang="de-DE" altLang="de-DE" dirty="0">
                <a:solidFill>
                  <a:srgbClr val="002060"/>
                </a:solidFill>
              </a:rPr>
              <a:t> mit Ratingskalen, in die die Lehrkraft ihre Beobachtungen zu einzelnen Schülerinnen oder Schülern einträgt.</a:t>
            </a:r>
          </a:p>
          <a:p>
            <a:pPr marL="0" indent="0">
              <a:buNone/>
            </a:pPr>
            <a:endParaRPr lang="de-DE" dirty="0"/>
          </a:p>
        </p:txBody>
      </p:sp>
      <p:sp>
        <p:nvSpPr>
          <p:cNvPr id="3" name="Titel 2">
            <a:extLst>
              <a:ext uri="{FF2B5EF4-FFF2-40B4-BE49-F238E27FC236}">
                <a16:creationId xmlns:a16="http://schemas.microsoft.com/office/drawing/2014/main" id="{4A4E5E4A-60D1-414E-B3B6-E690A69A4A01}"/>
              </a:ext>
            </a:extLst>
          </p:cNvPr>
          <p:cNvSpPr>
            <a:spLocks noGrp="1"/>
          </p:cNvSpPr>
          <p:nvPr>
            <p:ph type="title"/>
          </p:nvPr>
        </p:nvSpPr>
        <p:spPr>
          <a:xfrm>
            <a:off x="323528" y="10990"/>
            <a:ext cx="8640960" cy="1060287"/>
          </a:xfrm>
        </p:spPr>
        <p:txBody>
          <a:bodyPr>
            <a:normAutofit fontScale="90000"/>
          </a:bodyPr>
          <a:lstStyle/>
          <a:p>
            <a:br>
              <a:rPr lang="de-DE" b="1" dirty="0"/>
            </a:br>
            <a:r>
              <a:rPr lang="de-DE" b="1" dirty="0"/>
              <a:t>Diagnostik der Subjekt- und sozialen Ebene des Lesens 	</a:t>
            </a:r>
            <a:endParaRPr lang="de-DE" dirty="0"/>
          </a:p>
        </p:txBody>
      </p:sp>
    </p:spTree>
    <p:extLst>
      <p:ext uri="{BB962C8B-B14F-4D97-AF65-F5344CB8AC3E}">
        <p14:creationId xmlns:p14="http://schemas.microsoft.com/office/powerpoint/2010/main" val="35122633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D7F3B970-2C8F-4D08-9235-D20381BA4024}"/>
              </a:ext>
            </a:extLst>
          </p:cNvPr>
          <p:cNvSpPr>
            <a:spLocks noGrp="1"/>
          </p:cNvSpPr>
          <p:nvPr>
            <p:ph type="title"/>
          </p:nvPr>
        </p:nvSpPr>
        <p:spPr/>
        <p:txBody>
          <a:bodyPr/>
          <a:lstStyle/>
          <a:p>
            <a:endParaRPr lang="de-DE"/>
          </a:p>
        </p:txBody>
      </p:sp>
      <p:grpSp>
        <p:nvGrpSpPr>
          <p:cNvPr id="6" name="Gruppieren 5">
            <a:extLst>
              <a:ext uri="{FF2B5EF4-FFF2-40B4-BE49-F238E27FC236}">
                <a16:creationId xmlns:a16="http://schemas.microsoft.com/office/drawing/2014/main" id="{34D4E9E6-70D1-499C-B61D-4B45B480B437}"/>
              </a:ext>
            </a:extLst>
          </p:cNvPr>
          <p:cNvGrpSpPr/>
          <p:nvPr/>
        </p:nvGrpSpPr>
        <p:grpSpPr>
          <a:xfrm>
            <a:off x="2312053" y="2462384"/>
            <a:ext cx="5728162" cy="1933231"/>
            <a:chOff x="1208269" y="1065384"/>
            <a:chExt cx="5728162" cy="1933231"/>
          </a:xfrm>
        </p:grpSpPr>
        <p:sp>
          <p:nvSpPr>
            <p:cNvPr id="8" name="Rechteck 7">
              <a:extLst>
                <a:ext uri="{FF2B5EF4-FFF2-40B4-BE49-F238E27FC236}">
                  <a16:creationId xmlns:a16="http://schemas.microsoft.com/office/drawing/2014/main" id="{12E0E581-20E3-4B86-AE57-179B53301479}"/>
                </a:ext>
              </a:extLst>
            </p:cNvPr>
            <p:cNvSpPr/>
            <p:nvPr/>
          </p:nvSpPr>
          <p:spPr>
            <a:xfrm>
              <a:off x="1208269" y="1065384"/>
              <a:ext cx="5728162" cy="1933231"/>
            </a:xfrm>
            <a:prstGeom prst="rect">
              <a:avLst/>
            </a:prstGeom>
          </p:spPr>
          <p:style>
            <a:lnRef idx="2">
              <a:schemeClr val="lt1">
                <a:hueOff val="0"/>
                <a:satOff val="0"/>
                <a:lumOff val="0"/>
                <a:alphaOff val="0"/>
              </a:schemeClr>
            </a:lnRef>
            <a:fillRef idx="1">
              <a:schemeClr val="accent5">
                <a:alpha val="90000"/>
                <a:hueOff val="0"/>
                <a:satOff val="0"/>
                <a:lumOff val="0"/>
                <a:alphaOff val="0"/>
              </a:schemeClr>
            </a:fillRef>
            <a:effectRef idx="0">
              <a:schemeClr val="accent5">
                <a:alpha val="90000"/>
                <a:hueOff val="0"/>
                <a:satOff val="0"/>
                <a:lumOff val="0"/>
                <a:alphaOff val="0"/>
              </a:schemeClr>
            </a:effectRef>
            <a:fontRef idx="minor">
              <a:schemeClr val="lt1"/>
            </a:fontRef>
          </p:style>
        </p:sp>
        <p:sp>
          <p:nvSpPr>
            <p:cNvPr id="9" name="Textfeld 8">
              <a:extLst>
                <a:ext uri="{FF2B5EF4-FFF2-40B4-BE49-F238E27FC236}">
                  <a16:creationId xmlns:a16="http://schemas.microsoft.com/office/drawing/2014/main" id="{107342DD-2804-48C2-9E97-E83AEE88F80D}"/>
                </a:ext>
              </a:extLst>
            </p:cNvPr>
            <p:cNvSpPr txBox="1"/>
            <p:nvPr/>
          </p:nvSpPr>
          <p:spPr>
            <a:xfrm>
              <a:off x="1208269" y="1065384"/>
              <a:ext cx="5728162" cy="193323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612900" tIns="147320" rIns="147320" bIns="147320" numCol="1" spcCol="1270" anchor="ctr" anchorCtr="0">
              <a:noAutofit/>
            </a:bodyPr>
            <a:lstStyle/>
            <a:p>
              <a:pPr marL="0" lvl="0" indent="0" algn="l" defTabSz="2578100">
                <a:lnSpc>
                  <a:spcPct val="90000"/>
                </a:lnSpc>
                <a:spcBef>
                  <a:spcPct val="0"/>
                </a:spcBef>
                <a:spcAft>
                  <a:spcPct val="35000"/>
                </a:spcAft>
                <a:buNone/>
              </a:pPr>
              <a:r>
                <a:rPr lang="de-DE" sz="3200" b="1" dirty="0"/>
                <a:t>3. Vier Verfahren zur Diagnostik der Subjekt- und sozialen Ebene des Lesens</a:t>
              </a:r>
              <a:endParaRPr lang="de-DE" sz="3200" kern="1200" dirty="0"/>
            </a:p>
          </p:txBody>
        </p:sp>
      </p:grpSp>
      <p:sp>
        <p:nvSpPr>
          <p:cNvPr id="7" name="Ellipse 6">
            <a:extLst>
              <a:ext uri="{FF2B5EF4-FFF2-40B4-BE49-F238E27FC236}">
                <a16:creationId xmlns:a16="http://schemas.microsoft.com/office/drawing/2014/main" id="{EDCB88A2-7A34-4839-8A25-0D6B9837768B}"/>
              </a:ext>
            </a:extLst>
          </p:cNvPr>
          <p:cNvSpPr/>
          <p:nvPr/>
        </p:nvSpPr>
        <p:spPr>
          <a:xfrm>
            <a:off x="1103784" y="2220730"/>
            <a:ext cx="2416539" cy="2416539"/>
          </a:xfrm>
          <a:prstGeom prst="ellipse">
            <a:avLst/>
          </a:prstGeom>
          <a:blipFill rotWithShape="0">
            <a:blip r:embed="rId2" cstate="print">
              <a:extLst>
                <a:ext uri="{28A0092B-C50C-407E-A947-70E740481C1C}">
                  <a14:useLocalDpi xmlns:a14="http://schemas.microsoft.com/office/drawing/2010/main" val="0"/>
                </a:ext>
              </a:extLst>
            </a:blip>
            <a:srcRect/>
            <a:stretch>
              <a:fillRect/>
            </a:stretch>
          </a:blipFill>
        </p:spPr>
        <p:style>
          <a:lnRef idx="2">
            <a:schemeClr val="accent5">
              <a:alpha val="90000"/>
              <a:hueOff val="0"/>
              <a:satOff val="0"/>
              <a:lumOff val="0"/>
              <a:alphaOff val="0"/>
            </a:schemeClr>
          </a:lnRef>
          <a:fillRef idx="1">
            <a:scrgbClr r="0" g="0" b="0"/>
          </a:fillRef>
          <a:effectRef idx="0">
            <a:schemeClr val="lt1">
              <a:hueOff val="0"/>
              <a:satOff val="0"/>
              <a:lumOff val="0"/>
              <a:alphaOff val="0"/>
            </a:schemeClr>
          </a:effectRef>
          <a:fontRef idx="minor">
            <a:schemeClr val="dk1">
              <a:hueOff val="0"/>
              <a:satOff val="0"/>
              <a:lumOff val="0"/>
              <a:alphaOff val="0"/>
            </a:schemeClr>
          </a:fontRef>
        </p:style>
      </p:sp>
    </p:spTree>
    <p:extLst>
      <p:ext uri="{BB962C8B-B14F-4D97-AF65-F5344CB8AC3E}">
        <p14:creationId xmlns:p14="http://schemas.microsoft.com/office/powerpoint/2010/main" val="38732881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505678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748D6D08-456C-9140-8DF0-CFED405C58D0}"/>
              </a:ext>
            </a:extLst>
          </p:cNvPr>
          <p:cNvSpPr>
            <a:spLocks noGrp="1"/>
          </p:cNvSpPr>
          <p:nvPr>
            <p:ph type="body" sz="quarter" idx="13"/>
          </p:nvPr>
        </p:nvSpPr>
        <p:spPr/>
        <p:txBody>
          <a:bodyPr>
            <a:normAutofit fontScale="92500" lnSpcReduction="20000"/>
          </a:bodyPr>
          <a:lstStyle/>
          <a:p>
            <a:pPr marL="0" indent="0">
              <a:buNone/>
            </a:pPr>
            <a:r>
              <a:rPr lang="de-DE" b="1" dirty="0"/>
              <a:t>Zwei amerikanische ‚Klassiker‘:</a:t>
            </a:r>
          </a:p>
          <a:p>
            <a:pPr lvl="0">
              <a:spcBef>
                <a:spcPts val="0"/>
              </a:spcBef>
              <a:spcAft>
                <a:spcPts val="600"/>
              </a:spcAft>
              <a:buClr>
                <a:srgbClr val="002060"/>
              </a:buClr>
              <a:buFont typeface="Wingdings" panose="05000000000000000000" pitchFamily="2" charset="2"/>
              <a:buChar char="ü"/>
              <a:tabLst>
                <a:tab pos="363538" algn="l"/>
                <a:tab pos="933450" algn="l"/>
                <a:tab pos="1847850" algn="l"/>
                <a:tab pos="2762250" algn="l"/>
                <a:tab pos="3676650" algn="l"/>
                <a:tab pos="4591050" algn="l"/>
                <a:tab pos="5505450" algn="l"/>
                <a:tab pos="6419850" algn="l"/>
                <a:tab pos="7334250" algn="l"/>
                <a:tab pos="8248650" algn="l"/>
                <a:tab pos="9163050" algn="l"/>
                <a:tab pos="10077450" algn="l"/>
              </a:tabLst>
              <a:defRPr/>
            </a:pPr>
            <a:r>
              <a:rPr lang="de-DE" altLang="de-DE" sz="2000" b="1" dirty="0">
                <a:solidFill>
                  <a:srgbClr val="C00000"/>
                </a:solidFill>
              </a:rPr>
              <a:t>„Fragebogen zur Lesemotivation“ </a:t>
            </a:r>
            <a:r>
              <a:rPr lang="de-DE" altLang="de-DE" sz="2000" dirty="0">
                <a:solidFill>
                  <a:srgbClr val="002060"/>
                </a:solidFill>
              </a:rPr>
              <a:t>(Motivation </a:t>
            </a:r>
            <a:r>
              <a:rPr lang="de-DE" altLang="de-DE" sz="2000" dirty="0" err="1">
                <a:solidFill>
                  <a:srgbClr val="002060"/>
                </a:solidFill>
              </a:rPr>
              <a:t>for</a:t>
            </a:r>
            <a:r>
              <a:rPr lang="de-DE" altLang="de-DE" sz="2000" dirty="0">
                <a:solidFill>
                  <a:srgbClr val="002060"/>
                </a:solidFill>
              </a:rPr>
              <a:t> Reading </a:t>
            </a:r>
            <a:r>
              <a:rPr lang="de-DE" altLang="de-DE" sz="2000" dirty="0" err="1">
                <a:solidFill>
                  <a:srgbClr val="002060"/>
                </a:solidFill>
              </a:rPr>
              <a:t>Questionnaire</a:t>
            </a:r>
            <a:r>
              <a:rPr lang="de-DE" altLang="de-DE" sz="2000" dirty="0">
                <a:solidFill>
                  <a:srgbClr val="002060"/>
                </a:solidFill>
              </a:rPr>
              <a:t>) von </a:t>
            </a:r>
            <a:r>
              <a:rPr lang="de-DE" altLang="de-DE" sz="2000" dirty="0" err="1">
                <a:solidFill>
                  <a:srgbClr val="002060"/>
                </a:solidFill>
              </a:rPr>
              <a:t>Wigfield</a:t>
            </a:r>
            <a:r>
              <a:rPr lang="de-DE" altLang="de-DE" sz="2000" dirty="0">
                <a:solidFill>
                  <a:srgbClr val="002060"/>
                </a:solidFill>
              </a:rPr>
              <a:t>, Guthrie und </a:t>
            </a:r>
            <a:r>
              <a:rPr lang="de-DE" altLang="de-DE" sz="2000" dirty="0" err="1">
                <a:solidFill>
                  <a:srgbClr val="002060"/>
                </a:solidFill>
              </a:rPr>
              <a:t>McGough</a:t>
            </a:r>
            <a:r>
              <a:rPr lang="de-DE" altLang="de-DE" sz="2000" dirty="0">
                <a:solidFill>
                  <a:srgbClr val="002060"/>
                </a:solidFill>
              </a:rPr>
              <a:t> (1996) </a:t>
            </a:r>
          </a:p>
          <a:p>
            <a:pPr lvl="0">
              <a:spcBef>
                <a:spcPts val="0"/>
              </a:spcBef>
              <a:spcAft>
                <a:spcPts val="600"/>
              </a:spcAft>
              <a:buClr>
                <a:srgbClr val="002060"/>
              </a:buClr>
              <a:buFont typeface="Wingdings" panose="05000000000000000000" pitchFamily="2" charset="2"/>
              <a:buChar char="ü"/>
              <a:tabLst>
                <a:tab pos="363538" algn="l"/>
                <a:tab pos="933450" algn="l"/>
                <a:tab pos="1847850" algn="l"/>
                <a:tab pos="2762250" algn="l"/>
                <a:tab pos="3676650" algn="l"/>
                <a:tab pos="4591050" algn="l"/>
                <a:tab pos="5505450" algn="l"/>
                <a:tab pos="6419850" algn="l"/>
                <a:tab pos="7334250" algn="l"/>
                <a:tab pos="8248650" algn="l"/>
                <a:tab pos="9163050" algn="l"/>
                <a:tab pos="10077450" algn="l"/>
              </a:tabLst>
              <a:defRPr/>
            </a:pPr>
            <a:r>
              <a:rPr lang="de-DE" altLang="de-DE" sz="2000" dirty="0">
                <a:solidFill>
                  <a:srgbClr val="002060"/>
                </a:solidFill>
              </a:rPr>
              <a:t>erfasst in 44 Fragen Lesemotivation in 8 Dimensionen</a:t>
            </a:r>
          </a:p>
          <a:p>
            <a:pPr lvl="0">
              <a:spcBef>
                <a:spcPts val="0"/>
              </a:spcBef>
              <a:spcAft>
                <a:spcPts val="600"/>
              </a:spcAft>
              <a:buClr>
                <a:srgbClr val="002060"/>
              </a:buClr>
              <a:buFont typeface="Wingdings" panose="05000000000000000000" pitchFamily="2" charset="2"/>
              <a:buChar char="ü"/>
              <a:tabLst>
                <a:tab pos="363538" algn="l"/>
                <a:tab pos="933450" algn="l"/>
                <a:tab pos="1847850" algn="l"/>
                <a:tab pos="2762250" algn="l"/>
                <a:tab pos="3676650" algn="l"/>
                <a:tab pos="4591050" algn="l"/>
                <a:tab pos="5505450" algn="l"/>
                <a:tab pos="6419850" algn="l"/>
                <a:tab pos="7334250" algn="l"/>
                <a:tab pos="8248650" algn="l"/>
                <a:tab pos="9163050" algn="l"/>
                <a:tab pos="10077450" algn="l"/>
              </a:tabLst>
              <a:defRPr/>
            </a:pPr>
            <a:r>
              <a:rPr lang="de-DE" altLang="de-DE" sz="2000" b="1" dirty="0">
                <a:solidFill>
                  <a:srgbClr val="C00000"/>
                </a:solidFill>
              </a:rPr>
              <a:t>“</a:t>
            </a:r>
            <a:r>
              <a:rPr lang="de-DE" altLang="de-DE" sz="1900" b="1" dirty="0">
                <a:solidFill>
                  <a:srgbClr val="C00000"/>
                </a:solidFill>
              </a:rPr>
              <a:t>Fragebogen zum Leser-Selbstkonzept“ </a:t>
            </a:r>
            <a:r>
              <a:rPr lang="de-DE" altLang="de-DE" sz="2000" dirty="0">
                <a:solidFill>
                  <a:srgbClr val="002060"/>
                </a:solidFill>
              </a:rPr>
              <a:t>(Reader </a:t>
            </a:r>
            <a:r>
              <a:rPr lang="de-DE" altLang="de-DE" sz="2000" dirty="0" err="1">
                <a:solidFill>
                  <a:srgbClr val="002060"/>
                </a:solidFill>
              </a:rPr>
              <a:t>Self</a:t>
            </a:r>
            <a:r>
              <a:rPr lang="de-DE" altLang="de-DE" sz="2000" dirty="0">
                <a:solidFill>
                  <a:srgbClr val="002060"/>
                </a:solidFill>
              </a:rPr>
              <a:t> </a:t>
            </a:r>
            <a:r>
              <a:rPr lang="de-DE" altLang="de-DE" sz="2000" dirty="0" err="1">
                <a:solidFill>
                  <a:srgbClr val="002060"/>
                </a:solidFill>
              </a:rPr>
              <a:t>Perception</a:t>
            </a:r>
            <a:r>
              <a:rPr lang="de-DE" altLang="de-DE" sz="2000" dirty="0">
                <a:solidFill>
                  <a:srgbClr val="002060"/>
                </a:solidFill>
              </a:rPr>
              <a:t> </a:t>
            </a:r>
            <a:r>
              <a:rPr lang="de-DE" altLang="de-DE" sz="2000" dirty="0" err="1">
                <a:solidFill>
                  <a:srgbClr val="002060"/>
                </a:solidFill>
              </a:rPr>
              <a:t>Scale</a:t>
            </a:r>
            <a:r>
              <a:rPr lang="de-DE" altLang="de-DE" sz="2000" dirty="0">
                <a:solidFill>
                  <a:srgbClr val="002060"/>
                </a:solidFill>
              </a:rPr>
              <a:t>) von Henk &amp; Melnik (1995) </a:t>
            </a:r>
          </a:p>
          <a:p>
            <a:pPr lvl="0">
              <a:spcBef>
                <a:spcPts val="0"/>
              </a:spcBef>
              <a:spcAft>
                <a:spcPts val="600"/>
              </a:spcAft>
              <a:buClr>
                <a:srgbClr val="002060"/>
              </a:buClr>
              <a:buFont typeface="Wingdings" panose="05000000000000000000" pitchFamily="2" charset="2"/>
              <a:buChar char="ü"/>
              <a:tabLst>
                <a:tab pos="363538" algn="l"/>
                <a:tab pos="933450" algn="l"/>
                <a:tab pos="1847850" algn="l"/>
                <a:tab pos="2762250" algn="l"/>
                <a:tab pos="3676650" algn="l"/>
                <a:tab pos="4591050" algn="l"/>
                <a:tab pos="5505450" algn="l"/>
                <a:tab pos="6419850" algn="l"/>
                <a:tab pos="7334250" algn="l"/>
                <a:tab pos="8248650" algn="l"/>
                <a:tab pos="9163050" algn="l"/>
                <a:tab pos="10077450" algn="l"/>
              </a:tabLst>
              <a:defRPr/>
            </a:pPr>
            <a:r>
              <a:rPr lang="de-DE" altLang="de-DE" sz="2000" dirty="0">
                <a:solidFill>
                  <a:srgbClr val="002060"/>
                </a:solidFill>
              </a:rPr>
              <a:t>erfasst in 33 Fragen 4 Dimensionen der Selbstwirksamkeit im Lesen.</a:t>
            </a:r>
          </a:p>
          <a:p>
            <a:pPr marL="0" indent="0">
              <a:buNone/>
            </a:pPr>
            <a:endParaRPr lang="de-DE" altLang="de-DE" sz="2000" dirty="0">
              <a:solidFill>
                <a:srgbClr val="00823B"/>
              </a:solidFill>
            </a:endParaRPr>
          </a:p>
          <a:p>
            <a:pPr marL="0" indent="0">
              <a:buNone/>
            </a:pPr>
            <a:endParaRPr lang="de-DE" sz="2000" b="1" dirty="0">
              <a:solidFill>
                <a:srgbClr val="7030A0"/>
              </a:solidFill>
            </a:endParaRPr>
          </a:p>
        </p:txBody>
      </p:sp>
      <p:sp>
        <p:nvSpPr>
          <p:cNvPr id="4" name="Textplatzhalter 3">
            <a:extLst>
              <a:ext uri="{FF2B5EF4-FFF2-40B4-BE49-F238E27FC236}">
                <a16:creationId xmlns:a16="http://schemas.microsoft.com/office/drawing/2014/main" id="{BC727F11-FB5A-D341-9BA1-5D35E97C4457}"/>
              </a:ext>
            </a:extLst>
          </p:cNvPr>
          <p:cNvSpPr>
            <a:spLocks noGrp="1"/>
          </p:cNvSpPr>
          <p:nvPr>
            <p:ph type="body" sz="quarter" idx="14"/>
          </p:nvPr>
        </p:nvSpPr>
        <p:spPr/>
        <p:txBody>
          <a:bodyPr>
            <a:normAutofit fontScale="85000" lnSpcReduction="10000"/>
          </a:bodyPr>
          <a:lstStyle/>
          <a:p>
            <a:pPr marL="0" indent="0">
              <a:buNone/>
            </a:pPr>
            <a:r>
              <a:rPr lang="de-DE" b="1" dirty="0"/>
              <a:t>Zwei deutsche Adaptionen:</a:t>
            </a:r>
          </a:p>
          <a:p>
            <a:pPr lvl="0">
              <a:spcAft>
                <a:spcPts val="600"/>
              </a:spcAft>
              <a:buClr>
                <a:srgbClr val="002060"/>
              </a:buClr>
              <a:buFont typeface="Wingdings" panose="05000000000000000000" pitchFamily="2" charset="2"/>
              <a:buChar char="ü"/>
              <a:defRPr/>
            </a:pPr>
            <a:r>
              <a:rPr lang="de-DE" altLang="de-DE" sz="2200" dirty="0">
                <a:solidFill>
                  <a:srgbClr val="0091C8"/>
                </a:solidFill>
              </a:rPr>
              <a:t> </a:t>
            </a:r>
            <a:r>
              <a:rPr lang="de-DE" altLang="de-DE" sz="2400" dirty="0">
                <a:solidFill>
                  <a:srgbClr val="002060"/>
                </a:solidFill>
              </a:rPr>
              <a:t>Der </a:t>
            </a:r>
            <a:r>
              <a:rPr lang="de-DE" altLang="de-DE" sz="2400" b="1" dirty="0">
                <a:solidFill>
                  <a:srgbClr val="C00000"/>
                </a:solidFill>
              </a:rPr>
              <a:t>„Beobachtungsbogen zur Lesemotivation“ </a:t>
            </a:r>
            <a:r>
              <a:rPr lang="de-DE" altLang="de-DE" sz="2400" dirty="0">
                <a:solidFill>
                  <a:srgbClr val="002060"/>
                </a:solidFill>
              </a:rPr>
              <a:t>stammt aus dem Schweizer Programm: „Lesen. Das Training“ für die Klassenstufen 7-9 (Klett Verlag 2015); er findet sich im „Kommentar für Lehrerinnen und Lehrer“ auf S. 51-52 </a:t>
            </a:r>
          </a:p>
          <a:p>
            <a:pPr lvl="0">
              <a:spcAft>
                <a:spcPts val="600"/>
              </a:spcAft>
              <a:buClr>
                <a:srgbClr val="002060"/>
              </a:buClr>
              <a:buFont typeface="Wingdings" panose="05000000000000000000" pitchFamily="2" charset="2"/>
              <a:buChar char="ü"/>
              <a:defRPr/>
            </a:pPr>
            <a:r>
              <a:rPr lang="de-DE" altLang="de-DE" sz="2400" dirty="0">
                <a:solidFill>
                  <a:srgbClr val="002060"/>
                </a:solidFill>
              </a:rPr>
              <a:t>Der </a:t>
            </a:r>
            <a:r>
              <a:rPr lang="de-DE" altLang="de-DE" sz="2400" b="1" dirty="0">
                <a:solidFill>
                  <a:srgbClr val="C00000"/>
                </a:solidFill>
              </a:rPr>
              <a:t>„Fragebogen Lesemotivation“ </a:t>
            </a:r>
            <a:r>
              <a:rPr lang="de-DE" altLang="de-DE" sz="2400" dirty="0">
                <a:solidFill>
                  <a:srgbClr val="002060"/>
                </a:solidFill>
              </a:rPr>
              <a:t>von Krug &amp; Nix (2017, S. 112) ist eine vereinfachte Variante, die Lehrkräften erste Einblicke in die Lesemotivation ihrer </a:t>
            </a:r>
            <a:r>
              <a:rPr lang="de-DE" altLang="de-DE" sz="2400" dirty="0" err="1">
                <a:solidFill>
                  <a:srgbClr val="002060"/>
                </a:solidFill>
              </a:rPr>
              <a:t>SuS</a:t>
            </a:r>
            <a:r>
              <a:rPr lang="de-DE" altLang="de-DE" sz="2400" dirty="0">
                <a:solidFill>
                  <a:srgbClr val="002060"/>
                </a:solidFill>
              </a:rPr>
              <a:t> gewährt. </a:t>
            </a:r>
          </a:p>
        </p:txBody>
      </p:sp>
      <p:sp>
        <p:nvSpPr>
          <p:cNvPr id="3" name="Titel 2">
            <a:extLst>
              <a:ext uri="{FF2B5EF4-FFF2-40B4-BE49-F238E27FC236}">
                <a16:creationId xmlns:a16="http://schemas.microsoft.com/office/drawing/2014/main" id="{0A15E56F-7C66-3441-9B40-85786813DFCB}"/>
              </a:ext>
            </a:extLst>
          </p:cNvPr>
          <p:cNvSpPr>
            <a:spLocks noGrp="1"/>
          </p:cNvSpPr>
          <p:nvPr>
            <p:ph type="title"/>
          </p:nvPr>
        </p:nvSpPr>
        <p:spPr/>
        <p:txBody>
          <a:bodyPr>
            <a:normAutofit fontScale="90000"/>
          </a:bodyPr>
          <a:lstStyle/>
          <a:p>
            <a:r>
              <a:rPr lang="de-DE" altLang="de-DE" b="1" dirty="0"/>
              <a:t>1. Standardisierte Fragebögen und Selbsteinschätzungs-bögen – Vier Beispiele</a:t>
            </a:r>
            <a:endParaRPr lang="de-DE" dirty="0"/>
          </a:p>
        </p:txBody>
      </p:sp>
    </p:spTree>
    <p:extLst>
      <p:ext uri="{BB962C8B-B14F-4D97-AF65-F5344CB8AC3E}">
        <p14:creationId xmlns:p14="http://schemas.microsoft.com/office/powerpoint/2010/main" val="26705134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B71024B3-6EB0-3F4F-9FC0-E84AD9A5B1A5}"/>
              </a:ext>
            </a:extLst>
          </p:cNvPr>
          <p:cNvSpPr>
            <a:spLocks noGrp="1"/>
          </p:cNvSpPr>
          <p:nvPr>
            <p:ph type="body" sz="quarter" idx="13"/>
          </p:nvPr>
        </p:nvSpPr>
        <p:spPr/>
        <p:txBody>
          <a:bodyPr>
            <a:normAutofit fontScale="70000" lnSpcReduction="20000"/>
          </a:bodyPr>
          <a:lstStyle/>
          <a:p>
            <a:pPr marL="0" indent="0">
              <a:buNone/>
            </a:pPr>
            <a:r>
              <a:rPr lang="en-US" b="1" dirty="0"/>
              <a:t>Reader Self-Perception Scale </a:t>
            </a:r>
            <a:r>
              <a:rPr lang="en-US" dirty="0"/>
              <a:t>von </a:t>
            </a:r>
            <a:r>
              <a:rPr lang="de-DE" i="1" dirty="0"/>
              <a:t>Henk &amp;</a:t>
            </a:r>
            <a:r>
              <a:rPr lang="de-DE" dirty="0"/>
              <a:t> </a:t>
            </a:r>
            <a:r>
              <a:rPr lang="de-DE" i="1" dirty="0" err="1"/>
              <a:t>Melnick</a:t>
            </a:r>
            <a:r>
              <a:rPr lang="de-DE" i="1" dirty="0"/>
              <a:t> (1995)</a:t>
            </a:r>
            <a:r>
              <a:rPr lang="de-DE" dirty="0"/>
              <a:t> </a:t>
            </a:r>
          </a:p>
          <a:p>
            <a:pPr marL="0" indent="0">
              <a:buNone/>
            </a:pPr>
            <a:r>
              <a:rPr lang="en-US" b="1" dirty="0"/>
              <a:t> </a:t>
            </a:r>
            <a:endParaRPr lang="de-DE" dirty="0"/>
          </a:p>
          <a:p>
            <a:pPr lvl="0">
              <a:buFont typeface="Wingdings" pitchFamily="2" charset="2"/>
              <a:buChar char="Ø"/>
            </a:pPr>
            <a:r>
              <a:rPr lang="de-DE" dirty="0"/>
              <a:t>misst das </a:t>
            </a:r>
            <a:r>
              <a:rPr lang="de-DE" b="1" dirty="0"/>
              <a:t>Selbstkonzept der Schüler als Leser </a:t>
            </a:r>
            <a:r>
              <a:rPr lang="de-DE" dirty="0"/>
              <a:t>bzw. als Nichtleser mit einer 5-Punkte-Skala (1 = starke Ablehnung bis 5 = starke Zustimmung)</a:t>
            </a:r>
          </a:p>
          <a:p>
            <a:pPr marL="0" lvl="0" indent="0">
              <a:buNone/>
            </a:pPr>
            <a:endParaRPr lang="de-DE" sz="4000" dirty="0"/>
          </a:p>
          <a:p>
            <a:pPr lvl="0">
              <a:buFont typeface="Wingdings" pitchFamily="2" charset="2"/>
              <a:buChar char="Ø"/>
            </a:pPr>
            <a:r>
              <a:rPr lang="de-DE" dirty="0"/>
              <a:t>umfasst 33 Fragen, mit denen </a:t>
            </a:r>
            <a:r>
              <a:rPr lang="de-DE" b="1" dirty="0"/>
              <a:t>4 Dimensionen der Selbstwirksamkeit</a:t>
            </a:r>
            <a:r>
              <a:rPr lang="de-DE" dirty="0"/>
              <a:t> erhoben werden:  </a:t>
            </a:r>
            <a:endParaRPr lang="de-DE" sz="4000" dirty="0"/>
          </a:p>
          <a:p>
            <a:pPr lvl="1">
              <a:buFont typeface="Wingdings" pitchFamily="2" charset="2"/>
              <a:buChar char="Ø"/>
            </a:pPr>
            <a:r>
              <a:rPr lang="de-DE" dirty="0"/>
              <a:t>Leistungsfortschritt (LF)</a:t>
            </a:r>
            <a:endParaRPr lang="de-DE" sz="3600" dirty="0"/>
          </a:p>
          <a:p>
            <a:pPr lvl="1">
              <a:buFont typeface="Wingdings" pitchFamily="2" charset="2"/>
              <a:buChar char="Ø"/>
            </a:pPr>
            <a:r>
              <a:rPr lang="de-DE" dirty="0"/>
              <a:t>Vergleichende Beobachtungen (VB)</a:t>
            </a:r>
            <a:endParaRPr lang="de-DE" sz="3600" dirty="0"/>
          </a:p>
          <a:p>
            <a:pPr lvl="1">
              <a:buFont typeface="Wingdings" pitchFamily="2" charset="2"/>
              <a:buChar char="Ø"/>
            </a:pPr>
            <a:r>
              <a:rPr lang="de-DE" dirty="0"/>
              <a:t>Soziales Feedback (SF)</a:t>
            </a:r>
            <a:endParaRPr lang="de-DE" sz="3600" dirty="0"/>
          </a:p>
          <a:p>
            <a:pPr lvl="1">
              <a:buFont typeface="Wingdings" pitchFamily="2" charset="2"/>
              <a:buChar char="Ø"/>
            </a:pPr>
            <a:r>
              <a:rPr lang="de-DE" dirty="0"/>
              <a:t>Physische und psychische Empfindungen beim Lesen (PPE).</a:t>
            </a:r>
            <a:endParaRPr lang="de-DE" sz="4000" dirty="0"/>
          </a:p>
          <a:p>
            <a:pPr marL="0" indent="0">
              <a:buNone/>
            </a:pPr>
            <a:endParaRPr lang="de-DE" sz="4000" dirty="0"/>
          </a:p>
          <a:p>
            <a:pPr marL="0" indent="0">
              <a:buNone/>
            </a:pPr>
            <a:endParaRPr lang="de-DE" dirty="0"/>
          </a:p>
        </p:txBody>
      </p:sp>
      <p:sp>
        <p:nvSpPr>
          <p:cNvPr id="3" name="Titel 2">
            <a:extLst>
              <a:ext uri="{FF2B5EF4-FFF2-40B4-BE49-F238E27FC236}">
                <a16:creationId xmlns:a16="http://schemas.microsoft.com/office/drawing/2014/main" id="{2E85B7C1-594E-494C-B4FE-B651CC2BD35F}"/>
              </a:ext>
            </a:extLst>
          </p:cNvPr>
          <p:cNvSpPr>
            <a:spLocks noGrp="1"/>
          </p:cNvSpPr>
          <p:nvPr>
            <p:ph type="title"/>
          </p:nvPr>
        </p:nvSpPr>
        <p:spPr/>
        <p:txBody>
          <a:bodyPr>
            <a:normAutofit/>
          </a:bodyPr>
          <a:lstStyle/>
          <a:p>
            <a:r>
              <a:rPr lang="de-DE" b="1" dirty="0"/>
              <a:t>Beispiel: Fragebogen zum Leser-Selbstkonzept</a:t>
            </a:r>
          </a:p>
        </p:txBody>
      </p:sp>
    </p:spTree>
    <p:extLst>
      <p:ext uri="{BB962C8B-B14F-4D97-AF65-F5344CB8AC3E}">
        <p14:creationId xmlns:p14="http://schemas.microsoft.com/office/powerpoint/2010/main" val="24980899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31D5C11F-2C7D-044D-96BD-9A9F6BB520E4}"/>
              </a:ext>
            </a:extLst>
          </p:cNvPr>
          <p:cNvSpPr>
            <a:spLocks noGrp="1"/>
          </p:cNvSpPr>
          <p:nvPr>
            <p:ph type="body" sz="quarter" idx="13"/>
          </p:nvPr>
        </p:nvSpPr>
        <p:spPr/>
        <p:txBody>
          <a:bodyPr/>
          <a:lstStyle/>
          <a:p>
            <a:pPr marL="0" indent="0">
              <a:buNone/>
            </a:pPr>
            <a:endParaRPr lang="de-DE" dirty="0"/>
          </a:p>
        </p:txBody>
      </p:sp>
      <p:sp>
        <p:nvSpPr>
          <p:cNvPr id="3" name="Titel 2">
            <a:extLst>
              <a:ext uri="{FF2B5EF4-FFF2-40B4-BE49-F238E27FC236}">
                <a16:creationId xmlns:a16="http://schemas.microsoft.com/office/drawing/2014/main" id="{1816FC61-EF8F-7346-AB96-FF103AE753E9}"/>
              </a:ext>
            </a:extLst>
          </p:cNvPr>
          <p:cNvSpPr>
            <a:spLocks noGrp="1"/>
          </p:cNvSpPr>
          <p:nvPr>
            <p:ph type="title"/>
          </p:nvPr>
        </p:nvSpPr>
        <p:spPr>
          <a:xfrm>
            <a:off x="20111" y="10990"/>
            <a:ext cx="8873063" cy="1060287"/>
          </a:xfrm>
        </p:spPr>
        <p:txBody>
          <a:bodyPr>
            <a:normAutofit fontScale="90000"/>
          </a:bodyPr>
          <a:lstStyle/>
          <a:p>
            <a:r>
              <a:rPr lang="de-DE" b="1" dirty="0"/>
              <a:t> Fragebogen zum Leser-Selbstkonzept: Beispiel-Items</a:t>
            </a:r>
            <a:endParaRPr lang="de-DE" dirty="0"/>
          </a:p>
        </p:txBody>
      </p:sp>
      <p:graphicFrame>
        <p:nvGraphicFramePr>
          <p:cNvPr id="4" name="Tabelle 4">
            <a:extLst>
              <a:ext uri="{FF2B5EF4-FFF2-40B4-BE49-F238E27FC236}">
                <a16:creationId xmlns:a16="http://schemas.microsoft.com/office/drawing/2014/main" id="{A3714F83-8009-7B41-97F8-E92B9734996E}"/>
              </a:ext>
            </a:extLst>
          </p:cNvPr>
          <p:cNvGraphicFramePr>
            <a:graphicFrameLocks noGrp="1"/>
          </p:cNvGraphicFramePr>
          <p:nvPr/>
        </p:nvGraphicFramePr>
        <p:xfrm>
          <a:off x="250824" y="1397000"/>
          <a:ext cx="8642350" cy="4516120"/>
        </p:xfrm>
        <a:graphic>
          <a:graphicData uri="http://schemas.openxmlformats.org/drawingml/2006/table">
            <a:tbl>
              <a:tblPr firstRow="1" bandRow="1">
                <a:tableStyleId>{5C22544A-7EE6-4342-B048-85BDC9FD1C3A}</a:tableStyleId>
              </a:tblPr>
              <a:tblGrid>
                <a:gridCol w="792784">
                  <a:extLst>
                    <a:ext uri="{9D8B030D-6E8A-4147-A177-3AD203B41FA5}">
                      <a16:colId xmlns:a16="http://schemas.microsoft.com/office/drawing/2014/main" val="1011550853"/>
                    </a:ext>
                  </a:extLst>
                </a:gridCol>
                <a:gridCol w="5216096">
                  <a:extLst>
                    <a:ext uri="{9D8B030D-6E8A-4147-A177-3AD203B41FA5}">
                      <a16:colId xmlns:a16="http://schemas.microsoft.com/office/drawing/2014/main" val="1267334167"/>
                    </a:ext>
                  </a:extLst>
                </a:gridCol>
                <a:gridCol w="540065">
                  <a:extLst>
                    <a:ext uri="{9D8B030D-6E8A-4147-A177-3AD203B41FA5}">
                      <a16:colId xmlns:a16="http://schemas.microsoft.com/office/drawing/2014/main" val="1262949437"/>
                    </a:ext>
                  </a:extLst>
                </a:gridCol>
                <a:gridCol w="540065">
                  <a:extLst>
                    <a:ext uri="{9D8B030D-6E8A-4147-A177-3AD203B41FA5}">
                      <a16:colId xmlns:a16="http://schemas.microsoft.com/office/drawing/2014/main" val="4182715322"/>
                    </a:ext>
                  </a:extLst>
                </a:gridCol>
                <a:gridCol w="540065">
                  <a:extLst>
                    <a:ext uri="{9D8B030D-6E8A-4147-A177-3AD203B41FA5}">
                      <a16:colId xmlns:a16="http://schemas.microsoft.com/office/drawing/2014/main" val="3685997247"/>
                    </a:ext>
                  </a:extLst>
                </a:gridCol>
                <a:gridCol w="540065">
                  <a:extLst>
                    <a:ext uri="{9D8B030D-6E8A-4147-A177-3AD203B41FA5}">
                      <a16:colId xmlns:a16="http://schemas.microsoft.com/office/drawing/2014/main" val="3128774257"/>
                    </a:ext>
                  </a:extLst>
                </a:gridCol>
                <a:gridCol w="473210">
                  <a:extLst>
                    <a:ext uri="{9D8B030D-6E8A-4147-A177-3AD203B41FA5}">
                      <a16:colId xmlns:a16="http://schemas.microsoft.com/office/drawing/2014/main" val="3641883763"/>
                    </a:ext>
                  </a:extLst>
                </a:gridCol>
              </a:tblGrid>
              <a:tr h="370840">
                <a:tc>
                  <a:txBody>
                    <a:bodyPr/>
                    <a:lstStyle/>
                    <a:p>
                      <a:r>
                        <a:rPr lang="de-DE" dirty="0"/>
                        <a:t>DIM.</a:t>
                      </a:r>
                    </a:p>
                  </a:txBody>
                  <a:tcPr/>
                </a:tc>
                <a:tc>
                  <a:txBody>
                    <a:bodyPr/>
                    <a:lstStyle/>
                    <a:p>
                      <a:r>
                        <a:rPr lang="de-DE" dirty="0"/>
                        <a:t>ITEM</a:t>
                      </a:r>
                    </a:p>
                  </a:txBody>
                  <a:tcPr/>
                </a:tc>
                <a:tc>
                  <a:txBody>
                    <a:bodyPr/>
                    <a:lstStyle/>
                    <a:p>
                      <a:r>
                        <a:rPr lang="de-DE" dirty="0"/>
                        <a:t>5</a:t>
                      </a:r>
                    </a:p>
                  </a:txBody>
                  <a:tcPr/>
                </a:tc>
                <a:tc>
                  <a:txBody>
                    <a:bodyPr/>
                    <a:lstStyle/>
                    <a:p>
                      <a:r>
                        <a:rPr lang="de-DE" dirty="0"/>
                        <a:t>4</a:t>
                      </a:r>
                    </a:p>
                  </a:txBody>
                  <a:tcPr/>
                </a:tc>
                <a:tc>
                  <a:txBody>
                    <a:bodyPr/>
                    <a:lstStyle/>
                    <a:p>
                      <a:r>
                        <a:rPr lang="de-DE" dirty="0"/>
                        <a:t>3</a:t>
                      </a:r>
                    </a:p>
                  </a:txBody>
                  <a:tcPr/>
                </a:tc>
                <a:tc>
                  <a:txBody>
                    <a:bodyPr/>
                    <a:lstStyle/>
                    <a:p>
                      <a:r>
                        <a:rPr lang="de-DE" dirty="0"/>
                        <a:t>2</a:t>
                      </a:r>
                    </a:p>
                  </a:txBody>
                  <a:tcPr/>
                </a:tc>
                <a:tc>
                  <a:txBody>
                    <a:bodyPr/>
                    <a:lstStyle/>
                    <a:p>
                      <a:r>
                        <a:rPr lang="de-DE" dirty="0"/>
                        <a:t>1</a:t>
                      </a:r>
                    </a:p>
                  </a:txBody>
                  <a:tcPr/>
                </a:tc>
                <a:extLst>
                  <a:ext uri="{0D108BD9-81ED-4DB2-BD59-A6C34878D82A}">
                    <a16:rowId xmlns:a16="http://schemas.microsoft.com/office/drawing/2014/main" val="2706871820"/>
                  </a:ext>
                </a:extLst>
              </a:tr>
              <a:tr h="370840">
                <a:tc>
                  <a:txBody>
                    <a:bodyPr/>
                    <a:lstStyle/>
                    <a:p>
                      <a:r>
                        <a:rPr lang="de-DE" dirty="0">
                          <a:solidFill>
                            <a:schemeClr val="tx1"/>
                          </a:solidFill>
                        </a:rPr>
                        <a:t>LF</a:t>
                      </a:r>
                    </a:p>
                  </a:txBody>
                  <a:tcPr/>
                </a:tc>
                <a:tc>
                  <a:txBody>
                    <a:bodyPr/>
                    <a:lstStyle/>
                    <a:p>
                      <a:r>
                        <a:rPr lang="de-DE" sz="1800" kern="1200" dirty="0">
                          <a:solidFill>
                            <a:schemeClr val="dk1"/>
                          </a:solidFill>
                          <a:effectLst/>
                          <a:latin typeface="+mn-lt"/>
                          <a:ea typeface="+mn-ea"/>
                          <a:cs typeface="+mn-cs"/>
                        </a:rPr>
                        <a:t>Ich denke, ich bin ein guter Leser/eine gute Leserin. </a:t>
                      </a:r>
                      <a:endParaRPr lang="de-DE" dirty="0">
                        <a:solidFill>
                          <a:schemeClr val="tx1"/>
                        </a:solidFill>
                      </a:endParaRPr>
                    </a:p>
                  </a:txBody>
                  <a:tcPr/>
                </a:tc>
                <a:tc>
                  <a:txBody>
                    <a:bodyPr/>
                    <a:lstStyle/>
                    <a:p>
                      <a:endParaRPr lang="de-DE">
                        <a:solidFill>
                          <a:schemeClr val="tx1"/>
                        </a:solidFill>
                      </a:endParaRPr>
                    </a:p>
                  </a:txBody>
                  <a:tcPr/>
                </a:tc>
                <a:tc>
                  <a:txBody>
                    <a:bodyPr/>
                    <a:lstStyle/>
                    <a:p>
                      <a:endParaRPr lang="de-DE">
                        <a:solidFill>
                          <a:schemeClr val="tx1"/>
                        </a:solidFill>
                      </a:endParaRPr>
                    </a:p>
                  </a:txBody>
                  <a:tcPr/>
                </a:tc>
                <a:tc>
                  <a:txBody>
                    <a:bodyPr/>
                    <a:lstStyle/>
                    <a:p>
                      <a:endParaRPr lang="de-DE">
                        <a:solidFill>
                          <a:schemeClr val="tx1"/>
                        </a:solidFill>
                      </a:endParaRPr>
                    </a:p>
                  </a:txBody>
                  <a:tcPr/>
                </a:tc>
                <a:tc>
                  <a:txBody>
                    <a:bodyPr/>
                    <a:lstStyle/>
                    <a:p>
                      <a:endParaRPr lang="de-DE">
                        <a:solidFill>
                          <a:schemeClr val="tx1"/>
                        </a:solidFill>
                      </a:endParaRPr>
                    </a:p>
                  </a:txBody>
                  <a:tcPr/>
                </a:tc>
                <a:tc>
                  <a:txBody>
                    <a:bodyPr/>
                    <a:lstStyle/>
                    <a:p>
                      <a:endParaRPr lang="de-DE">
                        <a:solidFill>
                          <a:schemeClr val="tx1"/>
                        </a:solidFill>
                      </a:endParaRPr>
                    </a:p>
                  </a:txBody>
                  <a:tcPr/>
                </a:tc>
                <a:extLst>
                  <a:ext uri="{0D108BD9-81ED-4DB2-BD59-A6C34878D82A}">
                    <a16:rowId xmlns:a16="http://schemas.microsoft.com/office/drawing/2014/main" val="3970310599"/>
                  </a:ext>
                </a:extLst>
              </a:tr>
              <a:tr h="370840">
                <a:tc>
                  <a:txBody>
                    <a:bodyPr/>
                    <a:lstStyle/>
                    <a:p>
                      <a:r>
                        <a:rPr lang="de-DE" dirty="0">
                          <a:solidFill>
                            <a:schemeClr val="tx1"/>
                          </a:solidFill>
                        </a:rPr>
                        <a:t>VB</a:t>
                      </a:r>
                    </a:p>
                  </a:txBody>
                  <a:tcPr/>
                </a:tc>
                <a:tc>
                  <a:txBody>
                    <a:bodyPr/>
                    <a:lstStyle/>
                    <a:p>
                      <a:r>
                        <a:rPr lang="de-DE" sz="1800" kern="1200" dirty="0">
                          <a:solidFill>
                            <a:schemeClr val="dk1"/>
                          </a:solidFill>
                          <a:effectLst/>
                          <a:latin typeface="+mn-lt"/>
                          <a:ea typeface="+mn-ea"/>
                          <a:cs typeface="+mn-cs"/>
                        </a:rPr>
                        <a:t>Beim Lesen kann ich Wörter besser entschlüsseln als andere Kinder. </a:t>
                      </a:r>
                      <a:endParaRPr lang="de-DE" dirty="0">
                        <a:solidFill>
                          <a:schemeClr val="tx1"/>
                        </a:solidFill>
                      </a:endParaRPr>
                    </a:p>
                  </a:txBody>
                  <a:tcPr/>
                </a:tc>
                <a:tc>
                  <a:txBody>
                    <a:bodyPr/>
                    <a:lstStyle/>
                    <a:p>
                      <a:endParaRPr lang="de-DE" dirty="0">
                        <a:solidFill>
                          <a:schemeClr val="tx1"/>
                        </a:solidFill>
                      </a:endParaRPr>
                    </a:p>
                  </a:txBody>
                  <a:tcPr/>
                </a:tc>
                <a:tc>
                  <a:txBody>
                    <a:bodyPr/>
                    <a:lstStyle/>
                    <a:p>
                      <a:endParaRPr lang="de-DE">
                        <a:solidFill>
                          <a:schemeClr val="tx1"/>
                        </a:solidFill>
                      </a:endParaRPr>
                    </a:p>
                  </a:txBody>
                  <a:tcPr/>
                </a:tc>
                <a:tc>
                  <a:txBody>
                    <a:bodyPr/>
                    <a:lstStyle/>
                    <a:p>
                      <a:endParaRPr lang="de-DE">
                        <a:solidFill>
                          <a:schemeClr val="tx1"/>
                        </a:solidFill>
                      </a:endParaRPr>
                    </a:p>
                  </a:txBody>
                  <a:tcPr/>
                </a:tc>
                <a:tc>
                  <a:txBody>
                    <a:bodyPr/>
                    <a:lstStyle/>
                    <a:p>
                      <a:endParaRPr lang="de-DE">
                        <a:solidFill>
                          <a:schemeClr val="tx1"/>
                        </a:solidFill>
                      </a:endParaRPr>
                    </a:p>
                  </a:txBody>
                  <a:tcPr/>
                </a:tc>
                <a:tc>
                  <a:txBody>
                    <a:bodyPr/>
                    <a:lstStyle/>
                    <a:p>
                      <a:endParaRPr lang="de-DE">
                        <a:solidFill>
                          <a:schemeClr val="tx1"/>
                        </a:solidFill>
                      </a:endParaRPr>
                    </a:p>
                  </a:txBody>
                  <a:tcPr/>
                </a:tc>
                <a:extLst>
                  <a:ext uri="{0D108BD9-81ED-4DB2-BD59-A6C34878D82A}">
                    <a16:rowId xmlns:a16="http://schemas.microsoft.com/office/drawing/2014/main" val="3922516552"/>
                  </a:ext>
                </a:extLst>
              </a:tr>
              <a:tr h="370840">
                <a:tc>
                  <a:txBody>
                    <a:bodyPr/>
                    <a:lstStyle/>
                    <a:p>
                      <a:r>
                        <a:rPr lang="de-DE" dirty="0">
                          <a:solidFill>
                            <a:schemeClr val="tx1"/>
                          </a:solidFill>
                        </a:rPr>
                        <a:t>SF</a:t>
                      </a:r>
                    </a:p>
                  </a:txBody>
                  <a:tcPr/>
                </a:tc>
                <a:tc>
                  <a:txBody>
                    <a:bodyPr/>
                    <a:lstStyle/>
                    <a:p>
                      <a:r>
                        <a:rPr lang="de-DE" sz="1800" kern="1200" dirty="0">
                          <a:solidFill>
                            <a:schemeClr val="dk1"/>
                          </a:solidFill>
                          <a:effectLst/>
                          <a:latin typeface="+mn-lt"/>
                          <a:ea typeface="+mn-ea"/>
                          <a:cs typeface="+mn-cs"/>
                        </a:rPr>
                        <a:t>Meine Mitschüler hören mir gerne zu, wenn ich vorlese. </a:t>
                      </a:r>
                      <a:endParaRPr lang="de-DE" dirty="0">
                        <a:solidFill>
                          <a:schemeClr val="tx1"/>
                        </a:solidFill>
                      </a:endParaRPr>
                    </a:p>
                  </a:txBody>
                  <a:tcPr/>
                </a:tc>
                <a:tc>
                  <a:txBody>
                    <a:bodyPr/>
                    <a:lstStyle/>
                    <a:p>
                      <a:endParaRPr lang="de-DE">
                        <a:solidFill>
                          <a:schemeClr val="tx1"/>
                        </a:solidFill>
                      </a:endParaRPr>
                    </a:p>
                  </a:txBody>
                  <a:tcPr/>
                </a:tc>
                <a:tc>
                  <a:txBody>
                    <a:bodyPr/>
                    <a:lstStyle/>
                    <a:p>
                      <a:endParaRPr lang="de-DE">
                        <a:solidFill>
                          <a:schemeClr val="tx1"/>
                        </a:solidFill>
                      </a:endParaRPr>
                    </a:p>
                  </a:txBody>
                  <a:tcPr/>
                </a:tc>
                <a:tc>
                  <a:txBody>
                    <a:bodyPr/>
                    <a:lstStyle/>
                    <a:p>
                      <a:endParaRPr lang="de-DE">
                        <a:solidFill>
                          <a:schemeClr val="tx1"/>
                        </a:solidFill>
                      </a:endParaRPr>
                    </a:p>
                  </a:txBody>
                  <a:tcPr/>
                </a:tc>
                <a:tc>
                  <a:txBody>
                    <a:bodyPr/>
                    <a:lstStyle/>
                    <a:p>
                      <a:endParaRPr lang="de-DE">
                        <a:solidFill>
                          <a:schemeClr val="tx1"/>
                        </a:solidFill>
                      </a:endParaRPr>
                    </a:p>
                  </a:txBody>
                  <a:tcPr/>
                </a:tc>
                <a:tc>
                  <a:txBody>
                    <a:bodyPr/>
                    <a:lstStyle/>
                    <a:p>
                      <a:endParaRPr lang="de-DE">
                        <a:solidFill>
                          <a:schemeClr val="tx1"/>
                        </a:solidFill>
                      </a:endParaRPr>
                    </a:p>
                  </a:txBody>
                  <a:tcPr/>
                </a:tc>
                <a:extLst>
                  <a:ext uri="{0D108BD9-81ED-4DB2-BD59-A6C34878D82A}">
                    <a16:rowId xmlns:a16="http://schemas.microsoft.com/office/drawing/2014/main" val="3474022332"/>
                  </a:ext>
                </a:extLst>
              </a:tr>
              <a:tr h="370840">
                <a:tc>
                  <a:txBody>
                    <a:bodyPr/>
                    <a:lstStyle/>
                    <a:p>
                      <a:r>
                        <a:rPr lang="de-DE" dirty="0">
                          <a:solidFill>
                            <a:schemeClr val="tx1"/>
                          </a:solidFill>
                        </a:rPr>
                        <a:t>LF</a:t>
                      </a:r>
                    </a:p>
                  </a:txBody>
                  <a:tcPr/>
                </a:tc>
                <a:tc>
                  <a:txBody>
                    <a:bodyPr/>
                    <a:lstStyle/>
                    <a:p>
                      <a:r>
                        <a:rPr lang="de-DE" sz="1800" kern="1200" dirty="0">
                          <a:solidFill>
                            <a:schemeClr val="dk1"/>
                          </a:solidFill>
                          <a:effectLst/>
                          <a:latin typeface="+mn-lt"/>
                          <a:ea typeface="+mn-ea"/>
                          <a:cs typeface="+mn-cs"/>
                        </a:rPr>
                        <a:t>Ich muss mich beim Lesen weniger anstrengen als früher. </a:t>
                      </a:r>
                      <a:endParaRPr lang="de-DE" dirty="0">
                        <a:solidFill>
                          <a:schemeClr val="tx1"/>
                        </a:solidFill>
                      </a:endParaRPr>
                    </a:p>
                  </a:txBody>
                  <a:tcPr/>
                </a:tc>
                <a:tc>
                  <a:txBody>
                    <a:bodyPr/>
                    <a:lstStyle/>
                    <a:p>
                      <a:endParaRPr lang="de-DE">
                        <a:solidFill>
                          <a:schemeClr val="tx1"/>
                        </a:solidFill>
                      </a:endParaRPr>
                    </a:p>
                  </a:txBody>
                  <a:tcPr/>
                </a:tc>
                <a:tc>
                  <a:txBody>
                    <a:bodyPr/>
                    <a:lstStyle/>
                    <a:p>
                      <a:endParaRPr lang="de-DE">
                        <a:solidFill>
                          <a:schemeClr val="tx1"/>
                        </a:solidFill>
                      </a:endParaRPr>
                    </a:p>
                  </a:txBody>
                  <a:tcPr/>
                </a:tc>
                <a:tc>
                  <a:txBody>
                    <a:bodyPr/>
                    <a:lstStyle/>
                    <a:p>
                      <a:endParaRPr lang="de-DE">
                        <a:solidFill>
                          <a:schemeClr val="tx1"/>
                        </a:solidFill>
                      </a:endParaRPr>
                    </a:p>
                  </a:txBody>
                  <a:tcPr/>
                </a:tc>
                <a:tc>
                  <a:txBody>
                    <a:bodyPr/>
                    <a:lstStyle/>
                    <a:p>
                      <a:endParaRPr lang="de-DE">
                        <a:solidFill>
                          <a:schemeClr val="tx1"/>
                        </a:solidFill>
                      </a:endParaRPr>
                    </a:p>
                  </a:txBody>
                  <a:tcPr/>
                </a:tc>
                <a:tc>
                  <a:txBody>
                    <a:bodyPr/>
                    <a:lstStyle/>
                    <a:p>
                      <a:endParaRPr lang="de-DE">
                        <a:solidFill>
                          <a:schemeClr val="tx1"/>
                        </a:solidFill>
                      </a:endParaRPr>
                    </a:p>
                  </a:txBody>
                  <a:tcPr/>
                </a:tc>
                <a:extLst>
                  <a:ext uri="{0D108BD9-81ED-4DB2-BD59-A6C34878D82A}">
                    <a16:rowId xmlns:a16="http://schemas.microsoft.com/office/drawing/2014/main" val="2356424580"/>
                  </a:ext>
                </a:extLst>
              </a:tr>
              <a:tr h="370840">
                <a:tc>
                  <a:txBody>
                    <a:bodyPr/>
                    <a:lstStyle/>
                    <a:p>
                      <a:r>
                        <a:rPr lang="de-DE" dirty="0">
                          <a:solidFill>
                            <a:schemeClr val="tx1"/>
                          </a:solidFill>
                        </a:rPr>
                        <a:t>PPE</a:t>
                      </a:r>
                    </a:p>
                  </a:txBody>
                  <a:tcPr/>
                </a:tc>
                <a:tc>
                  <a:txBody>
                    <a:bodyPr/>
                    <a:lstStyle/>
                    <a:p>
                      <a:r>
                        <a:rPr lang="de-DE" sz="1800" kern="1200" dirty="0">
                          <a:solidFill>
                            <a:schemeClr val="dk1"/>
                          </a:solidFill>
                          <a:effectLst/>
                          <a:latin typeface="+mn-lt"/>
                          <a:ea typeface="+mn-ea"/>
                          <a:cs typeface="+mn-cs"/>
                        </a:rPr>
                        <a:t>Ich fühle mich gut, wenn ich lese. </a:t>
                      </a:r>
                      <a:endParaRPr lang="de-DE" dirty="0">
                        <a:solidFill>
                          <a:schemeClr val="tx1"/>
                        </a:solidFill>
                      </a:endParaRPr>
                    </a:p>
                  </a:txBody>
                  <a:tcPr/>
                </a:tc>
                <a:tc>
                  <a:txBody>
                    <a:bodyPr/>
                    <a:lstStyle/>
                    <a:p>
                      <a:endParaRPr lang="de-DE" dirty="0">
                        <a:solidFill>
                          <a:schemeClr val="tx1"/>
                        </a:solidFill>
                      </a:endParaRPr>
                    </a:p>
                  </a:txBody>
                  <a:tcPr/>
                </a:tc>
                <a:tc>
                  <a:txBody>
                    <a:bodyPr/>
                    <a:lstStyle/>
                    <a:p>
                      <a:endParaRPr lang="de-DE" dirty="0">
                        <a:solidFill>
                          <a:schemeClr val="tx1"/>
                        </a:solidFill>
                      </a:endParaRPr>
                    </a:p>
                  </a:txBody>
                  <a:tcPr/>
                </a:tc>
                <a:tc>
                  <a:txBody>
                    <a:bodyPr/>
                    <a:lstStyle/>
                    <a:p>
                      <a:endParaRPr lang="de-DE">
                        <a:solidFill>
                          <a:schemeClr val="tx1"/>
                        </a:solidFill>
                      </a:endParaRPr>
                    </a:p>
                  </a:txBody>
                  <a:tcPr/>
                </a:tc>
                <a:tc>
                  <a:txBody>
                    <a:bodyPr/>
                    <a:lstStyle/>
                    <a:p>
                      <a:endParaRPr lang="de-DE">
                        <a:solidFill>
                          <a:schemeClr val="tx1"/>
                        </a:solidFill>
                      </a:endParaRPr>
                    </a:p>
                  </a:txBody>
                  <a:tcPr/>
                </a:tc>
                <a:tc>
                  <a:txBody>
                    <a:bodyPr/>
                    <a:lstStyle/>
                    <a:p>
                      <a:endParaRPr lang="de-DE">
                        <a:solidFill>
                          <a:schemeClr val="tx1"/>
                        </a:solidFill>
                      </a:endParaRPr>
                    </a:p>
                  </a:txBody>
                  <a:tcPr/>
                </a:tc>
                <a:extLst>
                  <a:ext uri="{0D108BD9-81ED-4DB2-BD59-A6C34878D82A}">
                    <a16:rowId xmlns:a16="http://schemas.microsoft.com/office/drawing/2014/main" val="177386645"/>
                  </a:ext>
                </a:extLst>
              </a:tr>
              <a:tr h="370840">
                <a:tc>
                  <a:txBody>
                    <a:bodyPr/>
                    <a:lstStyle/>
                    <a:p>
                      <a:r>
                        <a:rPr lang="de-DE" dirty="0">
                          <a:solidFill>
                            <a:schemeClr val="tx1"/>
                          </a:solidFill>
                        </a:rPr>
                        <a:t>SF</a:t>
                      </a:r>
                    </a:p>
                  </a:txBody>
                  <a:tcPr/>
                </a:tc>
                <a:tc>
                  <a:txBody>
                    <a:bodyPr/>
                    <a:lstStyle/>
                    <a:p>
                      <a:r>
                        <a:rPr lang="de-DE" sz="1800" kern="1200" dirty="0">
                          <a:solidFill>
                            <a:schemeClr val="dk1"/>
                          </a:solidFill>
                          <a:effectLst/>
                          <a:latin typeface="+mn-lt"/>
                          <a:ea typeface="+mn-ea"/>
                          <a:cs typeface="+mn-cs"/>
                        </a:rPr>
                        <a:t>Meine Familie findet, dass ich ziemlich gut lese. </a:t>
                      </a:r>
                      <a:endParaRPr lang="de-DE" dirty="0">
                        <a:solidFill>
                          <a:schemeClr val="tx1"/>
                        </a:solidFill>
                      </a:endParaRPr>
                    </a:p>
                  </a:txBody>
                  <a:tcPr/>
                </a:tc>
                <a:tc>
                  <a:txBody>
                    <a:bodyPr/>
                    <a:lstStyle/>
                    <a:p>
                      <a:endParaRPr lang="de-DE">
                        <a:solidFill>
                          <a:schemeClr val="tx1"/>
                        </a:solidFill>
                      </a:endParaRPr>
                    </a:p>
                  </a:txBody>
                  <a:tcPr/>
                </a:tc>
                <a:tc>
                  <a:txBody>
                    <a:bodyPr/>
                    <a:lstStyle/>
                    <a:p>
                      <a:endParaRPr lang="de-DE" dirty="0">
                        <a:solidFill>
                          <a:schemeClr val="tx1"/>
                        </a:solidFill>
                      </a:endParaRPr>
                    </a:p>
                  </a:txBody>
                  <a:tcPr/>
                </a:tc>
                <a:tc>
                  <a:txBody>
                    <a:bodyPr/>
                    <a:lstStyle/>
                    <a:p>
                      <a:endParaRPr lang="de-DE" dirty="0">
                        <a:solidFill>
                          <a:schemeClr val="tx1"/>
                        </a:solidFill>
                      </a:endParaRPr>
                    </a:p>
                  </a:txBody>
                  <a:tcPr/>
                </a:tc>
                <a:tc>
                  <a:txBody>
                    <a:bodyPr/>
                    <a:lstStyle/>
                    <a:p>
                      <a:endParaRPr lang="de-DE">
                        <a:solidFill>
                          <a:schemeClr val="tx1"/>
                        </a:solidFill>
                      </a:endParaRPr>
                    </a:p>
                  </a:txBody>
                  <a:tcPr/>
                </a:tc>
                <a:tc>
                  <a:txBody>
                    <a:bodyPr/>
                    <a:lstStyle/>
                    <a:p>
                      <a:endParaRPr lang="de-DE">
                        <a:solidFill>
                          <a:schemeClr val="tx1"/>
                        </a:solidFill>
                      </a:endParaRPr>
                    </a:p>
                  </a:txBody>
                  <a:tcPr/>
                </a:tc>
                <a:extLst>
                  <a:ext uri="{0D108BD9-81ED-4DB2-BD59-A6C34878D82A}">
                    <a16:rowId xmlns:a16="http://schemas.microsoft.com/office/drawing/2014/main" val="357244442"/>
                  </a:ext>
                </a:extLst>
              </a:tr>
              <a:tr h="370840">
                <a:tc>
                  <a:txBody>
                    <a:bodyPr/>
                    <a:lstStyle/>
                    <a:p>
                      <a:r>
                        <a:rPr lang="de-DE" dirty="0">
                          <a:solidFill>
                            <a:schemeClr val="tx1"/>
                          </a:solidFill>
                        </a:rPr>
                        <a:t>VB</a:t>
                      </a:r>
                    </a:p>
                  </a:txBody>
                  <a:tcPr/>
                </a:tc>
                <a:tc>
                  <a:txBody>
                    <a:bodyPr/>
                    <a:lstStyle/>
                    <a:p>
                      <a:r>
                        <a:rPr lang="de-DE" sz="1800" kern="1200" dirty="0">
                          <a:solidFill>
                            <a:schemeClr val="dk1"/>
                          </a:solidFill>
                          <a:effectLst/>
                          <a:latin typeface="+mn-lt"/>
                          <a:ea typeface="+mn-ea"/>
                          <a:cs typeface="+mn-cs"/>
                        </a:rPr>
                        <a:t>Ich lese mehr als andere Schüler. </a:t>
                      </a:r>
                      <a:endParaRPr lang="de-DE" dirty="0">
                        <a:solidFill>
                          <a:schemeClr val="tx1"/>
                        </a:solidFill>
                      </a:endParaRPr>
                    </a:p>
                  </a:txBody>
                  <a:tcPr/>
                </a:tc>
                <a:tc>
                  <a:txBody>
                    <a:bodyPr/>
                    <a:lstStyle/>
                    <a:p>
                      <a:endParaRPr lang="de-DE">
                        <a:solidFill>
                          <a:schemeClr val="tx1"/>
                        </a:solidFill>
                      </a:endParaRPr>
                    </a:p>
                  </a:txBody>
                  <a:tcPr/>
                </a:tc>
                <a:tc>
                  <a:txBody>
                    <a:bodyPr/>
                    <a:lstStyle/>
                    <a:p>
                      <a:endParaRPr lang="de-DE">
                        <a:solidFill>
                          <a:schemeClr val="tx1"/>
                        </a:solidFill>
                      </a:endParaRPr>
                    </a:p>
                  </a:txBody>
                  <a:tcPr/>
                </a:tc>
                <a:tc>
                  <a:txBody>
                    <a:bodyPr/>
                    <a:lstStyle/>
                    <a:p>
                      <a:endParaRPr lang="de-DE" dirty="0">
                        <a:solidFill>
                          <a:schemeClr val="tx1"/>
                        </a:solidFill>
                      </a:endParaRPr>
                    </a:p>
                  </a:txBody>
                  <a:tcPr/>
                </a:tc>
                <a:tc>
                  <a:txBody>
                    <a:bodyPr/>
                    <a:lstStyle/>
                    <a:p>
                      <a:endParaRPr lang="de-DE" dirty="0">
                        <a:solidFill>
                          <a:schemeClr val="tx1"/>
                        </a:solidFill>
                      </a:endParaRPr>
                    </a:p>
                  </a:txBody>
                  <a:tcPr/>
                </a:tc>
                <a:tc>
                  <a:txBody>
                    <a:bodyPr/>
                    <a:lstStyle/>
                    <a:p>
                      <a:endParaRPr lang="de-DE">
                        <a:solidFill>
                          <a:schemeClr val="tx1"/>
                        </a:solidFill>
                      </a:endParaRPr>
                    </a:p>
                  </a:txBody>
                  <a:tcPr/>
                </a:tc>
                <a:extLst>
                  <a:ext uri="{0D108BD9-81ED-4DB2-BD59-A6C34878D82A}">
                    <a16:rowId xmlns:a16="http://schemas.microsoft.com/office/drawing/2014/main" val="3175274159"/>
                  </a:ext>
                </a:extLst>
              </a:tr>
              <a:tr h="370840">
                <a:tc>
                  <a:txBody>
                    <a:bodyPr/>
                    <a:lstStyle/>
                    <a:p>
                      <a:r>
                        <a:rPr lang="de-DE" dirty="0">
                          <a:solidFill>
                            <a:schemeClr val="tx1"/>
                          </a:solidFill>
                        </a:rPr>
                        <a:t>PPE</a:t>
                      </a:r>
                    </a:p>
                  </a:txBody>
                  <a:tcPr/>
                </a:tc>
                <a:tc>
                  <a:txBody>
                    <a:bodyPr/>
                    <a:lstStyle/>
                    <a:p>
                      <a:r>
                        <a:rPr lang="de-DE" sz="1800" kern="1200" dirty="0">
                          <a:solidFill>
                            <a:schemeClr val="dk1"/>
                          </a:solidFill>
                          <a:effectLst/>
                          <a:latin typeface="+mn-lt"/>
                          <a:ea typeface="+mn-ea"/>
                          <a:cs typeface="+mn-cs"/>
                        </a:rPr>
                        <a:t>Ich finde, Lesen ist entspannend. </a:t>
                      </a:r>
                      <a:endParaRPr lang="de-DE" dirty="0">
                        <a:solidFill>
                          <a:schemeClr val="tx1"/>
                        </a:solidFill>
                      </a:endParaRPr>
                    </a:p>
                  </a:txBody>
                  <a:tcPr/>
                </a:tc>
                <a:tc>
                  <a:txBody>
                    <a:bodyPr/>
                    <a:lstStyle/>
                    <a:p>
                      <a:endParaRPr lang="de-DE">
                        <a:solidFill>
                          <a:schemeClr val="tx1"/>
                        </a:solidFill>
                      </a:endParaRPr>
                    </a:p>
                  </a:txBody>
                  <a:tcPr/>
                </a:tc>
                <a:tc>
                  <a:txBody>
                    <a:bodyPr/>
                    <a:lstStyle/>
                    <a:p>
                      <a:endParaRPr lang="de-DE">
                        <a:solidFill>
                          <a:schemeClr val="tx1"/>
                        </a:solidFill>
                      </a:endParaRPr>
                    </a:p>
                  </a:txBody>
                  <a:tcPr/>
                </a:tc>
                <a:tc>
                  <a:txBody>
                    <a:bodyPr/>
                    <a:lstStyle/>
                    <a:p>
                      <a:endParaRPr lang="de-DE">
                        <a:solidFill>
                          <a:schemeClr val="tx1"/>
                        </a:solidFill>
                      </a:endParaRPr>
                    </a:p>
                  </a:txBody>
                  <a:tcPr/>
                </a:tc>
                <a:tc>
                  <a:txBody>
                    <a:bodyPr/>
                    <a:lstStyle/>
                    <a:p>
                      <a:endParaRPr lang="de-DE" dirty="0">
                        <a:solidFill>
                          <a:schemeClr val="tx1"/>
                        </a:solidFill>
                      </a:endParaRPr>
                    </a:p>
                  </a:txBody>
                  <a:tcPr/>
                </a:tc>
                <a:tc>
                  <a:txBody>
                    <a:bodyPr/>
                    <a:lstStyle/>
                    <a:p>
                      <a:endParaRPr lang="de-DE">
                        <a:solidFill>
                          <a:schemeClr val="tx1"/>
                        </a:solidFill>
                      </a:endParaRPr>
                    </a:p>
                  </a:txBody>
                  <a:tcPr/>
                </a:tc>
                <a:extLst>
                  <a:ext uri="{0D108BD9-81ED-4DB2-BD59-A6C34878D82A}">
                    <a16:rowId xmlns:a16="http://schemas.microsoft.com/office/drawing/2014/main" val="2604450742"/>
                  </a:ext>
                </a:extLst>
              </a:tr>
              <a:tr h="370840">
                <a:tc>
                  <a:txBody>
                    <a:bodyPr/>
                    <a:lstStyle/>
                    <a:p>
                      <a:r>
                        <a:rPr lang="de-DE" dirty="0">
                          <a:solidFill>
                            <a:schemeClr val="tx1"/>
                          </a:solidFill>
                        </a:rPr>
                        <a:t>LF</a:t>
                      </a:r>
                    </a:p>
                  </a:txBody>
                  <a:tcPr/>
                </a:tc>
                <a:tc>
                  <a:txBody>
                    <a:bodyPr/>
                    <a:lstStyle/>
                    <a:p>
                      <a:r>
                        <a:rPr lang="de-DE" sz="1800" kern="1200" dirty="0">
                          <a:solidFill>
                            <a:schemeClr val="dk1"/>
                          </a:solidFill>
                          <a:effectLst/>
                          <a:latin typeface="+mn-lt"/>
                          <a:ea typeface="+mn-ea"/>
                          <a:cs typeface="+mn-cs"/>
                        </a:rPr>
                        <a:t>Ich kann jetzt schneller lesen als früher. </a:t>
                      </a:r>
                      <a:endParaRPr lang="de-DE" dirty="0">
                        <a:solidFill>
                          <a:schemeClr val="tx1"/>
                        </a:solidFill>
                      </a:endParaRPr>
                    </a:p>
                  </a:txBody>
                  <a:tcPr/>
                </a:tc>
                <a:tc>
                  <a:txBody>
                    <a:bodyPr/>
                    <a:lstStyle/>
                    <a:p>
                      <a:endParaRPr lang="de-DE" dirty="0">
                        <a:solidFill>
                          <a:schemeClr val="tx1"/>
                        </a:solidFill>
                      </a:endParaRPr>
                    </a:p>
                  </a:txBody>
                  <a:tcPr/>
                </a:tc>
                <a:tc>
                  <a:txBody>
                    <a:bodyPr/>
                    <a:lstStyle/>
                    <a:p>
                      <a:endParaRPr lang="de-DE" dirty="0">
                        <a:solidFill>
                          <a:schemeClr val="tx1"/>
                        </a:solidFill>
                      </a:endParaRPr>
                    </a:p>
                  </a:txBody>
                  <a:tcPr/>
                </a:tc>
                <a:tc>
                  <a:txBody>
                    <a:bodyPr/>
                    <a:lstStyle/>
                    <a:p>
                      <a:endParaRPr lang="de-DE" dirty="0">
                        <a:solidFill>
                          <a:schemeClr val="tx1"/>
                        </a:solidFill>
                      </a:endParaRPr>
                    </a:p>
                  </a:txBody>
                  <a:tcPr/>
                </a:tc>
                <a:tc>
                  <a:txBody>
                    <a:bodyPr/>
                    <a:lstStyle/>
                    <a:p>
                      <a:endParaRPr lang="de-DE" dirty="0">
                        <a:solidFill>
                          <a:schemeClr val="tx1"/>
                        </a:solidFill>
                      </a:endParaRPr>
                    </a:p>
                  </a:txBody>
                  <a:tcPr/>
                </a:tc>
                <a:tc>
                  <a:txBody>
                    <a:bodyPr/>
                    <a:lstStyle/>
                    <a:p>
                      <a:endParaRPr lang="de-DE" dirty="0">
                        <a:solidFill>
                          <a:schemeClr val="tx1"/>
                        </a:solidFill>
                      </a:endParaRPr>
                    </a:p>
                  </a:txBody>
                  <a:tcPr/>
                </a:tc>
                <a:extLst>
                  <a:ext uri="{0D108BD9-81ED-4DB2-BD59-A6C34878D82A}">
                    <a16:rowId xmlns:a16="http://schemas.microsoft.com/office/drawing/2014/main" val="4167469709"/>
                  </a:ext>
                </a:extLst>
              </a:tr>
            </a:tbl>
          </a:graphicData>
        </a:graphic>
      </p:graphicFrame>
    </p:spTree>
    <p:extLst>
      <p:ext uri="{BB962C8B-B14F-4D97-AF65-F5344CB8AC3E}">
        <p14:creationId xmlns:p14="http://schemas.microsoft.com/office/powerpoint/2010/main" val="16861163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B71024B3-6EB0-3F4F-9FC0-E84AD9A5B1A5}"/>
              </a:ext>
            </a:extLst>
          </p:cNvPr>
          <p:cNvSpPr>
            <a:spLocks noGrp="1"/>
          </p:cNvSpPr>
          <p:nvPr>
            <p:ph type="body" sz="quarter" idx="13"/>
          </p:nvPr>
        </p:nvSpPr>
        <p:spPr/>
        <p:txBody>
          <a:bodyPr>
            <a:normAutofit/>
          </a:bodyPr>
          <a:lstStyle/>
          <a:p>
            <a:pPr marL="0" indent="0">
              <a:spcBef>
                <a:spcPts val="0"/>
              </a:spcBef>
              <a:buNone/>
            </a:pPr>
            <a:r>
              <a:rPr lang="en-US" sz="2000" b="1" dirty="0"/>
              <a:t>Wie gerne lese ich und was </a:t>
            </a:r>
            <a:r>
              <a:rPr lang="en-US" sz="2000" b="1" dirty="0" err="1"/>
              <a:t>traue</a:t>
            </a:r>
            <a:r>
              <a:rPr lang="en-US" sz="2000" b="1" dirty="0"/>
              <a:t> ich mir </a:t>
            </a:r>
            <a:r>
              <a:rPr lang="en-US" sz="2000" b="1" dirty="0" err="1"/>
              <a:t>dabei</a:t>
            </a:r>
            <a:r>
              <a:rPr lang="en-US" sz="2000" b="1" dirty="0"/>
              <a:t> </a:t>
            </a:r>
            <a:r>
              <a:rPr lang="en-US" sz="2000" b="1" dirty="0" err="1"/>
              <a:t>zu</a:t>
            </a:r>
            <a:r>
              <a:rPr lang="en-US" sz="2000" b="1" dirty="0"/>
              <a:t>? </a:t>
            </a:r>
            <a:r>
              <a:rPr lang="en-US" sz="2000" i="1" dirty="0"/>
              <a:t>(</a:t>
            </a:r>
            <a:r>
              <a:rPr lang="en-US" sz="2000" i="1" dirty="0" err="1"/>
              <a:t>Beispiele</a:t>
            </a:r>
            <a:r>
              <a:rPr lang="en-US" sz="2000" i="1" dirty="0"/>
              <a:t> </a:t>
            </a:r>
            <a:r>
              <a:rPr lang="en-US" sz="2000" i="1" dirty="0" err="1"/>
              <a:t>aus</a:t>
            </a:r>
            <a:r>
              <a:rPr lang="en-US" sz="2000" i="1" dirty="0"/>
              <a:t> den Items</a:t>
            </a:r>
            <a:r>
              <a:rPr lang="en-US" sz="2000" i="1" dirty="0">
                <a:sym typeface="Wingdings" pitchFamily="2" charset="2"/>
              </a:rPr>
              <a:t>:)</a:t>
            </a:r>
          </a:p>
          <a:p>
            <a:pPr marL="0" indent="0">
              <a:buNone/>
            </a:pPr>
            <a:r>
              <a:rPr lang="en-US" b="1" dirty="0"/>
              <a:t> </a:t>
            </a:r>
            <a:endParaRPr lang="de-DE" dirty="0"/>
          </a:p>
          <a:p>
            <a:pPr marL="0" indent="0">
              <a:buNone/>
            </a:pPr>
            <a:endParaRPr lang="de-DE" sz="4000" dirty="0"/>
          </a:p>
          <a:p>
            <a:pPr marL="0" indent="0">
              <a:buNone/>
            </a:pPr>
            <a:endParaRPr lang="de-DE" dirty="0"/>
          </a:p>
        </p:txBody>
      </p:sp>
      <p:sp>
        <p:nvSpPr>
          <p:cNvPr id="3" name="Titel 2">
            <a:extLst>
              <a:ext uri="{FF2B5EF4-FFF2-40B4-BE49-F238E27FC236}">
                <a16:creationId xmlns:a16="http://schemas.microsoft.com/office/drawing/2014/main" id="{2E85B7C1-594E-494C-B4FE-B651CC2BD35F}"/>
              </a:ext>
            </a:extLst>
          </p:cNvPr>
          <p:cNvSpPr>
            <a:spLocks noGrp="1"/>
          </p:cNvSpPr>
          <p:nvPr>
            <p:ph type="title"/>
          </p:nvPr>
        </p:nvSpPr>
        <p:spPr/>
        <p:txBody>
          <a:bodyPr>
            <a:normAutofit fontScale="90000"/>
          </a:bodyPr>
          <a:lstStyle/>
          <a:p>
            <a:r>
              <a:rPr lang="de-DE" b="1" dirty="0"/>
              <a:t> Beispiel: Beobachtungsbogen zur Lesemotivation (aus: „Lesen. Das Training“ für Klassen 7-9)</a:t>
            </a:r>
          </a:p>
        </p:txBody>
      </p:sp>
      <p:graphicFrame>
        <p:nvGraphicFramePr>
          <p:cNvPr id="4" name="Tabelle 4">
            <a:extLst>
              <a:ext uri="{FF2B5EF4-FFF2-40B4-BE49-F238E27FC236}">
                <a16:creationId xmlns:a16="http://schemas.microsoft.com/office/drawing/2014/main" id="{FBD1B56B-38D1-1B48-8A95-FCBBE77835C0}"/>
              </a:ext>
            </a:extLst>
          </p:cNvPr>
          <p:cNvGraphicFramePr>
            <a:graphicFrameLocks noGrp="1"/>
          </p:cNvGraphicFramePr>
          <p:nvPr>
            <p:extLst>
              <p:ext uri="{D42A27DB-BD31-4B8C-83A1-F6EECF244321}">
                <p14:modId xmlns:p14="http://schemas.microsoft.com/office/powerpoint/2010/main" val="1709719161"/>
              </p:ext>
            </p:extLst>
          </p:nvPr>
        </p:nvGraphicFramePr>
        <p:xfrm>
          <a:off x="395536" y="1700809"/>
          <a:ext cx="7992888" cy="4164221"/>
        </p:xfrm>
        <a:graphic>
          <a:graphicData uri="http://schemas.openxmlformats.org/drawingml/2006/table">
            <a:tbl>
              <a:tblPr firstRow="1" bandRow="1">
                <a:tableStyleId>{5C22544A-7EE6-4342-B048-85BDC9FD1C3A}</a:tableStyleId>
              </a:tblPr>
              <a:tblGrid>
                <a:gridCol w="4623337">
                  <a:extLst>
                    <a:ext uri="{9D8B030D-6E8A-4147-A177-3AD203B41FA5}">
                      <a16:colId xmlns:a16="http://schemas.microsoft.com/office/drawing/2014/main" val="1732617740"/>
                    </a:ext>
                  </a:extLst>
                </a:gridCol>
                <a:gridCol w="3369551">
                  <a:extLst>
                    <a:ext uri="{9D8B030D-6E8A-4147-A177-3AD203B41FA5}">
                      <a16:colId xmlns:a16="http://schemas.microsoft.com/office/drawing/2014/main" val="3738988043"/>
                    </a:ext>
                  </a:extLst>
                </a:gridCol>
              </a:tblGrid>
              <a:tr h="570813">
                <a:tc>
                  <a:txBody>
                    <a:bodyPr/>
                    <a:lstStyle/>
                    <a:p>
                      <a:r>
                        <a:rPr lang="en-US" sz="1600" i="1" dirty="0"/>
                        <a:t>Du </a:t>
                      </a:r>
                      <a:r>
                        <a:rPr lang="en-US" sz="1600" i="1" dirty="0" err="1"/>
                        <a:t>kannst</a:t>
                      </a:r>
                      <a:r>
                        <a:rPr lang="en-US" sz="1600" i="1" dirty="0"/>
                        <a:t> </a:t>
                      </a:r>
                      <a:r>
                        <a:rPr lang="en-US" sz="1600" i="1" dirty="0" err="1"/>
                        <a:t>mehrere</a:t>
                      </a:r>
                      <a:r>
                        <a:rPr lang="en-US" sz="1600" i="1" dirty="0"/>
                        <a:t> </a:t>
                      </a:r>
                      <a:r>
                        <a:rPr lang="en-US" sz="1600" i="1" dirty="0" err="1"/>
                        <a:t>Kästchen</a:t>
                      </a:r>
                      <a:r>
                        <a:rPr lang="en-US" sz="1600" i="1" dirty="0"/>
                        <a:t> </a:t>
                      </a:r>
                      <a:r>
                        <a:rPr lang="en-US" sz="1600" i="1" dirty="0" err="1"/>
                        <a:t>ankreuzen</a:t>
                      </a:r>
                      <a:r>
                        <a:rPr lang="en-US" sz="1600" i="1" dirty="0"/>
                        <a:t>. </a:t>
                      </a:r>
                      <a:endParaRPr lang="de-DE" sz="1600" dirty="0"/>
                    </a:p>
                  </a:txBody>
                  <a:tcPr/>
                </a:tc>
                <a:tc>
                  <a:txBody>
                    <a:bodyPr/>
                    <a:lstStyle/>
                    <a:p>
                      <a:r>
                        <a:rPr lang="de-DE" sz="1600" i="1" dirty="0">
                          <a:solidFill>
                            <a:schemeClr val="bg1"/>
                          </a:solidFill>
                        </a:rPr>
                        <a:t>Das meint meine Lehrerin / mein Lehrer</a:t>
                      </a:r>
                    </a:p>
                  </a:txBody>
                  <a:tcPr/>
                </a:tc>
                <a:extLst>
                  <a:ext uri="{0D108BD9-81ED-4DB2-BD59-A6C34878D82A}">
                    <a16:rowId xmlns:a16="http://schemas.microsoft.com/office/drawing/2014/main" val="4074770541"/>
                  </a:ext>
                </a:extLst>
              </a:tr>
              <a:tr h="326179">
                <a:tc>
                  <a:txBody>
                    <a:bodyPr/>
                    <a:lstStyle/>
                    <a:p>
                      <a:r>
                        <a:rPr lang="de-DE" sz="1600" dirty="0"/>
                        <a:t>Name: </a:t>
                      </a:r>
                    </a:p>
                  </a:txBody>
                  <a:tcPr/>
                </a:tc>
                <a:tc>
                  <a:txBody>
                    <a:bodyPr/>
                    <a:lstStyle/>
                    <a:p>
                      <a:endParaRPr lang="de-DE" sz="1600"/>
                    </a:p>
                  </a:txBody>
                  <a:tcPr/>
                </a:tc>
                <a:extLst>
                  <a:ext uri="{0D108BD9-81ED-4DB2-BD59-A6C34878D82A}">
                    <a16:rowId xmlns:a16="http://schemas.microsoft.com/office/drawing/2014/main" val="1326706356"/>
                  </a:ext>
                </a:extLst>
              </a:tr>
              <a:tr h="326179">
                <a:tc>
                  <a:txBody>
                    <a:bodyPr/>
                    <a:lstStyle/>
                    <a:p>
                      <a:r>
                        <a:rPr lang="de-DE" sz="1600" dirty="0"/>
                        <a:t>◻︎ </a:t>
                      </a:r>
                      <a:r>
                        <a:rPr lang="de-DE" sz="1600" b="1" dirty="0"/>
                        <a:t>Ich lese nur dann, wenn ich muss.</a:t>
                      </a:r>
                      <a:endParaRPr lang="de-DE" sz="1600" dirty="0"/>
                    </a:p>
                  </a:txBody>
                  <a:tcPr/>
                </a:tc>
                <a:tc>
                  <a:txBody>
                    <a:bodyPr/>
                    <a:lstStyle/>
                    <a:p>
                      <a:endParaRPr lang="de-DE" sz="1600"/>
                    </a:p>
                  </a:txBody>
                  <a:tcPr/>
                </a:tc>
                <a:extLst>
                  <a:ext uri="{0D108BD9-81ED-4DB2-BD59-A6C34878D82A}">
                    <a16:rowId xmlns:a16="http://schemas.microsoft.com/office/drawing/2014/main" val="1142381293"/>
                  </a:ext>
                </a:extLst>
              </a:tr>
              <a:tr h="570813">
                <a:tc>
                  <a:txBody>
                    <a:bodyPr/>
                    <a:lstStyle/>
                    <a:p>
                      <a:r>
                        <a:rPr lang="de-DE" sz="1600" dirty="0"/>
                        <a:t>◻︎  </a:t>
                      </a:r>
                      <a:r>
                        <a:rPr lang="de-DE" sz="1600" b="1" dirty="0"/>
                        <a:t>Ich kann mir mein Zimmer ohne Bücher überhaupt nicht vorstellen.</a:t>
                      </a:r>
                      <a:endParaRPr lang="de-DE" sz="1600" dirty="0"/>
                    </a:p>
                  </a:txBody>
                  <a:tcPr/>
                </a:tc>
                <a:tc>
                  <a:txBody>
                    <a:bodyPr/>
                    <a:lstStyle/>
                    <a:p>
                      <a:endParaRPr lang="de-DE" sz="1600"/>
                    </a:p>
                  </a:txBody>
                  <a:tcPr/>
                </a:tc>
                <a:extLst>
                  <a:ext uri="{0D108BD9-81ED-4DB2-BD59-A6C34878D82A}">
                    <a16:rowId xmlns:a16="http://schemas.microsoft.com/office/drawing/2014/main" val="4007055910"/>
                  </a:ext>
                </a:extLst>
              </a:tr>
              <a:tr h="570813">
                <a:tc>
                  <a:txBody>
                    <a:bodyPr/>
                    <a:lstStyle/>
                    <a:p>
                      <a:r>
                        <a:rPr lang="de-DE" sz="1600" dirty="0"/>
                        <a:t>◻︎ </a:t>
                      </a:r>
                      <a:r>
                        <a:rPr lang="de-DE" sz="1600" b="1" dirty="0"/>
                        <a:t>Ich nutze das Internet für Informationen, die mich interessieren.</a:t>
                      </a:r>
                      <a:endParaRPr lang="de-DE" sz="1600" dirty="0"/>
                    </a:p>
                  </a:txBody>
                  <a:tcPr/>
                </a:tc>
                <a:tc>
                  <a:txBody>
                    <a:bodyPr/>
                    <a:lstStyle/>
                    <a:p>
                      <a:endParaRPr lang="de-DE" sz="1600"/>
                    </a:p>
                  </a:txBody>
                  <a:tcPr/>
                </a:tc>
                <a:extLst>
                  <a:ext uri="{0D108BD9-81ED-4DB2-BD59-A6C34878D82A}">
                    <a16:rowId xmlns:a16="http://schemas.microsoft.com/office/drawing/2014/main" val="739574873"/>
                  </a:ext>
                </a:extLst>
              </a:tr>
              <a:tr h="570813">
                <a:tc>
                  <a:txBody>
                    <a:bodyPr/>
                    <a:lstStyle/>
                    <a:p>
                      <a:r>
                        <a:rPr lang="de-DE" sz="1600" dirty="0"/>
                        <a:t>◻︎ </a:t>
                      </a:r>
                      <a:r>
                        <a:rPr lang="de-DE" sz="1600" b="1" dirty="0"/>
                        <a:t>Ich diskutiere gerne über das, was ich gelesen habe. </a:t>
                      </a:r>
                      <a:endParaRPr lang="de-DE" sz="1600" dirty="0"/>
                    </a:p>
                  </a:txBody>
                  <a:tcPr/>
                </a:tc>
                <a:tc>
                  <a:txBody>
                    <a:bodyPr/>
                    <a:lstStyle/>
                    <a:p>
                      <a:endParaRPr lang="de-DE" sz="1600" dirty="0"/>
                    </a:p>
                  </a:txBody>
                  <a:tcPr/>
                </a:tc>
                <a:extLst>
                  <a:ext uri="{0D108BD9-81ED-4DB2-BD59-A6C34878D82A}">
                    <a16:rowId xmlns:a16="http://schemas.microsoft.com/office/drawing/2014/main" val="2617660145"/>
                  </a:ext>
                </a:extLst>
              </a:tr>
              <a:tr h="326179">
                <a:tc>
                  <a:txBody>
                    <a:bodyPr/>
                    <a:lstStyle/>
                    <a:p>
                      <a:r>
                        <a:rPr lang="de-DE" sz="1600" dirty="0"/>
                        <a:t>◻︎ </a:t>
                      </a:r>
                      <a:r>
                        <a:rPr lang="de-DE" sz="1600" b="1" dirty="0"/>
                        <a:t>Je dünner ein Buch, umso besser! (…)</a:t>
                      </a:r>
                      <a:endParaRPr lang="de-DE" sz="1600" dirty="0"/>
                    </a:p>
                  </a:txBody>
                  <a:tcPr/>
                </a:tc>
                <a:tc>
                  <a:txBody>
                    <a:bodyPr/>
                    <a:lstStyle/>
                    <a:p>
                      <a:endParaRPr lang="de-DE" sz="1600"/>
                    </a:p>
                  </a:txBody>
                  <a:tcPr/>
                </a:tc>
                <a:extLst>
                  <a:ext uri="{0D108BD9-81ED-4DB2-BD59-A6C34878D82A}">
                    <a16:rowId xmlns:a16="http://schemas.microsoft.com/office/drawing/2014/main" val="4204070954"/>
                  </a:ext>
                </a:extLst>
              </a:tr>
              <a:tr h="841901">
                <a:tc gridSpan="2">
                  <a:txBody>
                    <a:bodyPr/>
                    <a:lstStyle/>
                    <a:p>
                      <a:r>
                        <a:rPr lang="de-DE" sz="1600" b="1" dirty="0"/>
                        <a:t>Allgemeine Fragen zum Diskutieren: Welche Art von Büchern und Texten liest du am liebsten? (Zum Beispiel Comic, Magazine, Internet, Sachbücher, Bücher zur Unterhaltung)</a:t>
                      </a:r>
                    </a:p>
                  </a:txBody>
                  <a:tcPr/>
                </a:tc>
                <a:tc hMerge="1">
                  <a:txBody>
                    <a:bodyPr/>
                    <a:lstStyle/>
                    <a:p>
                      <a:endParaRPr lang="de-DE"/>
                    </a:p>
                  </a:txBody>
                  <a:tcPr/>
                </a:tc>
                <a:extLst>
                  <a:ext uri="{0D108BD9-81ED-4DB2-BD59-A6C34878D82A}">
                    <a16:rowId xmlns:a16="http://schemas.microsoft.com/office/drawing/2014/main" val="2602615963"/>
                  </a:ext>
                </a:extLst>
              </a:tr>
            </a:tbl>
          </a:graphicData>
        </a:graphic>
      </p:graphicFrame>
    </p:spTree>
    <p:extLst>
      <p:ext uri="{BB962C8B-B14F-4D97-AF65-F5344CB8AC3E}">
        <p14:creationId xmlns:p14="http://schemas.microsoft.com/office/powerpoint/2010/main" val="15268011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B71024B3-6EB0-3F4F-9FC0-E84AD9A5B1A5}"/>
              </a:ext>
            </a:extLst>
          </p:cNvPr>
          <p:cNvSpPr>
            <a:spLocks noGrp="1"/>
          </p:cNvSpPr>
          <p:nvPr>
            <p:ph type="body" sz="quarter" idx="13"/>
          </p:nvPr>
        </p:nvSpPr>
        <p:spPr/>
        <p:txBody>
          <a:bodyPr>
            <a:normAutofit/>
          </a:bodyPr>
          <a:lstStyle/>
          <a:p>
            <a:pPr marL="0" indent="0">
              <a:spcBef>
                <a:spcPts val="0"/>
              </a:spcBef>
              <a:buNone/>
            </a:pPr>
            <a:endParaRPr lang="de-DE" sz="2000" dirty="0"/>
          </a:p>
          <a:p>
            <a:pPr marL="0" indent="0">
              <a:buNone/>
            </a:pPr>
            <a:r>
              <a:rPr lang="en-US" b="1" dirty="0"/>
              <a:t> </a:t>
            </a:r>
            <a:endParaRPr lang="de-DE" dirty="0"/>
          </a:p>
          <a:p>
            <a:pPr marL="0" indent="0">
              <a:buNone/>
            </a:pPr>
            <a:endParaRPr lang="de-DE" sz="4000" dirty="0"/>
          </a:p>
          <a:p>
            <a:pPr marL="0" indent="0">
              <a:buNone/>
            </a:pPr>
            <a:endParaRPr lang="de-DE" dirty="0"/>
          </a:p>
        </p:txBody>
      </p:sp>
      <p:sp>
        <p:nvSpPr>
          <p:cNvPr id="3" name="Titel 2">
            <a:extLst>
              <a:ext uri="{FF2B5EF4-FFF2-40B4-BE49-F238E27FC236}">
                <a16:creationId xmlns:a16="http://schemas.microsoft.com/office/drawing/2014/main" id="{2E85B7C1-594E-494C-B4FE-B651CC2BD35F}"/>
              </a:ext>
            </a:extLst>
          </p:cNvPr>
          <p:cNvSpPr>
            <a:spLocks noGrp="1"/>
          </p:cNvSpPr>
          <p:nvPr>
            <p:ph type="title"/>
          </p:nvPr>
        </p:nvSpPr>
        <p:spPr>
          <a:xfrm>
            <a:off x="323528" y="10990"/>
            <a:ext cx="8820472" cy="1060287"/>
          </a:xfrm>
        </p:spPr>
        <p:txBody>
          <a:bodyPr>
            <a:normAutofit fontScale="90000"/>
          </a:bodyPr>
          <a:lstStyle/>
          <a:p>
            <a:r>
              <a:rPr lang="de-DE" b="1" dirty="0"/>
              <a:t>Beispiel: Fragebogen Lesemotivation </a:t>
            </a:r>
            <a:r>
              <a:rPr lang="de-DE" sz="2700" b="1" dirty="0"/>
              <a:t>(aus: „Entwicklung eines schulischen Leseförderkonzepts“ v. Krug &amp; Nix 2017, S. 112)</a:t>
            </a:r>
          </a:p>
        </p:txBody>
      </p:sp>
      <p:graphicFrame>
        <p:nvGraphicFramePr>
          <p:cNvPr id="4" name="Tabelle 4">
            <a:extLst>
              <a:ext uri="{FF2B5EF4-FFF2-40B4-BE49-F238E27FC236}">
                <a16:creationId xmlns:a16="http://schemas.microsoft.com/office/drawing/2014/main" id="{FBD1B56B-38D1-1B48-8A95-FCBBE77835C0}"/>
              </a:ext>
            </a:extLst>
          </p:cNvPr>
          <p:cNvGraphicFramePr>
            <a:graphicFrameLocks noGrp="1"/>
          </p:cNvGraphicFramePr>
          <p:nvPr/>
        </p:nvGraphicFramePr>
        <p:xfrm>
          <a:off x="611560" y="1277583"/>
          <a:ext cx="7344817" cy="4643177"/>
        </p:xfrm>
        <a:graphic>
          <a:graphicData uri="http://schemas.openxmlformats.org/drawingml/2006/table">
            <a:tbl>
              <a:tblPr firstRow="1" bandRow="1">
                <a:tableStyleId>{5C22544A-7EE6-4342-B048-85BDC9FD1C3A}</a:tableStyleId>
              </a:tblPr>
              <a:tblGrid>
                <a:gridCol w="4752528">
                  <a:extLst>
                    <a:ext uri="{9D8B030D-6E8A-4147-A177-3AD203B41FA5}">
                      <a16:colId xmlns:a16="http://schemas.microsoft.com/office/drawing/2014/main" val="1732617740"/>
                    </a:ext>
                  </a:extLst>
                </a:gridCol>
                <a:gridCol w="1296144">
                  <a:extLst>
                    <a:ext uri="{9D8B030D-6E8A-4147-A177-3AD203B41FA5}">
                      <a16:colId xmlns:a16="http://schemas.microsoft.com/office/drawing/2014/main" val="2753172141"/>
                    </a:ext>
                  </a:extLst>
                </a:gridCol>
                <a:gridCol w="1296145">
                  <a:extLst>
                    <a:ext uri="{9D8B030D-6E8A-4147-A177-3AD203B41FA5}">
                      <a16:colId xmlns:a16="http://schemas.microsoft.com/office/drawing/2014/main" val="3738988043"/>
                    </a:ext>
                  </a:extLst>
                </a:gridCol>
              </a:tblGrid>
              <a:tr h="711257">
                <a:tc>
                  <a:txBody>
                    <a:bodyPr/>
                    <a:lstStyle/>
                    <a:p>
                      <a:r>
                        <a:rPr lang="de-DE" sz="2400" dirty="0"/>
                        <a:t>Aussagen zum Lesen (Auswahl)</a:t>
                      </a:r>
                    </a:p>
                  </a:txBody>
                  <a:tcPr/>
                </a:tc>
                <a:tc>
                  <a:txBody>
                    <a:bodyPr/>
                    <a:lstStyle/>
                    <a:p>
                      <a:pPr algn="ctr"/>
                      <a:r>
                        <a:rPr lang="de-DE" sz="2400" dirty="0"/>
                        <a:t>Ja</a:t>
                      </a:r>
                    </a:p>
                  </a:txBody>
                  <a:tcPr/>
                </a:tc>
                <a:tc>
                  <a:txBody>
                    <a:bodyPr/>
                    <a:lstStyle/>
                    <a:p>
                      <a:pPr algn="ctr"/>
                      <a:r>
                        <a:rPr lang="de-DE" sz="2400" dirty="0">
                          <a:solidFill>
                            <a:schemeClr val="bg1"/>
                          </a:solidFill>
                        </a:rPr>
                        <a:t>Nein</a:t>
                      </a:r>
                    </a:p>
                  </a:txBody>
                  <a:tcPr/>
                </a:tc>
                <a:extLst>
                  <a:ext uri="{0D108BD9-81ED-4DB2-BD59-A6C34878D82A}">
                    <a16:rowId xmlns:a16="http://schemas.microsoft.com/office/drawing/2014/main" val="4074770541"/>
                  </a:ext>
                </a:extLst>
              </a:tr>
              <a:tr h="360718">
                <a:tc>
                  <a:txBody>
                    <a:bodyPr/>
                    <a:lstStyle/>
                    <a:p>
                      <a:r>
                        <a:rPr lang="de-DE" b="1" dirty="0"/>
                        <a:t>Lesen ist in allen Fächern nützlich.</a:t>
                      </a:r>
                    </a:p>
                  </a:txBody>
                  <a:tcPr/>
                </a:tc>
                <a:tc>
                  <a:txBody>
                    <a:bodyPr/>
                    <a:lstStyle/>
                    <a:p>
                      <a:pPr algn="ctr"/>
                      <a:r>
                        <a:rPr lang="de-DE" dirty="0"/>
                        <a:t>◻︎</a:t>
                      </a:r>
                    </a:p>
                  </a:txBody>
                  <a:tcPr/>
                </a:tc>
                <a:tc>
                  <a:txBody>
                    <a:bodyPr/>
                    <a:lstStyle/>
                    <a:p>
                      <a:pPr algn="ctr"/>
                      <a:r>
                        <a:rPr lang="de-DE" dirty="0"/>
                        <a:t>◻︎</a:t>
                      </a:r>
                    </a:p>
                  </a:txBody>
                  <a:tcPr/>
                </a:tc>
                <a:extLst>
                  <a:ext uri="{0D108BD9-81ED-4DB2-BD59-A6C34878D82A}">
                    <a16:rowId xmlns:a16="http://schemas.microsoft.com/office/drawing/2014/main" val="1326706356"/>
                  </a:ext>
                </a:extLst>
              </a:tr>
              <a:tr h="360718">
                <a:tc>
                  <a:txBody>
                    <a:bodyPr/>
                    <a:lstStyle/>
                    <a:p>
                      <a:r>
                        <a:rPr lang="de-DE" b="1" dirty="0"/>
                        <a:t>Lesen ist für mich wichtig.</a:t>
                      </a:r>
                    </a:p>
                  </a:txBody>
                  <a:tcPr/>
                </a:tc>
                <a:tc>
                  <a:txBody>
                    <a:bodyPr/>
                    <a:lstStyle/>
                    <a:p>
                      <a:pPr algn="ctr"/>
                      <a:r>
                        <a:rPr lang="de-DE" dirty="0"/>
                        <a:t>◻︎</a:t>
                      </a:r>
                    </a:p>
                  </a:txBody>
                  <a:tcPr/>
                </a:tc>
                <a:tc>
                  <a:txBody>
                    <a:bodyPr/>
                    <a:lstStyle/>
                    <a:p>
                      <a:pPr algn="ctr"/>
                      <a:r>
                        <a:rPr lang="de-DE" dirty="0"/>
                        <a:t>◻︎</a:t>
                      </a:r>
                    </a:p>
                  </a:txBody>
                  <a:tcPr/>
                </a:tc>
                <a:extLst>
                  <a:ext uri="{0D108BD9-81ED-4DB2-BD59-A6C34878D82A}">
                    <a16:rowId xmlns:a16="http://schemas.microsoft.com/office/drawing/2014/main" val="1142381293"/>
                  </a:ext>
                </a:extLst>
              </a:tr>
              <a:tr h="631257">
                <a:tc>
                  <a:txBody>
                    <a:bodyPr/>
                    <a:lstStyle/>
                    <a:p>
                      <a:r>
                        <a:rPr lang="de-DE" b="1" dirty="0"/>
                        <a:t>Ich verstehe Texte immer schon beim ersten Lesen.</a:t>
                      </a:r>
                    </a:p>
                  </a:txBody>
                  <a:tcPr/>
                </a:tc>
                <a:tc>
                  <a:txBody>
                    <a:bodyPr/>
                    <a:lstStyle/>
                    <a:p>
                      <a:pPr algn="ctr"/>
                      <a:r>
                        <a:rPr lang="de-DE" dirty="0"/>
                        <a:t>◻︎</a:t>
                      </a:r>
                    </a:p>
                  </a:txBody>
                  <a:tcPr/>
                </a:tc>
                <a:tc>
                  <a:txBody>
                    <a:bodyPr/>
                    <a:lstStyle/>
                    <a:p>
                      <a:pPr algn="ctr"/>
                      <a:r>
                        <a:rPr lang="de-DE" dirty="0"/>
                        <a:t>◻︎</a:t>
                      </a:r>
                    </a:p>
                  </a:txBody>
                  <a:tcPr/>
                </a:tc>
                <a:extLst>
                  <a:ext uri="{0D108BD9-81ED-4DB2-BD59-A6C34878D82A}">
                    <a16:rowId xmlns:a16="http://schemas.microsoft.com/office/drawing/2014/main" val="4007055910"/>
                  </a:ext>
                </a:extLst>
              </a:tr>
              <a:tr h="631257">
                <a:tc>
                  <a:txBody>
                    <a:bodyPr/>
                    <a:lstStyle/>
                    <a:p>
                      <a:r>
                        <a:rPr lang="de-DE" b="1" dirty="0"/>
                        <a:t>Lesen gehört zu meinen Lieblings-beschäftigungen.</a:t>
                      </a:r>
                    </a:p>
                  </a:txBody>
                  <a:tcPr/>
                </a:tc>
                <a:tc>
                  <a:txBody>
                    <a:bodyPr/>
                    <a:lstStyle/>
                    <a:p>
                      <a:pPr algn="ctr"/>
                      <a:r>
                        <a:rPr lang="de-DE" dirty="0"/>
                        <a:t>◻︎</a:t>
                      </a:r>
                    </a:p>
                  </a:txBody>
                  <a:tcPr/>
                </a:tc>
                <a:tc>
                  <a:txBody>
                    <a:bodyPr/>
                    <a:lstStyle/>
                    <a:p>
                      <a:pPr algn="ctr"/>
                      <a:r>
                        <a:rPr lang="de-DE" dirty="0"/>
                        <a:t>◻︎</a:t>
                      </a:r>
                    </a:p>
                  </a:txBody>
                  <a:tcPr/>
                </a:tc>
                <a:extLst>
                  <a:ext uri="{0D108BD9-81ED-4DB2-BD59-A6C34878D82A}">
                    <a16:rowId xmlns:a16="http://schemas.microsoft.com/office/drawing/2014/main" val="739574873"/>
                  </a:ext>
                </a:extLst>
              </a:tr>
              <a:tr h="631257">
                <a:tc>
                  <a:txBody>
                    <a:bodyPr/>
                    <a:lstStyle/>
                    <a:p>
                      <a:r>
                        <a:rPr lang="de-DE" b="1" dirty="0"/>
                        <a:t>Ich lese, weil in Geschichten oft spannende Dinge passieren. </a:t>
                      </a:r>
                    </a:p>
                  </a:txBody>
                  <a:tcPr/>
                </a:tc>
                <a:tc>
                  <a:txBody>
                    <a:bodyPr/>
                    <a:lstStyle/>
                    <a:p>
                      <a:pPr algn="ctr"/>
                      <a:r>
                        <a:rPr lang="de-DE" dirty="0"/>
                        <a:t>◻︎</a:t>
                      </a:r>
                    </a:p>
                  </a:txBody>
                  <a:tcPr/>
                </a:tc>
                <a:tc>
                  <a:txBody>
                    <a:bodyPr/>
                    <a:lstStyle/>
                    <a:p>
                      <a:pPr algn="ctr"/>
                      <a:r>
                        <a:rPr lang="de-DE" dirty="0"/>
                        <a:t>◻︎</a:t>
                      </a:r>
                    </a:p>
                  </a:txBody>
                  <a:tcPr/>
                </a:tc>
                <a:extLst>
                  <a:ext uri="{0D108BD9-81ED-4DB2-BD59-A6C34878D82A}">
                    <a16:rowId xmlns:a16="http://schemas.microsoft.com/office/drawing/2014/main" val="2617660145"/>
                  </a:ext>
                </a:extLst>
              </a:tr>
              <a:tr h="631257">
                <a:tc>
                  <a:txBody>
                    <a:bodyPr/>
                    <a:lstStyle/>
                    <a:p>
                      <a:r>
                        <a:rPr lang="de-DE" b="1" dirty="0"/>
                        <a:t>Ich lese, weil ich weiß, dass meine Freunde auch viel lesen.</a:t>
                      </a:r>
                    </a:p>
                  </a:txBody>
                  <a:tcPr/>
                </a:tc>
                <a:tc>
                  <a:txBody>
                    <a:bodyPr/>
                    <a:lstStyle/>
                    <a:p>
                      <a:pPr algn="ctr"/>
                      <a:endParaRPr lang="de-DE" dirty="0"/>
                    </a:p>
                  </a:txBody>
                  <a:tcPr/>
                </a:tc>
                <a:tc>
                  <a:txBody>
                    <a:bodyPr/>
                    <a:lstStyle/>
                    <a:p>
                      <a:pPr algn="ctr"/>
                      <a:endParaRPr lang="de-DE" dirty="0"/>
                    </a:p>
                  </a:txBody>
                  <a:tcPr/>
                </a:tc>
                <a:extLst>
                  <a:ext uri="{0D108BD9-81ED-4DB2-BD59-A6C34878D82A}">
                    <a16:rowId xmlns:a16="http://schemas.microsoft.com/office/drawing/2014/main" val="129520405"/>
                  </a:ext>
                </a:extLst>
              </a:tr>
              <a:tr h="360718">
                <a:tc>
                  <a:txBody>
                    <a:bodyPr/>
                    <a:lstStyle/>
                    <a:p>
                      <a:r>
                        <a:rPr lang="de-DE" b="1" dirty="0"/>
                        <a:t>Ich lese, weil ich weiß, dass Lesen wichtig ist. (…)</a:t>
                      </a:r>
                    </a:p>
                  </a:txBody>
                  <a:tcPr/>
                </a:tc>
                <a:tc>
                  <a:txBody>
                    <a:bodyPr/>
                    <a:lstStyle/>
                    <a:p>
                      <a:pPr algn="ctr"/>
                      <a:r>
                        <a:rPr lang="de-DE" dirty="0"/>
                        <a:t>◻︎</a:t>
                      </a:r>
                    </a:p>
                  </a:txBody>
                  <a:tcPr/>
                </a:tc>
                <a:tc>
                  <a:txBody>
                    <a:bodyPr/>
                    <a:lstStyle/>
                    <a:p>
                      <a:pPr algn="ctr"/>
                      <a:r>
                        <a:rPr lang="de-DE" dirty="0"/>
                        <a:t>◻︎</a:t>
                      </a:r>
                    </a:p>
                  </a:txBody>
                  <a:tcPr/>
                </a:tc>
                <a:extLst>
                  <a:ext uri="{0D108BD9-81ED-4DB2-BD59-A6C34878D82A}">
                    <a16:rowId xmlns:a16="http://schemas.microsoft.com/office/drawing/2014/main" val="4204070954"/>
                  </a:ext>
                </a:extLst>
              </a:tr>
            </a:tbl>
          </a:graphicData>
        </a:graphic>
      </p:graphicFrame>
    </p:spTree>
    <p:extLst>
      <p:ext uri="{BB962C8B-B14F-4D97-AF65-F5344CB8AC3E}">
        <p14:creationId xmlns:p14="http://schemas.microsoft.com/office/powerpoint/2010/main" val="12932159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5EE1649D-31AB-8A4F-8C9C-F8B8392965EB}"/>
              </a:ext>
            </a:extLst>
          </p:cNvPr>
          <p:cNvSpPr>
            <a:spLocks noGrp="1"/>
          </p:cNvSpPr>
          <p:nvPr>
            <p:ph type="body" sz="quarter" idx="13"/>
          </p:nvPr>
        </p:nvSpPr>
        <p:spPr/>
        <p:txBody>
          <a:bodyPr>
            <a:normAutofit fontScale="92500" lnSpcReduction="10000"/>
          </a:bodyPr>
          <a:lstStyle/>
          <a:p>
            <a:pPr marL="0" indent="0">
              <a:buNone/>
            </a:pPr>
            <a:r>
              <a:rPr lang="de-DE" b="1" dirty="0"/>
              <a:t>Standardisierte Fragebögen und Selbsteinschätzungsbögen für </a:t>
            </a:r>
            <a:r>
              <a:rPr lang="de-DE" b="1" dirty="0" err="1"/>
              <a:t>SuS</a:t>
            </a:r>
            <a:r>
              <a:rPr lang="de-DE" b="1" dirty="0"/>
              <a:t>:</a:t>
            </a:r>
          </a:p>
          <a:p>
            <a:pPr>
              <a:buFont typeface="Wingdings" pitchFamily="2" charset="2"/>
              <a:buChar char="Ø"/>
            </a:pPr>
            <a:r>
              <a:rPr lang="de-DE" dirty="0"/>
              <a:t>Welche Vorteile und welche Nachteile sehen Sie (sieht Ihre Gruppe) bei diesen Verfahren? </a:t>
            </a:r>
          </a:p>
          <a:p>
            <a:pPr>
              <a:buFont typeface="Wingdings" pitchFamily="2" charset="2"/>
              <a:buChar char="Ø"/>
            </a:pPr>
            <a:r>
              <a:rPr lang="de-DE" sz="3400" dirty="0"/>
              <a:t>Würden Sie solche Fragebögen in Ihrem Unterricht einsetzen? In welchem Zusammenhang und mit welchen Zielen?</a:t>
            </a:r>
          </a:p>
          <a:p>
            <a:pPr algn="just">
              <a:buFont typeface="Wingdings" pitchFamily="2" charset="2"/>
              <a:buChar char="Ø"/>
            </a:pPr>
            <a:endParaRPr lang="de-DE" sz="2800" dirty="0"/>
          </a:p>
          <a:p>
            <a:pPr algn="just">
              <a:buFont typeface="Wingdings" pitchFamily="2" charset="2"/>
              <a:buChar char="Ø"/>
            </a:pPr>
            <a:endParaRPr lang="de-DE" sz="2800" dirty="0"/>
          </a:p>
        </p:txBody>
      </p:sp>
      <p:sp>
        <p:nvSpPr>
          <p:cNvPr id="3" name="Titel 2">
            <a:extLst>
              <a:ext uri="{FF2B5EF4-FFF2-40B4-BE49-F238E27FC236}">
                <a16:creationId xmlns:a16="http://schemas.microsoft.com/office/drawing/2014/main" id="{40FDB479-EB7A-054F-B7C9-26E5A57ECC16}"/>
              </a:ext>
            </a:extLst>
          </p:cNvPr>
          <p:cNvSpPr>
            <a:spLocks noGrp="1"/>
          </p:cNvSpPr>
          <p:nvPr>
            <p:ph type="title"/>
          </p:nvPr>
        </p:nvSpPr>
        <p:spPr/>
        <p:txBody>
          <a:bodyPr>
            <a:normAutofit fontScale="90000"/>
          </a:bodyPr>
          <a:lstStyle/>
          <a:p>
            <a:r>
              <a:rPr lang="de-DE" b="1" dirty="0"/>
              <a:t> Auswertung der Exploration / Fragen an die TN</a:t>
            </a:r>
          </a:p>
        </p:txBody>
      </p:sp>
    </p:spTree>
    <p:extLst>
      <p:ext uri="{BB962C8B-B14F-4D97-AF65-F5344CB8AC3E}">
        <p14:creationId xmlns:p14="http://schemas.microsoft.com/office/powerpoint/2010/main" val="17087943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748D6D08-456C-9140-8DF0-CFED405C58D0}"/>
              </a:ext>
            </a:extLst>
          </p:cNvPr>
          <p:cNvSpPr>
            <a:spLocks noGrp="1"/>
          </p:cNvSpPr>
          <p:nvPr>
            <p:ph type="body" sz="quarter" idx="13"/>
          </p:nvPr>
        </p:nvSpPr>
        <p:spPr/>
        <p:txBody>
          <a:bodyPr>
            <a:normAutofit fontScale="85000" lnSpcReduction="20000"/>
          </a:bodyPr>
          <a:lstStyle/>
          <a:p>
            <a:pPr marL="0" indent="0">
              <a:buNone/>
            </a:pPr>
            <a:r>
              <a:rPr lang="de-DE" b="1" dirty="0"/>
              <a:t>Vorteile:</a:t>
            </a:r>
          </a:p>
          <a:p>
            <a:pPr>
              <a:buFont typeface="Wingdings" pitchFamily="2" charset="2"/>
              <a:buChar char="Ø"/>
            </a:pPr>
            <a:r>
              <a:rPr lang="de-DE" altLang="de-DE" sz="2200" b="1" dirty="0">
                <a:solidFill>
                  <a:srgbClr val="68435D"/>
                </a:solidFill>
              </a:rPr>
              <a:t>von Wissenschaftlern entwickelt </a:t>
            </a:r>
          </a:p>
          <a:p>
            <a:pPr>
              <a:buFont typeface="Wingdings" pitchFamily="2" charset="2"/>
              <a:buChar char="Ø"/>
            </a:pPr>
            <a:r>
              <a:rPr lang="de-DE" altLang="de-DE" sz="2200" b="1" dirty="0">
                <a:solidFill>
                  <a:srgbClr val="68435D"/>
                </a:solidFill>
              </a:rPr>
              <a:t>liefern verlässliche Auskünfte über Lesemotivation und Leser-Selbstkonzepte von </a:t>
            </a:r>
            <a:r>
              <a:rPr lang="de-DE" altLang="de-DE" sz="2200" b="1" dirty="0" err="1">
                <a:solidFill>
                  <a:srgbClr val="68435D"/>
                </a:solidFill>
              </a:rPr>
              <a:t>SuS</a:t>
            </a:r>
            <a:endParaRPr lang="de-DE" altLang="de-DE" sz="2200" b="1" dirty="0">
              <a:solidFill>
                <a:srgbClr val="68435D"/>
              </a:solidFill>
            </a:endParaRPr>
          </a:p>
          <a:p>
            <a:pPr>
              <a:buFont typeface="Wingdings" pitchFamily="2" charset="2"/>
              <a:buChar char="Ø"/>
            </a:pPr>
            <a:r>
              <a:rPr lang="de-DE" altLang="de-DE" sz="2200" b="1" dirty="0">
                <a:solidFill>
                  <a:srgbClr val="68435D"/>
                </a:solidFill>
              </a:rPr>
              <a:t>teilweise getestet auf Reliabilität und Validität</a:t>
            </a:r>
          </a:p>
          <a:p>
            <a:pPr>
              <a:buFont typeface="Wingdings" pitchFamily="2" charset="2"/>
              <a:buChar char="Ø"/>
            </a:pPr>
            <a:r>
              <a:rPr lang="de-DE" altLang="de-DE" sz="2200" b="1" dirty="0">
                <a:solidFill>
                  <a:srgbClr val="68435D"/>
                </a:solidFill>
              </a:rPr>
              <a:t>sind zeitökonomisch einsetzbar: auszufüllen  zwischen 20 und 45 Minuten</a:t>
            </a:r>
          </a:p>
          <a:p>
            <a:pPr>
              <a:buFont typeface="Wingdings" pitchFamily="2" charset="2"/>
              <a:buChar char="Ø"/>
            </a:pPr>
            <a:r>
              <a:rPr lang="de-DE" altLang="de-DE" sz="2200" b="1" dirty="0">
                <a:solidFill>
                  <a:srgbClr val="68435D"/>
                </a:solidFill>
              </a:rPr>
              <a:t>Ergebnisse können (anonymisiert) Gegenstand einer UE werden, in der über Lektüre und Medien-nutzung von </a:t>
            </a:r>
            <a:r>
              <a:rPr lang="de-DE" altLang="de-DE" sz="2200" b="1" dirty="0" err="1">
                <a:solidFill>
                  <a:srgbClr val="68435D"/>
                </a:solidFill>
              </a:rPr>
              <a:t>SuS</a:t>
            </a:r>
            <a:r>
              <a:rPr lang="de-DE" altLang="de-DE" sz="2200" b="1" dirty="0">
                <a:solidFill>
                  <a:srgbClr val="68435D"/>
                </a:solidFill>
              </a:rPr>
              <a:t> nachgedacht wird.  </a:t>
            </a:r>
          </a:p>
        </p:txBody>
      </p:sp>
      <p:sp>
        <p:nvSpPr>
          <p:cNvPr id="4" name="Textplatzhalter 3">
            <a:extLst>
              <a:ext uri="{FF2B5EF4-FFF2-40B4-BE49-F238E27FC236}">
                <a16:creationId xmlns:a16="http://schemas.microsoft.com/office/drawing/2014/main" id="{BC727F11-FB5A-D341-9BA1-5D35E97C4457}"/>
              </a:ext>
            </a:extLst>
          </p:cNvPr>
          <p:cNvSpPr>
            <a:spLocks noGrp="1"/>
          </p:cNvSpPr>
          <p:nvPr>
            <p:ph type="body" sz="quarter" idx="14"/>
          </p:nvPr>
        </p:nvSpPr>
        <p:spPr/>
        <p:txBody>
          <a:bodyPr>
            <a:normAutofit fontScale="77500" lnSpcReduction="20000"/>
          </a:bodyPr>
          <a:lstStyle/>
          <a:p>
            <a:pPr marL="0" indent="0">
              <a:buNone/>
            </a:pPr>
            <a:r>
              <a:rPr lang="de-DE" b="1" dirty="0"/>
              <a:t>Nachteile:</a:t>
            </a:r>
          </a:p>
          <a:p>
            <a:pPr>
              <a:buFont typeface="Wingdings" pitchFamily="2" charset="2"/>
              <a:buChar char="Ø"/>
            </a:pPr>
            <a:endParaRPr lang="de-DE" altLang="de-DE" sz="2200" dirty="0">
              <a:solidFill>
                <a:srgbClr val="0091C8"/>
              </a:solidFill>
            </a:endParaRPr>
          </a:p>
          <a:p>
            <a:pPr>
              <a:buFont typeface="Wingdings" pitchFamily="2" charset="2"/>
              <a:buChar char="Ø"/>
            </a:pPr>
            <a:r>
              <a:rPr lang="de-DE" altLang="de-DE" sz="2200" b="1" dirty="0" err="1">
                <a:solidFill>
                  <a:schemeClr val="accent5">
                    <a:lumMod val="50000"/>
                  </a:schemeClr>
                </a:solidFill>
              </a:rPr>
              <a:t>SuS</a:t>
            </a:r>
            <a:r>
              <a:rPr lang="de-DE" altLang="de-DE" sz="2200" b="1" dirty="0">
                <a:solidFill>
                  <a:schemeClr val="accent5">
                    <a:lumMod val="50000"/>
                  </a:schemeClr>
                </a:solidFill>
              </a:rPr>
              <a:t> antworten unter Umständen im Sinne der „sozialen Erwünschtheit“ </a:t>
            </a:r>
          </a:p>
          <a:p>
            <a:pPr>
              <a:buFont typeface="Wingdings" pitchFamily="2" charset="2"/>
              <a:buChar char="Ø"/>
            </a:pPr>
            <a:r>
              <a:rPr lang="de-DE" altLang="de-DE" sz="2200" b="1" dirty="0" err="1">
                <a:solidFill>
                  <a:schemeClr val="accent5">
                    <a:lumMod val="50000"/>
                  </a:schemeClr>
                </a:solidFill>
              </a:rPr>
              <a:t>SuS</a:t>
            </a:r>
            <a:r>
              <a:rPr lang="de-DE" altLang="de-DE" sz="2200" b="1" dirty="0">
                <a:solidFill>
                  <a:schemeClr val="accent5">
                    <a:lumMod val="50000"/>
                  </a:schemeClr>
                </a:solidFill>
              </a:rPr>
              <a:t> liefern u.U. keine verlässlichen Informationen zu ihren wirklichen Einstellungen und Praktiken </a:t>
            </a:r>
          </a:p>
          <a:p>
            <a:pPr>
              <a:buFont typeface="Wingdings" pitchFamily="2" charset="2"/>
              <a:buChar char="Ø"/>
            </a:pPr>
            <a:endParaRPr lang="de-DE" altLang="de-DE" sz="2200" b="1" dirty="0">
              <a:solidFill>
                <a:schemeClr val="accent5">
                  <a:lumMod val="50000"/>
                </a:schemeClr>
              </a:solidFill>
            </a:endParaRPr>
          </a:p>
          <a:p>
            <a:pPr marL="0" indent="0">
              <a:buNone/>
            </a:pPr>
            <a:r>
              <a:rPr lang="de-DE" altLang="de-DE" sz="3300" b="1" dirty="0"/>
              <a:t>FAZIT:</a:t>
            </a:r>
          </a:p>
          <a:p>
            <a:pPr>
              <a:buFont typeface="Wingdings" pitchFamily="2" charset="2"/>
              <a:buChar char="Ø"/>
            </a:pPr>
            <a:r>
              <a:rPr lang="de-DE" altLang="de-DE" sz="2400" b="1" dirty="0">
                <a:solidFill>
                  <a:schemeClr val="accent5">
                    <a:lumMod val="50000"/>
                  </a:schemeClr>
                </a:solidFill>
              </a:rPr>
              <a:t>Wichtige Erfolgsbedingung: offene und vertrauensvolle Atmosphäre herstellen und klären, dass die Antworten nicht in die Noten-</a:t>
            </a:r>
            <a:r>
              <a:rPr lang="de-DE" altLang="de-DE" sz="2400" b="1" dirty="0" err="1">
                <a:solidFill>
                  <a:schemeClr val="accent5">
                    <a:lumMod val="50000"/>
                  </a:schemeClr>
                </a:solidFill>
              </a:rPr>
              <a:t>gebung</a:t>
            </a:r>
            <a:r>
              <a:rPr lang="de-DE" altLang="de-DE" sz="2400" b="1" dirty="0">
                <a:solidFill>
                  <a:schemeClr val="accent5">
                    <a:lumMod val="50000"/>
                  </a:schemeClr>
                </a:solidFill>
              </a:rPr>
              <a:t> einfließen.  </a:t>
            </a:r>
          </a:p>
          <a:p>
            <a:pPr marL="0" indent="0">
              <a:buNone/>
            </a:pPr>
            <a:r>
              <a:rPr lang="de-DE" altLang="de-DE" sz="2200" dirty="0">
                <a:solidFill>
                  <a:srgbClr val="0091C8"/>
                </a:solidFill>
              </a:rPr>
              <a:t> </a:t>
            </a:r>
          </a:p>
          <a:p>
            <a:pPr marL="0" indent="0">
              <a:buNone/>
            </a:pPr>
            <a:endParaRPr lang="de-DE" b="1" dirty="0"/>
          </a:p>
        </p:txBody>
      </p:sp>
      <p:sp>
        <p:nvSpPr>
          <p:cNvPr id="3" name="Titel 2">
            <a:extLst>
              <a:ext uri="{FF2B5EF4-FFF2-40B4-BE49-F238E27FC236}">
                <a16:creationId xmlns:a16="http://schemas.microsoft.com/office/drawing/2014/main" id="{0A15E56F-7C66-3441-9B40-85786813DFCB}"/>
              </a:ext>
            </a:extLst>
          </p:cNvPr>
          <p:cNvSpPr>
            <a:spLocks noGrp="1"/>
          </p:cNvSpPr>
          <p:nvPr>
            <p:ph type="title"/>
          </p:nvPr>
        </p:nvSpPr>
        <p:spPr>
          <a:xfrm>
            <a:off x="323528" y="10990"/>
            <a:ext cx="8820472" cy="1060287"/>
          </a:xfrm>
        </p:spPr>
        <p:txBody>
          <a:bodyPr>
            <a:normAutofit fontScale="90000"/>
          </a:bodyPr>
          <a:lstStyle/>
          <a:p>
            <a:r>
              <a:rPr lang="de-DE" altLang="de-DE" b="1" dirty="0"/>
              <a:t>1. Standardisierte Fragebögen und Selbsteinschätzungs-bögen – Stärken und Schwächen</a:t>
            </a:r>
            <a:endParaRPr lang="de-DE" dirty="0"/>
          </a:p>
        </p:txBody>
      </p:sp>
    </p:spTree>
    <p:extLst>
      <p:ext uri="{BB962C8B-B14F-4D97-AF65-F5344CB8AC3E}">
        <p14:creationId xmlns:p14="http://schemas.microsoft.com/office/powerpoint/2010/main" val="29708010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a:extLst>
              <a:ext uri="{FF2B5EF4-FFF2-40B4-BE49-F238E27FC236}">
                <a16:creationId xmlns:a16="http://schemas.microsoft.com/office/drawing/2014/main" id="{05A507A6-1276-6C46-9226-6D1970A8C424}"/>
              </a:ext>
            </a:extLst>
          </p:cNvPr>
          <p:cNvSpPr>
            <a:spLocks noGrp="1"/>
          </p:cNvSpPr>
          <p:nvPr>
            <p:ph type="body" sz="quarter" idx="13"/>
          </p:nvPr>
        </p:nvSpPr>
        <p:spPr/>
        <p:txBody>
          <a:bodyPr>
            <a:normAutofit fontScale="92500" lnSpcReduction="20000"/>
          </a:bodyPr>
          <a:lstStyle/>
          <a:p>
            <a:pPr marL="0" indent="0">
              <a:buNone/>
            </a:pPr>
            <a:r>
              <a:rPr lang="de-DE" sz="2000" b="1" dirty="0"/>
              <a:t>BEISPIEL: </a:t>
            </a:r>
          </a:p>
          <a:p>
            <a:pPr marL="0" indent="0">
              <a:buNone/>
            </a:pPr>
            <a:r>
              <a:rPr lang="de-DE" sz="2600" b="1" i="1" dirty="0">
                <a:solidFill>
                  <a:srgbClr val="C00000"/>
                </a:solidFill>
              </a:rPr>
              <a:t>Leitfaden für ein teilstrukturiertes Interview zur Lese- und Mediensozialisation</a:t>
            </a:r>
            <a:r>
              <a:rPr lang="de-DE" sz="2600" i="1" dirty="0">
                <a:solidFill>
                  <a:srgbClr val="C00000"/>
                </a:solidFill>
              </a:rPr>
              <a:t> </a:t>
            </a:r>
          </a:p>
          <a:p>
            <a:pPr marL="0" indent="0">
              <a:buNone/>
            </a:pPr>
            <a:r>
              <a:rPr lang="de-DE" sz="2000" b="1" dirty="0"/>
              <a:t>mit einem Schüler / einer Schülerin (Klassenstufen 3 – 10), entwickelt von Prof. Dr. Christine Garbe (Uni Köln) in Master-Projektseminaren zur Leseförderung von Jungen, abzurufen unter:</a:t>
            </a:r>
          </a:p>
          <a:p>
            <a:pPr marL="0" indent="0">
              <a:buNone/>
            </a:pPr>
            <a:r>
              <a:rPr lang="de-DE" sz="2000" b="1" dirty="0">
                <a:hlinkClick r:id="rId2"/>
              </a:rPr>
              <a:t>http://www.boysandbooks.de/lehrprojekte/lehrprojekte-an-hochschulen/boys-books-projektseminare-von-prof-garbe-201718/</a:t>
            </a:r>
            <a:r>
              <a:rPr lang="de-DE" sz="2000" b="1" dirty="0"/>
              <a:t> </a:t>
            </a:r>
          </a:p>
          <a:p>
            <a:pPr marL="0" indent="0">
              <a:buNone/>
            </a:pPr>
            <a:r>
              <a:rPr lang="de-DE" sz="2000" b="1" dirty="0"/>
              <a:t>Dazu ein </a:t>
            </a:r>
            <a:r>
              <a:rPr lang="de-DE" sz="2000" b="1" i="1" dirty="0"/>
              <a:t>Leitfaden </a:t>
            </a:r>
            <a:r>
              <a:rPr lang="de-DE" sz="2000" b="1" dirty="0"/>
              <a:t>zur Vorbereitung, Durchführung und Auswertung von Leserinterviews:</a:t>
            </a:r>
          </a:p>
          <a:p>
            <a:pPr marL="0" indent="0">
              <a:buNone/>
            </a:pPr>
            <a:r>
              <a:rPr lang="de-DE" sz="2000" b="1" dirty="0">
                <a:hlinkClick r:id="rId3"/>
              </a:rPr>
              <a:t>http://www.boysandbooks.de/fileadmin/user_upload/Leitfaden_zur_Vorbereitung__Durchfuehrung_und_Auswertung_von_Leserinterviews_Garbe.pdf</a:t>
            </a:r>
            <a:r>
              <a:rPr lang="de-DE" sz="2000" b="1" dirty="0"/>
              <a:t> </a:t>
            </a:r>
          </a:p>
          <a:p>
            <a:pPr marL="0" indent="0">
              <a:buNone/>
            </a:pPr>
            <a:r>
              <a:rPr lang="de-DE" sz="2000" b="1" dirty="0"/>
              <a:t>Und viele weitere MATERIALIEN aus dem Projektseminar, die genutzt werden können! </a:t>
            </a:r>
          </a:p>
        </p:txBody>
      </p:sp>
      <p:sp>
        <p:nvSpPr>
          <p:cNvPr id="2" name="Titel 1">
            <a:extLst>
              <a:ext uri="{FF2B5EF4-FFF2-40B4-BE49-F238E27FC236}">
                <a16:creationId xmlns:a16="http://schemas.microsoft.com/office/drawing/2014/main" id="{F5912036-0416-6045-AE17-9E41757CE0D2}"/>
              </a:ext>
            </a:extLst>
          </p:cNvPr>
          <p:cNvSpPr>
            <a:spLocks noGrp="1"/>
          </p:cNvSpPr>
          <p:nvPr>
            <p:ph type="title"/>
          </p:nvPr>
        </p:nvSpPr>
        <p:spPr/>
        <p:txBody>
          <a:bodyPr>
            <a:normAutofit fontScale="90000"/>
          </a:bodyPr>
          <a:lstStyle/>
          <a:p>
            <a:r>
              <a:rPr lang="de-DE" b="1" dirty="0"/>
              <a:t>2. Interviewleitfäden für teilstrukturierte Interviews zur Lese- und Mediensozialisation</a:t>
            </a:r>
          </a:p>
        </p:txBody>
      </p:sp>
    </p:spTree>
    <p:extLst>
      <p:ext uri="{BB962C8B-B14F-4D97-AF65-F5344CB8AC3E}">
        <p14:creationId xmlns:p14="http://schemas.microsoft.com/office/powerpoint/2010/main" val="9455756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41F86A47-CD0C-3B44-AE1E-0E0801ED709F}"/>
              </a:ext>
            </a:extLst>
          </p:cNvPr>
          <p:cNvSpPr>
            <a:spLocks noGrp="1"/>
          </p:cNvSpPr>
          <p:nvPr>
            <p:ph type="body" sz="quarter" idx="13"/>
          </p:nvPr>
        </p:nvSpPr>
        <p:spPr/>
        <p:txBody>
          <a:bodyPr>
            <a:normAutofit/>
          </a:bodyPr>
          <a:lstStyle/>
          <a:p>
            <a:pPr marL="0" indent="0">
              <a:buNone/>
            </a:pPr>
            <a:r>
              <a:rPr lang="de-DE" sz="2400" b="1" dirty="0"/>
              <a:t>Beispiel 1: Leitfaden-Interview – Themen und Fragedimensionen</a:t>
            </a:r>
          </a:p>
          <a:p>
            <a:pPr marL="0" indent="0">
              <a:buNone/>
            </a:pPr>
            <a:endParaRPr lang="de-DE" sz="2400" b="1" dirty="0"/>
          </a:p>
        </p:txBody>
      </p:sp>
      <p:sp>
        <p:nvSpPr>
          <p:cNvPr id="3" name="Titel 2">
            <a:extLst>
              <a:ext uri="{FF2B5EF4-FFF2-40B4-BE49-F238E27FC236}">
                <a16:creationId xmlns:a16="http://schemas.microsoft.com/office/drawing/2014/main" id="{0CF65F23-EAE7-594B-B980-0F886992B3A7}"/>
              </a:ext>
            </a:extLst>
          </p:cNvPr>
          <p:cNvSpPr>
            <a:spLocks noGrp="1"/>
          </p:cNvSpPr>
          <p:nvPr>
            <p:ph type="title"/>
          </p:nvPr>
        </p:nvSpPr>
        <p:spPr/>
        <p:txBody>
          <a:bodyPr>
            <a:normAutofit fontScale="90000"/>
          </a:bodyPr>
          <a:lstStyle/>
          <a:p>
            <a:r>
              <a:rPr lang="de-DE" b="1" dirty="0"/>
              <a:t>Diagnostik der sozialen Ebene des Lesens: Beispiel: Interview zur Lesesozialisation von SuS</a:t>
            </a:r>
          </a:p>
        </p:txBody>
      </p:sp>
      <p:graphicFrame>
        <p:nvGraphicFramePr>
          <p:cNvPr id="4" name="Tabelle 4">
            <a:extLst>
              <a:ext uri="{FF2B5EF4-FFF2-40B4-BE49-F238E27FC236}">
                <a16:creationId xmlns:a16="http://schemas.microsoft.com/office/drawing/2014/main" id="{BCE0C5CB-55CD-9E40-A05A-B1671CBBE66F}"/>
              </a:ext>
            </a:extLst>
          </p:cNvPr>
          <p:cNvGraphicFramePr>
            <a:graphicFrameLocks noGrp="1"/>
          </p:cNvGraphicFramePr>
          <p:nvPr>
            <p:extLst>
              <p:ext uri="{D42A27DB-BD31-4B8C-83A1-F6EECF244321}">
                <p14:modId xmlns:p14="http://schemas.microsoft.com/office/powerpoint/2010/main" val="1136637497"/>
              </p:ext>
            </p:extLst>
          </p:nvPr>
        </p:nvGraphicFramePr>
        <p:xfrm>
          <a:off x="395536" y="1916832"/>
          <a:ext cx="8280920" cy="3708400"/>
        </p:xfrm>
        <a:graphic>
          <a:graphicData uri="http://schemas.openxmlformats.org/drawingml/2006/table">
            <a:tbl>
              <a:tblPr firstRow="1" bandRow="1">
                <a:tableStyleId>{7DF18680-E054-41AD-8BC1-D1AEF772440D}</a:tableStyleId>
              </a:tblPr>
              <a:tblGrid>
                <a:gridCol w="3930284">
                  <a:extLst>
                    <a:ext uri="{9D8B030D-6E8A-4147-A177-3AD203B41FA5}">
                      <a16:colId xmlns:a16="http://schemas.microsoft.com/office/drawing/2014/main" val="600674727"/>
                    </a:ext>
                  </a:extLst>
                </a:gridCol>
                <a:gridCol w="4350636">
                  <a:extLst>
                    <a:ext uri="{9D8B030D-6E8A-4147-A177-3AD203B41FA5}">
                      <a16:colId xmlns:a16="http://schemas.microsoft.com/office/drawing/2014/main" val="2616955484"/>
                    </a:ext>
                  </a:extLst>
                </a:gridCol>
              </a:tblGrid>
              <a:tr h="463550">
                <a:tc>
                  <a:txBody>
                    <a:bodyPr/>
                    <a:lstStyle/>
                    <a:p>
                      <a:r>
                        <a:rPr lang="de-DE" dirty="0">
                          <a:solidFill>
                            <a:schemeClr val="bg1"/>
                          </a:solidFill>
                        </a:rPr>
                        <a:t>Themenkomplexe</a:t>
                      </a:r>
                    </a:p>
                  </a:txBody>
                  <a:tcPr/>
                </a:tc>
                <a:tc>
                  <a:txBody>
                    <a:bodyPr/>
                    <a:lstStyle/>
                    <a:p>
                      <a:r>
                        <a:rPr lang="de-DE" dirty="0"/>
                        <a:t>Fragedimensionen</a:t>
                      </a:r>
                    </a:p>
                  </a:txBody>
                  <a:tcPr/>
                </a:tc>
                <a:extLst>
                  <a:ext uri="{0D108BD9-81ED-4DB2-BD59-A6C34878D82A}">
                    <a16:rowId xmlns:a16="http://schemas.microsoft.com/office/drawing/2014/main" val="1884388775"/>
                  </a:ext>
                </a:extLst>
              </a:tr>
              <a:tr h="463550">
                <a:tc>
                  <a:txBody>
                    <a:bodyPr/>
                    <a:lstStyle/>
                    <a:p>
                      <a:r>
                        <a:rPr lang="de-DE" b="1" dirty="0">
                          <a:solidFill>
                            <a:schemeClr val="tx1"/>
                          </a:solidFill>
                        </a:rPr>
                        <a:t>LEBENSWELT / FREIZEITINTERESSEN</a:t>
                      </a:r>
                      <a:endParaRPr lang="de-DE" b="1" dirty="0">
                        <a:solidFill>
                          <a:schemeClr val="accent4">
                            <a:lumMod val="50000"/>
                          </a:schemeClr>
                        </a:solidFill>
                      </a:endParaRPr>
                    </a:p>
                  </a:txBody>
                  <a:tcPr/>
                </a:tc>
                <a:tc>
                  <a:txBody>
                    <a:bodyPr/>
                    <a:lstStyle/>
                    <a:p>
                      <a:pPr marL="285750" indent="-285750">
                        <a:buFont typeface="Wingdings" pitchFamily="2" charset="2"/>
                        <a:buChar char="Ø"/>
                      </a:pPr>
                      <a:r>
                        <a:rPr lang="de-DE" b="1" dirty="0">
                          <a:solidFill>
                            <a:schemeClr val="accent5">
                              <a:lumMod val="50000"/>
                            </a:schemeClr>
                          </a:solidFill>
                        </a:rPr>
                        <a:t>Freizeitverhalten</a:t>
                      </a:r>
                    </a:p>
                  </a:txBody>
                  <a:tcPr/>
                </a:tc>
                <a:extLst>
                  <a:ext uri="{0D108BD9-81ED-4DB2-BD59-A6C34878D82A}">
                    <a16:rowId xmlns:a16="http://schemas.microsoft.com/office/drawing/2014/main" val="288995669"/>
                  </a:ext>
                </a:extLst>
              </a:tr>
              <a:tr h="463550">
                <a:tc>
                  <a:txBody>
                    <a:bodyPr/>
                    <a:lstStyle/>
                    <a:p>
                      <a:r>
                        <a:rPr lang="de-DE" b="1" dirty="0">
                          <a:solidFill>
                            <a:schemeClr val="accent4">
                              <a:lumMod val="50000"/>
                            </a:schemeClr>
                          </a:solidFill>
                        </a:rPr>
                        <a:t>MEDIENNUTZUNG</a:t>
                      </a:r>
                    </a:p>
                  </a:txBody>
                  <a:tcPr/>
                </a:tc>
                <a:tc>
                  <a:txBody>
                    <a:bodyPr/>
                    <a:lstStyle/>
                    <a:p>
                      <a:pPr marL="285750" indent="-285750">
                        <a:buFont typeface="Wingdings" pitchFamily="2" charset="2"/>
                        <a:buChar char="Ø"/>
                      </a:pPr>
                      <a:r>
                        <a:rPr lang="de-DE" b="1" dirty="0">
                          <a:solidFill>
                            <a:schemeClr val="accent5">
                              <a:lumMod val="50000"/>
                            </a:schemeClr>
                          </a:solidFill>
                        </a:rPr>
                        <a:t>Medienausstattung </a:t>
                      </a:r>
                    </a:p>
                  </a:txBody>
                  <a:tcPr/>
                </a:tc>
                <a:extLst>
                  <a:ext uri="{0D108BD9-81ED-4DB2-BD59-A6C34878D82A}">
                    <a16:rowId xmlns:a16="http://schemas.microsoft.com/office/drawing/2014/main" val="4200104562"/>
                  </a:ext>
                </a:extLst>
              </a:tr>
              <a:tr h="463550">
                <a:tc>
                  <a:txBody>
                    <a:bodyPr/>
                    <a:lstStyle/>
                    <a:p>
                      <a:endParaRPr lang="de-DE"/>
                    </a:p>
                  </a:txBody>
                  <a:tcPr/>
                </a:tc>
                <a:tc>
                  <a:txBody>
                    <a:bodyPr/>
                    <a:lstStyle/>
                    <a:p>
                      <a:pPr marL="285750" indent="-285750">
                        <a:buFont typeface="Wingdings" pitchFamily="2" charset="2"/>
                        <a:buChar char="Ø"/>
                      </a:pPr>
                      <a:r>
                        <a:rPr lang="de-DE" b="1" dirty="0">
                          <a:solidFill>
                            <a:schemeClr val="accent5">
                              <a:lumMod val="50000"/>
                            </a:schemeClr>
                          </a:solidFill>
                        </a:rPr>
                        <a:t>Fernsehen</a:t>
                      </a:r>
                    </a:p>
                  </a:txBody>
                  <a:tcPr/>
                </a:tc>
                <a:extLst>
                  <a:ext uri="{0D108BD9-81ED-4DB2-BD59-A6C34878D82A}">
                    <a16:rowId xmlns:a16="http://schemas.microsoft.com/office/drawing/2014/main" val="2618410037"/>
                  </a:ext>
                </a:extLst>
              </a:tr>
              <a:tr h="463550">
                <a:tc>
                  <a:txBody>
                    <a:bodyPr/>
                    <a:lstStyle/>
                    <a:p>
                      <a:endParaRPr lang="de-DE"/>
                    </a:p>
                  </a:txBody>
                  <a:tcPr/>
                </a:tc>
                <a:tc>
                  <a:txBody>
                    <a:bodyPr/>
                    <a:lstStyle/>
                    <a:p>
                      <a:pPr marL="285750" indent="-285750">
                        <a:buFont typeface="Wingdings" pitchFamily="2" charset="2"/>
                        <a:buChar char="Ø"/>
                      </a:pPr>
                      <a:r>
                        <a:rPr lang="de-DE" b="1" dirty="0">
                          <a:solidFill>
                            <a:schemeClr val="accent5">
                              <a:lumMod val="50000"/>
                            </a:schemeClr>
                          </a:solidFill>
                        </a:rPr>
                        <a:t>Videos, Filme, YouTube usw.</a:t>
                      </a:r>
                    </a:p>
                  </a:txBody>
                  <a:tcPr/>
                </a:tc>
                <a:extLst>
                  <a:ext uri="{0D108BD9-81ED-4DB2-BD59-A6C34878D82A}">
                    <a16:rowId xmlns:a16="http://schemas.microsoft.com/office/drawing/2014/main" val="3131842753"/>
                  </a:ext>
                </a:extLst>
              </a:tr>
              <a:tr h="463550">
                <a:tc>
                  <a:txBody>
                    <a:bodyPr/>
                    <a:lstStyle/>
                    <a:p>
                      <a:endParaRPr lang="de-DE"/>
                    </a:p>
                  </a:txBody>
                  <a:tcPr/>
                </a:tc>
                <a:tc>
                  <a:txBody>
                    <a:bodyPr/>
                    <a:lstStyle/>
                    <a:p>
                      <a:pPr marL="285750" indent="-285750">
                        <a:buFont typeface="Wingdings" pitchFamily="2" charset="2"/>
                        <a:buChar char="Ø"/>
                      </a:pPr>
                      <a:r>
                        <a:rPr lang="de-DE" b="1" dirty="0">
                          <a:solidFill>
                            <a:schemeClr val="accent5">
                              <a:lumMod val="50000"/>
                            </a:schemeClr>
                          </a:solidFill>
                        </a:rPr>
                        <a:t>Computer, Notebook, Internet</a:t>
                      </a:r>
                    </a:p>
                  </a:txBody>
                  <a:tcPr/>
                </a:tc>
                <a:extLst>
                  <a:ext uri="{0D108BD9-81ED-4DB2-BD59-A6C34878D82A}">
                    <a16:rowId xmlns:a16="http://schemas.microsoft.com/office/drawing/2014/main" val="3700766716"/>
                  </a:ext>
                </a:extLst>
              </a:tr>
              <a:tr h="463550">
                <a:tc>
                  <a:txBody>
                    <a:bodyPr/>
                    <a:lstStyle/>
                    <a:p>
                      <a:endParaRPr lang="de-DE"/>
                    </a:p>
                  </a:txBody>
                  <a:tcPr/>
                </a:tc>
                <a:tc>
                  <a:txBody>
                    <a:bodyPr/>
                    <a:lstStyle/>
                    <a:p>
                      <a:pPr marL="285750" indent="-285750">
                        <a:buFont typeface="Wingdings" pitchFamily="2" charset="2"/>
                        <a:buChar char="Ø"/>
                      </a:pPr>
                      <a:r>
                        <a:rPr lang="de-DE" b="1" dirty="0">
                          <a:solidFill>
                            <a:schemeClr val="accent5">
                              <a:lumMod val="50000"/>
                            </a:schemeClr>
                          </a:solidFill>
                        </a:rPr>
                        <a:t>Computer- / Videospiele</a:t>
                      </a:r>
                    </a:p>
                  </a:txBody>
                  <a:tcPr/>
                </a:tc>
                <a:extLst>
                  <a:ext uri="{0D108BD9-81ED-4DB2-BD59-A6C34878D82A}">
                    <a16:rowId xmlns:a16="http://schemas.microsoft.com/office/drawing/2014/main" val="1769084488"/>
                  </a:ext>
                </a:extLst>
              </a:tr>
              <a:tr h="463550">
                <a:tc>
                  <a:txBody>
                    <a:bodyPr/>
                    <a:lstStyle/>
                    <a:p>
                      <a:endParaRPr lang="de-DE"/>
                    </a:p>
                  </a:txBody>
                  <a:tcPr/>
                </a:tc>
                <a:tc>
                  <a:txBody>
                    <a:bodyPr/>
                    <a:lstStyle/>
                    <a:p>
                      <a:pPr marL="285750" indent="-285750">
                        <a:buFont typeface="Wingdings" pitchFamily="2" charset="2"/>
                        <a:buChar char="Ø"/>
                      </a:pPr>
                      <a:r>
                        <a:rPr lang="de-DE" b="1" dirty="0">
                          <a:solidFill>
                            <a:schemeClr val="accent5">
                              <a:lumMod val="50000"/>
                            </a:schemeClr>
                          </a:solidFill>
                        </a:rPr>
                        <a:t>Hörmedien</a:t>
                      </a:r>
                    </a:p>
                  </a:txBody>
                  <a:tcPr/>
                </a:tc>
                <a:extLst>
                  <a:ext uri="{0D108BD9-81ED-4DB2-BD59-A6C34878D82A}">
                    <a16:rowId xmlns:a16="http://schemas.microsoft.com/office/drawing/2014/main" val="3918628023"/>
                  </a:ext>
                </a:extLst>
              </a:tr>
            </a:tbl>
          </a:graphicData>
        </a:graphic>
      </p:graphicFrame>
    </p:spTree>
    <p:extLst>
      <p:ext uri="{BB962C8B-B14F-4D97-AF65-F5344CB8AC3E}">
        <p14:creationId xmlns:p14="http://schemas.microsoft.com/office/powerpoint/2010/main" val="22938855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41F86A47-CD0C-3B44-AE1E-0E0801ED709F}"/>
              </a:ext>
            </a:extLst>
          </p:cNvPr>
          <p:cNvSpPr>
            <a:spLocks noGrp="1"/>
          </p:cNvSpPr>
          <p:nvPr>
            <p:ph type="body" sz="quarter" idx="13"/>
          </p:nvPr>
        </p:nvSpPr>
        <p:spPr/>
        <p:txBody>
          <a:bodyPr>
            <a:normAutofit/>
          </a:bodyPr>
          <a:lstStyle/>
          <a:p>
            <a:pPr marL="0" indent="0">
              <a:buNone/>
            </a:pPr>
            <a:r>
              <a:rPr lang="de-DE" sz="2400" b="1" dirty="0"/>
              <a:t>Beispiel 1: Leitfaden-Interview – Themen und Fragedimensionen</a:t>
            </a:r>
          </a:p>
        </p:txBody>
      </p:sp>
      <p:sp>
        <p:nvSpPr>
          <p:cNvPr id="3" name="Titel 2">
            <a:extLst>
              <a:ext uri="{FF2B5EF4-FFF2-40B4-BE49-F238E27FC236}">
                <a16:creationId xmlns:a16="http://schemas.microsoft.com/office/drawing/2014/main" id="{0CF65F23-EAE7-594B-B980-0F886992B3A7}"/>
              </a:ext>
            </a:extLst>
          </p:cNvPr>
          <p:cNvSpPr>
            <a:spLocks noGrp="1"/>
          </p:cNvSpPr>
          <p:nvPr>
            <p:ph type="title"/>
          </p:nvPr>
        </p:nvSpPr>
        <p:spPr/>
        <p:txBody>
          <a:bodyPr>
            <a:normAutofit fontScale="90000"/>
          </a:bodyPr>
          <a:lstStyle/>
          <a:p>
            <a:r>
              <a:rPr lang="de-DE" b="1" dirty="0"/>
              <a:t>Diagnostik der sozialen Ebene des Lesens: Beispiel: Interview zur Lesesozialisation von SuS</a:t>
            </a:r>
          </a:p>
        </p:txBody>
      </p:sp>
      <p:graphicFrame>
        <p:nvGraphicFramePr>
          <p:cNvPr id="4" name="Tabelle 4">
            <a:extLst>
              <a:ext uri="{FF2B5EF4-FFF2-40B4-BE49-F238E27FC236}">
                <a16:creationId xmlns:a16="http://schemas.microsoft.com/office/drawing/2014/main" id="{BCE0C5CB-55CD-9E40-A05A-B1671CBBE66F}"/>
              </a:ext>
            </a:extLst>
          </p:cNvPr>
          <p:cNvGraphicFramePr>
            <a:graphicFrameLocks noGrp="1"/>
          </p:cNvGraphicFramePr>
          <p:nvPr/>
        </p:nvGraphicFramePr>
        <p:xfrm>
          <a:off x="250824" y="2006886"/>
          <a:ext cx="8497640" cy="2966720"/>
        </p:xfrm>
        <a:graphic>
          <a:graphicData uri="http://schemas.openxmlformats.org/drawingml/2006/table">
            <a:tbl>
              <a:tblPr firstRow="1" bandRow="1">
                <a:tableStyleId>{7DF18680-E054-41AD-8BC1-D1AEF772440D}</a:tableStyleId>
              </a:tblPr>
              <a:tblGrid>
                <a:gridCol w="4248820">
                  <a:extLst>
                    <a:ext uri="{9D8B030D-6E8A-4147-A177-3AD203B41FA5}">
                      <a16:colId xmlns:a16="http://schemas.microsoft.com/office/drawing/2014/main" val="600674727"/>
                    </a:ext>
                  </a:extLst>
                </a:gridCol>
                <a:gridCol w="4248820">
                  <a:extLst>
                    <a:ext uri="{9D8B030D-6E8A-4147-A177-3AD203B41FA5}">
                      <a16:colId xmlns:a16="http://schemas.microsoft.com/office/drawing/2014/main" val="2616955484"/>
                    </a:ext>
                  </a:extLst>
                </a:gridCol>
              </a:tblGrid>
              <a:tr h="370840">
                <a:tc>
                  <a:txBody>
                    <a:bodyPr/>
                    <a:lstStyle/>
                    <a:p>
                      <a:r>
                        <a:rPr lang="de-DE" dirty="0">
                          <a:solidFill>
                            <a:schemeClr val="bg1"/>
                          </a:solidFill>
                        </a:rPr>
                        <a:t>Themenkomplexe</a:t>
                      </a:r>
                    </a:p>
                  </a:txBody>
                  <a:tcPr/>
                </a:tc>
                <a:tc>
                  <a:txBody>
                    <a:bodyPr/>
                    <a:lstStyle/>
                    <a:p>
                      <a:r>
                        <a:rPr lang="de-DE" dirty="0"/>
                        <a:t>Fragedimensionen</a:t>
                      </a:r>
                    </a:p>
                  </a:txBody>
                  <a:tcPr/>
                </a:tc>
                <a:extLst>
                  <a:ext uri="{0D108BD9-81ED-4DB2-BD59-A6C34878D82A}">
                    <a16:rowId xmlns:a16="http://schemas.microsoft.com/office/drawing/2014/main" val="1884388775"/>
                  </a:ext>
                </a:extLst>
              </a:tr>
              <a:tr h="370840">
                <a:tc>
                  <a:txBody>
                    <a:bodyPr/>
                    <a:lstStyle/>
                    <a:p>
                      <a:r>
                        <a:rPr lang="de-DE" b="1" dirty="0">
                          <a:solidFill>
                            <a:schemeClr val="accent4">
                              <a:lumMod val="50000"/>
                            </a:schemeClr>
                          </a:solidFill>
                        </a:rPr>
                        <a:t>LESEN</a:t>
                      </a:r>
                    </a:p>
                  </a:txBody>
                  <a:tcPr/>
                </a:tc>
                <a:tc>
                  <a:txBody>
                    <a:bodyPr/>
                    <a:lstStyle/>
                    <a:p>
                      <a:pPr marL="285750" indent="-285750">
                        <a:buFont typeface="Wingdings" pitchFamily="2" charset="2"/>
                        <a:buChar char="Ø"/>
                      </a:pPr>
                      <a:r>
                        <a:rPr lang="de-DE" b="1" dirty="0">
                          <a:solidFill>
                            <a:schemeClr val="accent5">
                              <a:lumMod val="50000"/>
                            </a:schemeClr>
                          </a:solidFill>
                        </a:rPr>
                        <a:t>Lesen in der Freizeit</a:t>
                      </a:r>
                    </a:p>
                  </a:txBody>
                  <a:tcPr/>
                </a:tc>
                <a:extLst>
                  <a:ext uri="{0D108BD9-81ED-4DB2-BD59-A6C34878D82A}">
                    <a16:rowId xmlns:a16="http://schemas.microsoft.com/office/drawing/2014/main" val="288995669"/>
                  </a:ext>
                </a:extLst>
              </a:tr>
              <a:tr h="370840">
                <a:tc>
                  <a:txBody>
                    <a:bodyPr/>
                    <a:lstStyle/>
                    <a:p>
                      <a:endParaRPr lang="de-DE"/>
                    </a:p>
                  </a:txBody>
                  <a:tcPr/>
                </a:tc>
                <a:tc>
                  <a:txBody>
                    <a:bodyPr/>
                    <a:lstStyle/>
                    <a:p>
                      <a:pPr marL="285750" indent="-285750">
                        <a:buFont typeface="Wingdings" pitchFamily="2" charset="2"/>
                        <a:buChar char="Ø"/>
                      </a:pPr>
                      <a:r>
                        <a:rPr lang="de-DE" b="1" dirty="0">
                          <a:solidFill>
                            <a:schemeClr val="accent5">
                              <a:lumMod val="50000"/>
                            </a:schemeClr>
                          </a:solidFill>
                        </a:rPr>
                        <a:t>Lieblingsbuch</a:t>
                      </a:r>
                    </a:p>
                  </a:txBody>
                  <a:tcPr/>
                </a:tc>
                <a:extLst>
                  <a:ext uri="{0D108BD9-81ED-4DB2-BD59-A6C34878D82A}">
                    <a16:rowId xmlns:a16="http://schemas.microsoft.com/office/drawing/2014/main" val="4200104562"/>
                  </a:ext>
                </a:extLst>
              </a:tr>
              <a:tr h="370840">
                <a:tc>
                  <a:txBody>
                    <a:bodyPr/>
                    <a:lstStyle/>
                    <a:p>
                      <a:endParaRPr lang="de-DE" dirty="0"/>
                    </a:p>
                  </a:txBody>
                  <a:tcPr/>
                </a:tc>
                <a:tc>
                  <a:txBody>
                    <a:bodyPr/>
                    <a:lstStyle/>
                    <a:p>
                      <a:pPr marL="285750" indent="-285750">
                        <a:buFont typeface="Wingdings" pitchFamily="2" charset="2"/>
                        <a:buChar char="Ø"/>
                      </a:pPr>
                      <a:r>
                        <a:rPr lang="de-DE" b="1" dirty="0">
                          <a:solidFill>
                            <a:schemeClr val="accent5">
                              <a:lumMod val="50000"/>
                            </a:schemeClr>
                          </a:solidFill>
                        </a:rPr>
                        <a:t>Leseklima in der Familie</a:t>
                      </a:r>
                    </a:p>
                  </a:txBody>
                  <a:tcPr/>
                </a:tc>
                <a:extLst>
                  <a:ext uri="{0D108BD9-81ED-4DB2-BD59-A6C34878D82A}">
                    <a16:rowId xmlns:a16="http://schemas.microsoft.com/office/drawing/2014/main" val="2618410037"/>
                  </a:ext>
                </a:extLst>
              </a:tr>
              <a:tr h="370840">
                <a:tc>
                  <a:txBody>
                    <a:bodyPr/>
                    <a:lstStyle/>
                    <a:p>
                      <a:endParaRPr lang="de-DE" dirty="0"/>
                    </a:p>
                  </a:txBody>
                  <a:tcPr/>
                </a:tc>
                <a:tc>
                  <a:txBody>
                    <a:bodyPr/>
                    <a:lstStyle/>
                    <a:p>
                      <a:pPr marL="285750" indent="-285750">
                        <a:buFont typeface="Wingdings" pitchFamily="2" charset="2"/>
                        <a:buChar char="Ø"/>
                      </a:pPr>
                      <a:r>
                        <a:rPr lang="de-DE" b="1" dirty="0">
                          <a:solidFill>
                            <a:schemeClr val="accent5">
                              <a:lumMod val="50000"/>
                            </a:schemeClr>
                          </a:solidFill>
                        </a:rPr>
                        <a:t>Leseverhalten der Freunde / Peers</a:t>
                      </a:r>
                    </a:p>
                  </a:txBody>
                  <a:tcPr/>
                </a:tc>
                <a:extLst>
                  <a:ext uri="{0D108BD9-81ED-4DB2-BD59-A6C34878D82A}">
                    <a16:rowId xmlns:a16="http://schemas.microsoft.com/office/drawing/2014/main" val="3131842753"/>
                  </a:ext>
                </a:extLst>
              </a:tr>
              <a:tr h="370840">
                <a:tc>
                  <a:txBody>
                    <a:bodyPr/>
                    <a:lstStyle/>
                    <a:p>
                      <a:endParaRPr lang="de-DE" dirty="0"/>
                    </a:p>
                  </a:txBody>
                  <a:tcPr/>
                </a:tc>
                <a:tc>
                  <a:txBody>
                    <a:bodyPr/>
                    <a:lstStyle/>
                    <a:p>
                      <a:pPr marL="285750" indent="-285750">
                        <a:buFont typeface="Wingdings" pitchFamily="2" charset="2"/>
                        <a:buChar char="Ø"/>
                      </a:pPr>
                      <a:r>
                        <a:rPr lang="de-DE" b="1" dirty="0">
                          <a:solidFill>
                            <a:schemeClr val="accent5">
                              <a:lumMod val="50000"/>
                            </a:schemeClr>
                          </a:solidFill>
                        </a:rPr>
                        <a:t>Lesen in der Schule</a:t>
                      </a:r>
                    </a:p>
                  </a:txBody>
                  <a:tcPr/>
                </a:tc>
                <a:extLst>
                  <a:ext uri="{0D108BD9-81ED-4DB2-BD59-A6C34878D82A}">
                    <a16:rowId xmlns:a16="http://schemas.microsoft.com/office/drawing/2014/main" val="3700766716"/>
                  </a:ext>
                </a:extLst>
              </a:tr>
              <a:tr h="370840">
                <a:tc>
                  <a:txBody>
                    <a:bodyPr/>
                    <a:lstStyle/>
                    <a:p>
                      <a:r>
                        <a:rPr lang="de-DE" b="1" dirty="0">
                          <a:solidFill>
                            <a:schemeClr val="accent4">
                              <a:lumMod val="50000"/>
                            </a:schemeClr>
                          </a:solidFill>
                        </a:rPr>
                        <a:t>ABSCHLUSS</a:t>
                      </a:r>
                    </a:p>
                  </a:txBody>
                  <a:tcPr/>
                </a:tc>
                <a:tc>
                  <a:txBody>
                    <a:bodyPr/>
                    <a:lstStyle/>
                    <a:p>
                      <a:pPr marL="285750" indent="-285750">
                        <a:buFont typeface="Wingdings" pitchFamily="2" charset="2"/>
                        <a:buChar char="Ø"/>
                      </a:pPr>
                      <a:endParaRPr lang="de-DE" b="1" dirty="0">
                        <a:solidFill>
                          <a:schemeClr val="accent5">
                            <a:lumMod val="50000"/>
                          </a:schemeClr>
                        </a:solidFill>
                      </a:endParaRPr>
                    </a:p>
                  </a:txBody>
                  <a:tcPr/>
                </a:tc>
                <a:extLst>
                  <a:ext uri="{0D108BD9-81ED-4DB2-BD59-A6C34878D82A}">
                    <a16:rowId xmlns:a16="http://schemas.microsoft.com/office/drawing/2014/main" val="1769084488"/>
                  </a:ext>
                </a:extLst>
              </a:tr>
              <a:tr h="370840">
                <a:tc>
                  <a:txBody>
                    <a:bodyPr/>
                    <a:lstStyle/>
                    <a:p>
                      <a:endParaRPr lang="de-DE"/>
                    </a:p>
                  </a:txBody>
                  <a:tcPr/>
                </a:tc>
                <a:tc>
                  <a:txBody>
                    <a:bodyPr/>
                    <a:lstStyle/>
                    <a:p>
                      <a:pPr marL="285750" indent="-285750">
                        <a:buFont typeface="Wingdings" pitchFamily="2" charset="2"/>
                        <a:buChar char="Ø"/>
                      </a:pPr>
                      <a:endParaRPr lang="de-DE" b="1" dirty="0">
                        <a:solidFill>
                          <a:schemeClr val="accent5">
                            <a:lumMod val="50000"/>
                          </a:schemeClr>
                        </a:solidFill>
                      </a:endParaRPr>
                    </a:p>
                  </a:txBody>
                  <a:tcPr/>
                </a:tc>
                <a:extLst>
                  <a:ext uri="{0D108BD9-81ED-4DB2-BD59-A6C34878D82A}">
                    <a16:rowId xmlns:a16="http://schemas.microsoft.com/office/drawing/2014/main" val="3918628023"/>
                  </a:ext>
                </a:extLst>
              </a:tr>
            </a:tbl>
          </a:graphicData>
        </a:graphic>
      </p:graphicFrame>
    </p:spTree>
    <p:extLst>
      <p:ext uri="{BB962C8B-B14F-4D97-AF65-F5344CB8AC3E}">
        <p14:creationId xmlns:p14="http://schemas.microsoft.com/office/powerpoint/2010/main" val="16314039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F8AED53A-1595-46AD-9DE3-599BFC78B17C}"/>
              </a:ext>
            </a:extLst>
          </p:cNvPr>
          <p:cNvSpPr>
            <a:spLocks noGrp="1"/>
          </p:cNvSpPr>
          <p:nvPr>
            <p:ph type="title"/>
          </p:nvPr>
        </p:nvSpPr>
        <p:spPr/>
        <p:txBody>
          <a:bodyPr/>
          <a:lstStyle/>
          <a:p>
            <a:endParaRPr lang="de-DE"/>
          </a:p>
        </p:txBody>
      </p:sp>
      <p:graphicFrame>
        <p:nvGraphicFramePr>
          <p:cNvPr id="5" name="Diagramm 4">
            <a:extLst>
              <a:ext uri="{FF2B5EF4-FFF2-40B4-BE49-F238E27FC236}">
                <a16:creationId xmlns:a16="http://schemas.microsoft.com/office/drawing/2014/main" id="{26241255-317D-4F16-99BE-1EBA6977409B}"/>
              </a:ext>
            </a:extLst>
          </p:cNvPr>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5869804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41F86A47-CD0C-3B44-AE1E-0E0801ED709F}"/>
              </a:ext>
            </a:extLst>
          </p:cNvPr>
          <p:cNvSpPr>
            <a:spLocks noGrp="1"/>
          </p:cNvSpPr>
          <p:nvPr>
            <p:ph type="body" sz="quarter" idx="13"/>
          </p:nvPr>
        </p:nvSpPr>
        <p:spPr>
          <a:xfrm>
            <a:off x="323528" y="1196752"/>
            <a:ext cx="8569647" cy="4103687"/>
          </a:xfrm>
        </p:spPr>
        <p:txBody>
          <a:bodyPr>
            <a:normAutofit/>
          </a:bodyPr>
          <a:lstStyle/>
          <a:p>
            <a:pPr marL="0" indent="0">
              <a:buNone/>
            </a:pPr>
            <a:r>
              <a:rPr lang="de-DE" sz="2400" b="1" dirty="0"/>
              <a:t>Beispiel 1: Leitfaden-Interview – Fragedimensionen / Fragen</a:t>
            </a:r>
          </a:p>
          <a:p>
            <a:pPr marL="0" indent="0">
              <a:buNone/>
            </a:pPr>
            <a:endParaRPr lang="de-DE" sz="2400" b="1" dirty="0"/>
          </a:p>
        </p:txBody>
      </p:sp>
      <p:sp>
        <p:nvSpPr>
          <p:cNvPr id="3" name="Titel 2">
            <a:extLst>
              <a:ext uri="{FF2B5EF4-FFF2-40B4-BE49-F238E27FC236}">
                <a16:creationId xmlns:a16="http://schemas.microsoft.com/office/drawing/2014/main" id="{0CF65F23-EAE7-594B-B980-0F886992B3A7}"/>
              </a:ext>
            </a:extLst>
          </p:cNvPr>
          <p:cNvSpPr>
            <a:spLocks noGrp="1"/>
          </p:cNvSpPr>
          <p:nvPr>
            <p:ph type="title"/>
          </p:nvPr>
        </p:nvSpPr>
        <p:spPr>
          <a:xfrm>
            <a:off x="323528" y="10990"/>
            <a:ext cx="8820472" cy="1060287"/>
          </a:xfrm>
        </p:spPr>
        <p:txBody>
          <a:bodyPr>
            <a:normAutofit fontScale="90000"/>
          </a:bodyPr>
          <a:lstStyle/>
          <a:p>
            <a:r>
              <a:rPr lang="de-DE" b="1" dirty="0"/>
              <a:t>Diagnostik der sozialen Ebene des Lesens	</a:t>
            </a:r>
            <a:br>
              <a:rPr lang="de-DE" b="1" dirty="0"/>
            </a:br>
            <a:r>
              <a:rPr lang="de-DE" b="1" dirty="0"/>
              <a:t>Beispiel: Interview zur Lesesozialisation von </a:t>
            </a:r>
            <a:r>
              <a:rPr lang="de-DE" b="1" dirty="0" err="1"/>
              <a:t>SuS</a:t>
            </a:r>
            <a:r>
              <a:rPr lang="de-DE" b="1" dirty="0"/>
              <a:t> (Kl. 3-9)</a:t>
            </a:r>
          </a:p>
        </p:txBody>
      </p:sp>
      <p:graphicFrame>
        <p:nvGraphicFramePr>
          <p:cNvPr id="4" name="Tabelle 4">
            <a:extLst>
              <a:ext uri="{FF2B5EF4-FFF2-40B4-BE49-F238E27FC236}">
                <a16:creationId xmlns:a16="http://schemas.microsoft.com/office/drawing/2014/main" id="{BCE0C5CB-55CD-9E40-A05A-B1671CBBE66F}"/>
              </a:ext>
            </a:extLst>
          </p:cNvPr>
          <p:cNvGraphicFramePr>
            <a:graphicFrameLocks noGrp="1"/>
          </p:cNvGraphicFramePr>
          <p:nvPr>
            <p:extLst>
              <p:ext uri="{D42A27DB-BD31-4B8C-83A1-F6EECF244321}">
                <p14:modId xmlns:p14="http://schemas.microsoft.com/office/powerpoint/2010/main" val="2336287475"/>
              </p:ext>
            </p:extLst>
          </p:nvPr>
        </p:nvGraphicFramePr>
        <p:xfrm>
          <a:off x="395535" y="1700808"/>
          <a:ext cx="8136905" cy="4041948"/>
        </p:xfrm>
        <a:graphic>
          <a:graphicData uri="http://schemas.openxmlformats.org/drawingml/2006/table">
            <a:tbl>
              <a:tblPr firstRow="1" bandRow="1">
                <a:tableStyleId>{7DF18680-E054-41AD-8BC1-D1AEF772440D}</a:tableStyleId>
              </a:tblPr>
              <a:tblGrid>
                <a:gridCol w="2069202">
                  <a:extLst>
                    <a:ext uri="{9D8B030D-6E8A-4147-A177-3AD203B41FA5}">
                      <a16:colId xmlns:a16="http://schemas.microsoft.com/office/drawing/2014/main" val="600674727"/>
                    </a:ext>
                  </a:extLst>
                </a:gridCol>
                <a:gridCol w="6067703">
                  <a:extLst>
                    <a:ext uri="{9D8B030D-6E8A-4147-A177-3AD203B41FA5}">
                      <a16:colId xmlns:a16="http://schemas.microsoft.com/office/drawing/2014/main" val="2616955484"/>
                    </a:ext>
                  </a:extLst>
                </a:gridCol>
              </a:tblGrid>
              <a:tr h="432048">
                <a:tc>
                  <a:txBody>
                    <a:bodyPr/>
                    <a:lstStyle/>
                    <a:p>
                      <a:r>
                        <a:rPr lang="de-DE" sz="1600" dirty="0"/>
                        <a:t>Fragedimensionen</a:t>
                      </a:r>
                      <a:endParaRPr lang="de-DE" sz="1600" dirty="0">
                        <a:solidFill>
                          <a:schemeClr val="bg1"/>
                        </a:solidFill>
                      </a:endParaRPr>
                    </a:p>
                  </a:txBody>
                  <a:tcPr/>
                </a:tc>
                <a:tc>
                  <a:txBody>
                    <a:bodyPr/>
                    <a:lstStyle/>
                    <a:p>
                      <a:r>
                        <a:rPr lang="de-DE" sz="1600" dirty="0"/>
                        <a:t>Mögliche Interviewfragen</a:t>
                      </a:r>
                    </a:p>
                  </a:txBody>
                  <a:tcPr/>
                </a:tc>
                <a:extLst>
                  <a:ext uri="{0D108BD9-81ED-4DB2-BD59-A6C34878D82A}">
                    <a16:rowId xmlns:a16="http://schemas.microsoft.com/office/drawing/2014/main" val="1884388775"/>
                  </a:ext>
                </a:extLst>
              </a:tr>
              <a:tr h="576064">
                <a:tc>
                  <a:txBody>
                    <a:bodyPr/>
                    <a:lstStyle/>
                    <a:p>
                      <a:r>
                        <a:rPr lang="de-DE" sz="1600" b="1" dirty="0">
                          <a:solidFill>
                            <a:schemeClr val="accent4">
                              <a:lumMod val="50000"/>
                            </a:schemeClr>
                          </a:solidFill>
                        </a:rPr>
                        <a:t>LESEKLIMA IN DER FAMILIE</a:t>
                      </a:r>
                    </a:p>
                  </a:txBody>
                  <a:tcPr/>
                </a:tc>
                <a:tc>
                  <a:txBody>
                    <a:bodyPr/>
                    <a:lstStyle/>
                    <a:p>
                      <a:pPr marL="285750" lvl="0" indent="-285750">
                        <a:buFont typeface="Wingdings" pitchFamily="2" charset="2"/>
                        <a:buChar char="Ø"/>
                      </a:pPr>
                      <a:r>
                        <a:rPr lang="de-DE" sz="1600" kern="1200" dirty="0">
                          <a:solidFill>
                            <a:schemeClr val="dk1"/>
                          </a:solidFill>
                          <a:effectLst/>
                        </a:rPr>
                        <a:t>Lesen deine Eltern (Mutter / Vater) oder Geschwister gern? Was lesen sie?</a:t>
                      </a:r>
                      <a:endParaRPr lang="de-DE" sz="1600" kern="1200" dirty="0">
                        <a:solidFill>
                          <a:schemeClr val="dk1"/>
                        </a:solidFill>
                        <a:effectLst/>
                        <a:latin typeface="+mn-lt"/>
                        <a:ea typeface="+mn-ea"/>
                        <a:cs typeface="+mn-cs"/>
                      </a:endParaRPr>
                    </a:p>
                  </a:txBody>
                  <a:tcPr/>
                </a:tc>
                <a:extLst>
                  <a:ext uri="{0D108BD9-81ED-4DB2-BD59-A6C34878D82A}">
                    <a16:rowId xmlns:a16="http://schemas.microsoft.com/office/drawing/2014/main" val="288995669"/>
                  </a:ext>
                </a:extLst>
              </a:tr>
              <a:tr h="356984">
                <a:tc>
                  <a:txBody>
                    <a:bodyPr/>
                    <a:lstStyle/>
                    <a:p>
                      <a:endParaRPr lang="de-DE" sz="1600" b="1" dirty="0">
                        <a:solidFill>
                          <a:schemeClr val="accent4">
                            <a:lumMod val="50000"/>
                          </a:schemeClr>
                        </a:solidFill>
                      </a:endParaRP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itchFamily="2" charset="2"/>
                        <a:buChar char="Ø"/>
                        <a:tabLst/>
                        <a:defRPr/>
                      </a:pPr>
                      <a:r>
                        <a:rPr lang="de-DE" sz="1600" kern="1200" dirty="0">
                          <a:solidFill>
                            <a:schemeClr val="dk1"/>
                          </a:solidFill>
                          <a:effectLst/>
                        </a:rPr>
                        <a:t>Finden deine Eltern es toll, wenn du zuhause liest?</a:t>
                      </a:r>
                      <a:endParaRPr lang="de-DE" sz="1600" kern="1200" dirty="0">
                        <a:solidFill>
                          <a:schemeClr val="dk1"/>
                        </a:solidFill>
                        <a:effectLst/>
                        <a:latin typeface="+mn-lt"/>
                        <a:ea typeface="+mn-ea"/>
                        <a:cs typeface="+mn-cs"/>
                      </a:endParaRPr>
                    </a:p>
                  </a:txBody>
                  <a:tcPr/>
                </a:tc>
                <a:extLst>
                  <a:ext uri="{0D108BD9-81ED-4DB2-BD59-A6C34878D82A}">
                    <a16:rowId xmlns:a16="http://schemas.microsoft.com/office/drawing/2014/main" val="4200104562"/>
                  </a:ext>
                </a:extLst>
              </a:tr>
              <a:tr h="576064">
                <a:tc>
                  <a:txBody>
                    <a:bodyPr/>
                    <a:lstStyle/>
                    <a:p>
                      <a:endParaRPr lang="de-DE" sz="1600" dirty="0"/>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itchFamily="2" charset="2"/>
                        <a:buChar char="Ø"/>
                        <a:tabLst/>
                        <a:defRPr/>
                      </a:pPr>
                      <a:r>
                        <a:rPr lang="de-DE" sz="1600" kern="1200" dirty="0">
                          <a:solidFill>
                            <a:schemeClr val="dk1"/>
                          </a:solidFill>
                          <a:effectLst/>
                        </a:rPr>
                        <a:t>Haben deine Eltern (Vater, Mutter, andere Familienmitglieder) dir früher vorgelesen? Wie war das, wann und was habt ihr gelesen?</a:t>
                      </a:r>
                      <a:endParaRPr lang="de-DE" sz="1600" kern="1200" dirty="0">
                        <a:solidFill>
                          <a:schemeClr val="dk1"/>
                        </a:solidFill>
                        <a:effectLst/>
                        <a:latin typeface="+mn-lt"/>
                        <a:ea typeface="+mn-ea"/>
                        <a:cs typeface="+mn-cs"/>
                      </a:endParaRPr>
                    </a:p>
                  </a:txBody>
                  <a:tcPr/>
                </a:tc>
                <a:extLst>
                  <a:ext uri="{0D108BD9-81ED-4DB2-BD59-A6C34878D82A}">
                    <a16:rowId xmlns:a16="http://schemas.microsoft.com/office/drawing/2014/main" val="2618410037"/>
                  </a:ext>
                </a:extLst>
              </a:tr>
              <a:tr h="573008">
                <a:tc>
                  <a:txBody>
                    <a:bodyPr/>
                    <a:lstStyle/>
                    <a:p>
                      <a:endParaRPr lang="de-DE" sz="1600"/>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itchFamily="2" charset="2"/>
                        <a:buChar char="Ø"/>
                        <a:tabLst/>
                        <a:defRPr/>
                      </a:pPr>
                      <a:r>
                        <a:rPr lang="de-DE" sz="1600" kern="1200" dirty="0">
                          <a:solidFill>
                            <a:schemeClr val="dk1"/>
                          </a:solidFill>
                          <a:effectLst/>
                        </a:rPr>
                        <a:t>Redest du mit deinen Eltern (Geschwis­tern, anderen Familienmitgliedern) darüber, was du gerade liest?</a:t>
                      </a:r>
                      <a:endParaRPr lang="de-DE" sz="1600" kern="1200" dirty="0">
                        <a:solidFill>
                          <a:schemeClr val="dk1"/>
                        </a:solidFill>
                        <a:effectLst/>
                        <a:latin typeface="+mn-lt"/>
                        <a:ea typeface="+mn-ea"/>
                        <a:cs typeface="+mn-cs"/>
                      </a:endParaRPr>
                    </a:p>
                  </a:txBody>
                  <a:tcPr/>
                </a:tc>
                <a:extLst>
                  <a:ext uri="{0D108BD9-81ED-4DB2-BD59-A6C34878D82A}">
                    <a16:rowId xmlns:a16="http://schemas.microsoft.com/office/drawing/2014/main" val="3131842753"/>
                  </a:ext>
                </a:extLst>
              </a:tr>
              <a:tr h="601156">
                <a:tc>
                  <a:txBody>
                    <a:bodyPr/>
                    <a:lstStyle/>
                    <a:p>
                      <a:r>
                        <a:rPr lang="de-DE" sz="1600" b="1" dirty="0">
                          <a:solidFill>
                            <a:schemeClr val="accent4">
                              <a:lumMod val="50000"/>
                            </a:schemeClr>
                          </a:solidFill>
                        </a:rPr>
                        <a:t>LESEVERHALTEN DER FREUNDE / PEERS</a:t>
                      </a:r>
                    </a:p>
                  </a:txBody>
                  <a:tcPr/>
                </a:tc>
                <a:tc>
                  <a:txBody>
                    <a:bodyPr/>
                    <a:lstStyle/>
                    <a:p>
                      <a:pPr marL="285750" lvl="0" indent="-285750">
                        <a:buFont typeface="Wingdings" pitchFamily="2" charset="2"/>
                        <a:buChar char="Ø"/>
                      </a:pPr>
                      <a:r>
                        <a:rPr lang="de-DE" sz="1600" kern="1200" dirty="0">
                          <a:solidFill>
                            <a:schemeClr val="dk1"/>
                          </a:solidFill>
                          <a:effectLst/>
                        </a:rPr>
                        <a:t>Lesen Deine Freunde? wenn ja: was lesen sie?</a:t>
                      </a:r>
                      <a:endParaRPr lang="de-DE" sz="1600" kern="1200" dirty="0">
                        <a:solidFill>
                          <a:schemeClr val="dk1"/>
                        </a:solidFill>
                        <a:effectLst/>
                        <a:latin typeface="+mn-lt"/>
                        <a:ea typeface="+mn-ea"/>
                        <a:cs typeface="+mn-cs"/>
                      </a:endParaRPr>
                    </a:p>
                  </a:txBody>
                  <a:tcPr/>
                </a:tc>
                <a:extLst>
                  <a:ext uri="{0D108BD9-81ED-4DB2-BD59-A6C34878D82A}">
                    <a16:rowId xmlns:a16="http://schemas.microsoft.com/office/drawing/2014/main" val="3700766716"/>
                  </a:ext>
                </a:extLst>
              </a:tr>
              <a:tr h="328836">
                <a:tc>
                  <a:txBody>
                    <a:bodyPr/>
                    <a:lstStyle/>
                    <a:p>
                      <a:endParaRPr lang="de-DE" sz="1600"/>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itchFamily="2" charset="2"/>
                        <a:buChar char="Ø"/>
                        <a:tabLst/>
                        <a:defRPr/>
                      </a:pPr>
                      <a:r>
                        <a:rPr lang="de-DE" sz="1600" kern="1200" dirty="0">
                          <a:solidFill>
                            <a:schemeClr val="dk1"/>
                          </a:solidFill>
                          <a:effectLst/>
                        </a:rPr>
                        <a:t>Sprecht ihr über das was ihr gerade lest?</a:t>
                      </a:r>
                      <a:endParaRPr lang="de-DE" sz="1600" kern="1200" dirty="0">
                        <a:solidFill>
                          <a:schemeClr val="dk1"/>
                        </a:solidFill>
                        <a:effectLst/>
                        <a:latin typeface="+mn-lt"/>
                        <a:ea typeface="+mn-ea"/>
                        <a:cs typeface="+mn-cs"/>
                      </a:endParaRPr>
                    </a:p>
                  </a:txBody>
                  <a:tcPr/>
                </a:tc>
                <a:extLst>
                  <a:ext uri="{0D108BD9-81ED-4DB2-BD59-A6C34878D82A}">
                    <a16:rowId xmlns:a16="http://schemas.microsoft.com/office/drawing/2014/main" val="1769084488"/>
                  </a:ext>
                </a:extLst>
              </a:tr>
              <a:tr h="402652">
                <a:tc>
                  <a:txBody>
                    <a:bodyPr/>
                    <a:lstStyle/>
                    <a:p>
                      <a:endParaRPr lang="de-DE" sz="1600"/>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itchFamily="2" charset="2"/>
                        <a:buChar char="Ø"/>
                        <a:tabLst/>
                        <a:defRPr/>
                      </a:pPr>
                      <a:r>
                        <a:rPr lang="de-DE" sz="1600" kern="1200" dirty="0">
                          <a:solidFill>
                            <a:schemeClr val="dk1"/>
                          </a:solidFill>
                          <a:effectLst/>
                        </a:rPr>
                        <a:t>Lesen in deinem Freundeskreis eher die Jungen oder eher die Mädchen? Warum glaubst du, ist das so?</a:t>
                      </a:r>
                      <a:endParaRPr lang="de-DE" sz="1600" kern="1200" dirty="0">
                        <a:solidFill>
                          <a:schemeClr val="dk1"/>
                        </a:solidFill>
                        <a:effectLst/>
                        <a:latin typeface="+mn-lt"/>
                        <a:ea typeface="+mn-ea"/>
                        <a:cs typeface="+mn-cs"/>
                      </a:endParaRPr>
                    </a:p>
                  </a:txBody>
                  <a:tcPr/>
                </a:tc>
                <a:extLst>
                  <a:ext uri="{0D108BD9-81ED-4DB2-BD59-A6C34878D82A}">
                    <a16:rowId xmlns:a16="http://schemas.microsoft.com/office/drawing/2014/main" val="3918628023"/>
                  </a:ext>
                </a:extLst>
              </a:tr>
            </a:tbl>
          </a:graphicData>
        </a:graphic>
      </p:graphicFrame>
    </p:spTree>
    <p:extLst>
      <p:ext uri="{BB962C8B-B14F-4D97-AF65-F5344CB8AC3E}">
        <p14:creationId xmlns:p14="http://schemas.microsoft.com/office/powerpoint/2010/main" val="17554459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B71024B3-6EB0-3F4F-9FC0-E84AD9A5B1A5}"/>
              </a:ext>
            </a:extLst>
          </p:cNvPr>
          <p:cNvSpPr>
            <a:spLocks noGrp="1"/>
          </p:cNvSpPr>
          <p:nvPr>
            <p:ph type="body" sz="quarter" idx="13"/>
          </p:nvPr>
        </p:nvSpPr>
        <p:spPr>
          <a:xfrm>
            <a:off x="323528" y="1341438"/>
            <a:ext cx="8569647" cy="4967882"/>
          </a:xfrm>
        </p:spPr>
        <p:txBody>
          <a:bodyPr>
            <a:normAutofit fontScale="62500" lnSpcReduction="20000"/>
          </a:bodyPr>
          <a:lstStyle/>
          <a:p>
            <a:pPr marL="0" lvl="0" indent="0">
              <a:spcBef>
                <a:spcPts val="0"/>
              </a:spcBef>
              <a:spcAft>
                <a:spcPts val="600"/>
              </a:spcAft>
              <a:buClr>
                <a:srgbClr val="000000"/>
              </a:buClr>
              <a:buNone/>
              <a:tabLst>
                <a:tab pos="363538" algn="l"/>
                <a:tab pos="933450" algn="l"/>
                <a:tab pos="1847850" algn="l"/>
                <a:tab pos="2762250" algn="l"/>
                <a:tab pos="3676650" algn="l"/>
                <a:tab pos="4591050" algn="l"/>
                <a:tab pos="5505450" algn="l"/>
                <a:tab pos="6419850" algn="l"/>
                <a:tab pos="7334250" algn="l"/>
                <a:tab pos="8248650" algn="l"/>
                <a:tab pos="9163050" algn="l"/>
                <a:tab pos="10077450" algn="l"/>
              </a:tabLst>
              <a:defRPr/>
            </a:pPr>
            <a:r>
              <a:rPr lang="de-DE" altLang="de-DE" sz="2500" b="1" dirty="0"/>
              <a:t>Datenerhebung: Mündliches Gespräch, </a:t>
            </a:r>
            <a:r>
              <a:rPr lang="de-DE" altLang="de-DE" sz="2500" dirty="0"/>
              <a:t>aufgezeichnet auf einem Tonträger und anschließend verschriftet. </a:t>
            </a:r>
          </a:p>
          <a:p>
            <a:pPr marL="0" lvl="0" indent="0" algn="ctr">
              <a:spcBef>
                <a:spcPts val="0"/>
              </a:spcBef>
              <a:spcAft>
                <a:spcPts val="600"/>
              </a:spcAft>
              <a:buClr>
                <a:srgbClr val="000000"/>
              </a:buClr>
              <a:buNone/>
              <a:tabLst>
                <a:tab pos="363538" algn="l"/>
                <a:tab pos="933450" algn="l"/>
                <a:tab pos="1847850" algn="l"/>
                <a:tab pos="2762250" algn="l"/>
                <a:tab pos="3676650" algn="l"/>
                <a:tab pos="4591050" algn="l"/>
                <a:tab pos="5505450" algn="l"/>
                <a:tab pos="6419850" algn="l"/>
                <a:tab pos="7334250" algn="l"/>
                <a:tab pos="8248650" algn="l"/>
                <a:tab pos="9163050" algn="l"/>
                <a:tab pos="10077450" algn="l"/>
              </a:tabLst>
              <a:defRPr/>
            </a:pPr>
            <a:endParaRPr lang="de-DE" altLang="de-DE" sz="3400" b="1" dirty="0">
              <a:solidFill>
                <a:srgbClr val="C00000"/>
              </a:solidFill>
            </a:endParaRPr>
          </a:p>
          <a:p>
            <a:pPr marL="0" lvl="0" indent="0" algn="ctr">
              <a:spcBef>
                <a:spcPts val="0"/>
              </a:spcBef>
              <a:spcAft>
                <a:spcPts val="600"/>
              </a:spcAft>
              <a:buClr>
                <a:srgbClr val="000000"/>
              </a:buClr>
              <a:buNone/>
              <a:tabLst>
                <a:tab pos="363538" algn="l"/>
                <a:tab pos="933450" algn="l"/>
                <a:tab pos="1847850" algn="l"/>
                <a:tab pos="2762250" algn="l"/>
                <a:tab pos="3676650" algn="l"/>
                <a:tab pos="4591050" algn="l"/>
                <a:tab pos="5505450" algn="l"/>
                <a:tab pos="6419850" algn="l"/>
                <a:tab pos="7334250" algn="l"/>
                <a:tab pos="8248650" algn="l"/>
                <a:tab pos="9163050" algn="l"/>
                <a:tab pos="10077450" algn="l"/>
              </a:tabLst>
              <a:defRPr/>
            </a:pPr>
            <a:r>
              <a:rPr lang="de-DE" altLang="de-DE" sz="3400" b="1" dirty="0">
                <a:solidFill>
                  <a:srgbClr val="C00000"/>
                </a:solidFill>
              </a:rPr>
              <a:t>Merke: Ergiebigkeit der Daten hängt von geschickter Gesprächsführung ab!</a:t>
            </a:r>
          </a:p>
          <a:p>
            <a:pPr marL="0" indent="0">
              <a:buNone/>
            </a:pPr>
            <a:r>
              <a:rPr lang="de-DE" b="1" dirty="0"/>
              <a:t>Zentrale Prinzipien der Gesprächsführung:</a:t>
            </a:r>
            <a:endParaRPr lang="de-DE" dirty="0"/>
          </a:p>
          <a:p>
            <a:pPr lvl="0"/>
            <a:r>
              <a:rPr lang="de-DE" b="1" dirty="0"/>
              <a:t>Aktives </a:t>
            </a:r>
            <a:r>
              <a:rPr lang="de-DE" b="1" dirty="0" err="1"/>
              <a:t>Zuhören</a:t>
            </a:r>
            <a:r>
              <a:rPr lang="de-DE" b="1" dirty="0"/>
              <a:t> </a:t>
            </a:r>
            <a:r>
              <a:rPr lang="de-DE" dirty="0"/>
              <a:t>– der INT (= Interviewende) bringt keine eigenen Deutungen oder Erfahrungen ein!</a:t>
            </a:r>
          </a:p>
          <a:p>
            <a:pPr lvl="0"/>
            <a:r>
              <a:rPr lang="de-DE" dirty="0"/>
              <a:t>Die IP (=die interviewte Person) steht im Mittelpunkt – </a:t>
            </a:r>
            <a:r>
              <a:rPr lang="de-DE" b="1" dirty="0"/>
              <a:t>Orientierung am Adressaten</a:t>
            </a:r>
            <a:r>
              <a:rPr lang="de-DE" dirty="0"/>
              <a:t> und seinen Gesprächsangeboten.</a:t>
            </a:r>
          </a:p>
          <a:p>
            <a:pPr lvl="0"/>
            <a:r>
              <a:rPr lang="de-DE" dirty="0"/>
              <a:t>Die </a:t>
            </a:r>
            <a:r>
              <a:rPr lang="de-DE" b="1" dirty="0"/>
              <a:t>Einstiegsfrage</a:t>
            </a:r>
            <a:r>
              <a:rPr lang="de-DE" dirty="0"/>
              <a:t> sollte </a:t>
            </a:r>
            <a:r>
              <a:rPr lang="de-DE" dirty="0" err="1"/>
              <a:t>erzählgenerierend</a:t>
            </a:r>
            <a:r>
              <a:rPr lang="de-DE" dirty="0"/>
              <a:t> und spezifisch sein, z.B. kann nach </a:t>
            </a:r>
            <a:r>
              <a:rPr lang="de-DE" dirty="0" err="1"/>
              <a:t>Tätigkeiten</a:t>
            </a:r>
            <a:r>
              <a:rPr lang="de-DE" dirty="0"/>
              <a:t> am Vortag gefragt werden.</a:t>
            </a:r>
          </a:p>
          <a:p>
            <a:pPr lvl="0"/>
            <a:r>
              <a:rPr lang="de-DE" dirty="0"/>
              <a:t>Der INT stellt möglichst offene und </a:t>
            </a:r>
            <a:r>
              <a:rPr lang="de-DE" b="1" dirty="0"/>
              <a:t>weite Fragen (W-Fragen</a:t>
            </a:r>
            <a:r>
              <a:rPr lang="de-DE" dirty="0"/>
              <a:t>: Wer? Wie? Wo? Was? Wann? Wie lange …?); geschlossene Fragen (Ja – Nein – Fragen) und Suggestivfragen sind zu vermeiden.</a:t>
            </a:r>
          </a:p>
          <a:p>
            <a:pPr lvl="0"/>
            <a:r>
              <a:rPr lang="de-DE" altLang="de-DE" b="1" dirty="0"/>
              <a:t>Nachfragen</a:t>
            </a:r>
            <a:r>
              <a:rPr lang="de-DE" altLang="de-DE" dirty="0"/>
              <a:t> zur Vertiefung und zur Rückführung auf die Fragen des Leitfadens bei möglichst großer </a:t>
            </a:r>
            <a:r>
              <a:rPr lang="de-DE" altLang="de-DE" b="1" dirty="0"/>
              <a:t>Flexibilität</a:t>
            </a:r>
            <a:r>
              <a:rPr lang="de-DE" altLang="de-DE" dirty="0"/>
              <a:t>.</a:t>
            </a:r>
          </a:p>
          <a:p>
            <a:pPr marL="0" indent="0">
              <a:buNone/>
            </a:pPr>
            <a:endParaRPr lang="de-DE" dirty="0"/>
          </a:p>
        </p:txBody>
      </p:sp>
      <p:sp>
        <p:nvSpPr>
          <p:cNvPr id="3" name="Titel 2">
            <a:extLst>
              <a:ext uri="{FF2B5EF4-FFF2-40B4-BE49-F238E27FC236}">
                <a16:creationId xmlns:a16="http://schemas.microsoft.com/office/drawing/2014/main" id="{2E85B7C1-594E-494C-B4FE-B651CC2BD35F}"/>
              </a:ext>
            </a:extLst>
          </p:cNvPr>
          <p:cNvSpPr>
            <a:spLocks noGrp="1"/>
          </p:cNvSpPr>
          <p:nvPr>
            <p:ph type="title"/>
          </p:nvPr>
        </p:nvSpPr>
        <p:spPr/>
        <p:txBody>
          <a:bodyPr>
            <a:normAutofit/>
          </a:bodyPr>
          <a:lstStyle/>
          <a:p>
            <a:r>
              <a:rPr lang="de-DE" altLang="de-DE" b="1" dirty="0"/>
              <a:t>2. Leitfäden für teilstrukturierte Interviews</a:t>
            </a:r>
            <a:endParaRPr lang="de-DE" b="1" dirty="0"/>
          </a:p>
        </p:txBody>
      </p:sp>
    </p:spTree>
    <p:extLst>
      <p:ext uri="{BB962C8B-B14F-4D97-AF65-F5344CB8AC3E}">
        <p14:creationId xmlns:p14="http://schemas.microsoft.com/office/powerpoint/2010/main" val="124333022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B71024B3-6EB0-3F4F-9FC0-E84AD9A5B1A5}"/>
              </a:ext>
            </a:extLst>
          </p:cNvPr>
          <p:cNvSpPr>
            <a:spLocks noGrp="1"/>
          </p:cNvSpPr>
          <p:nvPr>
            <p:ph type="body" sz="quarter" idx="13"/>
          </p:nvPr>
        </p:nvSpPr>
        <p:spPr>
          <a:xfrm>
            <a:off x="323528" y="1341438"/>
            <a:ext cx="8569647" cy="4751858"/>
          </a:xfrm>
        </p:spPr>
        <p:txBody>
          <a:bodyPr>
            <a:normAutofit fontScale="77500" lnSpcReduction="20000"/>
          </a:bodyPr>
          <a:lstStyle/>
          <a:p>
            <a:pPr marL="0" indent="0">
              <a:buNone/>
            </a:pPr>
            <a:endParaRPr lang="de-DE" altLang="de-DE" sz="2000" b="1" dirty="0">
              <a:solidFill>
                <a:srgbClr val="C00000"/>
              </a:solidFill>
            </a:endParaRPr>
          </a:p>
          <a:p>
            <a:pPr marL="0" lvl="0" indent="0">
              <a:spcBef>
                <a:spcPts val="0"/>
              </a:spcBef>
              <a:spcAft>
                <a:spcPts val="600"/>
              </a:spcAft>
              <a:buClr>
                <a:srgbClr val="000000"/>
              </a:buClr>
              <a:buNone/>
              <a:tabLst>
                <a:tab pos="363538" algn="l"/>
                <a:tab pos="933450" algn="l"/>
                <a:tab pos="1847850" algn="l"/>
                <a:tab pos="2762250" algn="l"/>
                <a:tab pos="3676650" algn="l"/>
                <a:tab pos="4591050" algn="l"/>
                <a:tab pos="5505450" algn="l"/>
                <a:tab pos="6419850" algn="l"/>
                <a:tab pos="7334250" algn="l"/>
                <a:tab pos="8248650" algn="l"/>
                <a:tab pos="9163050" algn="l"/>
                <a:tab pos="10077450" algn="l"/>
              </a:tabLst>
              <a:defRPr/>
            </a:pPr>
            <a:r>
              <a:rPr lang="de-DE" altLang="de-DE" sz="2400" b="1" dirty="0">
                <a:solidFill>
                  <a:srgbClr val="002060"/>
                </a:solidFill>
              </a:rPr>
              <a:t>Datenaufbereitung: </a:t>
            </a:r>
          </a:p>
          <a:p>
            <a:pPr marL="0" indent="0">
              <a:buNone/>
            </a:pPr>
            <a:r>
              <a:rPr lang="de-DE" b="1" dirty="0">
                <a:solidFill>
                  <a:srgbClr val="C00000"/>
                </a:solidFill>
              </a:rPr>
              <a:t>Verbale Daten in Schriftform </a:t>
            </a:r>
            <a:r>
              <a:rPr lang="de-DE" b="1" dirty="0" err="1">
                <a:solidFill>
                  <a:srgbClr val="C00000"/>
                </a:solidFill>
              </a:rPr>
              <a:t>überführen</a:t>
            </a:r>
            <a:r>
              <a:rPr lang="de-DE" b="1" dirty="0">
                <a:solidFill>
                  <a:srgbClr val="C00000"/>
                </a:solidFill>
              </a:rPr>
              <a:t>: Zwei </a:t>
            </a:r>
            <a:r>
              <a:rPr lang="de-DE" b="1" dirty="0" err="1">
                <a:solidFill>
                  <a:srgbClr val="C00000"/>
                </a:solidFill>
              </a:rPr>
              <a:t>Möglichkeiten</a:t>
            </a:r>
            <a:endParaRPr lang="de-DE" dirty="0">
              <a:solidFill>
                <a:srgbClr val="C00000"/>
              </a:solidFill>
            </a:endParaRPr>
          </a:p>
          <a:p>
            <a:r>
              <a:rPr lang="de-DE" dirty="0"/>
              <a:t>(1) </a:t>
            </a:r>
            <a:r>
              <a:rPr lang="de-DE" b="1" dirty="0"/>
              <a:t>Transkription</a:t>
            </a:r>
            <a:r>
              <a:rPr lang="de-DE" dirty="0"/>
              <a:t>, d.h. </a:t>
            </a:r>
            <a:r>
              <a:rPr lang="de-DE" dirty="0" err="1"/>
              <a:t>wörtliche</a:t>
            </a:r>
            <a:r>
              <a:rPr lang="de-DE" dirty="0"/>
              <a:t> oder linguistische Verschriftung des Tondokumentes: Eine solche  ist erforderlich im Rahmen wissenschaftlicher Forschungsprojekte, aber sehr zeitauf­wändig. </a:t>
            </a:r>
          </a:p>
          <a:p>
            <a:r>
              <a:rPr lang="de-DE" dirty="0"/>
              <a:t>(2) </a:t>
            </a:r>
            <a:r>
              <a:rPr lang="de-DE" b="1" dirty="0"/>
              <a:t>Memo</a:t>
            </a:r>
            <a:r>
              <a:rPr lang="de-DE" dirty="0"/>
              <a:t>, d.h. protokollarische Verschriftung des Tondokumentes: wird hier empfohlen. Die Zusammenfassung der Fragen und Antworten im Interview kann sich dabei an der tabellarischen Form des Leitfadens orientieren: Fragen in der linken, Antworten in der rechten Spalte. </a:t>
            </a:r>
            <a:endParaRPr lang="de-DE" altLang="de-DE" sz="2000" b="1" dirty="0">
              <a:solidFill>
                <a:srgbClr val="C00000"/>
              </a:solidFill>
            </a:endParaRPr>
          </a:p>
          <a:p>
            <a:pPr marL="0" indent="0">
              <a:buNone/>
            </a:pPr>
            <a:endParaRPr lang="de-DE" dirty="0"/>
          </a:p>
        </p:txBody>
      </p:sp>
      <p:sp>
        <p:nvSpPr>
          <p:cNvPr id="3" name="Titel 2">
            <a:extLst>
              <a:ext uri="{FF2B5EF4-FFF2-40B4-BE49-F238E27FC236}">
                <a16:creationId xmlns:a16="http://schemas.microsoft.com/office/drawing/2014/main" id="{2E85B7C1-594E-494C-B4FE-B651CC2BD35F}"/>
              </a:ext>
            </a:extLst>
          </p:cNvPr>
          <p:cNvSpPr>
            <a:spLocks noGrp="1"/>
          </p:cNvSpPr>
          <p:nvPr>
            <p:ph type="title"/>
          </p:nvPr>
        </p:nvSpPr>
        <p:spPr/>
        <p:txBody>
          <a:bodyPr>
            <a:normAutofit/>
          </a:bodyPr>
          <a:lstStyle/>
          <a:p>
            <a:r>
              <a:rPr lang="de-DE" altLang="de-DE" b="1" dirty="0"/>
              <a:t>2. Leitfäden für teilstrukturierte Interviews</a:t>
            </a:r>
            <a:endParaRPr lang="de-DE" b="1" dirty="0"/>
          </a:p>
        </p:txBody>
      </p:sp>
    </p:spTree>
    <p:extLst>
      <p:ext uri="{BB962C8B-B14F-4D97-AF65-F5344CB8AC3E}">
        <p14:creationId xmlns:p14="http://schemas.microsoft.com/office/powerpoint/2010/main" val="312817480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B71024B3-6EB0-3F4F-9FC0-E84AD9A5B1A5}"/>
              </a:ext>
            </a:extLst>
          </p:cNvPr>
          <p:cNvSpPr>
            <a:spLocks noGrp="1"/>
          </p:cNvSpPr>
          <p:nvPr>
            <p:ph type="body" sz="quarter" idx="13"/>
          </p:nvPr>
        </p:nvSpPr>
        <p:spPr>
          <a:xfrm>
            <a:off x="323528" y="1341438"/>
            <a:ext cx="8569647" cy="4751858"/>
          </a:xfrm>
        </p:spPr>
        <p:txBody>
          <a:bodyPr>
            <a:normAutofit/>
          </a:bodyPr>
          <a:lstStyle/>
          <a:p>
            <a:pPr marL="0" lvl="0" indent="0">
              <a:spcBef>
                <a:spcPts val="0"/>
              </a:spcBef>
              <a:spcAft>
                <a:spcPts val="600"/>
              </a:spcAft>
              <a:buClr>
                <a:srgbClr val="000000"/>
              </a:buClr>
              <a:buNone/>
              <a:tabLst>
                <a:tab pos="363538" algn="l"/>
                <a:tab pos="933450" algn="l"/>
                <a:tab pos="1847850" algn="l"/>
                <a:tab pos="2762250" algn="l"/>
                <a:tab pos="3676650" algn="l"/>
                <a:tab pos="4591050" algn="l"/>
                <a:tab pos="5505450" algn="l"/>
                <a:tab pos="6419850" algn="l"/>
                <a:tab pos="7334250" algn="l"/>
                <a:tab pos="8248650" algn="l"/>
                <a:tab pos="9163050" algn="l"/>
                <a:tab pos="10077450" algn="l"/>
              </a:tabLst>
              <a:defRPr/>
            </a:pPr>
            <a:r>
              <a:rPr lang="de-DE" altLang="de-DE" sz="2400" b="1" dirty="0"/>
              <a:t>Datenauswertung, z.B. durch Erstellung eines Lese- und Medienporträts der IP („Fallstudie“): </a:t>
            </a:r>
          </a:p>
          <a:p>
            <a:pPr lvl="0">
              <a:spcBef>
                <a:spcPts val="0"/>
              </a:spcBef>
              <a:spcAft>
                <a:spcPts val="600"/>
              </a:spcAft>
              <a:buClr>
                <a:srgbClr val="000000"/>
              </a:buClr>
              <a:tabLst>
                <a:tab pos="363538" algn="l"/>
                <a:tab pos="933450" algn="l"/>
                <a:tab pos="1847850" algn="l"/>
                <a:tab pos="2762250" algn="l"/>
                <a:tab pos="3676650" algn="l"/>
                <a:tab pos="4591050" algn="l"/>
                <a:tab pos="5505450" algn="l"/>
                <a:tab pos="6419850" algn="l"/>
                <a:tab pos="7334250" algn="l"/>
                <a:tab pos="8248650" algn="l"/>
                <a:tab pos="9163050" algn="l"/>
                <a:tab pos="10077450" algn="l"/>
              </a:tabLst>
              <a:defRPr/>
            </a:pPr>
            <a:r>
              <a:rPr lang="de-DE" altLang="de-DE" sz="2000" dirty="0"/>
              <a:t>Es empfiehlt sich, je nach Kontext und Verwendungszweck, klare Vorgaben für die Auswertung der Daten zu machen. Für Hausarbeiten oder Examensarbeiten sind </a:t>
            </a:r>
            <a:r>
              <a:rPr lang="de-DE" altLang="de-DE" sz="2000" b="1" dirty="0"/>
              <a:t>schriftliche Fallstudien </a:t>
            </a:r>
            <a:r>
              <a:rPr lang="de-DE" altLang="de-DE" sz="2000" dirty="0"/>
              <a:t>empfehlenswert, für Lehr- und Unterrichtszwecke kann eine </a:t>
            </a:r>
            <a:r>
              <a:rPr lang="de-DE" altLang="de-DE" sz="2000" b="1" dirty="0"/>
              <a:t>PPT-Präsentation</a:t>
            </a:r>
            <a:r>
              <a:rPr lang="de-DE" altLang="de-DE" sz="2000" dirty="0"/>
              <a:t> erstellt werden. </a:t>
            </a:r>
          </a:p>
          <a:p>
            <a:pPr lvl="0">
              <a:spcBef>
                <a:spcPts val="0"/>
              </a:spcBef>
              <a:spcAft>
                <a:spcPts val="600"/>
              </a:spcAft>
              <a:buClr>
                <a:srgbClr val="000000"/>
              </a:buClr>
              <a:tabLst>
                <a:tab pos="363538" algn="l"/>
                <a:tab pos="933450" algn="l"/>
                <a:tab pos="1847850" algn="l"/>
                <a:tab pos="2762250" algn="l"/>
                <a:tab pos="3676650" algn="l"/>
                <a:tab pos="4591050" algn="l"/>
                <a:tab pos="5505450" algn="l"/>
                <a:tab pos="6419850" algn="l"/>
                <a:tab pos="7334250" algn="l"/>
                <a:tab pos="8248650" algn="l"/>
                <a:tab pos="9163050" algn="l"/>
                <a:tab pos="10077450" algn="l"/>
              </a:tabLst>
              <a:defRPr/>
            </a:pPr>
            <a:r>
              <a:rPr lang="de-DE" altLang="de-DE" sz="2000" dirty="0"/>
              <a:t>Bei Begrenzung der Zeit der Präsentation auf </a:t>
            </a:r>
            <a:r>
              <a:rPr lang="de-DE" altLang="de-DE" sz="2000" b="1" dirty="0"/>
              <a:t>15 Minuten </a:t>
            </a:r>
            <a:r>
              <a:rPr lang="de-DE" altLang="de-DE" sz="2000" dirty="0"/>
              <a:t>dürfen es max. 15 Folien sein, thematische Struktur sollte vorgegeben werden (s. AB 6).</a:t>
            </a:r>
          </a:p>
          <a:p>
            <a:pPr lvl="0">
              <a:spcBef>
                <a:spcPts val="0"/>
              </a:spcBef>
              <a:spcAft>
                <a:spcPts val="600"/>
              </a:spcAft>
              <a:buClr>
                <a:srgbClr val="000000"/>
              </a:buClr>
              <a:tabLst>
                <a:tab pos="363538" algn="l"/>
                <a:tab pos="933450" algn="l"/>
                <a:tab pos="1847850" algn="l"/>
                <a:tab pos="2762250" algn="l"/>
                <a:tab pos="3676650" algn="l"/>
                <a:tab pos="4591050" algn="l"/>
                <a:tab pos="5505450" algn="l"/>
                <a:tab pos="6419850" algn="l"/>
                <a:tab pos="7334250" algn="l"/>
                <a:tab pos="8248650" algn="l"/>
                <a:tab pos="9163050" algn="l"/>
                <a:tab pos="10077450" algn="l"/>
              </a:tabLst>
              <a:defRPr/>
            </a:pPr>
            <a:r>
              <a:rPr lang="de-DE" altLang="de-DE" sz="2000" dirty="0"/>
              <a:t>Die interviewte Person wird anonymisiert bzw. erhält ein Pseudonym, was im Klassenverband aber u.U. schwierig ist. Hier sind kreative Lösungen gefragt: z.B. können anonymisierte Memos an andere </a:t>
            </a:r>
            <a:r>
              <a:rPr lang="de-DE" altLang="de-DE" sz="2000" dirty="0" err="1"/>
              <a:t>SuS</a:t>
            </a:r>
            <a:r>
              <a:rPr lang="de-DE" altLang="de-DE" sz="2000" dirty="0"/>
              <a:t> zur Erarbeitung einer PPT weitergegeben werden. Oder die Klasse einigt sich auf Verzicht von </a:t>
            </a:r>
            <a:r>
              <a:rPr lang="de-DE" altLang="de-DE" sz="2000" b="1" dirty="0"/>
              <a:t>Anonymität</a:t>
            </a:r>
            <a:r>
              <a:rPr lang="de-DE" altLang="de-DE" sz="2000" dirty="0"/>
              <a:t>.</a:t>
            </a:r>
          </a:p>
          <a:p>
            <a:pPr marL="0" indent="0">
              <a:buNone/>
            </a:pPr>
            <a:endParaRPr lang="de-DE" altLang="de-DE" sz="2000" b="1" dirty="0">
              <a:solidFill>
                <a:srgbClr val="C00000"/>
              </a:solidFill>
            </a:endParaRPr>
          </a:p>
          <a:p>
            <a:pPr marL="0" indent="0">
              <a:buNone/>
            </a:pPr>
            <a:endParaRPr lang="de-DE" dirty="0"/>
          </a:p>
        </p:txBody>
      </p:sp>
      <p:sp>
        <p:nvSpPr>
          <p:cNvPr id="3" name="Titel 2">
            <a:extLst>
              <a:ext uri="{FF2B5EF4-FFF2-40B4-BE49-F238E27FC236}">
                <a16:creationId xmlns:a16="http://schemas.microsoft.com/office/drawing/2014/main" id="{2E85B7C1-594E-494C-B4FE-B651CC2BD35F}"/>
              </a:ext>
            </a:extLst>
          </p:cNvPr>
          <p:cNvSpPr>
            <a:spLocks noGrp="1"/>
          </p:cNvSpPr>
          <p:nvPr>
            <p:ph type="title"/>
          </p:nvPr>
        </p:nvSpPr>
        <p:spPr/>
        <p:txBody>
          <a:bodyPr>
            <a:normAutofit/>
          </a:bodyPr>
          <a:lstStyle/>
          <a:p>
            <a:r>
              <a:rPr lang="de-DE" altLang="de-DE" b="1" dirty="0"/>
              <a:t>2. Leitfäden für teilstrukturierte Interviews</a:t>
            </a:r>
            <a:endParaRPr lang="de-DE" b="1" dirty="0"/>
          </a:p>
        </p:txBody>
      </p:sp>
    </p:spTree>
    <p:extLst>
      <p:ext uri="{BB962C8B-B14F-4D97-AF65-F5344CB8AC3E}">
        <p14:creationId xmlns:p14="http://schemas.microsoft.com/office/powerpoint/2010/main" val="388274933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5EE1649D-31AB-8A4F-8C9C-F8B8392965EB}"/>
              </a:ext>
            </a:extLst>
          </p:cNvPr>
          <p:cNvSpPr>
            <a:spLocks noGrp="1"/>
          </p:cNvSpPr>
          <p:nvPr>
            <p:ph type="body" sz="quarter" idx="13"/>
          </p:nvPr>
        </p:nvSpPr>
        <p:spPr/>
        <p:txBody>
          <a:bodyPr>
            <a:normAutofit/>
          </a:bodyPr>
          <a:lstStyle/>
          <a:p>
            <a:pPr marL="0" indent="0">
              <a:buNone/>
            </a:pPr>
            <a:r>
              <a:rPr lang="de-DE" b="1" dirty="0"/>
              <a:t>Leitfäden für teilstrukturierte Interviews zur Lese- und Mediensozialisation:</a:t>
            </a:r>
          </a:p>
          <a:p>
            <a:pPr>
              <a:buFont typeface="Wingdings" pitchFamily="2" charset="2"/>
              <a:buChar char="Ø"/>
            </a:pPr>
            <a:r>
              <a:rPr lang="de-DE" dirty="0"/>
              <a:t> Welche Vorteile und welche Nachteile sehen Sie (sieht Ihre Gruppe) bei diesen Verfahren? </a:t>
            </a:r>
          </a:p>
          <a:p>
            <a:pPr algn="just">
              <a:buFont typeface="Wingdings" pitchFamily="2" charset="2"/>
              <a:buChar char="Ø"/>
            </a:pPr>
            <a:r>
              <a:rPr lang="de-DE" sz="2800" dirty="0"/>
              <a:t> </a:t>
            </a:r>
            <a:r>
              <a:rPr lang="de-DE" sz="3400" dirty="0"/>
              <a:t>Würden Sie Leitfaden-Interviews in Ihrem Unterricht einsetzen? In welchem Zusammenhang und mit welchen Zielen?</a:t>
            </a:r>
          </a:p>
          <a:p>
            <a:pPr algn="just">
              <a:buFont typeface="Wingdings" pitchFamily="2" charset="2"/>
              <a:buChar char="Ø"/>
            </a:pPr>
            <a:endParaRPr lang="de-DE" sz="2800" dirty="0"/>
          </a:p>
          <a:p>
            <a:pPr algn="just">
              <a:buFont typeface="Wingdings" pitchFamily="2" charset="2"/>
              <a:buChar char="Ø"/>
            </a:pPr>
            <a:endParaRPr lang="de-DE" sz="2800" dirty="0"/>
          </a:p>
        </p:txBody>
      </p:sp>
      <p:sp>
        <p:nvSpPr>
          <p:cNvPr id="3" name="Titel 2">
            <a:extLst>
              <a:ext uri="{FF2B5EF4-FFF2-40B4-BE49-F238E27FC236}">
                <a16:creationId xmlns:a16="http://schemas.microsoft.com/office/drawing/2014/main" id="{40FDB479-EB7A-054F-B7C9-26E5A57ECC16}"/>
              </a:ext>
            </a:extLst>
          </p:cNvPr>
          <p:cNvSpPr>
            <a:spLocks noGrp="1"/>
          </p:cNvSpPr>
          <p:nvPr>
            <p:ph type="title"/>
          </p:nvPr>
        </p:nvSpPr>
        <p:spPr/>
        <p:txBody>
          <a:bodyPr>
            <a:normAutofit fontScale="90000"/>
          </a:bodyPr>
          <a:lstStyle/>
          <a:p>
            <a:r>
              <a:rPr lang="de-DE" b="1" dirty="0"/>
              <a:t> Auswertung der Exploration / Fragen an die TN</a:t>
            </a:r>
          </a:p>
        </p:txBody>
      </p:sp>
    </p:spTree>
    <p:extLst>
      <p:ext uri="{BB962C8B-B14F-4D97-AF65-F5344CB8AC3E}">
        <p14:creationId xmlns:p14="http://schemas.microsoft.com/office/powerpoint/2010/main" val="24006979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748D6D08-456C-9140-8DF0-CFED405C58D0}"/>
              </a:ext>
            </a:extLst>
          </p:cNvPr>
          <p:cNvSpPr>
            <a:spLocks noGrp="1"/>
          </p:cNvSpPr>
          <p:nvPr>
            <p:ph type="body" sz="quarter" idx="13"/>
          </p:nvPr>
        </p:nvSpPr>
        <p:spPr>
          <a:xfrm>
            <a:off x="323529" y="1341438"/>
            <a:ext cx="4104456" cy="4967882"/>
          </a:xfrm>
        </p:spPr>
        <p:txBody>
          <a:bodyPr>
            <a:normAutofit fontScale="92500" lnSpcReduction="20000"/>
          </a:bodyPr>
          <a:lstStyle/>
          <a:p>
            <a:pPr marL="0" indent="0">
              <a:buNone/>
            </a:pPr>
            <a:r>
              <a:rPr lang="de-DE" sz="3000" b="1" dirty="0"/>
              <a:t>Vorteile:</a:t>
            </a:r>
          </a:p>
          <a:p>
            <a:pPr marL="0" indent="0">
              <a:buNone/>
            </a:pPr>
            <a:endParaRPr lang="de-DE" altLang="de-DE" sz="2000" dirty="0">
              <a:solidFill>
                <a:srgbClr val="00823B"/>
              </a:solidFill>
            </a:endParaRPr>
          </a:p>
          <a:p>
            <a:pPr lvl="0">
              <a:spcBef>
                <a:spcPts val="0"/>
              </a:spcBef>
              <a:spcAft>
                <a:spcPts val="600"/>
              </a:spcAft>
              <a:buClr>
                <a:srgbClr val="00823B"/>
              </a:buClr>
              <a:buFont typeface="Wingdings" pitchFamily="2" charset="2"/>
              <a:buChar char="Ø"/>
              <a:tabLst>
                <a:tab pos="363538" algn="l"/>
                <a:tab pos="933450" algn="l"/>
                <a:tab pos="1847850" algn="l"/>
                <a:tab pos="2762250" algn="l"/>
                <a:tab pos="3676650" algn="l"/>
                <a:tab pos="4591050" algn="l"/>
                <a:tab pos="5505450" algn="l"/>
                <a:tab pos="6419850" algn="l"/>
                <a:tab pos="7334250" algn="l"/>
                <a:tab pos="8248650" algn="l"/>
                <a:tab pos="9163050" algn="l"/>
                <a:tab pos="10077450" algn="l"/>
              </a:tabLst>
              <a:defRPr/>
            </a:pPr>
            <a:r>
              <a:rPr lang="de-DE" altLang="de-DE" sz="2200" dirty="0">
                <a:solidFill>
                  <a:srgbClr val="68435D"/>
                </a:solidFill>
              </a:rPr>
              <a:t>Ein Interviewleitfaden regt ein teils offenes, teils </a:t>
            </a:r>
            <a:r>
              <a:rPr lang="de-DE" altLang="de-DE" sz="2200" dirty="0" err="1">
                <a:solidFill>
                  <a:srgbClr val="68435D"/>
                </a:solidFill>
              </a:rPr>
              <a:t>vorstruktu-riertes</a:t>
            </a:r>
            <a:r>
              <a:rPr lang="de-DE" altLang="de-DE" sz="2200" dirty="0">
                <a:solidFill>
                  <a:srgbClr val="68435D"/>
                </a:solidFill>
              </a:rPr>
              <a:t> Gespräch an. In den Fragedimensionen (linke Spalte) wird das Erkenntnisinteresse operationalisiert, in der rechten Spalte werden mögliche Fragen vorformuliert. </a:t>
            </a:r>
          </a:p>
          <a:p>
            <a:pPr lvl="0">
              <a:spcBef>
                <a:spcPts val="0"/>
              </a:spcBef>
              <a:spcAft>
                <a:spcPts val="600"/>
              </a:spcAft>
              <a:buClr>
                <a:srgbClr val="00823B"/>
              </a:buClr>
              <a:buFont typeface="Wingdings" pitchFamily="2" charset="2"/>
              <a:buChar char="Ø"/>
              <a:tabLst>
                <a:tab pos="363538" algn="l"/>
                <a:tab pos="933450" algn="l"/>
                <a:tab pos="1847850" algn="l"/>
                <a:tab pos="2762250" algn="l"/>
                <a:tab pos="3676650" algn="l"/>
                <a:tab pos="4591050" algn="l"/>
                <a:tab pos="5505450" algn="l"/>
                <a:tab pos="6419850" algn="l"/>
                <a:tab pos="7334250" algn="l"/>
                <a:tab pos="8248650" algn="l"/>
                <a:tab pos="9163050" algn="l"/>
                <a:tab pos="10077450" algn="l"/>
              </a:tabLst>
              <a:defRPr/>
            </a:pPr>
            <a:r>
              <a:rPr lang="de-DE" altLang="de-DE" sz="2200" dirty="0">
                <a:solidFill>
                  <a:srgbClr val="68435D"/>
                </a:solidFill>
              </a:rPr>
              <a:t>Der Interviewer kann aber von den Fragen und der Reihenfolge abweichen und sich flexibel auf den Gesprächspartner einstellen. Er bekommt damit meist genauere Informationen als bei einem standardisierten Fragebogen</a:t>
            </a:r>
            <a:r>
              <a:rPr lang="de-DE" altLang="de-DE" sz="2000" dirty="0">
                <a:solidFill>
                  <a:srgbClr val="68435D"/>
                </a:solidFill>
              </a:rPr>
              <a:t>. </a:t>
            </a:r>
          </a:p>
          <a:p>
            <a:pPr marL="0" indent="0">
              <a:buNone/>
            </a:pPr>
            <a:endParaRPr lang="de-DE" sz="2000" b="1" dirty="0">
              <a:solidFill>
                <a:srgbClr val="7030A0"/>
              </a:solidFill>
            </a:endParaRPr>
          </a:p>
        </p:txBody>
      </p:sp>
      <p:sp>
        <p:nvSpPr>
          <p:cNvPr id="4" name="Textplatzhalter 3">
            <a:extLst>
              <a:ext uri="{FF2B5EF4-FFF2-40B4-BE49-F238E27FC236}">
                <a16:creationId xmlns:a16="http://schemas.microsoft.com/office/drawing/2014/main" id="{BC727F11-FB5A-D341-9BA1-5D35E97C4457}"/>
              </a:ext>
            </a:extLst>
          </p:cNvPr>
          <p:cNvSpPr>
            <a:spLocks noGrp="1"/>
          </p:cNvSpPr>
          <p:nvPr>
            <p:ph type="body" sz="quarter" idx="14"/>
          </p:nvPr>
        </p:nvSpPr>
        <p:spPr>
          <a:xfrm>
            <a:off x="4716017" y="1349538"/>
            <a:ext cx="4104456" cy="4743758"/>
          </a:xfrm>
        </p:spPr>
        <p:txBody>
          <a:bodyPr>
            <a:normAutofit fontScale="70000" lnSpcReduction="20000"/>
          </a:bodyPr>
          <a:lstStyle/>
          <a:p>
            <a:pPr marL="0" indent="0">
              <a:buNone/>
            </a:pPr>
            <a:r>
              <a:rPr lang="de-DE" sz="4000" b="1" dirty="0"/>
              <a:t>Nachteile:</a:t>
            </a:r>
          </a:p>
          <a:p>
            <a:pPr marL="0" indent="0">
              <a:buNone/>
            </a:pPr>
            <a:endParaRPr lang="de-DE" b="1" dirty="0"/>
          </a:p>
          <a:p>
            <a:pPr lvl="0">
              <a:spcBef>
                <a:spcPts val="0"/>
              </a:spcBef>
              <a:spcAft>
                <a:spcPts val="600"/>
              </a:spcAft>
              <a:buClr>
                <a:srgbClr val="C00000"/>
              </a:buClr>
              <a:buFont typeface="Wingdings" pitchFamily="2" charset="2"/>
              <a:buChar char="Ø"/>
              <a:tabLst>
                <a:tab pos="363538" algn="l"/>
                <a:tab pos="933450" algn="l"/>
                <a:tab pos="1847850" algn="l"/>
                <a:tab pos="2762250" algn="l"/>
                <a:tab pos="3676650" algn="l"/>
                <a:tab pos="4591050" algn="l"/>
                <a:tab pos="5505450" algn="l"/>
                <a:tab pos="6419850" algn="l"/>
                <a:tab pos="7334250" algn="l"/>
                <a:tab pos="8248650" algn="l"/>
                <a:tab pos="9163050" algn="l"/>
                <a:tab pos="10077450" algn="l"/>
              </a:tabLst>
              <a:defRPr/>
            </a:pPr>
            <a:r>
              <a:rPr lang="de-DE" altLang="de-DE" sz="2900" dirty="0">
                <a:solidFill>
                  <a:srgbClr val="3B8CA1"/>
                </a:solidFill>
              </a:rPr>
              <a:t>Die Daten aus solchen Interviews liegen nur in mündlicher Form vor; sie müssen elektronisch aufgezeichnet und anschließend transkribiert oder protokolliert werden. Die Datenaufbereitung ist daher aufwändiger als bei Fragebögen. </a:t>
            </a:r>
          </a:p>
          <a:p>
            <a:pPr lvl="0">
              <a:spcBef>
                <a:spcPts val="0"/>
              </a:spcBef>
              <a:spcAft>
                <a:spcPts val="600"/>
              </a:spcAft>
              <a:buClr>
                <a:srgbClr val="C00000"/>
              </a:buClr>
              <a:buFont typeface="Wingdings" pitchFamily="2" charset="2"/>
              <a:buChar char="Ø"/>
              <a:tabLst>
                <a:tab pos="363538" algn="l"/>
                <a:tab pos="933450" algn="l"/>
                <a:tab pos="1847850" algn="l"/>
                <a:tab pos="2762250" algn="l"/>
                <a:tab pos="3676650" algn="l"/>
                <a:tab pos="4591050" algn="l"/>
                <a:tab pos="5505450" algn="l"/>
                <a:tab pos="6419850" algn="l"/>
                <a:tab pos="7334250" algn="l"/>
                <a:tab pos="8248650" algn="l"/>
                <a:tab pos="9163050" algn="l"/>
                <a:tab pos="10077450" algn="l"/>
              </a:tabLst>
              <a:defRPr/>
            </a:pPr>
            <a:r>
              <a:rPr lang="de-DE" altLang="de-DE" sz="2900" dirty="0">
                <a:solidFill>
                  <a:srgbClr val="3B8CA1"/>
                </a:solidFill>
              </a:rPr>
              <a:t>Die Qualität und Ergiebigkeit von Leitfaden-Interviews hängt sehr stark von der Geschicklichkeit des Interviewers im Fragen ab. Die Methode erfordert in der Regel einige Übung. </a:t>
            </a:r>
          </a:p>
          <a:p>
            <a:pPr marL="0" indent="0">
              <a:buNone/>
            </a:pPr>
            <a:endParaRPr lang="de-DE" altLang="de-DE" sz="2200" dirty="0">
              <a:solidFill>
                <a:srgbClr val="0091C8"/>
              </a:solidFill>
            </a:endParaRPr>
          </a:p>
        </p:txBody>
      </p:sp>
      <p:sp>
        <p:nvSpPr>
          <p:cNvPr id="3" name="Titel 2">
            <a:extLst>
              <a:ext uri="{FF2B5EF4-FFF2-40B4-BE49-F238E27FC236}">
                <a16:creationId xmlns:a16="http://schemas.microsoft.com/office/drawing/2014/main" id="{0A15E56F-7C66-3441-9B40-85786813DFCB}"/>
              </a:ext>
            </a:extLst>
          </p:cNvPr>
          <p:cNvSpPr>
            <a:spLocks noGrp="1"/>
          </p:cNvSpPr>
          <p:nvPr>
            <p:ph type="title"/>
          </p:nvPr>
        </p:nvSpPr>
        <p:spPr/>
        <p:txBody>
          <a:bodyPr>
            <a:normAutofit fontScale="90000"/>
          </a:bodyPr>
          <a:lstStyle/>
          <a:p>
            <a:r>
              <a:rPr lang="de-DE" altLang="de-DE" b="1" dirty="0"/>
              <a:t>2. Leitfäden für teilstrukturierte Interviews – Stärken und Schwächen</a:t>
            </a:r>
            <a:endParaRPr lang="de-DE" dirty="0"/>
          </a:p>
        </p:txBody>
      </p:sp>
    </p:spTree>
    <p:extLst>
      <p:ext uri="{BB962C8B-B14F-4D97-AF65-F5344CB8AC3E}">
        <p14:creationId xmlns:p14="http://schemas.microsoft.com/office/powerpoint/2010/main" val="314808120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B71024B3-6EB0-3F4F-9FC0-E84AD9A5B1A5}"/>
              </a:ext>
            </a:extLst>
          </p:cNvPr>
          <p:cNvSpPr>
            <a:spLocks noGrp="1"/>
          </p:cNvSpPr>
          <p:nvPr>
            <p:ph type="body" sz="quarter" idx="13"/>
          </p:nvPr>
        </p:nvSpPr>
        <p:spPr/>
        <p:txBody>
          <a:bodyPr>
            <a:normAutofit fontScale="85000" lnSpcReduction="20000"/>
          </a:bodyPr>
          <a:lstStyle/>
          <a:p>
            <a:pPr marL="0" indent="0">
              <a:buNone/>
            </a:pPr>
            <a:endParaRPr lang="de-DE" altLang="de-DE" sz="2000" b="1" dirty="0">
              <a:solidFill>
                <a:srgbClr val="C00000"/>
              </a:solidFill>
            </a:endParaRPr>
          </a:p>
          <a:p>
            <a:pPr marL="0" lvl="0" indent="0">
              <a:spcBef>
                <a:spcPts val="0"/>
              </a:spcBef>
              <a:spcAft>
                <a:spcPts val="600"/>
              </a:spcAft>
              <a:buClr>
                <a:srgbClr val="000000"/>
              </a:buClr>
              <a:buNone/>
              <a:tabLst>
                <a:tab pos="363538" algn="l"/>
                <a:tab pos="933450" algn="l"/>
                <a:tab pos="1847850" algn="l"/>
                <a:tab pos="2762250" algn="l"/>
                <a:tab pos="3676650" algn="l"/>
                <a:tab pos="4591050" algn="l"/>
                <a:tab pos="5505450" algn="l"/>
                <a:tab pos="6419850" algn="l"/>
                <a:tab pos="7334250" algn="l"/>
                <a:tab pos="8248650" algn="l"/>
                <a:tab pos="9163050" algn="l"/>
                <a:tab pos="10077450" algn="l"/>
              </a:tabLst>
              <a:defRPr/>
            </a:pPr>
            <a:r>
              <a:rPr lang="de-DE" altLang="de-DE" b="1" dirty="0">
                <a:solidFill>
                  <a:srgbClr val="002060"/>
                </a:solidFill>
              </a:rPr>
              <a:t>Datenerhebung: </a:t>
            </a:r>
          </a:p>
          <a:p>
            <a:pPr lvl="0">
              <a:spcBef>
                <a:spcPts val="0"/>
              </a:spcBef>
              <a:spcAft>
                <a:spcPts val="600"/>
              </a:spcAft>
              <a:buClr>
                <a:srgbClr val="002060"/>
              </a:buClr>
              <a:buFont typeface="Wingdings" pitchFamily="2" charset="2"/>
              <a:buChar char="Ø"/>
              <a:tabLst>
                <a:tab pos="363538" algn="l"/>
                <a:tab pos="933450" algn="l"/>
                <a:tab pos="1847850" algn="l"/>
                <a:tab pos="2762250" algn="l"/>
                <a:tab pos="3676650" algn="l"/>
                <a:tab pos="4591050" algn="l"/>
                <a:tab pos="5505450" algn="l"/>
                <a:tab pos="6419850" algn="l"/>
                <a:tab pos="7334250" algn="l"/>
                <a:tab pos="8248650" algn="l"/>
                <a:tab pos="9163050" algn="l"/>
                <a:tab pos="10077450" algn="l"/>
              </a:tabLst>
              <a:defRPr/>
            </a:pPr>
            <a:r>
              <a:rPr lang="de-DE" altLang="de-DE" dirty="0">
                <a:solidFill>
                  <a:srgbClr val="002060"/>
                </a:solidFill>
              </a:rPr>
              <a:t>Je jünger die </a:t>
            </a:r>
            <a:r>
              <a:rPr lang="de-DE" altLang="de-DE" dirty="0" err="1">
                <a:solidFill>
                  <a:srgbClr val="002060"/>
                </a:solidFill>
              </a:rPr>
              <a:t>SuS</a:t>
            </a:r>
            <a:r>
              <a:rPr lang="de-DE" altLang="de-DE" dirty="0">
                <a:solidFill>
                  <a:srgbClr val="002060"/>
                </a:solidFill>
              </a:rPr>
              <a:t> (und je ungeübter im Schreiben), desto sinnvoller ist es, nicht nur </a:t>
            </a:r>
            <a:r>
              <a:rPr lang="de-DE" altLang="de-DE" dirty="0" err="1">
                <a:solidFill>
                  <a:srgbClr val="002060"/>
                </a:solidFill>
              </a:rPr>
              <a:t>Stimulustexte</a:t>
            </a:r>
            <a:r>
              <a:rPr lang="de-DE" altLang="de-DE" dirty="0">
                <a:solidFill>
                  <a:srgbClr val="002060"/>
                </a:solidFill>
              </a:rPr>
              <a:t> und einen offenen Schreibimpuls vorzugeben (vgl. Modul 1.2 und AB 9), sondern einen Katalog von Fragen. Ein Beispiel dazu finden Sie auf den folgenden Folien. </a:t>
            </a:r>
          </a:p>
          <a:p>
            <a:pPr lvl="0">
              <a:spcBef>
                <a:spcPts val="0"/>
              </a:spcBef>
              <a:spcAft>
                <a:spcPts val="600"/>
              </a:spcAft>
              <a:buClr>
                <a:srgbClr val="002060"/>
              </a:buClr>
              <a:buFont typeface="Wingdings" pitchFamily="2" charset="2"/>
              <a:buChar char="Ø"/>
              <a:tabLst>
                <a:tab pos="363538" algn="l"/>
                <a:tab pos="933450" algn="l"/>
                <a:tab pos="1847850" algn="l"/>
                <a:tab pos="2762250" algn="l"/>
                <a:tab pos="3676650" algn="l"/>
                <a:tab pos="4591050" algn="l"/>
                <a:tab pos="5505450" algn="l"/>
                <a:tab pos="6419850" algn="l"/>
                <a:tab pos="7334250" algn="l"/>
                <a:tab pos="8248650" algn="l"/>
                <a:tab pos="9163050" algn="l"/>
                <a:tab pos="10077450" algn="l"/>
              </a:tabLst>
              <a:defRPr/>
            </a:pPr>
            <a:r>
              <a:rPr lang="de-DE" altLang="de-DE" dirty="0">
                <a:solidFill>
                  <a:srgbClr val="002060"/>
                </a:solidFill>
              </a:rPr>
              <a:t>Die </a:t>
            </a:r>
            <a:r>
              <a:rPr lang="de-DE" altLang="de-DE" dirty="0" err="1">
                <a:solidFill>
                  <a:srgbClr val="002060"/>
                </a:solidFill>
              </a:rPr>
              <a:t>SuS</a:t>
            </a:r>
            <a:r>
              <a:rPr lang="de-DE" altLang="de-DE" dirty="0">
                <a:solidFill>
                  <a:srgbClr val="002060"/>
                </a:solidFill>
              </a:rPr>
              <a:t> müssen nicht alle Fragen beantworten, sondern suchen sich einige heraus, zu denen ihnen viel einfällt. Das Schreiben sollte in einer Unterrichtsstunde erfolgen, so dass alle sich auf die Aufgabe konzentrieren müssen. </a:t>
            </a:r>
          </a:p>
          <a:p>
            <a:pPr marL="0" indent="0">
              <a:buNone/>
            </a:pPr>
            <a:endParaRPr lang="de-DE" dirty="0"/>
          </a:p>
        </p:txBody>
      </p:sp>
      <p:sp>
        <p:nvSpPr>
          <p:cNvPr id="3" name="Titel 2">
            <a:extLst>
              <a:ext uri="{FF2B5EF4-FFF2-40B4-BE49-F238E27FC236}">
                <a16:creationId xmlns:a16="http://schemas.microsoft.com/office/drawing/2014/main" id="{2E85B7C1-594E-494C-B4FE-B651CC2BD35F}"/>
              </a:ext>
            </a:extLst>
          </p:cNvPr>
          <p:cNvSpPr>
            <a:spLocks noGrp="1"/>
          </p:cNvSpPr>
          <p:nvPr>
            <p:ph type="title"/>
          </p:nvPr>
        </p:nvSpPr>
        <p:spPr/>
        <p:txBody>
          <a:bodyPr>
            <a:normAutofit/>
          </a:bodyPr>
          <a:lstStyle/>
          <a:p>
            <a:r>
              <a:rPr lang="de-DE" b="1" dirty="0"/>
              <a:t>3</a:t>
            </a:r>
            <a:r>
              <a:rPr lang="de-DE" altLang="de-DE" b="1" dirty="0"/>
              <a:t>. Schreiben einer Leseautobiografie (LAB)</a:t>
            </a:r>
            <a:endParaRPr lang="de-DE" b="1" dirty="0"/>
          </a:p>
        </p:txBody>
      </p:sp>
    </p:spTree>
    <p:extLst>
      <p:ext uri="{BB962C8B-B14F-4D97-AF65-F5344CB8AC3E}">
        <p14:creationId xmlns:p14="http://schemas.microsoft.com/office/powerpoint/2010/main" val="91676407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61195052-679F-294F-88A6-E0C249AC4233}"/>
              </a:ext>
            </a:extLst>
          </p:cNvPr>
          <p:cNvSpPr>
            <a:spLocks noGrp="1"/>
          </p:cNvSpPr>
          <p:nvPr>
            <p:ph type="body" sz="quarter" idx="13"/>
          </p:nvPr>
        </p:nvSpPr>
        <p:spPr/>
        <p:txBody>
          <a:bodyPr>
            <a:normAutofit fontScale="85000" lnSpcReduction="20000"/>
          </a:bodyPr>
          <a:lstStyle/>
          <a:p>
            <a:pPr marL="0" lvl="0" indent="0">
              <a:spcBef>
                <a:spcPts val="0"/>
              </a:spcBef>
              <a:spcAft>
                <a:spcPts val="600"/>
              </a:spcAft>
              <a:buClr>
                <a:srgbClr val="000000"/>
              </a:buClr>
              <a:buNone/>
              <a:tabLst>
                <a:tab pos="363538" algn="l"/>
                <a:tab pos="933450" algn="l"/>
                <a:tab pos="1847850" algn="l"/>
                <a:tab pos="2762250" algn="l"/>
                <a:tab pos="3676650" algn="l"/>
                <a:tab pos="4591050" algn="l"/>
                <a:tab pos="5505450" algn="l"/>
                <a:tab pos="6419850" algn="l"/>
                <a:tab pos="7334250" algn="l"/>
                <a:tab pos="8248650" algn="l"/>
                <a:tab pos="9163050" algn="l"/>
                <a:tab pos="10077450" algn="l"/>
              </a:tabLst>
              <a:defRPr/>
            </a:pPr>
            <a:r>
              <a:rPr lang="de-DE" altLang="de-DE" b="1" dirty="0">
                <a:solidFill>
                  <a:srgbClr val="002060"/>
                </a:solidFill>
              </a:rPr>
              <a:t>Datenauswertung: </a:t>
            </a:r>
          </a:p>
          <a:p>
            <a:pPr lvl="0">
              <a:spcBef>
                <a:spcPts val="0"/>
              </a:spcBef>
              <a:spcAft>
                <a:spcPts val="600"/>
              </a:spcAft>
              <a:buClr>
                <a:srgbClr val="002060"/>
              </a:buClr>
              <a:buFont typeface="Wingdings" pitchFamily="2" charset="2"/>
              <a:buChar char="Ø"/>
              <a:tabLst>
                <a:tab pos="363538" algn="l"/>
                <a:tab pos="933450" algn="l"/>
                <a:tab pos="1847850" algn="l"/>
                <a:tab pos="2762250" algn="l"/>
                <a:tab pos="3676650" algn="l"/>
                <a:tab pos="4591050" algn="l"/>
                <a:tab pos="5505450" algn="l"/>
                <a:tab pos="6419850" algn="l"/>
                <a:tab pos="7334250" algn="l"/>
                <a:tab pos="8248650" algn="l"/>
                <a:tab pos="9163050" algn="l"/>
                <a:tab pos="10077450" algn="l"/>
              </a:tabLst>
              <a:defRPr/>
            </a:pPr>
            <a:r>
              <a:rPr lang="de-DE" altLang="de-DE" dirty="0">
                <a:solidFill>
                  <a:srgbClr val="002060"/>
                </a:solidFill>
              </a:rPr>
              <a:t>Die Datenauswertung sollte zunächst durch die Lehrkraft erfolgen; Sie können dazu den </a:t>
            </a:r>
            <a:r>
              <a:rPr lang="de-DE" altLang="de-DE" b="1" dirty="0">
                <a:solidFill>
                  <a:srgbClr val="002060"/>
                </a:solidFill>
              </a:rPr>
              <a:t>Auswertungsbogen</a:t>
            </a:r>
            <a:r>
              <a:rPr lang="de-DE" altLang="de-DE" dirty="0"/>
              <a:t> (AB 10)</a:t>
            </a:r>
            <a:r>
              <a:rPr lang="de-DE" altLang="de-DE" dirty="0">
                <a:solidFill>
                  <a:srgbClr val="002060"/>
                </a:solidFill>
              </a:rPr>
              <a:t> verwenden oder einen ähnlichen Bogen entwickeln.</a:t>
            </a:r>
          </a:p>
          <a:p>
            <a:pPr lvl="0">
              <a:spcBef>
                <a:spcPts val="0"/>
              </a:spcBef>
              <a:spcAft>
                <a:spcPts val="600"/>
              </a:spcAft>
              <a:buClr>
                <a:srgbClr val="002060"/>
              </a:buClr>
              <a:buFont typeface="Wingdings" pitchFamily="2" charset="2"/>
              <a:buChar char="Ø"/>
              <a:tabLst>
                <a:tab pos="363538" algn="l"/>
                <a:tab pos="933450" algn="l"/>
                <a:tab pos="1847850" algn="l"/>
                <a:tab pos="2762250" algn="l"/>
                <a:tab pos="3676650" algn="l"/>
                <a:tab pos="4591050" algn="l"/>
                <a:tab pos="5505450" algn="l"/>
                <a:tab pos="6419850" algn="l"/>
                <a:tab pos="7334250" algn="l"/>
                <a:tab pos="8248650" algn="l"/>
                <a:tab pos="9163050" algn="l"/>
                <a:tab pos="10077450" algn="l"/>
              </a:tabLst>
              <a:defRPr/>
            </a:pPr>
            <a:r>
              <a:rPr lang="de-DE" altLang="de-DE" dirty="0">
                <a:solidFill>
                  <a:srgbClr val="002060"/>
                </a:solidFill>
              </a:rPr>
              <a:t>Wenn Sie mit den Lesebiografien der </a:t>
            </a:r>
            <a:r>
              <a:rPr lang="de-DE" altLang="de-DE" dirty="0" err="1">
                <a:solidFill>
                  <a:srgbClr val="002060"/>
                </a:solidFill>
              </a:rPr>
              <a:t>SuS</a:t>
            </a:r>
            <a:r>
              <a:rPr lang="de-DE" altLang="de-DE" dirty="0">
                <a:solidFill>
                  <a:srgbClr val="002060"/>
                </a:solidFill>
              </a:rPr>
              <a:t> im Unterricht arbeiten wollen, empfiehlt es sich, das Spektrum der Klasse durch </a:t>
            </a:r>
            <a:r>
              <a:rPr lang="de-DE" altLang="de-DE" b="1" dirty="0">
                <a:solidFill>
                  <a:srgbClr val="002060"/>
                </a:solidFill>
              </a:rPr>
              <a:t>wenige kontrastive Be</a:t>
            </a:r>
            <a:r>
              <a:rPr lang="de-DE" altLang="de-DE" dirty="0">
                <a:solidFill>
                  <a:srgbClr val="002060"/>
                </a:solidFill>
              </a:rPr>
              <a:t>ispiele abzudecken, also verschiedene Lesertypen bzw. Nichtleser zu kontrastieren.</a:t>
            </a:r>
          </a:p>
          <a:p>
            <a:pPr lvl="0">
              <a:spcBef>
                <a:spcPts val="0"/>
              </a:spcBef>
              <a:spcAft>
                <a:spcPts val="600"/>
              </a:spcAft>
              <a:buClr>
                <a:srgbClr val="002060"/>
              </a:buClr>
              <a:buFont typeface="Wingdings" pitchFamily="2" charset="2"/>
              <a:buChar char="Ø"/>
              <a:tabLst>
                <a:tab pos="363538" algn="l"/>
                <a:tab pos="933450" algn="l"/>
                <a:tab pos="1847850" algn="l"/>
                <a:tab pos="2762250" algn="l"/>
                <a:tab pos="3676650" algn="l"/>
                <a:tab pos="4591050" algn="l"/>
                <a:tab pos="5505450" algn="l"/>
                <a:tab pos="6419850" algn="l"/>
                <a:tab pos="7334250" algn="l"/>
                <a:tab pos="8248650" algn="l"/>
                <a:tab pos="9163050" algn="l"/>
                <a:tab pos="10077450" algn="l"/>
              </a:tabLst>
              <a:defRPr/>
            </a:pPr>
            <a:r>
              <a:rPr lang="de-DE" dirty="0">
                <a:solidFill>
                  <a:srgbClr val="002060"/>
                </a:solidFill>
              </a:rPr>
              <a:t>Wichtig: Die Texte müssen </a:t>
            </a:r>
            <a:r>
              <a:rPr lang="de-DE" b="1" dirty="0">
                <a:solidFill>
                  <a:srgbClr val="002060"/>
                </a:solidFill>
              </a:rPr>
              <a:t>anonymisiert</a:t>
            </a:r>
            <a:r>
              <a:rPr lang="de-DE" dirty="0">
                <a:solidFill>
                  <a:srgbClr val="002060"/>
                </a:solidFill>
              </a:rPr>
              <a:t> und abgetippt werden!</a:t>
            </a:r>
            <a:endParaRPr lang="de-DE" dirty="0"/>
          </a:p>
        </p:txBody>
      </p:sp>
      <p:sp>
        <p:nvSpPr>
          <p:cNvPr id="3" name="Titel 2">
            <a:extLst>
              <a:ext uri="{FF2B5EF4-FFF2-40B4-BE49-F238E27FC236}">
                <a16:creationId xmlns:a16="http://schemas.microsoft.com/office/drawing/2014/main" id="{B4E91539-CC96-F646-A6FC-36EFFC268413}"/>
              </a:ext>
            </a:extLst>
          </p:cNvPr>
          <p:cNvSpPr>
            <a:spLocks noGrp="1"/>
          </p:cNvSpPr>
          <p:nvPr>
            <p:ph type="title"/>
          </p:nvPr>
        </p:nvSpPr>
        <p:spPr/>
        <p:txBody>
          <a:bodyPr/>
          <a:lstStyle/>
          <a:p>
            <a:r>
              <a:rPr lang="de-DE" b="1" dirty="0"/>
              <a:t>3</a:t>
            </a:r>
            <a:r>
              <a:rPr lang="de-DE" altLang="de-DE" b="1" dirty="0"/>
              <a:t>. Schreiben einer Leseautobiografie (LAB)</a:t>
            </a:r>
            <a:endParaRPr lang="de-DE" dirty="0"/>
          </a:p>
        </p:txBody>
      </p:sp>
    </p:spTree>
    <p:extLst>
      <p:ext uri="{BB962C8B-B14F-4D97-AF65-F5344CB8AC3E}">
        <p14:creationId xmlns:p14="http://schemas.microsoft.com/office/powerpoint/2010/main" val="328337117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9AEAA43A-E998-764B-96FD-ED8A0FB060F6}"/>
              </a:ext>
            </a:extLst>
          </p:cNvPr>
          <p:cNvSpPr>
            <a:spLocks noGrp="1"/>
          </p:cNvSpPr>
          <p:nvPr>
            <p:ph type="body" sz="quarter" idx="13"/>
          </p:nvPr>
        </p:nvSpPr>
        <p:spPr/>
        <p:txBody>
          <a:bodyPr>
            <a:normAutofit fontScale="25000" lnSpcReduction="20000"/>
          </a:bodyPr>
          <a:lstStyle/>
          <a:p>
            <a:pPr marL="0" indent="0">
              <a:buNone/>
            </a:pPr>
            <a:r>
              <a:rPr lang="de-DE" sz="6200" b="1" dirty="0">
                <a:solidFill>
                  <a:srgbClr val="002060"/>
                </a:solidFill>
              </a:rPr>
              <a:t>Aufgabe: Schreibe deine eigene Lesebiographie (ca. 1 bis 1,5 Seiten)! </a:t>
            </a:r>
            <a:endParaRPr lang="de-DE" sz="6200" dirty="0">
              <a:solidFill>
                <a:srgbClr val="002060"/>
              </a:solidFill>
            </a:endParaRPr>
          </a:p>
          <a:p>
            <a:pPr marL="0" indent="0">
              <a:buNone/>
              <a:tabLst>
                <a:tab pos="0" algn="l"/>
                <a:tab pos="933450" algn="l"/>
                <a:tab pos="1847850" algn="l"/>
                <a:tab pos="2762250" algn="l"/>
                <a:tab pos="3676650" algn="l"/>
                <a:tab pos="4591050" algn="l"/>
                <a:tab pos="5505450" algn="l"/>
                <a:tab pos="6419850" algn="l"/>
                <a:tab pos="7334250" algn="l"/>
                <a:tab pos="8248650" algn="l"/>
                <a:tab pos="9163050" algn="l"/>
                <a:tab pos="10077450" algn="l"/>
              </a:tabLst>
            </a:pPr>
            <a:r>
              <a:rPr lang="de-DE" sz="6200" i="1" dirty="0">
                <a:solidFill>
                  <a:srgbClr val="002060"/>
                </a:solidFill>
              </a:rPr>
              <a:t>Anregungen, um die eigene Lesebiographie und Lesesozialisation zu reflektieren, bieten dir die nachfolgenden Fragen:</a:t>
            </a:r>
            <a:endParaRPr lang="de-DE" sz="6200" dirty="0">
              <a:solidFill>
                <a:srgbClr val="002060"/>
              </a:solidFill>
            </a:endParaRPr>
          </a:p>
          <a:p>
            <a:endParaRPr lang="de-DE" altLang="de-DE" sz="6200" b="1" dirty="0">
              <a:solidFill>
                <a:srgbClr val="002060"/>
              </a:solidFill>
            </a:endParaRPr>
          </a:p>
          <a:p>
            <a:pPr marL="0" indent="0">
              <a:buNone/>
            </a:pPr>
            <a:r>
              <a:rPr lang="de-DE" altLang="de-DE" sz="8000" b="1" dirty="0">
                <a:solidFill>
                  <a:srgbClr val="002060"/>
                </a:solidFill>
              </a:rPr>
              <a:t>Erinnerungen an die Kindheit:</a:t>
            </a:r>
          </a:p>
          <a:p>
            <a:endParaRPr lang="de-DE" altLang="de-DE" sz="8000" dirty="0">
              <a:solidFill>
                <a:srgbClr val="002060"/>
              </a:solidFill>
            </a:endParaRPr>
          </a:p>
          <a:p>
            <a:pPr marL="457200" indent="-457200">
              <a:buClr>
                <a:srgbClr val="002060"/>
              </a:buClr>
              <a:buAutoNum type="arabicPeriod"/>
            </a:pPr>
            <a:r>
              <a:rPr lang="de-DE" altLang="de-DE" sz="8000" dirty="0">
                <a:solidFill>
                  <a:srgbClr val="002060"/>
                </a:solidFill>
              </a:rPr>
              <a:t>Wurde dir als Kind vorgelesen? Von wem?</a:t>
            </a:r>
          </a:p>
          <a:p>
            <a:pPr marL="457200" indent="-457200">
              <a:buClr>
                <a:srgbClr val="002060"/>
              </a:buClr>
              <a:buAutoNum type="arabicPeriod"/>
            </a:pPr>
            <a:r>
              <a:rPr lang="de-DE" altLang="de-DE" sz="8000" dirty="0">
                <a:solidFill>
                  <a:srgbClr val="002060"/>
                </a:solidFill>
              </a:rPr>
              <a:t>Hattest du eigene Kinderbücher?</a:t>
            </a:r>
          </a:p>
          <a:p>
            <a:pPr marL="457200" indent="-457200">
              <a:buClr>
                <a:srgbClr val="002060"/>
              </a:buClr>
              <a:buAutoNum type="arabicPeriod"/>
            </a:pPr>
            <a:r>
              <a:rPr lang="de-DE" altLang="de-DE" sz="8000" dirty="0">
                <a:solidFill>
                  <a:srgbClr val="002060"/>
                </a:solidFill>
              </a:rPr>
              <a:t>Haben deine Eltern, Großeltern oder Geschwister gelesen?</a:t>
            </a:r>
          </a:p>
          <a:p>
            <a:pPr marL="457200" indent="-457200">
              <a:buClr>
                <a:srgbClr val="002060"/>
              </a:buClr>
              <a:buAutoNum type="arabicPeriod"/>
            </a:pPr>
            <a:r>
              <a:rPr lang="de-DE" altLang="de-DE" sz="8000" dirty="0">
                <a:solidFill>
                  <a:srgbClr val="002060"/>
                </a:solidFill>
              </a:rPr>
              <a:t>Wurden in deiner Familie regelmäßig Zeitungen und Zeitschriften gelesen?</a:t>
            </a:r>
          </a:p>
          <a:p>
            <a:pPr marL="457200" indent="-457200">
              <a:buClr>
                <a:srgbClr val="002060"/>
              </a:buClr>
              <a:buAutoNum type="arabicPeriod"/>
            </a:pPr>
            <a:r>
              <a:rPr lang="de-DE" altLang="de-DE" sz="8000" dirty="0">
                <a:solidFill>
                  <a:srgbClr val="002060"/>
                </a:solidFill>
              </a:rPr>
              <a:t>An welche Bilderbücher, Kinderbücher und Jugendlesestoffe erinnerst du dich noch?</a:t>
            </a:r>
          </a:p>
          <a:p>
            <a:pPr marL="457200" indent="-457200">
              <a:buClr>
                <a:srgbClr val="002060"/>
              </a:buClr>
              <a:buAutoNum type="arabicPeriod"/>
            </a:pPr>
            <a:r>
              <a:rPr lang="de-DE" altLang="de-DE" sz="8000" dirty="0">
                <a:solidFill>
                  <a:srgbClr val="002060"/>
                </a:solidFill>
              </a:rPr>
              <a:t>Hast du als Kind heimlich gelesen?</a:t>
            </a:r>
          </a:p>
          <a:p>
            <a:pPr marL="457200" indent="-457200">
              <a:buClr>
                <a:srgbClr val="002060"/>
              </a:buClr>
              <a:buAutoNum type="arabicPeriod"/>
            </a:pPr>
            <a:r>
              <a:rPr lang="de-DE" altLang="de-DE" sz="8000" dirty="0">
                <a:solidFill>
                  <a:srgbClr val="002060"/>
                </a:solidFill>
              </a:rPr>
              <a:t>Gab es verbotene Lesestoffe für dich? (…)</a:t>
            </a:r>
          </a:p>
          <a:p>
            <a:pPr marL="0" indent="0">
              <a:buClr>
                <a:srgbClr val="002060"/>
              </a:buClr>
              <a:buNone/>
            </a:pPr>
            <a:endParaRPr lang="de-DE" altLang="de-DE" sz="6200" dirty="0">
              <a:solidFill>
                <a:srgbClr val="002060"/>
              </a:solidFill>
            </a:endParaRPr>
          </a:p>
        </p:txBody>
      </p:sp>
      <p:sp>
        <p:nvSpPr>
          <p:cNvPr id="3" name="Titel 2">
            <a:extLst>
              <a:ext uri="{FF2B5EF4-FFF2-40B4-BE49-F238E27FC236}">
                <a16:creationId xmlns:a16="http://schemas.microsoft.com/office/drawing/2014/main" id="{B382E36E-5C65-4847-B16D-65ADDD37030C}"/>
              </a:ext>
            </a:extLst>
          </p:cNvPr>
          <p:cNvSpPr>
            <a:spLocks noGrp="1"/>
          </p:cNvSpPr>
          <p:nvPr>
            <p:ph type="title"/>
          </p:nvPr>
        </p:nvSpPr>
        <p:spPr/>
        <p:txBody>
          <a:bodyPr/>
          <a:lstStyle/>
          <a:p>
            <a:r>
              <a:rPr lang="de-DE" b="1" dirty="0"/>
              <a:t>Beispiel: Schreiben einer Leseautobiografie</a:t>
            </a:r>
          </a:p>
        </p:txBody>
      </p:sp>
      <p:sp>
        <p:nvSpPr>
          <p:cNvPr id="4" name="Textfeld 3">
            <a:extLst>
              <a:ext uri="{FF2B5EF4-FFF2-40B4-BE49-F238E27FC236}">
                <a16:creationId xmlns:a16="http://schemas.microsoft.com/office/drawing/2014/main" id="{52AC50E2-06E0-5A47-AEFB-2FF356E94CAB}"/>
              </a:ext>
            </a:extLst>
          </p:cNvPr>
          <p:cNvSpPr txBox="1"/>
          <p:nvPr/>
        </p:nvSpPr>
        <p:spPr>
          <a:xfrm>
            <a:off x="467544" y="5805264"/>
            <a:ext cx="3162661" cy="369332"/>
          </a:xfrm>
          <a:prstGeom prst="rect">
            <a:avLst/>
          </a:prstGeom>
          <a:noFill/>
        </p:spPr>
        <p:txBody>
          <a:bodyPr wrap="none" rtlCol="0">
            <a:spAutoFit/>
          </a:bodyPr>
          <a:lstStyle/>
          <a:p>
            <a:r>
              <a:rPr lang="de-DE" dirty="0">
                <a:solidFill>
                  <a:srgbClr val="002060"/>
                </a:solidFill>
              </a:rPr>
              <a:t>Quelle: Krug &amp; Nix, 2017, S. 115</a:t>
            </a:r>
            <a:endParaRPr lang="en-US" dirty="0">
              <a:solidFill>
                <a:srgbClr val="002060"/>
              </a:solidFill>
            </a:endParaRPr>
          </a:p>
        </p:txBody>
      </p:sp>
    </p:spTree>
    <p:extLst>
      <p:ext uri="{BB962C8B-B14F-4D97-AF65-F5344CB8AC3E}">
        <p14:creationId xmlns:p14="http://schemas.microsoft.com/office/powerpoint/2010/main" val="406298328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5EE1649D-31AB-8A4F-8C9C-F8B8392965EB}"/>
              </a:ext>
            </a:extLst>
          </p:cNvPr>
          <p:cNvSpPr>
            <a:spLocks noGrp="1"/>
          </p:cNvSpPr>
          <p:nvPr>
            <p:ph type="body" sz="quarter" idx="13"/>
          </p:nvPr>
        </p:nvSpPr>
        <p:spPr/>
        <p:txBody>
          <a:bodyPr>
            <a:normAutofit/>
          </a:bodyPr>
          <a:lstStyle/>
          <a:p>
            <a:pPr marL="0" indent="0">
              <a:buNone/>
            </a:pPr>
            <a:r>
              <a:rPr lang="de-DE" b="1" dirty="0"/>
              <a:t>Schreiben einer Leseautobiografie:</a:t>
            </a:r>
          </a:p>
          <a:p>
            <a:pPr>
              <a:buFont typeface="Wingdings" pitchFamily="2" charset="2"/>
              <a:buChar char="Ø"/>
            </a:pPr>
            <a:r>
              <a:rPr lang="de-DE" dirty="0"/>
              <a:t> Welche Vorteile und welche Nachteile sehen Sie (sieht Ihre Gruppe) bei diesen Verfahren? </a:t>
            </a:r>
          </a:p>
          <a:p>
            <a:pPr algn="just">
              <a:buFont typeface="Wingdings" pitchFamily="2" charset="2"/>
              <a:buChar char="Ø"/>
            </a:pPr>
            <a:r>
              <a:rPr lang="de-DE" sz="2800" dirty="0"/>
              <a:t> </a:t>
            </a:r>
            <a:r>
              <a:rPr lang="de-DE" sz="3400" dirty="0"/>
              <a:t>Würden Sie Leseautobiografien in Ihrem Unterricht einsetzen? In welchem Zusammenhang und mit welchen Zielen?</a:t>
            </a:r>
          </a:p>
          <a:p>
            <a:pPr algn="just">
              <a:buFont typeface="Wingdings" pitchFamily="2" charset="2"/>
              <a:buChar char="Ø"/>
            </a:pPr>
            <a:endParaRPr lang="de-DE" sz="2800" dirty="0"/>
          </a:p>
          <a:p>
            <a:pPr algn="just">
              <a:buFont typeface="Wingdings" pitchFamily="2" charset="2"/>
              <a:buChar char="Ø"/>
            </a:pPr>
            <a:endParaRPr lang="de-DE" sz="2800" dirty="0"/>
          </a:p>
        </p:txBody>
      </p:sp>
      <p:sp>
        <p:nvSpPr>
          <p:cNvPr id="3" name="Titel 2">
            <a:extLst>
              <a:ext uri="{FF2B5EF4-FFF2-40B4-BE49-F238E27FC236}">
                <a16:creationId xmlns:a16="http://schemas.microsoft.com/office/drawing/2014/main" id="{40FDB479-EB7A-054F-B7C9-26E5A57ECC16}"/>
              </a:ext>
            </a:extLst>
          </p:cNvPr>
          <p:cNvSpPr>
            <a:spLocks noGrp="1"/>
          </p:cNvSpPr>
          <p:nvPr>
            <p:ph type="title"/>
          </p:nvPr>
        </p:nvSpPr>
        <p:spPr/>
        <p:txBody>
          <a:bodyPr>
            <a:normAutofit fontScale="90000"/>
          </a:bodyPr>
          <a:lstStyle/>
          <a:p>
            <a:r>
              <a:rPr lang="de-DE" b="1" dirty="0"/>
              <a:t> Auswertung der Exploration / Fragen an die TN</a:t>
            </a:r>
          </a:p>
        </p:txBody>
      </p:sp>
    </p:spTree>
    <p:extLst>
      <p:ext uri="{BB962C8B-B14F-4D97-AF65-F5344CB8AC3E}">
        <p14:creationId xmlns:p14="http://schemas.microsoft.com/office/powerpoint/2010/main" val="1385303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D7F3B970-2C8F-4D08-9235-D20381BA4024}"/>
              </a:ext>
            </a:extLst>
          </p:cNvPr>
          <p:cNvSpPr>
            <a:spLocks noGrp="1"/>
          </p:cNvSpPr>
          <p:nvPr>
            <p:ph type="title"/>
          </p:nvPr>
        </p:nvSpPr>
        <p:spPr/>
        <p:txBody>
          <a:bodyPr/>
          <a:lstStyle/>
          <a:p>
            <a:endParaRPr lang="de-DE"/>
          </a:p>
        </p:txBody>
      </p:sp>
      <p:grpSp>
        <p:nvGrpSpPr>
          <p:cNvPr id="6" name="Gruppieren 5">
            <a:extLst>
              <a:ext uri="{FF2B5EF4-FFF2-40B4-BE49-F238E27FC236}">
                <a16:creationId xmlns:a16="http://schemas.microsoft.com/office/drawing/2014/main" id="{34D4E9E6-70D1-499C-B61D-4B45B480B437}"/>
              </a:ext>
            </a:extLst>
          </p:cNvPr>
          <p:cNvGrpSpPr/>
          <p:nvPr/>
        </p:nvGrpSpPr>
        <p:grpSpPr>
          <a:xfrm>
            <a:off x="2312053" y="2462384"/>
            <a:ext cx="5728162" cy="1933231"/>
            <a:chOff x="1208269" y="1065384"/>
            <a:chExt cx="5728162" cy="1933231"/>
          </a:xfrm>
        </p:grpSpPr>
        <p:sp>
          <p:nvSpPr>
            <p:cNvPr id="8" name="Rechteck 7">
              <a:extLst>
                <a:ext uri="{FF2B5EF4-FFF2-40B4-BE49-F238E27FC236}">
                  <a16:creationId xmlns:a16="http://schemas.microsoft.com/office/drawing/2014/main" id="{12E0E581-20E3-4B86-AE57-179B53301479}"/>
                </a:ext>
              </a:extLst>
            </p:cNvPr>
            <p:cNvSpPr/>
            <p:nvPr/>
          </p:nvSpPr>
          <p:spPr>
            <a:xfrm>
              <a:off x="1208269" y="1065384"/>
              <a:ext cx="5728162" cy="1933231"/>
            </a:xfrm>
            <a:prstGeom prst="rect">
              <a:avLst/>
            </a:prstGeom>
          </p:spPr>
          <p:style>
            <a:lnRef idx="2">
              <a:schemeClr val="lt1">
                <a:hueOff val="0"/>
                <a:satOff val="0"/>
                <a:lumOff val="0"/>
                <a:alphaOff val="0"/>
              </a:schemeClr>
            </a:lnRef>
            <a:fillRef idx="1">
              <a:schemeClr val="accent5">
                <a:alpha val="90000"/>
                <a:hueOff val="0"/>
                <a:satOff val="0"/>
                <a:lumOff val="0"/>
                <a:alphaOff val="0"/>
              </a:schemeClr>
            </a:fillRef>
            <a:effectRef idx="0">
              <a:schemeClr val="accent5">
                <a:alpha val="90000"/>
                <a:hueOff val="0"/>
                <a:satOff val="0"/>
                <a:lumOff val="0"/>
                <a:alphaOff val="0"/>
              </a:schemeClr>
            </a:effectRef>
            <a:fontRef idx="minor">
              <a:schemeClr val="lt1"/>
            </a:fontRef>
          </p:style>
        </p:sp>
        <p:sp>
          <p:nvSpPr>
            <p:cNvPr id="9" name="Textfeld 8">
              <a:extLst>
                <a:ext uri="{FF2B5EF4-FFF2-40B4-BE49-F238E27FC236}">
                  <a16:creationId xmlns:a16="http://schemas.microsoft.com/office/drawing/2014/main" id="{107342DD-2804-48C2-9E97-E83AEE88F80D}"/>
                </a:ext>
              </a:extLst>
            </p:cNvPr>
            <p:cNvSpPr txBox="1"/>
            <p:nvPr/>
          </p:nvSpPr>
          <p:spPr>
            <a:xfrm>
              <a:off x="1208269" y="1065384"/>
              <a:ext cx="5728162" cy="193323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612900" tIns="147320" rIns="147320" bIns="147320" numCol="1" spcCol="1270" anchor="ctr" anchorCtr="0">
              <a:noAutofit/>
            </a:bodyPr>
            <a:lstStyle/>
            <a:p>
              <a:pPr marL="0" lvl="0" indent="0" algn="l" defTabSz="2578100">
                <a:lnSpc>
                  <a:spcPct val="90000"/>
                </a:lnSpc>
                <a:spcBef>
                  <a:spcPct val="0"/>
                </a:spcBef>
                <a:spcAft>
                  <a:spcPct val="35000"/>
                </a:spcAft>
                <a:buNone/>
              </a:pPr>
              <a:r>
                <a:rPr lang="de-DE" sz="3200" b="1" dirty="0"/>
                <a:t>1. Grundlagen für die Diagnostik von Lese-kompetenz </a:t>
              </a:r>
            </a:p>
            <a:p>
              <a:pPr marL="0" lvl="0" indent="0" algn="l" defTabSz="2578100">
                <a:lnSpc>
                  <a:spcPct val="90000"/>
                </a:lnSpc>
                <a:spcBef>
                  <a:spcPct val="0"/>
                </a:spcBef>
                <a:spcAft>
                  <a:spcPct val="35000"/>
                </a:spcAft>
                <a:buNone/>
              </a:pPr>
              <a:r>
                <a:rPr lang="de-DE" sz="3200" b="1" dirty="0"/>
                <a:t>(Wh. aus Modul 9.1)</a:t>
              </a:r>
              <a:endParaRPr lang="de-DE" sz="3200" kern="1200" dirty="0"/>
            </a:p>
          </p:txBody>
        </p:sp>
      </p:grpSp>
      <p:sp>
        <p:nvSpPr>
          <p:cNvPr id="7" name="Ellipse 6">
            <a:extLst>
              <a:ext uri="{FF2B5EF4-FFF2-40B4-BE49-F238E27FC236}">
                <a16:creationId xmlns:a16="http://schemas.microsoft.com/office/drawing/2014/main" id="{EDCB88A2-7A34-4839-8A25-0D6B9837768B}"/>
              </a:ext>
            </a:extLst>
          </p:cNvPr>
          <p:cNvSpPr/>
          <p:nvPr/>
        </p:nvSpPr>
        <p:spPr>
          <a:xfrm>
            <a:off x="1103784" y="2220730"/>
            <a:ext cx="2416539" cy="2416539"/>
          </a:xfrm>
          <a:prstGeom prst="ellipse">
            <a:avLst/>
          </a:prstGeom>
          <a:blipFill rotWithShape="0">
            <a:blip r:embed="rId3" cstate="print">
              <a:extLst>
                <a:ext uri="{28A0092B-C50C-407E-A947-70E740481C1C}">
                  <a14:useLocalDpi xmlns:a14="http://schemas.microsoft.com/office/drawing/2010/main" val="0"/>
                </a:ext>
              </a:extLst>
            </a:blip>
            <a:srcRect/>
            <a:stretch>
              <a:fillRect/>
            </a:stretch>
          </a:blipFill>
        </p:spPr>
        <p:style>
          <a:lnRef idx="2">
            <a:schemeClr val="accent5">
              <a:alpha val="90000"/>
              <a:hueOff val="0"/>
              <a:satOff val="0"/>
              <a:lumOff val="0"/>
              <a:alphaOff val="0"/>
            </a:schemeClr>
          </a:lnRef>
          <a:fillRef idx="1">
            <a:scrgbClr r="0" g="0" b="0"/>
          </a:fillRef>
          <a:effectRef idx="0">
            <a:schemeClr val="lt1">
              <a:hueOff val="0"/>
              <a:satOff val="0"/>
              <a:lumOff val="0"/>
              <a:alphaOff val="0"/>
            </a:schemeClr>
          </a:effectRef>
          <a:fontRef idx="minor">
            <a:schemeClr val="dk1">
              <a:hueOff val="0"/>
              <a:satOff val="0"/>
              <a:lumOff val="0"/>
              <a:alphaOff val="0"/>
            </a:schemeClr>
          </a:fontRef>
        </p:style>
      </p:sp>
    </p:spTree>
    <p:extLst>
      <p:ext uri="{BB962C8B-B14F-4D97-AF65-F5344CB8AC3E}">
        <p14:creationId xmlns:p14="http://schemas.microsoft.com/office/powerpoint/2010/main" val="337403613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748D6D08-456C-9140-8DF0-CFED405C58D0}"/>
              </a:ext>
            </a:extLst>
          </p:cNvPr>
          <p:cNvSpPr>
            <a:spLocks noGrp="1"/>
          </p:cNvSpPr>
          <p:nvPr>
            <p:ph type="body" sz="quarter" idx="13"/>
          </p:nvPr>
        </p:nvSpPr>
        <p:spPr/>
        <p:txBody>
          <a:bodyPr>
            <a:normAutofit fontScale="92500" lnSpcReduction="20000"/>
          </a:bodyPr>
          <a:lstStyle/>
          <a:p>
            <a:pPr marL="0" indent="0">
              <a:buNone/>
            </a:pPr>
            <a:r>
              <a:rPr lang="de-DE" b="1" dirty="0"/>
              <a:t>Vorteile:</a:t>
            </a:r>
          </a:p>
          <a:p>
            <a:pPr lvl="0">
              <a:spcBef>
                <a:spcPts val="0"/>
              </a:spcBef>
              <a:spcAft>
                <a:spcPts val="600"/>
              </a:spcAft>
              <a:buClr>
                <a:srgbClr val="00823B"/>
              </a:buClr>
              <a:buFont typeface="Wingdings" panose="05000000000000000000" pitchFamily="2" charset="2"/>
              <a:buChar char="ü"/>
              <a:tabLst>
                <a:tab pos="363538" algn="l"/>
                <a:tab pos="933450" algn="l"/>
                <a:tab pos="1847850" algn="l"/>
                <a:tab pos="2762250" algn="l"/>
                <a:tab pos="3676650" algn="l"/>
                <a:tab pos="4591050" algn="l"/>
                <a:tab pos="5505450" algn="l"/>
                <a:tab pos="6419850" algn="l"/>
                <a:tab pos="7334250" algn="l"/>
                <a:tab pos="8248650" algn="l"/>
                <a:tab pos="9163050" algn="l"/>
                <a:tab pos="10077450" algn="l"/>
              </a:tabLst>
              <a:defRPr/>
            </a:pPr>
            <a:endParaRPr lang="de-DE" altLang="de-DE" sz="2000" dirty="0">
              <a:solidFill>
                <a:srgbClr val="00823B"/>
              </a:solidFill>
            </a:endParaRPr>
          </a:p>
          <a:p>
            <a:pPr lvl="0">
              <a:spcBef>
                <a:spcPts val="0"/>
              </a:spcBef>
              <a:spcAft>
                <a:spcPts val="600"/>
              </a:spcAft>
              <a:buClr>
                <a:srgbClr val="00823B"/>
              </a:buClr>
              <a:buFont typeface="Wingdings" pitchFamily="2" charset="2"/>
              <a:buChar char="Ø"/>
              <a:tabLst>
                <a:tab pos="363538" algn="l"/>
                <a:tab pos="933450" algn="l"/>
                <a:tab pos="1847850" algn="l"/>
                <a:tab pos="2762250" algn="l"/>
                <a:tab pos="3676650" algn="l"/>
                <a:tab pos="4591050" algn="l"/>
                <a:tab pos="5505450" algn="l"/>
                <a:tab pos="6419850" algn="l"/>
                <a:tab pos="7334250" algn="l"/>
                <a:tab pos="8248650" algn="l"/>
                <a:tab pos="9163050" algn="l"/>
                <a:tab pos="10077450" algn="l"/>
              </a:tabLst>
              <a:defRPr/>
            </a:pPr>
            <a:r>
              <a:rPr lang="de-DE" altLang="de-DE" sz="2000" dirty="0">
                <a:solidFill>
                  <a:srgbClr val="68435D"/>
                </a:solidFill>
              </a:rPr>
              <a:t>Die </a:t>
            </a:r>
            <a:r>
              <a:rPr lang="de-DE" altLang="de-DE" sz="2000" dirty="0" err="1">
                <a:solidFill>
                  <a:srgbClr val="68435D"/>
                </a:solidFill>
              </a:rPr>
              <a:t>SuS</a:t>
            </a:r>
            <a:r>
              <a:rPr lang="de-DE" altLang="de-DE" sz="2000" dirty="0">
                <a:solidFill>
                  <a:srgbClr val="68435D"/>
                </a:solidFill>
              </a:rPr>
              <a:t> werden zum Nachdenken über ihre eigene Lesesozialisation angeregt.</a:t>
            </a:r>
          </a:p>
          <a:p>
            <a:pPr lvl="0">
              <a:spcBef>
                <a:spcPts val="0"/>
              </a:spcBef>
              <a:spcAft>
                <a:spcPts val="600"/>
              </a:spcAft>
              <a:buClr>
                <a:srgbClr val="00823B"/>
              </a:buClr>
              <a:buFont typeface="Wingdings" pitchFamily="2" charset="2"/>
              <a:buChar char="Ø"/>
              <a:tabLst>
                <a:tab pos="363538" algn="l"/>
                <a:tab pos="933450" algn="l"/>
                <a:tab pos="1847850" algn="l"/>
                <a:tab pos="2762250" algn="l"/>
                <a:tab pos="3676650" algn="l"/>
                <a:tab pos="4591050" algn="l"/>
                <a:tab pos="5505450" algn="l"/>
                <a:tab pos="6419850" algn="l"/>
                <a:tab pos="7334250" algn="l"/>
                <a:tab pos="8248650" algn="l"/>
                <a:tab pos="9163050" algn="l"/>
                <a:tab pos="10077450" algn="l"/>
              </a:tabLst>
              <a:defRPr/>
            </a:pPr>
            <a:r>
              <a:rPr lang="de-DE" altLang="de-DE" sz="2000" dirty="0">
                <a:solidFill>
                  <a:srgbClr val="68435D"/>
                </a:solidFill>
              </a:rPr>
              <a:t>Ausgewählte LABs können anonymisiert im Unterricht verwendet werden, um über Unterschiede in der Lese- und Mediensozialisation der </a:t>
            </a:r>
            <a:r>
              <a:rPr lang="de-DE" altLang="de-DE" sz="2000" dirty="0" err="1">
                <a:solidFill>
                  <a:srgbClr val="68435D"/>
                </a:solidFill>
              </a:rPr>
              <a:t>SuS</a:t>
            </a:r>
            <a:r>
              <a:rPr lang="de-DE" altLang="de-DE" sz="2000" dirty="0">
                <a:solidFill>
                  <a:srgbClr val="68435D"/>
                </a:solidFill>
              </a:rPr>
              <a:t> nachzudenken.</a:t>
            </a:r>
          </a:p>
          <a:p>
            <a:pPr lvl="0">
              <a:spcBef>
                <a:spcPts val="0"/>
              </a:spcBef>
              <a:spcAft>
                <a:spcPts val="600"/>
              </a:spcAft>
              <a:buClr>
                <a:srgbClr val="00823B"/>
              </a:buClr>
              <a:buFont typeface="Wingdings" pitchFamily="2" charset="2"/>
              <a:buChar char="Ø"/>
              <a:tabLst>
                <a:tab pos="363538" algn="l"/>
                <a:tab pos="933450" algn="l"/>
                <a:tab pos="1847850" algn="l"/>
                <a:tab pos="2762250" algn="l"/>
                <a:tab pos="3676650" algn="l"/>
                <a:tab pos="4591050" algn="l"/>
                <a:tab pos="5505450" algn="l"/>
                <a:tab pos="6419850" algn="l"/>
                <a:tab pos="7334250" algn="l"/>
                <a:tab pos="8248650" algn="l"/>
                <a:tab pos="9163050" algn="l"/>
                <a:tab pos="10077450" algn="l"/>
              </a:tabLst>
              <a:defRPr/>
            </a:pPr>
            <a:r>
              <a:rPr lang="de-DE" altLang="de-DE" sz="2000" dirty="0">
                <a:solidFill>
                  <a:srgbClr val="68435D"/>
                </a:solidFill>
              </a:rPr>
              <a:t>Die </a:t>
            </a:r>
            <a:r>
              <a:rPr lang="de-DE" altLang="de-DE" sz="2000" dirty="0" err="1">
                <a:solidFill>
                  <a:srgbClr val="68435D"/>
                </a:solidFill>
              </a:rPr>
              <a:t>SuS</a:t>
            </a:r>
            <a:r>
              <a:rPr lang="de-DE" altLang="de-DE" sz="2000" dirty="0">
                <a:solidFill>
                  <a:srgbClr val="68435D"/>
                </a:solidFill>
              </a:rPr>
              <a:t> liefern die Dokumente selbst, d.h. es ist keine Datenaufbereitung (wie bei Interviews) erforderlich. </a:t>
            </a:r>
          </a:p>
          <a:p>
            <a:pPr marL="0" indent="0">
              <a:buNone/>
            </a:pPr>
            <a:endParaRPr lang="de-DE" sz="2000" b="1" dirty="0">
              <a:solidFill>
                <a:srgbClr val="7030A0"/>
              </a:solidFill>
            </a:endParaRPr>
          </a:p>
        </p:txBody>
      </p:sp>
      <p:sp>
        <p:nvSpPr>
          <p:cNvPr id="4" name="Textplatzhalter 3">
            <a:extLst>
              <a:ext uri="{FF2B5EF4-FFF2-40B4-BE49-F238E27FC236}">
                <a16:creationId xmlns:a16="http://schemas.microsoft.com/office/drawing/2014/main" id="{BC727F11-FB5A-D341-9BA1-5D35E97C4457}"/>
              </a:ext>
            </a:extLst>
          </p:cNvPr>
          <p:cNvSpPr>
            <a:spLocks noGrp="1"/>
          </p:cNvSpPr>
          <p:nvPr>
            <p:ph type="body" sz="quarter" idx="14"/>
          </p:nvPr>
        </p:nvSpPr>
        <p:spPr/>
        <p:txBody>
          <a:bodyPr>
            <a:normAutofit fontScale="85000" lnSpcReduction="10000"/>
          </a:bodyPr>
          <a:lstStyle/>
          <a:p>
            <a:pPr marL="0" indent="0">
              <a:buNone/>
            </a:pPr>
            <a:r>
              <a:rPr lang="de-DE" sz="3500" b="1" dirty="0"/>
              <a:t>Nachteile:</a:t>
            </a:r>
          </a:p>
          <a:p>
            <a:pPr lvl="0">
              <a:spcBef>
                <a:spcPts val="0"/>
              </a:spcBef>
              <a:spcAft>
                <a:spcPts val="600"/>
              </a:spcAft>
              <a:buClr>
                <a:srgbClr val="C00000"/>
              </a:buClr>
              <a:buFont typeface="Wingdings" pitchFamily="2" charset="2"/>
              <a:buChar char="Ø"/>
              <a:tabLst>
                <a:tab pos="363538" algn="l"/>
                <a:tab pos="933450" algn="l"/>
                <a:tab pos="1847850" algn="l"/>
                <a:tab pos="2762250" algn="l"/>
                <a:tab pos="3676650" algn="l"/>
                <a:tab pos="4591050" algn="l"/>
                <a:tab pos="5505450" algn="l"/>
                <a:tab pos="6419850" algn="l"/>
                <a:tab pos="7334250" algn="l"/>
                <a:tab pos="8248650" algn="l"/>
                <a:tab pos="9163050" algn="l"/>
                <a:tab pos="10077450" algn="l"/>
              </a:tabLst>
              <a:defRPr/>
            </a:pPr>
            <a:endParaRPr lang="de-DE" altLang="de-DE" sz="2400" dirty="0">
              <a:solidFill>
                <a:srgbClr val="3B8CA1"/>
              </a:solidFill>
            </a:endParaRPr>
          </a:p>
          <a:p>
            <a:pPr lvl="0">
              <a:spcBef>
                <a:spcPts val="0"/>
              </a:spcBef>
              <a:spcAft>
                <a:spcPts val="600"/>
              </a:spcAft>
              <a:buClr>
                <a:srgbClr val="C00000"/>
              </a:buClr>
              <a:buFont typeface="Wingdings" pitchFamily="2" charset="2"/>
              <a:buChar char="Ø"/>
              <a:tabLst>
                <a:tab pos="363538" algn="l"/>
                <a:tab pos="933450" algn="l"/>
                <a:tab pos="1847850" algn="l"/>
                <a:tab pos="2762250" algn="l"/>
                <a:tab pos="3676650" algn="l"/>
                <a:tab pos="4591050" algn="l"/>
                <a:tab pos="5505450" algn="l"/>
                <a:tab pos="6419850" algn="l"/>
                <a:tab pos="7334250" algn="l"/>
                <a:tab pos="8248650" algn="l"/>
                <a:tab pos="9163050" algn="l"/>
                <a:tab pos="10077450" algn="l"/>
              </a:tabLst>
              <a:defRPr/>
            </a:pPr>
            <a:r>
              <a:rPr lang="de-DE" altLang="de-DE" sz="2400" dirty="0">
                <a:solidFill>
                  <a:srgbClr val="3B8CA1"/>
                </a:solidFill>
              </a:rPr>
              <a:t>Die Informationen in einer Leseautobiografie sind unter Umständen lückenhaft und unvollständig (es kann nicht – wie bei Interviews – vertiefend nachgefragt werden).</a:t>
            </a:r>
          </a:p>
          <a:p>
            <a:pPr lvl="0">
              <a:spcBef>
                <a:spcPts val="0"/>
              </a:spcBef>
              <a:spcAft>
                <a:spcPts val="600"/>
              </a:spcAft>
              <a:buClr>
                <a:srgbClr val="C00000"/>
              </a:buClr>
              <a:buFont typeface="Wingdings" pitchFamily="2" charset="2"/>
              <a:buChar char="Ø"/>
              <a:tabLst>
                <a:tab pos="363538" algn="l"/>
                <a:tab pos="933450" algn="l"/>
                <a:tab pos="1847850" algn="l"/>
                <a:tab pos="2762250" algn="l"/>
                <a:tab pos="3676650" algn="l"/>
                <a:tab pos="4591050" algn="l"/>
                <a:tab pos="5505450" algn="l"/>
                <a:tab pos="6419850" algn="l"/>
                <a:tab pos="7334250" algn="l"/>
                <a:tab pos="8248650" algn="l"/>
                <a:tab pos="9163050" algn="l"/>
                <a:tab pos="10077450" algn="l"/>
              </a:tabLst>
              <a:defRPr/>
            </a:pPr>
            <a:r>
              <a:rPr lang="de-DE" altLang="de-DE" sz="2400" dirty="0">
                <a:solidFill>
                  <a:srgbClr val="3B8CA1"/>
                </a:solidFill>
              </a:rPr>
              <a:t>Die Ergiebigkeit der Texte hängt stark von den </a:t>
            </a:r>
            <a:r>
              <a:rPr lang="de-DE" altLang="de-DE" sz="2400" dirty="0" err="1">
                <a:solidFill>
                  <a:srgbClr val="3B8CA1"/>
                </a:solidFill>
              </a:rPr>
              <a:t>Schreibkompeten-zen</a:t>
            </a:r>
            <a:r>
              <a:rPr lang="de-DE" altLang="de-DE" sz="2400" dirty="0">
                <a:solidFill>
                  <a:srgbClr val="3B8CA1"/>
                </a:solidFill>
              </a:rPr>
              <a:t> der </a:t>
            </a:r>
            <a:r>
              <a:rPr lang="de-DE" altLang="de-DE" sz="2400" dirty="0" err="1">
                <a:solidFill>
                  <a:srgbClr val="3B8CA1"/>
                </a:solidFill>
              </a:rPr>
              <a:t>SuS</a:t>
            </a:r>
            <a:r>
              <a:rPr lang="de-DE" altLang="de-DE" sz="2400" dirty="0">
                <a:solidFill>
                  <a:srgbClr val="3B8CA1"/>
                </a:solidFill>
              </a:rPr>
              <a:t> ab; bei ungeübten Schreibern kommen ggf. wenig aussagekräftige Texte zustande. </a:t>
            </a:r>
            <a:r>
              <a:rPr lang="de-DE" altLang="de-DE" sz="2200" dirty="0">
                <a:solidFill>
                  <a:srgbClr val="3B8CA1"/>
                </a:solidFill>
              </a:rPr>
              <a:t> </a:t>
            </a:r>
          </a:p>
        </p:txBody>
      </p:sp>
      <p:sp>
        <p:nvSpPr>
          <p:cNvPr id="3" name="Titel 2">
            <a:extLst>
              <a:ext uri="{FF2B5EF4-FFF2-40B4-BE49-F238E27FC236}">
                <a16:creationId xmlns:a16="http://schemas.microsoft.com/office/drawing/2014/main" id="{0A15E56F-7C66-3441-9B40-85786813DFCB}"/>
              </a:ext>
            </a:extLst>
          </p:cNvPr>
          <p:cNvSpPr>
            <a:spLocks noGrp="1"/>
          </p:cNvSpPr>
          <p:nvPr>
            <p:ph type="title"/>
          </p:nvPr>
        </p:nvSpPr>
        <p:spPr/>
        <p:txBody>
          <a:bodyPr>
            <a:normAutofit fontScale="90000"/>
          </a:bodyPr>
          <a:lstStyle/>
          <a:p>
            <a:r>
              <a:rPr lang="de-DE" altLang="de-DE" b="1" dirty="0"/>
              <a:t>3. Schreiben einer Leseautobiografie (LAB) – Stärken und Schwächen</a:t>
            </a:r>
            <a:endParaRPr lang="de-DE" dirty="0"/>
          </a:p>
        </p:txBody>
      </p:sp>
    </p:spTree>
    <p:extLst>
      <p:ext uri="{BB962C8B-B14F-4D97-AF65-F5344CB8AC3E}">
        <p14:creationId xmlns:p14="http://schemas.microsoft.com/office/powerpoint/2010/main" val="389269051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C902464B-092F-8347-AB3C-1A65DAB93BFB}"/>
              </a:ext>
            </a:extLst>
          </p:cNvPr>
          <p:cNvSpPr>
            <a:spLocks noGrp="1"/>
          </p:cNvSpPr>
          <p:nvPr>
            <p:ph type="body" sz="quarter" idx="13"/>
          </p:nvPr>
        </p:nvSpPr>
        <p:spPr>
          <a:xfrm>
            <a:off x="323528" y="1196752"/>
            <a:ext cx="8569647" cy="4103687"/>
          </a:xfrm>
        </p:spPr>
        <p:txBody>
          <a:bodyPr>
            <a:normAutofit/>
          </a:bodyPr>
          <a:lstStyle/>
          <a:p>
            <a:pPr marL="0" indent="0">
              <a:buNone/>
            </a:pPr>
            <a:r>
              <a:rPr lang="de-DE" sz="2000" b="1" dirty="0"/>
              <a:t>Skala zur Beurteilung von Prozessen auf der Subjektebene (Auszüge)</a:t>
            </a:r>
          </a:p>
          <a:p>
            <a:pPr marL="0" indent="0">
              <a:buNone/>
            </a:pPr>
            <a:r>
              <a:rPr lang="de-DE" sz="2000" b="1" dirty="0"/>
              <a:t>Quelle: </a:t>
            </a:r>
            <a:r>
              <a:rPr lang="de-DE" sz="2000" dirty="0"/>
              <a:t>C. </a:t>
            </a:r>
            <a:r>
              <a:rPr lang="de-DE" sz="2000" dirty="0" err="1"/>
              <a:t>Rieckmann</a:t>
            </a:r>
            <a:r>
              <a:rPr lang="de-DE" sz="2000" dirty="0"/>
              <a:t> 2015, S. 153</a:t>
            </a:r>
          </a:p>
        </p:txBody>
      </p:sp>
      <p:sp>
        <p:nvSpPr>
          <p:cNvPr id="3" name="Titel 2">
            <a:extLst>
              <a:ext uri="{FF2B5EF4-FFF2-40B4-BE49-F238E27FC236}">
                <a16:creationId xmlns:a16="http://schemas.microsoft.com/office/drawing/2014/main" id="{C800D690-63A2-0A44-8C60-F7C752C34BA5}"/>
              </a:ext>
            </a:extLst>
          </p:cNvPr>
          <p:cNvSpPr>
            <a:spLocks noGrp="1"/>
          </p:cNvSpPr>
          <p:nvPr>
            <p:ph type="title"/>
          </p:nvPr>
        </p:nvSpPr>
        <p:spPr/>
        <p:txBody>
          <a:bodyPr>
            <a:normAutofit fontScale="90000"/>
          </a:bodyPr>
          <a:lstStyle/>
          <a:p>
            <a:r>
              <a:rPr lang="de-DE" altLang="de-DE" b="1" dirty="0"/>
              <a:t>4. Beobachtungsbögen mit Ratingskalen für die  Lehrkraft – Diagnostik der subjektiven Dimension</a:t>
            </a:r>
            <a:endParaRPr lang="de-DE" b="1" dirty="0"/>
          </a:p>
        </p:txBody>
      </p:sp>
      <p:graphicFrame>
        <p:nvGraphicFramePr>
          <p:cNvPr id="4" name="Tabelle 4">
            <a:extLst>
              <a:ext uri="{FF2B5EF4-FFF2-40B4-BE49-F238E27FC236}">
                <a16:creationId xmlns:a16="http://schemas.microsoft.com/office/drawing/2014/main" id="{C94CDEDF-1B9A-4C48-8152-EAC03EDFF6F5}"/>
              </a:ext>
            </a:extLst>
          </p:cNvPr>
          <p:cNvGraphicFramePr>
            <a:graphicFrameLocks noGrp="1"/>
          </p:cNvGraphicFramePr>
          <p:nvPr>
            <p:extLst>
              <p:ext uri="{D42A27DB-BD31-4B8C-83A1-F6EECF244321}">
                <p14:modId xmlns:p14="http://schemas.microsoft.com/office/powerpoint/2010/main" val="611973389"/>
              </p:ext>
            </p:extLst>
          </p:nvPr>
        </p:nvGraphicFramePr>
        <p:xfrm>
          <a:off x="431886" y="1916832"/>
          <a:ext cx="8460594" cy="4587240"/>
        </p:xfrm>
        <a:graphic>
          <a:graphicData uri="http://schemas.openxmlformats.org/drawingml/2006/table">
            <a:tbl>
              <a:tblPr firstRow="1" bandRow="1">
                <a:tableStyleId>{7DF18680-E054-41AD-8BC1-D1AEF772440D}</a:tableStyleId>
              </a:tblPr>
              <a:tblGrid>
                <a:gridCol w="5364250">
                  <a:extLst>
                    <a:ext uri="{9D8B030D-6E8A-4147-A177-3AD203B41FA5}">
                      <a16:colId xmlns:a16="http://schemas.microsoft.com/office/drawing/2014/main" val="1138296252"/>
                    </a:ext>
                  </a:extLst>
                </a:gridCol>
                <a:gridCol w="792088">
                  <a:extLst>
                    <a:ext uri="{9D8B030D-6E8A-4147-A177-3AD203B41FA5}">
                      <a16:colId xmlns:a16="http://schemas.microsoft.com/office/drawing/2014/main" val="1929437970"/>
                    </a:ext>
                  </a:extLst>
                </a:gridCol>
                <a:gridCol w="864096">
                  <a:extLst>
                    <a:ext uri="{9D8B030D-6E8A-4147-A177-3AD203B41FA5}">
                      <a16:colId xmlns:a16="http://schemas.microsoft.com/office/drawing/2014/main" val="2354551934"/>
                    </a:ext>
                  </a:extLst>
                </a:gridCol>
                <a:gridCol w="720080">
                  <a:extLst>
                    <a:ext uri="{9D8B030D-6E8A-4147-A177-3AD203B41FA5}">
                      <a16:colId xmlns:a16="http://schemas.microsoft.com/office/drawing/2014/main" val="788448275"/>
                    </a:ext>
                  </a:extLst>
                </a:gridCol>
                <a:gridCol w="720080">
                  <a:extLst>
                    <a:ext uri="{9D8B030D-6E8A-4147-A177-3AD203B41FA5}">
                      <a16:colId xmlns:a16="http://schemas.microsoft.com/office/drawing/2014/main" val="624348851"/>
                    </a:ext>
                  </a:extLst>
                </a:gridCol>
              </a:tblGrid>
              <a:tr h="370840">
                <a:tc gridSpan="5">
                  <a:txBody>
                    <a:bodyPr/>
                    <a:lstStyle/>
                    <a:p>
                      <a:r>
                        <a:rPr lang="de-DE" dirty="0">
                          <a:solidFill>
                            <a:schemeClr val="bg1"/>
                          </a:solidFill>
                        </a:rPr>
                        <a:t>Name:</a:t>
                      </a:r>
                    </a:p>
                    <a:p>
                      <a:r>
                        <a:rPr lang="de-DE" dirty="0">
                          <a:solidFill>
                            <a:schemeClr val="bg1"/>
                          </a:solidFill>
                        </a:rPr>
                        <a:t>Datum:</a:t>
                      </a:r>
                    </a:p>
                    <a:p>
                      <a:r>
                        <a:rPr lang="de-DE" dirty="0">
                          <a:solidFill>
                            <a:schemeClr val="bg1"/>
                          </a:solidFill>
                        </a:rPr>
                        <a:t>Buchtitel:</a:t>
                      </a:r>
                    </a:p>
                  </a:txBody>
                  <a:tcPr/>
                </a:tc>
                <a:tc hMerge="1">
                  <a:txBody>
                    <a:bodyPr/>
                    <a:lstStyle/>
                    <a:p>
                      <a:endParaRPr lang="de-DE" dirty="0"/>
                    </a:p>
                  </a:txBody>
                  <a:tcPr/>
                </a:tc>
                <a:tc hMerge="1">
                  <a:txBody>
                    <a:bodyPr/>
                    <a:lstStyle/>
                    <a:p>
                      <a:endParaRPr lang="de-DE" dirty="0"/>
                    </a:p>
                  </a:txBody>
                  <a:tcPr/>
                </a:tc>
                <a:tc hMerge="1">
                  <a:txBody>
                    <a:bodyPr/>
                    <a:lstStyle/>
                    <a:p>
                      <a:endParaRPr lang="de-DE" dirty="0"/>
                    </a:p>
                  </a:txBody>
                  <a:tcPr/>
                </a:tc>
                <a:tc hMerge="1">
                  <a:txBody>
                    <a:bodyPr/>
                    <a:lstStyle/>
                    <a:p>
                      <a:endParaRPr lang="de-DE" dirty="0"/>
                    </a:p>
                  </a:txBody>
                  <a:tcPr/>
                </a:tc>
                <a:extLst>
                  <a:ext uri="{0D108BD9-81ED-4DB2-BD59-A6C34878D82A}">
                    <a16:rowId xmlns:a16="http://schemas.microsoft.com/office/drawing/2014/main" val="64277803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b="1" dirty="0"/>
                        <a:t>Legende: 1 = überhaupt nicht; 4 = sehr häufig</a:t>
                      </a:r>
                    </a:p>
                  </a:txBody>
                  <a:tcPr/>
                </a:tc>
                <a:tc>
                  <a:txBody>
                    <a:bodyPr/>
                    <a:lstStyle/>
                    <a:p>
                      <a:r>
                        <a:rPr lang="de-DE" b="1" dirty="0"/>
                        <a:t>1</a:t>
                      </a:r>
                    </a:p>
                  </a:txBody>
                  <a:tcPr/>
                </a:tc>
                <a:tc>
                  <a:txBody>
                    <a:bodyPr/>
                    <a:lstStyle/>
                    <a:p>
                      <a:r>
                        <a:rPr lang="de-DE" b="1" dirty="0"/>
                        <a:t>2</a:t>
                      </a:r>
                    </a:p>
                  </a:txBody>
                  <a:tcPr/>
                </a:tc>
                <a:tc>
                  <a:txBody>
                    <a:bodyPr/>
                    <a:lstStyle/>
                    <a:p>
                      <a:r>
                        <a:rPr lang="de-DE" b="1" dirty="0"/>
                        <a:t>3</a:t>
                      </a:r>
                    </a:p>
                  </a:txBody>
                  <a:tcPr/>
                </a:tc>
                <a:tc>
                  <a:txBody>
                    <a:bodyPr/>
                    <a:lstStyle/>
                    <a:p>
                      <a:r>
                        <a:rPr lang="de-DE" b="1" dirty="0"/>
                        <a:t>4</a:t>
                      </a:r>
                    </a:p>
                  </a:txBody>
                  <a:tcPr/>
                </a:tc>
                <a:extLst>
                  <a:ext uri="{0D108BD9-81ED-4DB2-BD59-A6C34878D82A}">
                    <a16:rowId xmlns:a16="http://schemas.microsoft.com/office/drawing/2014/main" val="313431268"/>
                  </a:ext>
                </a:extLst>
              </a:tr>
              <a:tr h="370840">
                <a:tc>
                  <a:txBody>
                    <a:bodyPr/>
                    <a:lstStyle/>
                    <a:p>
                      <a:r>
                        <a:rPr lang="de-DE" b="1" dirty="0"/>
                        <a:t>Geht mit seinen Äußerungen deutlich über die Text-oberfläche hinaus</a:t>
                      </a:r>
                    </a:p>
                  </a:txBody>
                  <a:tcPr/>
                </a:tc>
                <a:tc>
                  <a:txBody>
                    <a:bodyPr/>
                    <a:lstStyle/>
                    <a:p>
                      <a:endParaRPr lang="de-DE"/>
                    </a:p>
                  </a:txBody>
                  <a:tcPr/>
                </a:tc>
                <a:tc>
                  <a:txBody>
                    <a:bodyPr/>
                    <a:lstStyle/>
                    <a:p>
                      <a:endParaRPr lang="de-DE"/>
                    </a:p>
                  </a:txBody>
                  <a:tcPr/>
                </a:tc>
                <a:tc>
                  <a:txBody>
                    <a:bodyPr/>
                    <a:lstStyle/>
                    <a:p>
                      <a:endParaRPr lang="de-DE"/>
                    </a:p>
                  </a:txBody>
                  <a:tcPr/>
                </a:tc>
                <a:tc>
                  <a:txBody>
                    <a:bodyPr/>
                    <a:lstStyle/>
                    <a:p>
                      <a:endParaRPr lang="de-DE"/>
                    </a:p>
                  </a:txBody>
                  <a:tcPr/>
                </a:tc>
                <a:extLst>
                  <a:ext uri="{0D108BD9-81ED-4DB2-BD59-A6C34878D82A}">
                    <a16:rowId xmlns:a16="http://schemas.microsoft.com/office/drawing/2014/main" val="918062762"/>
                  </a:ext>
                </a:extLst>
              </a:tr>
              <a:tr h="370840">
                <a:tc>
                  <a:txBody>
                    <a:bodyPr/>
                    <a:lstStyle/>
                    <a:p>
                      <a:r>
                        <a:rPr lang="de-DE" b="1" dirty="0"/>
                        <a:t>Äußert Vermutungen zu den Handlungsmotivationen von Protagonisten</a:t>
                      </a:r>
                    </a:p>
                  </a:txBody>
                  <a:tcPr/>
                </a:tc>
                <a:tc>
                  <a:txBody>
                    <a:bodyPr/>
                    <a:lstStyle/>
                    <a:p>
                      <a:endParaRPr lang="de-DE"/>
                    </a:p>
                  </a:txBody>
                  <a:tcPr/>
                </a:tc>
                <a:tc>
                  <a:txBody>
                    <a:bodyPr/>
                    <a:lstStyle/>
                    <a:p>
                      <a:endParaRPr lang="de-DE"/>
                    </a:p>
                  </a:txBody>
                  <a:tcPr/>
                </a:tc>
                <a:tc>
                  <a:txBody>
                    <a:bodyPr/>
                    <a:lstStyle/>
                    <a:p>
                      <a:endParaRPr lang="de-DE"/>
                    </a:p>
                  </a:txBody>
                  <a:tcPr/>
                </a:tc>
                <a:tc>
                  <a:txBody>
                    <a:bodyPr/>
                    <a:lstStyle/>
                    <a:p>
                      <a:endParaRPr lang="de-DE"/>
                    </a:p>
                  </a:txBody>
                  <a:tcPr/>
                </a:tc>
                <a:extLst>
                  <a:ext uri="{0D108BD9-81ED-4DB2-BD59-A6C34878D82A}">
                    <a16:rowId xmlns:a16="http://schemas.microsoft.com/office/drawing/2014/main" val="3643821998"/>
                  </a:ext>
                </a:extLst>
              </a:tr>
              <a:tr h="370840">
                <a:tc>
                  <a:txBody>
                    <a:bodyPr/>
                    <a:lstStyle/>
                    <a:p>
                      <a:r>
                        <a:rPr lang="de-DE" b="1" dirty="0"/>
                        <a:t>Äußert eigene Gefühle in Bezug auf die Handlung.</a:t>
                      </a:r>
                    </a:p>
                  </a:txBody>
                  <a:tcPr/>
                </a:tc>
                <a:tc>
                  <a:txBody>
                    <a:bodyPr/>
                    <a:lstStyle/>
                    <a:p>
                      <a:endParaRPr lang="de-DE"/>
                    </a:p>
                  </a:txBody>
                  <a:tcPr/>
                </a:tc>
                <a:tc>
                  <a:txBody>
                    <a:bodyPr/>
                    <a:lstStyle/>
                    <a:p>
                      <a:endParaRPr lang="de-DE"/>
                    </a:p>
                  </a:txBody>
                  <a:tcPr/>
                </a:tc>
                <a:tc>
                  <a:txBody>
                    <a:bodyPr/>
                    <a:lstStyle/>
                    <a:p>
                      <a:endParaRPr lang="de-DE"/>
                    </a:p>
                  </a:txBody>
                  <a:tcPr/>
                </a:tc>
                <a:tc>
                  <a:txBody>
                    <a:bodyPr/>
                    <a:lstStyle/>
                    <a:p>
                      <a:endParaRPr lang="de-DE"/>
                    </a:p>
                  </a:txBody>
                  <a:tcPr/>
                </a:tc>
                <a:extLst>
                  <a:ext uri="{0D108BD9-81ED-4DB2-BD59-A6C34878D82A}">
                    <a16:rowId xmlns:a16="http://schemas.microsoft.com/office/drawing/2014/main" val="3526707987"/>
                  </a:ext>
                </a:extLst>
              </a:tr>
              <a:tr h="370840">
                <a:tc>
                  <a:txBody>
                    <a:bodyPr/>
                    <a:lstStyle/>
                    <a:p>
                      <a:r>
                        <a:rPr lang="de-DE" b="1" dirty="0"/>
                        <a:t>Zieht Vergleiche zu eigenem Leben / eigenen Erfahrungen</a:t>
                      </a:r>
                    </a:p>
                  </a:txBody>
                  <a:tcPr/>
                </a:tc>
                <a:tc>
                  <a:txBody>
                    <a:bodyPr/>
                    <a:lstStyle/>
                    <a:p>
                      <a:endParaRPr lang="de-DE"/>
                    </a:p>
                  </a:txBody>
                  <a:tcPr/>
                </a:tc>
                <a:tc>
                  <a:txBody>
                    <a:bodyPr/>
                    <a:lstStyle/>
                    <a:p>
                      <a:endParaRPr lang="de-DE"/>
                    </a:p>
                  </a:txBody>
                  <a:tcPr/>
                </a:tc>
                <a:tc>
                  <a:txBody>
                    <a:bodyPr/>
                    <a:lstStyle/>
                    <a:p>
                      <a:endParaRPr lang="de-DE"/>
                    </a:p>
                  </a:txBody>
                  <a:tcPr/>
                </a:tc>
                <a:tc>
                  <a:txBody>
                    <a:bodyPr/>
                    <a:lstStyle/>
                    <a:p>
                      <a:endParaRPr lang="de-DE"/>
                    </a:p>
                  </a:txBody>
                  <a:tcPr/>
                </a:tc>
                <a:extLst>
                  <a:ext uri="{0D108BD9-81ED-4DB2-BD59-A6C34878D82A}">
                    <a16:rowId xmlns:a16="http://schemas.microsoft.com/office/drawing/2014/main" val="648623913"/>
                  </a:ext>
                </a:extLst>
              </a:tr>
              <a:tr h="370840">
                <a:tc>
                  <a:txBody>
                    <a:bodyPr/>
                    <a:lstStyle/>
                    <a:p>
                      <a:r>
                        <a:rPr lang="de-DE" b="1" dirty="0"/>
                        <a:t>Bewertet / beurteilt Handlungen von Protagonisten oder Plot.</a:t>
                      </a:r>
                    </a:p>
                  </a:txBody>
                  <a:tcPr/>
                </a:tc>
                <a:tc>
                  <a:txBody>
                    <a:bodyPr/>
                    <a:lstStyle/>
                    <a:p>
                      <a:endParaRPr lang="de-DE"/>
                    </a:p>
                  </a:txBody>
                  <a:tcPr/>
                </a:tc>
                <a:tc>
                  <a:txBody>
                    <a:bodyPr/>
                    <a:lstStyle/>
                    <a:p>
                      <a:endParaRPr lang="de-DE" dirty="0"/>
                    </a:p>
                  </a:txBody>
                  <a:tcPr/>
                </a:tc>
                <a:tc>
                  <a:txBody>
                    <a:bodyPr/>
                    <a:lstStyle/>
                    <a:p>
                      <a:endParaRPr lang="de-DE"/>
                    </a:p>
                  </a:txBody>
                  <a:tcPr/>
                </a:tc>
                <a:tc>
                  <a:txBody>
                    <a:bodyPr/>
                    <a:lstStyle/>
                    <a:p>
                      <a:endParaRPr lang="de-DE"/>
                    </a:p>
                  </a:txBody>
                  <a:tcPr/>
                </a:tc>
                <a:extLst>
                  <a:ext uri="{0D108BD9-81ED-4DB2-BD59-A6C34878D82A}">
                    <a16:rowId xmlns:a16="http://schemas.microsoft.com/office/drawing/2014/main" val="132658302"/>
                  </a:ext>
                </a:extLst>
              </a:tr>
              <a:tr h="370840">
                <a:tc>
                  <a:txBody>
                    <a:bodyPr/>
                    <a:lstStyle/>
                    <a:p>
                      <a:r>
                        <a:rPr lang="de-DE" b="1" dirty="0"/>
                        <a:t>SUMME INSGESAMT:</a:t>
                      </a:r>
                    </a:p>
                  </a:txBody>
                  <a:tcPr/>
                </a:tc>
                <a:tc>
                  <a:txBody>
                    <a:bodyPr/>
                    <a:lstStyle/>
                    <a:p>
                      <a:endParaRPr lang="de-DE"/>
                    </a:p>
                  </a:txBody>
                  <a:tcPr/>
                </a:tc>
                <a:tc>
                  <a:txBody>
                    <a:bodyPr/>
                    <a:lstStyle/>
                    <a:p>
                      <a:endParaRPr lang="de-DE"/>
                    </a:p>
                  </a:txBody>
                  <a:tcPr/>
                </a:tc>
                <a:tc>
                  <a:txBody>
                    <a:bodyPr/>
                    <a:lstStyle/>
                    <a:p>
                      <a:endParaRPr lang="de-DE"/>
                    </a:p>
                  </a:txBody>
                  <a:tcPr/>
                </a:tc>
                <a:tc>
                  <a:txBody>
                    <a:bodyPr/>
                    <a:lstStyle/>
                    <a:p>
                      <a:endParaRPr lang="de-DE" dirty="0"/>
                    </a:p>
                  </a:txBody>
                  <a:tcPr/>
                </a:tc>
                <a:extLst>
                  <a:ext uri="{0D108BD9-81ED-4DB2-BD59-A6C34878D82A}">
                    <a16:rowId xmlns:a16="http://schemas.microsoft.com/office/drawing/2014/main" val="3849936502"/>
                  </a:ext>
                </a:extLst>
              </a:tr>
            </a:tbl>
          </a:graphicData>
        </a:graphic>
      </p:graphicFrame>
    </p:spTree>
    <p:extLst>
      <p:ext uri="{BB962C8B-B14F-4D97-AF65-F5344CB8AC3E}">
        <p14:creationId xmlns:p14="http://schemas.microsoft.com/office/powerpoint/2010/main" val="371671409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C902464B-092F-8347-AB3C-1A65DAB93BFB}"/>
              </a:ext>
            </a:extLst>
          </p:cNvPr>
          <p:cNvSpPr>
            <a:spLocks noGrp="1"/>
          </p:cNvSpPr>
          <p:nvPr>
            <p:ph type="body" sz="quarter" idx="13"/>
          </p:nvPr>
        </p:nvSpPr>
        <p:spPr/>
        <p:txBody>
          <a:bodyPr>
            <a:normAutofit/>
          </a:bodyPr>
          <a:lstStyle/>
          <a:p>
            <a:pPr marL="0" indent="0">
              <a:buNone/>
            </a:pPr>
            <a:endParaRPr lang="de-DE" sz="2000" b="1" dirty="0"/>
          </a:p>
          <a:p>
            <a:pPr marL="0" indent="0">
              <a:buNone/>
            </a:pPr>
            <a:endParaRPr lang="de-DE" sz="2000" b="1" dirty="0"/>
          </a:p>
        </p:txBody>
      </p:sp>
      <p:sp>
        <p:nvSpPr>
          <p:cNvPr id="3" name="Titel 2">
            <a:extLst>
              <a:ext uri="{FF2B5EF4-FFF2-40B4-BE49-F238E27FC236}">
                <a16:creationId xmlns:a16="http://schemas.microsoft.com/office/drawing/2014/main" id="{C800D690-63A2-0A44-8C60-F7C752C34BA5}"/>
              </a:ext>
            </a:extLst>
          </p:cNvPr>
          <p:cNvSpPr>
            <a:spLocks noGrp="1"/>
          </p:cNvSpPr>
          <p:nvPr>
            <p:ph type="title"/>
          </p:nvPr>
        </p:nvSpPr>
        <p:spPr/>
        <p:txBody>
          <a:bodyPr>
            <a:normAutofit fontScale="90000"/>
          </a:bodyPr>
          <a:lstStyle/>
          <a:p>
            <a:r>
              <a:rPr lang="de-DE" altLang="de-DE" b="1" dirty="0"/>
              <a:t>4. Beobachtungsbögen mit Ratingskalen für die  Lehrkraft – Diagnostik der sozialen Dimension</a:t>
            </a:r>
            <a:endParaRPr lang="de-DE" b="1" dirty="0"/>
          </a:p>
        </p:txBody>
      </p:sp>
      <p:graphicFrame>
        <p:nvGraphicFramePr>
          <p:cNvPr id="4" name="Tabelle 4">
            <a:extLst>
              <a:ext uri="{FF2B5EF4-FFF2-40B4-BE49-F238E27FC236}">
                <a16:creationId xmlns:a16="http://schemas.microsoft.com/office/drawing/2014/main" id="{C94CDEDF-1B9A-4C48-8152-EAC03EDFF6F5}"/>
              </a:ext>
            </a:extLst>
          </p:cNvPr>
          <p:cNvGraphicFramePr>
            <a:graphicFrameLocks noGrp="1"/>
          </p:cNvGraphicFramePr>
          <p:nvPr/>
        </p:nvGraphicFramePr>
        <p:xfrm>
          <a:off x="431886" y="1916832"/>
          <a:ext cx="8352930" cy="4150360"/>
        </p:xfrm>
        <a:graphic>
          <a:graphicData uri="http://schemas.openxmlformats.org/drawingml/2006/table">
            <a:tbl>
              <a:tblPr firstRow="1" bandRow="1">
                <a:tableStyleId>{7DF18680-E054-41AD-8BC1-D1AEF772440D}</a:tableStyleId>
              </a:tblPr>
              <a:tblGrid>
                <a:gridCol w="5364250">
                  <a:extLst>
                    <a:ext uri="{9D8B030D-6E8A-4147-A177-3AD203B41FA5}">
                      <a16:colId xmlns:a16="http://schemas.microsoft.com/office/drawing/2014/main" val="1138296252"/>
                    </a:ext>
                  </a:extLst>
                </a:gridCol>
                <a:gridCol w="792088">
                  <a:extLst>
                    <a:ext uri="{9D8B030D-6E8A-4147-A177-3AD203B41FA5}">
                      <a16:colId xmlns:a16="http://schemas.microsoft.com/office/drawing/2014/main" val="1929437970"/>
                    </a:ext>
                  </a:extLst>
                </a:gridCol>
                <a:gridCol w="864096">
                  <a:extLst>
                    <a:ext uri="{9D8B030D-6E8A-4147-A177-3AD203B41FA5}">
                      <a16:colId xmlns:a16="http://schemas.microsoft.com/office/drawing/2014/main" val="2354551934"/>
                    </a:ext>
                  </a:extLst>
                </a:gridCol>
                <a:gridCol w="720080">
                  <a:extLst>
                    <a:ext uri="{9D8B030D-6E8A-4147-A177-3AD203B41FA5}">
                      <a16:colId xmlns:a16="http://schemas.microsoft.com/office/drawing/2014/main" val="788448275"/>
                    </a:ext>
                  </a:extLst>
                </a:gridCol>
                <a:gridCol w="612416">
                  <a:extLst>
                    <a:ext uri="{9D8B030D-6E8A-4147-A177-3AD203B41FA5}">
                      <a16:colId xmlns:a16="http://schemas.microsoft.com/office/drawing/2014/main" val="624348851"/>
                    </a:ext>
                  </a:extLst>
                </a:gridCol>
              </a:tblGrid>
              <a:tr h="370840">
                <a:tc gridSpan="5">
                  <a:txBody>
                    <a:bodyPr/>
                    <a:lstStyle/>
                    <a:p>
                      <a:r>
                        <a:rPr lang="de-DE" dirty="0">
                          <a:solidFill>
                            <a:schemeClr val="bg1"/>
                          </a:solidFill>
                        </a:rPr>
                        <a:t>Name:</a:t>
                      </a:r>
                    </a:p>
                    <a:p>
                      <a:r>
                        <a:rPr lang="de-DE" dirty="0">
                          <a:solidFill>
                            <a:schemeClr val="bg1"/>
                          </a:solidFill>
                        </a:rPr>
                        <a:t>Datum:</a:t>
                      </a:r>
                    </a:p>
                    <a:p>
                      <a:r>
                        <a:rPr lang="de-DE" dirty="0">
                          <a:solidFill>
                            <a:schemeClr val="bg1"/>
                          </a:solidFill>
                        </a:rPr>
                        <a:t>Buchtitel:</a:t>
                      </a:r>
                    </a:p>
                  </a:txBody>
                  <a:tcPr/>
                </a:tc>
                <a:tc hMerge="1">
                  <a:txBody>
                    <a:bodyPr/>
                    <a:lstStyle/>
                    <a:p>
                      <a:endParaRPr lang="de-DE" dirty="0"/>
                    </a:p>
                  </a:txBody>
                  <a:tcPr/>
                </a:tc>
                <a:tc hMerge="1">
                  <a:txBody>
                    <a:bodyPr/>
                    <a:lstStyle/>
                    <a:p>
                      <a:endParaRPr lang="de-DE" dirty="0"/>
                    </a:p>
                  </a:txBody>
                  <a:tcPr/>
                </a:tc>
                <a:tc hMerge="1">
                  <a:txBody>
                    <a:bodyPr/>
                    <a:lstStyle/>
                    <a:p>
                      <a:endParaRPr lang="de-DE" dirty="0"/>
                    </a:p>
                  </a:txBody>
                  <a:tcPr/>
                </a:tc>
                <a:tc hMerge="1">
                  <a:txBody>
                    <a:bodyPr/>
                    <a:lstStyle/>
                    <a:p>
                      <a:endParaRPr lang="de-DE" dirty="0"/>
                    </a:p>
                  </a:txBody>
                  <a:tcPr/>
                </a:tc>
                <a:extLst>
                  <a:ext uri="{0D108BD9-81ED-4DB2-BD59-A6C34878D82A}">
                    <a16:rowId xmlns:a16="http://schemas.microsoft.com/office/drawing/2014/main" val="64277803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b="1" dirty="0"/>
                        <a:t>Legende: 1 = überhaupt nicht; 4 = sehr häufig</a:t>
                      </a:r>
                    </a:p>
                  </a:txBody>
                  <a:tcPr/>
                </a:tc>
                <a:tc>
                  <a:txBody>
                    <a:bodyPr/>
                    <a:lstStyle/>
                    <a:p>
                      <a:r>
                        <a:rPr lang="de-DE" b="1" dirty="0"/>
                        <a:t>1</a:t>
                      </a:r>
                    </a:p>
                  </a:txBody>
                  <a:tcPr/>
                </a:tc>
                <a:tc>
                  <a:txBody>
                    <a:bodyPr/>
                    <a:lstStyle/>
                    <a:p>
                      <a:r>
                        <a:rPr lang="de-DE" b="1" dirty="0"/>
                        <a:t>2</a:t>
                      </a:r>
                    </a:p>
                  </a:txBody>
                  <a:tcPr/>
                </a:tc>
                <a:tc>
                  <a:txBody>
                    <a:bodyPr/>
                    <a:lstStyle/>
                    <a:p>
                      <a:r>
                        <a:rPr lang="de-DE" b="1" dirty="0"/>
                        <a:t>3</a:t>
                      </a:r>
                    </a:p>
                  </a:txBody>
                  <a:tcPr/>
                </a:tc>
                <a:tc>
                  <a:txBody>
                    <a:bodyPr/>
                    <a:lstStyle/>
                    <a:p>
                      <a:r>
                        <a:rPr lang="de-DE" b="1" dirty="0"/>
                        <a:t>4</a:t>
                      </a:r>
                    </a:p>
                  </a:txBody>
                  <a:tcPr/>
                </a:tc>
                <a:extLst>
                  <a:ext uri="{0D108BD9-81ED-4DB2-BD59-A6C34878D82A}">
                    <a16:rowId xmlns:a16="http://schemas.microsoft.com/office/drawing/2014/main" val="313431268"/>
                  </a:ext>
                </a:extLst>
              </a:tr>
              <a:tr h="370840">
                <a:tc>
                  <a:txBody>
                    <a:bodyPr/>
                    <a:lstStyle/>
                    <a:p>
                      <a:r>
                        <a:rPr lang="de-DE" b="1" dirty="0"/>
                        <a:t>Gibt den Inhalt in eigenen Worten wieder</a:t>
                      </a:r>
                    </a:p>
                  </a:txBody>
                  <a:tcPr/>
                </a:tc>
                <a:tc>
                  <a:txBody>
                    <a:bodyPr/>
                    <a:lstStyle/>
                    <a:p>
                      <a:endParaRPr lang="de-DE"/>
                    </a:p>
                  </a:txBody>
                  <a:tcPr/>
                </a:tc>
                <a:tc>
                  <a:txBody>
                    <a:bodyPr/>
                    <a:lstStyle/>
                    <a:p>
                      <a:endParaRPr lang="de-DE"/>
                    </a:p>
                  </a:txBody>
                  <a:tcPr/>
                </a:tc>
                <a:tc>
                  <a:txBody>
                    <a:bodyPr/>
                    <a:lstStyle/>
                    <a:p>
                      <a:endParaRPr lang="de-DE"/>
                    </a:p>
                  </a:txBody>
                  <a:tcPr/>
                </a:tc>
                <a:tc>
                  <a:txBody>
                    <a:bodyPr/>
                    <a:lstStyle/>
                    <a:p>
                      <a:endParaRPr lang="de-DE"/>
                    </a:p>
                  </a:txBody>
                  <a:tcPr/>
                </a:tc>
                <a:extLst>
                  <a:ext uri="{0D108BD9-81ED-4DB2-BD59-A6C34878D82A}">
                    <a16:rowId xmlns:a16="http://schemas.microsoft.com/office/drawing/2014/main" val="918062762"/>
                  </a:ext>
                </a:extLst>
              </a:tr>
              <a:tr h="370840">
                <a:tc>
                  <a:txBody>
                    <a:bodyPr/>
                    <a:lstStyle/>
                    <a:p>
                      <a:r>
                        <a:rPr lang="de-DE" b="1" dirty="0"/>
                        <a:t>Kann einschätzen, welche Vorinformationen die Zuhörer benötigen</a:t>
                      </a:r>
                    </a:p>
                  </a:txBody>
                  <a:tcPr/>
                </a:tc>
                <a:tc>
                  <a:txBody>
                    <a:bodyPr/>
                    <a:lstStyle/>
                    <a:p>
                      <a:endParaRPr lang="de-DE"/>
                    </a:p>
                  </a:txBody>
                  <a:tcPr/>
                </a:tc>
                <a:tc>
                  <a:txBody>
                    <a:bodyPr/>
                    <a:lstStyle/>
                    <a:p>
                      <a:endParaRPr lang="de-DE"/>
                    </a:p>
                  </a:txBody>
                  <a:tcPr/>
                </a:tc>
                <a:tc>
                  <a:txBody>
                    <a:bodyPr/>
                    <a:lstStyle/>
                    <a:p>
                      <a:endParaRPr lang="de-DE"/>
                    </a:p>
                  </a:txBody>
                  <a:tcPr/>
                </a:tc>
                <a:tc>
                  <a:txBody>
                    <a:bodyPr/>
                    <a:lstStyle/>
                    <a:p>
                      <a:endParaRPr lang="de-DE"/>
                    </a:p>
                  </a:txBody>
                  <a:tcPr/>
                </a:tc>
                <a:extLst>
                  <a:ext uri="{0D108BD9-81ED-4DB2-BD59-A6C34878D82A}">
                    <a16:rowId xmlns:a16="http://schemas.microsoft.com/office/drawing/2014/main" val="3643821998"/>
                  </a:ext>
                </a:extLst>
              </a:tr>
              <a:tr h="370840">
                <a:tc>
                  <a:txBody>
                    <a:bodyPr/>
                    <a:lstStyle/>
                    <a:p>
                      <a:r>
                        <a:rPr lang="de-DE" b="1" dirty="0"/>
                        <a:t>Bringt eigene Erfahrungen ein (…)</a:t>
                      </a:r>
                    </a:p>
                  </a:txBody>
                  <a:tcPr/>
                </a:tc>
                <a:tc>
                  <a:txBody>
                    <a:bodyPr/>
                    <a:lstStyle/>
                    <a:p>
                      <a:endParaRPr lang="de-DE"/>
                    </a:p>
                  </a:txBody>
                  <a:tcPr/>
                </a:tc>
                <a:tc>
                  <a:txBody>
                    <a:bodyPr/>
                    <a:lstStyle/>
                    <a:p>
                      <a:endParaRPr lang="de-DE"/>
                    </a:p>
                  </a:txBody>
                  <a:tcPr/>
                </a:tc>
                <a:tc>
                  <a:txBody>
                    <a:bodyPr/>
                    <a:lstStyle/>
                    <a:p>
                      <a:endParaRPr lang="de-DE"/>
                    </a:p>
                  </a:txBody>
                  <a:tcPr/>
                </a:tc>
                <a:tc>
                  <a:txBody>
                    <a:bodyPr/>
                    <a:lstStyle/>
                    <a:p>
                      <a:endParaRPr lang="de-DE"/>
                    </a:p>
                  </a:txBody>
                  <a:tcPr/>
                </a:tc>
                <a:extLst>
                  <a:ext uri="{0D108BD9-81ED-4DB2-BD59-A6C34878D82A}">
                    <a16:rowId xmlns:a16="http://schemas.microsoft.com/office/drawing/2014/main" val="3526707987"/>
                  </a:ext>
                </a:extLst>
              </a:tr>
              <a:tr h="370840">
                <a:tc>
                  <a:txBody>
                    <a:bodyPr/>
                    <a:lstStyle/>
                    <a:p>
                      <a:r>
                        <a:rPr lang="de-DE" b="1" dirty="0"/>
                        <a:t>Begründet seine Beurteilungen</a:t>
                      </a:r>
                    </a:p>
                  </a:txBody>
                  <a:tcPr/>
                </a:tc>
                <a:tc>
                  <a:txBody>
                    <a:bodyPr/>
                    <a:lstStyle/>
                    <a:p>
                      <a:endParaRPr lang="de-DE"/>
                    </a:p>
                  </a:txBody>
                  <a:tcPr/>
                </a:tc>
                <a:tc>
                  <a:txBody>
                    <a:bodyPr/>
                    <a:lstStyle/>
                    <a:p>
                      <a:endParaRPr lang="de-DE"/>
                    </a:p>
                  </a:txBody>
                  <a:tcPr/>
                </a:tc>
                <a:tc>
                  <a:txBody>
                    <a:bodyPr/>
                    <a:lstStyle/>
                    <a:p>
                      <a:endParaRPr lang="de-DE"/>
                    </a:p>
                  </a:txBody>
                  <a:tcPr/>
                </a:tc>
                <a:tc>
                  <a:txBody>
                    <a:bodyPr/>
                    <a:lstStyle/>
                    <a:p>
                      <a:endParaRPr lang="de-DE"/>
                    </a:p>
                  </a:txBody>
                  <a:tcPr/>
                </a:tc>
                <a:extLst>
                  <a:ext uri="{0D108BD9-81ED-4DB2-BD59-A6C34878D82A}">
                    <a16:rowId xmlns:a16="http://schemas.microsoft.com/office/drawing/2014/main" val="648623913"/>
                  </a:ext>
                </a:extLst>
              </a:tr>
              <a:tr h="370840">
                <a:tc>
                  <a:txBody>
                    <a:bodyPr/>
                    <a:lstStyle/>
                    <a:p>
                      <a:r>
                        <a:rPr lang="de-DE" b="1" dirty="0"/>
                        <a:t>Ergänzt den Text mit eigenen Vorstellungen</a:t>
                      </a:r>
                    </a:p>
                  </a:txBody>
                  <a:tcPr/>
                </a:tc>
                <a:tc>
                  <a:txBody>
                    <a:bodyPr/>
                    <a:lstStyle/>
                    <a:p>
                      <a:endParaRPr lang="de-DE"/>
                    </a:p>
                  </a:txBody>
                  <a:tcPr/>
                </a:tc>
                <a:tc>
                  <a:txBody>
                    <a:bodyPr/>
                    <a:lstStyle/>
                    <a:p>
                      <a:endParaRPr lang="de-DE"/>
                    </a:p>
                  </a:txBody>
                  <a:tcPr/>
                </a:tc>
                <a:tc>
                  <a:txBody>
                    <a:bodyPr/>
                    <a:lstStyle/>
                    <a:p>
                      <a:endParaRPr lang="de-DE"/>
                    </a:p>
                  </a:txBody>
                  <a:tcPr/>
                </a:tc>
                <a:tc>
                  <a:txBody>
                    <a:bodyPr/>
                    <a:lstStyle/>
                    <a:p>
                      <a:endParaRPr lang="de-DE"/>
                    </a:p>
                  </a:txBody>
                  <a:tcPr/>
                </a:tc>
                <a:extLst>
                  <a:ext uri="{0D108BD9-81ED-4DB2-BD59-A6C34878D82A}">
                    <a16:rowId xmlns:a16="http://schemas.microsoft.com/office/drawing/2014/main" val="132658302"/>
                  </a:ext>
                </a:extLst>
              </a:tr>
              <a:tr h="370840">
                <a:tc>
                  <a:txBody>
                    <a:bodyPr/>
                    <a:lstStyle/>
                    <a:p>
                      <a:r>
                        <a:rPr lang="de-DE" b="1" dirty="0"/>
                        <a:t>Stellt Bezüge zum eigenen Leben her (…)</a:t>
                      </a:r>
                    </a:p>
                  </a:txBody>
                  <a:tcPr/>
                </a:tc>
                <a:tc>
                  <a:txBody>
                    <a:bodyPr/>
                    <a:lstStyle/>
                    <a:p>
                      <a:endParaRPr lang="de-DE"/>
                    </a:p>
                  </a:txBody>
                  <a:tcPr/>
                </a:tc>
                <a:tc>
                  <a:txBody>
                    <a:bodyPr/>
                    <a:lstStyle/>
                    <a:p>
                      <a:endParaRPr lang="de-DE"/>
                    </a:p>
                  </a:txBody>
                  <a:tcPr/>
                </a:tc>
                <a:tc>
                  <a:txBody>
                    <a:bodyPr/>
                    <a:lstStyle/>
                    <a:p>
                      <a:endParaRPr lang="de-DE"/>
                    </a:p>
                  </a:txBody>
                  <a:tcPr/>
                </a:tc>
                <a:tc>
                  <a:txBody>
                    <a:bodyPr/>
                    <a:lstStyle/>
                    <a:p>
                      <a:endParaRPr lang="de-DE"/>
                    </a:p>
                  </a:txBody>
                  <a:tcPr/>
                </a:tc>
                <a:extLst>
                  <a:ext uri="{0D108BD9-81ED-4DB2-BD59-A6C34878D82A}">
                    <a16:rowId xmlns:a16="http://schemas.microsoft.com/office/drawing/2014/main" val="1231965657"/>
                  </a:ext>
                </a:extLst>
              </a:tr>
              <a:tr h="370840">
                <a:tc>
                  <a:txBody>
                    <a:bodyPr/>
                    <a:lstStyle/>
                    <a:p>
                      <a:r>
                        <a:rPr lang="de-DE" b="1" dirty="0"/>
                        <a:t>SUMME INSGESAMT:</a:t>
                      </a:r>
                    </a:p>
                  </a:txBody>
                  <a:tcPr/>
                </a:tc>
                <a:tc>
                  <a:txBody>
                    <a:bodyPr/>
                    <a:lstStyle/>
                    <a:p>
                      <a:endParaRPr lang="de-DE"/>
                    </a:p>
                  </a:txBody>
                  <a:tcPr/>
                </a:tc>
                <a:tc>
                  <a:txBody>
                    <a:bodyPr/>
                    <a:lstStyle/>
                    <a:p>
                      <a:endParaRPr lang="de-DE"/>
                    </a:p>
                  </a:txBody>
                  <a:tcPr/>
                </a:tc>
                <a:tc>
                  <a:txBody>
                    <a:bodyPr/>
                    <a:lstStyle/>
                    <a:p>
                      <a:endParaRPr lang="de-DE"/>
                    </a:p>
                  </a:txBody>
                  <a:tcPr/>
                </a:tc>
                <a:tc>
                  <a:txBody>
                    <a:bodyPr/>
                    <a:lstStyle/>
                    <a:p>
                      <a:endParaRPr lang="de-DE" dirty="0"/>
                    </a:p>
                  </a:txBody>
                  <a:tcPr/>
                </a:tc>
                <a:extLst>
                  <a:ext uri="{0D108BD9-81ED-4DB2-BD59-A6C34878D82A}">
                    <a16:rowId xmlns:a16="http://schemas.microsoft.com/office/drawing/2014/main" val="3849936502"/>
                  </a:ext>
                </a:extLst>
              </a:tr>
            </a:tbl>
          </a:graphicData>
        </a:graphic>
      </p:graphicFrame>
      <p:sp>
        <p:nvSpPr>
          <p:cNvPr id="5" name="Textfeld 4">
            <a:extLst>
              <a:ext uri="{FF2B5EF4-FFF2-40B4-BE49-F238E27FC236}">
                <a16:creationId xmlns:a16="http://schemas.microsoft.com/office/drawing/2014/main" id="{9D8222F2-8280-9B49-9B44-751F5EDEE995}"/>
              </a:ext>
            </a:extLst>
          </p:cNvPr>
          <p:cNvSpPr txBox="1"/>
          <p:nvPr/>
        </p:nvSpPr>
        <p:spPr>
          <a:xfrm>
            <a:off x="431886" y="1122448"/>
            <a:ext cx="8352930" cy="984885"/>
          </a:xfrm>
          <a:prstGeom prst="rect">
            <a:avLst/>
          </a:prstGeom>
          <a:noFill/>
        </p:spPr>
        <p:txBody>
          <a:bodyPr wrap="square" rtlCol="0">
            <a:spAutoFit/>
          </a:bodyPr>
          <a:lstStyle/>
          <a:p>
            <a:r>
              <a:rPr lang="de-DE" sz="2000" b="1" dirty="0"/>
              <a:t>Beispiel: Skala zur Beurteilung von Anschlusskommunikation (für einzelne </a:t>
            </a:r>
            <a:r>
              <a:rPr lang="de-DE" sz="2000" b="1" dirty="0" err="1"/>
              <a:t>SuS</a:t>
            </a:r>
            <a:r>
              <a:rPr lang="de-DE" sz="2000" b="1" dirty="0"/>
              <a:t> während ihrer Buchvorstellung; Auszüge)</a:t>
            </a:r>
          </a:p>
          <a:p>
            <a:endParaRPr lang="de-DE" dirty="0"/>
          </a:p>
        </p:txBody>
      </p:sp>
      <p:sp>
        <p:nvSpPr>
          <p:cNvPr id="6" name="Textfeld 5">
            <a:extLst>
              <a:ext uri="{FF2B5EF4-FFF2-40B4-BE49-F238E27FC236}">
                <a16:creationId xmlns:a16="http://schemas.microsoft.com/office/drawing/2014/main" id="{5313663C-B657-CA40-893B-026119E47044}"/>
              </a:ext>
            </a:extLst>
          </p:cNvPr>
          <p:cNvSpPr txBox="1"/>
          <p:nvPr/>
        </p:nvSpPr>
        <p:spPr>
          <a:xfrm>
            <a:off x="431886" y="6067192"/>
            <a:ext cx="3393878" cy="369332"/>
          </a:xfrm>
          <a:prstGeom prst="rect">
            <a:avLst/>
          </a:prstGeom>
          <a:noFill/>
        </p:spPr>
        <p:txBody>
          <a:bodyPr wrap="none" rtlCol="0">
            <a:spAutoFit/>
          </a:bodyPr>
          <a:lstStyle/>
          <a:p>
            <a:r>
              <a:rPr lang="de-DE" b="1" dirty="0"/>
              <a:t>Quelle: </a:t>
            </a:r>
            <a:r>
              <a:rPr lang="de-DE" dirty="0"/>
              <a:t>C. </a:t>
            </a:r>
            <a:r>
              <a:rPr lang="de-DE" dirty="0" err="1"/>
              <a:t>Rieckmann</a:t>
            </a:r>
            <a:r>
              <a:rPr lang="de-DE" dirty="0"/>
              <a:t> 2015, S. 154</a:t>
            </a:r>
            <a:endParaRPr lang="de-DE" b="1" dirty="0"/>
          </a:p>
        </p:txBody>
      </p:sp>
    </p:spTree>
    <p:extLst>
      <p:ext uri="{BB962C8B-B14F-4D97-AF65-F5344CB8AC3E}">
        <p14:creationId xmlns:p14="http://schemas.microsoft.com/office/powerpoint/2010/main" val="186303778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a:extLst>
              <a:ext uri="{FF2B5EF4-FFF2-40B4-BE49-F238E27FC236}">
                <a16:creationId xmlns:a16="http://schemas.microsoft.com/office/drawing/2014/main" id="{7D30DC2B-42C9-204D-822D-AD186AA6F60B}"/>
              </a:ext>
            </a:extLst>
          </p:cNvPr>
          <p:cNvSpPr>
            <a:spLocks noGrp="1"/>
          </p:cNvSpPr>
          <p:nvPr>
            <p:ph type="body" sz="quarter" idx="13"/>
          </p:nvPr>
        </p:nvSpPr>
        <p:spPr/>
        <p:txBody>
          <a:bodyPr/>
          <a:lstStyle/>
          <a:p>
            <a:pPr marL="0" indent="0">
              <a:buNone/>
            </a:pPr>
            <a:r>
              <a:rPr lang="de-DE" sz="2400" dirty="0" err="1">
                <a:cs typeface="Arial" panose="020B0604020202020204" pitchFamily="34" charset="0"/>
              </a:rPr>
              <a:t>Rieckmann</a:t>
            </a:r>
            <a:r>
              <a:rPr lang="de-DE" sz="2400" dirty="0">
                <a:cs typeface="Arial" panose="020B0604020202020204" pitchFamily="34" charset="0"/>
              </a:rPr>
              <a:t>, Carola (2015): </a:t>
            </a:r>
            <a:r>
              <a:rPr lang="de-DE" sz="2400" b="1" dirty="0">
                <a:cs typeface="Arial" panose="020B0604020202020204" pitchFamily="34" charset="0"/>
              </a:rPr>
              <a:t>Grundlagen der Lesedidaktik –Band 2: „Eigenständiges Lesen“, </a:t>
            </a:r>
            <a:r>
              <a:rPr lang="de-DE" sz="2400" dirty="0" err="1">
                <a:cs typeface="Arial" panose="020B0604020202020204" pitchFamily="34" charset="0"/>
              </a:rPr>
              <a:t>Baltmannsweiler</a:t>
            </a:r>
            <a:r>
              <a:rPr lang="de-DE" sz="2400" dirty="0">
                <a:cs typeface="Arial" panose="020B0604020202020204" pitchFamily="34" charset="0"/>
              </a:rPr>
              <a:t>: Schneider </a:t>
            </a:r>
            <a:r>
              <a:rPr lang="de-DE" sz="2400" dirty="0" err="1">
                <a:cs typeface="Arial" panose="020B0604020202020204" pitchFamily="34" charset="0"/>
              </a:rPr>
              <a:t>Hohengehren</a:t>
            </a:r>
            <a:endParaRPr lang="de-DE" sz="2400" dirty="0">
              <a:cs typeface="Arial" panose="020B0604020202020204" pitchFamily="34" charset="0"/>
            </a:endParaRPr>
          </a:p>
          <a:p>
            <a:pPr marL="0" indent="0">
              <a:buNone/>
            </a:pPr>
            <a:r>
              <a:rPr lang="de-DE" sz="2400" dirty="0">
                <a:cs typeface="Arial" panose="020B0604020202020204" pitchFamily="34" charset="0"/>
              </a:rPr>
              <a:t>Enthält im Anhang mehrere Ratingskalen:</a:t>
            </a:r>
          </a:p>
          <a:p>
            <a:pPr>
              <a:buFont typeface="Wingdings" pitchFamily="2" charset="2"/>
              <a:buChar char="Ø"/>
            </a:pPr>
            <a:r>
              <a:rPr lang="de-DE" sz="2400" b="1" dirty="0">
                <a:cs typeface="Arial" panose="020B0604020202020204" pitchFamily="34" charset="0"/>
              </a:rPr>
              <a:t>Checkliste für Stillleseverhalten (S. 151)</a:t>
            </a:r>
          </a:p>
          <a:p>
            <a:pPr>
              <a:buFont typeface="Wingdings" pitchFamily="2" charset="2"/>
              <a:buChar char="Ø"/>
            </a:pPr>
            <a:r>
              <a:rPr lang="de-DE" sz="2400" b="1" dirty="0">
                <a:cs typeface="Arial" panose="020B0604020202020204" pitchFamily="34" charset="0"/>
              </a:rPr>
              <a:t>Ratingskala für das Leseengagement (S. 152)</a:t>
            </a:r>
          </a:p>
          <a:p>
            <a:pPr>
              <a:buFont typeface="Wingdings" pitchFamily="2" charset="2"/>
              <a:buChar char="Ø"/>
            </a:pPr>
            <a:r>
              <a:rPr lang="de-DE" sz="2400" b="1" dirty="0">
                <a:cs typeface="Arial" panose="020B0604020202020204" pitchFamily="34" charset="0"/>
              </a:rPr>
              <a:t>Skala zur Beurteilung von Prozessen auf der Subjektebene (S. 153)</a:t>
            </a:r>
          </a:p>
          <a:p>
            <a:pPr>
              <a:buFont typeface="Wingdings" pitchFamily="2" charset="2"/>
              <a:buChar char="Ø"/>
            </a:pPr>
            <a:r>
              <a:rPr lang="de-DE" sz="2400" b="1" dirty="0">
                <a:cs typeface="Arial" panose="020B0604020202020204" pitchFamily="34" charset="0"/>
              </a:rPr>
              <a:t>Skala zur Beurteilung von Anschluss-kommunikation  (S. 154)</a:t>
            </a:r>
          </a:p>
          <a:p>
            <a:pPr marL="0" indent="0">
              <a:buNone/>
            </a:pPr>
            <a:endParaRPr lang="de-DE" sz="2400" dirty="0">
              <a:cs typeface="Arial" panose="020B0604020202020204" pitchFamily="34" charset="0"/>
            </a:endParaRPr>
          </a:p>
          <a:p>
            <a:pPr marL="0" indent="0">
              <a:buNone/>
            </a:pPr>
            <a:endParaRPr lang="de-DE" dirty="0"/>
          </a:p>
        </p:txBody>
      </p:sp>
      <p:sp>
        <p:nvSpPr>
          <p:cNvPr id="2" name="Titel 1">
            <a:extLst>
              <a:ext uri="{FF2B5EF4-FFF2-40B4-BE49-F238E27FC236}">
                <a16:creationId xmlns:a16="http://schemas.microsoft.com/office/drawing/2014/main" id="{61353889-CD0F-AF4B-956D-F0AE2578C91C}"/>
              </a:ext>
            </a:extLst>
          </p:cNvPr>
          <p:cNvSpPr>
            <a:spLocks noGrp="1"/>
          </p:cNvSpPr>
          <p:nvPr>
            <p:ph type="title"/>
          </p:nvPr>
        </p:nvSpPr>
        <p:spPr/>
        <p:txBody>
          <a:bodyPr/>
          <a:lstStyle/>
          <a:p>
            <a:r>
              <a:rPr lang="de-DE" b="1" dirty="0"/>
              <a:t>Quelle</a:t>
            </a:r>
          </a:p>
        </p:txBody>
      </p:sp>
    </p:spTree>
    <p:extLst>
      <p:ext uri="{BB962C8B-B14F-4D97-AF65-F5344CB8AC3E}">
        <p14:creationId xmlns:p14="http://schemas.microsoft.com/office/powerpoint/2010/main" val="242110092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5EE1649D-31AB-8A4F-8C9C-F8B8392965EB}"/>
              </a:ext>
            </a:extLst>
          </p:cNvPr>
          <p:cNvSpPr>
            <a:spLocks noGrp="1"/>
          </p:cNvSpPr>
          <p:nvPr>
            <p:ph type="body" sz="quarter" idx="13"/>
          </p:nvPr>
        </p:nvSpPr>
        <p:spPr/>
        <p:txBody>
          <a:bodyPr>
            <a:normAutofit/>
          </a:bodyPr>
          <a:lstStyle/>
          <a:p>
            <a:pPr marL="0" indent="0">
              <a:buNone/>
            </a:pPr>
            <a:r>
              <a:rPr lang="de-DE" b="1" dirty="0"/>
              <a:t>Beobachtungsbögen mit Ratingskalen: </a:t>
            </a:r>
          </a:p>
          <a:p>
            <a:pPr>
              <a:buFont typeface="Wingdings" pitchFamily="2" charset="2"/>
              <a:buChar char="Ø"/>
            </a:pPr>
            <a:r>
              <a:rPr lang="de-DE" dirty="0"/>
              <a:t> Welche Vorteile und welche Nachteile sehen Sie (sieht Ihre Gruppe) bei diesen Verfahren? </a:t>
            </a:r>
          </a:p>
          <a:p>
            <a:pPr algn="just">
              <a:buFont typeface="Wingdings" pitchFamily="2" charset="2"/>
              <a:buChar char="Ø"/>
            </a:pPr>
            <a:r>
              <a:rPr lang="de-DE" sz="2800" dirty="0"/>
              <a:t> </a:t>
            </a:r>
            <a:r>
              <a:rPr lang="de-DE" sz="3400" dirty="0"/>
              <a:t>Würden Sie Beobachtungsbögen in Ihrem Unterricht einsetzen? In welchem Zusammenhang und mit welchen Zielen?</a:t>
            </a:r>
          </a:p>
          <a:p>
            <a:pPr algn="just">
              <a:buFont typeface="Wingdings" pitchFamily="2" charset="2"/>
              <a:buChar char="Ø"/>
            </a:pPr>
            <a:endParaRPr lang="de-DE" sz="2800" dirty="0"/>
          </a:p>
          <a:p>
            <a:pPr algn="just">
              <a:buFont typeface="Wingdings" pitchFamily="2" charset="2"/>
              <a:buChar char="Ø"/>
            </a:pPr>
            <a:endParaRPr lang="de-DE" sz="2800" dirty="0"/>
          </a:p>
        </p:txBody>
      </p:sp>
      <p:sp>
        <p:nvSpPr>
          <p:cNvPr id="3" name="Titel 2">
            <a:extLst>
              <a:ext uri="{FF2B5EF4-FFF2-40B4-BE49-F238E27FC236}">
                <a16:creationId xmlns:a16="http://schemas.microsoft.com/office/drawing/2014/main" id="{40FDB479-EB7A-054F-B7C9-26E5A57ECC16}"/>
              </a:ext>
            </a:extLst>
          </p:cNvPr>
          <p:cNvSpPr>
            <a:spLocks noGrp="1"/>
          </p:cNvSpPr>
          <p:nvPr>
            <p:ph type="title"/>
          </p:nvPr>
        </p:nvSpPr>
        <p:spPr/>
        <p:txBody>
          <a:bodyPr>
            <a:normAutofit fontScale="90000"/>
          </a:bodyPr>
          <a:lstStyle/>
          <a:p>
            <a:r>
              <a:rPr lang="de-DE" b="1" dirty="0"/>
              <a:t> Auswertung der Exploration / Fragen an die TN</a:t>
            </a:r>
          </a:p>
        </p:txBody>
      </p:sp>
    </p:spTree>
    <p:extLst>
      <p:ext uri="{BB962C8B-B14F-4D97-AF65-F5344CB8AC3E}">
        <p14:creationId xmlns:p14="http://schemas.microsoft.com/office/powerpoint/2010/main" val="176277653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748D6D08-456C-9140-8DF0-CFED405C58D0}"/>
              </a:ext>
            </a:extLst>
          </p:cNvPr>
          <p:cNvSpPr>
            <a:spLocks noGrp="1"/>
          </p:cNvSpPr>
          <p:nvPr>
            <p:ph type="body" sz="quarter" idx="13"/>
          </p:nvPr>
        </p:nvSpPr>
        <p:spPr>
          <a:xfrm>
            <a:off x="323529" y="1341438"/>
            <a:ext cx="4104456" cy="5039890"/>
          </a:xfrm>
        </p:spPr>
        <p:txBody>
          <a:bodyPr>
            <a:normAutofit fontScale="70000" lnSpcReduction="20000"/>
          </a:bodyPr>
          <a:lstStyle/>
          <a:p>
            <a:pPr marL="0" indent="0">
              <a:buNone/>
            </a:pPr>
            <a:r>
              <a:rPr lang="de-DE" b="1" dirty="0"/>
              <a:t>Vorteile:</a:t>
            </a:r>
          </a:p>
          <a:p>
            <a:pPr marL="0" indent="0">
              <a:buNone/>
            </a:pPr>
            <a:endParaRPr lang="de-DE" b="1" dirty="0"/>
          </a:p>
          <a:p>
            <a:pPr lvl="0">
              <a:spcBef>
                <a:spcPts val="0"/>
              </a:spcBef>
              <a:spcAft>
                <a:spcPts val="600"/>
              </a:spcAft>
              <a:buClr>
                <a:srgbClr val="00823B"/>
              </a:buClr>
              <a:buFont typeface="Wingdings" pitchFamily="2" charset="2"/>
              <a:buChar char="Ø"/>
              <a:tabLst>
                <a:tab pos="363538" algn="l"/>
                <a:tab pos="933450" algn="l"/>
                <a:tab pos="1847850" algn="l"/>
                <a:tab pos="2762250" algn="l"/>
                <a:tab pos="3676650" algn="l"/>
                <a:tab pos="4591050" algn="l"/>
                <a:tab pos="5505450" algn="l"/>
                <a:tab pos="6419850" algn="l"/>
                <a:tab pos="7334250" algn="l"/>
                <a:tab pos="8248650" algn="l"/>
                <a:tab pos="9163050" algn="l"/>
                <a:tab pos="10077450" algn="l"/>
              </a:tabLst>
              <a:defRPr/>
            </a:pPr>
            <a:r>
              <a:rPr lang="de-DE" altLang="de-DE" dirty="0">
                <a:solidFill>
                  <a:srgbClr val="68435D"/>
                </a:solidFill>
              </a:rPr>
              <a:t>Gespräche und Beobachtungen lassen sich leicht in den Unterrichtsalltag integrieren. </a:t>
            </a:r>
          </a:p>
          <a:p>
            <a:pPr lvl="0">
              <a:spcBef>
                <a:spcPts val="0"/>
              </a:spcBef>
              <a:spcAft>
                <a:spcPts val="600"/>
              </a:spcAft>
              <a:buClr>
                <a:srgbClr val="00823B"/>
              </a:buClr>
              <a:buFont typeface="Wingdings" pitchFamily="2" charset="2"/>
              <a:buChar char="Ø"/>
              <a:tabLst>
                <a:tab pos="363538" algn="l"/>
                <a:tab pos="933450" algn="l"/>
                <a:tab pos="1847850" algn="l"/>
                <a:tab pos="2762250" algn="l"/>
                <a:tab pos="3676650" algn="l"/>
                <a:tab pos="4591050" algn="l"/>
                <a:tab pos="5505450" algn="l"/>
                <a:tab pos="6419850" algn="l"/>
                <a:tab pos="7334250" algn="l"/>
                <a:tab pos="8248650" algn="l"/>
                <a:tab pos="9163050" algn="l"/>
                <a:tab pos="10077450" algn="l"/>
              </a:tabLst>
              <a:defRPr/>
            </a:pPr>
            <a:r>
              <a:rPr lang="de-DE" altLang="de-DE" dirty="0">
                <a:solidFill>
                  <a:srgbClr val="68435D"/>
                </a:solidFill>
              </a:rPr>
              <a:t>Sie bieten leicht zugängliche und zuverlässige Informationen zum Umgang von SuS mit Texten, die kontinuierlich in Beobachtungsbögen </a:t>
            </a:r>
            <a:r>
              <a:rPr lang="de-DE" altLang="de-DE" dirty="0" err="1">
                <a:solidFill>
                  <a:srgbClr val="68435D"/>
                </a:solidFill>
              </a:rPr>
              <a:t>festgehal-ten</a:t>
            </a:r>
            <a:r>
              <a:rPr lang="de-DE" altLang="de-DE" dirty="0">
                <a:solidFill>
                  <a:srgbClr val="68435D"/>
                </a:solidFill>
              </a:rPr>
              <a:t> werden können (Individual-diagnostik). </a:t>
            </a:r>
            <a:endParaRPr lang="de-DE" sz="2000" b="1" dirty="0">
              <a:solidFill>
                <a:srgbClr val="7030A0"/>
              </a:solidFill>
            </a:endParaRPr>
          </a:p>
        </p:txBody>
      </p:sp>
      <p:sp>
        <p:nvSpPr>
          <p:cNvPr id="4" name="Textplatzhalter 3">
            <a:extLst>
              <a:ext uri="{FF2B5EF4-FFF2-40B4-BE49-F238E27FC236}">
                <a16:creationId xmlns:a16="http://schemas.microsoft.com/office/drawing/2014/main" id="{BC727F11-FB5A-D341-9BA1-5D35E97C4457}"/>
              </a:ext>
            </a:extLst>
          </p:cNvPr>
          <p:cNvSpPr>
            <a:spLocks noGrp="1"/>
          </p:cNvSpPr>
          <p:nvPr>
            <p:ph type="body" sz="quarter" idx="14"/>
          </p:nvPr>
        </p:nvSpPr>
        <p:spPr>
          <a:xfrm>
            <a:off x="4716017" y="1349538"/>
            <a:ext cx="4104456" cy="4815766"/>
          </a:xfrm>
        </p:spPr>
        <p:txBody>
          <a:bodyPr>
            <a:normAutofit fontScale="70000" lnSpcReduction="20000"/>
          </a:bodyPr>
          <a:lstStyle/>
          <a:p>
            <a:pPr marL="0" indent="0">
              <a:buNone/>
            </a:pPr>
            <a:r>
              <a:rPr lang="de-DE" b="1" dirty="0"/>
              <a:t>Nachteile:</a:t>
            </a:r>
          </a:p>
          <a:p>
            <a:pPr marL="0" indent="0">
              <a:buNone/>
            </a:pPr>
            <a:endParaRPr lang="de-DE" b="1" dirty="0"/>
          </a:p>
          <a:p>
            <a:pPr lvl="0">
              <a:spcBef>
                <a:spcPts val="0"/>
              </a:spcBef>
              <a:spcAft>
                <a:spcPts val="600"/>
              </a:spcAft>
              <a:buClr>
                <a:srgbClr val="C00000"/>
              </a:buClr>
              <a:buFont typeface="Wingdings" pitchFamily="2" charset="2"/>
              <a:buChar char="Ø"/>
              <a:tabLst>
                <a:tab pos="363538" algn="l"/>
                <a:tab pos="933450" algn="l"/>
                <a:tab pos="1847850" algn="l"/>
                <a:tab pos="2762250" algn="l"/>
                <a:tab pos="3676650" algn="l"/>
                <a:tab pos="4591050" algn="l"/>
                <a:tab pos="5505450" algn="l"/>
                <a:tab pos="6419850" algn="l"/>
                <a:tab pos="7334250" algn="l"/>
                <a:tab pos="8248650" algn="l"/>
                <a:tab pos="9163050" algn="l"/>
                <a:tab pos="10077450" algn="l"/>
              </a:tabLst>
              <a:defRPr/>
            </a:pPr>
            <a:r>
              <a:rPr lang="de-DE" altLang="de-DE" dirty="0">
                <a:solidFill>
                  <a:srgbClr val="3B8CA1"/>
                </a:solidFill>
              </a:rPr>
              <a:t>Informelle Gespräche lassen sich jeweils nur mit einzelnen </a:t>
            </a:r>
            <a:r>
              <a:rPr lang="de-DE" altLang="de-DE" dirty="0" err="1">
                <a:solidFill>
                  <a:srgbClr val="3B8CA1"/>
                </a:solidFill>
              </a:rPr>
              <a:t>SuS</a:t>
            </a:r>
            <a:r>
              <a:rPr lang="de-DE" altLang="de-DE" dirty="0">
                <a:solidFill>
                  <a:srgbClr val="3B8CA1"/>
                </a:solidFill>
              </a:rPr>
              <a:t> führen, zum Beispiel im Rahmen „Unterstützter Stiller Lesezeiten“ (vgl. Modul 8.2); daher erhält man keine Informationen über die gesamte Klasse.  </a:t>
            </a:r>
          </a:p>
          <a:p>
            <a:pPr lvl="0">
              <a:spcBef>
                <a:spcPts val="0"/>
              </a:spcBef>
              <a:spcAft>
                <a:spcPts val="600"/>
              </a:spcAft>
              <a:buClr>
                <a:srgbClr val="C00000"/>
              </a:buClr>
              <a:buFont typeface="Wingdings" pitchFamily="2" charset="2"/>
              <a:buChar char="Ø"/>
              <a:tabLst>
                <a:tab pos="363538" algn="l"/>
                <a:tab pos="933450" algn="l"/>
                <a:tab pos="1847850" algn="l"/>
                <a:tab pos="2762250" algn="l"/>
                <a:tab pos="3676650" algn="l"/>
                <a:tab pos="4591050" algn="l"/>
                <a:tab pos="5505450" algn="l"/>
                <a:tab pos="6419850" algn="l"/>
                <a:tab pos="7334250" algn="l"/>
                <a:tab pos="8248650" algn="l"/>
                <a:tab pos="9163050" algn="l"/>
                <a:tab pos="10077450" algn="l"/>
              </a:tabLst>
              <a:defRPr/>
            </a:pPr>
            <a:r>
              <a:rPr lang="de-DE" altLang="de-DE" dirty="0">
                <a:solidFill>
                  <a:srgbClr val="3B8CA1"/>
                </a:solidFill>
              </a:rPr>
              <a:t>Die Ergiebigkeit </a:t>
            </a:r>
            <a:r>
              <a:rPr lang="de-DE" altLang="de-DE">
                <a:solidFill>
                  <a:srgbClr val="3B8CA1"/>
                </a:solidFill>
              </a:rPr>
              <a:t>der Beobachtungen </a:t>
            </a:r>
            <a:r>
              <a:rPr lang="de-DE" altLang="de-DE" dirty="0">
                <a:solidFill>
                  <a:srgbClr val="3B8CA1"/>
                </a:solidFill>
              </a:rPr>
              <a:t>hängt stark von der Expertise (Gesprächsführung, </a:t>
            </a:r>
            <a:r>
              <a:rPr lang="de-DE" altLang="de-DE" dirty="0" err="1">
                <a:solidFill>
                  <a:srgbClr val="3B8CA1"/>
                </a:solidFill>
              </a:rPr>
              <a:t>Beobach-tungsfähigkeit</a:t>
            </a:r>
            <a:r>
              <a:rPr lang="de-DE" altLang="de-DE" dirty="0">
                <a:solidFill>
                  <a:srgbClr val="3B8CA1"/>
                </a:solidFill>
              </a:rPr>
              <a:t>) der Lehrkraft ab. </a:t>
            </a:r>
          </a:p>
          <a:p>
            <a:pPr marL="0" indent="0">
              <a:buNone/>
            </a:pPr>
            <a:endParaRPr lang="de-DE" b="1" dirty="0"/>
          </a:p>
          <a:p>
            <a:pPr marL="0" indent="0">
              <a:buNone/>
            </a:pPr>
            <a:endParaRPr lang="de-DE" b="1" dirty="0"/>
          </a:p>
        </p:txBody>
      </p:sp>
      <p:sp>
        <p:nvSpPr>
          <p:cNvPr id="3" name="Titel 2">
            <a:extLst>
              <a:ext uri="{FF2B5EF4-FFF2-40B4-BE49-F238E27FC236}">
                <a16:creationId xmlns:a16="http://schemas.microsoft.com/office/drawing/2014/main" id="{0A15E56F-7C66-3441-9B40-85786813DFCB}"/>
              </a:ext>
            </a:extLst>
          </p:cNvPr>
          <p:cNvSpPr>
            <a:spLocks noGrp="1"/>
          </p:cNvSpPr>
          <p:nvPr>
            <p:ph type="title"/>
          </p:nvPr>
        </p:nvSpPr>
        <p:spPr/>
        <p:txBody>
          <a:bodyPr>
            <a:normAutofit/>
          </a:bodyPr>
          <a:lstStyle/>
          <a:p>
            <a:r>
              <a:rPr lang="de-DE" altLang="de-DE" b="1" dirty="0"/>
              <a:t>4. Informelle Gespräche und Beobachtungen</a:t>
            </a:r>
            <a:endParaRPr lang="de-DE" dirty="0"/>
          </a:p>
        </p:txBody>
      </p:sp>
    </p:spTree>
    <p:extLst>
      <p:ext uri="{BB962C8B-B14F-4D97-AF65-F5344CB8AC3E}">
        <p14:creationId xmlns:p14="http://schemas.microsoft.com/office/powerpoint/2010/main" val="383671188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D475FE01-B5BD-56AF-7959-A691749521B4}"/>
              </a:ext>
            </a:extLst>
          </p:cNvPr>
          <p:cNvSpPr>
            <a:spLocks noGrp="1"/>
          </p:cNvSpPr>
          <p:nvPr>
            <p:ph type="title"/>
          </p:nvPr>
        </p:nvSpPr>
        <p:spPr/>
        <p:txBody>
          <a:bodyPr/>
          <a:lstStyle/>
          <a:p>
            <a:endParaRPr lang="de-DE"/>
          </a:p>
        </p:txBody>
      </p:sp>
    </p:spTree>
    <p:extLst>
      <p:ext uri="{BB962C8B-B14F-4D97-AF65-F5344CB8AC3E}">
        <p14:creationId xmlns:p14="http://schemas.microsoft.com/office/powerpoint/2010/main" val="399583671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D7F3B970-2C8F-4D08-9235-D20381BA4024}"/>
              </a:ext>
            </a:extLst>
          </p:cNvPr>
          <p:cNvSpPr>
            <a:spLocks noGrp="1"/>
          </p:cNvSpPr>
          <p:nvPr>
            <p:ph type="title"/>
          </p:nvPr>
        </p:nvSpPr>
        <p:spPr/>
        <p:txBody>
          <a:bodyPr/>
          <a:lstStyle/>
          <a:p>
            <a:endParaRPr lang="de-DE"/>
          </a:p>
        </p:txBody>
      </p:sp>
      <p:grpSp>
        <p:nvGrpSpPr>
          <p:cNvPr id="6" name="Gruppieren 5">
            <a:extLst>
              <a:ext uri="{FF2B5EF4-FFF2-40B4-BE49-F238E27FC236}">
                <a16:creationId xmlns:a16="http://schemas.microsoft.com/office/drawing/2014/main" id="{34D4E9E6-70D1-499C-B61D-4B45B480B437}"/>
              </a:ext>
            </a:extLst>
          </p:cNvPr>
          <p:cNvGrpSpPr/>
          <p:nvPr/>
        </p:nvGrpSpPr>
        <p:grpSpPr>
          <a:xfrm>
            <a:off x="2312053" y="2462384"/>
            <a:ext cx="5728162" cy="1933231"/>
            <a:chOff x="1208269" y="1065384"/>
            <a:chExt cx="5728162" cy="1933231"/>
          </a:xfrm>
        </p:grpSpPr>
        <p:sp>
          <p:nvSpPr>
            <p:cNvPr id="8" name="Rechteck 7">
              <a:extLst>
                <a:ext uri="{FF2B5EF4-FFF2-40B4-BE49-F238E27FC236}">
                  <a16:creationId xmlns:a16="http://schemas.microsoft.com/office/drawing/2014/main" id="{12E0E581-20E3-4B86-AE57-179B53301479}"/>
                </a:ext>
              </a:extLst>
            </p:cNvPr>
            <p:cNvSpPr/>
            <p:nvPr/>
          </p:nvSpPr>
          <p:spPr>
            <a:xfrm>
              <a:off x="1208269" y="1065384"/>
              <a:ext cx="5728162" cy="1933231"/>
            </a:xfrm>
            <a:prstGeom prst="rect">
              <a:avLst/>
            </a:prstGeom>
          </p:spPr>
          <p:style>
            <a:lnRef idx="2">
              <a:schemeClr val="lt1">
                <a:hueOff val="0"/>
                <a:satOff val="0"/>
                <a:lumOff val="0"/>
                <a:alphaOff val="0"/>
              </a:schemeClr>
            </a:lnRef>
            <a:fillRef idx="1">
              <a:schemeClr val="accent5">
                <a:alpha val="90000"/>
                <a:hueOff val="0"/>
                <a:satOff val="0"/>
                <a:lumOff val="0"/>
                <a:alphaOff val="0"/>
              </a:schemeClr>
            </a:fillRef>
            <a:effectRef idx="0">
              <a:schemeClr val="accent5">
                <a:alpha val="90000"/>
                <a:hueOff val="0"/>
                <a:satOff val="0"/>
                <a:lumOff val="0"/>
                <a:alphaOff val="0"/>
              </a:schemeClr>
            </a:effectRef>
            <a:fontRef idx="minor">
              <a:schemeClr val="lt1"/>
            </a:fontRef>
          </p:style>
        </p:sp>
        <p:sp>
          <p:nvSpPr>
            <p:cNvPr id="9" name="Textfeld 8">
              <a:extLst>
                <a:ext uri="{FF2B5EF4-FFF2-40B4-BE49-F238E27FC236}">
                  <a16:creationId xmlns:a16="http://schemas.microsoft.com/office/drawing/2014/main" id="{107342DD-2804-48C2-9E97-E83AEE88F80D}"/>
                </a:ext>
              </a:extLst>
            </p:cNvPr>
            <p:cNvSpPr txBox="1"/>
            <p:nvPr/>
          </p:nvSpPr>
          <p:spPr>
            <a:xfrm>
              <a:off x="1208269" y="1065384"/>
              <a:ext cx="5728162" cy="193323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612900" tIns="147320" rIns="147320" bIns="147320" numCol="1" spcCol="1270" anchor="ctr" anchorCtr="0">
              <a:noAutofit/>
            </a:bodyPr>
            <a:lstStyle/>
            <a:p>
              <a:pPr marL="0" lvl="0" indent="0" algn="l" defTabSz="2578100">
                <a:lnSpc>
                  <a:spcPct val="90000"/>
                </a:lnSpc>
                <a:spcBef>
                  <a:spcPct val="0"/>
                </a:spcBef>
                <a:spcAft>
                  <a:spcPct val="35000"/>
                </a:spcAft>
                <a:buNone/>
              </a:pPr>
              <a:r>
                <a:rPr lang="de-DE" sz="5400" b="1" dirty="0"/>
                <a:t>4. Einsatz im Unterricht</a:t>
              </a:r>
              <a:endParaRPr lang="de-DE" sz="100" kern="1200" dirty="0"/>
            </a:p>
          </p:txBody>
        </p:sp>
      </p:grpSp>
      <p:sp>
        <p:nvSpPr>
          <p:cNvPr id="7" name="Ellipse 6">
            <a:extLst>
              <a:ext uri="{FF2B5EF4-FFF2-40B4-BE49-F238E27FC236}">
                <a16:creationId xmlns:a16="http://schemas.microsoft.com/office/drawing/2014/main" id="{EDCB88A2-7A34-4839-8A25-0D6B9837768B}"/>
              </a:ext>
            </a:extLst>
          </p:cNvPr>
          <p:cNvSpPr/>
          <p:nvPr/>
        </p:nvSpPr>
        <p:spPr>
          <a:xfrm>
            <a:off x="1103784" y="2220730"/>
            <a:ext cx="2416539" cy="2416539"/>
          </a:xfrm>
          <a:prstGeom prst="ellipse">
            <a:avLst/>
          </a:prstGeom>
          <a:blipFill rotWithShape="0">
            <a:blip r:embed="rId2" cstate="print">
              <a:extLst>
                <a:ext uri="{28A0092B-C50C-407E-A947-70E740481C1C}">
                  <a14:useLocalDpi xmlns:a14="http://schemas.microsoft.com/office/drawing/2010/main" val="0"/>
                </a:ext>
              </a:extLst>
            </a:blip>
            <a:srcRect/>
            <a:stretch>
              <a:fillRect/>
            </a:stretch>
          </a:blipFill>
        </p:spPr>
        <p:style>
          <a:lnRef idx="2">
            <a:schemeClr val="accent5">
              <a:alpha val="90000"/>
              <a:hueOff val="0"/>
              <a:satOff val="0"/>
              <a:lumOff val="0"/>
              <a:alphaOff val="0"/>
            </a:schemeClr>
          </a:lnRef>
          <a:fillRef idx="1">
            <a:scrgbClr r="0" g="0" b="0"/>
          </a:fillRef>
          <a:effectRef idx="0">
            <a:schemeClr val="lt1">
              <a:hueOff val="0"/>
              <a:satOff val="0"/>
              <a:lumOff val="0"/>
              <a:alphaOff val="0"/>
            </a:schemeClr>
          </a:effectRef>
          <a:fontRef idx="minor">
            <a:schemeClr val="dk1">
              <a:hueOff val="0"/>
              <a:satOff val="0"/>
              <a:lumOff val="0"/>
              <a:alphaOff val="0"/>
            </a:schemeClr>
          </a:fontRef>
        </p:style>
      </p:sp>
    </p:spTree>
    <p:extLst>
      <p:ext uri="{BB962C8B-B14F-4D97-AF65-F5344CB8AC3E}">
        <p14:creationId xmlns:p14="http://schemas.microsoft.com/office/powerpoint/2010/main" val="331560040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A8BEFC8E-A662-BC49-9ECD-28FB902E29EB}"/>
              </a:ext>
            </a:extLst>
          </p:cNvPr>
          <p:cNvSpPr>
            <a:spLocks noGrp="1"/>
          </p:cNvSpPr>
          <p:nvPr>
            <p:ph type="body" sz="quarter" idx="13"/>
          </p:nvPr>
        </p:nvSpPr>
        <p:spPr/>
        <p:txBody>
          <a:bodyPr/>
          <a:lstStyle/>
          <a:p>
            <a:pPr marL="0" indent="0">
              <a:buNone/>
            </a:pPr>
            <a:r>
              <a:rPr lang="de-DE" b="1" dirty="0"/>
              <a:t>Aufgabe: </a:t>
            </a:r>
            <a:r>
              <a:rPr lang="de-DE" dirty="0"/>
              <a:t>Überlegen Sie, welche Instrumente Sie gern mit Ihren </a:t>
            </a:r>
            <a:r>
              <a:rPr lang="de-DE" dirty="0" err="1"/>
              <a:t>SuS</a:t>
            </a:r>
            <a:r>
              <a:rPr lang="de-DE" dirty="0"/>
              <a:t> ausprobieren und wie Sie sie in Ihren Unterricht einbetten würden. Schauen Sie dazu bei Bedarf noch einmal in die Materialien auf den vier Tischen. </a:t>
            </a:r>
          </a:p>
          <a:p>
            <a:pPr marL="0" indent="0">
              <a:buNone/>
            </a:pPr>
            <a:r>
              <a:rPr lang="de-DE" dirty="0"/>
              <a:t>Nach </a:t>
            </a:r>
            <a:r>
              <a:rPr lang="de-DE" b="1" dirty="0"/>
              <a:t>15 Minuten </a:t>
            </a:r>
            <a:r>
              <a:rPr lang="de-DE" dirty="0"/>
              <a:t>erfolgt der Austausch </a:t>
            </a:r>
            <a:r>
              <a:rPr lang="de-DE"/>
              <a:t>der Ergebnisse </a:t>
            </a:r>
            <a:r>
              <a:rPr lang="de-DE" dirty="0"/>
              <a:t>im Plenum.</a:t>
            </a:r>
          </a:p>
        </p:txBody>
      </p:sp>
      <p:sp>
        <p:nvSpPr>
          <p:cNvPr id="3" name="Titel 2">
            <a:extLst>
              <a:ext uri="{FF2B5EF4-FFF2-40B4-BE49-F238E27FC236}">
                <a16:creationId xmlns:a16="http://schemas.microsoft.com/office/drawing/2014/main" id="{08B925AD-8E27-DE43-B623-F39F162879AE}"/>
              </a:ext>
            </a:extLst>
          </p:cNvPr>
          <p:cNvSpPr>
            <a:spLocks noGrp="1"/>
          </p:cNvSpPr>
          <p:nvPr>
            <p:ph type="title"/>
          </p:nvPr>
        </p:nvSpPr>
        <p:spPr/>
        <p:txBody>
          <a:bodyPr/>
          <a:lstStyle/>
          <a:p>
            <a:r>
              <a:rPr lang="de-DE" dirty="0"/>
              <a:t> </a:t>
            </a:r>
            <a:r>
              <a:rPr lang="de-DE" b="1" dirty="0"/>
              <a:t>Arbeit in Kleingruppen</a:t>
            </a:r>
            <a:endParaRPr lang="de-DE" dirty="0"/>
          </a:p>
        </p:txBody>
      </p:sp>
    </p:spTree>
    <p:extLst>
      <p:ext uri="{BB962C8B-B14F-4D97-AF65-F5344CB8AC3E}">
        <p14:creationId xmlns:p14="http://schemas.microsoft.com/office/powerpoint/2010/main" val="162068532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767AB0A1-D38F-4B41-0B2D-414F903F28D7}"/>
              </a:ext>
            </a:extLst>
          </p:cNvPr>
          <p:cNvSpPr>
            <a:spLocks noGrp="1"/>
          </p:cNvSpPr>
          <p:nvPr>
            <p:ph type="title"/>
          </p:nvPr>
        </p:nvSpPr>
        <p:spPr/>
        <p:txBody>
          <a:bodyPr/>
          <a:lstStyle/>
          <a:p>
            <a:endParaRPr lang="de-DE"/>
          </a:p>
        </p:txBody>
      </p:sp>
    </p:spTree>
    <p:extLst>
      <p:ext uri="{BB962C8B-B14F-4D97-AF65-F5344CB8AC3E}">
        <p14:creationId xmlns:p14="http://schemas.microsoft.com/office/powerpoint/2010/main" val="29733624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0D6C6DC8-2D5A-481E-91B1-01774E631CB7}"/>
              </a:ext>
            </a:extLst>
          </p:cNvPr>
          <p:cNvSpPr>
            <a:spLocks noGrp="1"/>
          </p:cNvSpPr>
          <p:nvPr>
            <p:ph type="title"/>
          </p:nvPr>
        </p:nvSpPr>
        <p:spPr>
          <a:xfrm>
            <a:off x="323528" y="10990"/>
            <a:ext cx="8712968" cy="1060287"/>
          </a:xfrm>
        </p:spPr>
        <p:txBody>
          <a:bodyPr>
            <a:normAutofit fontScale="90000"/>
          </a:bodyPr>
          <a:lstStyle/>
          <a:p>
            <a:r>
              <a:rPr lang="de-DE" b="1" dirty="0"/>
              <a:t>Drei Formen und Funktionen schulischer Leistungs-  </a:t>
            </a:r>
            <a:r>
              <a:rPr lang="de-DE" b="1" dirty="0" err="1"/>
              <a:t>beurteilung</a:t>
            </a:r>
            <a:r>
              <a:rPr lang="de-DE" b="1" dirty="0"/>
              <a:t> (</a:t>
            </a:r>
            <a:r>
              <a:rPr lang="de-DE" b="1" dirty="0" err="1"/>
              <a:t>Summative</a:t>
            </a:r>
            <a:r>
              <a:rPr lang="de-DE" b="1" dirty="0"/>
              <a:t> / formative Assessments)</a:t>
            </a:r>
          </a:p>
        </p:txBody>
      </p:sp>
      <p:graphicFrame>
        <p:nvGraphicFramePr>
          <p:cNvPr id="2" name="Tabelle 2">
            <a:extLst>
              <a:ext uri="{FF2B5EF4-FFF2-40B4-BE49-F238E27FC236}">
                <a16:creationId xmlns:a16="http://schemas.microsoft.com/office/drawing/2014/main" id="{00D58056-A6B9-40AE-9389-826EB1C11A26}"/>
              </a:ext>
            </a:extLst>
          </p:cNvPr>
          <p:cNvGraphicFramePr>
            <a:graphicFrameLocks noGrp="1"/>
          </p:cNvGraphicFramePr>
          <p:nvPr>
            <p:extLst>
              <p:ext uri="{D42A27DB-BD31-4B8C-83A1-F6EECF244321}">
                <p14:modId xmlns:p14="http://schemas.microsoft.com/office/powerpoint/2010/main" val="2489285063"/>
              </p:ext>
            </p:extLst>
          </p:nvPr>
        </p:nvGraphicFramePr>
        <p:xfrm>
          <a:off x="395536" y="1238397"/>
          <a:ext cx="7848873" cy="4572000"/>
        </p:xfrm>
        <a:graphic>
          <a:graphicData uri="http://schemas.openxmlformats.org/drawingml/2006/table">
            <a:tbl>
              <a:tblPr firstRow="1" bandRow="1">
                <a:tableStyleId>{7DF18680-E054-41AD-8BC1-D1AEF772440D}</a:tableStyleId>
              </a:tblPr>
              <a:tblGrid>
                <a:gridCol w="2616291">
                  <a:extLst>
                    <a:ext uri="{9D8B030D-6E8A-4147-A177-3AD203B41FA5}">
                      <a16:colId xmlns:a16="http://schemas.microsoft.com/office/drawing/2014/main" val="2726627578"/>
                    </a:ext>
                  </a:extLst>
                </a:gridCol>
                <a:gridCol w="2616291">
                  <a:extLst>
                    <a:ext uri="{9D8B030D-6E8A-4147-A177-3AD203B41FA5}">
                      <a16:colId xmlns:a16="http://schemas.microsoft.com/office/drawing/2014/main" val="2619238417"/>
                    </a:ext>
                  </a:extLst>
                </a:gridCol>
                <a:gridCol w="2616291">
                  <a:extLst>
                    <a:ext uri="{9D8B030D-6E8A-4147-A177-3AD203B41FA5}">
                      <a16:colId xmlns:a16="http://schemas.microsoft.com/office/drawing/2014/main" val="1401069841"/>
                    </a:ext>
                  </a:extLst>
                </a:gridCol>
              </a:tblGrid>
              <a:tr h="488026">
                <a:tc>
                  <a:txBody>
                    <a:bodyPr/>
                    <a:lstStyle/>
                    <a:p>
                      <a:r>
                        <a:rPr lang="de-DE" dirty="0"/>
                        <a:t>Lernresultate bewerten und benoten (Lehrende)</a:t>
                      </a:r>
                    </a:p>
                  </a:txBody>
                  <a:tcPr/>
                </a:tc>
                <a:tc>
                  <a:txBody>
                    <a:bodyPr/>
                    <a:lstStyle/>
                    <a:p>
                      <a:r>
                        <a:rPr lang="de-DE" dirty="0"/>
                        <a:t>Lernprozesse gestalten: Diagnostik und Förderung (Lehrende und Lernende)</a:t>
                      </a:r>
                    </a:p>
                  </a:txBody>
                  <a:tcPr/>
                </a:tc>
                <a:tc>
                  <a:txBody>
                    <a:bodyPr/>
                    <a:lstStyle/>
                    <a:p>
                      <a:r>
                        <a:rPr lang="de-DE" dirty="0"/>
                        <a:t>Lernprozesse beurteilen und steuern lernen (Lernende; </a:t>
                      </a:r>
                      <a:r>
                        <a:rPr lang="de-DE" dirty="0" err="1"/>
                        <a:t>SuS</a:t>
                      </a:r>
                      <a:r>
                        <a:rPr lang="de-DE" dirty="0"/>
                        <a:t>)</a:t>
                      </a:r>
                    </a:p>
                  </a:txBody>
                  <a:tcPr/>
                </a:tc>
                <a:extLst>
                  <a:ext uri="{0D108BD9-81ED-4DB2-BD59-A6C34878D82A}">
                    <a16:rowId xmlns:a16="http://schemas.microsoft.com/office/drawing/2014/main" val="2581445136"/>
                  </a:ext>
                </a:extLst>
              </a:tr>
              <a:tr h="488026">
                <a:tc>
                  <a:txBody>
                    <a:bodyPr/>
                    <a:lstStyle/>
                    <a:p>
                      <a:r>
                        <a:rPr lang="de-DE" b="1" dirty="0">
                          <a:solidFill>
                            <a:srgbClr val="C00000"/>
                          </a:solidFill>
                        </a:rPr>
                        <a:t>„Assessment </a:t>
                      </a:r>
                      <a:r>
                        <a:rPr lang="de-DE" b="1" i="1" dirty="0" err="1">
                          <a:solidFill>
                            <a:srgbClr val="C00000"/>
                          </a:solidFill>
                        </a:rPr>
                        <a:t>of</a:t>
                      </a:r>
                      <a:r>
                        <a:rPr lang="de-DE" b="1" i="1" dirty="0">
                          <a:solidFill>
                            <a:srgbClr val="C00000"/>
                          </a:solidFill>
                        </a:rPr>
                        <a:t> </a:t>
                      </a:r>
                      <a:r>
                        <a:rPr lang="de-DE" b="1" i="0" dirty="0">
                          <a:solidFill>
                            <a:srgbClr val="C00000"/>
                          </a:solidFill>
                        </a:rPr>
                        <a:t>Learning“ (</a:t>
                      </a:r>
                      <a:r>
                        <a:rPr lang="de-DE" b="1" i="0" dirty="0" err="1">
                          <a:solidFill>
                            <a:srgbClr val="C00000"/>
                          </a:solidFill>
                        </a:rPr>
                        <a:t>summativ</a:t>
                      </a:r>
                      <a:r>
                        <a:rPr lang="de-DE" b="1" i="0" dirty="0">
                          <a:solidFill>
                            <a:srgbClr val="C00000"/>
                          </a:solidFill>
                        </a:rPr>
                        <a:t>)</a:t>
                      </a:r>
                      <a:endParaRPr lang="de-DE" b="1" dirty="0">
                        <a:solidFill>
                          <a:srgbClr val="C00000"/>
                        </a:solidFill>
                      </a:endParaRPr>
                    </a:p>
                  </a:txBody>
                  <a:tcPr/>
                </a:tc>
                <a:tc>
                  <a:txBody>
                    <a:bodyPr/>
                    <a:lstStyle/>
                    <a:p>
                      <a:r>
                        <a:rPr lang="de-DE" b="1" dirty="0">
                          <a:solidFill>
                            <a:srgbClr val="C00000"/>
                          </a:solidFill>
                        </a:rPr>
                        <a:t>“Assessment </a:t>
                      </a:r>
                      <a:r>
                        <a:rPr lang="de-DE" b="1" i="1" dirty="0" err="1">
                          <a:solidFill>
                            <a:srgbClr val="C00000"/>
                          </a:solidFill>
                        </a:rPr>
                        <a:t>for</a:t>
                      </a:r>
                      <a:r>
                        <a:rPr lang="de-DE" b="1" i="1" dirty="0">
                          <a:solidFill>
                            <a:srgbClr val="C00000"/>
                          </a:solidFill>
                        </a:rPr>
                        <a:t> </a:t>
                      </a:r>
                      <a:r>
                        <a:rPr lang="de-DE" b="1" i="0" dirty="0">
                          <a:solidFill>
                            <a:srgbClr val="C00000"/>
                          </a:solidFill>
                        </a:rPr>
                        <a:t>Learning“ (formativ)</a:t>
                      </a:r>
                      <a:endParaRPr lang="de-DE" b="1" dirty="0">
                        <a:solidFill>
                          <a:srgbClr val="C00000"/>
                        </a:solidFill>
                      </a:endParaRPr>
                    </a:p>
                  </a:txBody>
                  <a:tcPr/>
                </a:tc>
                <a:tc>
                  <a:txBody>
                    <a:bodyPr/>
                    <a:lstStyle/>
                    <a:p>
                      <a:r>
                        <a:rPr lang="de-DE" b="1" dirty="0">
                          <a:solidFill>
                            <a:srgbClr val="C00000"/>
                          </a:solidFill>
                        </a:rPr>
                        <a:t>“Assessment </a:t>
                      </a:r>
                      <a:r>
                        <a:rPr lang="de-DE" b="1" i="1" dirty="0" err="1">
                          <a:solidFill>
                            <a:srgbClr val="C00000"/>
                          </a:solidFill>
                        </a:rPr>
                        <a:t>as</a:t>
                      </a:r>
                      <a:r>
                        <a:rPr lang="de-DE" b="1" i="1" dirty="0">
                          <a:solidFill>
                            <a:srgbClr val="C00000"/>
                          </a:solidFill>
                        </a:rPr>
                        <a:t> </a:t>
                      </a:r>
                      <a:r>
                        <a:rPr lang="de-DE" b="1" i="0" dirty="0">
                          <a:solidFill>
                            <a:srgbClr val="C00000"/>
                          </a:solidFill>
                        </a:rPr>
                        <a:t>Learning“ (formativ)</a:t>
                      </a:r>
                      <a:endParaRPr lang="de-DE" b="1" dirty="0">
                        <a:solidFill>
                          <a:srgbClr val="C00000"/>
                        </a:solidFill>
                      </a:endParaRPr>
                    </a:p>
                  </a:txBody>
                  <a:tcPr/>
                </a:tc>
                <a:extLst>
                  <a:ext uri="{0D108BD9-81ED-4DB2-BD59-A6C34878D82A}">
                    <a16:rowId xmlns:a16="http://schemas.microsoft.com/office/drawing/2014/main" val="676876262"/>
                  </a:ext>
                </a:extLst>
              </a:tr>
              <a:tr h="488026">
                <a:tc>
                  <a:txBody>
                    <a:bodyPr/>
                    <a:lstStyle/>
                    <a:p>
                      <a:pPr marL="0" indent="0">
                        <a:tabLst/>
                      </a:pPr>
                      <a:r>
                        <a:rPr lang="de-DE" dirty="0"/>
                        <a:t>- Leistungsbewertung durch Noten: Selektion und Chancenzuteilung</a:t>
                      </a:r>
                    </a:p>
                  </a:txBody>
                  <a:tcPr/>
                </a:tc>
                <a:tc>
                  <a:txBody>
                    <a:bodyPr/>
                    <a:lstStyle/>
                    <a:p>
                      <a:r>
                        <a:rPr lang="de-DE" dirty="0"/>
                        <a:t>- Individuelle Lernausgangslagen ermitteln (Diagnostik)</a:t>
                      </a:r>
                    </a:p>
                  </a:txBody>
                  <a:tcPr/>
                </a:tc>
                <a:tc>
                  <a:txBody>
                    <a:bodyPr/>
                    <a:lstStyle/>
                    <a:p>
                      <a:r>
                        <a:rPr lang="de-DE" dirty="0"/>
                        <a:t>- </a:t>
                      </a:r>
                      <a:r>
                        <a:rPr lang="de-DE" dirty="0" err="1"/>
                        <a:t>SuS</a:t>
                      </a:r>
                      <a:r>
                        <a:rPr lang="de-DE" dirty="0"/>
                        <a:t> lernen ihre Lernprozesse/- </a:t>
                      </a:r>
                      <a:r>
                        <a:rPr lang="de-DE" dirty="0" err="1"/>
                        <a:t>resultate</a:t>
                      </a:r>
                      <a:r>
                        <a:rPr lang="de-DE" dirty="0"/>
                        <a:t> selbst zu beurteilen</a:t>
                      </a:r>
                    </a:p>
                  </a:txBody>
                  <a:tcPr/>
                </a:tc>
                <a:extLst>
                  <a:ext uri="{0D108BD9-81ED-4DB2-BD59-A6C34878D82A}">
                    <a16:rowId xmlns:a16="http://schemas.microsoft.com/office/drawing/2014/main" val="824491099"/>
                  </a:ext>
                </a:extLst>
              </a:tr>
              <a:tr h="488026">
                <a:tc>
                  <a:txBody>
                    <a:bodyPr/>
                    <a:lstStyle/>
                    <a:p>
                      <a:r>
                        <a:rPr lang="de-DE" dirty="0"/>
                        <a:t>Beispiele: Klassenarbeit, Klausur, mündliche Prüfung</a:t>
                      </a:r>
                    </a:p>
                  </a:txBody>
                  <a:tcPr/>
                </a:tc>
                <a:tc>
                  <a:txBody>
                    <a:bodyPr/>
                    <a:lstStyle/>
                    <a:p>
                      <a:r>
                        <a:rPr lang="de-DE" dirty="0"/>
                        <a:t>- Lernprozesse begleiten, beobachten, beraten und fördern</a:t>
                      </a:r>
                    </a:p>
                  </a:txBody>
                  <a:tcPr/>
                </a:tc>
                <a:tc>
                  <a:txBody>
                    <a:bodyPr/>
                    <a:lstStyle/>
                    <a:p>
                      <a:r>
                        <a:rPr lang="de-DE" dirty="0"/>
                        <a:t>- </a:t>
                      </a:r>
                      <a:r>
                        <a:rPr lang="de-DE" dirty="0" err="1"/>
                        <a:t>SuS</a:t>
                      </a:r>
                      <a:r>
                        <a:rPr lang="de-DE" dirty="0"/>
                        <a:t> entwickeln Fähigkeiten zur Selbst-beurteilung</a:t>
                      </a:r>
                    </a:p>
                  </a:txBody>
                  <a:tcPr/>
                </a:tc>
                <a:extLst>
                  <a:ext uri="{0D108BD9-81ED-4DB2-BD59-A6C34878D82A}">
                    <a16:rowId xmlns:a16="http://schemas.microsoft.com/office/drawing/2014/main" val="1155765160"/>
                  </a:ext>
                </a:extLst>
              </a:tr>
              <a:tr h="488026">
                <a:tc>
                  <a:txBody>
                    <a:bodyPr/>
                    <a:lstStyle/>
                    <a:p>
                      <a:r>
                        <a:rPr lang="de-DE" dirty="0"/>
                        <a:t>Beispiele: Leistungstests (PISA, TIMMS, IGLU …) und Vergleichsarbeiten</a:t>
                      </a:r>
                    </a:p>
                  </a:txBody>
                  <a:tcPr/>
                </a:tc>
                <a:tc>
                  <a:txBody>
                    <a:bodyPr/>
                    <a:lstStyle/>
                    <a:p>
                      <a:r>
                        <a:rPr lang="de-DE" dirty="0"/>
                        <a:t>- Lernresultate </a:t>
                      </a:r>
                      <a:r>
                        <a:rPr lang="de-DE" dirty="0" err="1"/>
                        <a:t>dokumen</a:t>
                      </a:r>
                      <a:r>
                        <a:rPr lang="de-DE" dirty="0"/>
                        <a:t>-tieren, präsentieren und reflektieren</a:t>
                      </a:r>
                    </a:p>
                  </a:txBody>
                  <a:tcPr/>
                </a:tc>
                <a:tc>
                  <a:txBody>
                    <a:bodyPr/>
                    <a:lstStyle/>
                    <a:p>
                      <a:r>
                        <a:rPr lang="de-DE" dirty="0"/>
                        <a:t>- </a:t>
                      </a:r>
                      <a:r>
                        <a:rPr lang="de-DE" dirty="0" err="1"/>
                        <a:t>SuS</a:t>
                      </a:r>
                      <a:r>
                        <a:rPr lang="de-DE" dirty="0"/>
                        <a:t> lernen </a:t>
                      </a:r>
                      <a:r>
                        <a:rPr lang="de-DE" dirty="0" err="1"/>
                        <a:t>selbststän-dige</a:t>
                      </a:r>
                      <a:r>
                        <a:rPr lang="de-DE" dirty="0"/>
                        <a:t> Steuerung ihrer Lernprozesse</a:t>
                      </a:r>
                    </a:p>
                  </a:txBody>
                  <a:tcPr/>
                </a:tc>
                <a:extLst>
                  <a:ext uri="{0D108BD9-81ED-4DB2-BD59-A6C34878D82A}">
                    <a16:rowId xmlns:a16="http://schemas.microsoft.com/office/drawing/2014/main" val="4229633082"/>
                  </a:ext>
                </a:extLst>
              </a:tr>
            </a:tbl>
          </a:graphicData>
        </a:graphic>
      </p:graphicFrame>
      <p:sp>
        <p:nvSpPr>
          <p:cNvPr id="3" name="Textfeld 2">
            <a:extLst>
              <a:ext uri="{FF2B5EF4-FFF2-40B4-BE49-F238E27FC236}">
                <a16:creationId xmlns:a16="http://schemas.microsoft.com/office/drawing/2014/main" id="{A0EA4B7C-447E-A84C-A442-EA67D9C1505D}"/>
              </a:ext>
            </a:extLst>
          </p:cNvPr>
          <p:cNvSpPr txBox="1"/>
          <p:nvPr/>
        </p:nvSpPr>
        <p:spPr>
          <a:xfrm>
            <a:off x="395536" y="5963158"/>
            <a:ext cx="3600400" cy="369332"/>
          </a:xfrm>
          <a:prstGeom prst="rect">
            <a:avLst/>
          </a:prstGeom>
          <a:noFill/>
        </p:spPr>
        <p:txBody>
          <a:bodyPr wrap="square" rtlCol="0">
            <a:spAutoFit/>
          </a:bodyPr>
          <a:lstStyle/>
          <a:p>
            <a:r>
              <a:rPr lang="de-DE" dirty="0"/>
              <a:t>Nach F. Winter 2018, Kap. 1, S. 11 ff. </a:t>
            </a:r>
          </a:p>
        </p:txBody>
      </p:sp>
    </p:spTree>
    <p:extLst>
      <p:ext uri="{BB962C8B-B14F-4D97-AF65-F5344CB8AC3E}">
        <p14:creationId xmlns:p14="http://schemas.microsoft.com/office/powerpoint/2010/main" val="258549646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8649293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997966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a:extLst>
              <a:ext uri="{FF2B5EF4-FFF2-40B4-BE49-F238E27FC236}">
                <a16:creationId xmlns:a16="http://schemas.microsoft.com/office/drawing/2014/main" id="{53C5DBB8-CD7B-BAD7-2A10-424E0F3CFA0E}"/>
              </a:ext>
            </a:extLst>
          </p:cNvPr>
          <p:cNvSpPr>
            <a:spLocks noGrp="1"/>
          </p:cNvSpPr>
          <p:nvPr>
            <p:ph type="body" sz="quarter" idx="13"/>
          </p:nvPr>
        </p:nvSpPr>
        <p:spPr/>
        <p:txBody>
          <a:bodyPr/>
          <a:lstStyle/>
          <a:p>
            <a:endParaRPr lang="de-DE"/>
          </a:p>
        </p:txBody>
      </p:sp>
      <p:sp>
        <p:nvSpPr>
          <p:cNvPr id="4" name="Titel 3">
            <a:extLst>
              <a:ext uri="{FF2B5EF4-FFF2-40B4-BE49-F238E27FC236}">
                <a16:creationId xmlns:a16="http://schemas.microsoft.com/office/drawing/2014/main" id="{0D6C6DC8-2D5A-481E-91B1-01774E631CB7}"/>
              </a:ext>
            </a:extLst>
          </p:cNvPr>
          <p:cNvSpPr>
            <a:spLocks noGrp="1"/>
          </p:cNvSpPr>
          <p:nvPr>
            <p:ph type="title"/>
          </p:nvPr>
        </p:nvSpPr>
        <p:spPr/>
        <p:txBody>
          <a:bodyPr>
            <a:normAutofit fontScale="90000"/>
          </a:bodyPr>
          <a:lstStyle/>
          <a:p>
            <a:r>
              <a:rPr lang="de-DE" b="1" dirty="0"/>
              <a:t>Wandel schulischer Lernkultur: von der Defizit- zur Ressourcenorientierung</a:t>
            </a:r>
          </a:p>
        </p:txBody>
      </p:sp>
      <p:graphicFrame>
        <p:nvGraphicFramePr>
          <p:cNvPr id="2" name="Tabelle 2">
            <a:extLst>
              <a:ext uri="{FF2B5EF4-FFF2-40B4-BE49-F238E27FC236}">
                <a16:creationId xmlns:a16="http://schemas.microsoft.com/office/drawing/2014/main" id="{00D58056-A6B9-40AE-9389-826EB1C11A26}"/>
              </a:ext>
            </a:extLst>
          </p:cNvPr>
          <p:cNvGraphicFramePr>
            <a:graphicFrameLocks noGrp="1"/>
          </p:cNvGraphicFramePr>
          <p:nvPr/>
        </p:nvGraphicFramePr>
        <p:xfrm>
          <a:off x="323528" y="1397000"/>
          <a:ext cx="8496944" cy="4023360"/>
        </p:xfrm>
        <a:graphic>
          <a:graphicData uri="http://schemas.openxmlformats.org/drawingml/2006/table">
            <a:tbl>
              <a:tblPr firstRow="1" bandRow="1">
                <a:tableStyleId>{7DF18680-E054-41AD-8BC1-D1AEF772440D}</a:tableStyleId>
              </a:tblPr>
              <a:tblGrid>
                <a:gridCol w="1637025">
                  <a:extLst>
                    <a:ext uri="{9D8B030D-6E8A-4147-A177-3AD203B41FA5}">
                      <a16:colId xmlns:a16="http://schemas.microsoft.com/office/drawing/2014/main" val="2726627578"/>
                    </a:ext>
                  </a:extLst>
                </a:gridCol>
                <a:gridCol w="3196098">
                  <a:extLst>
                    <a:ext uri="{9D8B030D-6E8A-4147-A177-3AD203B41FA5}">
                      <a16:colId xmlns:a16="http://schemas.microsoft.com/office/drawing/2014/main" val="2619238417"/>
                    </a:ext>
                  </a:extLst>
                </a:gridCol>
                <a:gridCol w="3663821">
                  <a:extLst>
                    <a:ext uri="{9D8B030D-6E8A-4147-A177-3AD203B41FA5}">
                      <a16:colId xmlns:a16="http://schemas.microsoft.com/office/drawing/2014/main" val="1401069841"/>
                    </a:ext>
                  </a:extLst>
                </a:gridCol>
              </a:tblGrid>
              <a:tr h="488026">
                <a:tc>
                  <a:txBody>
                    <a:bodyPr/>
                    <a:lstStyle/>
                    <a:p>
                      <a:r>
                        <a:rPr lang="de-DE" dirty="0"/>
                        <a:t>Bereich</a:t>
                      </a:r>
                    </a:p>
                  </a:txBody>
                  <a:tcPr/>
                </a:tc>
                <a:tc>
                  <a:txBody>
                    <a:bodyPr/>
                    <a:lstStyle/>
                    <a:p>
                      <a:r>
                        <a:rPr lang="de-DE" dirty="0"/>
                        <a:t>Orientierung auf Defizite, Schwächen, Störungen</a:t>
                      </a:r>
                    </a:p>
                  </a:txBody>
                  <a:tcPr/>
                </a:tc>
                <a:tc>
                  <a:txBody>
                    <a:bodyPr/>
                    <a:lstStyle/>
                    <a:p>
                      <a:r>
                        <a:rPr lang="de-DE" dirty="0"/>
                        <a:t>Orientierung auf Kompetenzen, Stärken und Ressourcen</a:t>
                      </a:r>
                    </a:p>
                  </a:txBody>
                  <a:tcPr/>
                </a:tc>
                <a:extLst>
                  <a:ext uri="{0D108BD9-81ED-4DB2-BD59-A6C34878D82A}">
                    <a16:rowId xmlns:a16="http://schemas.microsoft.com/office/drawing/2014/main" val="2581445136"/>
                  </a:ext>
                </a:extLst>
              </a:tr>
              <a:tr h="488026">
                <a:tc>
                  <a:txBody>
                    <a:bodyPr/>
                    <a:lstStyle/>
                    <a:p>
                      <a:r>
                        <a:rPr lang="de-DE" b="1" dirty="0">
                          <a:solidFill>
                            <a:schemeClr val="accent1">
                              <a:lumMod val="50000"/>
                            </a:schemeClr>
                          </a:solidFill>
                        </a:rPr>
                        <a:t>Schulische </a:t>
                      </a:r>
                      <a:r>
                        <a:rPr lang="de-DE" b="1" dirty="0" err="1">
                          <a:solidFill>
                            <a:schemeClr val="accent1">
                              <a:lumMod val="50000"/>
                            </a:schemeClr>
                          </a:solidFill>
                        </a:rPr>
                        <a:t>Leistungsbe-urteilung</a:t>
                      </a:r>
                      <a:endParaRPr lang="de-DE" b="1" dirty="0">
                        <a:solidFill>
                          <a:schemeClr val="accent1">
                            <a:lumMod val="50000"/>
                          </a:schemeClr>
                        </a:solidFill>
                      </a:endParaRPr>
                    </a:p>
                  </a:txBody>
                  <a:tcPr/>
                </a:tc>
                <a:tc>
                  <a:txBody>
                    <a:bodyPr/>
                    <a:lstStyle/>
                    <a:p>
                      <a:r>
                        <a:rPr lang="de-DE" b="0" dirty="0"/>
                        <a:t>Fehler feststellen (z.B. Fehler-summe als Indikator der Leistung / Note)</a:t>
                      </a:r>
                    </a:p>
                  </a:txBody>
                  <a:tcPr/>
                </a:tc>
                <a:tc>
                  <a:txBody>
                    <a:bodyPr/>
                    <a:lstStyle/>
                    <a:p>
                      <a:r>
                        <a:rPr lang="de-DE" b="0" dirty="0"/>
                        <a:t>Qualitäten finden und Leistungen feststellen; dialogisch-reflexive Beurteilung</a:t>
                      </a:r>
                    </a:p>
                  </a:txBody>
                  <a:tcPr/>
                </a:tc>
                <a:extLst>
                  <a:ext uri="{0D108BD9-81ED-4DB2-BD59-A6C34878D82A}">
                    <a16:rowId xmlns:a16="http://schemas.microsoft.com/office/drawing/2014/main" val="676876262"/>
                  </a:ext>
                </a:extLst>
              </a:tr>
              <a:tr h="488026">
                <a:tc>
                  <a:txBody>
                    <a:bodyPr/>
                    <a:lstStyle/>
                    <a:p>
                      <a:pPr marL="0" indent="0">
                        <a:tabLst/>
                      </a:pPr>
                      <a:r>
                        <a:rPr lang="de-DE" b="1" dirty="0"/>
                        <a:t>Pädagogische Strategie</a:t>
                      </a:r>
                    </a:p>
                  </a:txBody>
                  <a:tcPr/>
                </a:tc>
                <a:tc>
                  <a:txBody>
                    <a:bodyPr/>
                    <a:lstStyle/>
                    <a:p>
                      <a:r>
                        <a:rPr lang="de-DE" dirty="0"/>
                        <a:t>Korrektur der Fehler; Selektion, </a:t>
                      </a:r>
                      <a:r>
                        <a:rPr lang="de-DE"/>
                        <a:t>homogene Lerngruppen </a:t>
                      </a:r>
                      <a:r>
                        <a:rPr lang="de-DE" dirty="0"/>
                        <a:t>herstellen</a:t>
                      </a:r>
                    </a:p>
                  </a:txBody>
                  <a:tcPr/>
                </a:tc>
                <a:tc>
                  <a:txBody>
                    <a:bodyPr/>
                    <a:lstStyle/>
                    <a:p>
                      <a:r>
                        <a:rPr lang="de-DE" dirty="0"/>
                        <a:t>Entwicklung von Kompetenzen, gemeinsame und individuelle Förderung</a:t>
                      </a:r>
                    </a:p>
                  </a:txBody>
                  <a:tcPr/>
                </a:tc>
                <a:extLst>
                  <a:ext uri="{0D108BD9-81ED-4DB2-BD59-A6C34878D82A}">
                    <a16:rowId xmlns:a16="http://schemas.microsoft.com/office/drawing/2014/main" val="824491099"/>
                  </a:ext>
                </a:extLst>
              </a:tr>
              <a:tr h="488026">
                <a:tc>
                  <a:txBody>
                    <a:bodyPr/>
                    <a:lstStyle/>
                    <a:p>
                      <a:r>
                        <a:rPr lang="de-DE" b="1" dirty="0"/>
                        <a:t>Persönlichkeit</a:t>
                      </a:r>
                    </a:p>
                  </a:txBody>
                  <a:tcPr/>
                </a:tc>
                <a:tc>
                  <a:txBody>
                    <a:bodyPr/>
                    <a:lstStyle/>
                    <a:p>
                      <a:r>
                        <a:rPr lang="de-DE" dirty="0"/>
                        <a:t>Defizite, Behinderungen, Fähigkeitsrückstände diagnostizieren</a:t>
                      </a:r>
                    </a:p>
                  </a:txBody>
                  <a:tcPr/>
                </a:tc>
                <a:tc>
                  <a:txBody>
                    <a:bodyPr/>
                    <a:lstStyle/>
                    <a:p>
                      <a:r>
                        <a:rPr lang="de-DE" dirty="0"/>
                        <a:t>Persönliche Stärken, Kompetenzen und Ressourcen diagnostizieren </a:t>
                      </a:r>
                    </a:p>
                  </a:txBody>
                  <a:tcPr/>
                </a:tc>
                <a:extLst>
                  <a:ext uri="{0D108BD9-81ED-4DB2-BD59-A6C34878D82A}">
                    <a16:rowId xmlns:a16="http://schemas.microsoft.com/office/drawing/2014/main" val="1155765160"/>
                  </a:ext>
                </a:extLst>
              </a:tr>
              <a:tr h="488026">
                <a:tc>
                  <a:txBody>
                    <a:bodyPr/>
                    <a:lstStyle/>
                    <a:p>
                      <a:r>
                        <a:rPr lang="de-DE" b="1" dirty="0"/>
                        <a:t>Umgebendes System</a:t>
                      </a:r>
                    </a:p>
                  </a:txBody>
                  <a:tcPr/>
                </a:tc>
                <a:tc>
                  <a:txBody>
                    <a:bodyPr/>
                    <a:lstStyle/>
                    <a:p>
                      <a:r>
                        <a:rPr lang="de-DE" dirty="0"/>
                        <a:t>Personalisierung von Leistungen</a:t>
                      </a:r>
                    </a:p>
                  </a:txBody>
                  <a:tcPr/>
                </a:tc>
                <a:tc>
                  <a:txBody>
                    <a:bodyPr/>
                    <a:lstStyle/>
                    <a:p>
                      <a:r>
                        <a:rPr lang="de-DE" dirty="0"/>
                        <a:t>Bedingtheit von Leistungen durch Unterricht und Lernstrategien</a:t>
                      </a:r>
                    </a:p>
                  </a:txBody>
                  <a:tcPr/>
                </a:tc>
                <a:extLst>
                  <a:ext uri="{0D108BD9-81ED-4DB2-BD59-A6C34878D82A}">
                    <a16:rowId xmlns:a16="http://schemas.microsoft.com/office/drawing/2014/main" val="4229633082"/>
                  </a:ext>
                </a:extLst>
              </a:tr>
            </a:tbl>
          </a:graphicData>
        </a:graphic>
      </p:graphicFrame>
      <p:sp>
        <p:nvSpPr>
          <p:cNvPr id="5" name="Textfeld 4">
            <a:extLst>
              <a:ext uri="{FF2B5EF4-FFF2-40B4-BE49-F238E27FC236}">
                <a16:creationId xmlns:a16="http://schemas.microsoft.com/office/drawing/2014/main" id="{48ACBCC0-1708-4C47-BACF-217D7B0CD263}"/>
              </a:ext>
            </a:extLst>
          </p:cNvPr>
          <p:cNvSpPr txBox="1"/>
          <p:nvPr/>
        </p:nvSpPr>
        <p:spPr>
          <a:xfrm>
            <a:off x="899592" y="5733256"/>
            <a:ext cx="2286523" cy="307777"/>
          </a:xfrm>
          <a:prstGeom prst="rect">
            <a:avLst/>
          </a:prstGeom>
          <a:noFill/>
        </p:spPr>
        <p:txBody>
          <a:bodyPr wrap="none" rtlCol="0">
            <a:spAutoFit/>
          </a:bodyPr>
          <a:lstStyle/>
          <a:p>
            <a:r>
              <a:rPr lang="de-DE" sz="1400" dirty="0"/>
              <a:t>Quelle: F. Winter 2018, S. 37 </a:t>
            </a:r>
          </a:p>
        </p:txBody>
      </p:sp>
    </p:spTree>
    <p:extLst>
      <p:ext uri="{BB962C8B-B14F-4D97-AF65-F5344CB8AC3E}">
        <p14:creationId xmlns:p14="http://schemas.microsoft.com/office/powerpoint/2010/main" val="22651031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 3">
            <a:extLst>
              <a:ext uri="{FF2B5EF4-FFF2-40B4-BE49-F238E27FC236}">
                <a16:creationId xmlns:a16="http://schemas.microsoft.com/office/drawing/2014/main" id="{35753D71-3B0E-5043-A901-10CC47CCAD30}"/>
              </a:ext>
            </a:extLst>
          </p:cNvPr>
          <p:cNvGraphicFramePr/>
          <p:nvPr>
            <p:extLst>
              <p:ext uri="{D42A27DB-BD31-4B8C-83A1-F6EECF244321}">
                <p14:modId xmlns:p14="http://schemas.microsoft.com/office/powerpoint/2010/main" val="4084262372"/>
              </p:ext>
            </p:extLst>
          </p:nvPr>
        </p:nvGraphicFramePr>
        <p:xfrm>
          <a:off x="107504" y="1340768"/>
          <a:ext cx="8785671" cy="46078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el 2">
            <a:extLst>
              <a:ext uri="{FF2B5EF4-FFF2-40B4-BE49-F238E27FC236}">
                <a16:creationId xmlns:a16="http://schemas.microsoft.com/office/drawing/2014/main" id="{BF544C97-BF8D-9940-A9E2-2A22D210D955}"/>
              </a:ext>
            </a:extLst>
          </p:cNvPr>
          <p:cNvSpPr>
            <a:spLocks noGrp="1"/>
          </p:cNvSpPr>
          <p:nvPr>
            <p:ph type="title"/>
          </p:nvPr>
        </p:nvSpPr>
        <p:spPr/>
        <p:txBody>
          <a:bodyPr>
            <a:normAutofit fontScale="90000"/>
          </a:bodyPr>
          <a:lstStyle/>
          <a:p>
            <a:r>
              <a:rPr lang="de-DE" b="1" dirty="0"/>
              <a:t>Kontinuierliche formative Diagnostik im Zirkel des Lernens</a:t>
            </a:r>
          </a:p>
        </p:txBody>
      </p:sp>
      <p:sp>
        <p:nvSpPr>
          <p:cNvPr id="5" name="Textfeld 4">
            <a:extLst>
              <a:ext uri="{FF2B5EF4-FFF2-40B4-BE49-F238E27FC236}">
                <a16:creationId xmlns:a16="http://schemas.microsoft.com/office/drawing/2014/main" id="{6DCA83DF-40DA-6E4E-A32A-2A9B22E063B2}"/>
              </a:ext>
            </a:extLst>
          </p:cNvPr>
          <p:cNvSpPr txBox="1"/>
          <p:nvPr/>
        </p:nvSpPr>
        <p:spPr>
          <a:xfrm>
            <a:off x="5940152" y="1390416"/>
            <a:ext cx="2404697" cy="646331"/>
          </a:xfrm>
          <a:prstGeom prst="rect">
            <a:avLst/>
          </a:prstGeom>
          <a:noFill/>
        </p:spPr>
        <p:txBody>
          <a:bodyPr wrap="none" rtlCol="0">
            <a:spAutoFit/>
          </a:bodyPr>
          <a:lstStyle/>
          <a:p>
            <a:r>
              <a:rPr lang="de-DE" b="1" dirty="0"/>
              <a:t>1. Eingangsdiagnostik: </a:t>
            </a:r>
          </a:p>
          <a:p>
            <a:r>
              <a:rPr lang="de-DE" b="1" dirty="0"/>
              <a:t>VOR dem Lernen</a:t>
            </a:r>
          </a:p>
        </p:txBody>
      </p:sp>
      <p:sp>
        <p:nvSpPr>
          <p:cNvPr id="7" name="Textfeld 6">
            <a:extLst>
              <a:ext uri="{FF2B5EF4-FFF2-40B4-BE49-F238E27FC236}">
                <a16:creationId xmlns:a16="http://schemas.microsoft.com/office/drawing/2014/main" id="{5A59D2CA-3F3A-B441-877F-CBE4480E3651}"/>
              </a:ext>
            </a:extLst>
          </p:cNvPr>
          <p:cNvSpPr txBox="1"/>
          <p:nvPr/>
        </p:nvSpPr>
        <p:spPr>
          <a:xfrm>
            <a:off x="7427018" y="2996952"/>
            <a:ext cx="1645387" cy="1200329"/>
          </a:xfrm>
          <a:prstGeom prst="rect">
            <a:avLst/>
          </a:prstGeom>
          <a:noFill/>
        </p:spPr>
        <p:txBody>
          <a:bodyPr wrap="none" rtlCol="0">
            <a:spAutoFit/>
          </a:bodyPr>
          <a:lstStyle/>
          <a:p>
            <a:r>
              <a:rPr lang="de-DE" b="1" dirty="0"/>
              <a:t>2. Verlaufs-</a:t>
            </a:r>
          </a:p>
          <a:p>
            <a:r>
              <a:rPr lang="de-DE" b="1" dirty="0" err="1"/>
              <a:t>diagnostik</a:t>
            </a:r>
            <a:r>
              <a:rPr lang="de-DE" b="1" dirty="0"/>
              <a:t>:</a:t>
            </a:r>
          </a:p>
          <a:p>
            <a:r>
              <a:rPr lang="de-DE" b="1" dirty="0"/>
              <a:t>WÄHREND des </a:t>
            </a:r>
          </a:p>
          <a:p>
            <a:r>
              <a:rPr lang="de-DE" b="1" dirty="0"/>
              <a:t>Lernens</a:t>
            </a:r>
          </a:p>
        </p:txBody>
      </p:sp>
      <p:sp>
        <p:nvSpPr>
          <p:cNvPr id="9" name="Textfeld 8">
            <a:extLst>
              <a:ext uri="{FF2B5EF4-FFF2-40B4-BE49-F238E27FC236}">
                <a16:creationId xmlns:a16="http://schemas.microsoft.com/office/drawing/2014/main" id="{BEFF030F-FF1F-7848-9ED7-974723840957}"/>
              </a:ext>
            </a:extLst>
          </p:cNvPr>
          <p:cNvSpPr txBox="1"/>
          <p:nvPr/>
        </p:nvSpPr>
        <p:spPr>
          <a:xfrm>
            <a:off x="395536" y="4917067"/>
            <a:ext cx="1944216" cy="1200329"/>
          </a:xfrm>
          <a:prstGeom prst="rect">
            <a:avLst/>
          </a:prstGeom>
          <a:noFill/>
        </p:spPr>
        <p:txBody>
          <a:bodyPr wrap="square" rtlCol="0">
            <a:spAutoFit/>
          </a:bodyPr>
          <a:lstStyle/>
          <a:p>
            <a:r>
              <a:rPr lang="de-DE" b="1" dirty="0"/>
              <a:t>3. Abschluss-diagnostik / </a:t>
            </a:r>
          </a:p>
          <a:p>
            <a:r>
              <a:rPr lang="de-DE" b="1" dirty="0"/>
              <a:t>Evaluation: </a:t>
            </a:r>
          </a:p>
          <a:p>
            <a:r>
              <a:rPr lang="de-DE" b="1" dirty="0"/>
              <a:t>NACH dem Lernen</a:t>
            </a:r>
          </a:p>
        </p:txBody>
      </p:sp>
      <p:cxnSp>
        <p:nvCxnSpPr>
          <p:cNvPr id="11" name="Gerade Verbindung mit Pfeil 10">
            <a:extLst>
              <a:ext uri="{FF2B5EF4-FFF2-40B4-BE49-F238E27FC236}">
                <a16:creationId xmlns:a16="http://schemas.microsoft.com/office/drawing/2014/main" id="{BE9B08F2-2A37-B045-8226-938F5CFFF394}"/>
              </a:ext>
            </a:extLst>
          </p:cNvPr>
          <p:cNvCxnSpPr/>
          <p:nvPr/>
        </p:nvCxnSpPr>
        <p:spPr>
          <a:xfrm>
            <a:off x="3635896" y="2708920"/>
            <a:ext cx="18002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153160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 3">
            <a:extLst>
              <a:ext uri="{FF2B5EF4-FFF2-40B4-BE49-F238E27FC236}">
                <a16:creationId xmlns:a16="http://schemas.microsoft.com/office/drawing/2014/main" id="{893E4B5B-B205-6548-8B81-9B31E1E6AEC8}"/>
              </a:ext>
            </a:extLst>
          </p:cNvPr>
          <p:cNvGraphicFramePr/>
          <p:nvPr/>
        </p:nvGraphicFramePr>
        <p:xfrm>
          <a:off x="323528" y="1341438"/>
          <a:ext cx="8569647" cy="41036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el 2">
            <a:extLst>
              <a:ext uri="{FF2B5EF4-FFF2-40B4-BE49-F238E27FC236}">
                <a16:creationId xmlns:a16="http://schemas.microsoft.com/office/drawing/2014/main" id="{E6EFE48A-2B06-124F-8C38-2E4FA826B6C0}"/>
              </a:ext>
            </a:extLst>
          </p:cNvPr>
          <p:cNvSpPr>
            <a:spLocks noGrp="1"/>
          </p:cNvSpPr>
          <p:nvPr>
            <p:ph type="title"/>
          </p:nvPr>
        </p:nvSpPr>
        <p:spPr/>
        <p:txBody>
          <a:bodyPr>
            <a:normAutofit/>
          </a:bodyPr>
          <a:lstStyle/>
          <a:p>
            <a:r>
              <a:rPr lang="de-DE" b="1" dirty="0"/>
              <a:t>Drei Systematiken in der Diagnostik</a:t>
            </a:r>
          </a:p>
        </p:txBody>
      </p:sp>
    </p:spTree>
    <p:extLst>
      <p:ext uri="{BB962C8B-B14F-4D97-AF65-F5344CB8AC3E}">
        <p14:creationId xmlns:p14="http://schemas.microsoft.com/office/powerpoint/2010/main" val="12450998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platzhalter 3">
            <a:extLst>
              <a:ext uri="{FF2B5EF4-FFF2-40B4-BE49-F238E27FC236}">
                <a16:creationId xmlns:a16="http://schemas.microsoft.com/office/drawing/2014/main" id="{8B75C96C-7E01-384B-9D47-2F7F7279844B}"/>
              </a:ext>
            </a:extLst>
          </p:cNvPr>
          <p:cNvSpPr>
            <a:spLocks noGrp="1"/>
          </p:cNvSpPr>
          <p:nvPr>
            <p:ph type="body" sz="quarter" idx="13"/>
          </p:nvPr>
        </p:nvSpPr>
        <p:spPr>
          <a:xfrm>
            <a:off x="4685599" y="1341438"/>
            <a:ext cx="4207576" cy="4103687"/>
          </a:xfrm>
        </p:spPr>
        <p:txBody>
          <a:bodyPr>
            <a:normAutofit/>
          </a:bodyPr>
          <a:lstStyle/>
          <a:p>
            <a:pPr marL="0" indent="0">
              <a:buNone/>
            </a:pPr>
            <a:endParaRPr lang="de-DE" sz="1400" dirty="0"/>
          </a:p>
          <a:p>
            <a:pPr marL="0" indent="0">
              <a:buNone/>
            </a:pPr>
            <a:endParaRPr lang="de-DE" sz="1800" b="1" dirty="0"/>
          </a:p>
          <a:p>
            <a:pPr marL="0" indent="0">
              <a:buNone/>
            </a:pPr>
            <a:r>
              <a:rPr lang="de-DE" sz="1800" b="1" dirty="0"/>
              <a:t>Quelle: Cornelia Rosebrock, Daniel Nix:</a:t>
            </a:r>
          </a:p>
          <a:p>
            <a:pPr marL="0" indent="0">
              <a:buNone/>
            </a:pPr>
            <a:r>
              <a:rPr lang="de-DE" sz="1800" b="1" dirty="0"/>
              <a:t>Grundlagen der Lesedidaktik und der systematischen schulischen Leseförderung. </a:t>
            </a:r>
          </a:p>
          <a:p>
            <a:pPr marL="0" indent="0">
              <a:buNone/>
            </a:pPr>
            <a:r>
              <a:rPr lang="de-DE" sz="1800" b="1" dirty="0"/>
              <a:t>9. Aktualisierte Auflage 2020</a:t>
            </a:r>
          </a:p>
          <a:p>
            <a:pPr marL="0" indent="0">
              <a:buNone/>
            </a:pPr>
            <a:r>
              <a:rPr lang="de-DE" sz="1800" b="1" dirty="0" err="1"/>
              <a:t>Baltmannsweiler</a:t>
            </a:r>
            <a:r>
              <a:rPr lang="de-DE" sz="1800" b="1" dirty="0"/>
              <a:t>: Schneider Verlag </a:t>
            </a:r>
            <a:r>
              <a:rPr lang="de-DE" sz="1800" b="1" dirty="0" err="1"/>
              <a:t>Hohengehren</a:t>
            </a:r>
            <a:r>
              <a:rPr lang="de-DE" sz="1800" b="1" dirty="0"/>
              <a:t> , S. 15</a:t>
            </a:r>
          </a:p>
        </p:txBody>
      </p:sp>
      <p:sp>
        <p:nvSpPr>
          <p:cNvPr id="3" name="Titel 2">
            <a:extLst>
              <a:ext uri="{FF2B5EF4-FFF2-40B4-BE49-F238E27FC236}">
                <a16:creationId xmlns:a16="http://schemas.microsoft.com/office/drawing/2014/main" id="{85FCE8AA-0909-1341-A2A1-9E2FC2E47871}"/>
              </a:ext>
            </a:extLst>
          </p:cNvPr>
          <p:cNvSpPr>
            <a:spLocks noGrp="1"/>
          </p:cNvSpPr>
          <p:nvPr>
            <p:ph type="title"/>
          </p:nvPr>
        </p:nvSpPr>
        <p:spPr>
          <a:xfrm>
            <a:off x="323528" y="10990"/>
            <a:ext cx="8712968" cy="1060287"/>
          </a:xfrm>
        </p:spPr>
        <p:txBody>
          <a:bodyPr>
            <a:noAutofit/>
          </a:bodyPr>
          <a:lstStyle/>
          <a:p>
            <a:r>
              <a:rPr lang="de-DE" sz="2600" b="1" dirty="0"/>
              <a:t>Ein Bezugsmodell für die Diagnostik von Lesekompetenz: Das </a:t>
            </a:r>
            <a:r>
              <a:rPr lang="de-DE" sz="2600" b="1" dirty="0" err="1"/>
              <a:t>Mehrebenenmodell</a:t>
            </a:r>
            <a:r>
              <a:rPr lang="de-DE" sz="2600" b="1" dirty="0"/>
              <a:t> von Rosebrock &amp; Nix (2008; neu 2020)</a:t>
            </a:r>
            <a:endParaRPr lang="de-DE" sz="2600" dirty="0"/>
          </a:p>
        </p:txBody>
      </p:sp>
      <p:pic>
        <p:nvPicPr>
          <p:cNvPr id="6" name="Grafik 5">
            <a:extLst>
              <a:ext uri="{FF2B5EF4-FFF2-40B4-BE49-F238E27FC236}">
                <a16:creationId xmlns:a16="http://schemas.microsoft.com/office/drawing/2014/main" id="{F91C91E1-D55F-DD46-BAB4-1951FE641E20}"/>
              </a:ext>
            </a:extLst>
          </p:cNvPr>
          <p:cNvPicPr>
            <a:picLocks noChangeAspect="1"/>
          </p:cNvPicPr>
          <p:nvPr/>
        </p:nvPicPr>
        <p:blipFill>
          <a:blip r:embed="rId2"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0" y="1341438"/>
            <a:ext cx="4685599" cy="4103687"/>
          </a:xfrm>
          <a:prstGeom prst="rect">
            <a:avLst/>
          </a:prstGeom>
        </p:spPr>
      </p:pic>
    </p:spTree>
    <p:extLst>
      <p:ext uri="{BB962C8B-B14F-4D97-AF65-F5344CB8AC3E}">
        <p14:creationId xmlns:p14="http://schemas.microsoft.com/office/powerpoint/2010/main" val="1317918560"/>
      </p:ext>
    </p:extLst>
  </p:cSld>
  <p:clrMapOvr>
    <a:masterClrMapping/>
  </p:clrMapOvr>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4066</Words>
  <Application>Microsoft Macintosh PowerPoint</Application>
  <PresentationFormat>Bildschirmpräsentation (4:3)</PresentationFormat>
  <Paragraphs>435</Paragraphs>
  <Slides>51</Slides>
  <Notes>7</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51</vt:i4>
      </vt:variant>
    </vt:vector>
  </HeadingPairs>
  <TitlesOfParts>
    <vt:vector size="56" baseType="lpstr">
      <vt:lpstr>Arial</vt:lpstr>
      <vt:lpstr>Avenir Next</vt:lpstr>
      <vt:lpstr>Calibri</vt:lpstr>
      <vt:lpstr>Wingdings</vt:lpstr>
      <vt:lpstr>Larissa</vt:lpstr>
      <vt:lpstr>  Modul 9: Diagnostik und Förderung  von Lese- und Schreibkompetenzen Block 2: Diagnostik der subjektiven  und sozialen Dimensionen  von Lesekompetenz  </vt:lpstr>
      <vt:lpstr>PowerPoint-Präsentation</vt:lpstr>
      <vt:lpstr>PowerPoint-Präsentation</vt:lpstr>
      <vt:lpstr>PowerPoint-Präsentation</vt:lpstr>
      <vt:lpstr>Drei Formen und Funktionen schulischer Leistungs-  beurteilung (Summative / formative Assessments)</vt:lpstr>
      <vt:lpstr>Wandel schulischer Lernkultur: von der Defizit- zur Ressourcenorientierung</vt:lpstr>
      <vt:lpstr>Kontinuierliche formative Diagnostik im Zirkel des Lernens</vt:lpstr>
      <vt:lpstr>Drei Systematiken in der Diagnostik</vt:lpstr>
      <vt:lpstr>Ein Bezugsmodell für die Diagnostik von Lesekompetenz: Das Mehrebenenmodell von Rosebrock &amp; Nix (2008; neu 2020)</vt:lpstr>
      <vt:lpstr>Orientierung</vt:lpstr>
      <vt:lpstr>Arbeitsauftrag für Einzel-/Partnerarbeit (AB1)</vt:lpstr>
      <vt:lpstr>PowerPoint-Präsentation</vt:lpstr>
      <vt:lpstr>Ein Bezugsmodell für die Diagnostik von Lesekompetenz: Das Mehrebenenmodell von Rosebrock &amp; Nix (2008; neu 2020)</vt:lpstr>
      <vt:lpstr>Komponenten der Subjektebene des Lesens</vt:lpstr>
      <vt:lpstr>Komponenten eines positiven Leser-Selbstkonzeptes</vt:lpstr>
      <vt:lpstr>Diagnostik der sozialen Ebene des Lesens: „Anschlusskommunikation“ und Lesesozialisation</vt:lpstr>
      <vt:lpstr>Diagnostik der sozialen Ebene des Lesens: „Anschlusskommunikation“ und Lesesozialisation</vt:lpstr>
      <vt:lpstr> Diagnostik der Subjekt- und sozialen Ebene des Lesens  </vt:lpstr>
      <vt:lpstr>PowerPoint-Präsentation</vt:lpstr>
      <vt:lpstr>1. Standardisierte Fragebögen und Selbsteinschätzungs-bögen – Vier Beispiele</vt:lpstr>
      <vt:lpstr>Beispiel: Fragebogen zum Leser-Selbstkonzept</vt:lpstr>
      <vt:lpstr> Fragebogen zum Leser-Selbstkonzept: Beispiel-Items</vt:lpstr>
      <vt:lpstr> Beispiel: Beobachtungsbogen zur Lesemotivation (aus: „Lesen. Das Training“ für Klassen 7-9)</vt:lpstr>
      <vt:lpstr>Beispiel: Fragebogen Lesemotivation (aus: „Entwicklung eines schulischen Leseförderkonzepts“ v. Krug &amp; Nix 2017, S. 112)</vt:lpstr>
      <vt:lpstr> Auswertung der Exploration / Fragen an die TN</vt:lpstr>
      <vt:lpstr>1. Standardisierte Fragebögen und Selbsteinschätzungs-bögen – Stärken und Schwächen</vt:lpstr>
      <vt:lpstr>2. Interviewleitfäden für teilstrukturierte Interviews zur Lese- und Mediensozialisation</vt:lpstr>
      <vt:lpstr>Diagnostik der sozialen Ebene des Lesens: Beispiel: Interview zur Lesesozialisation von SuS</vt:lpstr>
      <vt:lpstr>Diagnostik der sozialen Ebene des Lesens: Beispiel: Interview zur Lesesozialisation von SuS</vt:lpstr>
      <vt:lpstr>Diagnostik der sozialen Ebene des Lesens  Beispiel: Interview zur Lesesozialisation von SuS (Kl. 3-9)</vt:lpstr>
      <vt:lpstr>2. Leitfäden für teilstrukturierte Interviews</vt:lpstr>
      <vt:lpstr>2. Leitfäden für teilstrukturierte Interviews</vt:lpstr>
      <vt:lpstr>2. Leitfäden für teilstrukturierte Interviews</vt:lpstr>
      <vt:lpstr> Auswertung der Exploration / Fragen an die TN</vt:lpstr>
      <vt:lpstr>2. Leitfäden für teilstrukturierte Interviews – Stärken und Schwächen</vt:lpstr>
      <vt:lpstr>3. Schreiben einer Leseautobiografie (LAB)</vt:lpstr>
      <vt:lpstr>3. Schreiben einer Leseautobiografie (LAB)</vt:lpstr>
      <vt:lpstr>Beispiel: Schreiben einer Leseautobiografie</vt:lpstr>
      <vt:lpstr> Auswertung der Exploration / Fragen an die TN</vt:lpstr>
      <vt:lpstr>3. Schreiben einer Leseautobiografie (LAB) – Stärken und Schwächen</vt:lpstr>
      <vt:lpstr>4. Beobachtungsbögen mit Ratingskalen für die  Lehrkraft – Diagnostik der subjektiven Dimension</vt:lpstr>
      <vt:lpstr>4. Beobachtungsbögen mit Ratingskalen für die  Lehrkraft – Diagnostik der sozialen Dimension</vt:lpstr>
      <vt:lpstr>Quelle</vt:lpstr>
      <vt:lpstr> Auswertung der Exploration / Fragen an die TN</vt:lpstr>
      <vt:lpstr>4. Informelle Gespräche und Beobachtungen</vt:lpstr>
      <vt:lpstr>PowerPoint-Präsentation</vt:lpstr>
      <vt:lpstr>PowerPoint-Präsentation</vt:lpstr>
      <vt:lpstr> Arbeit in Kleingruppen</vt:lpstr>
      <vt:lpstr>PowerPoint-Präsentation</vt:lpstr>
      <vt:lpstr>PowerPoint-Präsentation</vt:lpstr>
      <vt:lpstr>PowerPoint-Präsentation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Garbe</dc:creator>
  <cp:lastModifiedBy>Christine Garbe</cp:lastModifiedBy>
  <cp:revision>156</cp:revision>
  <cp:lastPrinted>2018-08-17T13:39:57Z</cp:lastPrinted>
  <dcterms:created xsi:type="dcterms:W3CDTF">2016-11-02T10:00:14Z</dcterms:created>
  <dcterms:modified xsi:type="dcterms:W3CDTF">2022-10-27T21:17:39Z</dcterms:modified>
</cp:coreProperties>
</file>