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88" r:id="rId2"/>
    <p:sldId id="842" r:id="rId3"/>
    <p:sldId id="834" r:id="rId4"/>
    <p:sldId id="457" r:id="rId5"/>
    <p:sldId id="835" r:id="rId6"/>
    <p:sldId id="836" r:id="rId7"/>
    <p:sldId id="764" r:id="rId8"/>
    <p:sldId id="843" r:id="rId9"/>
    <p:sldId id="805" r:id="rId10"/>
    <p:sldId id="807" r:id="rId11"/>
    <p:sldId id="803" r:id="rId12"/>
    <p:sldId id="808" r:id="rId13"/>
    <p:sldId id="809" r:id="rId14"/>
    <p:sldId id="810" r:id="rId15"/>
    <p:sldId id="426" r:id="rId16"/>
    <p:sldId id="813" r:id="rId17"/>
    <p:sldId id="838" r:id="rId18"/>
    <p:sldId id="390" r:id="rId19"/>
    <p:sldId id="394" r:id="rId20"/>
    <p:sldId id="830" r:id="rId21"/>
    <p:sldId id="773" r:id="rId22"/>
    <p:sldId id="831" r:id="rId23"/>
    <p:sldId id="814" r:id="rId24"/>
    <p:sldId id="832" r:id="rId25"/>
    <p:sldId id="301" r:id="rId26"/>
    <p:sldId id="833" r:id="rId27"/>
    <p:sldId id="816" r:id="rId28"/>
    <p:sldId id="815" r:id="rId29"/>
    <p:sldId id="408" r:id="rId30"/>
    <p:sldId id="410" r:id="rId31"/>
    <p:sldId id="821" r:id="rId32"/>
    <p:sldId id="420" r:id="rId33"/>
    <p:sldId id="399" r:id="rId34"/>
    <p:sldId id="817" r:id="rId35"/>
    <p:sldId id="338" r:id="rId36"/>
    <p:sldId id="818" r:id="rId37"/>
    <p:sldId id="397" r:id="rId38"/>
    <p:sldId id="824" r:id="rId39"/>
    <p:sldId id="825" r:id="rId40"/>
    <p:sldId id="826" r:id="rId41"/>
    <p:sldId id="827" r:id="rId42"/>
    <p:sldId id="819" r:id="rId43"/>
    <p:sldId id="820" r:id="rId44"/>
    <p:sldId id="822" r:id="rId45"/>
    <p:sldId id="422" r:id="rId46"/>
    <p:sldId id="404" r:id="rId47"/>
    <p:sldId id="414" r:id="rId48"/>
    <p:sldId id="840" r:id="rId49"/>
    <p:sldId id="421" r:id="rId50"/>
    <p:sldId id="841" r:id="rId5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5503" autoAdjust="0"/>
  </p:normalViewPr>
  <p:slideViewPr>
    <p:cSldViewPr>
      <p:cViewPr varScale="1">
        <p:scale>
          <a:sx n="104" d="100"/>
          <a:sy n="104" d="100"/>
        </p:scale>
        <p:origin x="178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a:t>
          </a:r>
          <a:r>
            <a:rPr kumimoji="0" lang="de-DE" sz="1800" b="0" i="0" u="none" strike="noStrike" cap="none" spc="0" normalizeH="0" baseline="0" noProof="0">
              <a:ln/>
              <a:effectLst/>
              <a:uLnTx/>
              <a:uFillTx/>
              <a:latin typeface="Calibri"/>
              <a:ea typeface="+mn-ea"/>
              <a:cs typeface="+mn-cs"/>
            </a:rPr>
            <a:t>) Diagnostik &amp; </a:t>
          </a:r>
          <a:r>
            <a:rPr kumimoji="0" lang="de-DE" sz="1800" b="0" i="0" u="none" strike="noStrike" cap="none" spc="0" normalizeH="0" baseline="0" noProof="0" dirty="0">
              <a:ln/>
              <a:effectLst/>
              <a:uLnTx/>
              <a:uFillTx/>
              <a:latin typeface="Calibri"/>
              <a:ea typeface="+mn-ea"/>
              <a:cs typeface="+mn-cs"/>
            </a:rPr>
            <a:t>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(2) Grundlagen Unterrichtsplanung</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a:lnSpc>
              <a:spcPct val="100000"/>
            </a:lnSpc>
            <a:spcAft>
              <a:spcPts val="0"/>
            </a:spcAft>
            <a:buClrTx/>
            <a:buSzTx/>
            <a:buFontTx/>
            <a:buNone/>
          </a:pPr>
          <a:r>
            <a:rPr kumimoji="0" lang="de-DE" sz="1800" b="0" i="0" u="none" strike="noStrike" kern="1200" cap="none" spc="0" normalizeH="0" baseline="0" noProof="0" dirty="0">
              <a:ln/>
              <a:solidFill>
                <a:schemeClr val="bg1"/>
              </a:solidFill>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kern="1200" cap="none" spc="0" normalizeH="0" baseline="0" noProof="0" dirty="0">
              <a:ln/>
              <a:solidFill>
                <a:schemeClr val="bg1"/>
              </a:solidFill>
              <a:effectLst/>
              <a:uLnTx/>
              <a:uFillTx/>
              <a:latin typeface="Calibri"/>
              <a:ea typeface="+mn-ea"/>
              <a:cs typeface="+mn-cs"/>
            </a:rPr>
            <a:t>Eigenständiges Lesen</a:t>
          </a:r>
          <a:endParaRPr lang="de-DE" sz="1800" kern="1200" dirty="0">
            <a:solidFill>
              <a:schemeClr val="bg1"/>
            </a:solidFill>
          </a:endParaRPr>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pt>
    <dgm:pt modelId="{8AD64ADA-A9C3-48CE-8347-ED667CE16ED6}" type="pres">
      <dgm:prSet presAssocID="{2428A602-06FE-42D3-BE26-40116D2485D3}" presName="sibTransFirstNode" presStyleLbl="bgShp" presStyleIdx="0" presStyleCnt="1"/>
      <dgm:spPr/>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a:xfrm>
          <a:off x="5106577" y="864103"/>
          <a:ext cx="2232001" cy="649812"/>
        </a:xfrm>
        <a:prstGeom prst="roundRect">
          <a:avLst/>
        </a:prstGeom>
      </dgm:spPr>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a:xfrm>
          <a:off x="5601889" y="1800194"/>
          <a:ext cx="2232001" cy="649812"/>
        </a:xfrm>
        <a:prstGeom prst="roundRect">
          <a:avLst/>
        </a:prstGeom>
      </dgm:spPr>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a:xfrm>
          <a:off x="5328593" y="2808315"/>
          <a:ext cx="2232001" cy="649812"/>
        </a:xfrm>
        <a:prstGeom prst="roundRect">
          <a:avLst/>
        </a:prstGeom>
      </dgm:spPr>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a:xfrm>
          <a:off x="356373" y="864095"/>
          <a:ext cx="2232001" cy="649812"/>
        </a:xfrm>
        <a:prstGeom prst="roundRect">
          <a:avLst/>
        </a:prstGeom>
      </dgm:spPr>
    </dgm:pt>
  </dgm:ptLst>
  <dgm:cxnLst>
    <dgm:cxn modelId="{A5EB8302-4EEC-445D-A038-C07469EE164B}" type="presOf" srcId="{95058CA7-3F8A-4A70-A4B0-8C84D1FBE683}" destId="{46741B13-0897-40C2-8F2B-9BB5AA3049AA}" srcOrd="0" destOrd="0" presId="urn:microsoft.com/office/officeart/2005/8/layout/cycle3"/>
    <dgm:cxn modelId="{989D1703-94FA-497C-808E-8A664BF65991}" type="presOf" srcId="{1D414591-4D4E-4098-B6A6-8FF1D056C587}" destId="{0B8155CE-6EE0-4AF4-894D-E04F676935EB}"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CAD14C0C-E3B4-4665-9616-DA2F85BA1F70}" type="presOf" srcId="{EC5CD961-98FB-407D-96DD-CF008BA5F855}" destId="{E822C1D9-1126-4C86-AF63-B48D0FF35DD5}"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0C44D43A-241F-4463-A6D7-778C52B3BF9F}" srcId="{8B09D1DF-D6FB-4621-9DC3-BEEBE96FC6AE}" destId="{26F96612-148D-4395-841B-DC7EBDFA13B7}" srcOrd="8" destOrd="0" parTransId="{0E524B3C-3F15-4E0E-ABE0-399CF3AF7951}" sibTransId="{7A2D6429-5600-4965-BF95-B8924406D236}"/>
    <dgm:cxn modelId="{69F6EF5E-0CCA-46FC-9B13-77745E2933E7}" type="presOf" srcId="{2428A602-06FE-42D3-BE26-40116D2485D3}" destId="{8AD64ADA-A9C3-48CE-8347-ED667CE16ED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AA8C7079-4EB9-44A2-8C6D-4601677CE8B1}" type="presOf" srcId="{96EF904B-6F14-4E9C-9C96-60B837C8B7CA}" destId="{134C7451-639C-4FBE-AA6F-5299AC7B02C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688EEF8E-17F6-43A8-B491-F99B1A3694A3}" srcId="{8B09D1DF-D6FB-4621-9DC3-BEEBE96FC6AE}" destId="{AC2F5B03-A634-4632-87F1-5CD8E1748A58}" srcOrd="2" destOrd="0" parTransId="{EE61993C-F706-4B63-85B8-C92913F9A54C}" sibTransId="{FF6A5952-1E3C-49E4-B330-09D9FFDCF1F5}"/>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8311FDA-1335-4967-91DD-A89D6FDC4C39}" type="presOf" srcId="{82678BDB-58C2-4E1A-BFC7-810F1F3BEEB1}" destId="{B0D3CCDC-C10B-47A8-B946-1A43B4312188}"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DE99FE-6236-9748-96EA-85823877E61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9FF236D0-6EF9-9B47-8012-C990A0D5492A}">
      <dgm:prSet phldrT="[Text]" custT="1"/>
      <dgm:spPr/>
      <dgm:t>
        <a:bodyPr/>
        <a:lstStyle/>
        <a:p>
          <a:r>
            <a:rPr lang="de-DE" sz="3600" b="1" i="0" dirty="0"/>
            <a:t>Block 1</a:t>
          </a:r>
          <a:endParaRPr lang="de-DE" sz="3600" i="0" dirty="0"/>
        </a:p>
      </dgm:t>
    </dgm:pt>
    <dgm:pt modelId="{F0C1AC9D-729C-7B45-91C6-CCB9E562B7DA}" type="parTrans" cxnId="{CBF4F262-876E-3549-A68E-AC0DFB3E5666}">
      <dgm:prSet/>
      <dgm:spPr/>
      <dgm:t>
        <a:bodyPr/>
        <a:lstStyle/>
        <a:p>
          <a:endParaRPr lang="de-DE"/>
        </a:p>
      </dgm:t>
    </dgm:pt>
    <dgm:pt modelId="{72CB82C5-4BC9-804C-A3CE-638FB02FC467}" type="sibTrans" cxnId="{CBF4F262-876E-3549-A68E-AC0DFB3E5666}">
      <dgm:prSet/>
      <dgm:spPr/>
      <dgm:t>
        <a:bodyPr/>
        <a:lstStyle/>
        <a:p>
          <a:endParaRPr lang="de-DE"/>
        </a:p>
      </dgm:t>
    </dgm:pt>
    <dgm:pt modelId="{D2AC2D08-789B-D145-84B0-87F53C973411}">
      <dgm:prSet phldrT="[Text]"/>
      <dgm:spPr/>
      <dgm:t>
        <a:bodyPr/>
        <a:lstStyle/>
        <a:p>
          <a:r>
            <a:rPr lang="de-DE" b="1" i="1" dirty="0">
              <a:solidFill>
                <a:srgbClr val="C00000"/>
              </a:solidFill>
            </a:rPr>
            <a:t>Grundlagen und Modelle einer ganzheitlichen und systematischen Leseförderung in der Schule</a:t>
          </a:r>
          <a:endParaRPr lang="de-DE" dirty="0">
            <a:solidFill>
              <a:srgbClr val="C00000"/>
            </a:solidFill>
          </a:endParaRPr>
        </a:p>
      </dgm:t>
    </dgm:pt>
    <dgm:pt modelId="{DBAA8CEC-0D47-2C40-984F-8A0D4A5E4883}" type="parTrans" cxnId="{EF6B2A11-CB5D-BE45-93AD-77E11B642BCD}">
      <dgm:prSet/>
      <dgm:spPr/>
      <dgm:t>
        <a:bodyPr/>
        <a:lstStyle/>
        <a:p>
          <a:endParaRPr lang="de-DE"/>
        </a:p>
      </dgm:t>
    </dgm:pt>
    <dgm:pt modelId="{431ECD7F-B01C-6448-A507-B528354C0D07}" type="sibTrans" cxnId="{EF6B2A11-CB5D-BE45-93AD-77E11B642BCD}">
      <dgm:prSet/>
      <dgm:spPr/>
      <dgm:t>
        <a:bodyPr/>
        <a:lstStyle/>
        <a:p>
          <a:endParaRPr lang="de-DE"/>
        </a:p>
      </dgm:t>
    </dgm:pt>
    <dgm:pt modelId="{A581F0B0-089D-D342-A0C7-55A78BD303BE}">
      <dgm:prSet phldrT="[Text]" custT="1"/>
      <dgm:spPr/>
      <dgm:t>
        <a:bodyPr/>
        <a:lstStyle/>
        <a:p>
          <a:r>
            <a:rPr lang="de-DE" sz="3600" b="1" i="0" dirty="0"/>
            <a:t>Block 2</a:t>
          </a:r>
          <a:endParaRPr lang="de-DE" sz="3600" i="0" dirty="0"/>
        </a:p>
      </dgm:t>
    </dgm:pt>
    <dgm:pt modelId="{769DB655-E05A-A34D-B591-E27D0EB1BF3E}" type="parTrans" cxnId="{DA9509EC-DE48-FC4B-9B95-679E9A9E19A8}">
      <dgm:prSet/>
      <dgm:spPr/>
      <dgm:t>
        <a:bodyPr/>
        <a:lstStyle/>
        <a:p>
          <a:endParaRPr lang="de-DE"/>
        </a:p>
      </dgm:t>
    </dgm:pt>
    <dgm:pt modelId="{185308E3-1702-E44A-A79F-F8ED7B21CE01}" type="sibTrans" cxnId="{DA9509EC-DE48-FC4B-9B95-679E9A9E19A8}">
      <dgm:prSet/>
      <dgm:spPr/>
      <dgm:t>
        <a:bodyPr/>
        <a:lstStyle/>
        <a:p>
          <a:endParaRPr lang="de-DE"/>
        </a:p>
      </dgm:t>
    </dgm:pt>
    <dgm:pt modelId="{DB55A77F-E1DB-0647-87F4-827375B3A8F7}">
      <dgm:prSet phldrT="[Text]"/>
      <dgm:spPr/>
      <dgm:t>
        <a:bodyPr/>
        <a:lstStyle/>
        <a:p>
          <a:pPr>
            <a:buNone/>
          </a:pPr>
          <a:r>
            <a:rPr lang="de-DE" b="1" i="1" dirty="0"/>
            <a:t>Wie lässt sich die Lesemotivation und das Leser-Selbstkonzept von Lernenden fördern?</a:t>
          </a:r>
          <a:endParaRPr lang="de-DE" dirty="0"/>
        </a:p>
      </dgm:t>
    </dgm:pt>
    <dgm:pt modelId="{ED54E8EB-F470-E84A-A0EF-F59670B91EBD}" type="parTrans" cxnId="{90E6ED1A-9940-7140-84BB-1787B93B71D7}">
      <dgm:prSet/>
      <dgm:spPr/>
      <dgm:t>
        <a:bodyPr/>
        <a:lstStyle/>
        <a:p>
          <a:endParaRPr lang="de-DE"/>
        </a:p>
      </dgm:t>
    </dgm:pt>
    <dgm:pt modelId="{08DA48A2-CE4F-7C4A-9CC2-4805B94D01D0}" type="sibTrans" cxnId="{90E6ED1A-9940-7140-84BB-1787B93B71D7}">
      <dgm:prSet/>
      <dgm:spPr/>
      <dgm:t>
        <a:bodyPr/>
        <a:lstStyle/>
        <a:p>
          <a:endParaRPr lang="de-DE"/>
        </a:p>
      </dgm:t>
    </dgm:pt>
    <dgm:pt modelId="{6453A37E-9F36-3A4D-96FF-EABD75463350}" type="pres">
      <dgm:prSet presAssocID="{79DE99FE-6236-9748-96EA-85823877E617}" presName="Name0" presStyleCnt="0">
        <dgm:presLayoutVars>
          <dgm:dir/>
          <dgm:animLvl val="lvl"/>
          <dgm:resizeHandles val="exact"/>
        </dgm:presLayoutVars>
      </dgm:prSet>
      <dgm:spPr/>
    </dgm:pt>
    <dgm:pt modelId="{8F219DC2-F648-A14F-8338-DB1C583CF855}" type="pres">
      <dgm:prSet presAssocID="{9FF236D0-6EF9-9B47-8012-C990A0D5492A}" presName="linNode" presStyleCnt="0"/>
      <dgm:spPr/>
    </dgm:pt>
    <dgm:pt modelId="{A3AE5F64-3F30-8B49-A0CE-7CBE630C3907}" type="pres">
      <dgm:prSet presAssocID="{9FF236D0-6EF9-9B47-8012-C990A0D5492A}" presName="parentText" presStyleLbl="node1" presStyleIdx="0" presStyleCnt="2">
        <dgm:presLayoutVars>
          <dgm:chMax val="1"/>
          <dgm:bulletEnabled val="1"/>
        </dgm:presLayoutVars>
      </dgm:prSet>
      <dgm:spPr/>
    </dgm:pt>
    <dgm:pt modelId="{032DF613-C6BA-4B44-8486-E86A408F38DA}" type="pres">
      <dgm:prSet presAssocID="{9FF236D0-6EF9-9B47-8012-C990A0D5492A}" presName="descendantText" presStyleLbl="alignAccFollowNode1" presStyleIdx="0" presStyleCnt="2">
        <dgm:presLayoutVars>
          <dgm:bulletEnabled val="1"/>
        </dgm:presLayoutVars>
      </dgm:prSet>
      <dgm:spPr/>
    </dgm:pt>
    <dgm:pt modelId="{72AFEFA7-FB0D-8D45-9EF8-0560EE60A360}" type="pres">
      <dgm:prSet presAssocID="{72CB82C5-4BC9-804C-A3CE-638FB02FC467}" presName="sp" presStyleCnt="0"/>
      <dgm:spPr/>
    </dgm:pt>
    <dgm:pt modelId="{82DE7207-1D1E-3B40-B3B6-CBD5F30E7925}" type="pres">
      <dgm:prSet presAssocID="{A581F0B0-089D-D342-A0C7-55A78BD303BE}" presName="linNode" presStyleCnt="0"/>
      <dgm:spPr/>
    </dgm:pt>
    <dgm:pt modelId="{2AF7B3DB-27DF-F943-9654-1F2219E0DBCE}" type="pres">
      <dgm:prSet presAssocID="{A581F0B0-089D-D342-A0C7-55A78BD303BE}" presName="parentText" presStyleLbl="node1" presStyleIdx="1" presStyleCnt="2">
        <dgm:presLayoutVars>
          <dgm:chMax val="1"/>
          <dgm:bulletEnabled val="1"/>
        </dgm:presLayoutVars>
      </dgm:prSet>
      <dgm:spPr/>
    </dgm:pt>
    <dgm:pt modelId="{0497E605-4956-DB47-92F6-21E87F66C22D}" type="pres">
      <dgm:prSet presAssocID="{A581F0B0-089D-D342-A0C7-55A78BD303BE}" presName="descendantText" presStyleLbl="alignAccFollowNode1" presStyleIdx="1" presStyleCnt="2">
        <dgm:presLayoutVars>
          <dgm:bulletEnabled val="1"/>
        </dgm:presLayoutVars>
      </dgm:prSet>
      <dgm:spPr/>
    </dgm:pt>
  </dgm:ptLst>
  <dgm:cxnLst>
    <dgm:cxn modelId="{EF6B2A11-CB5D-BE45-93AD-77E11B642BCD}" srcId="{9FF236D0-6EF9-9B47-8012-C990A0D5492A}" destId="{D2AC2D08-789B-D145-84B0-87F53C973411}" srcOrd="0" destOrd="0" parTransId="{DBAA8CEC-0D47-2C40-984F-8A0D4A5E4883}" sibTransId="{431ECD7F-B01C-6448-A507-B528354C0D07}"/>
    <dgm:cxn modelId="{13AEFB11-16CC-344E-A1B9-33F669C30081}" type="presOf" srcId="{9FF236D0-6EF9-9B47-8012-C990A0D5492A}" destId="{A3AE5F64-3F30-8B49-A0CE-7CBE630C3907}" srcOrd="0" destOrd="0" presId="urn:microsoft.com/office/officeart/2005/8/layout/vList5"/>
    <dgm:cxn modelId="{90E6ED1A-9940-7140-84BB-1787B93B71D7}" srcId="{A581F0B0-089D-D342-A0C7-55A78BD303BE}" destId="{DB55A77F-E1DB-0647-87F4-827375B3A8F7}" srcOrd="0" destOrd="0" parTransId="{ED54E8EB-F470-E84A-A0EF-F59670B91EBD}" sibTransId="{08DA48A2-CE4F-7C4A-9CC2-4805B94D01D0}"/>
    <dgm:cxn modelId="{AF7D9434-51F1-A04D-86E1-DB91B0E91B95}" type="presOf" srcId="{79DE99FE-6236-9748-96EA-85823877E617}" destId="{6453A37E-9F36-3A4D-96FF-EABD75463350}" srcOrd="0" destOrd="0" presId="urn:microsoft.com/office/officeart/2005/8/layout/vList5"/>
    <dgm:cxn modelId="{08E28039-FE3B-7045-B874-421036B99EAA}" type="presOf" srcId="{DB55A77F-E1DB-0647-87F4-827375B3A8F7}" destId="{0497E605-4956-DB47-92F6-21E87F66C22D}" srcOrd="0" destOrd="0" presId="urn:microsoft.com/office/officeart/2005/8/layout/vList5"/>
    <dgm:cxn modelId="{CBF4F262-876E-3549-A68E-AC0DFB3E5666}" srcId="{79DE99FE-6236-9748-96EA-85823877E617}" destId="{9FF236D0-6EF9-9B47-8012-C990A0D5492A}" srcOrd="0" destOrd="0" parTransId="{F0C1AC9D-729C-7B45-91C6-CCB9E562B7DA}" sibTransId="{72CB82C5-4BC9-804C-A3CE-638FB02FC467}"/>
    <dgm:cxn modelId="{EC902CE9-3754-2742-AA51-46B0D6F77312}" type="presOf" srcId="{A581F0B0-089D-D342-A0C7-55A78BD303BE}" destId="{2AF7B3DB-27DF-F943-9654-1F2219E0DBCE}" srcOrd="0" destOrd="0" presId="urn:microsoft.com/office/officeart/2005/8/layout/vList5"/>
    <dgm:cxn modelId="{DA9509EC-DE48-FC4B-9B95-679E9A9E19A8}" srcId="{79DE99FE-6236-9748-96EA-85823877E617}" destId="{A581F0B0-089D-D342-A0C7-55A78BD303BE}" srcOrd="1" destOrd="0" parTransId="{769DB655-E05A-A34D-B591-E27D0EB1BF3E}" sibTransId="{185308E3-1702-E44A-A79F-F8ED7B21CE01}"/>
    <dgm:cxn modelId="{AE92CCFC-262C-1346-BE46-20B9C94712AA}" type="presOf" srcId="{D2AC2D08-789B-D145-84B0-87F53C973411}" destId="{032DF613-C6BA-4B44-8486-E86A408F38DA}" srcOrd="0" destOrd="0" presId="urn:microsoft.com/office/officeart/2005/8/layout/vList5"/>
    <dgm:cxn modelId="{18145F1A-6DF9-4F40-BBEB-722495B87B5D}" type="presParOf" srcId="{6453A37E-9F36-3A4D-96FF-EABD75463350}" destId="{8F219DC2-F648-A14F-8338-DB1C583CF855}" srcOrd="0" destOrd="0" presId="urn:microsoft.com/office/officeart/2005/8/layout/vList5"/>
    <dgm:cxn modelId="{35D53447-F9EE-9B42-ABD6-2EE2C6F169E3}" type="presParOf" srcId="{8F219DC2-F648-A14F-8338-DB1C583CF855}" destId="{A3AE5F64-3F30-8B49-A0CE-7CBE630C3907}" srcOrd="0" destOrd="0" presId="urn:microsoft.com/office/officeart/2005/8/layout/vList5"/>
    <dgm:cxn modelId="{50276D5B-FFA8-6A46-B9DA-CD669E2C7F83}" type="presParOf" srcId="{8F219DC2-F648-A14F-8338-DB1C583CF855}" destId="{032DF613-C6BA-4B44-8486-E86A408F38DA}" srcOrd="1" destOrd="0" presId="urn:microsoft.com/office/officeart/2005/8/layout/vList5"/>
    <dgm:cxn modelId="{A4058EB0-4595-9F4D-8430-E3520C87406E}" type="presParOf" srcId="{6453A37E-9F36-3A4D-96FF-EABD75463350}" destId="{72AFEFA7-FB0D-8D45-9EF8-0560EE60A360}" srcOrd="1" destOrd="0" presId="urn:microsoft.com/office/officeart/2005/8/layout/vList5"/>
    <dgm:cxn modelId="{A2664A02-CD40-7D46-A41C-279FC74FBF2A}" type="presParOf" srcId="{6453A37E-9F36-3A4D-96FF-EABD75463350}" destId="{82DE7207-1D1E-3B40-B3B6-CBD5F30E7925}" srcOrd="2" destOrd="0" presId="urn:microsoft.com/office/officeart/2005/8/layout/vList5"/>
    <dgm:cxn modelId="{80A27962-2333-F043-B888-A6D8B3F2FFF4}" type="presParOf" srcId="{82DE7207-1D1E-3B40-B3B6-CBD5F30E7925}" destId="{2AF7B3DB-27DF-F943-9654-1F2219E0DBCE}" srcOrd="0" destOrd="0" presId="urn:microsoft.com/office/officeart/2005/8/layout/vList5"/>
    <dgm:cxn modelId="{59FC5F1A-E478-4249-8ECC-6FD2618A0413}" type="presParOf" srcId="{82DE7207-1D1E-3B40-B3B6-CBD5F30E7925}" destId="{0497E605-4956-DB47-92F6-21E87F66C2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b="1" dirty="0"/>
            <a:t>Das didaktische Mehrebenen-Modell der Lesekompetenz</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C9421C1C-85DA-46AB-B510-DA53D1044BA9}">
      <dgm:prSet phldrT="[Text]"/>
      <dgm:spPr/>
      <dgm:t>
        <a:bodyPr/>
        <a:lstStyle/>
        <a:p>
          <a:r>
            <a:rPr lang="de-DE" b="1" dirty="0"/>
            <a:t>Gendersensible Leseförderung – Unterschiede zwischen Mädchen und  Jungen</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285CD8DF-AF9D-CB44-BE0F-D4B905823467}">
      <dgm:prSet phldrT="[Text]"/>
      <dgm:spPr/>
      <dgm:t>
        <a:bodyPr/>
        <a:lstStyle/>
        <a:p>
          <a:r>
            <a:rPr lang="de-DE" b="1" dirty="0"/>
            <a:t>Das Erwartungs-Wert-Modell der Lesemotivation</a:t>
          </a:r>
        </a:p>
      </dgm:t>
    </dgm:pt>
    <dgm:pt modelId="{07AF6466-92AE-6146-81B8-899A484E4DB8}" type="parTrans" cxnId="{ECF13330-6910-7D40-8797-7960DA569430}">
      <dgm:prSet/>
      <dgm:spPr/>
      <dgm:t>
        <a:bodyPr/>
        <a:lstStyle/>
        <a:p>
          <a:endParaRPr lang="de-DE"/>
        </a:p>
      </dgm:t>
    </dgm:pt>
    <dgm:pt modelId="{46B342B9-26FF-E24F-BBF5-204A7738154E}" type="sibTrans" cxnId="{ECF13330-6910-7D40-8797-7960DA56943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3"/>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3"/>
      <dgm:spPr/>
    </dgm:pt>
    <dgm:pt modelId="{C4670574-B1CE-499F-9C31-A631D80CAAC0}" type="pres">
      <dgm:prSet presAssocID="{C901BB95-785F-4BB2-9849-B3FCA0756ED1}" presName="dstNode" presStyleLbl="node1" presStyleIdx="0" presStyleCnt="3"/>
      <dgm:spPr/>
    </dgm:pt>
    <dgm:pt modelId="{509AF742-7467-8341-B34D-2FB50405916D}" type="pres">
      <dgm:prSet presAssocID="{87B74E2B-AA19-4F2B-9DC1-9AD7042F5B90}" presName="text_1" presStyleLbl="node1" presStyleIdx="0" presStyleCnt="3">
        <dgm:presLayoutVars>
          <dgm:bulletEnabled val="1"/>
        </dgm:presLayoutVars>
      </dgm:prSet>
      <dgm:spPr/>
    </dgm:pt>
    <dgm:pt modelId="{56738100-928F-CA49-AC9E-B60E9DA8F190}" type="pres">
      <dgm:prSet presAssocID="{87B74E2B-AA19-4F2B-9DC1-9AD7042F5B90}" presName="accent_1" presStyleCnt="0"/>
      <dgm:spPr/>
    </dgm:pt>
    <dgm:pt modelId="{F6023A61-5D55-43C4-B9C2-EE21DB1DE2D2}" type="pres">
      <dgm:prSet presAssocID="{87B74E2B-AA19-4F2B-9DC1-9AD7042F5B90}"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78BD9D1-BE35-E44E-BA24-D50F8167372A}" type="pres">
      <dgm:prSet presAssocID="{285CD8DF-AF9D-CB44-BE0F-D4B905823467}" presName="text_2" presStyleLbl="node1" presStyleIdx="1" presStyleCnt="3">
        <dgm:presLayoutVars>
          <dgm:bulletEnabled val="1"/>
        </dgm:presLayoutVars>
      </dgm:prSet>
      <dgm:spPr/>
    </dgm:pt>
    <dgm:pt modelId="{D3365179-63E8-614A-8B46-DE6F5BEB605F}" type="pres">
      <dgm:prSet presAssocID="{285CD8DF-AF9D-CB44-BE0F-D4B905823467}" presName="accent_2" presStyleCnt="0"/>
      <dgm:spPr/>
    </dgm:pt>
    <dgm:pt modelId="{3C6A9437-C994-394B-85F4-3BEF3CF09D5D}" type="pres">
      <dgm:prSet presAssocID="{285CD8DF-AF9D-CB44-BE0F-D4B905823467}" presName="accentRepeatNode" presStyleLbl="solidFgAcc1" presStyleIdx="1"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C2FFEA9-951E-B64E-946C-901D5A1EF519}" type="pres">
      <dgm:prSet presAssocID="{C9421C1C-85DA-46AB-B510-DA53D1044BA9}" presName="text_3" presStyleLbl="node1" presStyleIdx="2" presStyleCnt="3">
        <dgm:presLayoutVars>
          <dgm:bulletEnabled val="1"/>
        </dgm:presLayoutVars>
      </dgm:prSet>
      <dgm:spPr/>
    </dgm:pt>
    <dgm:pt modelId="{314E4E07-1335-B244-9E0E-792B960E5604}"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3"/>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A653242B-4479-6147-A814-208C4C9A221F}" type="presOf" srcId="{87B74E2B-AA19-4F2B-9DC1-9AD7042F5B90}" destId="{509AF742-7467-8341-B34D-2FB50405916D}" srcOrd="0" destOrd="0" presId="urn:microsoft.com/office/officeart/2008/layout/VerticalCurvedList"/>
    <dgm:cxn modelId="{ECF13330-6910-7D40-8797-7960DA569430}" srcId="{C901BB95-785F-4BB2-9849-B3FCA0756ED1}" destId="{285CD8DF-AF9D-CB44-BE0F-D4B905823467}" srcOrd="1" destOrd="0" parTransId="{07AF6466-92AE-6146-81B8-899A484E4DB8}" sibTransId="{46B342B9-26FF-E24F-BBF5-204A7738154E}"/>
    <dgm:cxn modelId="{68BBC850-F465-BE4C-9E56-DAB32D564291}" type="presOf" srcId="{C9421C1C-85DA-46AB-B510-DA53D1044BA9}" destId="{2C2FFEA9-951E-B64E-946C-901D5A1EF519}" srcOrd="0" destOrd="0" presId="urn:microsoft.com/office/officeart/2008/layout/VerticalCurvedList"/>
    <dgm:cxn modelId="{E6CF3674-FAEC-9B44-9060-19E8226EDA62}" type="presOf" srcId="{285CD8DF-AF9D-CB44-BE0F-D4B905823467}" destId="{778BD9D1-BE35-E44E-BA24-D50F8167372A}" srcOrd="0" destOrd="0" presId="urn:microsoft.com/office/officeart/2008/layout/VerticalCurvedList"/>
    <dgm:cxn modelId="{CBC0267B-09A4-4715-88B9-244C255F7B3F}" srcId="{C901BB95-785F-4BB2-9849-B3FCA0756ED1}" destId="{C9421C1C-85DA-46AB-B510-DA53D1044BA9}" srcOrd="2" destOrd="0" parTransId="{C735BC86-1B35-4466-A3A0-CD90F12EA4BE}" sibTransId="{9EC4009C-EFC7-4A20-93FC-468712539C9C}"/>
    <dgm:cxn modelId="{74985D7B-26EC-A947-97A4-96A3D31F808E}" type="presOf" srcId="{100767C9-D4BC-48B5-A94D-CF6AECEF43E0}" destId="{C7921C71-D269-4FFD-952A-9AE5DC4B9B26}" srcOrd="0" destOrd="0" presId="urn:microsoft.com/office/officeart/2008/layout/VerticalCurvedList"/>
    <dgm:cxn modelId="{ED8F1CB5-3C42-45A1-8494-BDD611536F72}" srcId="{C901BB95-785F-4BB2-9849-B3FCA0756ED1}" destId="{87B74E2B-AA19-4F2B-9DC1-9AD7042F5B90}" srcOrd="0" destOrd="0" parTransId="{30E5145F-4D9F-4514-9B4C-C9FD8CDC14FE}" sibTransId="{100767C9-D4BC-48B5-A94D-CF6AECEF43E0}"/>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2662DD3B-F588-C047-AF5F-A0064C1E36B9}" type="presParOf" srcId="{5E2A32DB-7EC0-434C-B2EB-CBCF16523135}" destId="{509AF742-7467-8341-B34D-2FB50405916D}" srcOrd="1" destOrd="0" presId="urn:microsoft.com/office/officeart/2008/layout/VerticalCurvedList"/>
    <dgm:cxn modelId="{98AC9C67-76BD-A548-A22E-7574109FF2FF}" type="presParOf" srcId="{5E2A32DB-7EC0-434C-B2EB-CBCF16523135}" destId="{56738100-928F-CA49-AC9E-B60E9DA8F190}" srcOrd="2" destOrd="0" presId="urn:microsoft.com/office/officeart/2008/layout/VerticalCurvedList"/>
    <dgm:cxn modelId="{6004DF8A-7BCE-8946-A939-FA6208EC98E3}" type="presParOf" srcId="{56738100-928F-CA49-AC9E-B60E9DA8F190}" destId="{F6023A61-5D55-43C4-B9C2-EE21DB1DE2D2}" srcOrd="0" destOrd="0" presId="urn:microsoft.com/office/officeart/2008/layout/VerticalCurvedList"/>
    <dgm:cxn modelId="{F3CC6E3A-0958-4D42-8CC9-85509F3C6A57}" type="presParOf" srcId="{5E2A32DB-7EC0-434C-B2EB-CBCF16523135}" destId="{778BD9D1-BE35-E44E-BA24-D50F8167372A}" srcOrd="3" destOrd="0" presId="urn:microsoft.com/office/officeart/2008/layout/VerticalCurvedList"/>
    <dgm:cxn modelId="{C25A7ABC-9486-2246-8E06-5B91165EEF28}" type="presParOf" srcId="{5E2A32DB-7EC0-434C-B2EB-CBCF16523135}" destId="{D3365179-63E8-614A-8B46-DE6F5BEB605F}" srcOrd="4" destOrd="0" presId="urn:microsoft.com/office/officeart/2008/layout/VerticalCurvedList"/>
    <dgm:cxn modelId="{F0886113-3B94-7547-B1B8-56B6BF5D3EBC}" type="presParOf" srcId="{D3365179-63E8-614A-8B46-DE6F5BEB605F}" destId="{3C6A9437-C994-394B-85F4-3BEF3CF09D5D}" srcOrd="0" destOrd="0" presId="urn:microsoft.com/office/officeart/2008/layout/VerticalCurvedList"/>
    <dgm:cxn modelId="{5EA21C37-463A-0B4E-8043-78EB181B985B}" type="presParOf" srcId="{5E2A32DB-7EC0-434C-B2EB-CBCF16523135}" destId="{2C2FFEA9-951E-B64E-946C-901D5A1EF519}" srcOrd="5" destOrd="0" presId="urn:microsoft.com/office/officeart/2008/layout/VerticalCurvedList"/>
    <dgm:cxn modelId="{33507809-B0F3-9E4A-8A7B-FB14025AE643}" type="presParOf" srcId="{5E2A32DB-7EC0-434C-B2EB-CBCF16523135}" destId="{314E4E07-1335-B244-9E0E-792B960E5604}" srcOrd="6" destOrd="0" presId="urn:microsoft.com/office/officeart/2008/layout/VerticalCurvedList"/>
    <dgm:cxn modelId="{44CF39DE-5E34-0E4A-A418-F2B3DC54C7DB}" type="presParOf" srcId="{314E4E07-1335-B244-9E0E-792B960E5604}" destId="{F8CEE7CC-07F0-4AF7-90AE-518824AEC4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C7A67-6322-3A47-AFBA-91A6B498D075}"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EDE7814E-4098-074C-9553-7B6DBE61FD73}">
      <dgm:prSet phldrT="[Text]" custT="1"/>
      <dgm:spPr/>
      <dgm:t>
        <a:bodyPr/>
        <a:lstStyle/>
        <a:p>
          <a:r>
            <a:rPr lang="de-DE" sz="3200" b="1" dirty="0">
              <a:solidFill>
                <a:schemeClr val="bg1"/>
              </a:solidFill>
            </a:rPr>
            <a:t>Kognitive Lesekompetenz</a:t>
          </a:r>
        </a:p>
      </dgm:t>
    </dgm:pt>
    <dgm:pt modelId="{FCBE00BE-BD76-C84B-9177-6B527CC62EB0}" type="parTrans" cxnId="{175C82DA-CFBC-194D-85CC-44CA7EF00ED8}">
      <dgm:prSet/>
      <dgm:spPr/>
      <dgm:t>
        <a:bodyPr/>
        <a:lstStyle/>
        <a:p>
          <a:endParaRPr lang="de-DE"/>
        </a:p>
      </dgm:t>
    </dgm:pt>
    <dgm:pt modelId="{CDD14456-B846-A445-8C2C-63198561C2E9}" type="sibTrans" cxnId="{175C82DA-CFBC-194D-85CC-44CA7EF00ED8}">
      <dgm:prSet/>
      <dgm:spPr/>
      <dgm:t>
        <a:bodyPr/>
        <a:lstStyle/>
        <a:p>
          <a:endParaRPr lang="de-DE"/>
        </a:p>
      </dgm:t>
    </dgm:pt>
    <dgm:pt modelId="{B5B0803D-352E-DE48-AB8A-5F2DD6AE7892}">
      <dgm:prSet phldrT="[Text]"/>
      <dgm:spPr/>
      <dgm:t>
        <a:bodyPr/>
        <a:lstStyle/>
        <a:p>
          <a:r>
            <a:rPr lang="de-DE" b="1" dirty="0"/>
            <a:t>Lautleseverfahren</a:t>
          </a:r>
          <a:r>
            <a:rPr lang="de-DE" dirty="0"/>
            <a:t>:</a:t>
          </a:r>
          <a:r>
            <a:rPr lang="de-DE" baseline="0" dirty="0"/>
            <a:t> Leseflüssigkeit steigern</a:t>
          </a:r>
          <a:endParaRPr lang="de-DE" dirty="0"/>
        </a:p>
      </dgm:t>
    </dgm:pt>
    <dgm:pt modelId="{2FEE2747-6797-764F-B098-6B3B0DE20593}" type="parTrans" cxnId="{72398BC6-0750-7E4A-9363-BA1A17E00CDB}">
      <dgm:prSet/>
      <dgm:spPr/>
      <dgm:t>
        <a:bodyPr/>
        <a:lstStyle/>
        <a:p>
          <a:endParaRPr lang="de-DE"/>
        </a:p>
      </dgm:t>
    </dgm:pt>
    <dgm:pt modelId="{FC97C7F8-AC7D-FE4D-BF90-2773D6756F58}" type="sibTrans" cxnId="{72398BC6-0750-7E4A-9363-BA1A17E00CDB}">
      <dgm:prSet/>
      <dgm:spPr/>
      <dgm:t>
        <a:bodyPr/>
        <a:lstStyle/>
        <a:p>
          <a:endParaRPr lang="de-DE"/>
        </a:p>
      </dgm:t>
    </dgm:pt>
    <dgm:pt modelId="{4853EFA3-0FD9-2F4F-8588-701B7F0DCCE2}">
      <dgm:prSet phldrT="[Text]" custT="1"/>
      <dgm:spPr/>
      <dgm:t>
        <a:bodyPr/>
        <a:lstStyle/>
        <a:p>
          <a:r>
            <a:rPr lang="de-DE" sz="3200" b="1" dirty="0">
              <a:solidFill>
                <a:schemeClr val="bg1"/>
              </a:solidFill>
            </a:rPr>
            <a:t>Lesemenge</a:t>
          </a:r>
          <a:r>
            <a:rPr lang="de-DE" sz="3200" b="1" baseline="0" dirty="0">
              <a:solidFill>
                <a:schemeClr val="bg1"/>
              </a:solidFill>
            </a:rPr>
            <a:t> und Lesefreude</a:t>
          </a:r>
          <a:endParaRPr lang="de-DE" sz="3200" b="1" dirty="0">
            <a:solidFill>
              <a:schemeClr val="bg1"/>
            </a:solidFill>
          </a:endParaRPr>
        </a:p>
      </dgm:t>
    </dgm:pt>
    <dgm:pt modelId="{ABE9FFD3-5393-4E44-921F-CC9F9C3F47C8}" type="parTrans" cxnId="{A9B6640D-00DD-A740-BE19-3569CB6DF569}">
      <dgm:prSet/>
      <dgm:spPr/>
      <dgm:t>
        <a:bodyPr/>
        <a:lstStyle/>
        <a:p>
          <a:endParaRPr lang="de-DE"/>
        </a:p>
      </dgm:t>
    </dgm:pt>
    <dgm:pt modelId="{768A5559-1695-9848-B4AD-74D23ED49993}" type="sibTrans" cxnId="{A9B6640D-00DD-A740-BE19-3569CB6DF569}">
      <dgm:prSet/>
      <dgm:spPr/>
      <dgm:t>
        <a:bodyPr/>
        <a:lstStyle/>
        <a:p>
          <a:endParaRPr lang="de-DE"/>
        </a:p>
      </dgm:t>
    </dgm:pt>
    <dgm:pt modelId="{E5DB2F78-F142-944C-B8E8-D72E71F10A43}">
      <dgm:prSet phldrT="[Text]"/>
      <dgm:spPr/>
      <dgm:t>
        <a:bodyPr/>
        <a:lstStyle/>
        <a:p>
          <a:r>
            <a:rPr lang="de-DE" b="1" dirty="0"/>
            <a:t>Vielleseverfahren</a:t>
          </a:r>
          <a:r>
            <a:rPr lang="de-DE" dirty="0"/>
            <a:t>: Lesemenge steigern</a:t>
          </a:r>
        </a:p>
      </dgm:t>
    </dgm:pt>
    <dgm:pt modelId="{38A6D196-9711-0D45-AEE8-C34FF9D7B874}" type="parTrans" cxnId="{53AD8B6A-6BE5-4F4E-8308-DA6DBC7A5539}">
      <dgm:prSet/>
      <dgm:spPr/>
      <dgm:t>
        <a:bodyPr/>
        <a:lstStyle/>
        <a:p>
          <a:endParaRPr lang="de-DE"/>
        </a:p>
      </dgm:t>
    </dgm:pt>
    <dgm:pt modelId="{D9C5DAEB-6552-BB4F-8082-01ADC539CAC0}" type="sibTrans" cxnId="{53AD8B6A-6BE5-4F4E-8308-DA6DBC7A5539}">
      <dgm:prSet/>
      <dgm:spPr/>
      <dgm:t>
        <a:bodyPr/>
        <a:lstStyle/>
        <a:p>
          <a:endParaRPr lang="de-DE"/>
        </a:p>
      </dgm:t>
    </dgm:pt>
    <dgm:pt modelId="{B1440B2F-D5FF-B748-8614-40C04D4E3FFB}">
      <dgm:prSet phldrT="[Text]"/>
      <dgm:spPr/>
      <dgm:t>
        <a:bodyPr/>
        <a:lstStyle/>
        <a:p>
          <a:r>
            <a:rPr lang="de-DE" b="1" dirty="0"/>
            <a:t>Leseanimation</a:t>
          </a:r>
          <a:r>
            <a:rPr lang="de-DE" dirty="0"/>
            <a:t>: Lesen (insbesondere von Büchern) attraktiv machen</a:t>
          </a:r>
        </a:p>
      </dgm:t>
    </dgm:pt>
    <dgm:pt modelId="{9F2C7942-4F7E-C54C-A43E-2DE8177851ED}" type="parTrans" cxnId="{5A0C434C-CD3C-C243-9B05-83CBA2C5A36B}">
      <dgm:prSet/>
      <dgm:spPr/>
      <dgm:t>
        <a:bodyPr/>
        <a:lstStyle/>
        <a:p>
          <a:endParaRPr lang="de-DE"/>
        </a:p>
      </dgm:t>
    </dgm:pt>
    <dgm:pt modelId="{F2CDCB3B-80BE-9549-A38F-047C6B3FF8AB}" type="sibTrans" cxnId="{5A0C434C-CD3C-C243-9B05-83CBA2C5A36B}">
      <dgm:prSet/>
      <dgm:spPr/>
      <dgm:t>
        <a:bodyPr/>
        <a:lstStyle/>
        <a:p>
          <a:endParaRPr lang="de-DE"/>
        </a:p>
      </dgm:t>
    </dgm:pt>
    <dgm:pt modelId="{8CE5F3AC-C50A-4543-800E-265C3F02F814}">
      <dgm:prSet phldrT="[Text]" custT="1"/>
      <dgm:spPr/>
      <dgm:t>
        <a:bodyPr/>
        <a:lstStyle/>
        <a:p>
          <a:r>
            <a:rPr lang="de-DE" sz="3200" b="1" dirty="0">
              <a:solidFill>
                <a:schemeClr val="bg1"/>
              </a:solidFill>
            </a:rPr>
            <a:t>Fachliches</a:t>
          </a:r>
          <a:r>
            <a:rPr lang="de-DE" sz="3200" b="1" baseline="0" dirty="0">
              <a:solidFill>
                <a:schemeClr val="bg1"/>
              </a:solidFill>
            </a:rPr>
            <a:t> Lesen &amp; Lernen</a:t>
          </a:r>
          <a:endParaRPr lang="de-DE" sz="3200" b="1" dirty="0">
            <a:solidFill>
              <a:schemeClr val="bg1"/>
            </a:solidFill>
          </a:endParaRPr>
        </a:p>
      </dgm:t>
    </dgm:pt>
    <dgm:pt modelId="{632129F1-B699-2448-92D7-AD7FA0858EDD}" type="parTrans" cxnId="{27003453-1A56-CD4E-8EB2-0EBA0A19AC61}">
      <dgm:prSet/>
      <dgm:spPr/>
      <dgm:t>
        <a:bodyPr/>
        <a:lstStyle/>
        <a:p>
          <a:endParaRPr lang="de-DE"/>
        </a:p>
      </dgm:t>
    </dgm:pt>
    <dgm:pt modelId="{8C9EB138-303A-1642-A72D-C193D608B17C}" type="sibTrans" cxnId="{27003453-1A56-CD4E-8EB2-0EBA0A19AC61}">
      <dgm:prSet/>
      <dgm:spPr/>
      <dgm:t>
        <a:bodyPr/>
        <a:lstStyle/>
        <a:p>
          <a:endParaRPr lang="de-DE"/>
        </a:p>
      </dgm:t>
    </dgm:pt>
    <dgm:pt modelId="{D1418999-2855-4C45-9858-A49BDA650B45}">
      <dgm:prSet phldrT="[Text]"/>
      <dgm:spPr/>
      <dgm:t>
        <a:bodyPr/>
        <a:lstStyle/>
        <a:p>
          <a:r>
            <a:rPr lang="de-DE" b="1" dirty="0"/>
            <a:t>Sachtextlektüre unterstützen </a:t>
          </a:r>
          <a:r>
            <a:rPr lang="de-DE" dirty="0"/>
            <a:t>(im Fachunterricht)</a:t>
          </a:r>
        </a:p>
      </dgm:t>
    </dgm:pt>
    <dgm:pt modelId="{A38F66F5-2339-4E41-9FBA-20572B583DA3}" type="parTrans" cxnId="{05A17011-333B-2B4A-AC86-CD76D5456229}">
      <dgm:prSet/>
      <dgm:spPr/>
      <dgm:t>
        <a:bodyPr/>
        <a:lstStyle/>
        <a:p>
          <a:endParaRPr lang="de-DE"/>
        </a:p>
      </dgm:t>
    </dgm:pt>
    <dgm:pt modelId="{8BEC5555-76F7-AD4B-9AC0-A10F491D601D}" type="sibTrans" cxnId="{05A17011-333B-2B4A-AC86-CD76D5456229}">
      <dgm:prSet/>
      <dgm:spPr/>
      <dgm:t>
        <a:bodyPr/>
        <a:lstStyle/>
        <a:p>
          <a:endParaRPr lang="de-DE"/>
        </a:p>
      </dgm:t>
    </dgm:pt>
    <dgm:pt modelId="{EB8FC187-DFB4-9B4C-A24A-D0735C4C52CE}">
      <dgm:prSet phldrT="[Text]"/>
      <dgm:spPr/>
      <dgm:t>
        <a:bodyPr/>
        <a:lstStyle/>
        <a:p>
          <a:r>
            <a:rPr lang="de-DE" b="1" dirty="0"/>
            <a:t>Literarisches Lesen unterstützen </a:t>
          </a:r>
          <a:r>
            <a:rPr lang="de-DE" dirty="0"/>
            <a:t>(im Deutschunterricht und den sprachlichen Fächern)</a:t>
          </a:r>
        </a:p>
      </dgm:t>
    </dgm:pt>
    <dgm:pt modelId="{3063AD39-D04A-9E43-9654-F30447964600}" type="parTrans" cxnId="{7004009A-7363-2246-B54F-2C7F8BEB02E0}">
      <dgm:prSet/>
      <dgm:spPr/>
      <dgm:t>
        <a:bodyPr/>
        <a:lstStyle/>
        <a:p>
          <a:endParaRPr lang="de-DE"/>
        </a:p>
      </dgm:t>
    </dgm:pt>
    <dgm:pt modelId="{D43F0EA0-C0E4-344D-BB43-FC20DAE7AF97}" type="sibTrans" cxnId="{7004009A-7363-2246-B54F-2C7F8BEB02E0}">
      <dgm:prSet/>
      <dgm:spPr/>
      <dgm:t>
        <a:bodyPr/>
        <a:lstStyle/>
        <a:p>
          <a:endParaRPr lang="de-DE"/>
        </a:p>
      </dgm:t>
    </dgm:pt>
    <dgm:pt modelId="{17DC70FB-B082-8642-AAC2-AB4D64A747B3}">
      <dgm:prSet phldrT="[Text]"/>
      <dgm:spPr/>
      <dgm:t>
        <a:bodyPr/>
        <a:lstStyle/>
        <a:p>
          <a:r>
            <a:rPr lang="de-DE" b="1" dirty="0"/>
            <a:t>Lesestrategien trainieren</a:t>
          </a:r>
          <a:r>
            <a:rPr lang="de-DE" dirty="0"/>
            <a:t>: Textverstehen fördern</a:t>
          </a:r>
        </a:p>
      </dgm:t>
    </dgm:pt>
    <dgm:pt modelId="{151752AD-1FC6-9442-A568-6F6352D5C6E9}" type="parTrans" cxnId="{263DC0E4-DBF0-6046-A219-3C865143AEA9}">
      <dgm:prSet/>
      <dgm:spPr/>
      <dgm:t>
        <a:bodyPr/>
        <a:lstStyle/>
        <a:p>
          <a:endParaRPr lang="de-DE"/>
        </a:p>
      </dgm:t>
    </dgm:pt>
    <dgm:pt modelId="{0F75B35D-C427-0542-B913-1021CF869460}" type="sibTrans" cxnId="{263DC0E4-DBF0-6046-A219-3C865143AEA9}">
      <dgm:prSet/>
      <dgm:spPr/>
      <dgm:t>
        <a:bodyPr/>
        <a:lstStyle/>
        <a:p>
          <a:endParaRPr lang="de-DE"/>
        </a:p>
      </dgm:t>
    </dgm:pt>
    <dgm:pt modelId="{948ADD74-E7B5-7C49-9725-748982BD8312}" type="pres">
      <dgm:prSet presAssocID="{03FC7A67-6322-3A47-AFBA-91A6B498D075}" presName="Name0" presStyleCnt="0">
        <dgm:presLayoutVars>
          <dgm:dir/>
          <dgm:animLvl val="lvl"/>
          <dgm:resizeHandles val="exact"/>
        </dgm:presLayoutVars>
      </dgm:prSet>
      <dgm:spPr/>
    </dgm:pt>
    <dgm:pt modelId="{89ADFC72-94A1-1E4F-BD84-B35AC99FAB3E}" type="pres">
      <dgm:prSet presAssocID="{EDE7814E-4098-074C-9553-7B6DBE61FD73}" presName="linNode" presStyleCnt="0"/>
      <dgm:spPr/>
    </dgm:pt>
    <dgm:pt modelId="{B0FCFB9A-80E9-4D46-BF0B-75F5F7AE98D0}" type="pres">
      <dgm:prSet presAssocID="{EDE7814E-4098-074C-9553-7B6DBE61FD73}" presName="parentText" presStyleLbl="node1" presStyleIdx="0" presStyleCnt="3">
        <dgm:presLayoutVars>
          <dgm:chMax val="1"/>
          <dgm:bulletEnabled val="1"/>
        </dgm:presLayoutVars>
      </dgm:prSet>
      <dgm:spPr/>
    </dgm:pt>
    <dgm:pt modelId="{49CDFB17-6564-3F45-B1D3-4711428158F5}" type="pres">
      <dgm:prSet presAssocID="{EDE7814E-4098-074C-9553-7B6DBE61FD73}" presName="descendantText" presStyleLbl="alignAccFollowNode1" presStyleIdx="0" presStyleCnt="3">
        <dgm:presLayoutVars>
          <dgm:bulletEnabled val="1"/>
        </dgm:presLayoutVars>
      </dgm:prSet>
      <dgm:spPr/>
    </dgm:pt>
    <dgm:pt modelId="{716F6727-4151-6548-8544-4D2284C6B1E7}" type="pres">
      <dgm:prSet presAssocID="{CDD14456-B846-A445-8C2C-63198561C2E9}" presName="sp" presStyleCnt="0"/>
      <dgm:spPr/>
    </dgm:pt>
    <dgm:pt modelId="{21CA4770-C76A-DE44-96A2-995E29169646}" type="pres">
      <dgm:prSet presAssocID="{4853EFA3-0FD9-2F4F-8588-701B7F0DCCE2}" presName="linNode" presStyleCnt="0"/>
      <dgm:spPr/>
    </dgm:pt>
    <dgm:pt modelId="{C2B7C0F0-FC0D-0F42-BF38-C39AD734BC97}" type="pres">
      <dgm:prSet presAssocID="{4853EFA3-0FD9-2F4F-8588-701B7F0DCCE2}" presName="parentText" presStyleLbl="node1" presStyleIdx="1" presStyleCnt="3">
        <dgm:presLayoutVars>
          <dgm:chMax val="1"/>
          <dgm:bulletEnabled val="1"/>
        </dgm:presLayoutVars>
      </dgm:prSet>
      <dgm:spPr/>
    </dgm:pt>
    <dgm:pt modelId="{63DDCA85-5E35-6F42-9306-C3EDD1E2662D}" type="pres">
      <dgm:prSet presAssocID="{4853EFA3-0FD9-2F4F-8588-701B7F0DCCE2}" presName="descendantText" presStyleLbl="alignAccFollowNode1" presStyleIdx="1" presStyleCnt="3">
        <dgm:presLayoutVars>
          <dgm:bulletEnabled val="1"/>
        </dgm:presLayoutVars>
      </dgm:prSet>
      <dgm:spPr/>
    </dgm:pt>
    <dgm:pt modelId="{E77B488F-C525-BF41-8C36-454D1E4381CF}" type="pres">
      <dgm:prSet presAssocID="{768A5559-1695-9848-B4AD-74D23ED49993}" presName="sp" presStyleCnt="0"/>
      <dgm:spPr/>
    </dgm:pt>
    <dgm:pt modelId="{6654E433-EFDE-7645-899C-350BD7EDE2F6}" type="pres">
      <dgm:prSet presAssocID="{8CE5F3AC-C50A-4543-800E-265C3F02F814}" presName="linNode" presStyleCnt="0"/>
      <dgm:spPr/>
    </dgm:pt>
    <dgm:pt modelId="{7BE7D31F-B3DD-F24F-B688-B1D85F15F88C}" type="pres">
      <dgm:prSet presAssocID="{8CE5F3AC-C50A-4543-800E-265C3F02F814}" presName="parentText" presStyleLbl="node1" presStyleIdx="2" presStyleCnt="3">
        <dgm:presLayoutVars>
          <dgm:chMax val="1"/>
          <dgm:bulletEnabled val="1"/>
        </dgm:presLayoutVars>
      </dgm:prSet>
      <dgm:spPr/>
    </dgm:pt>
    <dgm:pt modelId="{55B9C5CE-AC4E-4845-B5C1-C0F0F66D8C96}" type="pres">
      <dgm:prSet presAssocID="{8CE5F3AC-C50A-4543-800E-265C3F02F814}" presName="descendantText" presStyleLbl="alignAccFollowNode1" presStyleIdx="2" presStyleCnt="3">
        <dgm:presLayoutVars>
          <dgm:bulletEnabled val="1"/>
        </dgm:presLayoutVars>
      </dgm:prSet>
      <dgm:spPr/>
    </dgm:pt>
  </dgm:ptLst>
  <dgm:cxnLst>
    <dgm:cxn modelId="{614A5206-C508-FF4A-84FE-BAB2A635FEB2}" type="presOf" srcId="{EB8FC187-DFB4-9B4C-A24A-D0735C4C52CE}" destId="{55B9C5CE-AC4E-4845-B5C1-C0F0F66D8C96}" srcOrd="0" destOrd="1" presId="urn:microsoft.com/office/officeart/2005/8/layout/vList5"/>
    <dgm:cxn modelId="{A9B6640D-00DD-A740-BE19-3569CB6DF569}" srcId="{03FC7A67-6322-3A47-AFBA-91A6B498D075}" destId="{4853EFA3-0FD9-2F4F-8588-701B7F0DCCE2}" srcOrd="1" destOrd="0" parTransId="{ABE9FFD3-5393-4E44-921F-CC9F9C3F47C8}" sibTransId="{768A5559-1695-9848-B4AD-74D23ED49993}"/>
    <dgm:cxn modelId="{05A17011-333B-2B4A-AC86-CD76D5456229}" srcId="{8CE5F3AC-C50A-4543-800E-265C3F02F814}" destId="{D1418999-2855-4C45-9858-A49BDA650B45}" srcOrd="0" destOrd="0" parTransId="{A38F66F5-2339-4E41-9FBA-20572B583DA3}" sibTransId="{8BEC5555-76F7-AD4B-9AC0-A10F491D601D}"/>
    <dgm:cxn modelId="{CDF36641-FFE8-F444-8EF8-FC14A8208C94}" type="presOf" srcId="{B1440B2F-D5FF-B748-8614-40C04D4E3FFB}" destId="{63DDCA85-5E35-6F42-9306-C3EDD1E2662D}" srcOrd="0" destOrd="1" presId="urn:microsoft.com/office/officeart/2005/8/layout/vList5"/>
    <dgm:cxn modelId="{5A0C434C-CD3C-C243-9B05-83CBA2C5A36B}" srcId="{4853EFA3-0FD9-2F4F-8588-701B7F0DCCE2}" destId="{B1440B2F-D5FF-B748-8614-40C04D4E3FFB}" srcOrd="1" destOrd="0" parTransId="{9F2C7942-4F7E-C54C-A43E-2DE8177851ED}" sibTransId="{F2CDCB3B-80BE-9549-A38F-047C6B3FF8AB}"/>
    <dgm:cxn modelId="{27003453-1A56-CD4E-8EB2-0EBA0A19AC61}" srcId="{03FC7A67-6322-3A47-AFBA-91A6B498D075}" destId="{8CE5F3AC-C50A-4543-800E-265C3F02F814}" srcOrd="2" destOrd="0" parTransId="{632129F1-B699-2448-92D7-AD7FA0858EDD}" sibTransId="{8C9EB138-303A-1642-A72D-C193D608B17C}"/>
    <dgm:cxn modelId="{9DE23D54-E20D-5043-8868-BDFC83B84B43}" type="presOf" srcId="{B5B0803D-352E-DE48-AB8A-5F2DD6AE7892}" destId="{49CDFB17-6564-3F45-B1D3-4711428158F5}" srcOrd="0" destOrd="0" presId="urn:microsoft.com/office/officeart/2005/8/layout/vList5"/>
    <dgm:cxn modelId="{53AD8B6A-6BE5-4F4E-8308-DA6DBC7A5539}" srcId="{4853EFA3-0FD9-2F4F-8588-701B7F0DCCE2}" destId="{E5DB2F78-F142-944C-B8E8-D72E71F10A43}" srcOrd="0" destOrd="0" parTransId="{38A6D196-9711-0D45-AEE8-C34FF9D7B874}" sibTransId="{D9C5DAEB-6552-BB4F-8082-01ADC539CAC0}"/>
    <dgm:cxn modelId="{F3168F76-B829-B24A-A4FE-6CB09BCF56A7}" type="presOf" srcId="{03FC7A67-6322-3A47-AFBA-91A6B498D075}" destId="{948ADD74-E7B5-7C49-9725-748982BD8312}" srcOrd="0" destOrd="0" presId="urn:microsoft.com/office/officeart/2005/8/layout/vList5"/>
    <dgm:cxn modelId="{8EF9F791-D4BB-3F49-8879-177084951BE2}" type="presOf" srcId="{4853EFA3-0FD9-2F4F-8588-701B7F0DCCE2}" destId="{C2B7C0F0-FC0D-0F42-BF38-C39AD734BC97}" srcOrd="0" destOrd="0" presId="urn:microsoft.com/office/officeart/2005/8/layout/vList5"/>
    <dgm:cxn modelId="{7004009A-7363-2246-B54F-2C7F8BEB02E0}" srcId="{8CE5F3AC-C50A-4543-800E-265C3F02F814}" destId="{EB8FC187-DFB4-9B4C-A24A-D0735C4C52CE}" srcOrd="1" destOrd="0" parTransId="{3063AD39-D04A-9E43-9654-F30447964600}" sibTransId="{D43F0EA0-C0E4-344D-BB43-FC20DAE7AF97}"/>
    <dgm:cxn modelId="{DC003AAE-3E11-E74D-BD31-6B09E4F66925}" type="presOf" srcId="{E5DB2F78-F142-944C-B8E8-D72E71F10A43}" destId="{63DDCA85-5E35-6F42-9306-C3EDD1E2662D}" srcOrd="0" destOrd="0" presId="urn:microsoft.com/office/officeart/2005/8/layout/vList5"/>
    <dgm:cxn modelId="{1CCAA1BF-5C9A-5243-B3B1-C54773E64417}" type="presOf" srcId="{17DC70FB-B082-8642-AAC2-AB4D64A747B3}" destId="{49CDFB17-6564-3F45-B1D3-4711428158F5}" srcOrd="0" destOrd="1" presId="urn:microsoft.com/office/officeart/2005/8/layout/vList5"/>
    <dgm:cxn modelId="{72398BC6-0750-7E4A-9363-BA1A17E00CDB}" srcId="{EDE7814E-4098-074C-9553-7B6DBE61FD73}" destId="{B5B0803D-352E-DE48-AB8A-5F2DD6AE7892}" srcOrd="0" destOrd="0" parTransId="{2FEE2747-6797-764F-B098-6B3B0DE20593}" sibTransId="{FC97C7F8-AC7D-FE4D-BF90-2773D6756F58}"/>
    <dgm:cxn modelId="{5045EDD2-6CD2-D545-A120-41227026CA2A}" type="presOf" srcId="{EDE7814E-4098-074C-9553-7B6DBE61FD73}" destId="{B0FCFB9A-80E9-4D46-BF0B-75F5F7AE98D0}" srcOrd="0" destOrd="0" presId="urn:microsoft.com/office/officeart/2005/8/layout/vList5"/>
    <dgm:cxn modelId="{1C32ECD3-BE60-0D43-BC42-19603D6F65AA}" type="presOf" srcId="{8CE5F3AC-C50A-4543-800E-265C3F02F814}" destId="{7BE7D31F-B3DD-F24F-B688-B1D85F15F88C}" srcOrd="0" destOrd="0" presId="urn:microsoft.com/office/officeart/2005/8/layout/vList5"/>
    <dgm:cxn modelId="{175C82DA-CFBC-194D-85CC-44CA7EF00ED8}" srcId="{03FC7A67-6322-3A47-AFBA-91A6B498D075}" destId="{EDE7814E-4098-074C-9553-7B6DBE61FD73}" srcOrd="0" destOrd="0" parTransId="{FCBE00BE-BD76-C84B-9177-6B527CC62EB0}" sibTransId="{CDD14456-B846-A445-8C2C-63198561C2E9}"/>
    <dgm:cxn modelId="{263DC0E4-DBF0-6046-A219-3C865143AEA9}" srcId="{EDE7814E-4098-074C-9553-7B6DBE61FD73}" destId="{17DC70FB-B082-8642-AAC2-AB4D64A747B3}" srcOrd="1" destOrd="0" parTransId="{151752AD-1FC6-9442-A568-6F6352D5C6E9}" sibTransId="{0F75B35D-C427-0542-B913-1021CF869460}"/>
    <dgm:cxn modelId="{15698FED-D195-6C4D-B57F-F368A4C10015}" type="presOf" srcId="{D1418999-2855-4C45-9858-A49BDA650B45}" destId="{55B9C5CE-AC4E-4845-B5C1-C0F0F66D8C96}" srcOrd="0" destOrd="0" presId="urn:microsoft.com/office/officeart/2005/8/layout/vList5"/>
    <dgm:cxn modelId="{9F4CEB3A-A1FE-D940-9158-E070BED11DFB}" type="presParOf" srcId="{948ADD74-E7B5-7C49-9725-748982BD8312}" destId="{89ADFC72-94A1-1E4F-BD84-B35AC99FAB3E}" srcOrd="0" destOrd="0" presId="urn:microsoft.com/office/officeart/2005/8/layout/vList5"/>
    <dgm:cxn modelId="{5C9AA79D-63F1-0E48-B472-6707BC47825D}" type="presParOf" srcId="{89ADFC72-94A1-1E4F-BD84-B35AC99FAB3E}" destId="{B0FCFB9A-80E9-4D46-BF0B-75F5F7AE98D0}" srcOrd="0" destOrd="0" presId="urn:microsoft.com/office/officeart/2005/8/layout/vList5"/>
    <dgm:cxn modelId="{20067E0D-ECF9-404D-8E34-04871FE06B95}" type="presParOf" srcId="{89ADFC72-94A1-1E4F-BD84-B35AC99FAB3E}" destId="{49CDFB17-6564-3F45-B1D3-4711428158F5}" srcOrd="1" destOrd="0" presId="urn:microsoft.com/office/officeart/2005/8/layout/vList5"/>
    <dgm:cxn modelId="{83244CAB-A07C-084E-B649-258290796482}" type="presParOf" srcId="{948ADD74-E7B5-7C49-9725-748982BD8312}" destId="{716F6727-4151-6548-8544-4D2284C6B1E7}" srcOrd="1" destOrd="0" presId="urn:microsoft.com/office/officeart/2005/8/layout/vList5"/>
    <dgm:cxn modelId="{82513C2B-A5B3-B949-8FCB-28C77F1FA3AE}" type="presParOf" srcId="{948ADD74-E7B5-7C49-9725-748982BD8312}" destId="{21CA4770-C76A-DE44-96A2-995E29169646}" srcOrd="2" destOrd="0" presId="urn:microsoft.com/office/officeart/2005/8/layout/vList5"/>
    <dgm:cxn modelId="{6AB57720-2E41-E64D-86BD-6BEF6F809C9B}" type="presParOf" srcId="{21CA4770-C76A-DE44-96A2-995E29169646}" destId="{C2B7C0F0-FC0D-0F42-BF38-C39AD734BC97}" srcOrd="0" destOrd="0" presId="urn:microsoft.com/office/officeart/2005/8/layout/vList5"/>
    <dgm:cxn modelId="{3528BC06-641A-264A-83BA-E38FD55318A4}" type="presParOf" srcId="{21CA4770-C76A-DE44-96A2-995E29169646}" destId="{63DDCA85-5E35-6F42-9306-C3EDD1E2662D}" srcOrd="1" destOrd="0" presId="urn:microsoft.com/office/officeart/2005/8/layout/vList5"/>
    <dgm:cxn modelId="{8E92AA52-29CE-AE49-A054-53F1546DBD72}" type="presParOf" srcId="{948ADD74-E7B5-7C49-9725-748982BD8312}" destId="{E77B488F-C525-BF41-8C36-454D1E4381CF}" srcOrd="3" destOrd="0" presId="urn:microsoft.com/office/officeart/2005/8/layout/vList5"/>
    <dgm:cxn modelId="{130BB78E-1BED-114C-A2CD-ABD6F1C3A0BE}" type="presParOf" srcId="{948ADD74-E7B5-7C49-9725-748982BD8312}" destId="{6654E433-EFDE-7645-899C-350BD7EDE2F6}" srcOrd="4" destOrd="0" presId="urn:microsoft.com/office/officeart/2005/8/layout/vList5"/>
    <dgm:cxn modelId="{A75C4244-07AB-AE45-ABBD-1E30F0A42603}" type="presParOf" srcId="{6654E433-EFDE-7645-899C-350BD7EDE2F6}" destId="{7BE7D31F-B3DD-F24F-B688-B1D85F15F88C}" srcOrd="0" destOrd="0" presId="urn:microsoft.com/office/officeart/2005/8/layout/vList5"/>
    <dgm:cxn modelId="{CB3DDE5F-A4EE-C94F-9AD6-4BCBF322C529}" type="presParOf" srcId="{6654E433-EFDE-7645-899C-350BD7EDE2F6}" destId="{55B9C5CE-AC4E-4845-B5C1-C0F0F66D8C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EDDC1A-5DE0-8044-9B76-7F8FD013A7BC}" type="doc">
      <dgm:prSet loTypeId="urn:microsoft.com/office/officeart/2005/8/layout/hierarchy1" loCatId="relationship" qsTypeId="urn:microsoft.com/office/officeart/2005/8/quickstyle/simple1" qsCatId="simple" csTypeId="urn:microsoft.com/office/officeart/2005/8/colors/accent4_3" csCatId="accent4" phldr="1"/>
      <dgm:spPr/>
      <dgm:t>
        <a:bodyPr/>
        <a:lstStyle/>
        <a:p>
          <a:endParaRPr lang="de-DE"/>
        </a:p>
      </dgm:t>
    </dgm:pt>
    <dgm:pt modelId="{F647DDD4-DD27-464C-BEA4-FAD712E71EBE}">
      <dgm:prSet phldrT="[Text]" custT="1"/>
      <dgm:spPr/>
      <dgm:t>
        <a:bodyPr/>
        <a:lstStyle/>
        <a:p>
          <a:r>
            <a:rPr lang="de-DE" sz="3200" b="1" dirty="0"/>
            <a:t>(Positives) Leser-Selbstkonzept</a:t>
          </a:r>
        </a:p>
      </dgm:t>
    </dgm:pt>
    <dgm:pt modelId="{3E0303A5-515D-AA44-84A0-2F025649443B}" type="parTrans" cxnId="{F16CE922-3F53-BA48-A8E5-3670B61D2EBF}">
      <dgm:prSet/>
      <dgm:spPr/>
      <dgm:t>
        <a:bodyPr/>
        <a:lstStyle/>
        <a:p>
          <a:endParaRPr lang="de-DE"/>
        </a:p>
      </dgm:t>
    </dgm:pt>
    <dgm:pt modelId="{8972B681-75CB-F544-874E-2ABFCD60ED58}" type="sibTrans" cxnId="{F16CE922-3F53-BA48-A8E5-3670B61D2EBF}">
      <dgm:prSet/>
      <dgm:spPr/>
      <dgm:t>
        <a:bodyPr/>
        <a:lstStyle/>
        <a:p>
          <a:endParaRPr lang="de-DE"/>
        </a:p>
      </dgm:t>
    </dgm:pt>
    <dgm:pt modelId="{E2A07131-CC34-3947-89B8-B60DC138D204}">
      <dgm:prSet phldrT="[Text]" custT="1"/>
      <dgm:spPr/>
      <dgm:t>
        <a:bodyPr/>
        <a:lstStyle/>
        <a:p>
          <a:r>
            <a:rPr lang="de-DE" sz="2800" b="1" dirty="0"/>
            <a:t>(Erfolgs-)</a:t>
          </a:r>
          <a:r>
            <a:rPr lang="de-DE" sz="2800" b="1" dirty="0">
              <a:solidFill>
                <a:srgbClr val="C00000"/>
              </a:solidFill>
            </a:rPr>
            <a:t>Erwartung</a:t>
          </a:r>
        </a:p>
      </dgm:t>
    </dgm:pt>
    <dgm:pt modelId="{D73E65B4-8094-054D-B410-7EAECE43E38D}" type="parTrans" cxnId="{152BB4A8-6B43-9C4F-83B3-029430ACAF90}">
      <dgm:prSet/>
      <dgm:spPr/>
      <dgm:t>
        <a:bodyPr/>
        <a:lstStyle/>
        <a:p>
          <a:endParaRPr lang="de-DE"/>
        </a:p>
      </dgm:t>
    </dgm:pt>
    <dgm:pt modelId="{C1CD13AB-E109-124C-A264-3BF616A2BFED}" type="sibTrans" cxnId="{152BB4A8-6B43-9C4F-83B3-029430ACAF90}">
      <dgm:prSet/>
      <dgm:spPr/>
      <dgm:t>
        <a:bodyPr/>
        <a:lstStyle/>
        <a:p>
          <a:endParaRPr lang="de-DE"/>
        </a:p>
      </dgm:t>
    </dgm:pt>
    <dgm:pt modelId="{89C0D0ED-E7A4-E74A-9242-8D87908353B7}">
      <dgm:prSet phldrT="[Text]"/>
      <dgm:spPr/>
      <dgm:t>
        <a:bodyPr/>
        <a:lstStyle/>
        <a:p>
          <a:r>
            <a:rPr lang="de-DE" dirty="0"/>
            <a:t>"Ich </a:t>
          </a:r>
          <a:r>
            <a:rPr lang="de-DE" i="1" dirty="0"/>
            <a:t>kann</a:t>
          </a:r>
          <a:r>
            <a:rPr lang="de-DE" dirty="0"/>
            <a:t> erfolgreich lesen"</a:t>
          </a:r>
        </a:p>
      </dgm:t>
    </dgm:pt>
    <dgm:pt modelId="{6B512BE1-5630-E944-9B58-C443390D65FA}" type="parTrans" cxnId="{A46358FF-43D0-FF4C-A5EC-19CA9D66D90A}">
      <dgm:prSet/>
      <dgm:spPr/>
      <dgm:t>
        <a:bodyPr/>
        <a:lstStyle/>
        <a:p>
          <a:endParaRPr lang="de-DE"/>
        </a:p>
      </dgm:t>
    </dgm:pt>
    <dgm:pt modelId="{ADAACE10-158E-4149-AA77-3EED1F3913C0}" type="sibTrans" cxnId="{A46358FF-43D0-FF4C-A5EC-19CA9D66D90A}">
      <dgm:prSet/>
      <dgm:spPr/>
      <dgm:t>
        <a:bodyPr/>
        <a:lstStyle/>
        <a:p>
          <a:endParaRPr lang="de-DE"/>
        </a:p>
      </dgm:t>
    </dgm:pt>
    <dgm:pt modelId="{BAF68341-64D2-C048-B03B-C61D232B02C4}">
      <dgm:prSet phldrT="[Text]" custT="1"/>
      <dgm:spPr/>
      <dgm:t>
        <a:bodyPr/>
        <a:lstStyle/>
        <a:p>
          <a:r>
            <a:rPr lang="de-DE" sz="2800" b="1" dirty="0">
              <a:solidFill>
                <a:srgbClr val="C00000"/>
              </a:solidFill>
            </a:rPr>
            <a:t>Wert</a:t>
          </a:r>
          <a:r>
            <a:rPr lang="de-DE" sz="2800" b="1" dirty="0"/>
            <a:t>schätzung des Lesens</a:t>
          </a:r>
          <a:r>
            <a:rPr lang="de-DE" sz="1900" dirty="0"/>
            <a:t> </a:t>
          </a:r>
        </a:p>
      </dgm:t>
    </dgm:pt>
    <dgm:pt modelId="{DB080185-AE9B-A344-ADBD-362B842B5BC8}" type="parTrans" cxnId="{B8AEFD48-CE6D-5B46-8C76-616862DF171A}">
      <dgm:prSet/>
      <dgm:spPr/>
      <dgm:t>
        <a:bodyPr/>
        <a:lstStyle/>
        <a:p>
          <a:endParaRPr lang="de-DE"/>
        </a:p>
      </dgm:t>
    </dgm:pt>
    <dgm:pt modelId="{3B937CCE-3949-6746-B244-D09249F3FA73}" type="sibTrans" cxnId="{B8AEFD48-CE6D-5B46-8C76-616862DF171A}">
      <dgm:prSet/>
      <dgm:spPr/>
      <dgm:t>
        <a:bodyPr/>
        <a:lstStyle/>
        <a:p>
          <a:endParaRPr lang="de-DE"/>
        </a:p>
      </dgm:t>
    </dgm:pt>
    <dgm:pt modelId="{24D56359-895F-5548-B322-6FCCC55597F2}">
      <dgm:prSet phldrT="[Text]"/>
      <dgm:spPr/>
      <dgm:t>
        <a:bodyPr/>
        <a:lstStyle/>
        <a:p>
          <a:r>
            <a:rPr lang="de-DE" dirty="0"/>
            <a:t>"Ich </a:t>
          </a:r>
          <a:r>
            <a:rPr lang="de-DE" i="1" dirty="0"/>
            <a:t>will</a:t>
          </a:r>
          <a:r>
            <a:rPr lang="de-DE" dirty="0"/>
            <a:t> (diesen Text) lesen“</a:t>
          </a:r>
        </a:p>
      </dgm:t>
    </dgm:pt>
    <dgm:pt modelId="{B4F33F53-DF43-894A-8A62-2FBF8E9B7AF9}" type="parTrans" cxnId="{88D2FB5D-83C7-114B-BF94-C0F4BD4D9C76}">
      <dgm:prSet/>
      <dgm:spPr/>
      <dgm:t>
        <a:bodyPr/>
        <a:lstStyle/>
        <a:p>
          <a:endParaRPr lang="de-DE"/>
        </a:p>
      </dgm:t>
    </dgm:pt>
    <dgm:pt modelId="{FBB7F3E5-7998-DD43-B5B8-0A1738F2D30B}" type="sibTrans" cxnId="{88D2FB5D-83C7-114B-BF94-C0F4BD4D9C76}">
      <dgm:prSet/>
      <dgm:spPr/>
      <dgm:t>
        <a:bodyPr/>
        <a:lstStyle/>
        <a:p>
          <a:endParaRPr lang="de-DE"/>
        </a:p>
      </dgm:t>
    </dgm:pt>
    <dgm:pt modelId="{FD95B8EB-D08E-FF48-98AD-58FDFA53EA37}" type="pres">
      <dgm:prSet presAssocID="{0CEDDC1A-5DE0-8044-9B76-7F8FD013A7BC}" presName="hierChild1" presStyleCnt="0">
        <dgm:presLayoutVars>
          <dgm:chPref val="1"/>
          <dgm:dir/>
          <dgm:animOne val="branch"/>
          <dgm:animLvl val="lvl"/>
          <dgm:resizeHandles/>
        </dgm:presLayoutVars>
      </dgm:prSet>
      <dgm:spPr/>
    </dgm:pt>
    <dgm:pt modelId="{8214EC55-E734-FF4D-8CDE-AF03949C8E35}" type="pres">
      <dgm:prSet presAssocID="{F647DDD4-DD27-464C-BEA4-FAD712E71EBE}" presName="hierRoot1" presStyleCnt="0"/>
      <dgm:spPr/>
    </dgm:pt>
    <dgm:pt modelId="{6DF053F7-EA6A-7041-8755-C52E0AE994F1}" type="pres">
      <dgm:prSet presAssocID="{F647DDD4-DD27-464C-BEA4-FAD712E71EBE}" presName="composite" presStyleCnt="0"/>
      <dgm:spPr/>
    </dgm:pt>
    <dgm:pt modelId="{51250D3B-A9D3-B04A-BEE3-E797552384F9}" type="pres">
      <dgm:prSet presAssocID="{F647DDD4-DD27-464C-BEA4-FAD712E71EBE}" presName="background" presStyleLbl="node0" presStyleIdx="0" presStyleCnt="1"/>
      <dgm:spPr/>
    </dgm:pt>
    <dgm:pt modelId="{8C60F906-3281-C44A-9377-D31E4D05A8A9}" type="pres">
      <dgm:prSet presAssocID="{F647DDD4-DD27-464C-BEA4-FAD712E71EBE}" presName="text" presStyleLbl="fgAcc0" presStyleIdx="0" presStyleCnt="1" custScaleX="457759" custLinFactNeighborX="-15147" custLinFactNeighborY="4641">
        <dgm:presLayoutVars>
          <dgm:chPref val="3"/>
        </dgm:presLayoutVars>
      </dgm:prSet>
      <dgm:spPr/>
    </dgm:pt>
    <dgm:pt modelId="{4793170B-6C1B-794A-BEE4-2F4AEEB75F51}" type="pres">
      <dgm:prSet presAssocID="{F647DDD4-DD27-464C-BEA4-FAD712E71EBE}" presName="hierChild2" presStyleCnt="0"/>
      <dgm:spPr/>
    </dgm:pt>
    <dgm:pt modelId="{3EE4B4E2-8C04-B945-8712-9D685F814F9D}" type="pres">
      <dgm:prSet presAssocID="{D73E65B4-8094-054D-B410-7EAECE43E38D}" presName="Name10" presStyleLbl="parChTrans1D2" presStyleIdx="0" presStyleCnt="2"/>
      <dgm:spPr/>
    </dgm:pt>
    <dgm:pt modelId="{9178E934-09B2-AB4D-AA6D-32799C559921}" type="pres">
      <dgm:prSet presAssocID="{E2A07131-CC34-3947-89B8-B60DC138D204}" presName="hierRoot2" presStyleCnt="0"/>
      <dgm:spPr/>
    </dgm:pt>
    <dgm:pt modelId="{0F8650B5-CD71-5347-B591-B7A2287D4EE3}" type="pres">
      <dgm:prSet presAssocID="{E2A07131-CC34-3947-89B8-B60DC138D204}" presName="composite2" presStyleCnt="0"/>
      <dgm:spPr/>
    </dgm:pt>
    <dgm:pt modelId="{7545CCFD-D198-894F-A37A-618EE07D12CD}" type="pres">
      <dgm:prSet presAssocID="{E2A07131-CC34-3947-89B8-B60DC138D204}" presName="background2" presStyleLbl="node2" presStyleIdx="0" presStyleCnt="2"/>
      <dgm:spPr/>
    </dgm:pt>
    <dgm:pt modelId="{303688DB-F2E1-8C42-9BAB-5FAC3AC7488A}" type="pres">
      <dgm:prSet presAssocID="{E2A07131-CC34-3947-89B8-B60DC138D204}" presName="text2" presStyleLbl="fgAcc2" presStyleIdx="0" presStyleCnt="2" custScaleX="239611">
        <dgm:presLayoutVars>
          <dgm:chPref val="3"/>
        </dgm:presLayoutVars>
      </dgm:prSet>
      <dgm:spPr/>
    </dgm:pt>
    <dgm:pt modelId="{AEE4143E-C3D5-1547-940E-861002A13172}" type="pres">
      <dgm:prSet presAssocID="{E2A07131-CC34-3947-89B8-B60DC138D204}" presName="hierChild3" presStyleCnt="0"/>
      <dgm:spPr/>
    </dgm:pt>
    <dgm:pt modelId="{DA676CB2-A451-6E49-B658-27F5E980A092}" type="pres">
      <dgm:prSet presAssocID="{6B512BE1-5630-E944-9B58-C443390D65FA}" presName="Name17" presStyleLbl="parChTrans1D3" presStyleIdx="0" presStyleCnt="2"/>
      <dgm:spPr/>
    </dgm:pt>
    <dgm:pt modelId="{09BCB403-7263-8047-9A63-356D7834555D}" type="pres">
      <dgm:prSet presAssocID="{89C0D0ED-E7A4-E74A-9242-8D87908353B7}" presName="hierRoot3" presStyleCnt="0"/>
      <dgm:spPr/>
    </dgm:pt>
    <dgm:pt modelId="{1E67468D-A0C4-3C48-A42B-4F7BC929B4CF}" type="pres">
      <dgm:prSet presAssocID="{89C0D0ED-E7A4-E74A-9242-8D87908353B7}" presName="composite3" presStyleCnt="0"/>
      <dgm:spPr/>
    </dgm:pt>
    <dgm:pt modelId="{5708B5A3-02BC-8543-8243-976A801747FF}" type="pres">
      <dgm:prSet presAssocID="{89C0D0ED-E7A4-E74A-9242-8D87908353B7}" presName="background3" presStyleLbl="node3" presStyleIdx="0" presStyleCnt="2"/>
      <dgm:spPr/>
    </dgm:pt>
    <dgm:pt modelId="{52936347-02AC-ED44-B0E7-8C6A667A5805}" type="pres">
      <dgm:prSet presAssocID="{89C0D0ED-E7A4-E74A-9242-8D87908353B7}" presName="text3" presStyleLbl="fgAcc3" presStyleIdx="0" presStyleCnt="2" custScaleX="163736" custLinFactNeighborX="-4814" custLinFactNeighborY="-7354">
        <dgm:presLayoutVars>
          <dgm:chPref val="3"/>
        </dgm:presLayoutVars>
      </dgm:prSet>
      <dgm:spPr/>
    </dgm:pt>
    <dgm:pt modelId="{453302C9-BC8E-374A-BD68-8BB5D28D4B4E}" type="pres">
      <dgm:prSet presAssocID="{89C0D0ED-E7A4-E74A-9242-8D87908353B7}" presName="hierChild4" presStyleCnt="0"/>
      <dgm:spPr/>
    </dgm:pt>
    <dgm:pt modelId="{BF2622DA-94C9-B044-B01A-576DD88708F6}" type="pres">
      <dgm:prSet presAssocID="{DB080185-AE9B-A344-ADBD-362B842B5BC8}" presName="Name10" presStyleLbl="parChTrans1D2" presStyleIdx="1" presStyleCnt="2"/>
      <dgm:spPr/>
    </dgm:pt>
    <dgm:pt modelId="{8C8BA6D2-EEA1-B54F-9C4D-79167E854823}" type="pres">
      <dgm:prSet presAssocID="{BAF68341-64D2-C048-B03B-C61D232B02C4}" presName="hierRoot2" presStyleCnt="0"/>
      <dgm:spPr/>
    </dgm:pt>
    <dgm:pt modelId="{F982B44E-EC44-6942-804C-DE9DF61EBA4F}" type="pres">
      <dgm:prSet presAssocID="{BAF68341-64D2-C048-B03B-C61D232B02C4}" presName="composite2" presStyleCnt="0"/>
      <dgm:spPr/>
    </dgm:pt>
    <dgm:pt modelId="{A561B1C5-25D2-004F-8188-5AB0E5A62088}" type="pres">
      <dgm:prSet presAssocID="{BAF68341-64D2-C048-B03B-C61D232B02C4}" presName="background2" presStyleLbl="node2" presStyleIdx="1" presStyleCnt="2"/>
      <dgm:spPr/>
    </dgm:pt>
    <dgm:pt modelId="{5E1A93CF-85EF-B341-8594-7A256AF0E09C}" type="pres">
      <dgm:prSet presAssocID="{BAF68341-64D2-C048-B03B-C61D232B02C4}" presName="text2" presStyleLbl="fgAcc2" presStyleIdx="1" presStyleCnt="2" custScaleX="222910">
        <dgm:presLayoutVars>
          <dgm:chPref val="3"/>
        </dgm:presLayoutVars>
      </dgm:prSet>
      <dgm:spPr/>
    </dgm:pt>
    <dgm:pt modelId="{0F372A55-EF17-8B43-BB2B-5F561B96A082}" type="pres">
      <dgm:prSet presAssocID="{BAF68341-64D2-C048-B03B-C61D232B02C4}" presName="hierChild3" presStyleCnt="0"/>
      <dgm:spPr/>
    </dgm:pt>
    <dgm:pt modelId="{AC9CC8B1-6FC9-7E4F-A22A-BE91FBF32D73}" type="pres">
      <dgm:prSet presAssocID="{B4F33F53-DF43-894A-8A62-2FBF8E9B7AF9}" presName="Name17" presStyleLbl="parChTrans1D3" presStyleIdx="1" presStyleCnt="2"/>
      <dgm:spPr/>
    </dgm:pt>
    <dgm:pt modelId="{4ACBD196-348D-8D46-9F95-8C31A3E1AEE1}" type="pres">
      <dgm:prSet presAssocID="{24D56359-895F-5548-B322-6FCCC55597F2}" presName="hierRoot3" presStyleCnt="0"/>
      <dgm:spPr/>
    </dgm:pt>
    <dgm:pt modelId="{B379039D-F14F-C14C-9E14-A00CB4610A9C}" type="pres">
      <dgm:prSet presAssocID="{24D56359-895F-5548-B322-6FCCC55597F2}" presName="composite3" presStyleCnt="0"/>
      <dgm:spPr/>
    </dgm:pt>
    <dgm:pt modelId="{82135D8E-AE63-724C-B87D-3335CA0E5FBA}" type="pres">
      <dgm:prSet presAssocID="{24D56359-895F-5548-B322-6FCCC55597F2}" presName="background3" presStyleLbl="node3" presStyleIdx="1" presStyleCnt="2"/>
      <dgm:spPr/>
    </dgm:pt>
    <dgm:pt modelId="{2D11C7D2-4AC1-8748-88ED-BE4372832C64}" type="pres">
      <dgm:prSet presAssocID="{24D56359-895F-5548-B322-6FCCC55597F2}" presName="text3" presStyleLbl="fgAcc3" presStyleIdx="1" presStyleCnt="2" custScaleX="154630" custLinFactNeighborX="-3519" custLinFactNeighborY="-184">
        <dgm:presLayoutVars>
          <dgm:chPref val="3"/>
        </dgm:presLayoutVars>
      </dgm:prSet>
      <dgm:spPr/>
    </dgm:pt>
    <dgm:pt modelId="{A6ACD5C4-6833-5C42-BF24-F6F63E9DE600}" type="pres">
      <dgm:prSet presAssocID="{24D56359-895F-5548-B322-6FCCC55597F2}" presName="hierChild4" presStyleCnt="0"/>
      <dgm:spPr/>
    </dgm:pt>
  </dgm:ptLst>
  <dgm:cxnLst>
    <dgm:cxn modelId="{5C19910A-DD3D-DD4A-8756-509BFBB85FFB}" type="presOf" srcId="{89C0D0ED-E7A4-E74A-9242-8D87908353B7}" destId="{52936347-02AC-ED44-B0E7-8C6A667A5805}" srcOrd="0" destOrd="0" presId="urn:microsoft.com/office/officeart/2005/8/layout/hierarchy1"/>
    <dgm:cxn modelId="{F16CE922-3F53-BA48-A8E5-3670B61D2EBF}" srcId="{0CEDDC1A-5DE0-8044-9B76-7F8FD013A7BC}" destId="{F647DDD4-DD27-464C-BEA4-FAD712E71EBE}" srcOrd="0" destOrd="0" parTransId="{3E0303A5-515D-AA44-84A0-2F025649443B}" sibTransId="{8972B681-75CB-F544-874E-2ABFCD60ED58}"/>
    <dgm:cxn modelId="{586CC52A-A40E-E64E-BF9B-3DB02C705F2C}" type="presOf" srcId="{6B512BE1-5630-E944-9B58-C443390D65FA}" destId="{DA676CB2-A451-6E49-B658-27F5E980A092}" srcOrd="0" destOrd="0" presId="urn:microsoft.com/office/officeart/2005/8/layout/hierarchy1"/>
    <dgm:cxn modelId="{C9819139-DE2F-ED4F-9F61-783D82C64452}" type="presOf" srcId="{24D56359-895F-5548-B322-6FCCC55597F2}" destId="{2D11C7D2-4AC1-8748-88ED-BE4372832C64}" srcOrd="0" destOrd="0" presId="urn:microsoft.com/office/officeart/2005/8/layout/hierarchy1"/>
    <dgm:cxn modelId="{B8AEFD48-CE6D-5B46-8C76-616862DF171A}" srcId="{F647DDD4-DD27-464C-BEA4-FAD712E71EBE}" destId="{BAF68341-64D2-C048-B03B-C61D232B02C4}" srcOrd="1" destOrd="0" parTransId="{DB080185-AE9B-A344-ADBD-362B842B5BC8}" sibTransId="{3B937CCE-3949-6746-B244-D09249F3FA73}"/>
    <dgm:cxn modelId="{2B3EE150-3838-8948-A1C6-86F68696B19E}" type="presOf" srcId="{F647DDD4-DD27-464C-BEA4-FAD712E71EBE}" destId="{8C60F906-3281-C44A-9377-D31E4D05A8A9}" srcOrd="0" destOrd="0" presId="urn:microsoft.com/office/officeart/2005/8/layout/hierarchy1"/>
    <dgm:cxn modelId="{88D2FB5D-83C7-114B-BF94-C0F4BD4D9C76}" srcId="{BAF68341-64D2-C048-B03B-C61D232B02C4}" destId="{24D56359-895F-5548-B322-6FCCC55597F2}" srcOrd="0" destOrd="0" parTransId="{B4F33F53-DF43-894A-8A62-2FBF8E9B7AF9}" sibTransId="{FBB7F3E5-7998-DD43-B5B8-0A1738F2D30B}"/>
    <dgm:cxn modelId="{2A1B8360-31A3-354F-AC14-ADF6E4271265}" type="presOf" srcId="{D73E65B4-8094-054D-B410-7EAECE43E38D}" destId="{3EE4B4E2-8C04-B945-8712-9D685F814F9D}" srcOrd="0" destOrd="0" presId="urn:microsoft.com/office/officeart/2005/8/layout/hierarchy1"/>
    <dgm:cxn modelId="{F97A1A6D-2D3A-B74E-84DF-D6FF35FCF080}" type="presOf" srcId="{B4F33F53-DF43-894A-8A62-2FBF8E9B7AF9}" destId="{AC9CC8B1-6FC9-7E4F-A22A-BE91FBF32D73}" srcOrd="0" destOrd="0" presId="urn:microsoft.com/office/officeart/2005/8/layout/hierarchy1"/>
    <dgm:cxn modelId="{EA6AC476-FB65-2B46-BFD8-685878DB5249}" type="presOf" srcId="{BAF68341-64D2-C048-B03B-C61D232B02C4}" destId="{5E1A93CF-85EF-B341-8594-7A256AF0E09C}" srcOrd="0" destOrd="0" presId="urn:microsoft.com/office/officeart/2005/8/layout/hierarchy1"/>
    <dgm:cxn modelId="{FED67197-B4DE-2548-B051-BD81A718C3BB}" type="presOf" srcId="{E2A07131-CC34-3947-89B8-B60DC138D204}" destId="{303688DB-F2E1-8C42-9BAB-5FAC3AC7488A}" srcOrd="0" destOrd="0" presId="urn:microsoft.com/office/officeart/2005/8/layout/hierarchy1"/>
    <dgm:cxn modelId="{152BB4A8-6B43-9C4F-83B3-029430ACAF90}" srcId="{F647DDD4-DD27-464C-BEA4-FAD712E71EBE}" destId="{E2A07131-CC34-3947-89B8-B60DC138D204}" srcOrd="0" destOrd="0" parTransId="{D73E65B4-8094-054D-B410-7EAECE43E38D}" sibTransId="{C1CD13AB-E109-124C-A264-3BF616A2BFED}"/>
    <dgm:cxn modelId="{B0D3B8E4-EA81-EE4B-9DA3-A6E6D9C1B901}" type="presOf" srcId="{DB080185-AE9B-A344-ADBD-362B842B5BC8}" destId="{BF2622DA-94C9-B044-B01A-576DD88708F6}" srcOrd="0" destOrd="0" presId="urn:microsoft.com/office/officeart/2005/8/layout/hierarchy1"/>
    <dgm:cxn modelId="{9CFC18FA-4BC7-3747-A735-5EA7B82EB10F}" type="presOf" srcId="{0CEDDC1A-5DE0-8044-9B76-7F8FD013A7BC}" destId="{FD95B8EB-D08E-FF48-98AD-58FDFA53EA37}" srcOrd="0" destOrd="0" presId="urn:microsoft.com/office/officeart/2005/8/layout/hierarchy1"/>
    <dgm:cxn modelId="{A46358FF-43D0-FF4C-A5EC-19CA9D66D90A}" srcId="{E2A07131-CC34-3947-89B8-B60DC138D204}" destId="{89C0D0ED-E7A4-E74A-9242-8D87908353B7}" srcOrd="0" destOrd="0" parTransId="{6B512BE1-5630-E944-9B58-C443390D65FA}" sibTransId="{ADAACE10-158E-4149-AA77-3EED1F3913C0}"/>
    <dgm:cxn modelId="{140AD4A0-A4A3-9A4A-B6A5-3417353DF81C}" type="presParOf" srcId="{FD95B8EB-D08E-FF48-98AD-58FDFA53EA37}" destId="{8214EC55-E734-FF4D-8CDE-AF03949C8E35}" srcOrd="0" destOrd="0" presId="urn:microsoft.com/office/officeart/2005/8/layout/hierarchy1"/>
    <dgm:cxn modelId="{6AACA47A-5FA7-B946-AE53-FE278B966813}" type="presParOf" srcId="{8214EC55-E734-FF4D-8CDE-AF03949C8E35}" destId="{6DF053F7-EA6A-7041-8755-C52E0AE994F1}" srcOrd="0" destOrd="0" presId="urn:microsoft.com/office/officeart/2005/8/layout/hierarchy1"/>
    <dgm:cxn modelId="{EA0F8C15-E150-B64F-8ACD-9E3F643E5B03}" type="presParOf" srcId="{6DF053F7-EA6A-7041-8755-C52E0AE994F1}" destId="{51250D3B-A9D3-B04A-BEE3-E797552384F9}" srcOrd="0" destOrd="0" presId="urn:microsoft.com/office/officeart/2005/8/layout/hierarchy1"/>
    <dgm:cxn modelId="{11CF55A8-989A-1546-980F-E23FF874962B}" type="presParOf" srcId="{6DF053F7-EA6A-7041-8755-C52E0AE994F1}" destId="{8C60F906-3281-C44A-9377-D31E4D05A8A9}" srcOrd="1" destOrd="0" presId="urn:microsoft.com/office/officeart/2005/8/layout/hierarchy1"/>
    <dgm:cxn modelId="{95D5CACE-6488-634C-BE6A-C24FED1E0B7E}" type="presParOf" srcId="{8214EC55-E734-FF4D-8CDE-AF03949C8E35}" destId="{4793170B-6C1B-794A-BEE4-2F4AEEB75F51}" srcOrd="1" destOrd="0" presId="urn:microsoft.com/office/officeart/2005/8/layout/hierarchy1"/>
    <dgm:cxn modelId="{016215E9-DABC-4248-959A-DC0F76456D73}" type="presParOf" srcId="{4793170B-6C1B-794A-BEE4-2F4AEEB75F51}" destId="{3EE4B4E2-8C04-B945-8712-9D685F814F9D}" srcOrd="0" destOrd="0" presId="urn:microsoft.com/office/officeart/2005/8/layout/hierarchy1"/>
    <dgm:cxn modelId="{FEF8EDF9-6EEA-5042-9AA4-0BDE71EED651}" type="presParOf" srcId="{4793170B-6C1B-794A-BEE4-2F4AEEB75F51}" destId="{9178E934-09B2-AB4D-AA6D-32799C559921}" srcOrd="1" destOrd="0" presId="urn:microsoft.com/office/officeart/2005/8/layout/hierarchy1"/>
    <dgm:cxn modelId="{2421B0B8-4598-3B4D-8E7D-9E7B43927111}" type="presParOf" srcId="{9178E934-09B2-AB4D-AA6D-32799C559921}" destId="{0F8650B5-CD71-5347-B591-B7A2287D4EE3}" srcOrd="0" destOrd="0" presId="urn:microsoft.com/office/officeart/2005/8/layout/hierarchy1"/>
    <dgm:cxn modelId="{320BBF67-0896-DB4E-95A6-A3607308315D}" type="presParOf" srcId="{0F8650B5-CD71-5347-B591-B7A2287D4EE3}" destId="{7545CCFD-D198-894F-A37A-618EE07D12CD}" srcOrd="0" destOrd="0" presId="urn:microsoft.com/office/officeart/2005/8/layout/hierarchy1"/>
    <dgm:cxn modelId="{3DB67367-C688-8649-8B89-0493E6DDFB5D}" type="presParOf" srcId="{0F8650B5-CD71-5347-B591-B7A2287D4EE3}" destId="{303688DB-F2E1-8C42-9BAB-5FAC3AC7488A}" srcOrd="1" destOrd="0" presId="urn:microsoft.com/office/officeart/2005/8/layout/hierarchy1"/>
    <dgm:cxn modelId="{3CCCF565-13AC-A64D-A21D-60985FAB8966}" type="presParOf" srcId="{9178E934-09B2-AB4D-AA6D-32799C559921}" destId="{AEE4143E-C3D5-1547-940E-861002A13172}" srcOrd="1" destOrd="0" presId="urn:microsoft.com/office/officeart/2005/8/layout/hierarchy1"/>
    <dgm:cxn modelId="{DEA305BB-EE0F-6343-A512-061E63855EE1}" type="presParOf" srcId="{AEE4143E-C3D5-1547-940E-861002A13172}" destId="{DA676CB2-A451-6E49-B658-27F5E980A092}" srcOrd="0" destOrd="0" presId="urn:microsoft.com/office/officeart/2005/8/layout/hierarchy1"/>
    <dgm:cxn modelId="{C7CC3254-739F-5C43-AA1B-4AA9685B1260}" type="presParOf" srcId="{AEE4143E-C3D5-1547-940E-861002A13172}" destId="{09BCB403-7263-8047-9A63-356D7834555D}" srcOrd="1" destOrd="0" presId="urn:microsoft.com/office/officeart/2005/8/layout/hierarchy1"/>
    <dgm:cxn modelId="{D48E8B7C-60A7-714D-8995-C684116AFF9C}" type="presParOf" srcId="{09BCB403-7263-8047-9A63-356D7834555D}" destId="{1E67468D-A0C4-3C48-A42B-4F7BC929B4CF}" srcOrd="0" destOrd="0" presId="urn:microsoft.com/office/officeart/2005/8/layout/hierarchy1"/>
    <dgm:cxn modelId="{02F94CF2-BF54-1C4E-91E2-BDA10A28F2E3}" type="presParOf" srcId="{1E67468D-A0C4-3C48-A42B-4F7BC929B4CF}" destId="{5708B5A3-02BC-8543-8243-976A801747FF}" srcOrd="0" destOrd="0" presId="urn:microsoft.com/office/officeart/2005/8/layout/hierarchy1"/>
    <dgm:cxn modelId="{7085D474-2253-8B43-A980-DC4081DC6877}" type="presParOf" srcId="{1E67468D-A0C4-3C48-A42B-4F7BC929B4CF}" destId="{52936347-02AC-ED44-B0E7-8C6A667A5805}" srcOrd="1" destOrd="0" presId="urn:microsoft.com/office/officeart/2005/8/layout/hierarchy1"/>
    <dgm:cxn modelId="{023E46F0-067E-1140-99BD-756876606B86}" type="presParOf" srcId="{09BCB403-7263-8047-9A63-356D7834555D}" destId="{453302C9-BC8E-374A-BD68-8BB5D28D4B4E}" srcOrd="1" destOrd="0" presId="urn:microsoft.com/office/officeart/2005/8/layout/hierarchy1"/>
    <dgm:cxn modelId="{875C9086-F71D-F04A-A3FE-59123A965AD8}" type="presParOf" srcId="{4793170B-6C1B-794A-BEE4-2F4AEEB75F51}" destId="{BF2622DA-94C9-B044-B01A-576DD88708F6}" srcOrd="2" destOrd="0" presId="urn:microsoft.com/office/officeart/2005/8/layout/hierarchy1"/>
    <dgm:cxn modelId="{D0D5FD0A-8BB5-A541-B395-4EFABE2A70DB}" type="presParOf" srcId="{4793170B-6C1B-794A-BEE4-2F4AEEB75F51}" destId="{8C8BA6D2-EEA1-B54F-9C4D-79167E854823}" srcOrd="3" destOrd="0" presId="urn:microsoft.com/office/officeart/2005/8/layout/hierarchy1"/>
    <dgm:cxn modelId="{465FF4FF-F346-AD4E-96B9-364BA0753B6C}" type="presParOf" srcId="{8C8BA6D2-EEA1-B54F-9C4D-79167E854823}" destId="{F982B44E-EC44-6942-804C-DE9DF61EBA4F}" srcOrd="0" destOrd="0" presId="urn:microsoft.com/office/officeart/2005/8/layout/hierarchy1"/>
    <dgm:cxn modelId="{1A017490-DF7F-7346-9D63-39BBDA33634B}" type="presParOf" srcId="{F982B44E-EC44-6942-804C-DE9DF61EBA4F}" destId="{A561B1C5-25D2-004F-8188-5AB0E5A62088}" srcOrd="0" destOrd="0" presId="urn:microsoft.com/office/officeart/2005/8/layout/hierarchy1"/>
    <dgm:cxn modelId="{66F0AEE6-A946-D348-A51F-7F02B602215F}" type="presParOf" srcId="{F982B44E-EC44-6942-804C-DE9DF61EBA4F}" destId="{5E1A93CF-85EF-B341-8594-7A256AF0E09C}" srcOrd="1" destOrd="0" presId="urn:microsoft.com/office/officeart/2005/8/layout/hierarchy1"/>
    <dgm:cxn modelId="{F5FEB3F2-B44B-F048-A39F-359064D1E7F1}" type="presParOf" srcId="{8C8BA6D2-EEA1-B54F-9C4D-79167E854823}" destId="{0F372A55-EF17-8B43-BB2B-5F561B96A082}" srcOrd="1" destOrd="0" presId="urn:microsoft.com/office/officeart/2005/8/layout/hierarchy1"/>
    <dgm:cxn modelId="{8AEBF8F5-80FA-704B-919D-C260896C97A0}" type="presParOf" srcId="{0F372A55-EF17-8B43-BB2B-5F561B96A082}" destId="{AC9CC8B1-6FC9-7E4F-A22A-BE91FBF32D73}" srcOrd="0" destOrd="0" presId="urn:microsoft.com/office/officeart/2005/8/layout/hierarchy1"/>
    <dgm:cxn modelId="{E36B7A9F-A77B-BC4E-8CB1-A9AFEB0A7C18}" type="presParOf" srcId="{0F372A55-EF17-8B43-BB2B-5F561B96A082}" destId="{4ACBD196-348D-8D46-9F95-8C31A3E1AEE1}" srcOrd="1" destOrd="0" presId="urn:microsoft.com/office/officeart/2005/8/layout/hierarchy1"/>
    <dgm:cxn modelId="{EDA9A81D-F048-6B4D-A9C9-2B50D47EF76A}" type="presParOf" srcId="{4ACBD196-348D-8D46-9F95-8C31A3E1AEE1}" destId="{B379039D-F14F-C14C-9E14-A00CB4610A9C}" srcOrd="0" destOrd="0" presId="urn:microsoft.com/office/officeart/2005/8/layout/hierarchy1"/>
    <dgm:cxn modelId="{25D337A2-4D52-F342-975C-351DC28A2C6D}" type="presParOf" srcId="{B379039D-F14F-C14C-9E14-A00CB4610A9C}" destId="{82135D8E-AE63-724C-B87D-3335CA0E5FBA}" srcOrd="0" destOrd="0" presId="urn:microsoft.com/office/officeart/2005/8/layout/hierarchy1"/>
    <dgm:cxn modelId="{14F7C9C7-3332-3444-9D1E-45399374F34F}" type="presParOf" srcId="{B379039D-F14F-C14C-9E14-A00CB4610A9C}" destId="{2D11C7D2-4AC1-8748-88ED-BE4372832C64}" srcOrd="1" destOrd="0" presId="urn:microsoft.com/office/officeart/2005/8/layout/hierarchy1"/>
    <dgm:cxn modelId="{872E68D3-108F-DF4A-9858-E4B5A27C84E7}" type="presParOf" srcId="{4ACBD196-348D-8D46-9F95-8C31A3E1AEE1}" destId="{A6ACD5C4-6833-5C42-BF24-F6F63E9DE60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C2DE4A-6421-4FB5-849C-B74CFC33AB9E}"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de-DE"/>
        </a:p>
      </dgm:t>
    </dgm:pt>
    <dgm:pt modelId="{81F98A36-3D04-424C-B1CE-A96799C771A1}">
      <dgm:prSet phldrT="[Text]" custT="1"/>
      <dgm:spPr/>
      <dgm:t>
        <a:bodyPr/>
        <a:lstStyle/>
        <a:p>
          <a:r>
            <a:rPr lang="de-DE" sz="1100" dirty="0"/>
            <a:t>Umwelt</a:t>
          </a:r>
        </a:p>
      </dgm:t>
    </dgm:pt>
    <dgm:pt modelId="{152AB852-E735-4D50-AD9C-CDA69D635136}" type="parTrans" cxnId="{708BC362-60DD-405E-B269-10D535F4C5D8}">
      <dgm:prSet/>
      <dgm:spPr/>
      <dgm:t>
        <a:bodyPr/>
        <a:lstStyle/>
        <a:p>
          <a:endParaRPr lang="de-DE" sz="5400"/>
        </a:p>
      </dgm:t>
    </dgm:pt>
    <dgm:pt modelId="{7D3EF0E6-FC69-400D-A731-5838AF3CA364}" type="sibTrans" cxnId="{708BC362-60DD-405E-B269-10D535F4C5D8}">
      <dgm:prSet custT="1"/>
      <dgm:spPr/>
      <dgm:t>
        <a:bodyPr/>
        <a:lstStyle/>
        <a:p>
          <a:endParaRPr lang="de-DE" sz="1600"/>
        </a:p>
      </dgm:t>
    </dgm:pt>
    <dgm:pt modelId="{C435335D-B28C-4D3B-BB8D-B30918B892A4}">
      <dgm:prSet phldrT="[Text]" custT="1"/>
      <dgm:spPr/>
      <dgm:t>
        <a:bodyPr/>
        <a:lstStyle/>
        <a:p>
          <a:r>
            <a:rPr lang="de-DE" sz="1100" dirty="0"/>
            <a:t>Verarbeitung</a:t>
          </a:r>
        </a:p>
      </dgm:t>
    </dgm:pt>
    <dgm:pt modelId="{9375624C-EEB8-4122-9901-F68AE51A21A3}" type="parTrans" cxnId="{05053195-0173-4384-AA46-BCA27443CF9B}">
      <dgm:prSet/>
      <dgm:spPr/>
      <dgm:t>
        <a:bodyPr/>
        <a:lstStyle/>
        <a:p>
          <a:endParaRPr lang="de-DE" sz="5400"/>
        </a:p>
      </dgm:t>
    </dgm:pt>
    <dgm:pt modelId="{70EB7031-420D-4A7D-A08B-4C6A3EB5745B}" type="sibTrans" cxnId="{05053195-0173-4384-AA46-BCA27443CF9B}">
      <dgm:prSet custT="1"/>
      <dgm:spPr/>
      <dgm:t>
        <a:bodyPr/>
        <a:lstStyle/>
        <a:p>
          <a:endParaRPr lang="de-DE" sz="1600"/>
        </a:p>
      </dgm:t>
    </dgm:pt>
    <dgm:pt modelId="{D6580BDD-19F6-4880-B20C-86090EFE688E}">
      <dgm:prSet phldrT="[Text]" custT="1"/>
      <dgm:spPr/>
      <dgm:t>
        <a:bodyPr/>
        <a:lstStyle/>
        <a:p>
          <a:r>
            <a:rPr lang="de-DE" sz="1100" dirty="0"/>
            <a:t>Überzeugungen</a:t>
          </a:r>
        </a:p>
      </dgm:t>
    </dgm:pt>
    <dgm:pt modelId="{D1E50D16-B016-46BB-BFBF-79DFD4D48E62}" type="parTrans" cxnId="{D6F7E08D-A128-42A3-A4F9-E7D7B929CE97}">
      <dgm:prSet/>
      <dgm:spPr/>
      <dgm:t>
        <a:bodyPr/>
        <a:lstStyle/>
        <a:p>
          <a:endParaRPr lang="de-DE" sz="5400"/>
        </a:p>
      </dgm:t>
    </dgm:pt>
    <dgm:pt modelId="{71E565F3-E2DB-450F-BABC-4015D12C639A}" type="sibTrans" cxnId="{D6F7E08D-A128-42A3-A4F9-E7D7B929CE97}">
      <dgm:prSet custT="1"/>
      <dgm:spPr/>
      <dgm:t>
        <a:bodyPr/>
        <a:lstStyle/>
        <a:p>
          <a:endParaRPr lang="de-DE" sz="1600"/>
        </a:p>
      </dgm:t>
    </dgm:pt>
    <dgm:pt modelId="{7F933249-E33B-4721-82D4-556E8BB58B27}">
      <dgm:prSet phldrT="[Text]" custT="1"/>
      <dgm:spPr/>
      <dgm:t>
        <a:bodyPr/>
        <a:lstStyle/>
        <a:p>
          <a:r>
            <a:rPr lang="de-DE" sz="1100" dirty="0"/>
            <a:t>Werte und Erwartungen</a:t>
          </a:r>
        </a:p>
      </dgm:t>
    </dgm:pt>
    <dgm:pt modelId="{B1D3A338-7F83-4589-968A-3E9667D769A0}" type="parTrans" cxnId="{CEF1BDCF-3A20-48DC-909B-C1BFE7405A53}">
      <dgm:prSet/>
      <dgm:spPr/>
      <dgm:t>
        <a:bodyPr/>
        <a:lstStyle/>
        <a:p>
          <a:endParaRPr lang="de-DE" sz="5400"/>
        </a:p>
      </dgm:t>
    </dgm:pt>
    <dgm:pt modelId="{124E5D70-91AC-47EA-8549-2C9A32D57294}" type="sibTrans" cxnId="{CEF1BDCF-3A20-48DC-909B-C1BFE7405A53}">
      <dgm:prSet custT="1"/>
      <dgm:spPr/>
      <dgm:t>
        <a:bodyPr/>
        <a:lstStyle/>
        <a:p>
          <a:endParaRPr lang="de-DE" sz="1600"/>
        </a:p>
      </dgm:t>
    </dgm:pt>
    <dgm:pt modelId="{ADFBAE50-AC8C-4D42-9548-150C3630772D}">
      <dgm:prSet phldrT="[Text]" custT="1"/>
      <dgm:spPr/>
      <dgm:t>
        <a:bodyPr/>
        <a:lstStyle/>
        <a:p>
          <a:r>
            <a:rPr lang="de-DE" sz="1100" dirty="0"/>
            <a:t>Lesemotivation</a:t>
          </a:r>
        </a:p>
      </dgm:t>
    </dgm:pt>
    <dgm:pt modelId="{E8880868-7F97-4950-AEC1-DC43EABC03E0}" type="parTrans" cxnId="{827B7141-55D0-4B72-A7D8-CB5EA4A8890B}">
      <dgm:prSet/>
      <dgm:spPr/>
      <dgm:t>
        <a:bodyPr/>
        <a:lstStyle/>
        <a:p>
          <a:endParaRPr lang="de-DE" sz="5400"/>
        </a:p>
      </dgm:t>
    </dgm:pt>
    <dgm:pt modelId="{D3BC69D8-57C3-444A-BBBB-27659E51B013}" type="sibTrans" cxnId="{827B7141-55D0-4B72-A7D8-CB5EA4A8890B}">
      <dgm:prSet custT="1"/>
      <dgm:spPr/>
      <dgm:t>
        <a:bodyPr/>
        <a:lstStyle/>
        <a:p>
          <a:endParaRPr lang="de-DE" sz="1600"/>
        </a:p>
      </dgm:t>
    </dgm:pt>
    <dgm:pt modelId="{8795D758-1BD4-4AB8-A4FE-AB6C83FF771D}">
      <dgm:prSet phldrT="[Text]" custT="1"/>
      <dgm:spPr/>
      <dgm:t>
        <a:bodyPr/>
        <a:lstStyle/>
        <a:p>
          <a:r>
            <a:rPr lang="de-DE" sz="1100" dirty="0"/>
            <a:t>Lesekompetenz</a:t>
          </a:r>
        </a:p>
      </dgm:t>
    </dgm:pt>
    <dgm:pt modelId="{75C1199A-EC10-4CA1-96DC-571E7B8720AB}" type="parTrans" cxnId="{E408808F-8F39-4DAA-81FB-08EB869A0596}">
      <dgm:prSet/>
      <dgm:spPr/>
      <dgm:t>
        <a:bodyPr/>
        <a:lstStyle/>
        <a:p>
          <a:endParaRPr lang="de-DE" sz="5400"/>
        </a:p>
      </dgm:t>
    </dgm:pt>
    <dgm:pt modelId="{A599E98B-63D3-45DE-AFFB-3D53C3B88C9D}" type="sibTrans" cxnId="{E408808F-8F39-4DAA-81FB-08EB869A0596}">
      <dgm:prSet/>
      <dgm:spPr/>
      <dgm:t>
        <a:bodyPr/>
        <a:lstStyle/>
        <a:p>
          <a:endParaRPr lang="de-DE" sz="5400"/>
        </a:p>
      </dgm:t>
    </dgm:pt>
    <dgm:pt modelId="{F57161A2-5EF7-4B0A-9C5A-062B0F714B62}" type="pres">
      <dgm:prSet presAssocID="{25C2DE4A-6421-4FB5-849C-B74CFC33AB9E}" presName="Name0" presStyleCnt="0">
        <dgm:presLayoutVars>
          <dgm:dir/>
          <dgm:resizeHandles val="exact"/>
        </dgm:presLayoutVars>
      </dgm:prSet>
      <dgm:spPr/>
    </dgm:pt>
    <dgm:pt modelId="{7B4AF607-5E5F-4F50-A70F-2038FDA65B05}" type="pres">
      <dgm:prSet presAssocID="{81F98A36-3D04-424C-B1CE-A96799C771A1}" presName="node" presStyleLbl="node1" presStyleIdx="0" presStyleCnt="6">
        <dgm:presLayoutVars>
          <dgm:bulletEnabled val="1"/>
        </dgm:presLayoutVars>
      </dgm:prSet>
      <dgm:spPr/>
    </dgm:pt>
    <dgm:pt modelId="{9B82D412-9FDC-4CE3-ADA2-E43F00A46748}" type="pres">
      <dgm:prSet presAssocID="{7D3EF0E6-FC69-400D-A731-5838AF3CA364}" presName="sibTrans" presStyleLbl="sibTrans2D1" presStyleIdx="0" presStyleCnt="5"/>
      <dgm:spPr/>
    </dgm:pt>
    <dgm:pt modelId="{7FC6AEE5-1129-47C0-98B9-112F93D5E7F1}" type="pres">
      <dgm:prSet presAssocID="{7D3EF0E6-FC69-400D-A731-5838AF3CA364}" presName="connectorText" presStyleLbl="sibTrans2D1" presStyleIdx="0" presStyleCnt="5"/>
      <dgm:spPr/>
    </dgm:pt>
    <dgm:pt modelId="{32CD67F4-A9A8-4329-9529-B9C5FDBEB457}" type="pres">
      <dgm:prSet presAssocID="{C435335D-B28C-4D3B-BB8D-B30918B892A4}" presName="node" presStyleLbl="node1" presStyleIdx="1" presStyleCnt="6">
        <dgm:presLayoutVars>
          <dgm:bulletEnabled val="1"/>
        </dgm:presLayoutVars>
      </dgm:prSet>
      <dgm:spPr/>
    </dgm:pt>
    <dgm:pt modelId="{59AD15C9-0AA5-46CC-B906-27FDC8D043F4}" type="pres">
      <dgm:prSet presAssocID="{70EB7031-420D-4A7D-A08B-4C6A3EB5745B}" presName="sibTrans" presStyleLbl="sibTrans2D1" presStyleIdx="1" presStyleCnt="5"/>
      <dgm:spPr/>
    </dgm:pt>
    <dgm:pt modelId="{19A11E8D-5B70-437D-9674-D5B36C3515AD}" type="pres">
      <dgm:prSet presAssocID="{70EB7031-420D-4A7D-A08B-4C6A3EB5745B}" presName="connectorText" presStyleLbl="sibTrans2D1" presStyleIdx="1" presStyleCnt="5"/>
      <dgm:spPr/>
    </dgm:pt>
    <dgm:pt modelId="{64003D39-E56E-4401-B896-7F589238C803}" type="pres">
      <dgm:prSet presAssocID="{D6580BDD-19F6-4880-B20C-86090EFE688E}" presName="node" presStyleLbl="node1" presStyleIdx="2" presStyleCnt="6">
        <dgm:presLayoutVars>
          <dgm:bulletEnabled val="1"/>
        </dgm:presLayoutVars>
      </dgm:prSet>
      <dgm:spPr/>
    </dgm:pt>
    <dgm:pt modelId="{FA01B458-5767-4C82-8592-6803CD7D85E6}" type="pres">
      <dgm:prSet presAssocID="{71E565F3-E2DB-450F-BABC-4015D12C639A}" presName="sibTrans" presStyleLbl="sibTrans2D1" presStyleIdx="2" presStyleCnt="5"/>
      <dgm:spPr/>
    </dgm:pt>
    <dgm:pt modelId="{2FE2DA8A-33F4-4A5F-9862-EBEB618403AC}" type="pres">
      <dgm:prSet presAssocID="{71E565F3-E2DB-450F-BABC-4015D12C639A}" presName="connectorText" presStyleLbl="sibTrans2D1" presStyleIdx="2" presStyleCnt="5"/>
      <dgm:spPr/>
    </dgm:pt>
    <dgm:pt modelId="{ED5D8D64-4AE5-4787-909F-110ACB6F3AA6}" type="pres">
      <dgm:prSet presAssocID="{7F933249-E33B-4721-82D4-556E8BB58B27}" presName="node" presStyleLbl="node1" presStyleIdx="3" presStyleCnt="6">
        <dgm:presLayoutVars>
          <dgm:bulletEnabled val="1"/>
        </dgm:presLayoutVars>
      </dgm:prSet>
      <dgm:spPr/>
    </dgm:pt>
    <dgm:pt modelId="{39C93FD0-7EF8-4DF1-9CBE-CE7EF1F5D911}" type="pres">
      <dgm:prSet presAssocID="{124E5D70-91AC-47EA-8549-2C9A32D57294}" presName="sibTrans" presStyleLbl="sibTrans2D1" presStyleIdx="3" presStyleCnt="5"/>
      <dgm:spPr/>
    </dgm:pt>
    <dgm:pt modelId="{65257430-9AFE-4844-930E-7F1E4891A8F7}" type="pres">
      <dgm:prSet presAssocID="{124E5D70-91AC-47EA-8549-2C9A32D57294}" presName="connectorText" presStyleLbl="sibTrans2D1" presStyleIdx="3" presStyleCnt="5"/>
      <dgm:spPr/>
    </dgm:pt>
    <dgm:pt modelId="{77D62A89-B8A9-4550-A3CD-BBD9FF3821C9}" type="pres">
      <dgm:prSet presAssocID="{ADFBAE50-AC8C-4D42-9548-150C3630772D}" presName="node" presStyleLbl="node1" presStyleIdx="4" presStyleCnt="6">
        <dgm:presLayoutVars>
          <dgm:bulletEnabled val="1"/>
        </dgm:presLayoutVars>
      </dgm:prSet>
      <dgm:spPr/>
    </dgm:pt>
    <dgm:pt modelId="{8635AFB0-A102-4866-9F95-31E927133B95}" type="pres">
      <dgm:prSet presAssocID="{D3BC69D8-57C3-444A-BBBB-27659E51B013}" presName="sibTrans" presStyleLbl="sibTrans2D1" presStyleIdx="4" presStyleCnt="5"/>
      <dgm:spPr/>
    </dgm:pt>
    <dgm:pt modelId="{49204388-DE2B-467C-B834-7E0B98CE92A6}" type="pres">
      <dgm:prSet presAssocID="{D3BC69D8-57C3-444A-BBBB-27659E51B013}" presName="connectorText" presStyleLbl="sibTrans2D1" presStyleIdx="4" presStyleCnt="5"/>
      <dgm:spPr/>
    </dgm:pt>
    <dgm:pt modelId="{F66F8712-BAC3-4A62-8F74-3C3457CB5A0B}" type="pres">
      <dgm:prSet presAssocID="{8795D758-1BD4-4AB8-A4FE-AB6C83FF771D}" presName="node" presStyleLbl="node1" presStyleIdx="5" presStyleCnt="6">
        <dgm:presLayoutVars>
          <dgm:bulletEnabled val="1"/>
        </dgm:presLayoutVars>
      </dgm:prSet>
      <dgm:spPr/>
    </dgm:pt>
  </dgm:ptLst>
  <dgm:cxnLst>
    <dgm:cxn modelId="{30BD2205-2918-4D54-A255-7BC2411FEDE8}" type="presOf" srcId="{70EB7031-420D-4A7D-A08B-4C6A3EB5745B}" destId="{19A11E8D-5B70-437D-9674-D5B36C3515AD}" srcOrd="1" destOrd="0" presId="urn:microsoft.com/office/officeart/2005/8/layout/process1"/>
    <dgm:cxn modelId="{1D74EA06-F2DF-442A-B5A9-084D08AD7E31}" type="presOf" srcId="{124E5D70-91AC-47EA-8549-2C9A32D57294}" destId="{39C93FD0-7EF8-4DF1-9CBE-CE7EF1F5D911}" srcOrd="0" destOrd="0" presId="urn:microsoft.com/office/officeart/2005/8/layout/process1"/>
    <dgm:cxn modelId="{96636D18-ABDC-4F6B-94DF-3CC49CB8E0B8}" type="presOf" srcId="{7D3EF0E6-FC69-400D-A731-5838AF3CA364}" destId="{9B82D412-9FDC-4CE3-ADA2-E43F00A46748}" srcOrd="0" destOrd="0" presId="urn:microsoft.com/office/officeart/2005/8/layout/process1"/>
    <dgm:cxn modelId="{D1109C18-621A-4DB8-8949-75D8C96AE195}" type="presOf" srcId="{C435335D-B28C-4D3B-BB8D-B30918B892A4}" destId="{32CD67F4-A9A8-4329-9529-B9C5FDBEB457}" srcOrd="0" destOrd="0" presId="urn:microsoft.com/office/officeart/2005/8/layout/process1"/>
    <dgm:cxn modelId="{B033C822-F6A2-4F06-8BDB-F7439933CF01}" type="presOf" srcId="{81F98A36-3D04-424C-B1CE-A96799C771A1}" destId="{7B4AF607-5E5F-4F50-A70F-2038FDA65B05}" srcOrd="0" destOrd="0" presId="urn:microsoft.com/office/officeart/2005/8/layout/process1"/>
    <dgm:cxn modelId="{827B7141-55D0-4B72-A7D8-CB5EA4A8890B}" srcId="{25C2DE4A-6421-4FB5-849C-B74CFC33AB9E}" destId="{ADFBAE50-AC8C-4D42-9548-150C3630772D}" srcOrd="4" destOrd="0" parTransId="{E8880868-7F97-4950-AEC1-DC43EABC03E0}" sibTransId="{D3BC69D8-57C3-444A-BBBB-27659E51B013}"/>
    <dgm:cxn modelId="{CAC06442-AFE4-4F26-BD88-F350CE573DA1}" type="presOf" srcId="{D3BC69D8-57C3-444A-BBBB-27659E51B013}" destId="{8635AFB0-A102-4866-9F95-31E927133B95}" srcOrd="0" destOrd="0" presId="urn:microsoft.com/office/officeart/2005/8/layout/process1"/>
    <dgm:cxn modelId="{2762AE49-1DA9-42DB-96BB-A9B4C26BA831}" type="presOf" srcId="{8795D758-1BD4-4AB8-A4FE-AB6C83FF771D}" destId="{F66F8712-BAC3-4A62-8F74-3C3457CB5A0B}" srcOrd="0" destOrd="0" presId="urn:microsoft.com/office/officeart/2005/8/layout/process1"/>
    <dgm:cxn modelId="{708BC362-60DD-405E-B269-10D535F4C5D8}" srcId="{25C2DE4A-6421-4FB5-849C-B74CFC33AB9E}" destId="{81F98A36-3D04-424C-B1CE-A96799C771A1}" srcOrd="0" destOrd="0" parTransId="{152AB852-E735-4D50-AD9C-CDA69D635136}" sibTransId="{7D3EF0E6-FC69-400D-A731-5838AF3CA364}"/>
    <dgm:cxn modelId="{F9616F81-6387-4B60-BEE8-239D6FF5B8CB}" type="presOf" srcId="{7D3EF0E6-FC69-400D-A731-5838AF3CA364}" destId="{7FC6AEE5-1129-47C0-98B9-112F93D5E7F1}" srcOrd="1" destOrd="0" presId="urn:microsoft.com/office/officeart/2005/8/layout/process1"/>
    <dgm:cxn modelId="{58FBEA83-57CC-43B2-876E-2C40178A013E}" type="presOf" srcId="{D6580BDD-19F6-4880-B20C-86090EFE688E}" destId="{64003D39-E56E-4401-B896-7F589238C803}" srcOrd="0" destOrd="0" presId="urn:microsoft.com/office/officeart/2005/8/layout/process1"/>
    <dgm:cxn modelId="{02895686-A746-4EC3-BBFB-03F6A41125EF}" type="presOf" srcId="{7F933249-E33B-4721-82D4-556E8BB58B27}" destId="{ED5D8D64-4AE5-4787-909F-110ACB6F3AA6}" srcOrd="0" destOrd="0" presId="urn:microsoft.com/office/officeart/2005/8/layout/process1"/>
    <dgm:cxn modelId="{D2910288-72A7-42DF-B391-32611A959A31}" type="presOf" srcId="{ADFBAE50-AC8C-4D42-9548-150C3630772D}" destId="{77D62A89-B8A9-4550-A3CD-BBD9FF3821C9}" srcOrd="0" destOrd="0" presId="urn:microsoft.com/office/officeart/2005/8/layout/process1"/>
    <dgm:cxn modelId="{D6F7E08D-A128-42A3-A4F9-E7D7B929CE97}" srcId="{25C2DE4A-6421-4FB5-849C-B74CFC33AB9E}" destId="{D6580BDD-19F6-4880-B20C-86090EFE688E}" srcOrd="2" destOrd="0" parTransId="{D1E50D16-B016-46BB-BFBF-79DFD4D48E62}" sibTransId="{71E565F3-E2DB-450F-BABC-4015D12C639A}"/>
    <dgm:cxn modelId="{E408808F-8F39-4DAA-81FB-08EB869A0596}" srcId="{25C2DE4A-6421-4FB5-849C-B74CFC33AB9E}" destId="{8795D758-1BD4-4AB8-A4FE-AB6C83FF771D}" srcOrd="5" destOrd="0" parTransId="{75C1199A-EC10-4CA1-96DC-571E7B8720AB}" sibTransId="{A599E98B-63D3-45DE-AFFB-3D53C3B88C9D}"/>
    <dgm:cxn modelId="{05053195-0173-4384-AA46-BCA27443CF9B}" srcId="{25C2DE4A-6421-4FB5-849C-B74CFC33AB9E}" destId="{C435335D-B28C-4D3B-BB8D-B30918B892A4}" srcOrd="1" destOrd="0" parTransId="{9375624C-EEB8-4122-9901-F68AE51A21A3}" sibTransId="{70EB7031-420D-4A7D-A08B-4C6A3EB5745B}"/>
    <dgm:cxn modelId="{4717BFB9-4B61-48E4-8924-A80988C5BC06}" type="presOf" srcId="{124E5D70-91AC-47EA-8549-2C9A32D57294}" destId="{65257430-9AFE-4844-930E-7F1E4891A8F7}" srcOrd="1" destOrd="0" presId="urn:microsoft.com/office/officeart/2005/8/layout/process1"/>
    <dgm:cxn modelId="{191849C0-1153-47C8-9655-1B0E68D5C841}" type="presOf" srcId="{71E565F3-E2DB-450F-BABC-4015D12C639A}" destId="{FA01B458-5767-4C82-8592-6803CD7D85E6}" srcOrd="0" destOrd="0" presId="urn:microsoft.com/office/officeart/2005/8/layout/process1"/>
    <dgm:cxn modelId="{953638C2-890A-4945-826F-CDA87E92F4F4}" type="presOf" srcId="{71E565F3-E2DB-450F-BABC-4015D12C639A}" destId="{2FE2DA8A-33F4-4A5F-9862-EBEB618403AC}" srcOrd="1" destOrd="0" presId="urn:microsoft.com/office/officeart/2005/8/layout/process1"/>
    <dgm:cxn modelId="{CEF1BDCF-3A20-48DC-909B-C1BFE7405A53}" srcId="{25C2DE4A-6421-4FB5-849C-B74CFC33AB9E}" destId="{7F933249-E33B-4721-82D4-556E8BB58B27}" srcOrd="3" destOrd="0" parTransId="{B1D3A338-7F83-4589-968A-3E9667D769A0}" sibTransId="{124E5D70-91AC-47EA-8549-2C9A32D57294}"/>
    <dgm:cxn modelId="{94BF83E8-4645-4DAC-9D0B-024592D2DC20}" type="presOf" srcId="{70EB7031-420D-4A7D-A08B-4C6A3EB5745B}" destId="{59AD15C9-0AA5-46CC-B906-27FDC8D043F4}" srcOrd="0" destOrd="0" presId="urn:microsoft.com/office/officeart/2005/8/layout/process1"/>
    <dgm:cxn modelId="{D046B9EC-3302-45E5-A4C8-FD5F26DF6C91}" type="presOf" srcId="{25C2DE4A-6421-4FB5-849C-B74CFC33AB9E}" destId="{F57161A2-5EF7-4B0A-9C5A-062B0F714B62}" srcOrd="0" destOrd="0" presId="urn:microsoft.com/office/officeart/2005/8/layout/process1"/>
    <dgm:cxn modelId="{BFE162F2-4356-4C37-992E-7E3CA3AF16AC}" type="presOf" srcId="{D3BC69D8-57C3-444A-BBBB-27659E51B013}" destId="{49204388-DE2B-467C-B834-7E0B98CE92A6}" srcOrd="1" destOrd="0" presId="urn:microsoft.com/office/officeart/2005/8/layout/process1"/>
    <dgm:cxn modelId="{164211AE-7A43-487B-9766-ACE42CFF7AAC}" type="presParOf" srcId="{F57161A2-5EF7-4B0A-9C5A-062B0F714B62}" destId="{7B4AF607-5E5F-4F50-A70F-2038FDA65B05}" srcOrd="0" destOrd="0" presId="urn:microsoft.com/office/officeart/2005/8/layout/process1"/>
    <dgm:cxn modelId="{CE0DA67A-A428-48E8-AA28-62E4381BABFB}" type="presParOf" srcId="{F57161A2-5EF7-4B0A-9C5A-062B0F714B62}" destId="{9B82D412-9FDC-4CE3-ADA2-E43F00A46748}" srcOrd="1" destOrd="0" presId="urn:microsoft.com/office/officeart/2005/8/layout/process1"/>
    <dgm:cxn modelId="{A5E180AC-B9B4-436E-84C8-4BA55EFAC7B1}" type="presParOf" srcId="{9B82D412-9FDC-4CE3-ADA2-E43F00A46748}" destId="{7FC6AEE5-1129-47C0-98B9-112F93D5E7F1}" srcOrd="0" destOrd="0" presId="urn:microsoft.com/office/officeart/2005/8/layout/process1"/>
    <dgm:cxn modelId="{15EB8FA1-0F30-4FE2-8595-479478841597}" type="presParOf" srcId="{F57161A2-5EF7-4B0A-9C5A-062B0F714B62}" destId="{32CD67F4-A9A8-4329-9529-B9C5FDBEB457}" srcOrd="2" destOrd="0" presId="urn:microsoft.com/office/officeart/2005/8/layout/process1"/>
    <dgm:cxn modelId="{8D1521F4-F05F-4BC2-9D41-66EEC4ED6A44}" type="presParOf" srcId="{F57161A2-5EF7-4B0A-9C5A-062B0F714B62}" destId="{59AD15C9-0AA5-46CC-B906-27FDC8D043F4}" srcOrd="3" destOrd="0" presId="urn:microsoft.com/office/officeart/2005/8/layout/process1"/>
    <dgm:cxn modelId="{C618916B-B85C-44D6-9D06-008FD202B066}" type="presParOf" srcId="{59AD15C9-0AA5-46CC-B906-27FDC8D043F4}" destId="{19A11E8D-5B70-437D-9674-D5B36C3515AD}" srcOrd="0" destOrd="0" presId="urn:microsoft.com/office/officeart/2005/8/layout/process1"/>
    <dgm:cxn modelId="{91E84E6D-0D22-46B5-8568-8D742E7FEE27}" type="presParOf" srcId="{F57161A2-5EF7-4B0A-9C5A-062B0F714B62}" destId="{64003D39-E56E-4401-B896-7F589238C803}" srcOrd="4" destOrd="0" presId="urn:microsoft.com/office/officeart/2005/8/layout/process1"/>
    <dgm:cxn modelId="{D160BD5D-F539-4CAE-BA7B-0D7335A84D72}" type="presParOf" srcId="{F57161A2-5EF7-4B0A-9C5A-062B0F714B62}" destId="{FA01B458-5767-4C82-8592-6803CD7D85E6}" srcOrd="5" destOrd="0" presId="urn:microsoft.com/office/officeart/2005/8/layout/process1"/>
    <dgm:cxn modelId="{E2060EC7-A2EB-45E4-8BAC-6B71DB78A988}" type="presParOf" srcId="{FA01B458-5767-4C82-8592-6803CD7D85E6}" destId="{2FE2DA8A-33F4-4A5F-9862-EBEB618403AC}" srcOrd="0" destOrd="0" presId="urn:microsoft.com/office/officeart/2005/8/layout/process1"/>
    <dgm:cxn modelId="{BD1BC80C-E228-43E9-8546-B306E41B2140}" type="presParOf" srcId="{F57161A2-5EF7-4B0A-9C5A-062B0F714B62}" destId="{ED5D8D64-4AE5-4787-909F-110ACB6F3AA6}" srcOrd="6" destOrd="0" presId="urn:microsoft.com/office/officeart/2005/8/layout/process1"/>
    <dgm:cxn modelId="{B966F289-9749-45DE-B8FE-303F2B76696E}" type="presParOf" srcId="{F57161A2-5EF7-4B0A-9C5A-062B0F714B62}" destId="{39C93FD0-7EF8-4DF1-9CBE-CE7EF1F5D911}" srcOrd="7" destOrd="0" presId="urn:microsoft.com/office/officeart/2005/8/layout/process1"/>
    <dgm:cxn modelId="{F610BA75-A9DB-44A0-A920-81767300E301}" type="presParOf" srcId="{39C93FD0-7EF8-4DF1-9CBE-CE7EF1F5D911}" destId="{65257430-9AFE-4844-930E-7F1E4891A8F7}" srcOrd="0" destOrd="0" presId="urn:microsoft.com/office/officeart/2005/8/layout/process1"/>
    <dgm:cxn modelId="{3E5AF14B-5F32-47A6-8A84-52E61E6499C4}" type="presParOf" srcId="{F57161A2-5EF7-4B0A-9C5A-062B0F714B62}" destId="{77D62A89-B8A9-4550-A3CD-BBD9FF3821C9}" srcOrd="8" destOrd="0" presId="urn:microsoft.com/office/officeart/2005/8/layout/process1"/>
    <dgm:cxn modelId="{B4D05BF2-188D-46D8-9BFD-0111B2C1D8C1}" type="presParOf" srcId="{F57161A2-5EF7-4B0A-9C5A-062B0F714B62}" destId="{8635AFB0-A102-4866-9F95-31E927133B95}" srcOrd="9" destOrd="0" presId="urn:microsoft.com/office/officeart/2005/8/layout/process1"/>
    <dgm:cxn modelId="{DC8B43C5-DC9A-4C48-BF55-2CDF1883D19C}" type="presParOf" srcId="{8635AFB0-A102-4866-9F95-31E927133B95}" destId="{49204388-DE2B-467C-B834-7E0B98CE92A6}" srcOrd="0" destOrd="0" presId="urn:microsoft.com/office/officeart/2005/8/layout/process1"/>
    <dgm:cxn modelId="{0E6A5DDC-22FD-4F7F-B1FC-16AA2897232C}" type="presParOf" srcId="{F57161A2-5EF7-4B0A-9C5A-062B0F714B62}" destId="{F66F8712-BAC3-4A62-8F74-3C3457CB5A0B}"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2DE4A-6421-4FB5-849C-B74CFC33AB9E}"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de-DE"/>
        </a:p>
      </dgm:t>
    </dgm:pt>
    <dgm:pt modelId="{81F98A36-3D04-424C-B1CE-A96799C771A1}">
      <dgm:prSet phldrT="[Text]" custT="1"/>
      <dgm:spPr/>
      <dgm:t>
        <a:bodyPr/>
        <a:lstStyle/>
        <a:p>
          <a:r>
            <a:rPr lang="de-DE" sz="1800" dirty="0"/>
            <a:t>Soziale Umwelt</a:t>
          </a:r>
        </a:p>
      </dgm:t>
    </dgm:pt>
    <dgm:pt modelId="{152AB852-E735-4D50-AD9C-CDA69D635136}" type="parTrans" cxnId="{708BC362-60DD-405E-B269-10D535F4C5D8}">
      <dgm:prSet/>
      <dgm:spPr/>
      <dgm:t>
        <a:bodyPr/>
        <a:lstStyle/>
        <a:p>
          <a:endParaRPr lang="de-DE" sz="5400"/>
        </a:p>
      </dgm:t>
    </dgm:pt>
    <dgm:pt modelId="{7D3EF0E6-FC69-400D-A731-5838AF3CA364}" type="sibTrans" cxnId="{708BC362-60DD-405E-B269-10D535F4C5D8}">
      <dgm:prSet custT="1"/>
      <dgm:spPr/>
      <dgm:t>
        <a:bodyPr/>
        <a:lstStyle/>
        <a:p>
          <a:endParaRPr lang="de-DE" sz="1600"/>
        </a:p>
      </dgm:t>
    </dgm:pt>
    <dgm:pt modelId="{C435335D-B28C-4D3B-BB8D-B30918B892A4}">
      <dgm:prSet phldrT="[Text]" custT="1"/>
      <dgm:spPr/>
      <dgm:t>
        <a:bodyPr/>
        <a:lstStyle/>
        <a:p>
          <a:r>
            <a:rPr lang="de-DE" sz="1800" dirty="0"/>
            <a:t>Sub-</a:t>
          </a:r>
          <a:r>
            <a:rPr lang="de-DE" sz="1800" dirty="0" err="1"/>
            <a:t>jektive</a:t>
          </a:r>
          <a:r>
            <a:rPr lang="de-DE" sz="1800" dirty="0"/>
            <a:t> </a:t>
          </a:r>
          <a:r>
            <a:rPr lang="de-DE" sz="1800" dirty="0" err="1"/>
            <a:t>Verar-beitung</a:t>
          </a:r>
          <a:endParaRPr lang="de-DE" sz="1800" dirty="0"/>
        </a:p>
      </dgm:t>
    </dgm:pt>
    <dgm:pt modelId="{9375624C-EEB8-4122-9901-F68AE51A21A3}" type="parTrans" cxnId="{05053195-0173-4384-AA46-BCA27443CF9B}">
      <dgm:prSet/>
      <dgm:spPr/>
      <dgm:t>
        <a:bodyPr/>
        <a:lstStyle/>
        <a:p>
          <a:endParaRPr lang="de-DE" sz="5400"/>
        </a:p>
      </dgm:t>
    </dgm:pt>
    <dgm:pt modelId="{70EB7031-420D-4A7D-A08B-4C6A3EB5745B}" type="sibTrans" cxnId="{05053195-0173-4384-AA46-BCA27443CF9B}">
      <dgm:prSet custT="1"/>
      <dgm:spPr/>
      <dgm:t>
        <a:bodyPr/>
        <a:lstStyle/>
        <a:p>
          <a:endParaRPr lang="de-DE" sz="1600"/>
        </a:p>
      </dgm:t>
    </dgm:pt>
    <dgm:pt modelId="{D6580BDD-19F6-4880-B20C-86090EFE688E}">
      <dgm:prSet phldrT="[Text]" custT="1"/>
      <dgm:spPr/>
      <dgm:t>
        <a:bodyPr/>
        <a:lstStyle/>
        <a:p>
          <a:r>
            <a:rPr lang="de-DE" sz="1800" dirty="0" err="1"/>
            <a:t>Motiva-tionale</a:t>
          </a:r>
          <a:r>
            <a:rPr lang="de-DE" sz="1800" dirty="0"/>
            <a:t> Über-zeugungen</a:t>
          </a:r>
        </a:p>
      </dgm:t>
    </dgm:pt>
    <dgm:pt modelId="{D1E50D16-B016-46BB-BFBF-79DFD4D48E62}" type="parTrans" cxnId="{D6F7E08D-A128-42A3-A4F9-E7D7B929CE97}">
      <dgm:prSet/>
      <dgm:spPr/>
      <dgm:t>
        <a:bodyPr/>
        <a:lstStyle/>
        <a:p>
          <a:endParaRPr lang="de-DE" sz="5400"/>
        </a:p>
      </dgm:t>
    </dgm:pt>
    <dgm:pt modelId="{71E565F3-E2DB-450F-BABC-4015D12C639A}" type="sibTrans" cxnId="{D6F7E08D-A128-42A3-A4F9-E7D7B929CE97}">
      <dgm:prSet custT="1"/>
      <dgm:spPr/>
      <dgm:t>
        <a:bodyPr/>
        <a:lstStyle/>
        <a:p>
          <a:endParaRPr lang="de-DE" sz="1600"/>
        </a:p>
      </dgm:t>
    </dgm:pt>
    <dgm:pt modelId="{7F933249-E33B-4721-82D4-556E8BB58B27}">
      <dgm:prSet phldrT="[Text]" custT="1"/>
      <dgm:spPr/>
      <dgm:t>
        <a:bodyPr/>
        <a:lstStyle/>
        <a:p>
          <a:r>
            <a:rPr lang="de-DE" sz="1800" dirty="0"/>
            <a:t>Lese-bezogene Wert- und Erwartungs-kognitionen</a:t>
          </a:r>
        </a:p>
      </dgm:t>
    </dgm:pt>
    <dgm:pt modelId="{B1D3A338-7F83-4589-968A-3E9667D769A0}" type="parTrans" cxnId="{CEF1BDCF-3A20-48DC-909B-C1BFE7405A53}">
      <dgm:prSet/>
      <dgm:spPr/>
      <dgm:t>
        <a:bodyPr/>
        <a:lstStyle/>
        <a:p>
          <a:endParaRPr lang="de-DE" sz="5400"/>
        </a:p>
      </dgm:t>
    </dgm:pt>
    <dgm:pt modelId="{124E5D70-91AC-47EA-8549-2C9A32D57294}" type="sibTrans" cxnId="{CEF1BDCF-3A20-48DC-909B-C1BFE7405A53}">
      <dgm:prSet custT="1"/>
      <dgm:spPr/>
      <dgm:t>
        <a:bodyPr/>
        <a:lstStyle/>
        <a:p>
          <a:endParaRPr lang="de-DE" sz="1600"/>
        </a:p>
      </dgm:t>
    </dgm:pt>
    <dgm:pt modelId="{ADFBAE50-AC8C-4D42-9548-150C3630772D}">
      <dgm:prSet phldrT="[Text]" custT="1"/>
      <dgm:spPr/>
      <dgm:t>
        <a:bodyPr/>
        <a:lstStyle/>
        <a:p>
          <a:r>
            <a:rPr lang="de-DE" sz="1800" dirty="0"/>
            <a:t>Aktuelle und habituelle Lese-motivation</a:t>
          </a:r>
        </a:p>
      </dgm:t>
    </dgm:pt>
    <dgm:pt modelId="{E8880868-7F97-4950-AEC1-DC43EABC03E0}" type="parTrans" cxnId="{827B7141-55D0-4B72-A7D8-CB5EA4A8890B}">
      <dgm:prSet/>
      <dgm:spPr/>
      <dgm:t>
        <a:bodyPr/>
        <a:lstStyle/>
        <a:p>
          <a:endParaRPr lang="de-DE" sz="5400"/>
        </a:p>
      </dgm:t>
    </dgm:pt>
    <dgm:pt modelId="{D3BC69D8-57C3-444A-BBBB-27659E51B013}" type="sibTrans" cxnId="{827B7141-55D0-4B72-A7D8-CB5EA4A8890B}">
      <dgm:prSet custT="1"/>
      <dgm:spPr/>
      <dgm:t>
        <a:bodyPr/>
        <a:lstStyle/>
        <a:p>
          <a:endParaRPr lang="de-DE" sz="1600"/>
        </a:p>
      </dgm:t>
    </dgm:pt>
    <dgm:pt modelId="{8795D758-1BD4-4AB8-A4FE-AB6C83FF771D}">
      <dgm:prSet phldrT="[Text]" custT="1"/>
      <dgm:spPr/>
      <dgm:t>
        <a:bodyPr/>
        <a:lstStyle/>
        <a:p>
          <a:r>
            <a:rPr lang="de-DE" sz="1800" dirty="0"/>
            <a:t>Aktuelles </a:t>
          </a:r>
          <a:r>
            <a:rPr lang="de-DE" sz="1800" dirty="0" err="1"/>
            <a:t>Lesever</a:t>
          </a:r>
          <a:r>
            <a:rPr lang="de-DE" sz="1800" dirty="0"/>
            <a:t>-stehen / Lese-</a:t>
          </a:r>
          <a:r>
            <a:rPr lang="de-DE" sz="1800" dirty="0" err="1"/>
            <a:t>kom</a:t>
          </a:r>
          <a:r>
            <a:rPr lang="de-DE" sz="1800" dirty="0"/>
            <a:t>-</a:t>
          </a:r>
          <a:r>
            <a:rPr lang="de-DE" sz="1800" dirty="0" err="1"/>
            <a:t>petenz</a:t>
          </a:r>
          <a:endParaRPr lang="de-DE" sz="1800" dirty="0"/>
        </a:p>
      </dgm:t>
    </dgm:pt>
    <dgm:pt modelId="{75C1199A-EC10-4CA1-96DC-571E7B8720AB}" type="parTrans" cxnId="{E408808F-8F39-4DAA-81FB-08EB869A0596}">
      <dgm:prSet/>
      <dgm:spPr/>
      <dgm:t>
        <a:bodyPr/>
        <a:lstStyle/>
        <a:p>
          <a:endParaRPr lang="de-DE" sz="5400"/>
        </a:p>
      </dgm:t>
    </dgm:pt>
    <dgm:pt modelId="{A599E98B-63D3-45DE-AFFB-3D53C3B88C9D}" type="sibTrans" cxnId="{E408808F-8F39-4DAA-81FB-08EB869A0596}">
      <dgm:prSet/>
      <dgm:spPr/>
      <dgm:t>
        <a:bodyPr/>
        <a:lstStyle/>
        <a:p>
          <a:endParaRPr lang="de-DE" sz="5400"/>
        </a:p>
      </dgm:t>
    </dgm:pt>
    <dgm:pt modelId="{F57161A2-5EF7-4B0A-9C5A-062B0F714B62}" type="pres">
      <dgm:prSet presAssocID="{25C2DE4A-6421-4FB5-849C-B74CFC33AB9E}" presName="Name0" presStyleCnt="0">
        <dgm:presLayoutVars>
          <dgm:dir/>
          <dgm:resizeHandles val="exact"/>
        </dgm:presLayoutVars>
      </dgm:prSet>
      <dgm:spPr/>
    </dgm:pt>
    <dgm:pt modelId="{7B4AF607-5E5F-4F50-A70F-2038FDA65B05}" type="pres">
      <dgm:prSet presAssocID="{81F98A36-3D04-424C-B1CE-A96799C771A1}" presName="node" presStyleLbl="node1" presStyleIdx="0" presStyleCnt="6" custScaleX="138473">
        <dgm:presLayoutVars>
          <dgm:bulletEnabled val="1"/>
        </dgm:presLayoutVars>
      </dgm:prSet>
      <dgm:spPr/>
    </dgm:pt>
    <dgm:pt modelId="{9B82D412-9FDC-4CE3-ADA2-E43F00A46748}" type="pres">
      <dgm:prSet presAssocID="{7D3EF0E6-FC69-400D-A731-5838AF3CA364}" presName="sibTrans" presStyleLbl="sibTrans2D1" presStyleIdx="0" presStyleCnt="5"/>
      <dgm:spPr/>
    </dgm:pt>
    <dgm:pt modelId="{7FC6AEE5-1129-47C0-98B9-112F93D5E7F1}" type="pres">
      <dgm:prSet presAssocID="{7D3EF0E6-FC69-400D-A731-5838AF3CA364}" presName="connectorText" presStyleLbl="sibTrans2D1" presStyleIdx="0" presStyleCnt="5"/>
      <dgm:spPr/>
    </dgm:pt>
    <dgm:pt modelId="{32CD67F4-A9A8-4329-9529-B9C5FDBEB457}" type="pres">
      <dgm:prSet presAssocID="{C435335D-B28C-4D3B-BB8D-B30918B892A4}" presName="node" presStyleLbl="node1" presStyleIdx="1" presStyleCnt="6" custScaleX="129423">
        <dgm:presLayoutVars>
          <dgm:bulletEnabled val="1"/>
        </dgm:presLayoutVars>
      </dgm:prSet>
      <dgm:spPr/>
    </dgm:pt>
    <dgm:pt modelId="{59AD15C9-0AA5-46CC-B906-27FDC8D043F4}" type="pres">
      <dgm:prSet presAssocID="{70EB7031-420D-4A7D-A08B-4C6A3EB5745B}" presName="sibTrans" presStyleLbl="sibTrans2D1" presStyleIdx="1" presStyleCnt="5"/>
      <dgm:spPr/>
    </dgm:pt>
    <dgm:pt modelId="{19A11E8D-5B70-437D-9674-D5B36C3515AD}" type="pres">
      <dgm:prSet presAssocID="{70EB7031-420D-4A7D-A08B-4C6A3EB5745B}" presName="connectorText" presStyleLbl="sibTrans2D1" presStyleIdx="1" presStyleCnt="5"/>
      <dgm:spPr/>
    </dgm:pt>
    <dgm:pt modelId="{64003D39-E56E-4401-B896-7F589238C803}" type="pres">
      <dgm:prSet presAssocID="{D6580BDD-19F6-4880-B20C-86090EFE688E}" presName="node" presStyleLbl="node1" presStyleIdx="2" presStyleCnt="6" custScaleX="170530">
        <dgm:presLayoutVars>
          <dgm:bulletEnabled val="1"/>
        </dgm:presLayoutVars>
      </dgm:prSet>
      <dgm:spPr/>
    </dgm:pt>
    <dgm:pt modelId="{FA01B458-5767-4C82-8592-6803CD7D85E6}" type="pres">
      <dgm:prSet presAssocID="{71E565F3-E2DB-450F-BABC-4015D12C639A}" presName="sibTrans" presStyleLbl="sibTrans2D1" presStyleIdx="2" presStyleCnt="5"/>
      <dgm:spPr/>
    </dgm:pt>
    <dgm:pt modelId="{2FE2DA8A-33F4-4A5F-9862-EBEB618403AC}" type="pres">
      <dgm:prSet presAssocID="{71E565F3-E2DB-450F-BABC-4015D12C639A}" presName="connectorText" presStyleLbl="sibTrans2D1" presStyleIdx="2" presStyleCnt="5"/>
      <dgm:spPr/>
    </dgm:pt>
    <dgm:pt modelId="{ED5D8D64-4AE5-4787-909F-110ACB6F3AA6}" type="pres">
      <dgm:prSet presAssocID="{7F933249-E33B-4721-82D4-556E8BB58B27}" presName="node" presStyleLbl="node1" presStyleIdx="3" presStyleCnt="6" custScaleX="175024">
        <dgm:presLayoutVars>
          <dgm:bulletEnabled val="1"/>
        </dgm:presLayoutVars>
      </dgm:prSet>
      <dgm:spPr/>
    </dgm:pt>
    <dgm:pt modelId="{39C93FD0-7EF8-4DF1-9CBE-CE7EF1F5D911}" type="pres">
      <dgm:prSet presAssocID="{124E5D70-91AC-47EA-8549-2C9A32D57294}" presName="sibTrans" presStyleLbl="sibTrans2D1" presStyleIdx="3" presStyleCnt="5"/>
      <dgm:spPr/>
    </dgm:pt>
    <dgm:pt modelId="{65257430-9AFE-4844-930E-7F1E4891A8F7}" type="pres">
      <dgm:prSet presAssocID="{124E5D70-91AC-47EA-8549-2C9A32D57294}" presName="connectorText" presStyleLbl="sibTrans2D1" presStyleIdx="3" presStyleCnt="5"/>
      <dgm:spPr/>
    </dgm:pt>
    <dgm:pt modelId="{77D62A89-B8A9-4550-A3CD-BBD9FF3821C9}" type="pres">
      <dgm:prSet presAssocID="{ADFBAE50-AC8C-4D42-9548-150C3630772D}" presName="node" presStyleLbl="node1" presStyleIdx="4" presStyleCnt="6" custScaleX="172361">
        <dgm:presLayoutVars>
          <dgm:bulletEnabled val="1"/>
        </dgm:presLayoutVars>
      </dgm:prSet>
      <dgm:spPr/>
    </dgm:pt>
    <dgm:pt modelId="{8635AFB0-A102-4866-9F95-31E927133B95}" type="pres">
      <dgm:prSet presAssocID="{D3BC69D8-57C3-444A-BBBB-27659E51B013}" presName="sibTrans" presStyleLbl="sibTrans2D1" presStyleIdx="4" presStyleCnt="5"/>
      <dgm:spPr/>
    </dgm:pt>
    <dgm:pt modelId="{49204388-DE2B-467C-B834-7E0B98CE92A6}" type="pres">
      <dgm:prSet presAssocID="{D3BC69D8-57C3-444A-BBBB-27659E51B013}" presName="connectorText" presStyleLbl="sibTrans2D1" presStyleIdx="4" presStyleCnt="5"/>
      <dgm:spPr/>
    </dgm:pt>
    <dgm:pt modelId="{F66F8712-BAC3-4A62-8F74-3C3457CB5A0B}" type="pres">
      <dgm:prSet presAssocID="{8795D758-1BD4-4AB8-A4FE-AB6C83FF771D}" presName="node" presStyleLbl="node1" presStyleIdx="5" presStyleCnt="6" custScaleX="144737">
        <dgm:presLayoutVars>
          <dgm:bulletEnabled val="1"/>
        </dgm:presLayoutVars>
      </dgm:prSet>
      <dgm:spPr/>
    </dgm:pt>
  </dgm:ptLst>
  <dgm:cxnLst>
    <dgm:cxn modelId="{30BD2205-2918-4D54-A255-7BC2411FEDE8}" type="presOf" srcId="{70EB7031-420D-4A7D-A08B-4C6A3EB5745B}" destId="{19A11E8D-5B70-437D-9674-D5B36C3515AD}" srcOrd="1" destOrd="0" presId="urn:microsoft.com/office/officeart/2005/8/layout/process1"/>
    <dgm:cxn modelId="{1D74EA06-F2DF-442A-B5A9-084D08AD7E31}" type="presOf" srcId="{124E5D70-91AC-47EA-8549-2C9A32D57294}" destId="{39C93FD0-7EF8-4DF1-9CBE-CE7EF1F5D911}" srcOrd="0" destOrd="0" presId="urn:microsoft.com/office/officeart/2005/8/layout/process1"/>
    <dgm:cxn modelId="{96636D18-ABDC-4F6B-94DF-3CC49CB8E0B8}" type="presOf" srcId="{7D3EF0E6-FC69-400D-A731-5838AF3CA364}" destId="{9B82D412-9FDC-4CE3-ADA2-E43F00A46748}" srcOrd="0" destOrd="0" presId="urn:microsoft.com/office/officeart/2005/8/layout/process1"/>
    <dgm:cxn modelId="{D1109C18-621A-4DB8-8949-75D8C96AE195}" type="presOf" srcId="{C435335D-B28C-4D3B-BB8D-B30918B892A4}" destId="{32CD67F4-A9A8-4329-9529-B9C5FDBEB457}" srcOrd="0" destOrd="0" presId="urn:microsoft.com/office/officeart/2005/8/layout/process1"/>
    <dgm:cxn modelId="{B033C822-F6A2-4F06-8BDB-F7439933CF01}" type="presOf" srcId="{81F98A36-3D04-424C-B1CE-A96799C771A1}" destId="{7B4AF607-5E5F-4F50-A70F-2038FDA65B05}" srcOrd="0" destOrd="0" presId="urn:microsoft.com/office/officeart/2005/8/layout/process1"/>
    <dgm:cxn modelId="{827B7141-55D0-4B72-A7D8-CB5EA4A8890B}" srcId="{25C2DE4A-6421-4FB5-849C-B74CFC33AB9E}" destId="{ADFBAE50-AC8C-4D42-9548-150C3630772D}" srcOrd="4" destOrd="0" parTransId="{E8880868-7F97-4950-AEC1-DC43EABC03E0}" sibTransId="{D3BC69D8-57C3-444A-BBBB-27659E51B013}"/>
    <dgm:cxn modelId="{CAC06442-AFE4-4F26-BD88-F350CE573DA1}" type="presOf" srcId="{D3BC69D8-57C3-444A-BBBB-27659E51B013}" destId="{8635AFB0-A102-4866-9F95-31E927133B95}" srcOrd="0" destOrd="0" presId="urn:microsoft.com/office/officeart/2005/8/layout/process1"/>
    <dgm:cxn modelId="{2762AE49-1DA9-42DB-96BB-A9B4C26BA831}" type="presOf" srcId="{8795D758-1BD4-4AB8-A4FE-AB6C83FF771D}" destId="{F66F8712-BAC3-4A62-8F74-3C3457CB5A0B}" srcOrd="0" destOrd="0" presId="urn:microsoft.com/office/officeart/2005/8/layout/process1"/>
    <dgm:cxn modelId="{708BC362-60DD-405E-B269-10D535F4C5D8}" srcId="{25C2DE4A-6421-4FB5-849C-B74CFC33AB9E}" destId="{81F98A36-3D04-424C-B1CE-A96799C771A1}" srcOrd="0" destOrd="0" parTransId="{152AB852-E735-4D50-AD9C-CDA69D635136}" sibTransId="{7D3EF0E6-FC69-400D-A731-5838AF3CA364}"/>
    <dgm:cxn modelId="{F9616F81-6387-4B60-BEE8-239D6FF5B8CB}" type="presOf" srcId="{7D3EF0E6-FC69-400D-A731-5838AF3CA364}" destId="{7FC6AEE5-1129-47C0-98B9-112F93D5E7F1}" srcOrd="1" destOrd="0" presId="urn:microsoft.com/office/officeart/2005/8/layout/process1"/>
    <dgm:cxn modelId="{58FBEA83-57CC-43B2-876E-2C40178A013E}" type="presOf" srcId="{D6580BDD-19F6-4880-B20C-86090EFE688E}" destId="{64003D39-E56E-4401-B896-7F589238C803}" srcOrd="0" destOrd="0" presId="urn:microsoft.com/office/officeart/2005/8/layout/process1"/>
    <dgm:cxn modelId="{02895686-A746-4EC3-BBFB-03F6A41125EF}" type="presOf" srcId="{7F933249-E33B-4721-82D4-556E8BB58B27}" destId="{ED5D8D64-4AE5-4787-909F-110ACB6F3AA6}" srcOrd="0" destOrd="0" presId="urn:microsoft.com/office/officeart/2005/8/layout/process1"/>
    <dgm:cxn modelId="{D2910288-72A7-42DF-B391-32611A959A31}" type="presOf" srcId="{ADFBAE50-AC8C-4D42-9548-150C3630772D}" destId="{77D62A89-B8A9-4550-A3CD-BBD9FF3821C9}" srcOrd="0" destOrd="0" presId="urn:microsoft.com/office/officeart/2005/8/layout/process1"/>
    <dgm:cxn modelId="{D6F7E08D-A128-42A3-A4F9-E7D7B929CE97}" srcId="{25C2DE4A-6421-4FB5-849C-B74CFC33AB9E}" destId="{D6580BDD-19F6-4880-B20C-86090EFE688E}" srcOrd="2" destOrd="0" parTransId="{D1E50D16-B016-46BB-BFBF-79DFD4D48E62}" sibTransId="{71E565F3-E2DB-450F-BABC-4015D12C639A}"/>
    <dgm:cxn modelId="{E408808F-8F39-4DAA-81FB-08EB869A0596}" srcId="{25C2DE4A-6421-4FB5-849C-B74CFC33AB9E}" destId="{8795D758-1BD4-4AB8-A4FE-AB6C83FF771D}" srcOrd="5" destOrd="0" parTransId="{75C1199A-EC10-4CA1-96DC-571E7B8720AB}" sibTransId="{A599E98B-63D3-45DE-AFFB-3D53C3B88C9D}"/>
    <dgm:cxn modelId="{05053195-0173-4384-AA46-BCA27443CF9B}" srcId="{25C2DE4A-6421-4FB5-849C-B74CFC33AB9E}" destId="{C435335D-B28C-4D3B-BB8D-B30918B892A4}" srcOrd="1" destOrd="0" parTransId="{9375624C-EEB8-4122-9901-F68AE51A21A3}" sibTransId="{70EB7031-420D-4A7D-A08B-4C6A3EB5745B}"/>
    <dgm:cxn modelId="{4717BFB9-4B61-48E4-8924-A80988C5BC06}" type="presOf" srcId="{124E5D70-91AC-47EA-8549-2C9A32D57294}" destId="{65257430-9AFE-4844-930E-7F1E4891A8F7}" srcOrd="1" destOrd="0" presId="urn:microsoft.com/office/officeart/2005/8/layout/process1"/>
    <dgm:cxn modelId="{191849C0-1153-47C8-9655-1B0E68D5C841}" type="presOf" srcId="{71E565F3-E2DB-450F-BABC-4015D12C639A}" destId="{FA01B458-5767-4C82-8592-6803CD7D85E6}" srcOrd="0" destOrd="0" presId="urn:microsoft.com/office/officeart/2005/8/layout/process1"/>
    <dgm:cxn modelId="{953638C2-890A-4945-826F-CDA87E92F4F4}" type="presOf" srcId="{71E565F3-E2DB-450F-BABC-4015D12C639A}" destId="{2FE2DA8A-33F4-4A5F-9862-EBEB618403AC}" srcOrd="1" destOrd="0" presId="urn:microsoft.com/office/officeart/2005/8/layout/process1"/>
    <dgm:cxn modelId="{CEF1BDCF-3A20-48DC-909B-C1BFE7405A53}" srcId="{25C2DE4A-6421-4FB5-849C-B74CFC33AB9E}" destId="{7F933249-E33B-4721-82D4-556E8BB58B27}" srcOrd="3" destOrd="0" parTransId="{B1D3A338-7F83-4589-968A-3E9667D769A0}" sibTransId="{124E5D70-91AC-47EA-8549-2C9A32D57294}"/>
    <dgm:cxn modelId="{94BF83E8-4645-4DAC-9D0B-024592D2DC20}" type="presOf" srcId="{70EB7031-420D-4A7D-A08B-4C6A3EB5745B}" destId="{59AD15C9-0AA5-46CC-B906-27FDC8D043F4}" srcOrd="0" destOrd="0" presId="urn:microsoft.com/office/officeart/2005/8/layout/process1"/>
    <dgm:cxn modelId="{D046B9EC-3302-45E5-A4C8-FD5F26DF6C91}" type="presOf" srcId="{25C2DE4A-6421-4FB5-849C-B74CFC33AB9E}" destId="{F57161A2-5EF7-4B0A-9C5A-062B0F714B62}" srcOrd="0" destOrd="0" presId="urn:microsoft.com/office/officeart/2005/8/layout/process1"/>
    <dgm:cxn modelId="{BFE162F2-4356-4C37-992E-7E3CA3AF16AC}" type="presOf" srcId="{D3BC69D8-57C3-444A-BBBB-27659E51B013}" destId="{49204388-DE2B-467C-B834-7E0B98CE92A6}" srcOrd="1" destOrd="0" presId="urn:microsoft.com/office/officeart/2005/8/layout/process1"/>
    <dgm:cxn modelId="{164211AE-7A43-487B-9766-ACE42CFF7AAC}" type="presParOf" srcId="{F57161A2-5EF7-4B0A-9C5A-062B0F714B62}" destId="{7B4AF607-5E5F-4F50-A70F-2038FDA65B05}" srcOrd="0" destOrd="0" presId="urn:microsoft.com/office/officeart/2005/8/layout/process1"/>
    <dgm:cxn modelId="{CE0DA67A-A428-48E8-AA28-62E4381BABFB}" type="presParOf" srcId="{F57161A2-5EF7-4B0A-9C5A-062B0F714B62}" destId="{9B82D412-9FDC-4CE3-ADA2-E43F00A46748}" srcOrd="1" destOrd="0" presId="urn:microsoft.com/office/officeart/2005/8/layout/process1"/>
    <dgm:cxn modelId="{A5E180AC-B9B4-436E-84C8-4BA55EFAC7B1}" type="presParOf" srcId="{9B82D412-9FDC-4CE3-ADA2-E43F00A46748}" destId="{7FC6AEE5-1129-47C0-98B9-112F93D5E7F1}" srcOrd="0" destOrd="0" presId="urn:microsoft.com/office/officeart/2005/8/layout/process1"/>
    <dgm:cxn modelId="{15EB8FA1-0F30-4FE2-8595-479478841597}" type="presParOf" srcId="{F57161A2-5EF7-4B0A-9C5A-062B0F714B62}" destId="{32CD67F4-A9A8-4329-9529-B9C5FDBEB457}" srcOrd="2" destOrd="0" presId="urn:microsoft.com/office/officeart/2005/8/layout/process1"/>
    <dgm:cxn modelId="{8D1521F4-F05F-4BC2-9D41-66EEC4ED6A44}" type="presParOf" srcId="{F57161A2-5EF7-4B0A-9C5A-062B0F714B62}" destId="{59AD15C9-0AA5-46CC-B906-27FDC8D043F4}" srcOrd="3" destOrd="0" presId="urn:microsoft.com/office/officeart/2005/8/layout/process1"/>
    <dgm:cxn modelId="{C618916B-B85C-44D6-9D06-008FD202B066}" type="presParOf" srcId="{59AD15C9-0AA5-46CC-B906-27FDC8D043F4}" destId="{19A11E8D-5B70-437D-9674-D5B36C3515AD}" srcOrd="0" destOrd="0" presId="urn:microsoft.com/office/officeart/2005/8/layout/process1"/>
    <dgm:cxn modelId="{91E84E6D-0D22-46B5-8568-8D742E7FEE27}" type="presParOf" srcId="{F57161A2-5EF7-4B0A-9C5A-062B0F714B62}" destId="{64003D39-E56E-4401-B896-7F589238C803}" srcOrd="4" destOrd="0" presId="urn:microsoft.com/office/officeart/2005/8/layout/process1"/>
    <dgm:cxn modelId="{D160BD5D-F539-4CAE-BA7B-0D7335A84D72}" type="presParOf" srcId="{F57161A2-5EF7-4B0A-9C5A-062B0F714B62}" destId="{FA01B458-5767-4C82-8592-6803CD7D85E6}" srcOrd="5" destOrd="0" presId="urn:microsoft.com/office/officeart/2005/8/layout/process1"/>
    <dgm:cxn modelId="{E2060EC7-A2EB-45E4-8BAC-6B71DB78A988}" type="presParOf" srcId="{FA01B458-5767-4C82-8592-6803CD7D85E6}" destId="{2FE2DA8A-33F4-4A5F-9862-EBEB618403AC}" srcOrd="0" destOrd="0" presId="urn:microsoft.com/office/officeart/2005/8/layout/process1"/>
    <dgm:cxn modelId="{BD1BC80C-E228-43E9-8546-B306E41B2140}" type="presParOf" srcId="{F57161A2-5EF7-4B0A-9C5A-062B0F714B62}" destId="{ED5D8D64-4AE5-4787-909F-110ACB6F3AA6}" srcOrd="6" destOrd="0" presId="urn:microsoft.com/office/officeart/2005/8/layout/process1"/>
    <dgm:cxn modelId="{B966F289-9749-45DE-B8FE-303F2B76696E}" type="presParOf" srcId="{F57161A2-5EF7-4B0A-9C5A-062B0F714B62}" destId="{39C93FD0-7EF8-4DF1-9CBE-CE7EF1F5D911}" srcOrd="7" destOrd="0" presId="urn:microsoft.com/office/officeart/2005/8/layout/process1"/>
    <dgm:cxn modelId="{F610BA75-A9DB-44A0-A920-81767300E301}" type="presParOf" srcId="{39C93FD0-7EF8-4DF1-9CBE-CE7EF1F5D911}" destId="{65257430-9AFE-4844-930E-7F1E4891A8F7}" srcOrd="0" destOrd="0" presId="urn:microsoft.com/office/officeart/2005/8/layout/process1"/>
    <dgm:cxn modelId="{3E5AF14B-5F32-47A6-8A84-52E61E6499C4}" type="presParOf" srcId="{F57161A2-5EF7-4B0A-9C5A-062B0F714B62}" destId="{77D62A89-B8A9-4550-A3CD-BBD9FF3821C9}" srcOrd="8" destOrd="0" presId="urn:microsoft.com/office/officeart/2005/8/layout/process1"/>
    <dgm:cxn modelId="{B4D05BF2-188D-46D8-9BFD-0111B2C1D8C1}" type="presParOf" srcId="{F57161A2-5EF7-4B0A-9C5A-062B0F714B62}" destId="{8635AFB0-A102-4866-9F95-31E927133B95}" srcOrd="9" destOrd="0" presId="urn:microsoft.com/office/officeart/2005/8/layout/process1"/>
    <dgm:cxn modelId="{DC8B43C5-DC9A-4C48-BF55-2CDF1883D19C}" type="presParOf" srcId="{8635AFB0-A102-4866-9F95-31E927133B95}" destId="{49204388-DE2B-467C-B834-7E0B98CE92A6}" srcOrd="0" destOrd="0" presId="urn:microsoft.com/office/officeart/2005/8/layout/process1"/>
    <dgm:cxn modelId="{0E6A5DDC-22FD-4F7F-B1FC-16AA2897232C}" type="presParOf" srcId="{F57161A2-5EF7-4B0A-9C5A-062B0F714B62}" destId="{F66F8712-BAC3-4A62-8F74-3C3457CB5A0B}"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a:t>
          </a:r>
          <a:r>
            <a:rPr kumimoji="0" lang="de-DE" sz="1800" b="0" i="0" u="none" strike="noStrike" kern="1200" cap="none" spc="0" normalizeH="0" baseline="0" noProof="0">
              <a:ln/>
              <a:effectLst/>
              <a:uLnTx/>
              <a:uFillTx/>
              <a:latin typeface="Calibri"/>
              <a:ea typeface="+mn-ea"/>
              <a:cs typeface="+mn-cs"/>
            </a:rPr>
            <a:t>) Diagnostik &amp; </a:t>
          </a:r>
          <a:r>
            <a:rPr kumimoji="0" lang="de-DE" sz="1800" b="0" i="0" u="none" strike="noStrike" kern="1200" cap="none" spc="0" normalizeH="0" baseline="0" noProof="0" dirty="0">
              <a:ln/>
              <a:effectLst/>
              <a:uLnTx/>
              <a:uFillTx/>
              <a:latin typeface="Calibri"/>
              <a:ea typeface="+mn-ea"/>
              <a:cs typeface="+mn-cs"/>
            </a:rPr>
            <a:t>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(2) Grundlagen Unterrichtsplanung</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solidFill>
                <a:schemeClr val="bg1"/>
              </a:solidFill>
              <a:effectLst/>
              <a:uLnTx/>
              <a:uFillTx/>
              <a:latin typeface="Calibri"/>
              <a:ea typeface="+mn-ea"/>
              <a:cs typeface="+mn-cs"/>
            </a:rPr>
            <a:t>(8) Lesemotivation &amp; </a:t>
          </a:r>
        </a:p>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solidFill>
                <a:schemeClr val="bg1"/>
              </a:solidFill>
              <a:effectLst/>
              <a:uLnTx/>
              <a:uFillTx/>
              <a:latin typeface="Calibri"/>
              <a:ea typeface="+mn-ea"/>
              <a:cs typeface="+mn-cs"/>
            </a:rPr>
            <a:t>Eigenständiges Lesen</a:t>
          </a:r>
          <a:endParaRPr lang="de-DE" sz="1800" kern="1200" dirty="0">
            <a:solidFill>
              <a:schemeClr val="bg1"/>
            </a:solidFill>
          </a:endParaRPr>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DF613-C6BA-4B44-8486-E86A408F38DA}">
      <dsp:nvSpPr>
        <dsp:cNvPr id="0" name=""/>
        <dsp:cNvSpPr/>
      </dsp:nvSpPr>
      <dsp:spPr>
        <a:xfrm rot="5400000">
          <a:off x="4693712" y="-1554528"/>
          <a:ext cx="1678764" cy="520761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de-DE" sz="2500" b="1" i="1" kern="1200" dirty="0">
              <a:solidFill>
                <a:srgbClr val="C00000"/>
              </a:solidFill>
            </a:rPr>
            <a:t>Grundlagen und Modelle einer ganzheitlichen und systematischen Leseförderung in der Schule</a:t>
          </a:r>
          <a:endParaRPr lang="de-DE" sz="2500" kern="1200" dirty="0">
            <a:solidFill>
              <a:srgbClr val="C00000"/>
            </a:solidFill>
          </a:endParaRPr>
        </a:p>
      </dsp:txBody>
      <dsp:txXfrm rot="-5400000">
        <a:off x="2929286" y="291849"/>
        <a:ext cx="5125667" cy="1514862"/>
      </dsp:txXfrm>
    </dsp:sp>
    <dsp:sp modelId="{A3AE5F64-3F30-8B49-A0CE-7CBE630C3907}">
      <dsp:nvSpPr>
        <dsp:cNvPr id="0" name=""/>
        <dsp:cNvSpPr/>
      </dsp:nvSpPr>
      <dsp:spPr>
        <a:xfrm>
          <a:off x="0" y="52"/>
          <a:ext cx="2929285" cy="20984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1</a:t>
          </a:r>
          <a:endParaRPr lang="de-DE" sz="3600" i="0" kern="1200" dirty="0"/>
        </a:p>
      </dsp:txBody>
      <dsp:txXfrm>
        <a:off x="102438" y="102490"/>
        <a:ext cx="2724409" cy="1893579"/>
      </dsp:txXfrm>
    </dsp:sp>
    <dsp:sp modelId="{0497E605-4956-DB47-92F6-21E87F66C22D}">
      <dsp:nvSpPr>
        <dsp:cNvPr id="0" name=""/>
        <dsp:cNvSpPr/>
      </dsp:nvSpPr>
      <dsp:spPr>
        <a:xfrm rot="5400000">
          <a:off x="4693712" y="648849"/>
          <a:ext cx="1678764" cy="5207618"/>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None/>
          </a:pPr>
          <a:r>
            <a:rPr lang="de-DE" sz="2500" b="1" i="1" kern="1200" dirty="0"/>
            <a:t>Wie lässt sich die Lesemotivation und das Leser-Selbstkonzept von Lernenden fördern?</a:t>
          </a:r>
          <a:endParaRPr lang="de-DE" sz="2500" kern="1200" dirty="0"/>
        </a:p>
      </dsp:txBody>
      <dsp:txXfrm rot="-5400000">
        <a:off x="2929286" y="2495227"/>
        <a:ext cx="5125667" cy="1514862"/>
      </dsp:txXfrm>
    </dsp:sp>
    <dsp:sp modelId="{2AF7B3DB-27DF-F943-9654-1F2219E0DBCE}">
      <dsp:nvSpPr>
        <dsp:cNvPr id="0" name=""/>
        <dsp:cNvSpPr/>
      </dsp:nvSpPr>
      <dsp:spPr>
        <a:xfrm>
          <a:off x="0" y="2203430"/>
          <a:ext cx="2929285" cy="209845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i="0" kern="1200" dirty="0"/>
            <a:t>Block 2</a:t>
          </a:r>
          <a:endParaRPr lang="de-DE" sz="3600" i="0" kern="1200" dirty="0"/>
        </a:p>
      </dsp:txBody>
      <dsp:txXfrm>
        <a:off x="102438" y="2305868"/>
        <a:ext cx="2724409" cy="1893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AF742-7467-8341-B34D-2FB50405916D}">
      <dsp:nvSpPr>
        <dsp:cNvPr id="0" name=""/>
        <dsp:cNvSpPr/>
      </dsp:nvSpPr>
      <dsp:spPr>
        <a:xfrm>
          <a:off x="564979" y="406400"/>
          <a:ext cx="5475833" cy="812800"/>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8260" rIns="48260" bIns="48260" numCol="1" spcCol="1270" anchor="ctr" anchorCtr="0">
          <a:noAutofit/>
        </a:bodyPr>
        <a:lstStyle/>
        <a:p>
          <a:pPr marL="0" lvl="0" indent="0" algn="l" defTabSz="844550">
            <a:lnSpc>
              <a:spcPct val="90000"/>
            </a:lnSpc>
            <a:spcBef>
              <a:spcPct val="0"/>
            </a:spcBef>
            <a:spcAft>
              <a:spcPct val="35000"/>
            </a:spcAft>
            <a:buNone/>
          </a:pPr>
          <a:r>
            <a:rPr lang="de-DE" sz="1900" b="1" kern="1200" dirty="0"/>
            <a:t>Das didaktische Mehrebenen-Modell der Lesekompetenz</a:t>
          </a:r>
        </a:p>
      </dsp:txBody>
      <dsp:txXfrm>
        <a:off x="564979" y="406400"/>
        <a:ext cx="5475833" cy="812800"/>
      </dsp:txXfrm>
    </dsp:sp>
    <dsp:sp modelId="{F6023A61-5D55-43C4-B9C2-EE21DB1DE2D2}">
      <dsp:nvSpPr>
        <dsp:cNvPr id="0" name=""/>
        <dsp:cNvSpPr/>
      </dsp:nvSpPr>
      <dsp:spPr>
        <a:xfrm>
          <a:off x="56979" y="3048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BD9D1-BE35-E44E-BA24-D50F8167372A}">
      <dsp:nvSpPr>
        <dsp:cNvPr id="0" name=""/>
        <dsp:cNvSpPr/>
      </dsp:nvSpPr>
      <dsp:spPr>
        <a:xfrm>
          <a:off x="860432" y="1625599"/>
          <a:ext cx="5180380" cy="812800"/>
        </a:xfrm>
        <a:prstGeom prst="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8260" rIns="48260" bIns="48260" numCol="1" spcCol="1270" anchor="ctr" anchorCtr="0">
          <a:noAutofit/>
        </a:bodyPr>
        <a:lstStyle/>
        <a:p>
          <a:pPr marL="0" lvl="0" indent="0" algn="l" defTabSz="844550">
            <a:lnSpc>
              <a:spcPct val="90000"/>
            </a:lnSpc>
            <a:spcBef>
              <a:spcPct val="0"/>
            </a:spcBef>
            <a:spcAft>
              <a:spcPct val="35000"/>
            </a:spcAft>
            <a:buNone/>
          </a:pPr>
          <a:r>
            <a:rPr lang="de-DE" sz="1900" b="1" kern="1200" dirty="0"/>
            <a:t>Das Erwartungs-Wert-Modell der Lesemotivation</a:t>
          </a:r>
        </a:p>
      </dsp:txBody>
      <dsp:txXfrm>
        <a:off x="860432" y="1625599"/>
        <a:ext cx="5180380" cy="812800"/>
      </dsp:txXfrm>
    </dsp:sp>
    <dsp:sp modelId="{3C6A9437-C994-394B-85F4-3BEF3CF09D5D}">
      <dsp:nvSpPr>
        <dsp:cNvPr id="0" name=""/>
        <dsp:cNvSpPr/>
      </dsp:nvSpPr>
      <dsp:spPr>
        <a:xfrm>
          <a:off x="352432" y="1523999"/>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2C2FFEA9-951E-B64E-946C-901D5A1EF519}">
      <dsp:nvSpPr>
        <dsp:cNvPr id="0" name=""/>
        <dsp:cNvSpPr/>
      </dsp:nvSpPr>
      <dsp:spPr>
        <a:xfrm>
          <a:off x="564979" y="2844800"/>
          <a:ext cx="5475833" cy="812800"/>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8260" rIns="48260" bIns="48260" numCol="1" spcCol="1270" anchor="ctr" anchorCtr="0">
          <a:noAutofit/>
        </a:bodyPr>
        <a:lstStyle/>
        <a:p>
          <a:pPr marL="0" lvl="0" indent="0" algn="l" defTabSz="844550">
            <a:lnSpc>
              <a:spcPct val="90000"/>
            </a:lnSpc>
            <a:spcBef>
              <a:spcPct val="0"/>
            </a:spcBef>
            <a:spcAft>
              <a:spcPct val="35000"/>
            </a:spcAft>
            <a:buNone/>
          </a:pPr>
          <a:r>
            <a:rPr lang="de-DE" sz="1900" b="1" kern="1200" dirty="0"/>
            <a:t>Gendersensible Leseförderung – Unterschiede zwischen Mädchen und  Jungen</a:t>
          </a:r>
        </a:p>
      </dsp:txBody>
      <dsp:txXfrm>
        <a:off x="564979" y="2844800"/>
        <a:ext cx="5475833" cy="812800"/>
      </dsp:txXfrm>
    </dsp:sp>
    <dsp:sp modelId="{F8CEE7CC-07F0-4AF7-90AE-518824AEC43E}">
      <dsp:nvSpPr>
        <dsp:cNvPr id="0" name=""/>
        <dsp:cNvSpPr/>
      </dsp:nvSpPr>
      <dsp:spPr>
        <a:xfrm>
          <a:off x="56979" y="2743200"/>
          <a:ext cx="1016000" cy="1016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DFB17-6564-3F45-B1D3-4711428158F5}">
      <dsp:nvSpPr>
        <dsp:cNvPr id="0" name=""/>
        <dsp:cNvSpPr/>
      </dsp:nvSpPr>
      <dsp:spPr>
        <a:xfrm rot="5400000">
          <a:off x="5298369" y="-2079044"/>
          <a:ext cx="1057981"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de-DE" sz="1900" b="1" kern="1200" dirty="0"/>
            <a:t>Lautleseverfahren</a:t>
          </a:r>
          <a:r>
            <a:rPr lang="de-DE" sz="1900" kern="1200" dirty="0"/>
            <a:t>:</a:t>
          </a:r>
          <a:r>
            <a:rPr lang="de-DE" sz="1900" kern="1200" baseline="0" dirty="0"/>
            <a:t> Leseflüssigkeit steigern</a:t>
          </a:r>
          <a:endParaRPr lang="de-DE" sz="1900" kern="1200" dirty="0"/>
        </a:p>
        <a:p>
          <a:pPr marL="171450" lvl="1" indent="-171450" algn="l" defTabSz="844550">
            <a:lnSpc>
              <a:spcPct val="90000"/>
            </a:lnSpc>
            <a:spcBef>
              <a:spcPct val="0"/>
            </a:spcBef>
            <a:spcAft>
              <a:spcPct val="15000"/>
            </a:spcAft>
            <a:buChar char="•"/>
          </a:pPr>
          <a:r>
            <a:rPr lang="de-DE" sz="1900" b="1" kern="1200" dirty="0"/>
            <a:t>Lesestrategien trainieren</a:t>
          </a:r>
          <a:r>
            <a:rPr lang="de-DE" sz="1900" kern="1200" dirty="0"/>
            <a:t>: Textverstehen fördern</a:t>
          </a:r>
        </a:p>
      </dsp:txBody>
      <dsp:txXfrm rot="-5400000">
        <a:off x="3085073" y="185898"/>
        <a:ext cx="5432928" cy="954689"/>
      </dsp:txXfrm>
    </dsp:sp>
    <dsp:sp modelId="{B0FCFB9A-80E9-4D46-BF0B-75F5F7AE98D0}">
      <dsp:nvSpPr>
        <dsp:cNvPr id="0" name=""/>
        <dsp:cNvSpPr/>
      </dsp:nvSpPr>
      <dsp:spPr>
        <a:xfrm>
          <a:off x="0" y="2003"/>
          <a:ext cx="3085072" cy="13224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Kognitive Lesekompetenz</a:t>
          </a:r>
        </a:p>
      </dsp:txBody>
      <dsp:txXfrm>
        <a:off x="64558" y="66561"/>
        <a:ext cx="2955956" cy="1193361"/>
      </dsp:txXfrm>
    </dsp:sp>
    <dsp:sp modelId="{63DDCA85-5E35-6F42-9306-C3EDD1E2662D}">
      <dsp:nvSpPr>
        <dsp:cNvPr id="0" name=""/>
        <dsp:cNvSpPr/>
      </dsp:nvSpPr>
      <dsp:spPr>
        <a:xfrm rot="5400000">
          <a:off x="5298369" y="-690443"/>
          <a:ext cx="1057981" cy="5484574"/>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de-DE" sz="1900" b="1" kern="1200" dirty="0"/>
            <a:t>Vielleseverfahren</a:t>
          </a:r>
          <a:r>
            <a:rPr lang="de-DE" sz="1900" kern="1200" dirty="0"/>
            <a:t>: Lesemenge steigern</a:t>
          </a:r>
        </a:p>
        <a:p>
          <a:pPr marL="171450" lvl="1" indent="-171450" algn="l" defTabSz="844550">
            <a:lnSpc>
              <a:spcPct val="90000"/>
            </a:lnSpc>
            <a:spcBef>
              <a:spcPct val="0"/>
            </a:spcBef>
            <a:spcAft>
              <a:spcPct val="15000"/>
            </a:spcAft>
            <a:buChar char="•"/>
          </a:pPr>
          <a:r>
            <a:rPr lang="de-DE" sz="1900" b="1" kern="1200" dirty="0"/>
            <a:t>Leseanimation</a:t>
          </a:r>
          <a:r>
            <a:rPr lang="de-DE" sz="1900" kern="1200" dirty="0"/>
            <a:t>: Lesen (insbesondere von Büchern) attraktiv machen</a:t>
          </a:r>
        </a:p>
      </dsp:txBody>
      <dsp:txXfrm rot="-5400000">
        <a:off x="3085073" y="1574499"/>
        <a:ext cx="5432928" cy="954689"/>
      </dsp:txXfrm>
    </dsp:sp>
    <dsp:sp modelId="{C2B7C0F0-FC0D-0F42-BF38-C39AD734BC97}">
      <dsp:nvSpPr>
        <dsp:cNvPr id="0" name=""/>
        <dsp:cNvSpPr/>
      </dsp:nvSpPr>
      <dsp:spPr>
        <a:xfrm>
          <a:off x="0" y="1390604"/>
          <a:ext cx="3085072" cy="132247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Lesemenge</a:t>
          </a:r>
          <a:r>
            <a:rPr lang="de-DE" sz="3200" b="1" kern="1200" baseline="0" dirty="0">
              <a:solidFill>
                <a:schemeClr val="bg1"/>
              </a:solidFill>
            </a:rPr>
            <a:t> und Lesefreude</a:t>
          </a:r>
          <a:endParaRPr lang="de-DE" sz="3200" b="1" kern="1200" dirty="0">
            <a:solidFill>
              <a:schemeClr val="bg1"/>
            </a:solidFill>
          </a:endParaRPr>
        </a:p>
      </dsp:txBody>
      <dsp:txXfrm>
        <a:off x="64558" y="1455162"/>
        <a:ext cx="2955956" cy="1193361"/>
      </dsp:txXfrm>
    </dsp:sp>
    <dsp:sp modelId="{55B9C5CE-AC4E-4845-B5C1-C0F0F66D8C96}">
      <dsp:nvSpPr>
        <dsp:cNvPr id="0" name=""/>
        <dsp:cNvSpPr/>
      </dsp:nvSpPr>
      <dsp:spPr>
        <a:xfrm rot="5400000">
          <a:off x="5298369" y="698157"/>
          <a:ext cx="1057981"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de-DE" sz="1900" b="1" kern="1200" dirty="0"/>
            <a:t>Sachtextlektüre unterstützen </a:t>
          </a:r>
          <a:r>
            <a:rPr lang="de-DE" sz="1900" kern="1200" dirty="0"/>
            <a:t>(im Fachunterricht)</a:t>
          </a:r>
        </a:p>
        <a:p>
          <a:pPr marL="171450" lvl="1" indent="-171450" algn="l" defTabSz="844550">
            <a:lnSpc>
              <a:spcPct val="90000"/>
            </a:lnSpc>
            <a:spcBef>
              <a:spcPct val="0"/>
            </a:spcBef>
            <a:spcAft>
              <a:spcPct val="15000"/>
            </a:spcAft>
            <a:buChar char="•"/>
          </a:pPr>
          <a:r>
            <a:rPr lang="de-DE" sz="1900" b="1" kern="1200" dirty="0"/>
            <a:t>Literarisches Lesen unterstützen </a:t>
          </a:r>
          <a:r>
            <a:rPr lang="de-DE" sz="1900" kern="1200" dirty="0"/>
            <a:t>(im Deutschunterricht und den sprachlichen Fächern)</a:t>
          </a:r>
        </a:p>
      </dsp:txBody>
      <dsp:txXfrm rot="-5400000">
        <a:off x="3085073" y="2963099"/>
        <a:ext cx="5432928" cy="954689"/>
      </dsp:txXfrm>
    </dsp:sp>
    <dsp:sp modelId="{7BE7D31F-B3DD-F24F-B688-B1D85F15F88C}">
      <dsp:nvSpPr>
        <dsp:cNvPr id="0" name=""/>
        <dsp:cNvSpPr/>
      </dsp:nvSpPr>
      <dsp:spPr>
        <a:xfrm>
          <a:off x="0" y="2779205"/>
          <a:ext cx="3085072" cy="132247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de-DE" sz="3200" b="1" kern="1200" dirty="0">
              <a:solidFill>
                <a:schemeClr val="bg1"/>
              </a:solidFill>
            </a:rPr>
            <a:t>Fachliches</a:t>
          </a:r>
          <a:r>
            <a:rPr lang="de-DE" sz="3200" b="1" kern="1200" baseline="0" dirty="0">
              <a:solidFill>
                <a:schemeClr val="bg1"/>
              </a:solidFill>
            </a:rPr>
            <a:t> Lesen &amp; Lernen</a:t>
          </a:r>
          <a:endParaRPr lang="de-DE" sz="3200" b="1" kern="1200" dirty="0">
            <a:solidFill>
              <a:schemeClr val="bg1"/>
            </a:solidFill>
          </a:endParaRPr>
        </a:p>
      </dsp:txBody>
      <dsp:txXfrm>
        <a:off x="64558" y="2843763"/>
        <a:ext cx="2955956" cy="11933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C8B1-6FC9-7E4F-A22A-BE91FBF32D73}">
      <dsp:nvSpPr>
        <dsp:cNvPr id="0" name=""/>
        <dsp:cNvSpPr/>
      </dsp:nvSpPr>
      <dsp:spPr>
        <a:xfrm>
          <a:off x="6166282" y="2470555"/>
          <a:ext cx="91440" cy="458163"/>
        </a:xfrm>
        <a:custGeom>
          <a:avLst/>
          <a:gdLst/>
          <a:ahLst/>
          <a:cxnLst/>
          <a:rect l="0" t="0" r="0" b="0"/>
          <a:pathLst>
            <a:path>
              <a:moveTo>
                <a:pt x="101380" y="0"/>
              </a:moveTo>
              <a:lnTo>
                <a:pt x="101380" y="311636"/>
              </a:lnTo>
              <a:lnTo>
                <a:pt x="45720" y="311636"/>
              </a:lnTo>
              <a:lnTo>
                <a:pt x="45720" y="458163"/>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2622DA-94C9-B044-B01A-576DD88708F6}">
      <dsp:nvSpPr>
        <dsp:cNvPr id="0" name=""/>
        <dsp:cNvSpPr/>
      </dsp:nvSpPr>
      <dsp:spPr>
        <a:xfrm>
          <a:off x="3957370" y="1052775"/>
          <a:ext cx="2310291" cy="413398"/>
        </a:xfrm>
        <a:custGeom>
          <a:avLst/>
          <a:gdLst/>
          <a:ahLst/>
          <a:cxnLst/>
          <a:rect l="0" t="0" r="0" b="0"/>
          <a:pathLst>
            <a:path>
              <a:moveTo>
                <a:pt x="0" y="0"/>
              </a:moveTo>
              <a:lnTo>
                <a:pt x="0" y="266871"/>
              </a:lnTo>
              <a:lnTo>
                <a:pt x="2310291" y="266871"/>
              </a:lnTo>
              <a:lnTo>
                <a:pt x="2310291" y="413398"/>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76CB2-A451-6E49-B658-27F5E980A092}">
      <dsp:nvSpPr>
        <dsp:cNvPr id="0" name=""/>
        <dsp:cNvSpPr/>
      </dsp:nvSpPr>
      <dsp:spPr>
        <a:xfrm>
          <a:off x="2136456" y="2470555"/>
          <a:ext cx="91440" cy="386149"/>
        </a:xfrm>
        <a:custGeom>
          <a:avLst/>
          <a:gdLst/>
          <a:ahLst/>
          <a:cxnLst/>
          <a:rect l="0" t="0" r="0" b="0"/>
          <a:pathLst>
            <a:path>
              <a:moveTo>
                <a:pt x="121863" y="0"/>
              </a:moveTo>
              <a:lnTo>
                <a:pt x="121863" y="239622"/>
              </a:lnTo>
              <a:lnTo>
                <a:pt x="45720" y="239622"/>
              </a:lnTo>
              <a:lnTo>
                <a:pt x="45720" y="386149"/>
              </a:lnTo>
            </a:path>
          </a:pathLst>
        </a:custGeom>
        <a:noFill/>
        <a:ln w="25400" cap="flat" cmpd="sng" algn="ctr">
          <a:solidFill>
            <a:schemeClr val="accent4">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4B4E2-8C04-B945-8712-9D685F814F9D}">
      <dsp:nvSpPr>
        <dsp:cNvPr id="0" name=""/>
        <dsp:cNvSpPr/>
      </dsp:nvSpPr>
      <dsp:spPr>
        <a:xfrm>
          <a:off x="2258319" y="1052775"/>
          <a:ext cx="1699050" cy="413398"/>
        </a:xfrm>
        <a:custGeom>
          <a:avLst/>
          <a:gdLst/>
          <a:ahLst/>
          <a:cxnLst/>
          <a:rect l="0" t="0" r="0" b="0"/>
          <a:pathLst>
            <a:path>
              <a:moveTo>
                <a:pt x="1699050" y="0"/>
              </a:moveTo>
              <a:lnTo>
                <a:pt x="1699050" y="266871"/>
              </a:lnTo>
              <a:lnTo>
                <a:pt x="0" y="266871"/>
              </a:lnTo>
              <a:lnTo>
                <a:pt x="0" y="413398"/>
              </a:lnTo>
            </a:path>
          </a:pathLst>
        </a:custGeom>
        <a:noFill/>
        <a:ln w="25400"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250D3B-A9D3-B04A-BEE3-E797552384F9}">
      <dsp:nvSpPr>
        <dsp:cNvPr id="0" name=""/>
        <dsp:cNvSpPr/>
      </dsp:nvSpPr>
      <dsp:spPr>
        <a:xfrm>
          <a:off x="337178" y="48394"/>
          <a:ext cx="7240385" cy="1004381"/>
        </a:xfrm>
        <a:prstGeom prst="roundRect">
          <a:avLst>
            <a:gd name="adj" fmla="val 10000"/>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0F906-3281-C44A-9377-D31E4D05A8A9}">
      <dsp:nvSpPr>
        <dsp:cNvPr id="0" name=""/>
        <dsp:cNvSpPr/>
      </dsp:nvSpPr>
      <dsp:spPr>
        <a:xfrm>
          <a:off x="512922" y="215352"/>
          <a:ext cx="7240385"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de-DE" sz="3200" b="1" kern="1200" dirty="0"/>
            <a:t>(Positives) Leser-Selbstkonzept</a:t>
          </a:r>
        </a:p>
      </dsp:txBody>
      <dsp:txXfrm>
        <a:off x="542339" y="244769"/>
        <a:ext cx="7181551" cy="945547"/>
      </dsp:txXfrm>
    </dsp:sp>
    <dsp:sp modelId="{7545CCFD-D198-894F-A37A-618EE07D12CD}">
      <dsp:nvSpPr>
        <dsp:cNvPr id="0" name=""/>
        <dsp:cNvSpPr/>
      </dsp:nvSpPr>
      <dsp:spPr>
        <a:xfrm>
          <a:off x="363353" y="1466174"/>
          <a:ext cx="3789932" cy="1004381"/>
        </a:xfrm>
        <a:prstGeom prst="roundRect">
          <a:avLst>
            <a:gd name="adj" fmla="val 10000"/>
          </a:avLst>
        </a:prstGeom>
        <a:solidFill>
          <a:schemeClr val="accent4">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688DB-F2E1-8C42-9BAB-5FAC3AC7488A}">
      <dsp:nvSpPr>
        <dsp:cNvPr id="0" name=""/>
        <dsp:cNvSpPr/>
      </dsp:nvSpPr>
      <dsp:spPr>
        <a:xfrm>
          <a:off x="539098" y="1633131"/>
          <a:ext cx="3789932"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t>(Erfolgs-)</a:t>
          </a:r>
          <a:r>
            <a:rPr lang="de-DE" sz="2800" b="1" kern="1200" dirty="0">
              <a:solidFill>
                <a:srgbClr val="C00000"/>
              </a:solidFill>
            </a:rPr>
            <a:t>Erwartung</a:t>
          </a:r>
        </a:p>
      </dsp:txBody>
      <dsp:txXfrm>
        <a:off x="568515" y="1662548"/>
        <a:ext cx="3731098" cy="945547"/>
      </dsp:txXfrm>
    </dsp:sp>
    <dsp:sp modelId="{5708B5A3-02BC-8543-8243-976A801747FF}">
      <dsp:nvSpPr>
        <dsp:cNvPr id="0" name=""/>
        <dsp:cNvSpPr/>
      </dsp:nvSpPr>
      <dsp:spPr>
        <a:xfrm>
          <a:off x="887268" y="2856704"/>
          <a:ext cx="2589816" cy="1004381"/>
        </a:xfrm>
        <a:prstGeom prst="roundRect">
          <a:avLst>
            <a:gd name="adj" fmla="val 10000"/>
          </a:avLst>
        </a:prstGeom>
        <a:solidFill>
          <a:schemeClr val="accent4">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36347-02AC-ED44-B0E7-8C6A667A5805}">
      <dsp:nvSpPr>
        <dsp:cNvPr id="0" name=""/>
        <dsp:cNvSpPr/>
      </dsp:nvSpPr>
      <dsp:spPr>
        <a:xfrm>
          <a:off x="1063013" y="3023662"/>
          <a:ext cx="2589816"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"Ich </a:t>
          </a:r>
          <a:r>
            <a:rPr lang="de-DE" sz="2500" i="1" kern="1200" dirty="0"/>
            <a:t>kann</a:t>
          </a:r>
          <a:r>
            <a:rPr lang="de-DE" sz="2500" kern="1200" dirty="0"/>
            <a:t> erfolgreich lesen"</a:t>
          </a:r>
        </a:p>
      </dsp:txBody>
      <dsp:txXfrm>
        <a:off x="1092430" y="3053079"/>
        <a:ext cx="2530982" cy="945547"/>
      </dsp:txXfrm>
    </dsp:sp>
    <dsp:sp modelId="{A561B1C5-25D2-004F-8188-5AB0E5A62088}">
      <dsp:nvSpPr>
        <dsp:cNvPr id="0" name=""/>
        <dsp:cNvSpPr/>
      </dsp:nvSpPr>
      <dsp:spPr>
        <a:xfrm>
          <a:off x="4504775" y="1466174"/>
          <a:ext cx="3525772" cy="1004381"/>
        </a:xfrm>
        <a:prstGeom prst="roundRect">
          <a:avLst>
            <a:gd name="adj" fmla="val 10000"/>
          </a:avLst>
        </a:prstGeom>
        <a:solidFill>
          <a:schemeClr val="accent4">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1A93CF-85EF-B341-8594-7A256AF0E09C}">
      <dsp:nvSpPr>
        <dsp:cNvPr id="0" name=""/>
        <dsp:cNvSpPr/>
      </dsp:nvSpPr>
      <dsp:spPr>
        <a:xfrm>
          <a:off x="4680520" y="1633131"/>
          <a:ext cx="3525772"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rgbClr val="C00000"/>
              </a:solidFill>
            </a:rPr>
            <a:t>Wert</a:t>
          </a:r>
          <a:r>
            <a:rPr lang="de-DE" sz="2800" b="1" kern="1200" dirty="0"/>
            <a:t>schätzung des Lesens</a:t>
          </a:r>
          <a:r>
            <a:rPr lang="de-DE" sz="1900" kern="1200" dirty="0"/>
            <a:t> </a:t>
          </a:r>
        </a:p>
      </dsp:txBody>
      <dsp:txXfrm>
        <a:off x="4709937" y="1662548"/>
        <a:ext cx="3466938" cy="945547"/>
      </dsp:txXfrm>
    </dsp:sp>
    <dsp:sp modelId="{82135D8E-AE63-724C-B87D-3335CA0E5FBA}">
      <dsp:nvSpPr>
        <dsp:cNvPr id="0" name=""/>
        <dsp:cNvSpPr/>
      </dsp:nvSpPr>
      <dsp:spPr>
        <a:xfrm>
          <a:off x="4989109" y="2928719"/>
          <a:ext cx="2445786" cy="1004381"/>
        </a:xfrm>
        <a:prstGeom prst="roundRect">
          <a:avLst>
            <a:gd name="adj" fmla="val 10000"/>
          </a:avLst>
        </a:prstGeom>
        <a:solidFill>
          <a:schemeClr val="accent4">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1C7D2-4AC1-8748-88ED-BE4372832C64}">
      <dsp:nvSpPr>
        <dsp:cNvPr id="0" name=""/>
        <dsp:cNvSpPr/>
      </dsp:nvSpPr>
      <dsp:spPr>
        <a:xfrm>
          <a:off x="5164853" y="3095676"/>
          <a:ext cx="2445786" cy="1004381"/>
        </a:xfrm>
        <a:prstGeom prst="roundRect">
          <a:avLst>
            <a:gd name="adj" fmla="val 10000"/>
          </a:avLst>
        </a:prstGeom>
        <a:solidFill>
          <a:schemeClr val="lt1">
            <a:alpha val="90000"/>
            <a:hueOff val="0"/>
            <a:satOff val="0"/>
            <a:lumOff val="0"/>
            <a:alphaOff val="0"/>
          </a:schemeClr>
        </a:solidFill>
        <a:ln w="25400" cap="flat" cmpd="sng" algn="ctr">
          <a:solidFill>
            <a:schemeClr val="accent4">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"Ich </a:t>
          </a:r>
          <a:r>
            <a:rPr lang="de-DE" sz="2500" i="1" kern="1200" dirty="0"/>
            <a:t>will</a:t>
          </a:r>
          <a:r>
            <a:rPr lang="de-DE" sz="2500" kern="1200" dirty="0"/>
            <a:t> (diesen Text) lesen“</a:t>
          </a:r>
        </a:p>
      </dsp:txBody>
      <dsp:txXfrm>
        <a:off x="5194270" y="3125093"/>
        <a:ext cx="2386952" cy="945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AF607-5E5F-4F50-A70F-2038FDA65B05}">
      <dsp:nvSpPr>
        <dsp:cNvPr id="0" name=""/>
        <dsp:cNvSpPr/>
      </dsp:nvSpPr>
      <dsp:spPr>
        <a:xfrm>
          <a:off x="0" y="2060115"/>
          <a:ext cx="1080120" cy="6480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Umwelt</a:t>
          </a:r>
        </a:p>
      </dsp:txBody>
      <dsp:txXfrm>
        <a:off x="18981" y="2079096"/>
        <a:ext cx="1042158" cy="610110"/>
      </dsp:txXfrm>
    </dsp:sp>
    <dsp:sp modelId="{9B82D412-9FDC-4CE3-ADA2-E43F00A46748}">
      <dsp:nvSpPr>
        <dsp:cNvPr id="0" name=""/>
        <dsp:cNvSpPr/>
      </dsp:nvSpPr>
      <dsp:spPr>
        <a:xfrm>
          <a:off x="1188132" y="2250217"/>
          <a:ext cx="228985" cy="2678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1188132" y="2303791"/>
        <a:ext cx="160290" cy="160721"/>
      </dsp:txXfrm>
    </dsp:sp>
    <dsp:sp modelId="{32CD67F4-A9A8-4329-9529-B9C5FDBEB457}">
      <dsp:nvSpPr>
        <dsp:cNvPr id="0" name=""/>
        <dsp:cNvSpPr/>
      </dsp:nvSpPr>
      <dsp:spPr>
        <a:xfrm>
          <a:off x="1512168" y="2060115"/>
          <a:ext cx="1080120" cy="648072"/>
        </a:xfrm>
        <a:prstGeom prst="roundRect">
          <a:avLst>
            <a:gd name="adj" fmla="val 1000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Verarbeitung</a:t>
          </a:r>
        </a:p>
      </dsp:txBody>
      <dsp:txXfrm>
        <a:off x="1531149" y="2079096"/>
        <a:ext cx="1042158" cy="610110"/>
      </dsp:txXfrm>
    </dsp:sp>
    <dsp:sp modelId="{59AD15C9-0AA5-46CC-B906-27FDC8D043F4}">
      <dsp:nvSpPr>
        <dsp:cNvPr id="0" name=""/>
        <dsp:cNvSpPr/>
      </dsp:nvSpPr>
      <dsp:spPr>
        <a:xfrm>
          <a:off x="2700300" y="2250217"/>
          <a:ext cx="228985" cy="267869"/>
        </a:xfrm>
        <a:prstGeom prst="rightArrow">
          <a:avLst>
            <a:gd name="adj1" fmla="val 60000"/>
            <a:gd name="adj2" fmla="val 50000"/>
          </a:avLst>
        </a:prstGeom>
        <a:solidFill>
          <a:schemeClr val="accent4">
            <a:hueOff val="-1116192"/>
            <a:satOff val="6725"/>
            <a:lumOff val="5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2700300" y="2303791"/>
        <a:ext cx="160290" cy="160721"/>
      </dsp:txXfrm>
    </dsp:sp>
    <dsp:sp modelId="{64003D39-E56E-4401-B896-7F589238C803}">
      <dsp:nvSpPr>
        <dsp:cNvPr id="0" name=""/>
        <dsp:cNvSpPr/>
      </dsp:nvSpPr>
      <dsp:spPr>
        <a:xfrm>
          <a:off x="3024336" y="2060115"/>
          <a:ext cx="1080120" cy="648072"/>
        </a:xfrm>
        <a:prstGeom prst="roundRect">
          <a:avLst>
            <a:gd name="adj" fmla="val 1000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Überzeugungen</a:t>
          </a:r>
        </a:p>
      </dsp:txBody>
      <dsp:txXfrm>
        <a:off x="3043317" y="2079096"/>
        <a:ext cx="1042158" cy="610110"/>
      </dsp:txXfrm>
    </dsp:sp>
    <dsp:sp modelId="{FA01B458-5767-4C82-8592-6803CD7D85E6}">
      <dsp:nvSpPr>
        <dsp:cNvPr id="0" name=""/>
        <dsp:cNvSpPr/>
      </dsp:nvSpPr>
      <dsp:spPr>
        <a:xfrm>
          <a:off x="4212468" y="2250217"/>
          <a:ext cx="228985" cy="267869"/>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4212468" y="2303791"/>
        <a:ext cx="160290" cy="160721"/>
      </dsp:txXfrm>
    </dsp:sp>
    <dsp:sp modelId="{ED5D8D64-4AE5-4787-909F-110ACB6F3AA6}">
      <dsp:nvSpPr>
        <dsp:cNvPr id="0" name=""/>
        <dsp:cNvSpPr/>
      </dsp:nvSpPr>
      <dsp:spPr>
        <a:xfrm>
          <a:off x="4536504" y="2060115"/>
          <a:ext cx="1080120" cy="648072"/>
        </a:xfrm>
        <a:prstGeom prst="roundRect">
          <a:avLst>
            <a:gd name="adj" fmla="val 1000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Werte und Erwartungen</a:t>
          </a:r>
        </a:p>
      </dsp:txBody>
      <dsp:txXfrm>
        <a:off x="4555485" y="2079096"/>
        <a:ext cx="1042158" cy="610110"/>
      </dsp:txXfrm>
    </dsp:sp>
    <dsp:sp modelId="{39C93FD0-7EF8-4DF1-9CBE-CE7EF1F5D911}">
      <dsp:nvSpPr>
        <dsp:cNvPr id="0" name=""/>
        <dsp:cNvSpPr/>
      </dsp:nvSpPr>
      <dsp:spPr>
        <a:xfrm>
          <a:off x="5724636" y="2250217"/>
          <a:ext cx="228985" cy="267869"/>
        </a:xfrm>
        <a:prstGeom prst="rightArrow">
          <a:avLst>
            <a:gd name="adj1" fmla="val 60000"/>
            <a:gd name="adj2" fmla="val 50000"/>
          </a:avLst>
        </a:prstGeom>
        <a:solidFill>
          <a:schemeClr val="accent4">
            <a:hueOff val="-3348577"/>
            <a:satOff val="20174"/>
            <a:lumOff val="16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5724636" y="2303791"/>
        <a:ext cx="160290" cy="160721"/>
      </dsp:txXfrm>
    </dsp:sp>
    <dsp:sp modelId="{77D62A89-B8A9-4550-A3CD-BBD9FF3821C9}">
      <dsp:nvSpPr>
        <dsp:cNvPr id="0" name=""/>
        <dsp:cNvSpPr/>
      </dsp:nvSpPr>
      <dsp:spPr>
        <a:xfrm>
          <a:off x="6048672" y="2060115"/>
          <a:ext cx="1080120" cy="648072"/>
        </a:xfrm>
        <a:prstGeom prst="roundRect">
          <a:avLst>
            <a:gd name="adj" fmla="val 1000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Lesemotivation</a:t>
          </a:r>
        </a:p>
      </dsp:txBody>
      <dsp:txXfrm>
        <a:off x="6067653" y="2079096"/>
        <a:ext cx="1042158" cy="610110"/>
      </dsp:txXfrm>
    </dsp:sp>
    <dsp:sp modelId="{8635AFB0-A102-4866-9F95-31E927133B95}">
      <dsp:nvSpPr>
        <dsp:cNvPr id="0" name=""/>
        <dsp:cNvSpPr/>
      </dsp:nvSpPr>
      <dsp:spPr>
        <a:xfrm>
          <a:off x="7236804" y="2250217"/>
          <a:ext cx="228985" cy="267869"/>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7236804" y="2303791"/>
        <a:ext cx="160290" cy="160721"/>
      </dsp:txXfrm>
    </dsp:sp>
    <dsp:sp modelId="{F66F8712-BAC3-4A62-8F74-3C3457CB5A0B}">
      <dsp:nvSpPr>
        <dsp:cNvPr id="0" name=""/>
        <dsp:cNvSpPr/>
      </dsp:nvSpPr>
      <dsp:spPr>
        <a:xfrm>
          <a:off x="7560839" y="2060115"/>
          <a:ext cx="1080120" cy="648072"/>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t>Lesekompetenz</a:t>
          </a:r>
        </a:p>
      </dsp:txBody>
      <dsp:txXfrm>
        <a:off x="7579820" y="2079096"/>
        <a:ext cx="1042158" cy="610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AF607-5E5F-4F50-A70F-2038FDA65B05}">
      <dsp:nvSpPr>
        <dsp:cNvPr id="0" name=""/>
        <dsp:cNvSpPr/>
      </dsp:nvSpPr>
      <dsp:spPr>
        <a:xfrm>
          <a:off x="7884" y="1523914"/>
          <a:ext cx="1065259" cy="17204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Soziale Umwelt</a:t>
          </a:r>
        </a:p>
      </dsp:txBody>
      <dsp:txXfrm>
        <a:off x="39084" y="1555114"/>
        <a:ext cx="1002859" cy="1658074"/>
      </dsp:txXfrm>
    </dsp:sp>
    <dsp:sp modelId="{9B82D412-9FDC-4CE3-ADA2-E43F00A46748}">
      <dsp:nvSpPr>
        <dsp:cNvPr id="0" name=""/>
        <dsp:cNvSpPr/>
      </dsp:nvSpPr>
      <dsp:spPr>
        <a:xfrm>
          <a:off x="1150073" y="2288759"/>
          <a:ext cx="163089" cy="19078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1150073" y="2326916"/>
        <a:ext cx="114162" cy="114470"/>
      </dsp:txXfrm>
    </dsp:sp>
    <dsp:sp modelId="{32CD67F4-A9A8-4329-9529-B9C5FDBEB457}">
      <dsp:nvSpPr>
        <dsp:cNvPr id="0" name=""/>
        <dsp:cNvSpPr/>
      </dsp:nvSpPr>
      <dsp:spPr>
        <a:xfrm>
          <a:off x="1380860" y="1523914"/>
          <a:ext cx="995638" cy="1720474"/>
        </a:xfrm>
        <a:prstGeom prst="roundRect">
          <a:avLst>
            <a:gd name="adj" fmla="val 1000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Sub-</a:t>
          </a:r>
          <a:r>
            <a:rPr lang="de-DE" sz="1800" kern="1200" dirty="0" err="1"/>
            <a:t>jektive</a:t>
          </a:r>
          <a:r>
            <a:rPr lang="de-DE" sz="1800" kern="1200" dirty="0"/>
            <a:t> </a:t>
          </a:r>
          <a:r>
            <a:rPr lang="de-DE" sz="1800" kern="1200" dirty="0" err="1"/>
            <a:t>Verar-beitung</a:t>
          </a:r>
          <a:endParaRPr lang="de-DE" sz="1800" kern="1200" dirty="0"/>
        </a:p>
      </dsp:txBody>
      <dsp:txXfrm>
        <a:off x="1410021" y="1553075"/>
        <a:ext cx="937316" cy="1662152"/>
      </dsp:txXfrm>
    </dsp:sp>
    <dsp:sp modelId="{59AD15C9-0AA5-46CC-B906-27FDC8D043F4}">
      <dsp:nvSpPr>
        <dsp:cNvPr id="0" name=""/>
        <dsp:cNvSpPr/>
      </dsp:nvSpPr>
      <dsp:spPr>
        <a:xfrm>
          <a:off x="2453428" y="2288759"/>
          <a:ext cx="163089" cy="190784"/>
        </a:xfrm>
        <a:prstGeom prst="rightArrow">
          <a:avLst>
            <a:gd name="adj1" fmla="val 60000"/>
            <a:gd name="adj2" fmla="val 50000"/>
          </a:avLst>
        </a:prstGeom>
        <a:solidFill>
          <a:schemeClr val="accent4">
            <a:hueOff val="-1116192"/>
            <a:satOff val="6725"/>
            <a:lumOff val="5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2453428" y="2326916"/>
        <a:ext cx="114162" cy="114470"/>
      </dsp:txXfrm>
    </dsp:sp>
    <dsp:sp modelId="{64003D39-E56E-4401-B896-7F589238C803}">
      <dsp:nvSpPr>
        <dsp:cNvPr id="0" name=""/>
        <dsp:cNvSpPr/>
      </dsp:nvSpPr>
      <dsp:spPr>
        <a:xfrm>
          <a:off x="2684215" y="1523914"/>
          <a:ext cx="1311871" cy="1720474"/>
        </a:xfrm>
        <a:prstGeom prst="roundRect">
          <a:avLst>
            <a:gd name="adj" fmla="val 1000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err="1"/>
            <a:t>Motiva-tionale</a:t>
          </a:r>
          <a:r>
            <a:rPr lang="de-DE" sz="1800" kern="1200" dirty="0"/>
            <a:t> Über-zeugungen</a:t>
          </a:r>
        </a:p>
      </dsp:txBody>
      <dsp:txXfrm>
        <a:off x="2722638" y="1562337"/>
        <a:ext cx="1235025" cy="1643628"/>
      </dsp:txXfrm>
    </dsp:sp>
    <dsp:sp modelId="{FA01B458-5767-4C82-8592-6803CD7D85E6}">
      <dsp:nvSpPr>
        <dsp:cNvPr id="0" name=""/>
        <dsp:cNvSpPr/>
      </dsp:nvSpPr>
      <dsp:spPr>
        <a:xfrm>
          <a:off x="4073015" y="2288759"/>
          <a:ext cx="163089" cy="190784"/>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4073015" y="2326916"/>
        <a:ext cx="114162" cy="114470"/>
      </dsp:txXfrm>
    </dsp:sp>
    <dsp:sp modelId="{ED5D8D64-4AE5-4787-909F-110ACB6F3AA6}">
      <dsp:nvSpPr>
        <dsp:cNvPr id="0" name=""/>
        <dsp:cNvSpPr/>
      </dsp:nvSpPr>
      <dsp:spPr>
        <a:xfrm>
          <a:off x="4303802" y="1523914"/>
          <a:ext cx="1346443" cy="1720474"/>
        </a:xfrm>
        <a:prstGeom prst="roundRect">
          <a:avLst>
            <a:gd name="adj" fmla="val 1000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Lese-bezogene Wert- und Erwartungs-kognitionen</a:t>
          </a:r>
        </a:p>
      </dsp:txBody>
      <dsp:txXfrm>
        <a:off x="4343238" y="1563350"/>
        <a:ext cx="1267571" cy="1641602"/>
      </dsp:txXfrm>
    </dsp:sp>
    <dsp:sp modelId="{39C93FD0-7EF8-4DF1-9CBE-CE7EF1F5D911}">
      <dsp:nvSpPr>
        <dsp:cNvPr id="0" name=""/>
        <dsp:cNvSpPr/>
      </dsp:nvSpPr>
      <dsp:spPr>
        <a:xfrm>
          <a:off x="5727175" y="2288759"/>
          <a:ext cx="163089" cy="190784"/>
        </a:xfrm>
        <a:prstGeom prst="rightArrow">
          <a:avLst>
            <a:gd name="adj1" fmla="val 60000"/>
            <a:gd name="adj2" fmla="val 50000"/>
          </a:avLst>
        </a:prstGeom>
        <a:solidFill>
          <a:schemeClr val="accent4">
            <a:hueOff val="-3348577"/>
            <a:satOff val="20174"/>
            <a:lumOff val="16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5727175" y="2326916"/>
        <a:ext cx="114162" cy="114470"/>
      </dsp:txXfrm>
    </dsp:sp>
    <dsp:sp modelId="{77D62A89-B8A9-4550-A3CD-BBD9FF3821C9}">
      <dsp:nvSpPr>
        <dsp:cNvPr id="0" name=""/>
        <dsp:cNvSpPr/>
      </dsp:nvSpPr>
      <dsp:spPr>
        <a:xfrm>
          <a:off x="5957962" y="1523914"/>
          <a:ext cx="1325956" cy="1720474"/>
        </a:xfrm>
        <a:prstGeom prst="roundRect">
          <a:avLst>
            <a:gd name="adj" fmla="val 1000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Aktuelle und habituelle Lese-motivation</a:t>
          </a:r>
        </a:p>
      </dsp:txBody>
      <dsp:txXfrm>
        <a:off x="5996798" y="1562750"/>
        <a:ext cx="1248284" cy="1642802"/>
      </dsp:txXfrm>
    </dsp:sp>
    <dsp:sp modelId="{8635AFB0-A102-4866-9F95-31E927133B95}">
      <dsp:nvSpPr>
        <dsp:cNvPr id="0" name=""/>
        <dsp:cNvSpPr/>
      </dsp:nvSpPr>
      <dsp:spPr>
        <a:xfrm>
          <a:off x="7360848" y="2288759"/>
          <a:ext cx="163089" cy="190784"/>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7360848" y="2326916"/>
        <a:ext cx="114162" cy="114470"/>
      </dsp:txXfrm>
    </dsp:sp>
    <dsp:sp modelId="{F66F8712-BAC3-4A62-8F74-3C3457CB5A0B}">
      <dsp:nvSpPr>
        <dsp:cNvPr id="0" name=""/>
        <dsp:cNvSpPr/>
      </dsp:nvSpPr>
      <dsp:spPr>
        <a:xfrm>
          <a:off x="7591635" y="1523914"/>
          <a:ext cx="1113448" cy="1720474"/>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Aktuelles </a:t>
          </a:r>
          <a:r>
            <a:rPr lang="de-DE" sz="1800" kern="1200" dirty="0" err="1"/>
            <a:t>Lesever</a:t>
          </a:r>
          <a:r>
            <a:rPr lang="de-DE" sz="1800" kern="1200" dirty="0"/>
            <a:t>-stehen / Lese-</a:t>
          </a:r>
          <a:r>
            <a:rPr lang="de-DE" sz="1800" kern="1200" dirty="0" err="1"/>
            <a:t>kom</a:t>
          </a:r>
          <a:r>
            <a:rPr lang="de-DE" sz="1800" kern="1200" dirty="0"/>
            <a:t>-</a:t>
          </a:r>
          <a:r>
            <a:rPr lang="de-DE" sz="1800" kern="1200" dirty="0" err="1"/>
            <a:t>petenz</a:t>
          </a:r>
          <a:endParaRPr lang="de-DE" sz="1800" kern="1200" dirty="0"/>
        </a:p>
      </dsp:txBody>
      <dsp:txXfrm>
        <a:off x="7624247" y="1556526"/>
        <a:ext cx="1048224" cy="16552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9/12/22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948878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22</a:t>
            </a:fld>
            <a:endParaRPr lang="en-US" dirty="0"/>
          </a:p>
        </p:txBody>
      </p:sp>
    </p:spTree>
    <p:extLst>
      <p:ext uri="{BB962C8B-B14F-4D97-AF65-F5344CB8AC3E}">
        <p14:creationId xmlns:p14="http://schemas.microsoft.com/office/powerpoint/2010/main" val="401490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23</a:t>
            </a:fld>
            <a:endParaRPr lang="en-US" dirty="0"/>
          </a:p>
        </p:txBody>
      </p:sp>
    </p:spTree>
    <p:extLst>
      <p:ext uri="{BB962C8B-B14F-4D97-AF65-F5344CB8AC3E}">
        <p14:creationId xmlns:p14="http://schemas.microsoft.com/office/powerpoint/2010/main" val="202145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p:nvPr>
        </p:nvSpPr>
        <p:spPr>
          <a:noFill/>
        </p:spPr>
        <p:txBody>
          <a:bodyPr/>
          <a:lstStyle>
            <a:lvl1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1pPr>
            <a:lvl2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2pPr>
            <a:lvl3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3pPr>
            <a:lvl4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4pPr>
            <a:lvl5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fld id="{978E26B7-9081-419E-8CD8-E5C8AFDEE830}"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cs typeface="Arial Unicode MS" pitchFamily="34" charset="-128"/>
              </a:rPr>
              <a:pPr marL="0" marR="0" lvl="0" indent="0" algn="r"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t>33</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cs typeface="Arial Unicode MS" pitchFamily="34" charset="-128"/>
            </a:endParaRPr>
          </a:p>
        </p:txBody>
      </p:sp>
      <p:sp>
        <p:nvSpPr>
          <p:cNvPr id="89091" name="Rectangle 1"/>
          <p:cNvSpPr>
            <a:spLocks noGrp="1" noRot="1" noChangeAspect="1" noChangeArrowheads="1" noTextEdit="1"/>
          </p:cNvSpPr>
          <p:nvPr>
            <p:ph type="sldImg"/>
          </p:nvPr>
        </p:nvSpPr>
        <p:spPr>
          <a:xfrm>
            <a:off x="1143000" y="685800"/>
            <a:ext cx="4573588"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685494" y="4342939"/>
            <a:ext cx="5487013" cy="4114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Times New Roman" pitchFamily="18" charset="0"/>
            </a:endParaRPr>
          </a:p>
        </p:txBody>
      </p:sp>
      <p:sp>
        <p:nvSpPr>
          <p:cNvPr id="89093" name="Fußzeilenplatzhalter 1"/>
          <p:cNvSpPr>
            <a:spLocks noGrp="1"/>
          </p:cNvSpPr>
          <p:nvPr>
            <p:ph type="ftr" sz="quarter"/>
          </p:nvPr>
        </p:nvSpPr>
        <p:spPr>
          <a:noFill/>
        </p:spPr>
        <p:txBody>
          <a:bodyPr/>
          <a:lstStyle>
            <a:lvl1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1pPr>
            <a:lvl2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2pPr>
            <a:lvl3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3pPr>
            <a:lvl4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4pPr>
            <a:lvl5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endParaRPr kumimoji="0" lang="de-DE" sz="11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515900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p:nvPr>
        </p:nvSpPr>
        <p:spPr>
          <a:noFill/>
        </p:spPr>
        <p:txBody>
          <a:bodyPr/>
          <a:lstStyle>
            <a:lvl1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1pPr>
            <a:lvl2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2pPr>
            <a:lvl3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3pPr>
            <a:lvl4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4pPr>
            <a:lvl5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fld id="{978E26B7-9081-419E-8CD8-E5C8AFDEE830}"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cs typeface="Arial Unicode MS" pitchFamily="34" charset="-128"/>
              </a:rPr>
              <a:pPr marL="0" marR="0" lvl="0" indent="0" algn="r"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t>34</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cs typeface="Arial Unicode MS" pitchFamily="34" charset="-128"/>
            </a:endParaRPr>
          </a:p>
        </p:txBody>
      </p:sp>
      <p:sp>
        <p:nvSpPr>
          <p:cNvPr id="89091" name="Rectangle 1"/>
          <p:cNvSpPr>
            <a:spLocks noGrp="1" noRot="1" noChangeAspect="1" noChangeArrowheads="1" noTextEdit="1"/>
          </p:cNvSpPr>
          <p:nvPr>
            <p:ph type="sldImg"/>
          </p:nvPr>
        </p:nvSpPr>
        <p:spPr>
          <a:xfrm>
            <a:off x="1143000" y="685800"/>
            <a:ext cx="4573588"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685494" y="4342939"/>
            <a:ext cx="5487013" cy="4114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Times New Roman" pitchFamily="18" charset="0"/>
            </a:endParaRPr>
          </a:p>
        </p:txBody>
      </p:sp>
      <p:sp>
        <p:nvSpPr>
          <p:cNvPr id="89093" name="Fußzeilenplatzhalter 1"/>
          <p:cNvSpPr>
            <a:spLocks noGrp="1"/>
          </p:cNvSpPr>
          <p:nvPr>
            <p:ph type="ftr" sz="quarter"/>
          </p:nvPr>
        </p:nvSpPr>
        <p:spPr>
          <a:noFill/>
        </p:spPr>
        <p:txBody>
          <a:bodyPr/>
          <a:lstStyle>
            <a:lvl1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1pPr>
            <a:lvl2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2pPr>
            <a:lvl3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3pPr>
            <a:lvl4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4pPr>
            <a:lvl5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endParaRPr kumimoji="0" lang="de-DE" sz="11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p:spPr>
        <p:txBody>
          <a:bodyPr/>
          <a:lstStyle>
            <a:lvl1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1pPr>
            <a:lvl2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2pPr>
            <a:lvl3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3pPr>
            <a:lvl4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4pPr>
            <a:lvl5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fld id="{F9A3EF8D-B215-4095-A23A-5DDBFDD8D7CB}" type="slidenum">
              <a:rPr kumimoji="0" lang="de-DE" sz="11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cs typeface="Arial Unicode MS" pitchFamily="34" charset="-128"/>
              </a:rPr>
              <a:pPr marL="0" marR="0" lvl="0" indent="0" algn="r"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t>35</a:t>
            </a:fld>
            <a:endParaRPr kumimoji="0" lang="de-DE" sz="11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cs typeface="Arial Unicode MS" pitchFamily="34" charset="-128"/>
            </a:endParaRPr>
          </a:p>
        </p:txBody>
      </p:sp>
      <p:sp>
        <p:nvSpPr>
          <p:cNvPr id="96259" name="Rectangle 1"/>
          <p:cNvSpPr>
            <a:spLocks noGrp="1" noRot="1" noChangeAspect="1" noChangeArrowheads="1" noTextEdit="1"/>
          </p:cNvSpPr>
          <p:nvPr>
            <p:ph type="sldImg"/>
          </p:nvPr>
        </p:nvSpPr>
        <p:spPr>
          <a:xfrm>
            <a:off x="1143000" y="685800"/>
            <a:ext cx="4573588" cy="34290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Grp="1" noChangeArrowheads="1"/>
          </p:cNvSpPr>
          <p:nvPr>
            <p:ph type="body" idx="1"/>
          </p:nvPr>
        </p:nvSpPr>
        <p:spPr>
          <a:xfrm>
            <a:off x="685494" y="4342939"/>
            <a:ext cx="5487013" cy="41145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atin typeface="Times New Roman" pitchFamily="18" charset="0"/>
            </a:endParaRPr>
          </a:p>
        </p:txBody>
      </p:sp>
      <p:sp>
        <p:nvSpPr>
          <p:cNvPr id="96261" name="Fußzeilenplatzhalter 1"/>
          <p:cNvSpPr>
            <a:spLocks noGrp="1"/>
          </p:cNvSpPr>
          <p:nvPr>
            <p:ph type="ftr" sz="quarter"/>
          </p:nvPr>
        </p:nvSpPr>
        <p:spPr>
          <a:noFill/>
        </p:spPr>
        <p:txBody>
          <a:bodyPr/>
          <a:lstStyle>
            <a:lvl1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1pPr>
            <a:lvl2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2pPr>
            <a:lvl3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3pPr>
            <a:lvl4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4pPr>
            <a:lvl5pPr eaLnBrk="0" hangingPunct="0">
              <a:tabLst>
                <a:tab pos="668232" algn="l"/>
                <a:tab pos="1336464" algn="l"/>
                <a:tab pos="2004696" algn="l"/>
                <a:tab pos="2672928" algn="l"/>
              </a:tabLst>
              <a:defRPr sz="2200">
                <a:solidFill>
                  <a:schemeClr val="bg1"/>
                </a:solidFill>
                <a:latin typeface="Arial" pitchFamily="34" charset="0"/>
                <a:ea typeface="Microsoft YaHei" pitchFamily="34" charset="-122"/>
              </a:defRPr>
            </a:lvl5pPr>
            <a:lvl6pPr marL="2321227"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6pPr>
            <a:lvl7pPr marL="2743269"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7pPr>
            <a:lvl8pPr marL="3165310"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8pPr>
            <a:lvl9pPr marL="3587351" indent="-211021" defTabSz="414715" eaLnBrk="0" fontAlgn="base" hangingPunct="0">
              <a:spcBef>
                <a:spcPct val="0"/>
              </a:spcBef>
              <a:spcAft>
                <a:spcPct val="0"/>
              </a:spcAft>
              <a:buClr>
                <a:srgbClr val="000000"/>
              </a:buClr>
              <a:buSzPct val="100000"/>
              <a:buFont typeface="Times New Roman" pitchFamily="18" charset="0"/>
              <a:tabLst>
                <a:tab pos="668232" algn="l"/>
                <a:tab pos="1336464" algn="l"/>
                <a:tab pos="2004696" algn="l"/>
                <a:tab pos="2672928" algn="l"/>
              </a:tabLst>
              <a:defRPr sz="2200">
                <a:solidFill>
                  <a:schemeClr val="bg1"/>
                </a:solidFill>
                <a:latin typeface="Arial" pitchFamily="34" charset="0"/>
                <a:ea typeface="Microsoft YaHei"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668232" algn="l"/>
                <a:tab pos="1336464" algn="l"/>
                <a:tab pos="2004696" algn="l"/>
                <a:tab pos="2672928" algn="l"/>
              </a:tabLst>
              <a:defRPr/>
            </a:pPr>
            <a:endParaRPr kumimoji="0" lang="de-DE" sz="11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37</a:t>
            </a:fld>
            <a:endParaRPr lang="en-US" dirty="0"/>
          </a:p>
        </p:txBody>
      </p:sp>
    </p:spTree>
    <p:extLst>
      <p:ext uri="{BB962C8B-B14F-4D97-AF65-F5344CB8AC3E}">
        <p14:creationId xmlns:p14="http://schemas.microsoft.com/office/powerpoint/2010/main" val="260871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„Damit […] in verstärktem Maße identifikatorische Prozesse während der Lektüre ablaufen können, muss der Held des Buches ein entscheidendes Kriterium aufweisen: Er muss männlich sein.“ (Pronold-Günthner 2010, S. 68)</a:t>
            </a:r>
          </a:p>
          <a:p>
            <a:endParaRPr lang="de-DE"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7D25A-2CC8-4BE3-B561-40B77CF73E08}" type="slidenum">
              <a:rPr kumimoji="0" lang="de-D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de-D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117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marL="342900" indent="-342900"/>
            <a:r>
              <a:rPr lang="de-DE" sz="1200" b="1" dirty="0">
                <a:latin typeface="HelveticaNeueLT Com 45 Lt" panose="020B0403020202020204" pitchFamily="34" charset="0"/>
              </a:rPr>
              <a:t>Mädchen und Jungen </a:t>
            </a:r>
            <a:r>
              <a:rPr lang="de-DE" sz="1200" dirty="0">
                <a:latin typeface="HelveticaNeueLT Com 45 Lt" panose="020B0403020202020204" pitchFamily="34" charset="0"/>
              </a:rPr>
              <a:t>bevorzugen </a:t>
            </a:r>
            <a:r>
              <a:rPr lang="de-DE" sz="1200" b="1" u="sng" dirty="0">
                <a:latin typeface="HelveticaNeueLT Com 45 Lt" panose="020B0403020202020204" pitchFamily="34" charset="0"/>
              </a:rPr>
              <a:t>in der Kindheit </a:t>
            </a:r>
            <a:r>
              <a:rPr lang="de-DE" sz="1200" dirty="0">
                <a:solidFill>
                  <a:schemeClr val="accent4"/>
                </a:solidFill>
                <a:latin typeface="HelveticaNeueLT Com 45 Lt" panose="020B0403020202020204" pitchFamily="34" charset="0"/>
              </a:rPr>
              <a:t>Märchen, spannende und fantastische Geschichten</a:t>
            </a:r>
            <a:r>
              <a:rPr lang="de-DE" sz="1200" dirty="0">
                <a:latin typeface="HelveticaNeueLT Com 45 Lt" panose="020B0403020202020204" pitchFamily="34" charset="0"/>
              </a:rPr>
              <a:t>. </a:t>
            </a:r>
          </a:p>
          <a:p>
            <a:pPr marL="342900" indent="-342900"/>
            <a:r>
              <a:rPr lang="de-DE" sz="1200" dirty="0">
                <a:latin typeface="HelveticaNeueLT Com 45 Lt" panose="020B0403020202020204" pitchFamily="34" charset="0"/>
              </a:rPr>
              <a:t>Im Verlauf ihrer Leseentwicklung interessieren sich </a:t>
            </a:r>
            <a:r>
              <a:rPr lang="de-DE" sz="1200" b="1" dirty="0">
                <a:latin typeface="HelveticaNeueLT Com 45 Lt" panose="020B0403020202020204" pitchFamily="34" charset="0"/>
              </a:rPr>
              <a:t>Mädchen</a:t>
            </a:r>
            <a:r>
              <a:rPr lang="de-DE" sz="1200" dirty="0">
                <a:latin typeface="HelveticaNeueLT Com 45 Lt" panose="020B0403020202020204" pitchFamily="34" charset="0"/>
              </a:rPr>
              <a:t> zunehmend für Themen, die einen </a:t>
            </a:r>
            <a:r>
              <a:rPr lang="de-DE" sz="1200" dirty="0">
                <a:solidFill>
                  <a:schemeClr val="accent4"/>
                </a:solidFill>
                <a:latin typeface="HelveticaNeueLT Com 45 Lt" panose="020B0403020202020204" pitchFamily="34" charset="0"/>
              </a:rPr>
              <a:t>Bezug zu ihrem eigenen Leben </a:t>
            </a:r>
            <a:r>
              <a:rPr lang="de-DE" sz="1200" dirty="0">
                <a:latin typeface="HelveticaNeueLT Com 45 Lt" panose="020B0403020202020204" pitchFamily="34" charset="0"/>
              </a:rPr>
              <a:t>und zu ihrer Gegenwart bzw. ihrem gesell-</a:t>
            </a:r>
            <a:r>
              <a:rPr lang="de-DE" sz="1200" dirty="0" err="1">
                <a:latin typeface="HelveticaNeueLT Com 45 Lt" panose="020B0403020202020204" pitchFamily="34" charset="0"/>
              </a:rPr>
              <a:t>schaftlichen</a:t>
            </a:r>
            <a:r>
              <a:rPr lang="de-DE" sz="1200" dirty="0">
                <a:latin typeface="HelveticaNeueLT Com 45 Lt" panose="020B0403020202020204" pitchFamily="34" charset="0"/>
              </a:rPr>
              <a:t> Umfeld haben (eher realistische oder problemorientierte Geschichten). </a:t>
            </a:r>
          </a:p>
          <a:p>
            <a:pPr marL="342900" indent="-342900"/>
            <a:r>
              <a:rPr lang="de-DE" sz="1200" b="1" dirty="0">
                <a:latin typeface="HelveticaNeueLT Com 45 Lt" panose="020B0403020202020204" pitchFamily="34" charset="0"/>
              </a:rPr>
              <a:t>Jungen</a:t>
            </a:r>
            <a:r>
              <a:rPr lang="de-DE" sz="1200" dirty="0">
                <a:latin typeface="HelveticaNeueLT Com 45 Lt" panose="020B0403020202020204" pitchFamily="34" charset="0"/>
              </a:rPr>
              <a:t> mögen im Durchschnitt keine psychologischen und problemorientierten Geschichten (vor allem in der Kindheit und Pubertät); sie tauchen lieber in </a:t>
            </a:r>
            <a:r>
              <a:rPr lang="de-DE" sz="1200" dirty="0">
                <a:solidFill>
                  <a:schemeClr val="accent4"/>
                </a:solidFill>
                <a:latin typeface="HelveticaNeueLT Com 45 Lt" panose="020B0403020202020204" pitchFamily="34" charset="0"/>
              </a:rPr>
              <a:t>andere und fremde Welten </a:t>
            </a:r>
            <a:r>
              <a:rPr lang="de-DE" sz="1200" dirty="0">
                <a:latin typeface="HelveticaNeueLT Com 45 Lt" panose="020B0403020202020204" pitchFamily="34" charset="0"/>
              </a:rPr>
              <a:t>ein, die genügend Distanz zu ihrer Alltagswelt haben: exotische Länder, ferne Zeiten, unwahrscheinliche Szenarien (historische und Heldengeschichten, Fantasy, Science Fiction). </a:t>
            </a:r>
          </a:p>
          <a:p>
            <a:pPr marL="342900" indent="-342900"/>
            <a:r>
              <a:rPr lang="de-DE" sz="1200" b="1" dirty="0">
                <a:latin typeface="HelveticaNeueLT Com 45 Lt" panose="020B0403020202020204" pitchFamily="34" charset="0"/>
              </a:rPr>
              <a:t>Mädchen</a:t>
            </a:r>
            <a:r>
              <a:rPr lang="de-DE" sz="1200" dirty="0">
                <a:latin typeface="HelveticaNeueLT Com 45 Lt" panose="020B0403020202020204" pitchFamily="34" charset="0"/>
              </a:rPr>
              <a:t> bevorzugen im Verlauf ihrer Leseentwicklung immer stärker </a:t>
            </a:r>
            <a:r>
              <a:rPr lang="de-DE" sz="1200" dirty="0">
                <a:solidFill>
                  <a:schemeClr val="accent4"/>
                </a:solidFill>
                <a:latin typeface="HelveticaNeueLT Com 45 Lt" panose="020B0403020202020204" pitchFamily="34" charset="0"/>
              </a:rPr>
              <a:t>Geschichten mit innerer Handlung </a:t>
            </a:r>
            <a:r>
              <a:rPr lang="de-DE" sz="1200" dirty="0">
                <a:latin typeface="HelveticaNeueLT Com 45 Lt" panose="020B0403020202020204" pitchFamily="34" charset="0"/>
              </a:rPr>
              <a:t>(Beziehungen, Psychologie), auch bei fantastischen Geschichten, </a:t>
            </a:r>
            <a:r>
              <a:rPr lang="de-DE" sz="1200" b="1" dirty="0">
                <a:latin typeface="HelveticaNeueLT Com 45 Lt" panose="020B0403020202020204" pitchFamily="34" charset="0"/>
              </a:rPr>
              <a:t>Jungen</a:t>
            </a:r>
            <a:r>
              <a:rPr lang="de-DE" sz="1200" dirty="0">
                <a:latin typeface="HelveticaNeueLT Com 45 Lt" panose="020B0403020202020204" pitchFamily="34" charset="0"/>
              </a:rPr>
              <a:t> solche </a:t>
            </a:r>
            <a:r>
              <a:rPr lang="de-DE" sz="1200" dirty="0">
                <a:solidFill>
                  <a:schemeClr val="accent4"/>
                </a:solidFill>
                <a:latin typeface="HelveticaNeueLT Com 45 Lt" panose="020B0403020202020204" pitchFamily="34" charset="0"/>
              </a:rPr>
              <a:t>mit äußerer Handlung </a:t>
            </a:r>
            <a:r>
              <a:rPr lang="de-DE" sz="1200" dirty="0">
                <a:latin typeface="HelveticaNeueLT Com 45 Lt" panose="020B0403020202020204" pitchFamily="34" charset="0"/>
              </a:rPr>
              <a:t>(Kampf gegen äußere Hindernisse oder Feinde, Erkundung oder Eroberung fremder Welten, Meisterung von Herausforderungen).</a:t>
            </a:r>
          </a:p>
          <a:p>
            <a:pPr marL="342900" indent="-342900"/>
            <a:r>
              <a:rPr lang="de-DE" sz="1200" dirty="0">
                <a:latin typeface="HelveticaNeueLT Com 45 Lt" panose="020B0403020202020204" pitchFamily="34" charset="0"/>
              </a:rPr>
              <a:t>Dies gilt vor allem für die </a:t>
            </a:r>
            <a:r>
              <a:rPr lang="de-DE" sz="1200" b="1" u="sng" dirty="0">
                <a:latin typeface="HelveticaNeueLT Com 45 Lt" panose="020B0403020202020204" pitchFamily="34" charset="0"/>
              </a:rPr>
              <a:t>mittlere Kindheit und Pubertät </a:t>
            </a:r>
            <a:r>
              <a:rPr lang="de-DE" sz="1200" dirty="0">
                <a:latin typeface="HelveticaNeueLT Com 45 Lt" panose="020B0403020202020204" pitchFamily="34" charset="0"/>
              </a:rPr>
              <a:t>und begünstigt eine </a:t>
            </a:r>
            <a:r>
              <a:rPr lang="de-DE" sz="1200" dirty="0">
                <a:solidFill>
                  <a:schemeClr val="accent4"/>
                </a:solidFill>
                <a:latin typeface="HelveticaNeueLT Com 45 Lt" panose="020B0403020202020204" pitchFamily="34" charset="0"/>
              </a:rPr>
              <a:t>Ersetzung des Lesens durch andere (audiovisuelle und digitale) Medien</a:t>
            </a:r>
            <a:r>
              <a:rPr lang="de-DE" sz="1200" dirty="0">
                <a:latin typeface="HelveticaNeueLT Com 45 Lt" panose="020B0403020202020204" pitchFamily="34" charset="0"/>
              </a:rPr>
              <a:t>. Später (etwa in der Sek II) gleichen sich die Präferenzen von Jungen und Mädchen stärker wieder an. Mädchen greifen auch zu Jungenbüchern: Sie haben </a:t>
            </a:r>
            <a:r>
              <a:rPr lang="de-DE" sz="1200" dirty="0">
                <a:solidFill>
                  <a:schemeClr val="accent4"/>
                </a:solidFill>
                <a:latin typeface="HelveticaNeueLT Com 45 Lt" panose="020B0403020202020204" pitchFamily="34" charset="0"/>
              </a:rPr>
              <a:t>ein breiteres Genre- und Themenspektrum</a:t>
            </a:r>
            <a:r>
              <a:rPr lang="de-DE" sz="1200" dirty="0">
                <a:latin typeface="HelveticaNeueLT Com 45 Lt" panose="020B0403020202020204" pitchFamily="34" charset="0"/>
              </a:rPr>
              <a:t> als Jungen. Jungen lesen dagegen keine „Mädchenbücher“ (oder höchstens heimlich).</a:t>
            </a:r>
            <a:endParaRPr lang="de-DE" dirty="0"/>
          </a:p>
          <a:p>
            <a:endParaRPr lang="de-DE" dirty="0"/>
          </a:p>
          <a:p>
            <a:r>
              <a:rPr lang="de-DE" dirty="0"/>
              <a:t>„[…] Jungen [können] sich mit Hauptpersonen, die echte Helden sind, in wesentlich höherem Maße identifizieren als mit sog. Antihelden. Fantasy-Literatur arbeitet […] genau mit diesen Helden im klassischen Sinn, die sich im Kampf gegen das Böse behaupten und stets den Schwächeren zu Hilfe eilen.“ (Pronold-Günthner 2010, S. 73)</a:t>
            </a:r>
          </a:p>
        </p:txBody>
      </p:sp>
      <p:sp>
        <p:nvSpPr>
          <p:cNvPr id="4" name="Foliennummernplatzhalter 3"/>
          <p:cNvSpPr>
            <a:spLocks noGrp="1"/>
          </p:cNvSpPr>
          <p:nvPr>
            <p:ph type="sldNum" sz="quarter" idx="5"/>
          </p:nvPr>
        </p:nvSpPr>
        <p:spPr/>
        <p:txBody>
          <a:bodyPr/>
          <a:lstStyle/>
          <a:p>
            <a:fld id="{67C7D25A-2CC8-4BE3-B561-40B77CF73E08}" type="slidenum">
              <a:rPr lang="de-DE" smtClean="0"/>
              <a:t>43</a:t>
            </a:fld>
            <a:endParaRPr lang="de-DE"/>
          </a:p>
        </p:txBody>
      </p:sp>
    </p:spTree>
    <p:extLst>
      <p:ext uri="{BB962C8B-B14F-4D97-AF65-F5344CB8AC3E}">
        <p14:creationId xmlns:p14="http://schemas.microsoft.com/office/powerpoint/2010/main" val="157481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47</a:t>
            </a:fld>
            <a:endParaRPr lang="en-US" dirty="0"/>
          </a:p>
        </p:txBody>
      </p:sp>
    </p:spTree>
    <p:extLst>
      <p:ext uri="{BB962C8B-B14F-4D97-AF65-F5344CB8AC3E}">
        <p14:creationId xmlns:p14="http://schemas.microsoft.com/office/powerpoint/2010/main" val="3771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Für diesen Einstieg zum Kennenlernen müssen Sie eine zusätzliche Zeit von 30 Minuten einplanen; er ist nur erforderlich, wenn die TN nur Modul 8 gewählt haben und sich noch nicht kennen; Ausführungen dazu enthält das Modul 1.</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Runde 1</a:t>
            </a:r>
          </a:p>
          <a:p>
            <a:r>
              <a:rPr lang="de-DE" sz="1200" kern="1200" dirty="0">
                <a:solidFill>
                  <a:schemeClr val="tx1"/>
                </a:solidFill>
                <a:effectLst/>
                <a:latin typeface="+mn-lt"/>
                <a:ea typeface="+mn-ea"/>
                <a:cs typeface="+mn-cs"/>
              </a:rPr>
              <a:t>TN schreiben drei Aussagen zu Tätigkeiten auf, die sie in ihrer Freizeit tun (z.B. „Fallschirmspringen“) oder Lebensmittel, die sie besonders gerne essen usw.</a:t>
            </a:r>
          </a:p>
          <a:p>
            <a:r>
              <a:rPr lang="de-DE" sz="1200" kern="1200" dirty="0">
                <a:solidFill>
                  <a:schemeClr val="tx1"/>
                </a:solidFill>
                <a:effectLst/>
                <a:latin typeface="+mn-lt"/>
                <a:ea typeface="+mn-ea"/>
                <a:cs typeface="+mn-cs"/>
              </a:rPr>
              <a:t>2 Aussagen müssen der Wahrheit entsprechen und 1 Aussage ist gelogen.</a:t>
            </a:r>
          </a:p>
          <a:p>
            <a:r>
              <a:rPr lang="de-DE" sz="1200" kern="1200" dirty="0">
                <a:solidFill>
                  <a:schemeClr val="tx1"/>
                </a:solidFill>
                <a:effectLst/>
                <a:latin typeface="+mn-lt"/>
                <a:ea typeface="+mn-ea"/>
                <a:cs typeface="+mn-cs"/>
              </a:rPr>
              <a:t>TN bewegen sich frei im Raum, bleiben vor einer Person stehen und halten das Blatt sichtbar vor ihrem Körper. </a:t>
            </a:r>
          </a:p>
          <a:p>
            <a:r>
              <a:rPr lang="de-DE" sz="1200" kern="1200" dirty="0">
                <a:solidFill>
                  <a:schemeClr val="tx1"/>
                </a:solidFill>
                <a:effectLst/>
                <a:latin typeface="+mn-lt"/>
                <a:ea typeface="+mn-ea"/>
                <a:cs typeface="+mn-cs"/>
              </a:rPr>
              <a:t>In einem kurzen Gespräch versuchen die Personen herauszufinden, welche der Aussagen gelogen ist und diese wird durch einen Strich hinter der Aussage gekennzeichnet. </a:t>
            </a:r>
          </a:p>
          <a:p>
            <a:r>
              <a:rPr lang="de-DE" sz="1200" kern="1200" dirty="0">
                <a:solidFill>
                  <a:schemeClr val="tx1"/>
                </a:solidFill>
                <a:effectLst/>
                <a:latin typeface="+mn-lt"/>
                <a:ea typeface="+mn-ea"/>
                <a:cs typeface="+mn-cs"/>
              </a:rPr>
              <a:t>Auflösung durch Markierung und Vorstellung bei Runde 2</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Runde 2</a:t>
            </a:r>
          </a:p>
          <a:p>
            <a:r>
              <a:rPr lang="de-DE" sz="1200" kern="1200" dirty="0">
                <a:solidFill>
                  <a:schemeClr val="tx1"/>
                </a:solidFill>
                <a:effectLst/>
                <a:latin typeface="+mn-lt"/>
                <a:ea typeface="+mn-ea"/>
                <a:cs typeface="+mn-cs"/>
              </a:rPr>
              <a:t>TN schreiben drei Erwartungen auf, die sie an die Veranstaltung haben.</a:t>
            </a:r>
          </a:p>
          <a:p>
            <a:r>
              <a:rPr lang="de-DE" sz="1200" kern="1200" dirty="0">
                <a:solidFill>
                  <a:schemeClr val="tx1"/>
                </a:solidFill>
                <a:effectLst/>
                <a:latin typeface="+mn-lt"/>
                <a:ea typeface="+mn-ea"/>
                <a:cs typeface="+mn-cs"/>
              </a:rPr>
              <a:t>2 Erwartungen tragen zum Erfolg bei, 1 Erwartung soll auf keinen Fall eintreten.</a:t>
            </a:r>
          </a:p>
          <a:p>
            <a:r>
              <a:rPr lang="de-DE" sz="1200" kern="1200" dirty="0">
                <a:solidFill>
                  <a:schemeClr val="tx1"/>
                </a:solidFill>
                <a:effectLst/>
                <a:latin typeface="+mn-lt"/>
                <a:ea typeface="+mn-ea"/>
                <a:cs typeface="+mn-cs"/>
              </a:rPr>
              <a:t>TN stellen sich diese gegenseitig vor, pinnen sie an Wand – dabei wird auch aufgelöst, welche Tätigkeit aus Runde 1 gelogen war.</a:t>
            </a:r>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2</a:t>
            </a:fld>
            <a:endParaRPr lang="en-US" dirty="0"/>
          </a:p>
        </p:txBody>
      </p:sp>
    </p:spTree>
    <p:extLst>
      <p:ext uri="{BB962C8B-B14F-4D97-AF65-F5344CB8AC3E}">
        <p14:creationId xmlns:p14="http://schemas.microsoft.com/office/powerpoint/2010/main" val="3138007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49</a:t>
            </a:fld>
            <a:endParaRPr lang="en-US" dirty="0"/>
          </a:p>
        </p:txBody>
      </p:sp>
    </p:spTree>
    <p:extLst>
      <p:ext uri="{BB962C8B-B14F-4D97-AF65-F5344CB8AC3E}">
        <p14:creationId xmlns:p14="http://schemas.microsoft.com/office/powerpoint/2010/main" val="339390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107933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ES" sz="2200" dirty="0"/>
          </a:p>
          <a:p>
            <a:pPr marL="0" indent="0">
              <a:spcBef>
                <a:spcPts val="0"/>
              </a:spcBef>
              <a:spcAft>
                <a:spcPts val="600"/>
              </a:spcAft>
              <a:buNone/>
            </a:pPr>
            <a:r>
              <a:rPr lang="de-DE" sz="2400" b="1" i="1" dirty="0"/>
              <a:t>Block 1: Grundlagen und Modelle einer ganzheitlichen und systematischen Leseförderung in der Schule</a:t>
            </a:r>
            <a:endParaRPr lang="de-ES" sz="2400" b="1" i="1" dirty="0"/>
          </a:p>
          <a:p>
            <a:pPr lvl="0">
              <a:spcBef>
                <a:spcPts val="0"/>
              </a:spcBef>
              <a:spcAft>
                <a:spcPts val="600"/>
              </a:spcAft>
            </a:pPr>
            <a:r>
              <a:rPr lang="de-DE" sz="2400" dirty="0"/>
              <a:t>Das didaktische Mehrebenenmodell der Lesekompetenz</a:t>
            </a:r>
            <a:endParaRPr lang="de-ES" sz="2400" dirty="0"/>
          </a:p>
          <a:p>
            <a:pPr lvl="0">
              <a:spcBef>
                <a:spcPts val="0"/>
              </a:spcBef>
              <a:spcAft>
                <a:spcPts val="600"/>
              </a:spcAft>
            </a:pPr>
            <a:r>
              <a:rPr lang="de-DE" sz="2400" dirty="0"/>
              <a:t>Das Erwartungs-Wert-Modell der Lesemotivation</a:t>
            </a:r>
            <a:endParaRPr lang="de-ES" sz="2400" dirty="0"/>
          </a:p>
          <a:p>
            <a:pPr lvl="0">
              <a:spcBef>
                <a:spcPts val="0"/>
              </a:spcBef>
              <a:spcAft>
                <a:spcPts val="600"/>
              </a:spcAft>
            </a:pPr>
            <a:r>
              <a:rPr lang="de-DE" sz="2400" dirty="0"/>
              <a:t>Grundlagen einer gender-sensiblen Leseförderung</a:t>
            </a:r>
            <a:endParaRPr lang="de-ES" sz="2400" dirty="0"/>
          </a:p>
          <a:p>
            <a:pPr marL="0" indent="0">
              <a:spcBef>
                <a:spcPts val="0"/>
              </a:spcBef>
              <a:spcAft>
                <a:spcPts val="600"/>
              </a:spcAft>
              <a:buNone/>
            </a:pPr>
            <a:endParaRPr lang="de-DE" sz="2400" b="1" i="1" dirty="0"/>
          </a:p>
          <a:p>
            <a:pPr marL="0" indent="0">
              <a:spcBef>
                <a:spcPts val="0"/>
              </a:spcBef>
              <a:spcAft>
                <a:spcPts val="600"/>
              </a:spcAft>
              <a:buNone/>
            </a:pPr>
            <a:r>
              <a:rPr lang="de-DE" sz="2400" b="1" i="1" dirty="0"/>
              <a:t>Block 2: Wie lässt sich die Lesemotivation und das Leser-Selbstkonzept von Lernenden fördern?</a:t>
            </a:r>
            <a:endParaRPr lang="de-ES" sz="2400" b="1" i="1" dirty="0"/>
          </a:p>
          <a:p>
            <a:pPr lvl="0">
              <a:spcBef>
                <a:spcPts val="0"/>
              </a:spcBef>
              <a:spcAft>
                <a:spcPts val="600"/>
              </a:spcAft>
            </a:pPr>
            <a:r>
              <a:rPr lang="de-DE" sz="2400" dirty="0"/>
              <a:t>Verfahren der Leseanimation </a:t>
            </a:r>
            <a:endParaRPr lang="de-ES" sz="2400" dirty="0"/>
          </a:p>
          <a:p>
            <a:pPr lvl="0">
              <a:spcBef>
                <a:spcPts val="0"/>
              </a:spcBef>
              <a:spcAft>
                <a:spcPts val="600"/>
              </a:spcAft>
            </a:pPr>
            <a:r>
              <a:rPr lang="de-DE" sz="2400" dirty="0"/>
              <a:t>Vielleseverfahren</a:t>
            </a:r>
            <a:endParaRPr lang="de-ES" sz="2400" dirty="0"/>
          </a:p>
          <a:p>
            <a:pPr lvl="0">
              <a:spcBef>
                <a:spcPts val="0"/>
              </a:spcBef>
              <a:spcAft>
                <a:spcPts val="600"/>
              </a:spcAft>
            </a:pPr>
            <a:r>
              <a:rPr lang="de-DE" sz="2400" dirty="0"/>
              <a:t>Lesekulturelle Fähigkeiten und eigenständiges Lesen fördern.</a:t>
            </a:r>
            <a:endParaRPr lang="de-ES" sz="2400" dirty="0"/>
          </a:p>
          <a:p>
            <a:endParaRPr lang="de-ES" sz="2200"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299108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5</a:t>
            </a:fld>
            <a:endParaRPr lang="en-US" dirty="0"/>
          </a:p>
        </p:txBody>
      </p:sp>
    </p:spTree>
    <p:extLst>
      <p:ext uri="{BB962C8B-B14F-4D97-AF65-F5344CB8AC3E}">
        <p14:creationId xmlns:p14="http://schemas.microsoft.com/office/powerpoint/2010/main" val="252189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6</a:t>
            </a:fld>
            <a:endParaRPr lang="en-US" dirty="0"/>
          </a:p>
        </p:txBody>
      </p:sp>
    </p:spTree>
    <p:extLst>
      <p:ext uri="{BB962C8B-B14F-4D97-AF65-F5344CB8AC3E}">
        <p14:creationId xmlns:p14="http://schemas.microsoft.com/office/powerpoint/2010/main" val="205466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Modul 1.1 wurde bereits ausführlich auf die Konzeption von Lesekompetenz bei PISA eingegangen; dort wurden dazu Hintergrund-Informationen zu den PISA-Studien generell gegeben und die Weiterentwicklung der Definition von Lesekompetenz in den weiteren PISA-Zyklen mit dem Schwerpunkt Lesen in 2009 und 2018 wurde erläutert. Im vorliegenden Zusammenhang wird auf diese Differenzierungen verzichtet, da es hier nur darum geht, den pragmatisch-funktionalistischen und kognitiv fokussierten Ansatz von PISA noch einmal ins Gedächtnis zu rufen, um das erweiterte Modell bei Rosebrock &amp; Nix besser zu verstehen. Als Hintergrund seien hier die Weiterentwicklungen der Definition jedoch noch einmal genannt:</a:t>
            </a:r>
          </a:p>
          <a:p>
            <a:endParaRPr lang="de-DE" dirty="0"/>
          </a:p>
          <a:p>
            <a:pPr marL="0" indent="0" eaLnBrk="1" hangingPunct="1">
              <a:buNone/>
              <a:tabLst>
                <a:tab pos="365125" algn="l"/>
              </a:tabLst>
            </a:pPr>
            <a:r>
              <a:rPr lang="de-DE" sz="1200" b="1" dirty="0"/>
              <a:t>Erweiterte Definition von Lesekompetenz in PISA 2018:</a:t>
            </a:r>
          </a:p>
          <a:p>
            <a:pPr marL="0" indent="0" eaLnBrk="1" hangingPunct="1">
              <a:buNone/>
              <a:tabLst>
                <a:tab pos="365125" algn="l"/>
              </a:tabLst>
            </a:pPr>
            <a:r>
              <a:rPr lang="de-DE" sz="1200" dirty="0"/>
              <a:t>Lesekompetenz (Reading </a:t>
            </a:r>
            <a:r>
              <a:rPr lang="de-DE" sz="1200" dirty="0" err="1"/>
              <a:t>Literacy</a:t>
            </a:r>
            <a:r>
              <a:rPr lang="de-DE" sz="1200" dirty="0"/>
              <a:t>) heißt, </a:t>
            </a:r>
            <a:r>
              <a:rPr lang="de-DE" sz="1200" b="1" dirty="0">
                <a:solidFill>
                  <a:srgbClr val="C00000"/>
                </a:solidFill>
              </a:rPr>
              <a:t>„</a:t>
            </a:r>
            <a:r>
              <a:rPr lang="de-DE" sz="1200" b="1" i="1" dirty="0">
                <a:solidFill>
                  <a:srgbClr val="C00000"/>
                </a:solidFill>
              </a:rPr>
              <a:t>Texte</a:t>
            </a:r>
            <a:r>
              <a:rPr lang="de-DE" sz="1200" b="1" dirty="0">
                <a:solidFill>
                  <a:srgbClr val="C00000"/>
                </a:solidFill>
              </a:rPr>
              <a:t> zu verstehen, zu nutzen, </a:t>
            </a:r>
            <a:r>
              <a:rPr lang="de-DE" sz="1200" b="1" i="1" dirty="0">
                <a:solidFill>
                  <a:srgbClr val="C00000"/>
                </a:solidFill>
              </a:rPr>
              <a:t>zu bewerten </a:t>
            </a:r>
            <a:r>
              <a:rPr lang="de-DE" sz="1200" b="1" dirty="0">
                <a:solidFill>
                  <a:srgbClr val="C00000"/>
                </a:solidFill>
              </a:rPr>
              <a:t>und über sie zu reflektieren, </a:t>
            </a:r>
            <a:r>
              <a:rPr lang="de-DE" sz="1200" b="1" i="1" dirty="0">
                <a:solidFill>
                  <a:srgbClr val="C00000"/>
                </a:solidFill>
              </a:rPr>
              <a:t>sowie bereit zu sein sich mit ihnen auseinanderzusetzen, </a:t>
            </a:r>
            <a:r>
              <a:rPr lang="de-DE" sz="1200" dirty="0"/>
              <a:t>um eigene Ziele zu erreichen …“ (PISA 2018, S. 48).</a:t>
            </a:r>
          </a:p>
          <a:p>
            <a:pPr marL="0" indent="0" eaLnBrk="1" hangingPunct="1">
              <a:buNone/>
              <a:tabLst>
                <a:tab pos="365125" algn="l"/>
              </a:tabLst>
            </a:pPr>
            <a:r>
              <a:rPr lang="de-DE" sz="1200" b="1" dirty="0"/>
              <a:t>NEU:</a:t>
            </a:r>
          </a:p>
          <a:p>
            <a:pPr eaLnBrk="1" hangingPunct="1">
              <a:buFont typeface="Wingdings" pitchFamily="2" charset="2"/>
              <a:buChar char="Ø"/>
              <a:tabLst>
                <a:tab pos="365125" algn="l"/>
              </a:tabLst>
            </a:pPr>
            <a:r>
              <a:rPr lang="de-DE" sz="1200" b="1" dirty="0"/>
              <a:t>Erweiterter Textbegriff (multimodale, auch digitale Texte)</a:t>
            </a:r>
          </a:p>
          <a:p>
            <a:pPr eaLnBrk="1" hangingPunct="1">
              <a:buFont typeface="Wingdings" pitchFamily="2" charset="2"/>
              <a:buChar char="Ø"/>
              <a:tabLst>
                <a:tab pos="365125" algn="l"/>
              </a:tabLst>
            </a:pPr>
            <a:r>
              <a:rPr lang="de-DE" sz="1200" b="1" dirty="0"/>
              <a:t>Kompetenz zur </a:t>
            </a:r>
            <a:r>
              <a:rPr lang="de-DE" sz="1200" b="1" i="1" dirty="0"/>
              <a:t>Bewertung von Texten</a:t>
            </a:r>
          </a:p>
          <a:p>
            <a:pPr eaLnBrk="1" hangingPunct="1">
              <a:buFont typeface="Wingdings" pitchFamily="2" charset="2"/>
              <a:buChar char="Ø"/>
              <a:tabLst>
                <a:tab pos="365125" algn="l"/>
              </a:tabLst>
            </a:pPr>
            <a:r>
              <a:rPr lang="de-DE" sz="1200" b="1" dirty="0"/>
              <a:t>Schon in PISA 2009: </a:t>
            </a:r>
            <a:r>
              <a:rPr lang="de-DE" sz="1200" b="1" i="1" dirty="0"/>
              <a:t>Bereitschaft zur Auseinandersetzung (</a:t>
            </a:r>
            <a:r>
              <a:rPr lang="de-DE" sz="1200" b="1" i="1" dirty="0" err="1"/>
              <a:t>reading</a:t>
            </a:r>
            <a:r>
              <a:rPr lang="de-DE" sz="1200" b="1" i="1" dirty="0"/>
              <a:t> </a:t>
            </a:r>
            <a:r>
              <a:rPr lang="de-DE" sz="1200" b="1" i="1" dirty="0" err="1"/>
              <a:t>engagement</a:t>
            </a:r>
            <a:r>
              <a:rPr lang="de-DE" sz="1200" b="1" i="1" dirty="0"/>
              <a:t>)</a:t>
            </a:r>
            <a:endParaRPr lang="de-DE" sz="1200" b="1"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7</a:t>
            </a:fld>
            <a:endParaRPr lang="en-US" dirty="0"/>
          </a:p>
        </p:txBody>
      </p:sp>
    </p:spTree>
    <p:extLst>
      <p:ext uri="{BB962C8B-B14F-4D97-AF65-F5344CB8AC3E}">
        <p14:creationId xmlns:p14="http://schemas.microsoft.com/office/powerpoint/2010/main" val="82557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Das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PISA-Modell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basiert</a:t>
            </a:r>
            <a:r>
              <a:rPr lang="en-US" sz="1200" kern="1200" baseline="0" dirty="0">
                <a:solidFill>
                  <a:schemeClr val="tx1"/>
                </a:solidFill>
                <a:effectLst/>
                <a:latin typeface="+mn-lt"/>
                <a:ea typeface="+mn-ea"/>
                <a:cs typeface="+mn-cs"/>
              </a:rPr>
              <a:t> auf </a:t>
            </a:r>
            <a:r>
              <a:rPr lang="en-US" sz="1200" kern="1200" baseline="0" dirty="0" err="1">
                <a:solidFill>
                  <a:schemeClr val="tx1"/>
                </a:solidFill>
                <a:effectLst/>
                <a:latin typeface="+mn-lt"/>
                <a:ea typeface="+mn-ea"/>
                <a:cs typeface="+mn-cs"/>
              </a:rPr>
              <a:t>zwei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Säulen</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28600" indent="-228600">
              <a:buAutoNum type="alphaLcParenR"/>
            </a:pPr>
            <a:r>
              <a:rPr lang="en-US" dirty="0" err="1"/>
              <a:t>Informationen</a:t>
            </a:r>
            <a:r>
              <a:rPr lang="en-US" dirty="0"/>
              <a:t> </a:t>
            </a:r>
            <a:r>
              <a:rPr lang="en-US" b="1" dirty="0" err="1"/>
              <a:t>aus</a:t>
            </a:r>
            <a:r>
              <a:rPr lang="en-US" b="1" dirty="0"/>
              <a:t> dem Text </a:t>
            </a:r>
            <a:r>
              <a:rPr lang="en-US" dirty="0" err="1"/>
              <a:t>verwenden</a:t>
            </a:r>
            <a:r>
              <a:rPr lang="en-US" dirty="0"/>
              <a:t> (“</a:t>
            </a:r>
            <a:r>
              <a:rPr lang="en-US" dirty="0" err="1"/>
              <a:t>textinterne</a:t>
            </a:r>
            <a:r>
              <a:rPr lang="en-US" dirty="0"/>
              <a:t> </a:t>
            </a:r>
            <a:r>
              <a:rPr lang="en-US" dirty="0" err="1"/>
              <a:t>Informationen</a:t>
            </a:r>
            <a:r>
              <a:rPr lang="en-US" dirty="0"/>
              <a:t> </a:t>
            </a:r>
            <a:r>
              <a:rPr lang="en-US" dirty="0" err="1"/>
              <a:t>nutzen</a:t>
            </a:r>
            <a:r>
              <a:rPr lang="en-US" dirty="0"/>
              <a:t>”)</a:t>
            </a:r>
            <a:endParaRPr lang="en-US" b="1" dirty="0"/>
          </a:p>
          <a:p>
            <a:pPr marL="228600" indent="-228600">
              <a:buAutoNum type="alphaLcParenR"/>
            </a:pPr>
            <a:r>
              <a:rPr lang="en-US" dirty="0" err="1"/>
              <a:t>Externes</a:t>
            </a:r>
            <a:r>
              <a:rPr lang="en-US" baseline="0" dirty="0"/>
              <a:t> Wissen </a:t>
            </a:r>
            <a:r>
              <a:rPr lang="en-US" baseline="0" dirty="0" err="1"/>
              <a:t>heranziehen</a:t>
            </a:r>
            <a:r>
              <a:rPr lang="en-US" baseline="0" dirty="0"/>
              <a:t>. Dieses Wissen </a:t>
            </a:r>
            <a:r>
              <a:rPr lang="en-US" b="1" baseline="0" dirty="0"/>
              <a:t>von </a:t>
            </a:r>
            <a:r>
              <a:rPr lang="en-US" b="1" baseline="0" dirty="0" err="1"/>
              <a:t>außen</a:t>
            </a:r>
            <a:r>
              <a:rPr lang="en-US" b="1" baseline="0" dirty="0"/>
              <a:t> </a:t>
            </a:r>
            <a:r>
              <a:rPr lang="en-US" baseline="0" dirty="0"/>
              <a:t>(</a:t>
            </a:r>
            <a:r>
              <a:rPr lang="en-US" baseline="0" dirty="0" err="1"/>
              <a:t>oder</a:t>
            </a:r>
            <a:r>
              <a:rPr lang="en-US" baseline="0" dirty="0"/>
              <a:t> </a:t>
            </a:r>
            <a:r>
              <a:rPr lang="en-US" baseline="0" dirty="0" err="1"/>
              <a:t>Hintergrundwissen</a:t>
            </a:r>
            <a:r>
              <a:rPr lang="en-US" baseline="0" dirty="0"/>
              <a:t>) </a:t>
            </a:r>
            <a:r>
              <a:rPr lang="en-US" baseline="0" dirty="0" err="1"/>
              <a:t>ist</a:t>
            </a:r>
            <a:r>
              <a:rPr lang="en-US" baseline="0" dirty="0"/>
              <a:t> das, was die </a:t>
            </a:r>
            <a:r>
              <a:rPr lang="en-US" baseline="0" dirty="0" err="1"/>
              <a:t>Leser</a:t>
            </a:r>
            <a:r>
              <a:rPr lang="en-US" baseline="0" dirty="0"/>
              <a:t>/-</a:t>
            </a:r>
            <a:r>
              <a:rPr lang="en-US" baseline="0" dirty="0" err="1"/>
              <a:t>innen</a:t>
            </a:r>
            <a:r>
              <a:rPr lang="en-US" baseline="0" dirty="0"/>
              <a:t> </a:t>
            </a:r>
            <a:r>
              <a:rPr lang="en-US" baseline="0" dirty="0" err="1"/>
              <a:t>mit</a:t>
            </a:r>
            <a:r>
              <a:rPr lang="en-US" baseline="0" dirty="0"/>
              <a:t> in den </a:t>
            </a:r>
            <a:r>
              <a:rPr lang="en-US" baseline="0" dirty="0" err="1"/>
              <a:t>Leseprozess</a:t>
            </a:r>
            <a:r>
              <a:rPr lang="en-US" baseline="0" dirty="0"/>
              <a:t> </a:t>
            </a:r>
            <a:r>
              <a:rPr lang="en-US" baseline="0" dirty="0" err="1"/>
              <a:t>einbringen</a:t>
            </a:r>
            <a:r>
              <a:rPr lang="en-US" baseline="0" dirty="0"/>
              <a:t>, um </a:t>
            </a:r>
            <a:r>
              <a:rPr lang="en-US" baseline="0" dirty="0" err="1"/>
              <a:t>ihn</a:t>
            </a:r>
            <a:r>
              <a:rPr lang="en-US" baseline="0" dirty="0"/>
              <a:t> </a:t>
            </a:r>
            <a:r>
              <a:rPr lang="en-US" baseline="0" dirty="0" err="1"/>
              <a:t>erfolgreich</a:t>
            </a:r>
            <a:r>
              <a:rPr lang="en-US" baseline="0" dirty="0"/>
              <a:t> </a:t>
            </a:r>
            <a:r>
              <a:rPr lang="en-US" baseline="0" dirty="0" err="1"/>
              <a:t>zu</a:t>
            </a:r>
            <a:r>
              <a:rPr lang="en-US" baseline="0" dirty="0"/>
              <a:t> </a:t>
            </a:r>
            <a:r>
              <a:rPr lang="en-US" baseline="0" dirty="0" err="1"/>
              <a:t>gestalten</a:t>
            </a:r>
            <a:r>
              <a:rPr lang="en-US" baseline="0" dirty="0"/>
              <a:t>. </a:t>
            </a:r>
            <a:endParaRPr lang="en-US" dirty="0"/>
          </a:p>
          <a:p>
            <a:r>
              <a:rPr lang="en-US" dirty="0" err="1"/>
              <a:t>Lesen</a:t>
            </a:r>
            <a:r>
              <a:rPr lang="en-US" baseline="0" dirty="0"/>
              <a:t> </a:t>
            </a:r>
            <a:r>
              <a:rPr lang="en-US" baseline="0" dirty="0" err="1"/>
              <a:t>ist</a:t>
            </a:r>
            <a:r>
              <a:rPr lang="en-US" baseline="0" dirty="0"/>
              <a:t> </a:t>
            </a:r>
            <a:r>
              <a:rPr lang="en-US" baseline="0" dirty="0" err="1"/>
              <a:t>immer</a:t>
            </a:r>
            <a:r>
              <a:rPr lang="en-US" baseline="0" dirty="0"/>
              <a:t> </a:t>
            </a:r>
            <a:r>
              <a:rPr lang="en-US" baseline="0" dirty="0" err="1"/>
              <a:t>ein</a:t>
            </a:r>
            <a:r>
              <a:rPr lang="en-US" baseline="0" dirty="0"/>
              <a:t> </a:t>
            </a:r>
            <a:r>
              <a:rPr lang="en-US" baseline="0" dirty="0" err="1"/>
              <a:t>interaktionaler</a:t>
            </a:r>
            <a:r>
              <a:rPr lang="en-US" baseline="0" dirty="0"/>
              <a:t> </a:t>
            </a:r>
            <a:r>
              <a:rPr lang="en-US" baseline="0" dirty="0" err="1"/>
              <a:t>Prozess</a:t>
            </a:r>
            <a:r>
              <a:rPr lang="en-US" baseline="0" dirty="0"/>
              <a:t>. </a:t>
            </a:r>
            <a:r>
              <a:rPr lang="en-US" baseline="0" dirty="0" err="1"/>
              <a:t>Folglich</a:t>
            </a:r>
            <a:r>
              <a:rPr lang="en-US" baseline="0" dirty="0"/>
              <a:t> </a:t>
            </a:r>
            <a:r>
              <a:rPr lang="en-US" baseline="0" dirty="0" err="1"/>
              <a:t>können</a:t>
            </a:r>
            <a:r>
              <a:rPr lang="en-US" baseline="0" dirty="0"/>
              <a:t> </a:t>
            </a:r>
            <a:r>
              <a:rPr lang="en-US" baseline="0" dirty="0" err="1"/>
              <a:t>Probleme</a:t>
            </a:r>
            <a:r>
              <a:rPr lang="en-US" baseline="0" dirty="0"/>
              <a:t> </a:t>
            </a:r>
            <a:r>
              <a:rPr lang="en-US" baseline="0" dirty="0" err="1"/>
              <a:t>im</a:t>
            </a:r>
            <a:r>
              <a:rPr lang="en-US" baseline="0" dirty="0"/>
              <a:t> </a:t>
            </a:r>
            <a:r>
              <a:rPr lang="en-US" baseline="0" dirty="0" err="1"/>
              <a:t>Leseprozess</a:t>
            </a:r>
            <a:r>
              <a:rPr lang="en-US" baseline="0" dirty="0"/>
              <a:t> </a:t>
            </a:r>
            <a:r>
              <a:rPr lang="en-US" baseline="0" dirty="0" err="1"/>
              <a:t>verschiedene</a:t>
            </a:r>
            <a:r>
              <a:rPr lang="en-US" baseline="0" dirty="0"/>
              <a:t> </a:t>
            </a:r>
            <a:r>
              <a:rPr lang="en-US" baseline="0" dirty="0" err="1"/>
              <a:t>Ursachen</a:t>
            </a:r>
            <a:r>
              <a:rPr lang="en-US" baseline="0" dirty="0"/>
              <a:t> </a:t>
            </a:r>
            <a:r>
              <a:rPr lang="en-US" baseline="0" dirty="0" err="1"/>
              <a:t>haben</a:t>
            </a:r>
            <a:r>
              <a:rPr lang="en-US" baseline="0" dirty="0"/>
              <a:t>:</a:t>
            </a:r>
            <a:endParaRPr lang="en-US" dirty="0"/>
          </a:p>
          <a:p>
            <a:pPr marL="228600" indent="-228600">
              <a:buAutoNum type="alphaLcParenR"/>
            </a:pPr>
            <a:r>
              <a:rPr lang="en-US" dirty="0" err="1"/>
              <a:t>Entweder</a:t>
            </a:r>
            <a:r>
              <a:rPr lang="en-US" dirty="0"/>
              <a:t> </a:t>
            </a:r>
            <a:r>
              <a:rPr lang="en-US" dirty="0" err="1"/>
              <a:t>wissen</a:t>
            </a:r>
            <a:r>
              <a:rPr lang="en-US" dirty="0"/>
              <a:t> </a:t>
            </a:r>
            <a:r>
              <a:rPr lang="en-US" dirty="0" err="1"/>
              <a:t>Leser</a:t>
            </a:r>
            <a:r>
              <a:rPr lang="en-US" dirty="0"/>
              <a:t> /</a:t>
            </a:r>
            <a:r>
              <a:rPr lang="en-US" dirty="0" err="1"/>
              <a:t>Leserinnen</a:t>
            </a:r>
            <a:r>
              <a:rPr lang="en-US" dirty="0"/>
              <a:t> </a:t>
            </a:r>
            <a:r>
              <a:rPr lang="en-US" dirty="0" err="1"/>
              <a:t>nicht</a:t>
            </a:r>
            <a:r>
              <a:rPr lang="en-US" dirty="0"/>
              <a:t>, </a:t>
            </a:r>
            <a:r>
              <a:rPr lang="en-US" dirty="0" err="1"/>
              <a:t>wie</a:t>
            </a:r>
            <a:r>
              <a:rPr lang="en-US" dirty="0"/>
              <a:t> </a:t>
            </a:r>
            <a:r>
              <a:rPr lang="en-US" dirty="0" err="1"/>
              <a:t>sie</a:t>
            </a:r>
            <a:r>
              <a:rPr lang="en-US" dirty="0"/>
              <a:t> </a:t>
            </a:r>
            <a:r>
              <a:rPr lang="en-US" dirty="0" err="1"/>
              <a:t>Informationen</a:t>
            </a:r>
            <a:r>
              <a:rPr lang="en-US" dirty="0"/>
              <a:t> </a:t>
            </a:r>
            <a:r>
              <a:rPr lang="en-US" dirty="0" err="1"/>
              <a:t>aus</a:t>
            </a:r>
            <a:r>
              <a:rPr lang="en-US" dirty="0"/>
              <a:t> dem Text </a:t>
            </a:r>
            <a:r>
              <a:rPr lang="en-US" dirty="0" err="1"/>
              <a:t>entnehmen</a:t>
            </a:r>
            <a:r>
              <a:rPr lang="en-US" dirty="0"/>
              <a:t> </a:t>
            </a:r>
            <a:r>
              <a:rPr lang="en-US" dirty="0" err="1"/>
              <a:t>können</a:t>
            </a:r>
            <a:r>
              <a:rPr lang="en-US" dirty="0"/>
              <a:t> </a:t>
            </a:r>
            <a:r>
              <a:rPr lang="en-US" dirty="0" err="1"/>
              <a:t>oder</a:t>
            </a:r>
            <a:r>
              <a:rPr lang="en-US" dirty="0"/>
              <a:t>:</a:t>
            </a:r>
          </a:p>
          <a:p>
            <a:pPr marL="228600" indent="-228600">
              <a:buAutoNum type="alphaLcParenR"/>
            </a:pPr>
            <a:r>
              <a:rPr lang="en-US" dirty="0"/>
              <a:t>Es</a:t>
            </a:r>
            <a:r>
              <a:rPr lang="en-US" baseline="0" dirty="0"/>
              <a:t> </a:t>
            </a:r>
            <a:r>
              <a:rPr lang="en-US" baseline="0" dirty="0" err="1"/>
              <a:t>fehlt</a:t>
            </a:r>
            <a:r>
              <a:rPr lang="en-US" baseline="0" dirty="0"/>
              <a:t> </a:t>
            </a:r>
            <a:r>
              <a:rPr lang="en-US" baseline="0" dirty="0" err="1"/>
              <a:t>ihnen</a:t>
            </a:r>
            <a:r>
              <a:rPr lang="en-US" baseline="0" dirty="0"/>
              <a:t> das </a:t>
            </a:r>
            <a:r>
              <a:rPr lang="en-US" baseline="0" dirty="0" err="1"/>
              <a:t>nötige</a:t>
            </a:r>
            <a:r>
              <a:rPr lang="en-US" baseline="0" dirty="0"/>
              <a:t> </a:t>
            </a:r>
            <a:r>
              <a:rPr lang="en-US" baseline="0" dirty="0" err="1"/>
              <a:t>Hintergrundwissen</a:t>
            </a:r>
            <a:r>
              <a:rPr lang="en-US" baseline="0" dirty="0"/>
              <a:t>, das </a:t>
            </a:r>
            <a:r>
              <a:rPr lang="en-US" baseline="0" dirty="0" err="1"/>
              <a:t>sie</a:t>
            </a:r>
            <a:r>
              <a:rPr lang="en-US" baseline="0" dirty="0"/>
              <a:t> für das </a:t>
            </a:r>
            <a:r>
              <a:rPr lang="en-US" baseline="0" dirty="0" err="1"/>
              <a:t>Verständnis</a:t>
            </a:r>
            <a:r>
              <a:rPr lang="en-US" baseline="0" dirty="0"/>
              <a:t> der </a:t>
            </a:r>
            <a:r>
              <a:rPr lang="en-US" baseline="0" dirty="0" err="1"/>
              <a:t>Konzepte</a:t>
            </a:r>
            <a:r>
              <a:rPr lang="en-US" baseline="0" dirty="0"/>
              <a:t> und des </a:t>
            </a:r>
            <a:r>
              <a:rPr lang="en-US" baseline="0" dirty="0" err="1"/>
              <a:t>Fachwortschatzes</a:t>
            </a:r>
            <a:r>
              <a:rPr lang="en-US" baseline="0" dirty="0"/>
              <a:t> </a:t>
            </a:r>
            <a:r>
              <a:rPr lang="en-US" baseline="0" dirty="0" err="1"/>
              <a:t>brauchen</a:t>
            </a:r>
            <a:r>
              <a:rPr lang="en-US" baseline="0" dirty="0"/>
              <a:t>. </a:t>
            </a:r>
            <a:r>
              <a:rPr lang="en-US" baseline="0" dirty="0" err="1"/>
              <a:t>Insbesondere</a:t>
            </a:r>
            <a:r>
              <a:rPr lang="en-US" baseline="0" dirty="0"/>
              <a:t> für </a:t>
            </a:r>
            <a:r>
              <a:rPr lang="en-US" baseline="0" dirty="0" err="1"/>
              <a:t>diesen</a:t>
            </a:r>
            <a:r>
              <a:rPr lang="en-US" baseline="0" dirty="0"/>
              <a:t> </a:t>
            </a:r>
            <a:r>
              <a:rPr lang="en-US" baseline="0" dirty="0" err="1"/>
              <a:t>zweiten</a:t>
            </a:r>
            <a:r>
              <a:rPr lang="en-US" baseline="0" dirty="0"/>
              <a:t> </a:t>
            </a:r>
            <a:r>
              <a:rPr lang="en-US" baseline="0" dirty="0" err="1"/>
              <a:t>Aspekt</a:t>
            </a:r>
            <a:r>
              <a:rPr lang="en-US" baseline="0" dirty="0"/>
              <a:t> </a:t>
            </a:r>
            <a:r>
              <a:rPr lang="de-DE" baseline="0" noProof="0" dirty="0"/>
              <a:t>werden</a:t>
            </a:r>
            <a:r>
              <a:rPr lang="en-US" baseline="0" dirty="0"/>
              <a:t> </a:t>
            </a:r>
            <a:r>
              <a:rPr lang="de-DE" baseline="0" noProof="1"/>
              <a:t>die Fachlehrkräfte benötigt, da dies vom Deutschunterricht allein nicht geleistet werden kann. </a:t>
            </a:r>
            <a:endParaRPr lang="en-US" baseline="0" dirty="0"/>
          </a:p>
          <a:p>
            <a:pPr marL="228600" indent="-228600">
              <a:buNone/>
            </a:pPr>
            <a:r>
              <a:rPr lang="en-US" baseline="0" dirty="0"/>
              <a:t> </a:t>
            </a:r>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8</a:t>
            </a:fld>
            <a:endParaRPr lang="en-US" dirty="0"/>
          </a:p>
        </p:txBody>
      </p:sp>
    </p:spTree>
    <p:extLst>
      <p:ext uri="{BB962C8B-B14F-4D97-AF65-F5344CB8AC3E}">
        <p14:creationId xmlns:p14="http://schemas.microsoft.com/office/powerpoint/2010/main" val="243755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fld id="{5969853A-DFD2-4625-9FB3-60951D125D27}" type="slidenum">
              <a:rPr kumimoji="0" lang="de-DE" alt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Lst>
                <a:defRPr/>
              </a:pPr>
              <a:t>15</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1" name="Rectangle 1"/>
          <p:cNvSpPr>
            <a:spLocks noGrp="1" noRot="1" noChangeAspect="1" noChangeArrowheads="1" noTextEdit="1"/>
          </p:cNvSpPr>
          <p:nvPr>
            <p:ph type="sldImg"/>
          </p:nvPr>
        </p:nvSpPr>
        <p:spPr>
          <a:xfrm>
            <a:off x="992188" y="768350"/>
            <a:ext cx="5114925" cy="3836988"/>
          </a:xfrm>
          <a:solidFill>
            <a:srgbClr val="FFFFFF"/>
          </a:solidFill>
          <a:ln/>
        </p:spPr>
      </p:sp>
      <p:sp>
        <p:nvSpPr>
          <p:cNvPr id="43012" name="Rectangle 2"/>
          <p:cNvSpPr>
            <a:spLocks noGrp="1" noChangeArrowheads="1"/>
          </p:cNvSpPr>
          <p:nvPr>
            <p:ph type="body" idx="1"/>
          </p:nvPr>
        </p:nvSpPr>
        <p:spPr>
          <a:xfrm>
            <a:off x="709613" y="4860925"/>
            <a:ext cx="568007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dirty="0"/>
          </a:p>
          <a:p>
            <a:r>
              <a:rPr lang="de-DE" sz="1200" kern="1200" dirty="0">
                <a:solidFill>
                  <a:schemeClr val="tx1"/>
                </a:solidFill>
                <a:effectLst/>
                <a:latin typeface="+mn-lt"/>
                <a:ea typeface="+mn-ea"/>
                <a:cs typeface="+mn-cs"/>
              </a:rPr>
              <a:t>In ihrem Buch „Grundlagen der Lesedidaktik und der systematischen schulischen Leseförderung“ systematisieren Rosebrock &amp; Nix unter didaktischen Aspekten, an welchen Dimensionen von Lesekompetenz einzelne Maßnahmen der Leseförderung ansetzen sollten. Insgesamt beschreiben sie sechs Verfahren der Leseförderung im weiterführenden Leseunterricht , die geeignet sind, jeweils eine oder mehrere Dimensionen der in dem Modell ausdifferenzierten kognitiven, subjektiven und sozialen Aspekte der Lesekompetenz gezielt zu fördern. Für ein systematisches Lesecurriculum ist zu beachten, dass diese Verfahren einander ergänzend eingesetzt werden müssen, um alle Aspekte der Lesekompetenz angemessen zu fördern. In diesem Modul werden wir uns nur mit zwei der sechs Verfahren näher beschäftigen, mit Leseanimation und Vielleseverfahren (vgl. Block 2). </a:t>
            </a:r>
            <a:endParaRPr lang="de-DE" dirty="0"/>
          </a:p>
        </p:txBody>
      </p:sp>
    </p:spTree>
    <p:extLst>
      <p:ext uri="{BB962C8B-B14F-4D97-AF65-F5344CB8AC3E}">
        <p14:creationId xmlns:p14="http://schemas.microsoft.com/office/powerpoint/2010/main" val="1453230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12.09.22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291209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393610D-F519-475A-B33D-C2D7F84B7389}" type="datetimeFigureOut">
              <a:rPr lang="de-DE" smtClean="0"/>
              <a:t>12.09.22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3716C5D-123D-4EDE-A4A5-85ED365A388D}" type="slidenum">
              <a:rPr lang="de-DE" smtClean="0"/>
              <a:t>‹Nr.›</a:t>
            </a:fld>
            <a:endParaRPr lang="de-DE"/>
          </a:p>
        </p:txBody>
      </p:sp>
    </p:spTree>
    <p:extLst>
      <p:ext uri="{BB962C8B-B14F-4D97-AF65-F5344CB8AC3E}">
        <p14:creationId xmlns:p14="http://schemas.microsoft.com/office/powerpoint/2010/main" val="344708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12.09.22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4104480" y="3356992"/>
            <a:ext cx="4788000" cy="3096344"/>
          </a:xfrm>
        </p:spPr>
        <p:txBody>
          <a:bodyPr>
            <a:normAutofit fontScale="90000"/>
          </a:bodyPr>
          <a:lstStyle/>
          <a:p>
            <a:r>
              <a:rPr lang="de-DE" dirty="0"/>
              <a:t>Modul 8:</a:t>
            </a:r>
            <a:br>
              <a:rPr lang="de-DE" dirty="0"/>
            </a:br>
            <a:r>
              <a:rPr lang="de-DE" dirty="0"/>
              <a:t>Lesemotivation und eigenständiges Lesen fördern.</a:t>
            </a:r>
            <a:br>
              <a:rPr lang="de-DE" dirty="0"/>
            </a:br>
            <a:r>
              <a:rPr lang="de-DE" dirty="0"/>
              <a:t>Block 1:</a:t>
            </a:r>
            <a:br>
              <a:rPr lang="de-DE" dirty="0"/>
            </a:br>
            <a:r>
              <a:rPr lang="de-DE" sz="3100" dirty="0"/>
              <a:t>Grundlagen einer systematischen Leseförderung in der Schule</a:t>
            </a:r>
            <a:br>
              <a:rPr lang="de-DE" sz="3100" dirty="0"/>
            </a:br>
            <a:br>
              <a:rPr lang="de-DE" dirty="0"/>
            </a:br>
            <a:endParaRPr lang="de-DE" dirty="0"/>
          </a:p>
        </p:txBody>
      </p:sp>
    </p:spTree>
    <p:extLst>
      <p:ext uri="{BB962C8B-B14F-4D97-AF65-F5344CB8AC3E}">
        <p14:creationId xmlns:p14="http://schemas.microsoft.com/office/powerpoint/2010/main" val="116834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2B1C42-2114-2F43-B129-EECF071FD006}"/>
              </a:ext>
            </a:extLst>
          </p:cNvPr>
          <p:cNvSpPr>
            <a:spLocks noGrp="1"/>
          </p:cNvSpPr>
          <p:nvPr>
            <p:ph type="title"/>
          </p:nvPr>
        </p:nvSpPr>
        <p:spPr>
          <a:xfrm>
            <a:off x="323528" y="10990"/>
            <a:ext cx="8352928" cy="1060287"/>
          </a:xfrm>
        </p:spPr>
        <p:txBody>
          <a:bodyPr>
            <a:normAutofit fontScale="90000"/>
          </a:bodyPr>
          <a:lstStyle/>
          <a:p>
            <a:r>
              <a:rPr lang="de-DE" b="1" dirty="0"/>
              <a:t>Der Erwerb von Lesekompetenz in der Sozialisation umfasst mehr als kognitive Prozesse</a:t>
            </a:r>
            <a:endParaRPr lang="de-DE" dirty="0"/>
          </a:p>
        </p:txBody>
      </p:sp>
      <p:sp>
        <p:nvSpPr>
          <p:cNvPr id="4" name="Text Box 3">
            <a:extLst>
              <a:ext uri="{FF2B5EF4-FFF2-40B4-BE49-F238E27FC236}">
                <a16:creationId xmlns:a16="http://schemas.microsoft.com/office/drawing/2014/main" id="{89157C72-17A5-3B4F-91A2-0C30EE29BBAF}"/>
              </a:ext>
            </a:extLst>
          </p:cNvPr>
          <p:cNvSpPr txBox="1">
            <a:spLocks noGrp="1" noChangeArrowheads="1"/>
          </p:cNvSpPr>
          <p:nvPr>
            <p:ph type="body" sz="quarter" idx="13"/>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ormAutofit fontScale="70000" lnSpcReduction="20000"/>
          </a:bodyPr>
          <a:lstStyle/>
          <a:p>
            <a:pPr algn="just">
              <a:lnSpc>
                <a:spcPct val="120000"/>
              </a:lnSpc>
            </a:pPr>
            <a:r>
              <a:rPr lang="de-DE" sz="3300" dirty="0">
                <a:solidFill>
                  <a:srgbClr val="002060"/>
                </a:solidFill>
                <a:cs typeface="Arial" panose="020B0604020202020204" pitchFamily="34" charset="0"/>
              </a:rPr>
              <a:t>„Das der </a:t>
            </a:r>
            <a:r>
              <a:rPr lang="de-DE" sz="3300" b="1" dirty="0">
                <a:solidFill>
                  <a:srgbClr val="002060"/>
                </a:solidFill>
                <a:cs typeface="Arial" panose="020B0604020202020204" pitchFamily="34" charset="0"/>
              </a:rPr>
              <a:t>PISA-Studie</a:t>
            </a:r>
            <a:r>
              <a:rPr lang="de-DE" sz="3300" dirty="0">
                <a:solidFill>
                  <a:srgbClr val="002060"/>
                </a:solidFill>
                <a:cs typeface="Arial" panose="020B0604020202020204" pitchFamily="34" charset="0"/>
              </a:rPr>
              <a:t> zugrunde liegende Verständnis von Lesekompetenz stellt den </a:t>
            </a:r>
            <a:r>
              <a:rPr lang="de-DE" sz="3300" b="1" dirty="0">
                <a:solidFill>
                  <a:srgbClr val="002060"/>
                </a:solidFill>
                <a:cs typeface="Arial" panose="020B0604020202020204" pitchFamily="34" charset="0"/>
              </a:rPr>
              <a:t>kognitiven Prozess der Informations-entnahme</a:t>
            </a:r>
            <a:r>
              <a:rPr lang="de-DE" sz="3300" dirty="0">
                <a:solidFill>
                  <a:srgbClr val="002060"/>
                </a:solidFill>
                <a:cs typeface="Arial" panose="020B0604020202020204" pitchFamily="34" charset="0"/>
              </a:rPr>
              <a:t> aus Texten in den Mittelpunkt. Dieser Lesekompetenz-begriff greift für die </a:t>
            </a:r>
            <a:r>
              <a:rPr lang="de-DE" sz="3300" b="1" dirty="0">
                <a:solidFill>
                  <a:srgbClr val="002060"/>
                </a:solidFill>
                <a:cs typeface="Arial" panose="020B0604020202020204" pitchFamily="34" charset="0"/>
              </a:rPr>
              <a:t>Leseförderung in der Schule </a:t>
            </a:r>
            <a:r>
              <a:rPr lang="de-DE" sz="3300" dirty="0">
                <a:solidFill>
                  <a:srgbClr val="002060"/>
                </a:solidFill>
                <a:cs typeface="Arial" panose="020B0604020202020204" pitchFamily="34" charset="0"/>
              </a:rPr>
              <a:t>zu kurz: Sie sollte sich orientieren an einem theoretisch und didaktisch breiteren Konzept von </a:t>
            </a:r>
            <a:r>
              <a:rPr lang="de-DE" sz="3300" b="1" dirty="0">
                <a:solidFill>
                  <a:srgbClr val="002060"/>
                </a:solidFill>
                <a:cs typeface="Arial" panose="020B0604020202020204" pitchFamily="34" charset="0"/>
              </a:rPr>
              <a:t>Lesen als kultureller Praxis</a:t>
            </a:r>
            <a:r>
              <a:rPr lang="de-DE" sz="3300" dirty="0">
                <a:solidFill>
                  <a:srgbClr val="002060"/>
                </a:solidFill>
                <a:cs typeface="Arial" panose="020B0604020202020204" pitchFamily="34" charset="0"/>
              </a:rPr>
              <a:t>, die auch motivationale, emotionale und interaktive Dimensionen mit einschließt.“ </a:t>
            </a:r>
          </a:p>
          <a:p>
            <a:endParaRPr lang="de-DE" dirty="0"/>
          </a:p>
          <a:p>
            <a:r>
              <a:rPr lang="de-DE" dirty="0">
                <a:solidFill>
                  <a:srgbClr val="0070C0"/>
                </a:solidFill>
                <a:cs typeface="Arial" panose="020B0604020202020204" pitchFamily="34" charset="0"/>
              </a:rPr>
              <a:t>Quelle: Bettina Hurrelmann, Leseleistung – Lesekompetenz. Basisartikel in: Praxis Deutsch, Heft 176 (2002), S. 6 - 18</a:t>
            </a:r>
          </a:p>
          <a:p>
            <a:endParaRPr lang="de-DE" dirty="0"/>
          </a:p>
        </p:txBody>
      </p:sp>
    </p:spTree>
    <p:extLst>
      <p:ext uri="{BB962C8B-B14F-4D97-AF65-F5344CB8AC3E}">
        <p14:creationId xmlns:p14="http://schemas.microsoft.com/office/powerpoint/2010/main" val="414635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B75C96C-7E01-384B-9D47-2F7F7279844B}"/>
              </a:ext>
            </a:extLst>
          </p:cNvPr>
          <p:cNvSpPr>
            <a:spLocks noGrp="1"/>
          </p:cNvSpPr>
          <p:nvPr>
            <p:ph type="body" sz="quarter" idx="13"/>
          </p:nvPr>
        </p:nvSpPr>
        <p:spPr>
          <a:xfrm>
            <a:off x="4716219" y="2636912"/>
            <a:ext cx="4104456" cy="2871550"/>
          </a:xfrm>
        </p:spPr>
        <p:txBody>
          <a:bodyPr>
            <a:normAutofit/>
          </a:bodyPr>
          <a:lstStyle/>
          <a:p>
            <a:pPr marL="0" indent="0">
              <a:buNone/>
            </a:pPr>
            <a:endParaRPr lang="de-DE" sz="1400" dirty="0"/>
          </a:p>
          <a:p>
            <a:pPr marL="0" indent="0">
              <a:buNone/>
            </a:pPr>
            <a:endParaRPr lang="de-DE" sz="1800" dirty="0"/>
          </a:p>
          <a:p>
            <a:pPr marL="0" indent="0">
              <a:buNone/>
            </a:pPr>
            <a:r>
              <a:rPr lang="de-DE" sz="1800" dirty="0"/>
              <a:t>Quelle: Cornelia Rosebrock, Daniel Nix:</a:t>
            </a:r>
          </a:p>
          <a:p>
            <a:pPr marL="0" indent="0">
              <a:buNone/>
            </a:pPr>
            <a:r>
              <a:rPr lang="de-DE" sz="1800" dirty="0"/>
              <a:t>Grundlagen der Lesedidaktik und der systematischen schulischen Leseförderung. </a:t>
            </a:r>
          </a:p>
          <a:p>
            <a:pPr marL="0" indent="0">
              <a:buNone/>
            </a:pPr>
            <a:r>
              <a:rPr lang="de-DE" sz="1800" dirty="0"/>
              <a:t>9. Aktualisierte Auflage 2020</a:t>
            </a:r>
          </a:p>
          <a:p>
            <a:pPr marL="0" indent="0">
              <a:buNone/>
            </a:pPr>
            <a:r>
              <a:rPr lang="de-DE" sz="1800" dirty="0" err="1"/>
              <a:t>Baltmannsweiler</a:t>
            </a:r>
            <a:r>
              <a:rPr lang="de-DE" sz="1800" dirty="0"/>
              <a:t>: Schneider Verlag </a:t>
            </a:r>
            <a:r>
              <a:rPr lang="de-DE" sz="1800" dirty="0" err="1"/>
              <a:t>Hohengehren</a:t>
            </a:r>
            <a:r>
              <a:rPr lang="de-DE" sz="1800" dirty="0"/>
              <a:t> , S. 15</a:t>
            </a:r>
          </a:p>
        </p:txBody>
      </p:sp>
      <p:sp>
        <p:nvSpPr>
          <p:cNvPr id="3" name="Titel 2">
            <a:extLst>
              <a:ext uri="{FF2B5EF4-FFF2-40B4-BE49-F238E27FC236}">
                <a16:creationId xmlns:a16="http://schemas.microsoft.com/office/drawing/2014/main" id="{85FCE8AA-0909-1341-A2A1-9E2FC2E47871}"/>
              </a:ext>
            </a:extLst>
          </p:cNvPr>
          <p:cNvSpPr>
            <a:spLocks noGrp="1"/>
          </p:cNvSpPr>
          <p:nvPr>
            <p:ph type="title"/>
          </p:nvPr>
        </p:nvSpPr>
        <p:spPr>
          <a:xfrm>
            <a:off x="323528" y="10990"/>
            <a:ext cx="8820472" cy="1060287"/>
          </a:xfrm>
        </p:spPr>
        <p:txBody>
          <a:bodyPr>
            <a:noAutofit/>
          </a:bodyPr>
          <a:lstStyle/>
          <a:p>
            <a:r>
              <a:rPr lang="de-DE" sz="2600" b="1" dirty="0"/>
              <a:t>Ein didaktisches Modell der Lesekompetenz: Das </a:t>
            </a:r>
            <a:r>
              <a:rPr lang="de-DE" sz="2600" b="1" dirty="0" err="1"/>
              <a:t>Mehrebenenmodell</a:t>
            </a:r>
            <a:r>
              <a:rPr lang="de-DE" sz="2600" b="1" dirty="0"/>
              <a:t> von Rosebrock &amp; Nix (2008; neu 2020)</a:t>
            </a:r>
            <a:endParaRPr lang="de-DE" sz="2600" dirty="0"/>
          </a:p>
        </p:txBody>
      </p:sp>
      <p:pic>
        <p:nvPicPr>
          <p:cNvPr id="7" name="Grafik 6">
            <a:extLst>
              <a:ext uri="{FF2B5EF4-FFF2-40B4-BE49-F238E27FC236}">
                <a16:creationId xmlns:a16="http://schemas.microsoft.com/office/drawing/2014/main" id="{7E788B40-7CEF-CD43-0645-85F6E4015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1438"/>
            <a:ext cx="4685599" cy="4103687"/>
          </a:xfrm>
          <a:prstGeom prst="rect">
            <a:avLst/>
          </a:prstGeom>
        </p:spPr>
      </p:pic>
    </p:spTree>
    <p:extLst>
      <p:ext uri="{BB962C8B-B14F-4D97-AF65-F5344CB8AC3E}">
        <p14:creationId xmlns:p14="http://schemas.microsoft.com/office/powerpoint/2010/main" val="131791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3B21E5-791F-A147-B9BA-18AF1E3DF440}"/>
              </a:ext>
            </a:extLst>
          </p:cNvPr>
          <p:cNvSpPr>
            <a:spLocks noGrp="1"/>
          </p:cNvSpPr>
          <p:nvPr>
            <p:ph type="body" sz="quarter" idx="13"/>
          </p:nvPr>
        </p:nvSpPr>
        <p:spPr/>
        <p:txBody>
          <a:bodyPr>
            <a:normAutofit fontScale="92500" lnSpcReduction="20000"/>
          </a:bodyPr>
          <a:lstStyle/>
          <a:p>
            <a:pPr marL="0" indent="0">
              <a:buNone/>
            </a:pPr>
            <a:endParaRPr lang="de-DE" dirty="0"/>
          </a:p>
          <a:p>
            <a:pPr marL="0" indent="0">
              <a:buNone/>
            </a:pPr>
            <a:r>
              <a:rPr lang="de-DE" sz="2800" dirty="0">
                <a:cs typeface="Arial" panose="020B0604020202020204" pitchFamily="34" charset="0"/>
              </a:rPr>
              <a:t>Rosebrock, Cornelia; Nix, Daniel (2008, 9. akt. Aufl. 2020): </a:t>
            </a:r>
          </a:p>
          <a:p>
            <a:pPr marL="0" indent="0">
              <a:buNone/>
            </a:pPr>
            <a:r>
              <a:rPr lang="de-DE" sz="3300" b="1" dirty="0">
                <a:solidFill>
                  <a:srgbClr val="BE06C0"/>
                </a:solidFill>
                <a:cs typeface="Arial" panose="020B0604020202020204" pitchFamily="34" charset="0"/>
              </a:rPr>
              <a:t>Grundlagen der Lese-didaktik und der </a:t>
            </a:r>
            <a:r>
              <a:rPr lang="de-DE" sz="3300" b="1" dirty="0" err="1">
                <a:solidFill>
                  <a:srgbClr val="BE06C0"/>
                </a:solidFill>
                <a:cs typeface="Arial" panose="020B0604020202020204" pitchFamily="34" charset="0"/>
              </a:rPr>
              <a:t>syste-matischen</a:t>
            </a:r>
            <a:r>
              <a:rPr lang="de-DE" sz="3300" b="1" dirty="0">
                <a:solidFill>
                  <a:srgbClr val="BE06C0"/>
                </a:solidFill>
                <a:cs typeface="Arial" panose="020B0604020202020204" pitchFamily="34" charset="0"/>
              </a:rPr>
              <a:t> schulischen Leseförderung</a:t>
            </a:r>
            <a:r>
              <a:rPr lang="de-DE" dirty="0">
                <a:cs typeface="Arial" panose="020B0604020202020204" pitchFamily="34" charset="0"/>
              </a:rPr>
              <a:t> </a:t>
            </a:r>
            <a:r>
              <a:rPr lang="de-DE" sz="2800" dirty="0" err="1">
                <a:cs typeface="Arial" panose="020B0604020202020204" pitchFamily="34" charset="0"/>
              </a:rPr>
              <a:t>Baltmannsweiler</a:t>
            </a:r>
            <a:r>
              <a:rPr lang="de-DE" sz="2800" dirty="0">
                <a:cs typeface="Arial" panose="020B0604020202020204" pitchFamily="34" charset="0"/>
              </a:rPr>
              <a:t>: Schneider </a:t>
            </a:r>
            <a:r>
              <a:rPr lang="de-DE" sz="2800" dirty="0" err="1">
                <a:cs typeface="Arial" panose="020B0604020202020204" pitchFamily="34" charset="0"/>
              </a:rPr>
              <a:t>Hohengehren</a:t>
            </a:r>
            <a:endParaRPr lang="de-DE" sz="2800" dirty="0">
              <a:cs typeface="Arial" panose="020B0604020202020204" pitchFamily="34" charset="0"/>
            </a:endParaRPr>
          </a:p>
          <a:p>
            <a:pPr marL="0" indent="0">
              <a:buNone/>
            </a:pPr>
            <a:endParaRPr lang="de-DE" dirty="0"/>
          </a:p>
        </p:txBody>
      </p:sp>
      <p:sp>
        <p:nvSpPr>
          <p:cNvPr id="4" name="Titel 3">
            <a:extLst>
              <a:ext uri="{FF2B5EF4-FFF2-40B4-BE49-F238E27FC236}">
                <a16:creationId xmlns:a16="http://schemas.microsoft.com/office/drawing/2014/main" id="{3F25D220-DB42-734D-981A-900DEE44B0A4}"/>
              </a:ext>
            </a:extLst>
          </p:cNvPr>
          <p:cNvSpPr>
            <a:spLocks noGrp="1"/>
          </p:cNvSpPr>
          <p:nvPr>
            <p:ph type="title"/>
          </p:nvPr>
        </p:nvSpPr>
        <p:spPr/>
        <p:txBody>
          <a:bodyPr>
            <a:normAutofit fontScale="90000"/>
          </a:bodyPr>
          <a:lstStyle/>
          <a:p>
            <a:r>
              <a:rPr lang="de-DE" b="1" dirty="0">
                <a:cs typeface="Arial" panose="020B0604020202020204" pitchFamily="34" charset="0"/>
              </a:rPr>
              <a:t>Das wichtigste Buch zu den Methoden einer systematischen Leseförderung in der Schule:</a:t>
            </a:r>
            <a:endParaRPr lang="de-DE" dirty="0"/>
          </a:p>
        </p:txBody>
      </p:sp>
      <p:pic>
        <p:nvPicPr>
          <p:cNvPr id="6" name="Grafik 5">
            <a:extLst>
              <a:ext uri="{FF2B5EF4-FFF2-40B4-BE49-F238E27FC236}">
                <a16:creationId xmlns:a16="http://schemas.microsoft.com/office/drawing/2014/main" id="{5D1DE6BB-06F4-0543-AA5B-8CD89FA65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577" y="1377156"/>
            <a:ext cx="2751336" cy="4103687"/>
          </a:xfrm>
          <a:prstGeom prst="rect">
            <a:avLst/>
          </a:prstGeom>
        </p:spPr>
      </p:pic>
    </p:spTree>
    <p:extLst>
      <p:ext uri="{BB962C8B-B14F-4D97-AF65-F5344CB8AC3E}">
        <p14:creationId xmlns:p14="http://schemas.microsoft.com/office/powerpoint/2010/main" val="203612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0FB594-4A79-3845-A7EC-020E1551F933}"/>
              </a:ext>
            </a:extLst>
          </p:cNvPr>
          <p:cNvSpPr>
            <a:spLocks noGrp="1"/>
          </p:cNvSpPr>
          <p:nvPr>
            <p:ph type="body" sz="quarter" idx="13"/>
          </p:nvPr>
        </p:nvSpPr>
        <p:spPr/>
        <p:txBody>
          <a:bodyPr>
            <a:normAutofit/>
          </a:bodyPr>
          <a:lstStyle/>
          <a:p>
            <a:pPr marL="0" indent="0">
              <a:buNone/>
            </a:pPr>
            <a:endParaRPr lang="de-DE" dirty="0"/>
          </a:p>
          <a:p>
            <a:pPr marL="0" indent="0">
              <a:buNone/>
            </a:pPr>
            <a:r>
              <a:rPr lang="de-DE" sz="2600" dirty="0" err="1">
                <a:cs typeface="Arial" panose="020B0604020202020204" pitchFamily="34" charset="0"/>
              </a:rPr>
              <a:t>Rieckmann</a:t>
            </a:r>
            <a:r>
              <a:rPr lang="de-DE" sz="2600" dirty="0">
                <a:cs typeface="Arial" panose="020B0604020202020204" pitchFamily="34" charset="0"/>
              </a:rPr>
              <a:t>, Carola (2015; 3. Aufl. 2020): </a:t>
            </a:r>
          </a:p>
          <a:p>
            <a:pPr marL="0" indent="0">
              <a:buNone/>
            </a:pPr>
            <a:r>
              <a:rPr lang="de-DE" b="1" dirty="0">
                <a:solidFill>
                  <a:srgbClr val="BE06C0"/>
                </a:solidFill>
                <a:cs typeface="Arial" panose="020B0604020202020204" pitchFamily="34" charset="0"/>
              </a:rPr>
              <a:t>Grundlagen der Lesedidaktik – Band 2: „Eigenständiges Lesen“ </a:t>
            </a:r>
          </a:p>
          <a:p>
            <a:pPr marL="0" indent="0">
              <a:buNone/>
            </a:pPr>
            <a:r>
              <a:rPr lang="de-DE" sz="2400" dirty="0" err="1">
                <a:cs typeface="Arial" panose="020B0604020202020204" pitchFamily="34" charset="0"/>
              </a:rPr>
              <a:t>Baltmannsweiler</a:t>
            </a:r>
            <a:r>
              <a:rPr lang="de-DE" sz="2400" dirty="0">
                <a:cs typeface="Arial" panose="020B0604020202020204" pitchFamily="34" charset="0"/>
              </a:rPr>
              <a:t>: Schneider </a:t>
            </a:r>
            <a:r>
              <a:rPr lang="de-DE" sz="2400" dirty="0" err="1">
                <a:cs typeface="Arial" panose="020B0604020202020204" pitchFamily="34" charset="0"/>
              </a:rPr>
              <a:t>Hohengehren</a:t>
            </a:r>
            <a:endParaRPr lang="de-DE" sz="2400" dirty="0">
              <a:cs typeface="Arial" panose="020B0604020202020204" pitchFamily="34" charset="0"/>
            </a:endParaRPr>
          </a:p>
          <a:p>
            <a:pPr marL="0" indent="0">
              <a:buNone/>
            </a:pPr>
            <a:endParaRPr lang="de-DE" dirty="0"/>
          </a:p>
        </p:txBody>
      </p:sp>
      <p:sp>
        <p:nvSpPr>
          <p:cNvPr id="4" name="Titel 3">
            <a:extLst>
              <a:ext uri="{FF2B5EF4-FFF2-40B4-BE49-F238E27FC236}">
                <a16:creationId xmlns:a16="http://schemas.microsoft.com/office/drawing/2014/main" id="{6DB49333-DABF-114D-AFFB-9EB92CD2C649}"/>
              </a:ext>
            </a:extLst>
          </p:cNvPr>
          <p:cNvSpPr>
            <a:spLocks noGrp="1"/>
          </p:cNvSpPr>
          <p:nvPr>
            <p:ph type="title"/>
          </p:nvPr>
        </p:nvSpPr>
        <p:spPr/>
        <p:txBody>
          <a:bodyPr/>
          <a:lstStyle/>
          <a:p>
            <a:r>
              <a:rPr lang="de-DE" b="1" dirty="0"/>
              <a:t>Ergänzender Literaturhinweis:</a:t>
            </a:r>
          </a:p>
        </p:txBody>
      </p:sp>
      <p:pic>
        <p:nvPicPr>
          <p:cNvPr id="5" name="Grafik 3">
            <a:extLst>
              <a:ext uri="{FF2B5EF4-FFF2-40B4-BE49-F238E27FC236}">
                <a16:creationId xmlns:a16="http://schemas.microsoft.com/office/drawing/2014/main" id="{CDC902CD-1F7A-8D45-AE48-9E18ECF1E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376" y="1700808"/>
            <a:ext cx="2624336" cy="3897451"/>
          </a:xfrm>
          <a:prstGeom prst="rect">
            <a:avLst/>
          </a:prstGeom>
        </p:spPr>
      </p:pic>
    </p:spTree>
    <p:extLst>
      <p:ext uri="{BB962C8B-B14F-4D97-AF65-F5344CB8AC3E}">
        <p14:creationId xmlns:p14="http://schemas.microsoft.com/office/powerpoint/2010/main" val="132945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57ADC2E2-EF97-7EE9-FFBC-C500EC8D47CB}"/>
              </a:ext>
            </a:extLst>
          </p:cNvPr>
          <p:cNvSpPr>
            <a:spLocks noGrp="1"/>
          </p:cNvSpPr>
          <p:nvPr>
            <p:ph type="body" sz="quarter" idx="13"/>
          </p:nvPr>
        </p:nvSpPr>
        <p:spPr/>
        <p:txBody>
          <a:bodyPr/>
          <a:lstStyle/>
          <a:p>
            <a:endParaRPr lang="de-DE"/>
          </a:p>
        </p:txBody>
      </p:sp>
      <p:sp>
        <p:nvSpPr>
          <p:cNvPr id="3" name="Titel 2">
            <a:extLst>
              <a:ext uri="{FF2B5EF4-FFF2-40B4-BE49-F238E27FC236}">
                <a16:creationId xmlns:a16="http://schemas.microsoft.com/office/drawing/2014/main" id="{4166F813-DCE6-D24B-9ABE-18DD9FBFC12D}"/>
              </a:ext>
            </a:extLst>
          </p:cNvPr>
          <p:cNvSpPr>
            <a:spLocks noGrp="1"/>
          </p:cNvSpPr>
          <p:nvPr>
            <p:ph type="title"/>
          </p:nvPr>
        </p:nvSpPr>
        <p:spPr/>
        <p:txBody>
          <a:bodyPr>
            <a:normAutofit fontScale="90000"/>
          </a:bodyPr>
          <a:lstStyle/>
          <a:p>
            <a:r>
              <a:rPr lang="de-DE" b="1" dirty="0"/>
              <a:t>Die Systematik der Dimensionen schulischer Leseförderung nach Rosebrock &amp; Nix</a:t>
            </a:r>
            <a:endParaRPr lang="de-DE" dirty="0"/>
          </a:p>
        </p:txBody>
      </p:sp>
      <p:pic>
        <p:nvPicPr>
          <p:cNvPr id="5" name="Grafik 4">
            <a:extLst>
              <a:ext uri="{FF2B5EF4-FFF2-40B4-BE49-F238E27FC236}">
                <a16:creationId xmlns:a16="http://schemas.microsoft.com/office/drawing/2014/main" id="{96CF0A1B-6DE1-1E42-A254-7DF0CE139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67811"/>
            <a:ext cx="8974564" cy="4221429"/>
          </a:xfrm>
          <a:prstGeom prst="rect">
            <a:avLst/>
          </a:prstGeom>
        </p:spPr>
      </p:pic>
    </p:spTree>
    <p:extLst>
      <p:ext uri="{BB962C8B-B14F-4D97-AF65-F5344CB8AC3E}">
        <p14:creationId xmlns:p14="http://schemas.microsoft.com/office/powerpoint/2010/main" val="130230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7019925" y="7651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600">
                <a:solidFill>
                  <a:schemeClr val="tx1"/>
                </a:solidFill>
                <a:latin typeface="Trebuchet MS" pitchFamily="32" charset="0"/>
              </a:defRPr>
            </a:lvl1pPr>
            <a:lvl2pPr marL="1246188" indent="-533400" eaLnBrk="0" hangingPunct="0">
              <a:spcBef>
                <a:spcPct val="20000"/>
              </a:spcBef>
              <a:buClr>
                <a:schemeClr val="hlink"/>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Tahoma" pitchFamily="32" charset="0"/>
              </a:defRPr>
            </a:lvl2pPr>
            <a:lvl3pPr marL="1882775" indent="-457200" eaLnBrk="0" hangingPunct="0">
              <a:spcBef>
                <a:spcPct val="20000"/>
              </a:spcBef>
              <a:buClr>
                <a:schemeClr val="folHlink"/>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ahoma" pitchFamily="32" charset="0"/>
              </a:defRPr>
            </a:lvl3pPr>
            <a:lvl4pPr marL="2443163" indent="-381000" eaLnBrk="0" hangingPunct="0">
              <a:spcBef>
                <a:spcPct val="20000"/>
              </a:spcBef>
              <a:buClr>
                <a:schemeClr val="accent2"/>
              </a:buClr>
              <a:buSzPct val="55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4pPr>
            <a:lvl5pPr marL="3003550" indent="-381000" eaLnBrk="0" hangingPunct="0">
              <a:spcBef>
                <a:spcPct val="20000"/>
              </a:spcBef>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5pPr>
            <a:lvl6pPr marL="34607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6pPr>
            <a:lvl7pPr marL="39179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7pPr>
            <a:lvl8pPr marL="43751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8pPr>
            <a:lvl9pPr marL="4832350" indent="-381000" defTabSz="449263" eaLnBrk="0" fontAlgn="base" hangingPunct="0">
              <a:spcBef>
                <a:spcPct val="20000"/>
              </a:spcBef>
              <a:spcAft>
                <a:spcPct val="0"/>
              </a:spcAft>
              <a:buClr>
                <a:schemeClr val="accent1"/>
              </a:buClr>
              <a:buSzPct val="50000"/>
              <a:buFont typeface="Wingdings" charset="2"/>
              <a:buChar char="n"/>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Tahoma" pitchFamily="32" charset="0"/>
              </a:defRPr>
            </a:lvl9pPr>
          </a:lstStyle>
          <a:p>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0F5781D-36A3-4B01-BAE3-F4DD0FB0CC15}" type="slidenum">
              <a:rPr kumimoji="0" lang="de-DE" altLang="de-DE" sz="1200" b="0" i="0" u="none" strike="noStrike" kern="1200" cap="none" spc="0" normalizeH="0" baseline="0" noProof="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de-DE" altLang="de-DE" sz="1200" b="0" i="0" u="none" strike="noStrike" kern="1200" cap="none" spc="0" normalizeH="0" baseline="0" noProof="0">
              <a:ln>
                <a:noFill/>
              </a:ln>
              <a:solidFill>
                <a:srgbClr val="FFFFFF"/>
              </a:solidFill>
              <a:effectLst/>
              <a:uLnTx/>
              <a:uFillTx/>
              <a:latin typeface="Calibri"/>
              <a:ea typeface="+mn-ea"/>
              <a:cs typeface="+mn-cs"/>
            </a:endParaRPr>
          </a:p>
        </p:txBody>
      </p:sp>
      <p:sp>
        <p:nvSpPr>
          <p:cNvPr id="23" name="Titel 22">
            <a:extLst>
              <a:ext uri="{FF2B5EF4-FFF2-40B4-BE49-F238E27FC236}">
                <a16:creationId xmlns:a16="http://schemas.microsoft.com/office/drawing/2014/main" id="{26D854AC-A174-4E80-D134-C4EF5189FF95}"/>
              </a:ext>
            </a:extLst>
          </p:cNvPr>
          <p:cNvSpPr>
            <a:spLocks noGrp="1"/>
          </p:cNvSpPr>
          <p:nvPr>
            <p:ph type="title"/>
          </p:nvPr>
        </p:nvSpPr>
        <p:spPr>
          <a:xfrm>
            <a:off x="323528" y="10990"/>
            <a:ext cx="9217024" cy="1060287"/>
          </a:xfrm>
        </p:spPr>
        <p:txBody>
          <a:bodyPr>
            <a:normAutofit/>
          </a:bodyPr>
          <a:lstStyle/>
          <a:p>
            <a:r>
              <a:rPr lang="de-DE" sz="2900" b="1" dirty="0"/>
              <a:t>Rosebrock &amp; Nix (2008 / 2020): Zuordnung der Verfahren zum Modell („Systematik“ einer </a:t>
            </a:r>
            <a:r>
              <a:rPr lang="de-DE" sz="2900" b="1" dirty="0" err="1"/>
              <a:t>schul</a:t>
            </a:r>
            <a:r>
              <a:rPr lang="de-DE" sz="2900" b="1" dirty="0"/>
              <a:t>. Leseförderung)</a:t>
            </a:r>
          </a:p>
        </p:txBody>
      </p:sp>
      <p:sp>
        <p:nvSpPr>
          <p:cNvPr id="3" name="Ορθογώνιο 2">
            <a:extLst>
              <a:ext uri="{FF2B5EF4-FFF2-40B4-BE49-F238E27FC236}">
                <a16:creationId xmlns:a16="http://schemas.microsoft.com/office/drawing/2014/main" id="{BBE214FD-111F-4F99-A99D-8A466BFC0911}"/>
              </a:ext>
            </a:extLst>
          </p:cNvPr>
          <p:cNvSpPr/>
          <p:nvPr/>
        </p:nvSpPr>
        <p:spPr>
          <a:xfrm>
            <a:off x="947867" y="2522358"/>
            <a:ext cx="1944216" cy="108012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Ορθογώνιο 7">
            <a:extLst>
              <a:ext uri="{FF2B5EF4-FFF2-40B4-BE49-F238E27FC236}">
                <a16:creationId xmlns:a16="http://schemas.microsoft.com/office/drawing/2014/main" id="{2E6FC29B-AF09-42D8-88F8-8FAB644427E3}"/>
              </a:ext>
            </a:extLst>
          </p:cNvPr>
          <p:cNvSpPr/>
          <p:nvPr/>
        </p:nvSpPr>
        <p:spPr>
          <a:xfrm>
            <a:off x="3851920" y="2499031"/>
            <a:ext cx="1944216" cy="108012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Ορθογώνιο 8">
            <a:extLst>
              <a:ext uri="{FF2B5EF4-FFF2-40B4-BE49-F238E27FC236}">
                <a16:creationId xmlns:a16="http://schemas.microsoft.com/office/drawing/2014/main" id="{97257D24-B478-4BC1-9D70-B283B63DCF58}"/>
              </a:ext>
            </a:extLst>
          </p:cNvPr>
          <p:cNvSpPr/>
          <p:nvPr/>
        </p:nvSpPr>
        <p:spPr>
          <a:xfrm>
            <a:off x="6948327" y="2503088"/>
            <a:ext cx="1944216" cy="108012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B4E1A76-6A61-4886-918B-F8BC3FBFFBE2}"/>
              </a:ext>
            </a:extLst>
          </p:cNvPr>
          <p:cNvSpPr txBox="1"/>
          <p:nvPr/>
        </p:nvSpPr>
        <p:spPr>
          <a:xfrm>
            <a:off x="1187624" y="2868428"/>
            <a:ext cx="1800200" cy="369332"/>
          </a:xfrm>
          <a:prstGeom prst="rect">
            <a:avLst/>
          </a:prstGeom>
          <a:noFill/>
        </p:spPr>
        <p:txBody>
          <a:bodyPr wrap="square" rtlCol="0">
            <a:spAutoFit/>
          </a:bodyPr>
          <a:lstStyle/>
          <a:p>
            <a:r>
              <a:rPr lang="de-DE" b="1" dirty="0">
                <a:solidFill>
                  <a:srgbClr val="002060"/>
                </a:solidFill>
              </a:rPr>
              <a:t>Prozessebene</a:t>
            </a:r>
            <a:endParaRPr lang="en-US" b="1" dirty="0">
              <a:solidFill>
                <a:srgbClr val="002060"/>
              </a:solidFill>
            </a:endParaRPr>
          </a:p>
        </p:txBody>
      </p:sp>
      <p:sp>
        <p:nvSpPr>
          <p:cNvPr id="11" name="TextBox 10">
            <a:extLst>
              <a:ext uri="{FF2B5EF4-FFF2-40B4-BE49-F238E27FC236}">
                <a16:creationId xmlns:a16="http://schemas.microsoft.com/office/drawing/2014/main" id="{6C9D3565-A5EF-4BF3-8D77-498244D6AD38}"/>
              </a:ext>
            </a:extLst>
          </p:cNvPr>
          <p:cNvSpPr txBox="1"/>
          <p:nvPr/>
        </p:nvSpPr>
        <p:spPr>
          <a:xfrm>
            <a:off x="4008408" y="2873545"/>
            <a:ext cx="1800200" cy="369332"/>
          </a:xfrm>
          <a:prstGeom prst="rect">
            <a:avLst/>
          </a:prstGeom>
          <a:noFill/>
        </p:spPr>
        <p:txBody>
          <a:bodyPr wrap="square" rtlCol="0">
            <a:spAutoFit/>
          </a:bodyPr>
          <a:lstStyle/>
          <a:p>
            <a:r>
              <a:rPr lang="de-DE" b="1" dirty="0">
                <a:solidFill>
                  <a:srgbClr val="002060"/>
                </a:solidFill>
              </a:rPr>
              <a:t>Subjektebene</a:t>
            </a:r>
            <a:endParaRPr lang="en-US" b="1" dirty="0">
              <a:solidFill>
                <a:srgbClr val="002060"/>
              </a:solidFill>
            </a:endParaRPr>
          </a:p>
        </p:txBody>
      </p:sp>
      <p:sp>
        <p:nvSpPr>
          <p:cNvPr id="12" name="TextBox 11">
            <a:extLst>
              <a:ext uri="{FF2B5EF4-FFF2-40B4-BE49-F238E27FC236}">
                <a16:creationId xmlns:a16="http://schemas.microsoft.com/office/drawing/2014/main" id="{55637EBC-D3C4-430F-A5E3-F4970814BCA3}"/>
              </a:ext>
            </a:extLst>
          </p:cNvPr>
          <p:cNvSpPr txBox="1"/>
          <p:nvPr/>
        </p:nvSpPr>
        <p:spPr>
          <a:xfrm>
            <a:off x="7045830" y="2817580"/>
            <a:ext cx="1800200" cy="369332"/>
          </a:xfrm>
          <a:prstGeom prst="rect">
            <a:avLst/>
          </a:prstGeom>
          <a:noFill/>
        </p:spPr>
        <p:txBody>
          <a:bodyPr wrap="square" rtlCol="0">
            <a:spAutoFit/>
          </a:bodyPr>
          <a:lstStyle/>
          <a:p>
            <a:r>
              <a:rPr lang="de-DE" b="1" dirty="0">
                <a:solidFill>
                  <a:srgbClr val="002060"/>
                </a:solidFill>
              </a:rPr>
              <a:t>Soziale Ebene</a:t>
            </a:r>
            <a:endParaRPr lang="en-US" b="1" dirty="0">
              <a:solidFill>
                <a:srgbClr val="002060"/>
              </a:solidFill>
            </a:endParaRPr>
          </a:p>
        </p:txBody>
      </p:sp>
      <p:sp>
        <p:nvSpPr>
          <p:cNvPr id="7" name="Οβάλ 6">
            <a:extLst>
              <a:ext uri="{FF2B5EF4-FFF2-40B4-BE49-F238E27FC236}">
                <a16:creationId xmlns:a16="http://schemas.microsoft.com/office/drawing/2014/main" id="{F4A3B495-AD75-4A99-8D10-7AD84D235964}"/>
              </a:ext>
            </a:extLst>
          </p:cNvPr>
          <p:cNvSpPr/>
          <p:nvPr/>
        </p:nvSpPr>
        <p:spPr>
          <a:xfrm>
            <a:off x="549499" y="1088315"/>
            <a:ext cx="1080120" cy="1008112"/>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Οβάλ 13">
            <a:extLst>
              <a:ext uri="{FF2B5EF4-FFF2-40B4-BE49-F238E27FC236}">
                <a16:creationId xmlns:a16="http://schemas.microsoft.com/office/drawing/2014/main" id="{9C8E4BDE-E8D6-48C8-BD5C-81FF23F516BD}"/>
              </a:ext>
            </a:extLst>
          </p:cNvPr>
          <p:cNvSpPr/>
          <p:nvPr/>
        </p:nvSpPr>
        <p:spPr>
          <a:xfrm>
            <a:off x="564306" y="4008535"/>
            <a:ext cx="1220318" cy="1216069"/>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Οβάλ 14">
            <a:extLst>
              <a:ext uri="{FF2B5EF4-FFF2-40B4-BE49-F238E27FC236}">
                <a16:creationId xmlns:a16="http://schemas.microsoft.com/office/drawing/2014/main" id="{40D929A7-6A26-4D62-96F6-516F49901F99}"/>
              </a:ext>
            </a:extLst>
          </p:cNvPr>
          <p:cNvSpPr/>
          <p:nvPr/>
        </p:nvSpPr>
        <p:spPr>
          <a:xfrm>
            <a:off x="2831942" y="3411988"/>
            <a:ext cx="1080120" cy="1008112"/>
          </a:xfrm>
          <a:prstGeom prst="ellipse">
            <a:avLst/>
          </a:prstGeom>
          <a:gradFill>
            <a:gsLst>
              <a:gs pos="25000">
                <a:schemeClr val="accent4">
                  <a:lumMod val="60000"/>
                  <a:lumOff val="40000"/>
                </a:schemeClr>
              </a:gs>
              <a:gs pos="0">
                <a:schemeClr val="accent4">
                  <a:lumMod val="40000"/>
                  <a:lumOff val="60000"/>
                </a:schemeClr>
              </a:gs>
              <a:gs pos="58336">
                <a:schemeClr val="accent2">
                  <a:lumMod val="40000"/>
                  <a:lumOff val="60000"/>
                </a:schemeClr>
              </a:gs>
              <a:gs pos="52000">
                <a:schemeClr val="accent4">
                  <a:lumMod val="40000"/>
                  <a:lumOff val="60000"/>
                </a:schemeClr>
              </a:gs>
              <a:gs pos="100000">
                <a:schemeClr val="accent2">
                  <a:lumMod val="40000"/>
                  <a:lumOff val="60000"/>
                  <a:shade val="100000"/>
                  <a:satMod val="115000"/>
                </a:schemeClr>
              </a:gs>
            </a:gsLst>
            <a:lin ang="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Οβάλ 15">
            <a:extLst>
              <a:ext uri="{FF2B5EF4-FFF2-40B4-BE49-F238E27FC236}">
                <a16:creationId xmlns:a16="http://schemas.microsoft.com/office/drawing/2014/main" id="{812A1B96-4774-41CA-A762-3AB85C036B95}"/>
              </a:ext>
            </a:extLst>
          </p:cNvPr>
          <p:cNvSpPr/>
          <p:nvPr/>
        </p:nvSpPr>
        <p:spPr>
          <a:xfrm>
            <a:off x="5808608" y="3366603"/>
            <a:ext cx="1080120" cy="1008112"/>
          </a:xfrm>
          <a:prstGeom prst="ellipse">
            <a:avLst/>
          </a:prstGeom>
          <a:gradFill>
            <a:gsLst>
              <a:gs pos="0">
                <a:schemeClr val="accent2">
                  <a:lumMod val="40000"/>
                  <a:lumOff val="60000"/>
                </a:schemeClr>
              </a:gs>
              <a:gs pos="99405">
                <a:schemeClr val="accent5">
                  <a:lumMod val="60000"/>
                  <a:lumOff val="40000"/>
                </a:schemeClr>
              </a:gs>
              <a:gs pos="57720">
                <a:schemeClr val="accent5">
                  <a:lumMod val="60000"/>
                  <a:lumOff val="40000"/>
                </a:schemeClr>
              </a:gs>
              <a:gs pos="49000">
                <a:schemeClr val="accent2">
                  <a:lumMod val="40000"/>
                  <a:lumOff val="60000"/>
                  <a:shade val="100000"/>
                  <a:satMod val="115000"/>
                </a:schemeClr>
              </a:gs>
            </a:gsLst>
            <a:lin ang="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Οβάλ 16">
            <a:extLst>
              <a:ext uri="{FF2B5EF4-FFF2-40B4-BE49-F238E27FC236}">
                <a16:creationId xmlns:a16="http://schemas.microsoft.com/office/drawing/2014/main" id="{37471022-56D8-4A58-BFE1-403A6D99D6D4}"/>
              </a:ext>
            </a:extLst>
          </p:cNvPr>
          <p:cNvSpPr/>
          <p:nvPr/>
        </p:nvSpPr>
        <p:spPr>
          <a:xfrm>
            <a:off x="4324976" y="1195220"/>
            <a:ext cx="1177438" cy="1080120"/>
          </a:xfrm>
          <a:prstGeom prst="ellipse">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Οβάλ 17">
            <a:extLst>
              <a:ext uri="{FF2B5EF4-FFF2-40B4-BE49-F238E27FC236}">
                <a16:creationId xmlns:a16="http://schemas.microsoft.com/office/drawing/2014/main" id="{F013D78D-97C6-484D-8A28-3197309ADEA9}"/>
              </a:ext>
            </a:extLst>
          </p:cNvPr>
          <p:cNvSpPr/>
          <p:nvPr/>
        </p:nvSpPr>
        <p:spPr>
          <a:xfrm>
            <a:off x="4167230" y="5224604"/>
            <a:ext cx="1512168" cy="1316402"/>
          </a:xfrm>
          <a:prstGeom prst="ellipse">
            <a:avLst/>
          </a:prstGeom>
          <a:gradFill>
            <a:gsLst>
              <a:gs pos="25000">
                <a:schemeClr val="accent4">
                  <a:lumMod val="60000"/>
                  <a:lumOff val="40000"/>
                </a:schemeClr>
              </a:gs>
              <a:gs pos="0">
                <a:schemeClr val="accent4">
                  <a:lumMod val="40000"/>
                  <a:lumOff val="60000"/>
                </a:schemeClr>
              </a:gs>
              <a:gs pos="78000">
                <a:schemeClr val="accent5">
                  <a:lumMod val="60000"/>
                  <a:lumOff val="40000"/>
                </a:schemeClr>
              </a:gs>
              <a:gs pos="44000">
                <a:schemeClr val="accent2">
                  <a:lumMod val="40000"/>
                  <a:lumOff val="60000"/>
                </a:schemeClr>
              </a:gs>
              <a:gs pos="99405">
                <a:schemeClr val="accent5">
                  <a:lumMod val="60000"/>
                  <a:lumOff val="40000"/>
                </a:schemeClr>
              </a:gs>
              <a:gs pos="69000">
                <a:schemeClr val="accent2">
                  <a:lumMod val="40000"/>
                  <a:lumOff val="60000"/>
                  <a:shade val="100000"/>
                  <a:satMod val="115000"/>
                </a:schemeClr>
              </a:gs>
            </a:gsLst>
            <a:lin ang="0" scaled="1"/>
          </a:gra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Ορθογώνιο 9">
            <a:extLst>
              <a:ext uri="{FF2B5EF4-FFF2-40B4-BE49-F238E27FC236}">
                <a16:creationId xmlns:a16="http://schemas.microsoft.com/office/drawing/2014/main" id="{DE97A0CD-C8BB-44B3-B4A4-F854AA5D0F1D}"/>
              </a:ext>
            </a:extLst>
          </p:cNvPr>
          <p:cNvSpPr/>
          <p:nvPr/>
        </p:nvSpPr>
        <p:spPr>
          <a:xfrm>
            <a:off x="515647" y="1461242"/>
            <a:ext cx="1177438" cy="292388"/>
          </a:xfrm>
          <a:prstGeom prst="rect">
            <a:avLst/>
          </a:prstGeom>
        </p:spPr>
        <p:txBody>
          <a:bodyPr wrap="none">
            <a:spAutoFit/>
          </a:bodyPr>
          <a:lstStyle/>
          <a:p>
            <a:r>
              <a:rPr lang="de-DE" sz="1300" b="1" dirty="0">
                <a:latin typeface="+mj-lt"/>
              </a:rPr>
              <a:t>Lesestrategien</a:t>
            </a:r>
          </a:p>
        </p:txBody>
      </p:sp>
      <p:sp>
        <p:nvSpPr>
          <p:cNvPr id="13" name="Ορθογώνιο 12">
            <a:extLst>
              <a:ext uri="{FF2B5EF4-FFF2-40B4-BE49-F238E27FC236}">
                <a16:creationId xmlns:a16="http://schemas.microsoft.com/office/drawing/2014/main" id="{1F9CC0C1-41CA-423A-B0FF-A0D5D7009A3D}"/>
              </a:ext>
            </a:extLst>
          </p:cNvPr>
          <p:cNvSpPr/>
          <p:nvPr/>
        </p:nvSpPr>
        <p:spPr>
          <a:xfrm>
            <a:off x="549499" y="4478069"/>
            <a:ext cx="1334020" cy="276999"/>
          </a:xfrm>
          <a:prstGeom prst="rect">
            <a:avLst/>
          </a:prstGeom>
        </p:spPr>
        <p:txBody>
          <a:bodyPr wrap="none">
            <a:spAutoFit/>
          </a:bodyPr>
          <a:lstStyle/>
          <a:p>
            <a:r>
              <a:rPr lang="de-DE" sz="1200" b="1" dirty="0"/>
              <a:t>Lautleseverfahren</a:t>
            </a:r>
          </a:p>
        </p:txBody>
      </p:sp>
      <p:sp>
        <p:nvSpPr>
          <p:cNvPr id="19" name="Ορθογώνιο 18">
            <a:extLst>
              <a:ext uri="{FF2B5EF4-FFF2-40B4-BE49-F238E27FC236}">
                <a16:creationId xmlns:a16="http://schemas.microsoft.com/office/drawing/2014/main" id="{725144EE-AC59-4A11-A38D-58C49F6A37EF}"/>
              </a:ext>
            </a:extLst>
          </p:cNvPr>
          <p:cNvSpPr/>
          <p:nvPr/>
        </p:nvSpPr>
        <p:spPr>
          <a:xfrm>
            <a:off x="2832822" y="3689052"/>
            <a:ext cx="1251454" cy="461665"/>
          </a:xfrm>
          <a:prstGeom prst="rect">
            <a:avLst/>
          </a:prstGeom>
        </p:spPr>
        <p:txBody>
          <a:bodyPr wrap="square">
            <a:spAutoFit/>
          </a:bodyPr>
          <a:lstStyle/>
          <a:p>
            <a:r>
              <a:rPr lang="de-DE" sz="1200" b="1" dirty="0">
                <a:latin typeface="+mj-lt"/>
              </a:rPr>
              <a:t>Sachtextlektüre </a:t>
            </a:r>
          </a:p>
          <a:p>
            <a:r>
              <a:rPr lang="de-DE" sz="1200" b="1" dirty="0">
                <a:latin typeface="+mj-lt"/>
              </a:rPr>
              <a:t>unterstützen</a:t>
            </a:r>
          </a:p>
        </p:txBody>
      </p:sp>
      <p:sp>
        <p:nvSpPr>
          <p:cNvPr id="20" name="Ορθογώνιο 19">
            <a:extLst>
              <a:ext uri="{FF2B5EF4-FFF2-40B4-BE49-F238E27FC236}">
                <a16:creationId xmlns:a16="http://schemas.microsoft.com/office/drawing/2014/main" id="{E79DA1DA-3C70-4A46-94BA-1D4EF2697CE6}"/>
              </a:ext>
            </a:extLst>
          </p:cNvPr>
          <p:cNvSpPr/>
          <p:nvPr/>
        </p:nvSpPr>
        <p:spPr>
          <a:xfrm>
            <a:off x="4234829" y="1625090"/>
            <a:ext cx="1394421" cy="292388"/>
          </a:xfrm>
          <a:prstGeom prst="rect">
            <a:avLst/>
          </a:prstGeom>
        </p:spPr>
        <p:txBody>
          <a:bodyPr wrap="none">
            <a:spAutoFit/>
          </a:bodyPr>
          <a:lstStyle/>
          <a:p>
            <a:r>
              <a:rPr lang="de-DE" sz="1300" b="1" dirty="0">
                <a:latin typeface="+mj-lt"/>
              </a:rPr>
              <a:t>Vielleseverfahren</a:t>
            </a:r>
          </a:p>
        </p:txBody>
      </p:sp>
      <p:sp>
        <p:nvSpPr>
          <p:cNvPr id="21" name="Ορθογώνιο 20">
            <a:extLst>
              <a:ext uri="{FF2B5EF4-FFF2-40B4-BE49-F238E27FC236}">
                <a16:creationId xmlns:a16="http://schemas.microsoft.com/office/drawing/2014/main" id="{CE6B2BA5-B19D-4E75-93EF-53B7459A700C}"/>
              </a:ext>
            </a:extLst>
          </p:cNvPr>
          <p:cNvSpPr/>
          <p:nvPr/>
        </p:nvSpPr>
        <p:spPr>
          <a:xfrm>
            <a:off x="5762041" y="3715368"/>
            <a:ext cx="1196225" cy="292388"/>
          </a:xfrm>
          <a:prstGeom prst="rect">
            <a:avLst/>
          </a:prstGeom>
        </p:spPr>
        <p:txBody>
          <a:bodyPr wrap="none">
            <a:spAutoFit/>
          </a:bodyPr>
          <a:lstStyle/>
          <a:p>
            <a:r>
              <a:rPr lang="de-DE" sz="1300" b="1" dirty="0">
                <a:latin typeface="+mj-lt"/>
              </a:rPr>
              <a:t>Leseanimation</a:t>
            </a:r>
          </a:p>
        </p:txBody>
      </p:sp>
      <p:sp>
        <p:nvSpPr>
          <p:cNvPr id="22" name="Ορθογώνιο 21">
            <a:extLst>
              <a:ext uri="{FF2B5EF4-FFF2-40B4-BE49-F238E27FC236}">
                <a16:creationId xmlns:a16="http://schemas.microsoft.com/office/drawing/2014/main" id="{58D253A0-FA35-4ADC-BC8A-01964033458C}"/>
              </a:ext>
            </a:extLst>
          </p:cNvPr>
          <p:cNvSpPr/>
          <p:nvPr/>
        </p:nvSpPr>
        <p:spPr>
          <a:xfrm>
            <a:off x="4209928" y="5651878"/>
            <a:ext cx="1519070" cy="492443"/>
          </a:xfrm>
          <a:prstGeom prst="rect">
            <a:avLst/>
          </a:prstGeom>
        </p:spPr>
        <p:txBody>
          <a:bodyPr wrap="none">
            <a:spAutoFit/>
          </a:bodyPr>
          <a:lstStyle/>
          <a:p>
            <a:r>
              <a:rPr lang="de-DE" sz="1300" b="1" dirty="0">
                <a:latin typeface="+mj-lt"/>
              </a:rPr>
              <a:t>Literarisches Lesen </a:t>
            </a:r>
          </a:p>
          <a:p>
            <a:r>
              <a:rPr lang="de-DE" sz="1300" b="1" dirty="0">
                <a:latin typeface="+mj-lt"/>
              </a:rPr>
              <a:t>unterstützen</a:t>
            </a:r>
          </a:p>
        </p:txBody>
      </p:sp>
      <p:cxnSp>
        <p:nvCxnSpPr>
          <p:cNvPr id="24" name="Ευθεία γραμμή σύνδεσης 23">
            <a:extLst>
              <a:ext uri="{FF2B5EF4-FFF2-40B4-BE49-F238E27FC236}">
                <a16:creationId xmlns:a16="http://schemas.microsoft.com/office/drawing/2014/main" id="{C9E68B17-9A23-4987-B6DF-CB97C335945B}"/>
              </a:ext>
            </a:extLst>
          </p:cNvPr>
          <p:cNvCxnSpPr/>
          <p:nvPr/>
        </p:nvCxnSpPr>
        <p:spPr>
          <a:xfrm>
            <a:off x="1216509" y="2096427"/>
            <a:ext cx="259147" cy="483969"/>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05D1DB10-82BF-418C-AA88-BA6979A55BBD}"/>
              </a:ext>
            </a:extLst>
          </p:cNvPr>
          <p:cNvCxnSpPr>
            <a:cxnSpLocks/>
          </p:cNvCxnSpPr>
          <p:nvPr/>
        </p:nvCxnSpPr>
        <p:spPr>
          <a:xfrm flipH="1">
            <a:off x="1317197" y="3602478"/>
            <a:ext cx="312422" cy="437795"/>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a:extLst>
              <a:ext uri="{FF2B5EF4-FFF2-40B4-BE49-F238E27FC236}">
                <a16:creationId xmlns:a16="http://schemas.microsoft.com/office/drawing/2014/main" id="{44ABE10D-E45A-48AE-8F97-8197F3B37CE4}"/>
              </a:ext>
            </a:extLst>
          </p:cNvPr>
          <p:cNvCxnSpPr/>
          <p:nvPr/>
        </p:nvCxnSpPr>
        <p:spPr>
          <a:xfrm>
            <a:off x="2900180" y="2981772"/>
            <a:ext cx="259147" cy="483969"/>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AAEA3269-9A6D-45CC-BEA5-FD67E548DADA}"/>
              </a:ext>
            </a:extLst>
          </p:cNvPr>
          <p:cNvCxnSpPr>
            <a:cxnSpLocks/>
          </p:cNvCxnSpPr>
          <p:nvPr/>
        </p:nvCxnSpPr>
        <p:spPr>
          <a:xfrm flipH="1">
            <a:off x="3541557" y="3002246"/>
            <a:ext cx="501528" cy="483969"/>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a:extLst>
              <a:ext uri="{FF2B5EF4-FFF2-40B4-BE49-F238E27FC236}">
                <a16:creationId xmlns:a16="http://schemas.microsoft.com/office/drawing/2014/main" id="{401447E6-4A3F-49E6-87DA-19DE6ADEA32A}"/>
              </a:ext>
            </a:extLst>
          </p:cNvPr>
          <p:cNvCxnSpPr>
            <a:cxnSpLocks/>
          </p:cNvCxnSpPr>
          <p:nvPr/>
        </p:nvCxnSpPr>
        <p:spPr>
          <a:xfrm flipH="1">
            <a:off x="4234829" y="2105363"/>
            <a:ext cx="501528" cy="483969"/>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a:extLst>
              <a:ext uri="{FF2B5EF4-FFF2-40B4-BE49-F238E27FC236}">
                <a16:creationId xmlns:a16="http://schemas.microsoft.com/office/drawing/2014/main" id="{8EE62B50-3539-4EDC-B65D-454C8DE45029}"/>
              </a:ext>
            </a:extLst>
          </p:cNvPr>
          <p:cNvCxnSpPr>
            <a:cxnSpLocks/>
          </p:cNvCxnSpPr>
          <p:nvPr/>
        </p:nvCxnSpPr>
        <p:spPr>
          <a:xfrm>
            <a:off x="5364088" y="2724412"/>
            <a:ext cx="792088" cy="687576"/>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a:extLst>
              <a:ext uri="{FF2B5EF4-FFF2-40B4-BE49-F238E27FC236}">
                <a16:creationId xmlns:a16="http://schemas.microsoft.com/office/drawing/2014/main" id="{2602131A-95B6-4B4B-8F73-3F49FC70A313}"/>
              </a:ext>
            </a:extLst>
          </p:cNvPr>
          <p:cNvCxnSpPr>
            <a:cxnSpLocks/>
          </p:cNvCxnSpPr>
          <p:nvPr/>
        </p:nvCxnSpPr>
        <p:spPr>
          <a:xfrm flipH="1">
            <a:off x="6588287" y="2982889"/>
            <a:ext cx="501528" cy="483969"/>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a:extLst>
              <a:ext uri="{FF2B5EF4-FFF2-40B4-BE49-F238E27FC236}">
                <a16:creationId xmlns:a16="http://schemas.microsoft.com/office/drawing/2014/main" id="{23D5B374-EB81-4FF1-9F24-01275D5E31B1}"/>
              </a:ext>
            </a:extLst>
          </p:cNvPr>
          <p:cNvCxnSpPr>
            <a:cxnSpLocks/>
          </p:cNvCxnSpPr>
          <p:nvPr/>
        </p:nvCxnSpPr>
        <p:spPr>
          <a:xfrm flipH="1">
            <a:off x="5628081" y="3617391"/>
            <a:ext cx="2433923" cy="2062835"/>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a:extLst>
              <a:ext uri="{FF2B5EF4-FFF2-40B4-BE49-F238E27FC236}">
                <a16:creationId xmlns:a16="http://schemas.microsoft.com/office/drawing/2014/main" id="{7A9DEE47-0160-4772-BB35-E6C3248D2814}"/>
              </a:ext>
            </a:extLst>
          </p:cNvPr>
          <p:cNvCxnSpPr>
            <a:cxnSpLocks/>
            <a:stCxn id="8" idx="2"/>
          </p:cNvCxnSpPr>
          <p:nvPr/>
        </p:nvCxnSpPr>
        <p:spPr>
          <a:xfrm>
            <a:off x="4824028" y="3579151"/>
            <a:ext cx="38532" cy="1645453"/>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a:extLst>
              <a:ext uri="{FF2B5EF4-FFF2-40B4-BE49-F238E27FC236}">
                <a16:creationId xmlns:a16="http://schemas.microsoft.com/office/drawing/2014/main" id="{33EB1EA1-6E8B-4E3B-87B9-C4D12D4BBCA7}"/>
              </a:ext>
            </a:extLst>
          </p:cNvPr>
          <p:cNvCxnSpPr>
            <a:cxnSpLocks/>
          </p:cNvCxnSpPr>
          <p:nvPr/>
        </p:nvCxnSpPr>
        <p:spPr>
          <a:xfrm>
            <a:off x="2050785" y="3563522"/>
            <a:ext cx="2241755" cy="195718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856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2F292BA0-EB59-114C-936F-DA7F3BCA49CC}"/>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F1B76F8A-C67C-084D-8967-94100595BF9D}"/>
              </a:ext>
            </a:extLst>
          </p:cNvPr>
          <p:cNvSpPr>
            <a:spLocks noGrp="1"/>
          </p:cNvSpPr>
          <p:nvPr>
            <p:ph type="title"/>
          </p:nvPr>
        </p:nvSpPr>
        <p:spPr>
          <a:xfrm>
            <a:off x="20111" y="10990"/>
            <a:ext cx="8873063" cy="1060287"/>
          </a:xfrm>
        </p:spPr>
        <p:txBody>
          <a:bodyPr>
            <a:normAutofit fontScale="90000"/>
          </a:bodyPr>
          <a:lstStyle/>
          <a:p>
            <a:pPr>
              <a:tabLst>
                <a:tab pos="1143000" algn="l"/>
              </a:tabLst>
            </a:pPr>
            <a:r>
              <a:rPr lang="de-DE" b="1" dirty="0"/>
              <a:t>Was gehört zu einer systematischen Leseförderung in der Schule? </a:t>
            </a:r>
            <a:endParaRPr lang="de-DE" dirty="0"/>
          </a:p>
        </p:txBody>
      </p:sp>
    </p:spTree>
    <p:extLst>
      <p:ext uri="{BB962C8B-B14F-4D97-AF65-F5344CB8AC3E}">
        <p14:creationId xmlns:p14="http://schemas.microsoft.com/office/powerpoint/2010/main" val="723374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2C72848F-7725-4B3A-A68B-3B6EA6CDB1D2}"/>
              </a:ext>
            </a:extLst>
          </p:cNvPr>
          <p:cNvSpPr>
            <a:spLocks noGrp="1"/>
          </p:cNvSpPr>
          <p:nvPr>
            <p:ph type="title"/>
          </p:nvPr>
        </p:nvSpPr>
        <p:spPr>
          <a:xfrm>
            <a:off x="323528" y="10990"/>
            <a:ext cx="7926184" cy="1060287"/>
          </a:xfrm>
        </p:spPr>
        <p:txBody>
          <a:bodyPr/>
          <a:lstStyle/>
          <a:p>
            <a:r>
              <a:rPr lang="de-DE" b="1" dirty="0"/>
              <a:t>Zeit für Fragen und Kommentare</a:t>
            </a:r>
          </a:p>
        </p:txBody>
      </p:sp>
    </p:spTree>
    <p:extLst>
      <p:ext uri="{BB962C8B-B14F-4D97-AF65-F5344CB8AC3E}">
        <p14:creationId xmlns:p14="http://schemas.microsoft.com/office/powerpoint/2010/main" val="883582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BF8B1D2-6267-934A-B33A-3010982673E6}"/>
              </a:ext>
            </a:extLst>
          </p:cNvPr>
          <p:cNvSpPr>
            <a:spLocks noGrp="1"/>
          </p:cNvSpPr>
          <p:nvPr>
            <p:ph type="body" sz="quarter" idx="13"/>
          </p:nvPr>
        </p:nvSpPr>
        <p:spPr/>
        <p:txBody>
          <a:bodyPr>
            <a:noAutofit/>
          </a:bodyPr>
          <a:lstStyle/>
          <a:p>
            <a:pPr>
              <a:spcBef>
                <a:spcPts val="0"/>
              </a:spcBef>
            </a:pPr>
            <a:r>
              <a:rPr lang="de-DE" sz="2400" dirty="0"/>
              <a:t>Suchen Sie sich einen Partner oder eine Partnerin und vergegenwärtigen Sie sich noch einmal das „Fallbeispiel“ eines Nicht-Lesers aus Modul 1.2 (zusammengefasst in AB1). </a:t>
            </a:r>
            <a:r>
              <a:rPr lang="fr-CH" sz="2400" dirty="0" err="1"/>
              <a:t>Wenden</a:t>
            </a:r>
            <a:r>
              <a:rPr lang="fr-CH" sz="2400" dirty="0"/>
              <a:t> </a:t>
            </a:r>
            <a:r>
              <a:rPr lang="fr-CH" sz="2400" dirty="0" err="1"/>
              <a:t>Sie</a:t>
            </a:r>
            <a:r>
              <a:rPr lang="fr-CH" sz="2400" dirty="0"/>
              <a:t> </a:t>
            </a:r>
            <a:r>
              <a:rPr lang="fr-CH" sz="2400" dirty="0" err="1"/>
              <a:t>Ihre</a:t>
            </a:r>
            <a:r>
              <a:rPr lang="fr-CH" sz="2400" dirty="0"/>
              <a:t> </a:t>
            </a:r>
            <a:r>
              <a:rPr lang="fr-CH" sz="2400" dirty="0" err="1"/>
              <a:t>neu</a:t>
            </a:r>
            <a:r>
              <a:rPr lang="fr-CH" sz="2400" dirty="0"/>
              <a:t> </a:t>
            </a:r>
            <a:r>
              <a:rPr lang="fr-CH" sz="2400" dirty="0" err="1"/>
              <a:t>gewonnenen</a:t>
            </a:r>
            <a:r>
              <a:rPr lang="fr-CH" sz="2400" dirty="0"/>
              <a:t> </a:t>
            </a:r>
            <a:r>
              <a:rPr lang="fr-CH" sz="2400" dirty="0" err="1"/>
              <a:t>Erkenntnisse</a:t>
            </a:r>
            <a:r>
              <a:rPr lang="fr-CH" sz="2400" dirty="0"/>
              <a:t> an, </a:t>
            </a:r>
            <a:r>
              <a:rPr lang="fr-CH" sz="2400" dirty="0" err="1"/>
              <a:t>indem</a:t>
            </a:r>
            <a:r>
              <a:rPr lang="fr-CH" sz="2400" dirty="0"/>
              <a:t> </a:t>
            </a:r>
            <a:r>
              <a:rPr lang="fr-CH" sz="2400" dirty="0" err="1"/>
              <a:t>Sie</a:t>
            </a:r>
            <a:r>
              <a:rPr lang="fr-CH" sz="2400" dirty="0"/>
              <a:t> </a:t>
            </a:r>
            <a:r>
              <a:rPr lang="fr-CH" sz="2400" dirty="0" err="1"/>
              <a:t>das</a:t>
            </a:r>
            <a:r>
              <a:rPr lang="fr-CH" sz="2400" dirty="0"/>
              <a:t> </a:t>
            </a:r>
            <a:r>
              <a:rPr lang="fr-CH" sz="2400" dirty="0" err="1"/>
              <a:t>Fallbeispiel</a:t>
            </a:r>
            <a:r>
              <a:rPr lang="fr-CH" sz="2400" dirty="0"/>
              <a:t> </a:t>
            </a:r>
            <a:r>
              <a:rPr lang="fr-CH" sz="2400" dirty="0" err="1"/>
              <a:t>analysieren</a:t>
            </a:r>
            <a:r>
              <a:rPr lang="fr-CH" sz="2400" dirty="0"/>
              <a:t>: </a:t>
            </a:r>
            <a:endParaRPr lang="de-DE" sz="2400" dirty="0"/>
          </a:p>
          <a:p>
            <a:pPr lvl="0">
              <a:spcBef>
                <a:spcPts val="0"/>
              </a:spcBef>
            </a:pPr>
            <a:r>
              <a:rPr lang="fr-CH" sz="2400" dirty="0" err="1"/>
              <a:t>Wo</a:t>
            </a:r>
            <a:r>
              <a:rPr lang="fr-CH" sz="2400" dirty="0"/>
              <a:t> </a:t>
            </a:r>
            <a:r>
              <a:rPr lang="fr-CH" sz="2400" dirty="0" err="1"/>
              <a:t>sind</a:t>
            </a:r>
            <a:r>
              <a:rPr lang="fr-CH" sz="2400" dirty="0"/>
              <a:t> die </a:t>
            </a:r>
            <a:r>
              <a:rPr lang="fr-CH" sz="2400" dirty="0" err="1"/>
              <a:t>Lesekompetenz-Defizite</a:t>
            </a:r>
            <a:r>
              <a:rPr lang="fr-CH" sz="2400" dirty="0"/>
              <a:t> von A. </a:t>
            </a:r>
            <a:r>
              <a:rPr lang="fr-CH" sz="2400" dirty="0" err="1"/>
              <a:t>im</a:t>
            </a:r>
            <a:r>
              <a:rPr lang="fr-CH" sz="2400" dirty="0"/>
              <a:t> </a:t>
            </a:r>
            <a:r>
              <a:rPr lang="fr-CH" sz="2400" dirty="0" err="1"/>
              <a:t>Modell</a:t>
            </a:r>
            <a:r>
              <a:rPr lang="fr-CH" sz="2400" dirty="0"/>
              <a:t> von </a:t>
            </a:r>
            <a:r>
              <a:rPr lang="fr-CH" sz="2400" dirty="0" err="1"/>
              <a:t>Rosebrock</a:t>
            </a:r>
            <a:r>
              <a:rPr lang="fr-CH" sz="2400" dirty="0"/>
              <a:t> &amp; Nix </a:t>
            </a:r>
            <a:r>
              <a:rPr lang="fr-CH" sz="2400" dirty="0" err="1"/>
              <a:t>zu</a:t>
            </a:r>
            <a:r>
              <a:rPr lang="fr-CH" sz="2400" dirty="0"/>
              <a:t> </a:t>
            </a:r>
            <a:r>
              <a:rPr lang="fr-CH" sz="2400" dirty="0" err="1"/>
              <a:t>verorten</a:t>
            </a:r>
            <a:r>
              <a:rPr lang="fr-CH" sz="2400" dirty="0"/>
              <a:t>?</a:t>
            </a:r>
            <a:endParaRPr lang="de-DE" sz="2400" dirty="0"/>
          </a:p>
          <a:p>
            <a:pPr lvl="0">
              <a:spcBef>
                <a:spcPts val="0"/>
              </a:spcBef>
            </a:pPr>
            <a:r>
              <a:rPr lang="fr-CH" sz="2400" dirty="0"/>
              <a:t>Mit </a:t>
            </a:r>
            <a:r>
              <a:rPr lang="fr-CH" sz="2400" dirty="0" err="1"/>
              <a:t>welchen</a:t>
            </a:r>
            <a:r>
              <a:rPr lang="fr-CH" sz="2400" dirty="0"/>
              <a:t> </a:t>
            </a:r>
            <a:r>
              <a:rPr lang="fr-CH" sz="2400" dirty="0" err="1"/>
              <a:t>Maßnahmen</a:t>
            </a:r>
            <a:r>
              <a:rPr lang="fr-CH" sz="2400" dirty="0"/>
              <a:t> </a:t>
            </a:r>
            <a:r>
              <a:rPr lang="fr-CH" sz="2400" dirty="0" err="1"/>
              <a:t>würden</a:t>
            </a:r>
            <a:r>
              <a:rPr lang="fr-CH" sz="2400" dirty="0"/>
              <a:t> </a:t>
            </a:r>
            <a:r>
              <a:rPr lang="fr-CH" sz="2400" dirty="0" err="1"/>
              <a:t>Sie</a:t>
            </a:r>
            <a:r>
              <a:rPr lang="fr-CH" sz="2400" dirty="0"/>
              <a:t> A. </a:t>
            </a:r>
            <a:r>
              <a:rPr lang="fr-CH" sz="2400" dirty="0" err="1"/>
              <a:t>fördern</a:t>
            </a:r>
            <a:r>
              <a:rPr lang="fr-CH" sz="2400" dirty="0"/>
              <a:t>, </a:t>
            </a:r>
            <a:r>
              <a:rPr lang="fr-CH" sz="2400" dirty="0" err="1"/>
              <a:t>wenn</a:t>
            </a:r>
            <a:r>
              <a:rPr lang="fr-CH" sz="2400" dirty="0"/>
              <a:t> </a:t>
            </a:r>
            <a:r>
              <a:rPr lang="fr-CH" sz="2400" dirty="0" err="1"/>
              <a:t>Sie</a:t>
            </a:r>
            <a:r>
              <a:rPr lang="fr-CH" sz="2400" dirty="0"/>
              <a:t> </a:t>
            </a:r>
            <a:r>
              <a:rPr lang="fr-CH" sz="2400" dirty="0" err="1"/>
              <a:t>ihn</a:t>
            </a:r>
            <a:r>
              <a:rPr lang="fr-CH" sz="2400" dirty="0"/>
              <a:t> in der 6. </a:t>
            </a:r>
            <a:r>
              <a:rPr lang="fr-CH" sz="2400" dirty="0" err="1"/>
              <a:t>Klasse</a:t>
            </a:r>
            <a:r>
              <a:rPr lang="fr-CH" sz="2400" dirty="0"/>
              <a:t> </a:t>
            </a:r>
            <a:r>
              <a:rPr lang="fr-CH" sz="2400" dirty="0" err="1"/>
              <a:t>als</a:t>
            </a:r>
            <a:r>
              <a:rPr lang="fr-CH" sz="2400" dirty="0"/>
              <a:t> </a:t>
            </a:r>
            <a:r>
              <a:rPr lang="fr-CH" sz="2400" dirty="0" err="1"/>
              <a:t>Schüler</a:t>
            </a:r>
            <a:r>
              <a:rPr lang="fr-CH" sz="2400" dirty="0"/>
              <a:t> </a:t>
            </a:r>
            <a:r>
              <a:rPr lang="fr-CH" sz="2400" dirty="0" err="1"/>
              <a:t>bekommen</a:t>
            </a:r>
            <a:r>
              <a:rPr lang="fr-CH" sz="2400" dirty="0"/>
              <a:t> </a:t>
            </a:r>
            <a:r>
              <a:rPr lang="fr-CH" sz="2400" dirty="0" err="1"/>
              <a:t>hätten</a:t>
            </a:r>
            <a:r>
              <a:rPr lang="fr-CH" sz="2400" dirty="0"/>
              <a:t>? </a:t>
            </a:r>
            <a:endParaRPr lang="de-DE" sz="2400" dirty="0"/>
          </a:p>
          <a:p>
            <a:pPr>
              <a:spcBef>
                <a:spcPts val="0"/>
              </a:spcBef>
            </a:pPr>
            <a:r>
              <a:rPr lang="de-DE" sz="2000" dirty="0"/>
              <a:t>Sie haben 20 Minuten Zeit; anschließend werden die Ergebnisse in der Gesamtgruppe ausgewertet</a:t>
            </a:r>
            <a:r>
              <a:rPr lang="de-DE" sz="2400" dirty="0"/>
              <a:t>. </a:t>
            </a:r>
          </a:p>
        </p:txBody>
      </p:sp>
      <p:sp>
        <p:nvSpPr>
          <p:cNvPr id="3" name="Titel 2">
            <a:extLst>
              <a:ext uri="{FF2B5EF4-FFF2-40B4-BE49-F238E27FC236}">
                <a16:creationId xmlns:a16="http://schemas.microsoft.com/office/drawing/2014/main" id="{CD85DB68-F5E7-9D4E-AE61-D5706A4514D3}"/>
              </a:ext>
            </a:extLst>
          </p:cNvPr>
          <p:cNvSpPr>
            <a:spLocks noGrp="1"/>
          </p:cNvSpPr>
          <p:nvPr>
            <p:ph type="title"/>
          </p:nvPr>
        </p:nvSpPr>
        <p:spPr/>
        <p:txBody>
          <a:bodyPr/>
          <a:lstStyle/>
          <a:p>
            <a:r>
              <a:rPr lang="de-DE" b="1" dirty="0"/>
              <a:t>Aufgabe in Partnerarbeit</a:t>
            </a:r>
          </a:p>
        </p:txBody>
      </p:sp>
    </p:spTree>
    <p:extLst>
      <p:ext uri="{BB962C8B-B14F-4D97-AF65-F5344CB8AC3E}">
        <p14:creationId xmlns:p14="http://schemas.microsoft.com/office/powerpoint/2010/main" val="56504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Das Erwartungs-Wert-Modell der Lesemotivation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lstStyle/>
          <a:p>
            <a:r>
              <a:rPr lang="de-DE" b="1" dirty="0"/>
              <a:t>Was ist Lesemotivation?</a:t>
            </a:r>
          </a:p>
        </p:txBody>
      </p:sp>
    </p:spTree>
    <p:extLst>
      <p:ext uri="{BB962C8B-B14F-4D97-AF65-F5344CB8AC3E}">
        <p14:creationId xmlns:p14="http://schemas.microsoft.com/office/powerpoint/2010/main" val="25470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960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60F309-DD67-0D45-AF41-520F89A39EDC}"/>
              </a:ext>
            </a:extLst>
          </p:cNvPr>
          <p:cNvSpPr>
            <a:spLocks noGrp="1"/>
          </p:cNvSpPr>
          <p:nvPr>
            <p:ph type="body" sz="quarter" idx="13"/>
          </p:nvPr>
        </p:nvSpPr>
        <p:spPr/>
        <p:txBody>
          <a:bodyPr>
            <a:normAutofit lnSpcReduction="10000"/>
          </a:bodyPr>
          <a:lstStyle/>
          <a:p>
            <a:r>
              <a:rPr lang="de-DE" b="1" dirty="0">
                <a:solidFill>
                  <a:srgbClr val="C00000"/>
                </a:solidFill>
              </a:rPr>
              <a:t>Intrinsische </a:t>
            </a:r>
            <a:r>
              <a:rPr lang="de-DE" b="1" dirty="0"/>
              <a:t>vs. Extrinsische Lesemotivation</a:t>
            </a:r>
          </a:p>
          <a:p>
            <a:r>
              <a:rPr lang="de-DE" b="1" dirty="0">
                <a:solidFill>
                  <a:srgbClr val="C00000"/>
                </a:solidFill>
              </a:rPr>
              <a:t>Tätigkeitsbezogene </a:t>
            </a:r>
            <a:r>
              <a:rPr lang="de-DE" b="1" dirty="0"/>
              <a:t>vs. Gegenstandsbezogene Lesemotivation</a:t>
            </a:r>
          </a:p>
          <a:p>
            <a:r>
              <a:rPr lang="de-DE" b="1" dirty="0">
                <a:solidFill>
                  <a:srgbClr val="C00000"/>
                </a:solidFill>
              </a:rPr>
              <a:t>Habituelle </a:t>
            </a:r>
            <a:r>
              <a:rPr lang="de-DE" b="1" dirty="0"/>
              <a:t>vs. Aktuelle Lesemotivation.</a:t>
            </a:r>
          </a:p>
          <a:p>
            <a:endParaRPr lang="de-DE" b="1" dirty="0">
              <a:solidFill>
                <a:srgbClr val="C00000"/>
              </a:solidFill>
            </a:endParaRPr>
          </a:p>
          <a:p>
            <a:r>
              <a:rPr lang="de-DE" b="1" dirty="0">
                <a:solidFill>
                  <a:srgbClr val="C00000"/>
                </a:solidFill>
              </a:rPr>
              <a:t>FAZIT: </a:t>
            </a:r>
            <a:r>
              <a:rPr lang="de-DE" b="1" dirty="0"/>
              <a:t>Angestrebt wird der Aufbau einer intrinsischen, tätigkeitsbezogenen und habituellen Lesemotivation.</a:t>
            </a:r>
            <a:endParaRPr lang="de-DE" b="1" dirty="0">
              <a:solidFill>
                <a:srgbClr val="C00000"/>
              </a:solidFill>
            </a:endParaRPr>
          </a:p>
        </p:txBody>
      </p:sp>
      <p:sp>
        <p:nvSpPr>
          <p:cNvPr id="3" name="Titel 2">
            <a:extLst>
              <a:ext uri="{FF2B5EF4-FFF2-40B4-BE49-F238E27FC236}">
                <a16:creationId xmlns:a16="http://schemas.microsoft.com/office/drawing/2014/main" id="{4ADEE12C-0135-444F-A5B6-E06A43EDAE13}"/>
              </a:ext>
            </a:extLst>
          </p:cNvPr>
          <p:cNvSpPr>
            <a:spLocks noGrp="1"/>
          </p:cNvSpPr>
          <p:nvPr>
            <p:ph type="title"/>
          </p:nvPr>
        </p:nvSpPr>
        <p:spPr/>
        <p:txBody>
          <a:bodyPr>
            <a:normAutofit fontScale="90000"/>
          </a:bodyPr>
          <a:lstStyle/>
          <a:p>
            <a:r>
              <a:rPr lang="de-DE" b="1" dirty="0"/>
              <a:t>Komponenten einer erstrebenswerten Lesemotivation (nach Möller &amp; </a:t>
            </a:r>
            <a:r>
              <a:rPr lang="de-DE" b="1" dirty="0" err="1"/>
              <a:t>Schiefele</a:t>
            </a:r>
            <a:r>
              <a:rPr lang="de-DE" b="1" dirty="0"/>
              <a:t> 2004)</a:t>
            </a:r>
          </a:p>
        </p:txBody>
      </p:sp>
    </p:spTree>
    <p:extLst>
      <p:ext uri="{BB962C8B-B14F-4D97-AF65-F5344CB8AC3E}">
        <p14:creationId xmlns:p14="http://schemas.microsoft.com/office/powerpoint/2010/main" val="393102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C1175F7E-E3B5-BB4E-8173-7A07B08B8E69}"/>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F2A704EA-4D6B-3B4F-AD90-9A9E8A5871A7}"/>
              </a:ext>
            </a:extLst>
          </p:cNvPr>
          <p:cNvSpPr>
            <a:spLocks noGrp="1"/>
          </p:cNvSpPr>
          <p:nvPr>
            <p:ph type="title"/>
          </p:nvPr>
        </p:nvSpPr>
        <p:spPr>
          <a:xfrm>
            <a:off x="20111" y="10990"/>
            <a:ext cx="8873063" cy="1060287"/>
          </a:xfrm>
        </p:spPr>
        <p:txBody>
          <a:bodyPr>
            <a:normAutofit/>
          </a:bodyPr>
          <a:lstStyle/>
          <a:p>
            <a:r>
              <a:rPr lang="de-DE" sz="3000" b="1" dirty="0"/>
              <a:t>Komponenten des Erwartungs-Wert-Modells der Lesemotivation führen zu positivem Selbstkonzept</a:t>
            </a:r>
          </a:p>
        </p:txBody>
      </p:sp>
      <p:sp>
        <p:nvSpPr>
          <p:cNvPr id="5" name="Textfeld 4">
            <a:extLst>
              <a:ext uri="{FF2B5EF4-FFF2-40B4-BE49-F238E27FC236}">
                <a16:creationId xmlns:a16="http://schemas.microsoft.com/office/drawing/2014/main" id="{0DADD998-4D99-5344-AD16-BA019FC0DA4F}"/>
              </a:ext>
            </a:extLst>
          </p:cNvPr>
          <p:cNvSpPr txBox="1"/>
          <p:nvPr/>
        </p:nvSpPr>
        <p:spPr>
          <a:xfrm>
            <a:off x="539552" y="5733256"/>
            <a:ext cx="3842077" cy="369332"/>
          </a:xfrm>
          <a:prstGeom prst="rect">
            <a:avLst/>
          </a:prstGeom>
          <a:noFill/>
        </p:spPr>
        <p:txBody>
          <a:bodyPr wrap="none" rtlCol="0">
            <a:spAutoFit/>
          </a:bodyPr>
          <a:lstStyle/>
          <a:p>
            <a:r>
              <a:rPr lang="de-DE" dirty="0"/>
              <a:t>Quelle: Garbe 2020, Kap. 3.1, S. 60 - 65</a:t>
            </a:r>
          </a:p>
        </p:txBody>
      </p:sp>
    </p:spTree>
    <p:extLst>
      <p:ext uri="{BB962C8B-B14F-4D97-AF65-F5344CB8AC3E}">
        <p14:creationId xmlns:p14="http://schemas.microsoft.com/office/powerpoint/2010/main" val="2677957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AC4683E-C0E2-4D4B-B10A-327441CFB2E2}"/>
              </a:ext>
            </a:extLst>
          </p:cNvPr>
          <p:cNvSpPr>
            <a:spLocks noGrp="1"/>
          </p:cNvSpPr>
          <p:nvPr>
            <p:ph type="title"/>
          </p:nvPr>
        </p:nvSpPr>
        <p:spPr>
          <a:xfrm>
            <a:off x="251520" y="10990"/>
            <a:ext cx="8892480" cy="1060287"/>
          </a:xfrm>
        </p:spPr>
        <p:txBody>
          <a:bodyPr>
            <a:normAutofit/>
          </a:bodyPr>
          <a:lstStyle/>
          <a:p>
            <a:r>
              <a:rPr lang="de-DE" sz="3000" b="1" dirty="0"/>
              <a:t>Das Erwartungs-Wert-Modell der Lesemotivation von Möller &amp; Schiefele im Überblick</a:t>
            </a:r>
          </a:p>
        </p:txBody>
      </p:sp>
      <p:graphicFrame>
        <p:nvGraphicFramePr>
          <p:cNvPr id="8" name="Diagramm 7">
            <a:extLst>
              <a:ext uri="{FF2B5EF4-FFF2-40B4-BE49-F238E27FC236}">
                <a16:creationId xmlns:a16="http://schemas.microsoft.com/office/drawing/2014/main" id="{557399FA-3C04-47F1-84AC-FE7505929D59}"/>
              </a:ext>
            </a:extLst>
          </p:cNvPr>
          <p:cNvGraphicFramePr/>
          <p:nvPr/>
        </p:nvGraphicFramePr>
        <p:xfrm>
          <a:off x="251520" y="1397000"/>
          <a:ext cx="8640960"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uppieren 25">
            <a:extLst>
              <a:ext uri="{FF2B5EF4-FFF2-40B4-BE49-F238E27FC236}">
                <a16:creationId xmlns:a16="http://schemas.microsoft.com/office/drawing/2014/main" id="{0826E91C-9E8E-4362-8A1F-C665478B8199}"/>
              </a:ext>
            </a:extLst>
          </p:cNvPr>
          <p:cNvGrpSpPr/>
          <p:nvPr/>
        </p:nvGrpSpPr>
        <p:grpSpPr>
          <a:xfrm rot="10800000">
            <a:off x="755576" y="4658278"/>
            <a:ext cx="7699552" cy="391793"/>
            <a:chOff x="7233956" y="2250347"/>
            <a:chExt cx="228761" cy="267608"/>
          </a:xfrm>
        </p:grpSpPr>
        <p:sp>
          <p:nvSpPr>
            <p:cNvPr id="27" name="Pfeil: nach rechts 26">
              <a:extLst>
                <a:ext uri="{FF2B5EF4-FFF2-40B4-BE49-F238E27FC236}">
                  <a16:creationId xmlns:a16="http://schemas.microsoft.com/office/drawing/2014/main" id="{96F4515A-3668-4BDB-AE7E-A6CBA66932CD}"/>
                </a:ext>
              </a:extLst>
            </p:cNvPr>
            <p:cNvSpPr/>
            <p:nvPr/>
          </p:nvSpPr>
          <p:spPr>
            <a:xfrm>
              <a:off x="7233956"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28" name="Pfeil: nach rechts 4">
              <a:extLst>
                <a:ext uri="{FF2B5EF4-FFF2-40B4-BE49-F238E27FC236}">
                  <a16:creationId xmlns:a16="http://schemas.microsoft.com/office/drawing/2014/main" id="{BF0BFC7C-4E33-4945-B805-7EF38157591E}"/>
                </a:ext>
              </a:extLst>
            </p:cNvPr>
            <p:cNvSpPr txBox="1"/>
            <p:nvPr/>
          </p:nvSpPr>
          <p:spPr>
            <a:xfrm>
              <a:off x="7233956"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dirty="0"/>
            </a:p>
          </p:txBody>
        </p:sp>
      </p:grpSp>
      <p:grpSp>
        <p:nvGrpSpPr>
          <p:cNvPr id="29" name="Gruppieren 28">
            <a:extLst>
              <a:ext uri="{FF2B5EF4-FFF2-40B4-BE49-F238E27FC236}">
                <a16:creationId xmlns:a16="http://schemas.microsoft.com/office/drawing/2014/main" id="{163F7D29-C86C-4CD7-8B57-FE8DFAA97E9D}"/>
              </a:ext>
            </a:extLst>
          </p:cNvPr>
          <p:cNvGrpSpPr/>
          <p:nvPr/>
        </p:nvGrpSpPr>
        <p:grpSpPr>
          <a:xfrm rot="5400000">
            <a:off x="7866892" y="4307294"/>
            <a:ext cx="1002808" cy="391793"/>
            <a:chOff x="7233956" y="2250347"/>
            <a:chExt cx="228761" cy="267608"/>
          </a:xfrm>
        </p:grpSpPr>
        <p:sp>
          <p:nvSpPr>
            <p:cNvPr id="30" name="Pfeil: nach rechts 29">
              <a:extLst>
                <a:ext uri="{FF2B5EF4-FFF2-40B4-BE49-F238E27FC236}">
                  <a16:creationId xmlns:a16="http://schemas.microsoft.com/office/drawing/2014/main" id="{F60EE9EA-00BF-4C9F-AE50-9160AE0FF892}"/>
                </a:ext>
              </a:extLst>
            </p:cNvPr>
            <p:cNvSpPr/>
            <p:nvPr/>
          </p:nvSpPr>
          <p:spPr>
            <a:xfrm>
              <a:off x="7233956"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31" name="Pfeil: nach rechts 4">
              <a:extLst>
                <a:ext uri="{FF2B5EF4-FFF2-40B4-BE49-F238E27FC236}">
                  <a16:creationId xmlns:a16="http://schemas.microsoft.com/office/drawing/2014/main" id="{2635F305-C169-40A4-AEA6-B6081638A935}"/>
                </a:ext>
              </a:extLst>
            </p:cNvPr>
            <p:cNvSpPr txBox="1"/>
            <p:nvPr/>
          </p:nvSpPr>
          <p:spPr>
            <a:xfrm>
              <a:off x="7233956"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dirty="0"/>
            </a:p>
          </p:txBody>
        </p:sp>
      </p:grpSp>
      <p:grpSp>
        <p:nvGrpSpPr>
          <p:cNvPr id="32" name="Gruppieren 31">
            <a:extLst>
              <a:ext uri="{FF2B5EF4-FFF2-40B4-BE49-F238E27FC236}">
                <a16:creationId xmlns:a16="http://schemas.microsoft.com/office/drawing/2014/main" id="{75D6ED4A-1296-4750-B7F3-871FEF6AF046}"/>
              </a:ext>
            </a:extLst>
          </p:cNvPr>
          <p:cNvGrpSpPr/>
          <p:nvPr/>
        </p:nvGrpSpPr>
        <p:grpSpPr>
          <a:xfrm rot="16200000">
            <a:off x="351721" y="4238564"/>
            <a:ext cx="1002808" cy="391793"/>
            <a:chOff x="7233956" y="2250347"/>
            <a:chExt cx="228761" cy="267608"/>
          </a:xfrm>
        </p:grpSpPr>
        <p:sp>
          <p:nvSpPr>
            <p:cNvPr id="33" name="Pfeil: nach rechts 32">
              <a:extLst>
                <a:ext uri="{FF2B5EF4-FFF2-40B4-BE49-F238E27FC236}">
                  <a16:creationId xmlns:a16="http://schemas.microsoft.com/office/drawing/2014/main" id="{AEB52546-FA23-4A6A-AE8D-69C5217FAA72}"/>
                </a:ext>
              </a:extLst>
            </p:cNvPr>
            <p:cNvSpPr/>
            <p:nvPr/>
          </p:nvSpPr>
          <p:spPr>
            <a:xfrm>
              <a:off x="7233956"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34" name="Pfeil: nach rechts 4">
              <a:extLst>
                <a:ext uri="{FF2B5EF4-FFF2-40B4-BE49-F238E27FC236}">
                  <a16:creationId xmlns:a16="http://schemas.microsoft.com/office/drawing/2014/main" id="{61E16120-B7CA-4527-BBEB-4C10D4D21FAA}"/>
                </a:ext>
              </a:extLst>
            </p:cNvPr>
            <p:cNvSpPr txBox="1"/>
            <p:nvPr/>
          </p:nvSpPr>
          <p:spPr>
            <a:xfrm>
              <a:off x="7233956"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dirty="0"/>
            </a:p>
          </p:txBody>
        </p:sp>
      </p:grpSp>
      <p:grpSp>
        <p:nvGrpSpPr>
          <p:cNvPr id="35" name="Gruppieren 34">
            <a:extLst>
              <a:ext uri="{FF2B5EF4-FFF2-40B4-BE49-F238E27FC236}">
                <a16:creationId xmlns:a16="http://schemas.microsoft.com/office/drawing/2014/main" id="{C144431C-5957-43E8-AFF6-FE0DF8B792F0}"/>
              </a:ext>
            </a:extLst>
          </p:cNvPr>
          <p:cNvGrpSpPr/>
          <p:nvPr/>
        </p:nvGrpSpPr>
        <p:grpSpPr>
          <a:xfrm>
            <a:off x="657228" y="2645241"/>
            <a:ext cx="3316828" cy="391794"/>
            <a:chOff x="1191190" y="2250347"/>
            <a:chExt cx="228761" cy="267608"/>
          </a:xfrm>
        </p:grpSpPr>
        <p:sp>
          <p:nvSpPr>
            <p:cNvPr id="36" name="Pfeil: nach rechts 35">
              <a:extLst>
                <a:ext uri="{FF2B5EF4-FFF2-40B4-BE49-F238E27FC236}">
                  <a16:creationId xmlns:a16="http://schemas.microsoft.com/office/drawing/2014/main" id="{6B889068-1E8D-4A29-8998-C235E7BD9A9E}"/>
                </a:ext>
              </a:extLst>
            </p:cNvPr>
            <p:cNvSpPr/>
            <p:nvPr/>
          </p:nvSpPr>
          <p:spPr>
            <a:xfrm>
              <a:off x="1191190"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Pfeil: nach rechts 4">
              <a:extLst>
                <a:ext uri="{FF2B5EF4-FFF2-40B4-BE49-F238E27FC236}">
                  <a16:creationId xmlns:a16="http://schemas.microsoft.com/office/drawing/2014/main" id="{95AB271A-8359-4200-B44F-F4F22FBB63FE}"/>
                </a:ext>
              </a:extLst>
            </p:cNvPr>
            <p:cNvSpPr txBox="1"/>
            <p:nvPr/>
          </p:nvSpPr>
          <p:spPr>
            <a:xfrm>
              <a:off x="1191190"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grpSp>
        <p:nvGrpSpPr>
          <p:cNvPr id="38" name="Gruppieren 37">
            <a:extLst>
              <a:ext uri="{FF2B5EF4-FFF2-40B4-BE49-F238E27FC236}">
                <a16:creationId xmlns:a16="http://schemas.microsoft.com/office/drawing/2014/main" id="{7B1B65D6-1B45-4EDD-876E-46078793E309}"/>
              </a:ext>
            </a:extLst>
          </p:cNvPr>
          <p:cNvGrpSpPr/>
          <p:nvPr/>
        </p:nvGrpSpPr>
        <p:grpSpPr>
          <a:xfrm rot="16200000">
            <a:off x="321122" y="2995483"/>
            <a:ext cx="907287" cy="391794"/>
            <a:chOff x="1191190" y="2250347"/>
            <a:chExt cx="228761" cy="267608"/>
          </a:xfrm>
        </p:grpSpPr>
        <p:sp>
          <p:nvSpPr>
            <p:cNvPr id="39" name="Pfeil: nach rechts 38">
              <a:extLst>
                <a:ext uri="{FF2B5EF4-FFF2-40B4-BE49-F238E27FC236}">
                  <a16:creationId xmlns:a16="http://schemas.microsoft.com/office/drawing/2014/main" id="{1A56B295-C56E-4CA8-A2A6-00DB206AB13F}"/>
                </a:ext>
              </a:extLst>
            </p:cNvPr>
            <p:cNvSpPr/>
            <p:nvPr/>
          </p:nvSpPr>
          <p:spPr>
            <a:xfrm>
              <a:off x="1191190"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0" name="Pfeil: nach rechts 4">
              <a:extLst>
                <a:ext uri="{FF2B5EF4-FFF2-40B4-BE49-F238E27FC236}">
                  <a16:creationId xmlns:a16="http://schemas.microsoft.com/office/drawing/2014/main" id="{C9DDA712-E8AE-4608-B7DA-C37411BC8137}"/>
                </a:ext>
              </a:extLst>
            </p:cNvPr>
            <p:cNvSpPr txBox="1"/>
            <p:nvPr/>
          </p:nvSpPr>
          <p:spPr>
            <a:xfrm>
              <a:off x="1191190"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grpSp>
        <p:nvGrpSpPr>
          <p:cNvPr id="41" name="Gruppieren 40">
            <a:extLst>
              <a:ext uri="{FF2B5EF4-FFF2-40B4-BE49-F238E27FC236}">
                <a16:creationId xmlns:a16="http://schemas.microsoft.com/office/drawing/2014/main" id="{B3B9BD3B-6160-4E14-ABEB-47BE3AC873C5}"/>
              </a:ext>
            </a:extLst>
          </p:cNvPr>
          <p:cNvGrpSpPr/>
          <p:nvPr/>
        </p:nvGrpSpPr>
        <p:grpSpPr>
          <a:xfrm rot="5400000">
            <a:off x="3402875" y="2981347"/>
            <a:ext cx="907287" cy="391794"/>
            <a:chOff x="1191190" y="2250347"/>
            <a:chExt cx="228761" cy="267608"/>
          </a:xfrm>
        </p:grpSpPr>
        <p:sp>
          <p:nvSpPr>
            <p:cNvPr id="42" name="Pfeil: nach rechts 41">
              <a:extLst>
                <a:ext uri="{FF2B5EF4-FFF2-40B4-BE49-F238E27FC236}">
                  <a16:creationId xmlns:a16="http://schemas.microsoft.com/office/drawing/2014/main" id="{B48550AB-BA9B-4972-915F-316C0DC2C260}"/>
                </a:ext>
              </a:extLst>
            </p:cNvPr>
            <p:cNvSpPr/>
            <p:nvPr/>
          </p:nvSpPr>
          <p:spPr>
            <a:xfrm>
              <a:off x="1191190"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3" name="Pfeil: nach rechts 4">
              <a:extLst>
                <a:ext uri="{FF2B5EF4-FFF2-40B4-BE49-F238E27FC236}">
                  <a16:creationId xmlns:a16="http://schemas.microsoft.com/office/drawing/2014/main" id="{BD1F46B4-F653-40CA-A59B-954535AD2688}"/>
                </a:ext>
              </a:extLst>
            </p:cNvPr>
            <p:cNvSpPr txBox="1"/>
            <p:nvPr/>
          </p:nvSpPr>
          <p:spPr>
            <a:xfrm>
              <a:off x="1191190"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sp>
        <p:nvSpPr>
          <p:cNvPr id="44" name="Text Box 51">
            <a:extLst>
              <a:ext uri="{FF2B5EF4-FFF2-40B4-BE49-F238E27FC236}">
                <a16:creationId xmlns:a16="http://schemas.microsoft.com/office/drawing/2014/main" id="{FF5FABF5-C185-43DD-9B01-3F696D8F8FF5}"/>
              </a:ext>
            </a:extLst>
          </p:cNvPr>
          <p:cNvSpPr txBox="1">
            <a:spLocks noChangeArrowheads="1"/>
          </p:cNvSpPr>
          <p:nvPr/>
        </p:nvSpPr>
        <p:spPr bwMode="auto">
          <a:xfrm>
            <a:off x="2915816" y="6103478"/>
            <a:ext cx="315657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Aft>
                <a:spcPct val="25000"/>
              </a:spcAft>
              <a:buClr>
                <a:schemeClr val="tx1"/>
              </a:buClr>
            </a:pPr>
            <a:r>
              <a:rPr lang="de-DE" altLang="de-DE" sz="1500" dirty="0">
                <a:latin typeface="+mj-lt"/>
              </a:rPr>
              <a:t>(nach Möller &amp; Schiefele 2004, S. 105)</a:t>
            </a:r>
            <a:endParaRPr lang="de-DE" altLang="de-DE" sz="1500" b="1" dirty="0">
              <a:latin typeface="+mj-lt"/>
            </a:endParaRPr>
          </a:p>
        </p:txBody>
      </p:sp>
    </p:spTree>
    <p:extLst>
      <p:ext uri="{BB962C8B-B14F-4D97-AF65-F5344CB8AC3E}">
        <p14:creationId xmlns:p14="http://schemas.microsoft.com/office/powerpoint/2010/main" val="388600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AC4683E-C0E2-4D4B-B10A-327441CFB2E2}"/>
              </a:ext>
            </a:extLst>
          </p:cNvPr>
          <p:cNvSpPr>
            <a:spLocks noGrp="1"/>
          </p:cNvSpPr>
          <p:nvPr>
            <p:ph type="title"/>
          </p:nvPr>
        </p:nvSpPr>
        <p:spPr/>
        <p:txBody>
          <a:bodyPr>
            <a:normAutofit fontScale="90000"/>
          </a:bodyPr>
          <a:lstStyle/>
          <a:p>
            <a:r>
              <a:rPr lang="de-DE" b="1" dirty="0"/>
              <a:t>Das Erwartungs-Wert-Modell der Lesemotivation von Möller &amp; Schiefele im Überblick</a:t>
            </a:r>
          </a:p>
        </p:txBody>
      </p:sp>
      <p:graphicFrame>
        <p:nvGraphicFramePr>
          <p:cNvPr id="8" name="Diagramm 7">
            <a:extLst>
              <a:ext uri="{FF2B5EF4-FFF2-40B4-BE49-F238E27FC236}">
                <a16:creationId xmlns:a16="http://schemas.microsoft.com/office/drawing/2014/main" id="{557399FA-3C04-47F1-84AC-FE7505929D59}"/>
              </a:ext>
            </a:extLst>
          </p:cNvPr>
          <p:cNvGraphicFramePr/>
          <p:nvPr>
            <p:extLst>
              <p:ext uri="{D42A27DB-BD31-4B8C-83A1-F6EECF244321}">
                <p14:modId xmlns:p14="http://schemas.microsoft.com/office/powerpoint/2010/main" val="571546293"/>
              </p:ext>
            </p:extLst>
          </p:nvPr>
        </p:nvGraphicFramePr>
        <p:xfrm>
          <a:off x="215516" y="1404603"/>
          <a:ext cx="871296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ruppieren 25">
            <a:extLst>
              <a:ext uri="{FF2B5EF4-FFF2-40B4-BE49-F238E27FC236}">
                <a16:creationId xmlns:a16="http://schemas.microsoft.com/office/drawing/2014/main" id="{0826E91C-9E8E-4362-8A1F-C665478B8199}"/>
              </a:ext>
            </a:extLst>
          </p:cNvPr>
          <p:cNvGrpSpPr/>
          <p:nvPr/>
        </p:nvGrpSpPr>
        <p:grpSpPr>
          <a:xfrm rot="10800000">
            <a:off x="755576" y="5378358"/>
            <a:ext cx="7699552" cy="391793"/>
            <a:chOff x="7233956" y="2250347"/>
            <a:chExt cx="228761" cy="267608"/>
          </a:xfrm>
        </p:grpSpPr>
        <p:sp>
          <p:nvSpPr>
            <p:cNvPr id="27" name="Pfeil: nach rechts 26">
              <a:extLst>
                <a:ext uri="{FF2B5EF4-FFF2-40B4-BE49-F238E27FC236}">
                  <a16:creationId xmlns:a16="http://schemas.microsoft.com/office/drawing/2014/main" id="{96F4515A-3668-4BDB-AE7E-A6CBA66932CD}"/>
                </a:ext>
              </a:extLst>
            </p:cNvPr>
            <p:cNvSpPr/>
            <p:nvPr/>
          </p:nvSpPr>
          <p:spPr>
            <a:xfrm>
              <a:off x="7233956"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28" name="Pfeil: nach rechts 4">
              <a:extLst>
                <a:ext uri="{FF2B5EF4-FFF2-40B4-BE49-F238E27FC236}">
                  <a16:creationId xmlns:a16="http://schemas.microsoft.com/office/drawing/2014/main" id="{BF0BFC7C-4E33-4945-B805-7EF38157591E}"/>
                </a:ext>
              </a:extLst>
            </p:cNvPr>
            <p:cNvSpPr txBox="1"/>
            <p:nvPr/>
          </p:nvSpPr>
          <p:spPr>
            <a:xfrm>
              <a:off x="7233956"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dirty="0"/>
            </a:p>
          </p:txBody>
        </p:sp>
      </p:grpSp>
      <p:grpSp>
        <p:nvGrpSpPr>
          <p:cNvPr id="29" name="Gruppieren 28">
            <a:extLst>
              <a:ext uri="{FF2B5EF4-FFF2-40B4-BE49-F238E27FC236}">
                <a16:creationId xmlns:a16="http://schemas.microsoft.com/office/drawing/2014/main" id="{163F7D29-C86C-4CD7-8B57-FE8DFAA97E9D}"/>
              </a:ext>
            </a:extLst>
          </p:cNvPr>
          <p:cNvGrpSpPr/>
          <p:nvPr/>
        </p:nvGrpSpPr>
        <p:grpSpPr>
          <a:xfrm rot="5400000">
            <a:off x="7866892" y="5027374"/>
            <a:ext cx="1002808" cy="391793"/>
            <a:chOff x="7233956" y="2250347"/>
            <a:chExt cx="228761" cy="267608"/>
          </a:xfrm>
        </p:grpSpPr>
        <p:sp>
          <p:nvSpPr>
            <p:cNvPr id="30" name="Pfeil: nach rechts 29">
              <a:extLst>
                <a:ext uri="{FF2B5EF4-FFF2-40B4-BE49-F238E27FC236}">
                  <a16:creationId xmlns:a16="http://schemas.microsoft.com/office/drawing/2014/main" id="{F60EE9EA-00BF-4C9F-AE50-9160AE0FF892}"/>
                </a:ext>
              </a:extLst>
            </p:cNvPr>
            <p:cNvSpPr/>
            <p:nvPr/>
          </p:nvSpPr>
          <p:spPr>
            <a:xfrm>
              <a:off x="7233956"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31" name="Pfeil: nach rechts 4">
              <a:extLst>
                <a:ext uri="{FF2B5EF4-FFF2-40B4-BE49-F238E27FC236}">
                  <a16:creationId xmlns:a16="http://schemas.microsoft.com/office/drawing/2014/main" id="{2635F305-C169-40A4-AEA6-B6081638A935}"/>
                </a:ext>
              </a:extLst>
            </p:cNvPr>
            <p:cNvSpPr txBox="1"/>
            <p:nvPr/>
          </p:nvSpPr>
          <p:spPr>
            <a:xfrm>
              <a:off x="7233956"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dirty="0"/>
            </a:p>
          </p:txBody>
        </p:sp>
      </p:grpSp>
      <p:grpSp>
        <p:nvGrpSpPr>
          <p:cNvPr id="32" name="Gruppieren 31">
            <a:extLst>
              <a:ext uri="{FF2B5EF4-FFF2-40B4-BE49-F238E27FC236}">
                <a16:creationId xmlns:a16="http://schemas.microsoft.com/office/drawing/2014/main" id="{75D6ED4A-1296-4750-B7F3-871FEF6AF046}"/>
              </a:ext>
            </a:extLst>
          </p:cNvPr>
          <p:cNvGrpSpPr/>
          <p:nvPr/>
        </p:nvGrpSpPr>
        <p:grpSpPr>
          <a:xfrm rot="16200000">
            <a:off x="351721" y="4958644"/>
            <a:ext cx="1002808" cy="391793"/>
            <a:chOff x="7233956" y="2250347"/>
            <a:chExt cx="228761" cy="267608"/>
          </a:xfrm>
        </p:grpSpPr>
        <p:sp>
          <p:nvSpPr>
            <p:cNvPr id="33" name="Pfeil: nach rechts 32">
              <a:extLst>
                <a:ext uri="{FF2B5EF4-FFF2-40B4-BE49-F238E27FC236}">
                  <a16:creationId xmlns:a16="http://schemas.microsoft.com/office/drawing/2014/main" id="{AEB52546-FA23-4A6A-AE8D-69C5217FAA72}"/>
                </a:ext>
              </a:extLst>
            </p:cNvPr>
            <p:cNvSpPr/>
            <p:nvPr/>
          </p:nvSpPr>
          <p:spPr>
            <a:xfrm>
              <a:off x="7233956"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34" name="Pfeil: nach rechts 4">
              <a:extLst>
                <a:ext uri="{FF2B5EF4-FFF2-40B4-BE49-F238E27FC236}">
                  <a16:creationId xmlns:a16="http://schemas.microsoft.com/office/drawing/2014/main" id="{61E16120-B7CA-4527-BBEB-4C10D4D21FAA}"/>
                </a:ext>
              </a:extLst>
            </p:cNvPr>
            <p:cNvSpPr txBox="1"/>
            <p:nvPr/>
          </p:nvSpPr>
          <p:spPr>
            <a:xfrm>
              <a:off x="7233956"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dirty="0"/>
            </a:p>
          </p:txBody>
        </p:sp>
      </p:grpSp>
      <p:grpSp>
        <p:nvGrpSpPr>
          <p:cNvPr id="35" name="Gruppieren 34">
            <a:extLst>
              <a:ext uri="{FF2B5EF4-FFF2-40B4-BE49-F238E27FC236}">
                <a16:creationId xmlns:a16="http://schemas.microsoft.com/office/drawing/2014/main" id="{C144431C-5957-43E8-AFF6-FE0DF8B792F0}"/>
              </a:ext>
            </a:extLst>
          </p:cNvPr>
          <p:cNvGrpSpPr/>
          <p:nvPr/>
        </p:nvGrpSpPr>
        <p:grpSpPr>
          <a:xfrm>
            <a:off x="657228" y="1853153"/>
            <a:ext cx="3316828" cy="391794"/>
            <a:chOff x="1191190" y="2250347"/>
            <a:chExt cx="228761" cy="267608"/>
          </a:xfrm>
        </p:grpSpPr>
        <p:sp>
          <p:nvSpPr>
            <p:cNvPr id="36" name="Pfeil: nach rechts 35">
              <a:extLst>
                <a:ext uri="{FF2B5EF4-FFF2-40B4-BE49-F238E27FC236}">
                  <a16:creationId xmlns:a16="http://schemas.microsoft.com/office/drawing/2014/main" id="{6B889068-1E8D-4A29-8998-C235E7BD9A9E}"/>
                </a:ext>
              </a:extLst>
            </p:cNvPr>
            <p:cNvSpPr/>
            <p:nvPr/>
          </p:nvSpPr>
          <p:spPr>
            <a:xfrm>
              <a:off x="1191190"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Pfeil: nach rechts 4">
              <a:extLst>
                <a:ext uri="{FF2B5EF4-FFF2-40B4-BE49-F238E27FC236}">
                  <a16:creationId xmlns:a16="http://schemas.microsoft.com/office/drawing/2014/main" id="{95AB271A-8359-4200-B44F-F4F22FBB63FE}"/>
                </a:ext>
              </a:extLst>
            </p:cNvPr>
            <p:cNvSpPr txBox="1"/>
            <p:nvPr/>
          </p:nvSpPr>
          <p:spPr>
            <a:xfrm>
              <a:off x="1191190"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grpSp>
        <p:nvGrpSpPr>
          <p:cNvPr id="38" name="Gruppieren 37">
            <a:extLst>
              <a:ext uri="{FF2B5EF4-FFF2-40B4-BE49-F238E27FC236}">
                <a16:creationId xmlns:a16="http://schemas.microsoft.com/office/drawing/2014/main" id="{7B1B65D6-1B45-4EDD-876E-46078793E309}"/>
              </a:ext>
            </a:extLst>
          </p:cNvPr>
          <p:cNvGrpSpPr/>
          <p:nvPr/>
        </p:nvGrpSpPr>
        <p:grpSpPr>
          <a:xfrm rot="16200000">
            <a:off x="321122" y="2203395"/>
            <a:ext cx="907287" cy="391794"/>
            <a:chOff x="1191190" y="2250347"/>
            <a:chExt cx="228761" cy="267608"/>
          </a:xfrm>
        </p:grpSpPr>
        <p:sp>
          <p:nvSpPr>
            <p:cNvPr id="39" name="Pfeil: nach rechts 38">
              <a:extLst>
                <a:ext uri="{FF2B5EF4-FFF2-40B4-BE49-F238E27FC236}">
                  <a16:creationId xmlns:a16="http://schemas.microsoft.com/office/drawing/2014/main" id="{1A56B295-C56E-4CA8-A2A6-00DB206AB13F}"/>
                </a:ext>
              </a:extLst>
            </p:cNvPr>
            <p:cNvSpPr/>
            <p:nvPr/>
          </p:nvSpPr>
          <p:spPr>
            <a:xfrm>
              <a:off x="1191190"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0" name="Pfeil: nach rechts 4">
              <a:extLst>
                <a:ext uri="{FF2B5EF4-FFF2-40B4-BE49-F238E27FC236}">
                  <a16:creationId xmlns:a16="http://schemas.microsoft.com/office/drawing/2014/main" id="{C9DDA712-E8AE-4608-B7DA-C37411BC8137}"/>
                </a:ext>
              </a:extLst>
            </p:cNvPr>
            <p:cNvSpPr txBox="1"/>
            <p:nvPr/>
          </p:nvSpPr>
          <p:spPr>
            <a:xfrm>
              <a:off x="1191190"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grpSp>
        <p:nvGrpSpPr>
          <p:cNvPr id="41" name="Gruppieren 40">
            <a:extLst>
              <a:ext uri="{FF2B5EF4-FFF2-40B4-BE49-F238E27FC236}">
                <a16:creationId xmlns:a16="http://schemas.microsoft.com/office/drawing/2014/main" id="{B3B9BD3B-6160-4E14-ABEB-47BE3AC873C5}"/>
              </a:ext>
            </a:extLst>
          </p:cNvPr>
          <p:cNvGrpSpPr/>
          <p:nvPr/>
        </p:nvGrpSpPr>
        <p:grpSpPr>
          <a:xfrm rot="5400000">
            <a:off x="3402875" y="2189259"/>
            <a:ext cx="907287" cy="391794"/>
            <a:chOff x="1191190" y="2250347"/>
            <a:chExt cx="228761" cy="267608"/>
          </a:xfrm>
        </p:grpSpPr>
        <p:sp>
          <p:nvSpPr>
            <p:cNvPr id="42" name="Pfeil: nach rechts 41">
              <a:extLst>
                <a:ext uri="{FF2B5EF4-FFF2-40B4-BE49-F238E27FC236}">
                  <a16:creationId xmlns:a16="http://schemas.microsoft.com/office/drawing/2014/main" id="{B48550AB-BA9B-4972-915F-316C0DC2C260}"/>
                </a:ext>
              </a:extLst>
            </p:cNvPr>
            <p:cNvSpPr/>
            <p:nvPr/>
          </p:nvSpPr>
          <p:spPr>
            <a:xfrm>
              <a:off x="1191190" y="2250347"/>
              <a:ext cx="228761" cy="267608"/>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3" name="Pfeil: nach rechts 4">
              <a:extLst>
                <a:ext uri="{FF2B5EF4-FFF2-40B4-BE49-F238E27FC236}">
                  <a16:creationId xmlns:a16="http://schemas.microsoft.com/office/drawing/2014/main" id="{BD1F46B4-F653-40CA-A59B-954535AD2688}"/>
                </a:ext>
              </a:extLst>
            </p:cNvPr>
            <p:cNvSpPr txBox="1"/>
            <p:nvPr/>
          </p:nvSpPr>
          <p:spPr>
            <a:xfrm>
              <a:off x="1191190" y="2303869"/>
              <a:ext cx="160133" cy="160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p:txBody>
        </p:sp>
      </p:grpSp>
      <p:sp>
        <p:nvSpPr>
          <p:cNvPr id="44" name="Text Box 51">
            <a:extLst>
              <a:ext uri="{FF2B5EF4-FFF2-40B4-BE49-F238E27FC236}">
                <a16:creationId xmlns:a16="http://schemas.microsoft.com/office/drawing/2014/main" id="{FF5FABF5-C185-43DD-9B01-3F696D8F8FF5}"/>
              </a:ext>
            </a:extLst>
          </p:cNvPr>
          <p:cNvSpPr txBox="1">
            <a:spLocks noChangeArrowheads="1"/>
          </p:cNvSpPr>
          <p:nvPr/>
        </p:nvSpPr>
        <p:spPr bwMode="auto">
          <a:xfrm>
            <a:off x="2915816" y="6103478"/>
            <a:ext cx="315657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Aft>
                <a:spcPct val="25000"/>
              </a:spcAft>
              <a:buClr>
                <a:schemeClr val="tx1"/>
              </a:buClr>
            </a:pPr>
            <a:r>
              <a:rPr lang="de-DE" altLang="de-DE" sz="1500" dirty="0">
                <a:latin typeface="+mj-lt"/>
              </a:rPr>
              <a:t>(nach Möller &amp; Schiefele 2004, S. 105)</a:t>
            </a:r>
            <a:endParaRPr lang="de-DE" altLang="de-DE" sz="1500" b="1" dirty="0">
              <a:latin typeface="+mj-lt"/>
            </a:endParaRPr>
          </a:p>
        </p:txBody>
      </p:sp>
    </p:spTree>
    <p:extLst>
      <p:ext uri="{BB962C8B-B14F-4D97-AF65-F5344CB8AC3E}">
        <p14:creationId xmlns:p14="http://schemas.microsoft.com/office/powerpoint/2010/main" val="1759805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CB97AC6-B6E8-450F-A4F5-6D7688EAF3B9}"/>
              </a:ext>
            </a:extLst>
          </p:cNvPr>
          <p:cNvSpPr>
            <a:spLocks noGrp="1"/>
          </p:cNvSpPr>
          <p:nvPr>
            <p:ph type="title"/>
          </p:nvPr>
        </p:nvSpPr>
        <p:spPr/>
        <p:txBody>
          <a:bodyPr>
            <a:normAutofit fontScale="90000"/>
          </a:bodyPr>
          <a:lstStyle/>
          <a:p>
            <a:r>
              <a:rPr lang="de-DE" b="1" dirty="0"/>
              <a:t>Das Erwartungs-Wert-Modell der Lesemotivation von Möller &amp; Schiefele im Detail</a:t>
            </a:r>
          </a:p>
        </p:txBody>
      </p:sp>
      <p:sp>
        <p:nvSpPr>
          <p:cNvPr id="9" name="Rectangle 5">
            <a:extLst>
              <a:ext uri="{FF2B5EF4-FFF2-40B4-BE49-F238E27FC236}">
                <a16:creationId xmlns:a16="http://schemas.microsoft.com/office/drawing/2014/main" id="{F129A051-8D8F-4C2B-99EF-1713D20F81B3}"/>
              </a:ext>
            </a:extLst>
          </p:cNvPr>
          <p:cNvSpPr>
            <a:spLocks noChangeArrowheads="1"/>
          </p:cNvSpPr>
          <p:nvPr/>
        </p:nvSpPr>
        <p:spPr bwMode="auto">
          <a:xfrm>
            <a:off x="3209817" y="1628800"/>
            <a:ext cx="2662237" cy="3887788"/>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10" name="Rectangle 6">
            <a:extLst>
              <a:ext uri="{FF2B5EF4-FFF2-40B4-BE49-F238E27FC236}">
                <a16:creationId xmlns:a16="http://schemas.microsoft.com/office/drawing/2014/main" id="{06971388-09F8-4BAE-8F28-910BBDCD7C86}"/>
              </a:ext>
            </a:extLst>
          </p:cNvPr>
          <p:cNvSpPr>
            <a:spLocks noChangeArrowheads="1"/>
          </p:cNvSpPr>
          <p:nvPr/>
        </p:nvSpPr>
        <p:spPr bwMode="auto">
          <a:xfrm>
            <a:off x="6089542" y="1628800"/>
            <a:ext cx="2662237" cy="3887788"/>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11" name="Rectangle 7">
            <a:extLst>
              <a:ext uri="{FF2B5EF4-FFF2-40B4-BE49-F238E27FC236}">
                <a16:creationId xmlns:a16="http://schemas.microsoft.com/office/drawing/2014/main" id="{731FF81B-4F51-4A59-B5A8-D849A9E3EBA9}"/>
              </a:ext>
            </a:extLst>
          </p:cNvPr>
          <p:cNvSpPr>
            <a:spLocks noChangeArrowheads="1"/>
          </p:cNvSpPr>
          <p:nvPr/>
        </p:nvSpPr>
        <p:spPr bwMode="auto">
          <a:xfrm>
            <a:off x="328504" y="1628800"/>
            <a:ext cx="2662238" cy="3887788"/>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12" name="Text Box 33">
            <a:extLst>
              <a:ext uri="{FF2B5EF4-FFF2-40B4-BE49-F238E27FC236}">
                <a16:creationId xmlns:a16="http://schemas.microsoft.com/office/drawing/2014/main" id="{7D99637E-B839-4BC3-BA8E-622744A1DB0D}"/>
              </a:ext>
            </a:extLst>
          </p:cNvPr>
          <p:cNvSpPr txBox="1">
            <a:spLocks noChangeArrowheads="1"/>
          </p:cNvSpPr>
          <p:nvPr/>
        </p:nvSpPr>
        <p:spPr bwMode="auto">
          <a:xfrm>
            <a:off x="379304" y="1628800"/>
            <a:ext cx="207499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2300" b="1" dirty="0">
                <a:solidFill>
                  <a:srgbClr val="0070C0"/>
                </a:solidFill>
                <a:latin typeface="+mj-lt"/>
              </a:rPr>
              <a:t>Soziale Umwelt</a:t>
            </a:r>
          </a:p>
        </p:txBody>
      </p:sp>
      <p:sp>
        <p:nvSpPr>
          <p:cNvPr id="13" name="Text Box 34">
            <a:extLst>
              <a:ext uri="{FF2B5EF4-FFF2-40B4-BE49-F238E27FC236}">
                <a16:creationId xmlns:a16="http://schemas.microsoft.com/office/drawing/2014/main" id="{636844EB-9B1B-4DFC-829E-8C9B0D1D798F}"/>
              </a:ext>
            </a:extLst>
          </p:cNvPr>
          <p:cNvSpPr txBox="1">
            <a:spLocks noChangeArrowheads="1"/>
          </p:cNvSpPr>
          <p:nvPr/>
        </p:nvSpPr>
        <p:spPr bwMode="auto">
          <a:xfrm>
            <a:off x="3251092" y="1658963"/>
            <a:ext cx="178048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2300" b="1" dirty="0">
                <a:solidFill>
                  <a:srgbClr val="0070C0"/>
                </a:solidFill>
                <a:latin typeface="+mj-lt"/>
              </a:rPr>
              <a:t>Subjektive </a:t>
            </a:r>
            <a:br>
              <a:rPr lang="de-DE" altLang="de-DE" sz="2300" b="1" dirty="0">
                <a:solidFill>
                  <a:srgbClr val="0070C0"/>
                </a:solidFill>
                <a:latin typeface="+mj-lt"/>
              </a:rPr>
            </a:br>
            <a:r>
              <a:rPr lang="de-DE" altLang="de-DE" sz="2300" b="1" dirty="0">
                <a:solidFill>
                  <a:srgbClr val="0070C0"/>
                </a:solidFill>
                <a:latin typeface="+mj-lt"/>
              </a:rPr>
              <a:t>Verarbeitung</a:t>
            </a:r>
          </a:p>
        </p:txBody>
      </p:sp>
      <p:sp>
        <p:nvSpPr>
          <p:cNvPr id="14" name="Text Box 35">
            <a:extLst>
              <a:ext uri="{FF2B5EF4-FFF2-40B4-BE49-F238E27FC236}">
                <a16:creationId xmlns:a16="http://schemas.microsoft.com/office/drawing/2014/main" id="{41CEFF52-87A1-419D-9BC5-45E97FFEAEDD}"/>
              </a:ext>
            </a:extLst>
          </p:cNvPr>
          <p:cNvSpPr txBox="1">
            <a:spLocks noChangeArrowheads="1"/>
          </p:cNvSpPr>
          <p:nvPr/>
        </p:nvSpPr>
        <p:spPr bwMode="auto">
          <a:xfrm>
            <a:off x="6130817" y="1628800"/>
            <a:ext cx="210929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2300" b="1" dirty="0">
                <a:solidFill>
                  <a:srgbClr val="0070C0"/>
                </a:solidFill>
                <a:latin typeface="+mj-lt"/>
              </a:rPr>
              <a:t>Motivationale</a:t>
            </a:r>
            <a:br>
              <a:rPr lang="de-DE" altLang="de-DE" sz="2300" b="1" dirty="0">
                <a:solidFill>
                  <a:srgbClr val="0070C0"/>
                </a:solidFill>
                <a:latin typeface="+mj-lt"/>
              </a:rPr>
            </a:br>
            <a:r>
              <a:rPr lang="de-DE" altLang="de-DE" sz="2300" b="1" dirty="0">
                <a:solidFill>
                  <a:srgbClr val="0070C0"/>
                </a:solidFill>
                <a:latin typeface="+mj-lt"/>
              </a:rPr>
              <a:t>Überzeugungen</a:t>
            </a:r>
          </a:p>
        </p:txBody>
      </p:sp>
      <p:sp>
        <p:nvSpPr>
          <p:cNvPr id="15" name="Text Box 36">
            <a:extLst>
              <a:ext uri="{FF2B5EF4-FFF2-40B4-BE49-F238E27FC236}">
                <a16:creationId xmlns:a16="http://schemas.microsoft.com/office/drawing/2014/main" id="{76D7C750-33E4-4DAA-8241-C89A00275D4D}"/>
              </a:ext>
            </a:extLst>
          </p:cNvPr>
          <p:cNvSpPr txBox="1">
            <a:spLocks noChangeArrowheads="1"/>
          </p:cNvSpPr>
          <p:nvPr/>
        </p:nvSpPr>
        <p:spPr bwMode="auto">
          <a:xfrm>
            <a:off x="379304" y="2379688"/>
            <a:ext cx="233628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Tx/>
              <a:buChar char="•"/>
            </a:pPr>
            <a:r>
              <a:rPr lang="de-DE" altLang="de-DE" sz="2200" dirty="0">
                <a:latin typeface="+mj-lt"/>
              </a:rPr>
              <a:t>Kulturelles</a:t>
            </a:r>
            <a:br>
              <a:rPr lang="de-DE" altLang="de-DE" sz="2200" dirty="0">
                <a:latin typeface="+mj-lt"/>
              </a:rPr>
            </a:br>
            <a:r>
              <a:rPr lang="de-DE" altLang="de-DE" sz="2200" dirty="0">
                <a:latin typeface="+mj-lt"/>
              </a:rPr>
              <a:t>Milieu</a:t>
            </a:r>
          </a:p>
          <a:p>
            <a:pPr eaLnBrk="1" hangingPunct="1">
              <a:buFontTx/>
              <a:buChar char="•"/>
            </a:pPr>
            <a:r>
              <a:rPr lang="de-DE" altLang="de-DE" sz="2200" dirty="0">
                <a:latin typeface="+mj-lt"/>
              </a:rPr>
              <a:t>Leseverhalten</a:t>
            </a:r>
            <a:br>
              <a:rPr lang="de-DE" altLang="de-DE" sz="2200" dirty="0">
                <a:latin typeface="+mj-lt"/>
              </a:rPr>
            </a:br>
            <a:r>
              <a:rPr lang="de-DE" altLang="de-DE" sz="2200" dirty="0">
                <a:latin typeface="+mj-lt"/>
              </a:rPr>
              <a:t>wichtiger Per-</a:t>
            </a:r>
            <a:br>
              <a:rPr lang="de-DE" altLang="de-DE" sz="2200" dirty="0">
                <a:latin typeface="+mj-lt"/>
              </a:rPr>
            </a:br>
            <a:r>
              <a:rPr lang="de-DE" altLang="de-DE" sz="2200" dirty="0" err="1">
                <a:latin typeface="+mj-lt"/>
              </a:rPr>
              <a:t>sonen</a:t>
            </a:r>
            <a:endParaRPr lang="de-DE" altLang="de-DE" sz="2200" dirty="0">
              <a:latin typeface="+mj-lt"/>
            </a:endParaRPr>
          </a:p>
          <a:p>
            <a:pPr eaLnBrk="1" hangingPunct="1">
              <a:buFontTx/>
              <a:buChar char="•"/>
            </a:pPr>
            <a:r>
              <a:rPr lang="de-DE" altLang="de-DE" sz="2200" dirty="0">
                <a:latin typeface="+mj-lt"/>
              </a:rPr>
              <a:t>Erfahrungen mit</a:t>
            </a:r>
            <a:br>
              <a:rPr lang="de-DE" altLang="de-DE" sz="2200" dirty="0">
                <a:latin typeface="+mj-lt"/>
              </a:rPr>
            </a:br>
            <a:r>
              <a:rPr lang="de-DE" altLang="de-DE" sz="2200" dirty="0">
                <a:latin typeface="+mj-lt"/>
              </a:rPr>
              <a:t>Lesen</a:t>
            </a:r>
          </a:p>
          <a:p>
            <a:pPr eaLnBrk="1" hangingPunct="1">
              <a:buFontTx/>
              <a:buChar char="•"/>
            </a:pPr>
            <a:r>
              <a:rPr lang="de-DE" altLang="de-DE" sz="2200" dirty="0" err="1">
                <a:latin typeface="+mj-lt"/>
              </a:rPr>
              <a:t>schul</a:t>
            </a:r>
            <a:r>
              <a:rPr lang="de-DE" altLang="de-DE" sz="2200" dirty="0">
                <a:latin typeface="+mj-lt"/>
              </a:rPr>
              <a:t>. Leistungs-</a:t>
            </a:r>
            <a:br>
              <a:rPr lang="de-DE" altLang="de-DE" sz="2200" dirty="0">
                <a:latin typeface="+mj-lt"/>
              </a:rPr>
            </a:br>
            <a:r>
              <a:rPr lang="de-DE" altLang="de-DE" sz="2200" dirty="0" err="1">
                <a:latin typeface="+mj-lt"/>
              </a:rPr>
              <a:t>rückmeldungen</a:t>
            </a:r>
            <a:endParaRPr lang="de-DE" altLang="de-DE" sz="2200" dirty="0">
              <a:latin typeface="+mj-lt"/>
            </a:endParaRPr>
          </a:p>
        </p:txBody>
      </p:sp>
      <p:sp>
        <p:nvSpPr>
          <p:cNvPr id="16" name="Text Box 37">
            <a:extLst>
              <a:ext uri="{FF2B5EF4-FFF2-40B4-BE49-F238E27FC236}">
                <a16:creationId xmlns:a16="http://schemas.microsoft.com/office/drawing/2014/main" id="{016B087B-465D-46D6-9F6E-B3F2D60EDF6E}"/>
              </a:ext>
            </a:extLst>
          </p:cNvPr>
          <p:cNvSpPr txBox="1">
            <a:spLocks noChangeArrowheads="1"/>
          </p:cNvSpPr>
          <p:nvPr/>
        </p:nvSpPr>
        <p:spPr bwMode="auto">
          <a:xfrm>
            <a:off x="3208229" y="2379688"/>
            <a:ext cx="222246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Tx/>
              <a:buChar char="•"/>
            </a:pPr>
            <a:r>
              <a:rPr lang="de-DE" altLang="de-DE" sz="2200">
                <a:latin typeface="+mj-lt"/>
              </a:rPr>
              <a:t>Wahrnehmung</a:t>
            </a:r>
            <a:br>
              <a:rPr lang="de-DE" altLang="de-DE" sz="2200">
                <a:latin typeface="+mj-lt"/>
              </a:rPr>
            </a:br>
            <a:r>
              <a:rPr lang="de-DE" altLang="de-DE" sz="2200">
                <a:latin typeface="+mj-lt"/>
              </a:rPr>
              <a:t>der sozialen</a:t>
            </a:r>
            <a:br>
              <a:rPr lang="de-DE" altLang="de-DE" sz="2200">
                <a:latin typeface="+mj-lt"/>
              </a:rPr>
            </a:br>
            <a:r>
              <a:rPr lang="de-DE" altLang="de-DE" sz="2200">
                <a:latin typeface="+mj-lt"/>
              </a:rPr>
              <a:t>Umwelt</a:t>
            </a:r>
          </a:p>
          <a:p>
            <a:pPr eaLnBrk="1" hangingPunct="1"/>
            <a:br>
              <a:rPr lang="de-DE" altLang="de-DE" sz="2200">
                <a:latin typeface="+mj-lt"/>
              </a:rPr>
            </a:br>
            <a:endParaRPr lang="de-DE" altLang="de-DE" sz="2200">
              <a:latin typeface="+mj-lt"/>
            </a:endParaRPr>
          </a:p>
          <a:p>
            <a:pPr eaLnBrk="1" hangingPunct="1">
              <a:buFontTx/>
              <a:buChar char="•"/>
            </a:pPr>
            <a:r>
              <a:rPr lang="de-DE" altLang="de-DE" sz="2200">
                <a:latin typeface="+mj-lt"/>
              </a:rPr>
              <a:t>Interpretation</a:t>
            </a:r>
            <a:br>
              <a:rPr lang="de-DE" altLang="de-DE" sz="2200">
                <a:latin typeface="+mj-lt"/>
              </a:rPr>
            </a:br>
            <a:r>
              <a:rPr lang="de-DE" altLang="de-DE" sz="2200">
                <a:latin typeface="+mj-lt"/>
              </a:rPr>
              <a:t>und Attribution</a:t>
            </a:r>
            <a:br>
              <a:rPr lang="de-DE" altLang="de-DE" sz="2200">
                <a:latin typeface="+mj-lt"/>
              </a:rPr>
            </a:br>
            <a:r>
              <a:rPr lang="de-DE" altLang="de-DE" sz="2200">
                <a:latin typeface="+mj-lt"/>
              </a:rPr>
              <a:t>von Leseerfah-</a:t>
            </a:r>
            <a:br>
              <a:rPr lang="de-DE" altLang="de-DE" sz="2200">
                <a:latin typeface="+mj-lt"/>
              </a:rPr>
            </a:br>
            <a:r>
              <a:rPr lang="de-DE" altLang="de-DE" sz="2200">
                <a:latin typeface="+mj-lt"/>
              </a:rPr>
              <a:t>rungen</a:t>
            </a:r>
          </a:p>
        </p:txBody>
      </p:sp>
      <p:sp>
        <p:nvSpPr>
          <p:cNvPr id="17" name="Line 38">
            <a:extLst>
              <a:ext uri="{FF2B5EF4-FFF2-40B4-BE49-F238E27FC236}">
                <a16:creationId xmlns:a16="http://schemas.microsoft.com/office/drawing/2014/main" id="{47567216-A0BC-4ED3-8389-EBE2774E7C28}"/>
              </a:ext>
            </a:extLst>
          </p:cNvPr>
          <p:cNvSpPr>
            <a:spLocks noChangeShapeType="1"/>
          </p:cNvSpPr>
          <p:nvPr/>
        </p:nvSpPr>
        <p:spPr bwMode="auto">
          <a:xfrm>
            <a:off x="3208229" y="3716363"/>
            <a:ext cx="2663825" cy="0"/>
          </a:xfrm>
          <a:prstGeom prst="line">
            <a:avLst/>
          </a:prstGeom>
          <a:noFill/>
          <a:ln w="9525">
            <a:solidFill>
              <a:srgbClr val="A5002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18" name="Text Box 39">
            <a:extLst>
              <a:ext uri="{FF2B5EF4-FFF2-40B4-BE49-F238E27FC236}">
                <a16:creationId xmlns:a16="http://schemas.microsoft.com/office/drawing/2014/main" id="{2248834B-2A2C-4340-9571-113CE1FE5514}"/>
              </a:ext>
            </a:extLst>
          </p:cNvPr>
          <p:cNvSpPr txBox="1">
            <a:spLocks noChangeArrowheads="1"/>
          </p:cNvSpPr>
          <p:nvPr/>
        </p:nvSpPr>
        <p:spPr bwMode="auto">
          <a:xfrm>
            <a:off x="6087954" y="2379688"/>
            <a:ext cx="228549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Tx/>
              <a:buChar char="•"/>
            </a:pPr>
            <a:r>
              <a:rPr lang="de-DE" altLang="de-DE" sz="2200">
                <a:latin typeface="+mj-lt"/>
              </a:rPr>
              <a:t>individuelles</a:t>
            </a:r>
            <a:br>
              <a:rPr lang="de-DE" altLang="de-DE" sz="2200">
                <a:latin typeface="+mj-lt"/>
              </a:rPr>
            </a:br>
            <a:r>
              <a:rPr lang="de-DE" altLang="de-DE" sz="2200">
                <a:latin typeface="+mj-lt"/>
              </a:rPr>
              <a:t>Interesse</a:t>
            </a:r>
          </a:p>
          <a:p>
            <a:pPr eaLnBrk="1" hangingPunct="1">
              <a:buFontTx/>
              <a:buChar char="•"/>
            </a:pPr>
            <a:r>
              <a:rPr lang="de-DE" altLang="de-DE" sz="2200">
                <a:latin typeface="+mj-lt"/>
              </a:rPr>
              <a:t>Zielorientierung</a:t>
            </a:r>
            <a:br>
              <a:rPr lang="de-DE" altLang="de-DE" sz="2200">
                <a:latin typeface="+mj-lt"/>
              </a:rPr>
            </a:br>
            <a:endParaRPr lang="de-DE" altLang="de-DE" sz="2200">
              <a:latin typeface="+mj-lt"/>
            </a:endParaRPr>
          </a:p>
          <a:p>
            <a:pPr eaLnBrk="1" hangingPunct="1">
              <a:buFontTx/>
              <a:buChar char="•"/>
            </a:pPr>
            <a:r>
              <a:rPr lang="de-DE" altLang="de-DE" sz="2200">
                <a:latin typeface="+mj-lt"/>
              </a:rPr>
              <a:t>lesebezogenes</a:t>
            </a:r>
            <a:br>
              <a:rPr lang="de-DE" altLang="de-DE" sz="2200">
                <a:latin typeface="+mj-lt"/>
              </a:rPr>
            </a:br>
            <a:r>
              <a:rPr lang="de-DE" altLang="de-DE" sz="2200">
                <a:latin typeface="+mj-lt"/>
              </a:rPr>
              <a:t>Selbstkonzept</a:t>
            </a:r>
          </a:p>
          <a:p>
            <a:pPr eaLnBrk="1" hangingPunct="1">
              <a:buFontTx/>
              <a:buChar char="•"/>
            </a:pPr>
            <a:r>
              <a:rPr lang="de-DE" altLang="de-DE" sz="2200">
                <a:latin typeface="+mj-lt"/>
              </a:rPr>
              <a:t>lesebezogene</a:t>
            </a:r>
            <a:br>
              <a:rPr lang="de-DE" altLang="de-DE" sz="2200">
                <a:latin typeface="+mj-lt"/>
              </a:rPr>
            </a:br>
            <a:r>
              <a:rPr lang="de-DE" altLang="de-DE" sz="2200">
                <a:latin typeface="+mj-lt"/>
              </a:rPr>
              <a:t>Selbstwirksam-</a:t>
            </a:r>
            <a:br>
              <a:rPr lang="de-DE" altLang="de-DE" sz="2200">
                <a:latin typeface="+mj-lt"/>
              </a:rPr>
            </a:br>
            <a:r>
              <a:rPr lang="de-DE" altLang="de-DE" sz="2200">
                <a:latin typeface="+mj-lt"/>
              </a:rPr>
              <a:t>keit</a:t>
            </a:r>
          </a:p>
        </p:txBody>
      </p:sp>
      <p:sp>
        <p:nvSpPr>
          <p:cNvPr id="19" name="Line 40">
            <a:extLst>
              <a:ext uri="{FF2B5EF4-FFF2-40B4-BE49-F238E27FC236}">
                <a16:creationId xmlns:a16="http://schemas.microsoft.com/office/drawing/2014/main" id="{8353C39A-B990-48C8-AA02-28F20EB757DE}"/>
              </a:ext>
            </a:extLst>
          </p:cNvPr>
          <p:cNvSpPr>
            <a:spLocks noChangeShapeType="1"/>
          </p:cNvSpPr>
          <p:nvPr/>
        </p:nvSpPr>
        <p:spPr bwMode="auto">
          <a:xfrm>
            <a:off x="6087954" y="3716363"/>
            <a:ext cx="2663825" cy="0"/>
          </a:xfrm>
          <a:prstGeom prst="line">
            <a:avLst/>
          </a:prstGeom>
          <a:noFill/>
          <a:ln w="9525">
            <a:solidFill>
              <a:srgbClr val="A5002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0" name="Line 41">
            <a:extLst>
              <a:ext uri="{FF2B5EF4-FFF2-40B4-BE49-F238E27FC236}">
                <a16:creationId xmlns:a16="http://schemas.microsoft.com/office/drawing/2014/main" id="{1D8CA255-DDD3-4FB4-B33F-6A592F680EC3}"/>
              </a:ext>
            </a:extLst>
          </p:cNvPr>
          <p:cNvSpPr>
            <a:spLocks noChangeShapeType="1"/>
          </p:cNvSpPr>
          <p:nvPr/>
        </p:nvSpPr>
        <p:spPr bwMode="auto">
          <a:xfrm>
            <a:off x="2990742" y="3716363"/>
            <a:ext cx="217487"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1" name="Line 42">
            <a:extLst>
              <a:ext uri="{FF2B5EF4-FFF2-40B4-BE49-F238E27FC236}">
                <a16:creationId xmlns:a16="http://schemas.microsoft.com/office/drawing/2014/main" id="{77CC2DC6-C3D7-4FE6-A561-D76FE7E494B4}"/>
              </a:ext>
            </a:extLst>
          </p:cNvPr>
          <p:cNvSpPr>
            <a:spLocks noChangeShapeType="1"/>
          </p:cNvSpPr>
          <p:nvPr/>
        </p:nvSpPr>
        <p:spPr bwMode="auto">
          <a:xfrm flipV="1">
            <a:off x="5870467" y="2924200"/>
            <a:ext cx="217487" cy="792163"/>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2" name="Line 43">
            <a:extLst>
              <a:ext uri="{FF2B5EF4-FFF2-40B4-BE49-F238E27FC236}">
                <a16:creationId xmlns:a16="http://schemas.microsoft.com/office/drawing/2014/main" id="{E143EAEC-9528-43A4-A0C7-C3FDDCFFCB54}"/>
              </a:ext>
            </a:extLst>
          </p:cNvPr>
          <p:cNvSpPr>
            <a:spLocks noChangeShapeType="1"/>
          </p:cNvSpPr>
          <p:nvPr/>
        </p:nvSpPr>
        <p:spPr bwMode="auto">
          <a:xfrm>
            <a:off x="5872054" y="3716363"/>
            <a:ext cx="215900" cy="936625"/>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7" name="Line 44">
            <a:extLst>
              <a:ext uri="{FF2B5EF4-FFF2-40B4-BE49-F238E27FC236}">
                <a16:creationId xmlns:a16="http://schemas.microsoft.com/office/drawing/2014/main" id="{B2690A37-7FBD-40AA-A2F7-5DD7397D05C8}"/>
              </a:ext>
            </a:extLst>
          </p:cNvPr>
          <p:cNvSpPr>
            <a:spLocks noChangeShapeType="1"/>
          </p:cNvSpPr>
          <p:nvPr/>
        </p:nvSpPr>
        <p:spPr bwMode="auto">
          <a:xfrm>
            <a:off x="1763688" y="1492914"/>
            <a:ext cx="0" cy="144462"/>
          </a:xfrm>
          <a:prstGeom prst="line">
            <a:avLst/>
          </a:prstGeom>
          <a:noFill/>
          <a:ln w="38100">
            <a:solidFill>
              <a:srgbClr val="A5002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8" name="Line 45">
            <a:extLst>
              <a:ext uri="{FF2B5EF4-FFF2-40B4-BE49-F238E27FC236}">
                <a16:creationId xmlns:a16="http://schemas.microsoft.com/office/drawing/2014/main" id="{DF3B3A81-37D7-49DD-A585-47C780058EFF}"/>
              </a:ext>
            </a:extLst>
          </p:cNvPr>
          <p:cNvSpPr>
            <a:spLocks noChangeShapeType="1"/>
          </p:cNvSpPr>
          <p:nvPr/>
        </p:nvSpPr>
        <p:spPr bwMode="auto">
          <a:xfrm>
            <a:off x="1763688" y="1492914"/>
            <a:ext cx="5761037" cy="0"/>
          </a:xfrm>
          <a:prstGeom prst="line">
            <a:avLst/>
          </a:prstGeom>
          <a:noFill/>
          <a:ln w="38100">
            <a:solidFill>
              <a:srgbClr val="A5002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9" name="Line 46">
            <a:extLst>
              <a:ext uri="{FF2B5EF4-FFF2-40B4-BE49-F238E27FC236}">
                <a16:creationId xmlns:a16="http://schemas.microsoft.com/office/drawing/2014/main" id="{990DCE1E-A7B8-46AF-BFC6-7A9989526D24}"/>
              </a:ext>
            </a:extLst>
          </p:cNvPr>
          <p:cNvSpPr>
            <a:spLocks noChangeShapeType="1"/>
          </p:cNvSpPr>
          <p:nvPr/>
        </p:nvSpPr>
        <p:spPr bwMode="auto">
          <a:xfrm rot="5400000">
            <a:off x="7415981" y="1600070"/>
            <a:ext cx="217488"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grpSp>
        <p:nvGrpSpPr>
          <p:cNvPr id="30" name="Group 47">
            <a:extLst>
              <a:ext uri="{FF2B5EF4-FFF2-40B4-BE49-F238E27FC236}">
                <a16:creationId xmlns:a16="http://schemas.microsoft.com/office/drawing/2014/main" id="{0A393A10-683B-4452-A720-60BC5F618376}"/>
              </a:ext>
            </a:extLst>
          </p:cNvPr>
          <p:cNvGrpSpPr>
            <a:grpSpLocks/>
          </p:cNvGrpSpPr>
          <p:nvPr/>
        </p:nvGrpSpPr>
        <p:grpSpPr bwMode="auto">
          <a:xfrm flipV="1">
            <a:off x="1763688" y="5452139"/>
            <a:ext cx="5761037" cy="217487"/>
            <a:chOff x="1247" y="1796"/>
            <a:chExt cx="3629" cy="137"/>
          </a:xfrm>
        </p:grpSpPr>
        <p:sp>
          <p:nvSpPr>
            <p:cNvPr id="31" name="Line 48">
              <a:extLst>
                <a:ext uri="{FF2B5EF4-FFF2-40B4-BE49-F238E27FC236}">
                  <a16:creationId xmlns:a16="http://schemas.microsoft.com/office/drawing/2014/main" id="{4272C154-395A-42A3-B863-15F18760BC02}"/>
                </a:ext>
              </a:extLst>
            </p:cNvPr>
            <p:cNvSpPr>
              <a:spLocks noChangeShapeType="1"/>
            </p:cNvSpPr>
            <p:nvPr/>
          </p:nvSpPr>
          <p:spPr bwMode="auto">
            <a:xfrm>
              <a:off x="1247" y="1797"/>
              <a:ext cx="0" cy="91"/>
            </a:xfrm>
            <a:prstGeom prst="line">
              <a:avLst/>
            </a:prstGeom>
            <a:noFill/>
            <a:ln w="38100">
              <a:solidFill>
                <a:srgbClr val="A5002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32" name="Line 49">
              <a:extLst>
                <a:ext uri="{FF2B5EF4-FFF2-40B4-BE49-F238E27FC236}">
                  <a16:creationId xmlns:a16="http://schemas.microsoft.com/office/drawing/2014/main" id="{F459D299-2FAE-4D06-BDC2-13C8E312152A}"/>
                </a:ext>
              </a:extLst>
            </p:cNvPr>
            <p:cNvSpPr>
              <a:spLocks noChangeShapeType="1"/>
            </p:cNvSpPr>
            <p:nvPr/>
          </p:nvSpPr>
          <p:spPr bwMode="auto">
            <a:xfrm>
              <a:off x="1247" y="1797"/>
              <a:ext cx="3629" cy="0"/>
            </a:xfrm>
            <a:prstGeom prst="line">
              <a:avLst/>
            </a:prstGeom>
            <a:noFill/>
            <a:ln w="38100">
              <a:solidFill>
                <a:srgbClr val="A5002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33" name="Line 50">
              <a:extLst>
                <a:ext uri="{FF2B5EF4-FFF2-40B4-BE49-F238E27FC236}">
                  <a16:creationId xmlns:a16="http://schemas.microsoft.com/office/drawing/2014/main" id="{CBCE96C4-3CE0-449E-A508-E102C51BFB32}"/>
                </a:ext>
              </a:extLst>
            </p:cNvPr>
            <p:cNvSpPr>
              <a:spLocks noChangeShapeType="1"/>
            </p:cNvSpPr>
            <p:nvPr/>
          </p:nvSpPr>
          <p:spPr bwMode="auto">
            <a:xfrm rot="5400000">
              <a:off x="4807" y="1865"/>
              <a:ext cx="137"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grpSp>
    </p:spTree>
    <p:extLst>
      <p:ext uri="{BB962C8B-B14F-4D97-AF65-F5344CB8AC3E}">
        <p14:creationId xmlns:p14="http://schemas.microsoft.com/office/powerpoint/2010/main" val="681802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468709" y="1612851"/>
            <a:ext cx="2662238" cy="3887787"/>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27654" name="Rectangle 6"/>
          <p:cNvSpPr>
            <a:spLocks noChangeArrowheads="1"/>
          </p:cNvSpPr>
          <p:nvPr/>
        </p:nvSpPr>
        <p:spPr bwMode="auto">
          <a:xfrm>
            <a:off x="3350022" y="1612851"/>
            <a:ext cx="2662237" cy="3887787"/>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27655" name="Rectangle 7"/>
          <p:cNvSpPr>
            <a:spLocks noChangeArrowheads="1"/>
          </p:cNvSpPr>
          <p:nvPr/>
        </p:nvSpPr>
        <p:spPr bwMode="auto">
          <a:xfrm>
            <a:off x="6229747" y="1612851"/>
            <a:ext cx="2662237" cy="3887787"/>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27657" name="Text Box 9"/>
          <p:cNvSpPr txBox="1">
            <a:spLocks noChangeArrowheads="1"/>
          </p:cNvSpPr>
          <p:nvPr/>
        </p:nvSpPr>
        <p:spPr bwMode="auto">
          <a:xfrm>
            <a:off x="519509" y="1623963"/>
            <a:ext cx="210929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2300" b="1" dirty="0">
                <a:solidFill>
                  <a:srgbClr val="0070C0"/>
                </a:solidFill>
                <a:latin typeface="+mj-lt"/>
              </a:rPr>
              <a:t>Motivationale</a:t>
            </a:r>
            <a:br>
              <a:rPr lang="de-DE" altLang="de-DE" sz="2300" b="1" dirty="0">
                <a:solidFill>
                  <a:srgbClr val="0070C0"/>
                </a:solidFill>
                <a:latin typeface="+mj-lt"/>
              </a:rPr>
            </a:br>
            <a:r>
              <a:rPr lang="de-DE" altLang="de-DE" sz="2300" b="1" dirty="0">
                <a:solidFill>
                  <a:srgbClr val="0070C0"/>
                </a:solidFill>
                <a:latin typeface="+mj-lt"/>
              </a:rPr>
              <a:t>Überzeugungen</a:t>
            </a:r>
          </a:p>
        </p:txBody>
      </p:sp>
      <p:sp>
        <p:nvSpPr>
          <p:cNvPr id="27658" name="Text Box 10"/>
          <p:cNvSpPr txBox="1">
            <a:spLocks noChangeArrowheads="1"/>
          </p:cNvSpPr>
          <p:nvPr/>
        </p:nvSpPr>
        <p:spPr bwMode="auto">
          <a:xfrm>
            <a:off x="3391297" y="1654126"/>
            <a:ext cx="21704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1600" b="1" dirty="0">
                <a:solidFill>
                  <a:srgbClr val="0070C0"/>
                </a:solidFill>
                <a:latin typeface="+mj-lt"/>
              </a:rPr>
              <a:t>Lesebezogene Wert-/ </a:t>
            </a:r>
          </a:p>
          <a:p>
            <a:pPr eaLnBrk="1" hangingPunct="1"/>
            <a:r>
              <a:rPr lang="de-DE" altLang="de-DE" sz="1600" b="1" dirty="0">
                <a:solidFill>
                  <a:srgbClr val="0070C0"/>
                </a:solidFill>
                <a:latin typeface="+mj-lt"/>
              </a:rPr>
              <a:t>Erwartungskognitionen</a:t>
            </a:r>
          </a:p>
        </p:txBody>
      </p:sp>
      <p:sp>
        <p:nvSpPr>
          <p:cNvPr id="27659" name="Text Box 11"/>
          <p:cNvSpPr txBox="1">
            <a:spLocks noChangeArrowheads="1"/>
          </p:cNvSpPr>
          <p:nvPr/>
        </p:nvSpPr>
        <p:spPr bwMode="auto">
          <a:xfrm>
            <a:off x="6271022" y="1623963"/>
            <a:ext cx="20543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1600" b="1" dirty="0">
                <a:solidFill>
                  <a:srgbClr val="0070C0"/>
                </a:solidFill>
                <a:latin typeface="+mj-lt"/>
              </a:rPr>
              <a:t>Aktuelle u. habituelle </a:t>
            </a:r>
            <a:br>
              <a:rPr lang="de-DE" altLang="de-DE" sz="1600" b="1" dirty="0">
                <a:solidFill>
                  <a:srgbClr val="0070C0"/>
                </a:solidFill>
                <a:latin typeface="+mj-lt"/>
              </a:rPr>
            </a:br>
            <a:r>
              <a:rPr lang="de-DE" altLang="de-DE" sz="1600" b="1" dirty="0">
                <a:solidFill>
                  <a:srgbClr val="0070C0"/>
                </a:solidFill>
                <a:latin typeface="+mj-lt"/>
              </a:rPr>
              <a:t>Lesemotivationen</a:t>
            </a:r>
          </a:p>
        </p:txBody>
      </p:sp>
      <p:sp>
        <p:nvSpPr>
          <p:cNvPr id="27660" name="Text Box 12"/>
          <p:cNvSpPr txBox="1">
            <a:spLocks noChangeArrowheads="1"/>
          </p:cNvSpPr>
          <p:nvPr/>
        </p:nvSpPr>
        <p:spPr bwMode="auto">
          <a:xfrm>
            <a:off x="519509" y="2363738"/>
            <a:ext cx="228549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Tx/>
              <a:buChar char="•"/>
            </a:pPr>
            <a:r>
              <a:rPr lang="de-DE" altLang="de-DE" sz="2200">
                <a:latin typeface="+mj-lt"/>
              </a:rPr>
              <a:t>individuelles</a:t>
            </a:r>
            <a:br>
              <a:rPr lang="de-DE" altLang="de-DE" sz="2200">
                <a:latin typeface="+mj-lt"/>
              </a:rPr>
            </a:br>
            <a:r>
              <a:rPr lang="de-DE" altLang="de-DE" sz="2200">
                <a:latin typeface="+mj-lt"/>
              </a:rPr>
              <a:t>Interesse</a:t>
            </a:r>
          </a:p>
          <a:p>
            <a:pPr eaLnBrk="1" hangingPunct="1">
              <a:buFontTx/>
              <a:buChar char="•"/>
            </a:pPr>
            <a:r>
              <a:rPr lang="de-DE" altLang="de-DE" sz="2200">
                <a:latin typeface="+mj-lt"/>
              </a:rPr>
              <a:t>Zielorientierung</a:t>
            </a:r>
            <a:br>
              <a:rPr lang="de-DE" altLang="de-DE" sz="2200">
                <a:latin typeface="+mj-lt"/>
              </a:rPr>
            </a:br>
            <a:endParaRPr lang="de-DE" altLang="de-DE" sz="2200">
              <a:latin typeface="+mj-lt"/>
            </a:endParaRPr>
          </a:p>
          <a:p>
            <a:pPr eaLnBrk="1" hangingPunct="1">
              <a:buFontTx/>
              <a:buChar char="•"/>
            </a:pPr>
            <a:r>
              <a:rPr lang="de-DE" altLang="de-DE" sz="2200">
                <a:latin typeface="+mj-lt"/>
              </a:rPr>
              <a:t>lesebezogenes</a:t>
            </a:r>
            <a:br>
              <a:rPr lang="de-DE" altLang="de-DE" sz="2200">
                <a:latin typeface="+mj-lt"/>
              </a:rPr>
            </a:br>
            <a:r>
              <a:rPr lang="de-DE" altLang="de-DE" sz="2200">
                <a:latin typeface="+mj-lt"/>
              </a:rPr>
              <a:t>Selbstkonzept</a:t>
            </a:r>
          </a:p>
          <a:p>
            <a:pPr eaLnBrk="1" hangingPunct="1">
              <a:buFontTx/>
              <a:buChar char="•"/>
            </a:pPr>
            <a:r>
              <a:rPr lang="de-DE" altLang="de-DE" sz="2200">
                <a:latin typeface="+mj-lt"/>
              </a:rPr>
              <a:t>lesebezogene</a:t>
            </a:r>
            <a:br>
              <a:rPr lang="de-DE" altLang="de-DE" sz="2200">
                <a:latin typeface="+mj-lt"/>
              </a:rPr>
            </a:br>
            <a:r>
              <a:rPr lang="de-DE" altLang="de-DE" sz="2200">
                <a:latin typeface="+mj-lt"/>
              </a:rPr>
              <a:t>Selbstwirksam-</a:t>
            </a:r>
            <a:br>
              <a:rPr lang="de-DE" altLang="de-DE" sz="2200">
                <a:latin typeface="+mj-lt"/>
              </a:rPr>
            </a:br>
            <a:r>
              <a:rPr lang="de-DE" altLang="de-DE" sz="2200">
                <a:latin typeface="+mj-lt"/>
              </a:rPr>
              <a:t>keit</a:t>
            </a:r>
          </a:p>
        </p:txBody>
      </p:sp>
      <p:sp>
        <p:nvSpPr>
          <p:cNvPr id="27661" name="Rectangle 13"/>
          <p:cNvSpPr>
            <a:spLocks noChangeArrowheads="1"/>
          </p:cNvSpPr>
          <p:nvPr/>
        </p:nvSpPr>
        <p:spPr bwMode="auto">
          <a:xfrm>
            <a:off x="3419872" y="2420888"/>
            <a:ext cx="2519362" cy="1320800"/>
          </a:xfrm>
          <a:prstGeom prst="rect">
            <a:avLst/>
          </a:prstGeom>
          <a:solidFill>
            <a:srgbClr val="FFFFFF">
              <a:alpha val="85097"/>
            </a:srgbClr>
          </a:solidFill>
          <a:ln w="952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27662" name="Rectangle 14"/>
          <p:cNvSpPr>
            <a:spLocks noChangeArrowheads="1"/>
          </p:cNvSpPr>
          <p:nvPr/>
        </p:nvSpPr>
        <p:spPr bwMode="auto">
          <a:xfrm>
            <a:off x="3419872" y="3773438"/>
            <a:ext cx="2519362" cy="1655763"/>
          </a:xfrm>
          <a:prstGeom prst="rect">
            <a:avLst/>
          </a:prstGeom>
          <a:solidFill>
            <a:srgbClr val="FFFFFF">
              <a:alpha val="85097"/>
            </a:srgbClr>
          </a:solidFill>
          <a:ln w="952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27663" name="Text Box 15"/>
          <p:cNvSpPr txBox="1">
            <a:spLocks noChangeArrowheads="1"/>
          </p:cNvSpPr>
          <p:nvPr/>
        </p:nvSpPr>
        <p:spPr bwMode="auto">
          <a:xfrm>
            <a:off x="3348434" y="2363738"/>
            <a:ext cx="234801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Tx/>
              <a:buChar char="•"/>
            </a:pPr>
            <a:r>
              <a:rPr lang="de-DE" altLang="de-DE" sz="2200" i="1">
                <a:latin typeface="+mj-lt"/>
              </a:rPr>
              <a:t>Wert</a:t>
            </a:r>
            <a:r>
              <a:rPr lang="de-DE" altLang="de-DE" sz="2200">
                <a:latin typeface="+mj-lt"/>
              </a:rPr>
              <a:t>: Gefühle,</a:t>
            </a:r>
            <a:br>
              <a:rPr lang="de-DE" altLang="de-DE" sz="2200">
                <a:latin typeface="+mj-lt"/>
              </a:rPr>
            </a:br>
            <a:r>
              <a:rPr lang="de-DE" altLang="de-DE" sz="2200">
                <a:latin typeface="+mj-lt"/>
              </a:rPr>
              <a:t>Wichtigkeit, </a:t>
            </a:r>
            <a:br>
              <a:rPr lang="de-DE" altLang="de-DE" sz="2200">
                <a:latin typeface="+mj-lt"/>
              </a:rPr>
            </a:br>
            <a:r>
              <a:rPr lang="de-DE" altLang="de-DE" sz="2200">
                <a:latin typeface="+mj-lt"/>
              </a:rPr>
              <a:t>Nützlichkeit, </a:t>
            </a:r>
            <a:br>
              <a:rPr lang="de-DE" altLang="de-DE" sz="2200">
                <a:latin typeface="+mj-lt"/>
              </a:rPr>
            </a:br>
            <a:r>
              <a:rPr lang="de-DE" altLang="de-DE" sz="2200">
                <a:latin typeface="+mj-lt"/>
              </a:rPr>
              <a:t>Kosten</a:t>
            </a:r>
          </a:p>
          <a:p>
            <a:pPr eaLnBrk="1" hangingPunct="1">
              <a:buFontTx/>
              <a:buChar char="•"/>
            </a:pPr>
            <a:r>
              <a:rPr lang="de-DE" altLang="de-DE" sz="2200" i="1">
                <a:latin typeface="+mj-lt"/>
              </a:rPr>
              <a:t>Erwartung</a:t>
            </a:r>
            <a:r>
              <a:rPr lang="de-DE" altLang="de-DE" sz="2200">
                <a:latin typeface="+mj-lt"/>
              </a:rPr>
              <a:t>: subj.</a:t>
            </a:r>
            <a:br>
              <a:rPr lang="de-DE" altLang="de-DE" sz="2200">
                <a:latin typeface="+mj-lt"/>
              </a:rPr>
            </a:br>
            <a:r>
              <a:rPr lang="de-DE" altLang="de-DE" sz="2200">
                <a:latin typeface="+mj-lt"/>
              </a:rPr>
              <a:t>Wahrscheinlich-</a:t>
            </a:r>
            <a:br>
              <a:rPr lang="de-DE" altLang="de-DE" sz="2200">
                <a:latin typeface="+mj-lt"/>
              </a:rPr>
            </a:br>
            <a:r>
              <a:rPr lang="de-DE" altLang="de-DE" sz="2200">
                <a:latin typeface="+mj-lt"/>
              </a:rPr>
              <a:t>keit, einen Text</a:t>
            </a:r>
            <a:br>
              <a:rPr lang="de-DE" altLang="de-DE" sz="2200">
                <a:latin typeface="+mj-lt"/>
              </a:rPr>
            </a:br>
            <a:r>
              <a:rPr lang="de-DE" altLang="de-DE" sz="2200">
                <a:latin typeface="+mj-lt"/>
              </a:rPr>
              <a:t>verstehen zu</a:t>
            </a:r>
            <a:br>
              <a:rPr lang="de-DE" altLang="de-DE" sz="2200">
                <a:latin typeface="+mj-lt"/>
              </a:rPr>
            </a:br>
            <a:r>
              <a:rPr lang="de-DE" altLang="de-DE" sz="2200">
                <a:latin typeface="+mj-lt"/>
              </a:rPr>
              <a:t>können</a:t>
            </a:r>
          </a:p>
        </p:txBody>
      </p:sp>
      <p:sp>
        <p:nvSpPr>
          <p:cNvPr id="27664" name="Text Box 16"/>
          <p:cNvSpPr txBox="1">
            <a:spLocks noChangeArrowheads="1"/>
          </p:cNvSpPr>
          <p:nvPr/>
        </p:nvSpPr>
        <p:spPr bwMode="auto">
          <a:xfrm>
            <a:off x="6228159" y="2362151"/>
            <a:ext cx="258070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Tx/>
              <a:buChar char="•"/>
            </a:pPr>
            <a:r>
              <a:rPr lang="de-DE" altLang="de-DE" sz="2200" i="1" dirty="0">
                <a:latin typeface="+mj-lt"/>
              </a:rPr>
              <a:t>intrinsische</a:t>
            </a:r>
            <a:r>
              <a:rPr lang="de-DE" altLang="de-DE" sz="2200" dirty="0">
                <a:latin typeface="+mj-lt"/>
              </a:rPr>
              <a:t> Lese- </a:t>
            </a:r>
            <a:br>
              <a:rPr lang="de-DE" altLang="de-DE" sz="2200" dirty="0">
                <a:latin typeface="+mj-lt"/>
              </a:rPr>
            </a:br>
            <a:r>
              <a:rPr lang="de-DE" altLang="de-DE" sz="2200" dirty="0" err="1">
                <a:latin typeface="+mj-lt"/>
              </a:rPr>
              <a:t>motivation</a:t>
            </a:r>
            <a:r>
              <a:rPr lang="de-DE" altLang="de-DE" sz="2200" dirty="0">
                <a:latin typeface="+mj-lt"/>
              </a:rPr>
              <a:t>: </a:t>
            </a:r>
            <a:r>
              <a:rPr lang="de-DE" altLang="de-DE" sz="2200" dirty="0" err="1">
                <a:latin typeface="+mj-lt"/>
              </a:rPr>
              <a:t>ge</a:t>
            </a:r>
            <a:r>
              <a:rPr lang="de-DE" altLang="de-DE" sz="2200" dirty="0">
                <a:latin typeface="+mj-lt"/>
              </a:rPr>
              <a:t>-</a:t>
            </a:r>
            <a:br>
              <a:rPr lang="de-DE" altLang="de-DE" sz="2200" dirty="0">
                <a:latin typeface="+mj-lt"/>
              </a:rPr>
            </a:br>
            <a:r>
              <a:rPr lang="de-DE" altLang="de-DE" sz="2200" dirty="0" err="1">
                <a:latin typeface="+mj-lt"/>
              </a:rPr>
              <a:t>genstands</a:t>
            </a:r>
            <a:r>
              <a:rPr lang="de-DE" altLang="de-DE" sz="2200" dirty="0">
                <a:latin typeface="+mj-lt"/>
              </a:rPr>
              <a:t>- u. </a:t>
            </a:r>
            <a:r>
              <a:rPr lang="de-DE" altLang="de-DE" sz="2200" dirty="0" err="1">
                <a:latin typeface="+mj-lt"/>
              </a:rPr>
              <a:t>tä</a:t>
            </a:r>
            <a:r>
              <a:rPr lang="de-DE" altLang="de-DE" sz="2200" dirty="0">
                <a:latin typeface="+mj-lt"/>
              </a:rPr>
              <a:t>-</a:t>
            </a:r>
            <a:br>
              <a:rPr lang="de-DE" altLang="de-DE" sz="2200" dirty="0">
                <a:latin typeface="+mj-lt"/>
              </a:rPr>
            </a:br>
            <a:r>
              <a:rPr lang="de-DE" altLang="de-DE" sz="2200" dirty="0" err="1">
                <a:latin typeface="+mj-lt"/>
              </a:rPr>
              <a:t>tigkeitsbezogen</a:t>
            </a:r>
            <a:endParaRPr lang="de-DE" altLang="de-DE" sz="2200" dirty="0">
              <a:latin typeface="+mj-lt"/>
            </a:endParaRPr>
          </a:p>
          <a:p>
            <a:pPr eaLnBrk="1" hangingPunct="1">
              <a:buFontTx/>
              <a:buChar char="•"/>
            </a:pPr>
            <a:r>
              <a:rPr lang="de-DE" altLang="de-DE" sz="2200" i="1" dirty="0">
                <a:latin typeface="+mj-lt"/>
              </a:rPr>
              <a:t>extrinsische</a:t>
            </a:r>
            <a:r>
              <a:rPr lang="de-DE" altLang="de-DE" sz="2200" dirty="0">
                <a:latin typeface="+mj-lt"/>
              </a:rPr>
              <a:t> </a:t>
            </a:r>
            <a:br>
              <a:rPr lang="de-DE" altLang="de-DE" sz="2200" dirty="0">
                <a:latin typeface="+mj-lt"/>
              </a:rPr>
            </a:br>
            <a:r>
              <a:rPr lang="de-DE" altLang="de-DE" sz="2200" dirty="0">
                <a:latin typeface="+mj-lt"/>
              </a:rPr>
              <a:t>Lesemotivation:</a:t>
            </a:r>
            <a:br>
              <a:rPr lang="de-DE" altLang="de-DE" sz="2200" dirty="0">
                <a:latin typeface="+mj-lt"/>
              </a:rPr>
            </a:br>
            <a:r>
              <a:rPr lang="de-DE" altLang="de-DE" sz="2200" dirty="0">
                <a:latin typeface="+mj-lt"/>
              </a:rPr>
              <a:t>sozialer Vergleich, </a:t>
            </a:r>
            <a:br>
              <a:rPr lang="de-DE" altLang="de-DE" sz="2200" dirty="0">
                <a:latin typeface="+mj-lt"/>
              </a:rPr>
            </a:br>
            <a:r>
              <a:rPr lang="de-DE" altLang="de-DE" sz="2200" dirty="0">
                <a:latin typeface="+mj-lt"/>
              </a:rPr>
              <a:t>Anerkennung,</a:t>
            </a:r>
            <a:br>
              <a:rPr lang="de-DE" altLang="de-DE" sz="2200" dirty="0">
                <a:latin typeface="+mj-lt"/>
              </a:rPr>
            </a:br>
            <a:r>
              <a:rPr lang="de-DE" altLang="de-DE" sz="2200" dirty="0">
                <a:latin typeface="+mj-lt"/>
              </a:rPr>
              <a:t>Druck, Noten </a:t>
            </a:r>
          </a:p>
        </p:txBody>
      </p:sp>
      <p:sp>
        <p:nvSpPr>
          <p:cNvPr id="27689" name="Line 41"/>
          <p:cNvSpPr>
            <a:spLocks noChangeShapeType="1"/>
          </p:cNvSpPr>
          <p:nvPr/>
        </p:nvSpPr>
        <p:spPr bwMode="auto">
          <a:xfrm>
            <a:off x="3130947" y="2981276"/>
            <a:ext cx="217487"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7690" name="Line 42"/>
          <p:cNvSpPr>
            <a:spLocks noChangeShapeType="1"/>
          </p:cNvSpPr>
          <p:nvPr/>
        </p:nvSpPr>
        <p:spPr bwMode="auto">
          <a:xfrm flipV="1">
            <a:off x="3130947" y="3125738"/>
            <a:ext cx="217487" cy="792163"/>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7691" name="Line 43"/>
          <p:cNvSpPr>
            <a:spLocks noChangeShapeType="1"/>
          </p:cNvSpPr>
          <p:nvPr/>
        </p:nvSpPr>
        <p:spPr bwMode="auto">
          <a:xfrm>
            <a:off x="467122" y="3703588"/>
            <a:ext cx="2663825" cy="0"/>
          </a:xfrm>
          <a:prstGeom prst="line">
            <a:avLst/>
          </a:prstGeom>
          <a:noFill/>
          <a:ln w="9525">
            <a:solidFill>
              <a:srgbClr val="A5002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7692" name="Line 44"/>
          <p:cNvSpPr>
            <a:spLocks noChangeShapeType="1"/>
          </p:cNvSpPr>
          <p:nvPr/>
        </p:nvSpPr>
        <p:spPr bwMode="auto">
          <a:xfrm>
            <a:off x="3130947" y="4710063"/>
            <a:ext cx="217487"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7693" name="Line 45"/>
          <p:cNvSpPr>
            <a:spLocks noChangeShapeType="1"/>
          </p:cNvSpPr>
          <p:nvPr/>
        </p:nvSpPr>
        <p:spPr bwMode="auto">
          <a:xfrm>
            <a:off x="6010672" y="2981276"/>
            <a:ext cx="217487"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7694" name="Line 46"/>
          <p:cNvSpPr>
            <a:spLocks noChangeShapeType="1"/>
          </p:cNvSpPr>
          <p:nvPr/>
        </p:nvSpPr>
        <p:spPr bwMode="auto">
          <a:xfrm>
            <a:off x="6010672" y="4710063"/>
            <a:ext cx="217487"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27695" name="Text Box 47"/>
          <p:cNvSpPr txBox="1">
            <a:spLocks noChangeArrowheads="1"/>
          </p:cNvSpPr>
          <p:nvPr/>
        </p:nvSpPr>
        <p:spPr bwMode="auto">
          <a:xfrm rot="-5400000">
            <a:off x="-1382626" y="3545181"/>
            <a:ext cx="315657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Aft>
                <a:spcPct val="25000"/>
              </a:spcAft>
              <a:buClr>
                <a:schemeClr val="tx1"/>
              </a:buClr>
            </a:pPr>
            <a:r>
              <a:rPr lang="de-DE" altLang="de-DE" sz="1500">
                <a:latin typeface="+mj-lt"/>
              </a:rPr>
              <a:t>(nach Möller &amp; Schiefele 2004, S. 105)</a:t>
            </a:r>
            <a:endParaRPr lang="de-DE" altLang="de-DE" sz="1500" b="1">
              <a:latin typeface="+mj-lt"/>
            </a:endParaRPr>
          </a:p>
        </p:txBody>
      </p:sp>
      <p:sp>
        <p:nvSpPr>
          <p:cNvPr id="55" name="Titel 2">
            <a:extLst>
              <a:ext uri="{FF2B5EF4-FFF2-40B4-BE49-F238E27FC236}">
                <a16:creationId xmlns:a16="http://schemas.microsoft.com/office/drawing/2014/main" id="{2A120D22-500B-47A1-92CF-93444510F1EF}"/>
              </a:ext>
            </a:extLst>
          </p:cNvPr>
          <p:cNvSpPr>
            <a:spLocks noGrp="1"/>
          </p:cNvSpPr>
          <p:nvPr>
            <p:ph type="title"/>
          </p:nvPr>
        </p:nvSpPr>
        <p:spPr>
          <a:xfrm>
            <a:off x="323528" y="10990"/>
            <a:ext cx="7926184" cy="1060287"/>
          </a:xfrm>
        </p:spPr>
        <p:txBody>
          <a:bodyPr>
            <a:normAutofit fontScale="90000"/>
          </a:bodyPr>
          <a:lstStyle/>
          <a:p>
            <a:r>
              <a:rPr lang="de-DE" b="1" dirty="0"/>
              <a:t>Das Erwartungs-Wert-Modell der Lesemotivation von Möller &amp; Schiefele im Detail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el 2">
            <a:extLst>
              <a:ext uri="{FF2B5EF4-FFF2-40B4-BE49-F238E27FC236}">
                <a16:creationId xmlns:a16="http://schemas.microsoft.com/office/drawing/2014/main" id="{2A120D22-500B-47A1-92CF-93444510F1EF}"/>
              </a:ext>
            </a:extLst>
          </p:cNvPr>
          <p:cNvSpPr>
            <a:spLocks noGrp="1"/>
          </p:cNvSpPr>
          <p:nvPr>
            <p:ph type="title"/>
          </p:nvPr>
        </p:nvSpPr>
        <p:spPr>
          <a:xfrm>
            <a:off x="323528" y="10990"/>
            <a:ext cx="7926184" cy="1060287"/>
          </a:xfrm>
        </p:spPr>
        <p:txBody>
          <a:bodyPr>
            <a:normAutofit fontScale="90000"/>
          </a:bodyPr>
          <a:lstStyle/>
          <a:p>
            <a:r>
              <a:rPr lang="de-DE" b="1" dirty="0"/>
              <a:t>Das Erwartungs-Wert-Modell der Lesemotivation von Möller &amp; Schiefele im Detail</a:t>
            </a:r>
          </a:p>
        </p:txBody>
      </p:sp>
      <p:sp>
        <p:nvSpPr>
          <p:cNvPr id="21" name="Rectangle 5">
            <a:extLst>
              <a:ext uri="{FF2B5EF4-FFF2-40B4-BE49-F238E27FC236}">
                <a16:creationId xmlns:a16="http://schemas.microsoft.com/office/drawing/2014/main" id="{25C6A385-B7BB-47F7-9FE9-32496C38509B}"/>
              </a:ext>
            </a:extLst>
          </p:cNvPr>
          <p:cNvSpPr>
            <a:spLocks noChangeArrowheads="1"/>
          </p:cNvSpPr>
          <p:nvPr/>
        </p:nvSpPr>
        <p:spPr bwMode="auto">
          <a:xfrm>
            <a:off x="467544" y="1628800"/>
            <a:ext cx="2662238" cy="3887788"/>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22" name="Rectangle 6">
            <a:extLst>
              <a:ext uri="{FF2B5EF4-FFF2-40B4-BE49-F238E27FC236}">
                <a16:creationId xmlns:a16="http://schemas.microsoft.com/office/drawing/2014/main" id="{352875B5-91A6-4356-BF53-2D36330617D4}"/>
              </a:ext>
            </a:extLst>
          </p:cNvPr>
          <p:cNvSpPr>
            <a:spLocks noChangeArrowheads="1"/>
          </p:cNvSpPr>
          <p:nvPr/>
        </p:nvSpPr>
        <p:spPr bwMode="auto">
          <a:xfrm>
            <a:off x="3348857" y="1628800"/>
            <a:ext cx="2662237" cy="3887788"/>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23" name="Rectangle 7">
            <a:extLst>
              <a:ext uri="{FF2B5EF4-FFF2-40B4-BE49-F238E27FC236}">
                <a16:creationId xmlns:a16="http://schemas.microsoft.com/office/drawing/2014/main" id="{A82FDCA8-05DD-406D-8ECF-1A8FB7F8F637}"/>
              </a:ext>
            </a:extLst>
          </p:cNvPr>
          <p:cNvSpPr>
            <a:spLocks noChangeArrowheads="1"/>
          </p:cNvSpPr>
          <p:nvPr/>
        </p:nvSpPr>
        <p:spPr bwMode="auto">
          <a:xfrm>
            <a:off x="6228582" y="1628800"/>
            <a:ext cx="2662237" cy="3887788"/>
          </a:xfrm>
          <a:prstGeom prst="rect">
            <a:avLst/>
          </a:prstGeom>
          <a:solidFill>
            <a:srgbClr val="DDDDDD"/>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a:latin typeface="+mj-lt"/>
            </a:endParaRPr>
          </a:p>
        </p:txBody>
      </p:sp>
      <p:sp>
        <p:nvSpPr>
          <p:cNvPr id="24" name="Text Box 9">
            <a:extLst>
              <a:ext uri="{FF2B5EF4-FFF2-40B4-BE49-F238E27FC236}">
                <a16:creationId xmlns:a16="http://schemas.microsoft.com/office/drawing/2014/main" id="{F08A02AC-5327-4867-8BD1-B0CEC99CB6A3}"/>
              </a:ext>
            </a:extLst>
          </p:cNvPr>
          <p:cNvSpPr txBox="1">
            <a:spLocks noChangeArrowheads="1"/>
          </p:cNvSpPr>
          <p:nvPr/>
        </p:nvSpPr>
        <p:spPr bwMode="auto">
          <a:xfrm>
            <a:off x="518344" y="1639913"/>
            <a:ext cx="20553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1600" b="1" dirty="0">
                <a:solidFill>
                  <a:srgbClr val="0070C0"/>
                </a:solidFill>
                <a:latin typeface="+mj-lt"/>
              </a:rPr>
              <a:t>Aktuelle u. habituelle </a:t>
            </a:r>
            <a:br>
              <a:rPr lang="de-DE" altLang="de-DE" sz="1600" b="1" dirty="0">
                <a:solidFill>
                  <a:srgbClr val="0070C0"/>
                </a:solidFill>
                <a:latin typeface="+mj-lt"/>
              </a:rPr>
            </a:br>
            <a:r>
              <a:rPr lang="de-DE" altLang="de-DE" sz="1600" b="1" dirty="0">
                <a:solidFill>
                  <a:srgbClr val="0070C0"/>
                </a:solidFill>
                <a:latin typeface="+mj-lt"/>
              </a:rPr>
              <a:t>Lesemotivationen</a:t>
            </a:r>
          </a:p>
        </p:txBody>
      </p:sp>
      <p:sp>
        <p:nvSpPr>
          <p:cNvPr id="25" name="Text Box 10">
            <a:extLst>
              <a:ext uri="{FF2B5EF4-FFF2-40B4-BE49-F238E27FC236}">
                <a16:creationId xmlns:a16="http://schemas.microsoft.com/office/drawing/2014/main" id="{F3EEBC34-A660-4732-856A-FA41D9ABC900}"/>
              </a:ext>
            </a:extLst>
          </p:cNvPr>
          <p:cNvSpPr txBox="1">
            <a:spLocks noChangeArrowheads="1"/>
          </p:cNvSpPr>
          <p:nvPr/>
        </p:nvSpPr>
        <p:spPr bwMode="auto">
          <a:xfrm>
            <a:off x="3390132" y="1670075"/>
            <a:ext cx="22188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1600" b="1" dirty="0">
                <a:solidFill>
                  <a:srgbClr val="0070C0"/>
                </a:solidFill>
                <a:latin typeface="+mj-lt"/>
              </a:rPr>
              <a:t>Aktuelles u. habituelles </a:t>
            </a:r>
            <a:br>
              <a:rPr lang="de-DE" altLang="de-DE" sz="1600" b="1" dirty="0">
                <a:solidFill>
                  <a:srgbClr val="0070C0"/>
                </a:solidFill>
                <a:latin typeface="+mj-lt"/>
              </a:rPr>
            </a:br>
            <a:r>
              <a:rPr lang="de-DE" altLang="de-DE" sz="1600" b="1" dirty="0">
                <a:solidFill>
                  <a:srgbClr val="0070C0"/>
                </a:solidFill>
                <a:latin typeface="+mj-lt"/>
              </a:rPr>
              <a:t>Leseverhalten</a:t>
            </a:r>
          </a:p>
        </p:txBody>
      </p:sp>
      <p:sp>
        <p:nvSpPr>
          <p:cNvPr id="26" name="Text Box 11">
            <a:extLst>
              <a:ext uri="{FF2B5EF4-FFF2-40B4-BE49-F238E27FC236}">
                <a16:creationId xmlns:a16="http://schemas.microsoft.com/office/drawing/2014/main" id="{2AD1F462-156D-4EA4-BD08-7782439A80A4}"/>
              </a:ext>
            </a:extLst>
          </p:cNvPr>
          <p:cNvSpPr txBox="1">
            <a:spLocks noChangeArrowheads="1"/>
          </p:cNvSpPr>
          <p:nvPr/>
        </p:nvSpPr>
        <p:spPr bwMode="auto">
          <a:xfrm>
            <a:off x="6269857" y="1639913"/>
            <a:ext cx="21932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de-DE" altLang="de-DE" sz="1600" b="1" dirty="0">
                <a:solidFill>
                  <a:srgbClr val="0070C0"/>
                </a:solidFill>
                <a:latin typeface="+mj-lt"/>
              </a:rPr>
              <a:t>aktueller Verstehens-</a:t>
            </a:r>
            <a:br>
              <a:rPr lang="de-DE" altLang="de-DE" sz="1600" b="1" dirty="0">
                <a:solidFill>
                  <a:srgbClr val="0070C0"/>
                </a:solidFill>
                <a:latin typeface="+mj-lt"/>
              </a:rPr>
            </a:br>
            <a:r>
              <a:rPr lang="de-DE" altLang="de-DE" sz="1600" b="1" dirty="0" err="1">
                <a:solidFill>
                  <a:srgbClr val="0070C0"/>
                </a:solidFill>
                <a:latin typeface="+mj-lt"/>
              </a:rPr>
              <a:t>erfolg</a:t>
            </a:r>
            <a:r>
              <a:rPr lang="de-DE" altLang="de-DE" sz="1600" b="1" dirty="0">
                <a:solidFill>
                  <a:srgbClr val="0070C0"/>
                </a:solidFill>
                <a:latin typeface="+mj-lt"/>
              </a:rPr>
              <a:t> / Lesekompetenz</a:t>
            </a:r>
          </a:p>
        </p:txBody>
      </p:sp>
      <p:sp>
        <p:nvSpPr>
          <p:cNvPr id="27" name="Text Box 12">
            <a:extLst>
              <a:ext uri="{FF2B5EF4-FFF2-40B4-BE49-F238E27FC236}">
                <a16:creationId xmlns:a16="http://schemas.microsoft.com/office/drawing/2014/main" id="{4906CCDB-916B-4BEC-843B-A4E422BEC7CC}"/>
              </a:ext>
            </a:extLst>
          </p:cNvPr>
          <p:cNvSpPr txBox="1">
            <a:spLocks noChangeArrowheads="1"/>
          </p:cNvSpPr>
          <p:nvPr/>
        </p:nvSpPr>
        <p:spPr bwMode="auto">
          <a:xfrm>
            <a:off x="518344" y="2379688"/>
            <a:ext cx="260231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uFontTx/>
              <a:buChar char="•"/>
            </a:pPr>
            <a:r>
              <a:rPr lang="de-DE" altLang="de-DE" sz="2200" i="1" dirty="0">
                <a:latin typeface="+mj-lt"/>
              </a:rPr>
              <a:t>intrinsische</a:t>
            </a:r>
            <a:r>
              <a:rPr lang="de-DE" altLang="de-DE" sz="2200" dirty="0">
                <a:latin typeface="+mj-lt"/>
              </a:rPr>
              <a:t> Lese- </a:t>
            </a:r>
            <a:br>
              <a:rPr lang="de-DE" altLang="de-DE" sz="2200" dirty="0">
                <a:latin typeface="+mj-lt"/>
              </a:rPr>
            </a:br>
            <a:r>
              <a:rPr lang="de-DE" altLang="de-DE" sz="2200" dirty="0" err="1">
                <a:latin typeface="+mj-lt"/>
              </a:rPr>
              <a:t>motivation</a:t>
            </a:r>
            <a:r>
              <a:rPr lang="de-DE" altLang="de-DE" sz="2200" dirty="0">
                <a:latin typeface="+mj-lt"/>
              </a:rPr>
              <a:t>: </a:t>
            </a:r>
            <a:r>
              <a:rPr lang="de-DE" altLang="de-DE" sz="2200" dirty="0" err="1">
                <a:latin typeface="+mj-lt"/>
              </a:rPr>
              <a:t>ge</a:t>
            </a:r>
            <a:r>
              <a:rPr lang="de-DE" altLang="de-DE" sz="2200" dirty="0">
                <a:latin typeface="+mj-lt"/>
              </a:rPr>
              <a:t>-</a:t>
            </a:r>
            <a:br>
              <a:rPr lang="de-DE" altLang="de-DE" sz="2200" dirty="0">
                <a:latin typeface="+mj-lt"/>
              </a:rPr>
            </a:br>
            <a:r>
              <a:rPr lang="de-DE" altLang="de-DE" sz="2200" dirty="0" err="1">
                <a:latin typeface="+mj-lt"/>
              </a:rPr>
              <a:t>genstands</a:t>
            </a:r>
            <a:r>
              <a:rPr lang="de-DE" altLang="de-DE" sz="2200" dirty="0">
                <a:latin typeface="+mj-lt"/>
              </a:rPr>
              <a:t>- u. </a:t>
            </a:r>
            <a:r>
              <a:rPr lang="de-DE" altLang="de-DE" sz="2200" dirty="0" err="1">
                <a:latin typeface="+mj-lt"/>
              </a:rPr>
              <a:t>tä</a:t>
            </a:r>
            <a:r>
              <a:rPr lang="de-DE" altLang="de-DE" sz="2200" dirty="0">
                <a:latin typeface="+mj-lt"/>
              </a:rPr>
              <a:t>-</a:t>
            </a:r>
            <a:br>
              <a:rPr lang="de-DE" altLang="de-DE" sz="2200" dirty="0">
                <a:latin typeface="+mj-lt"/>
              </a:rPr>
            </a:br>
            <a:r>
              <a:rPr lang="de-DE" altLang="de-DE" sz="2200" dirty="0" err="1">
                <a:latin typeface="+mj-lt"/>
              </a:rPr>
              <a:t>tigkeitsbezogen</a:t>
            </a:r>
            <a:endParaRPr lang="de-DE" altLang="de-DE" sz="2200" dirty="0">
              <a:latin typeface="+mj-lt"/>
            </a:endParaRPr>
          </a:p>
          <a:p>
            <a:pPr eaLnBrk="1" hangingPunct="1">
              <a:buFontTx/>
              <a:buChar char="•"/>
            </a:pPr>
            <a:r>
              <a:rPr lang="de-DE" altLang="de-DE" sz="2200" i="1" dirty="0">
                <a:latin typeface="+mj-lt"/>
              </a:rPr>
              <a:t>extrinsische</a:t>
            </a:r>
            <a:r>
              <a:rPr lang="de-DE" altLang="de-DE" sz="2200" dirty="0">
                <a:latin typeface="+mj-lt"/>
              </a:rPr>
              <a:t> </a:t>
            </a:r>
            <a:br>
              <a:rPr lang="de-DE" altLang="de-DE" sz="2200" dirty="0">
                <a:latin typeface="+mj-lt"/>
              </a:rPr>
            </a:br>
            <a:r>
              <a:rPr lang="de-DE" altLang="de-DE" sz="2200" dirty="0">
                <a:latin typeface="+mj-lt"/>
              </a:rPr>
              <a:t>Lesemotivation:</a:t>
            </a:r>
            <a:br>
              <a:rPr lang="de-DE" altLang="de-DE" sz="2200" dirty="0">
                <a:latin typeface="+mj-lt"/>
              </a:rPr>
            </a:br>
            <a:r>
              <a:rPr lang="de-DE" altLang="de-DE" sz="2200" dirty="0">
                <a:latin typeface="+mj-lt"/>
              </a:rPr>
              <a:t>sozialer Vergleich, </a:t>
            </a:r>
            <a:br>
              <a:rPr lang="de-DE" altLang="de-DE" sz="2200" dirty="0">
                <a:latin typeface="+mj-lt"/>
              </a:rPr>
            </a:br>
            <a:r>
              <a:rPr lang="de-DE" altLang="de-DE" sz="2200" dirty="0">
                <a:latin typeface="+mj-lt"/>
              </a:rPr>
              <a:t>Anerkennung,</a:t>
            </a:r>
            <a:br>
              <a:rPr lang="de-DE" altLang="de-DE" sz="2200" dirty="0">
                <a:latin typeface="+mj-lt"/>
              </a:rPr>
            </a:br>
            <a:r>
              <a:rPr lang="de-DE" altLang="de-DE" sz="2200" dirty="0">
                <a:latin typeface="+mj-lt"/>
              </a:rPr>
              <a:t>Druck, Noten </a:t>
            </a:r>
          </a:p>
        </p:txBody>
      </p:sp>
      <p:sp>
        <p:nvSpPr>
          <p:cNvPr id="28" name="Text Box 13">
            <a:extLst>
              <a:ext uri="{FF2B5EF4-FFF2-40B4-BE49-F238E27FC236}">
                <a16:creationId xmlns:a16="http://schemas.microsoft.com/office/drawing/2014/main" id="{1BEDD09B-1AB4-4F36-A2D7-D0E251DB900F}"/>
              </a:ext>
            </a:extLst>
          </p:cNvPr>
          <p:cNvSpPr txBox="1">
            <a:spLocks noChangeArrowheads="1"/>
          </p:cNvSpPr>
          <p:nvPr/>
        </p:nvSpPr>
        <p:spPr bwMode="auto">
          <a:xfrm>
            <a:off x="3347269" y="2379688"/>
            <a:ext cx="211808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de-DE" altLang="de-DE" sz="2200">
              <a:latin typeface="+mj-lt"/>
            </a:endParaRPr>
          </a:p>
          <a:p>
            <a:pPr eaLnBrk="1" hangingPunct="1"/>
            <a:endParaRPr lang="de-DE" altLang="de-DE" sz="2200">
              <a:latin typeface="+mj-lt"/>
            </a:endParaRPr>
          </a:p>
          <a:p>
            <a:pPr eaLnBrk="1" hangingPunct="1"/>
            <a:endParaRPr lang="de-DE" altLang="de-DE" sz="2200">
              <a:latin typeface="+mj-lt"/>
            </a:endParaRPr>
          </a:p>
          <a:p>
            <a:pPr eaLnBrk="1" hangingPunct="1">
              <a:buFontTx/>
              <a:buChar char="•"/>
            </a:pPr>
            <a:r>
              <a:rPr lang="de-DE" altLang="de-DE" sz="2200">
                <a:latin typeface="+mj-lt"/>
              </a:rPr>
              <a:t>Ausdauer</a:t>
            </a:r>
          </a:p>
          <a:p>
            <a:pPr eaLnBrk="1" hangingPunct="1">
              <a:buFontTx/>
              <a:buChar char="•"/>
            </a:pPr>
            <a:r>
              <a:rPr lang="de-DE" altLang="de-DE" sz="2200">
                <a:latin typeface="+mj-lt"/>
              </a:rPr>
              <a:t>Anstrengung</a:t>
            </a:r>
          </a:p>
          <a:p>
            <a:pPr eaLnBrk="1" hangingPunct="1">
              <a:buFontTx/>
              <a:buChar char="•"/>
            </a:pPr>
            <a:r>
              <a:rPr lang="de-DE" altLang="de-DE" sz="2200">
                <a:latin typeface="+mj-lt"/>
              </a:rPr>
              <a:t>Lesemenge</a:t>
            </a:r>
          </a:p>
          <a:p>
            <a:pPr eaLnBrk="1" hangingPunct="1">
              <a:buFontTx/>
              <a:buChar char="•"/>
            </a:pPr>
            <a:r>
              <a:rPr lang="de-DE" altLang="de-DE" sz="2200">
                <a:latin typeface="+mj-lt"/>
              </a:rPr>
              <a:t>Lesestrategien</a:t>
            </a:r>
          </a:p>
        </p:txBody>
      </p:sp>
      <p:sp>
        <p:nvSpPr>
          <p:cNvPr id="29" name="Text Box 14">
            <a:extLst>
              <a:ext uri="{FF2B5EF4-FFF2-40B4-BE49-F238E27FC236}">
                <a16:creationId xmlns:a16="http://schemas.microsoft.com/office/drawing/2014/main" id="{58AD8021-643E-4792-8DB8-9D7C16634AA0}"/>
              </a:ext>
            </a:extLst>
          </p:cNvPr>
          <p:cNvSpPr txBox="1">
            <a:spLocks noChangeArrowheads="1"/>
          </p:cNvSpPr>
          <p:nvPr/>
        </p:nvSpPr>
        <p:spPr bwMode="auto">
          <a:xfrm>
            <a:off x="6226994" y="2379688"/>
            <a:ext cx="235737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74638" indent="-274638"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br>
              <a:rPr lang="de-DE" altLang="de-DE" sz="2200">
                <a:latin typeface="+mj-lt"/>
              </a:rPr>
            </a:br>
            <a:endParaRPr lang="de-DE" altLang="de-DE" sz="2200">
              <a:latin typeface="+mj-lt"/>
            </a:endParaRPr>
          </a:p>
          <a:p>
            <a:pPr eaLnBrk="1" hangingPunct="1">
              <a:buFontTx/>
              <a:buChar char="•"/>
            </a:pPr>
            <a:r>
              <a:rPr lang="de-DE" altLang="de-DE" sz="2200">
                <a:latin typeface="+mj-lt"/>
              </a:rPr>
              <a:t>Informationen</a:t>
            </a:r>
            <a:br>
              <a:rPr lang="de-DE" altLang="de-DE" sz="2200">
                <a:latin typeface="+mj-lt"/>
              </a:rPr>
            </a:br>
            <a:r>
              <a:rPr lang="de-DE" altLang="de-DE" sz="2200">
                <a:latin typeface="+mj-lt"/>
              </a:rPr>
              <a:t>ermitteln</a:t>
            </a:r>
          </a:p>
          <a:p>
            <a:pPr eaLnBrk="1" hangingPunct="1">
              <a:buFontTx/>
              <a:buChar char="•"/>
            </a:pPr>
            <a:r>
              <a:rPr lang="de-DE" altLang="de-DE" sz="2200">
                <a:latin typeface="+mj-lt"/>
              </a:rPr>
              <a:t>textbezogenes</a:t>
            </a:r>
            <a:br>
              <a:rPr lang="de-DE" altLang="de-DE" sz="2200">
                <a:latin typeface="+mj-lt"/>
              </a:rPr>
            </a:br>
            <a:r>
              <a:rPr lang="de-DE" altLang="de-DE" sz="2200">
                <a:latin typeface="+mj-lt"/>
              </a:rPr>
              <a:t>Interpretieren</a:t>
            </a:r>
          </a:p>
          <a:p>
            <a:pPr eaLnBrk="1" hangingPunct="1">
              <a:buFontTx/>
              <a:buChar char="•"/>
            </a:pPr>
            <a:r>
              <a:rPr lang="de-DE" altLang="de-DE" sz="2200">
                <a:latin typeface="+mj-lt"/>
              </a:rPr>
              <a:t>Reflektieren und</a:t>
            </a:r>
            <a:br>
              <a:rPr lang="de-DE" altLang="de-DE" sz="2200">
                <a:latin typeface="+mj-lt"/>
              </a:rPr>
            </a:br>
            <a:r>
              <a:rPr lang="de-DE" altLang="de-DE" sz="2200">
                <a:latin typeface="+mj-lt"/>
              </a:rPr>
              <a:t>Bewerten</a:t>
            </a:r>
          </a:p>
        </p:txBody>
      </p:sp>
      <p:sp>
        <p:nvSpPr>
          <p:cNvPr id="30" name="Line 39">
            <a:extLst>
              <a:ext uri="{FF2B5EF4-FFF2-40B4-BE49-F238E27FC236}">
                <a16:creationId xmlns:a16="http://schemas.microsoft.com/office/drawing/2014/main" id="{12DB497C-35B4-4D2F-A9E2-8138E2D31E69}"/>
              </a:ext>
            </a:extLst>
          </p:cNvPr>
          <p:cNvSpPr>
            <a:spLocks noChangeShapeType="1"/>
          </p:cNvSpPr>
          <p:nvPr/>
        </p:nvSpPr>
        <p:spPr bwMode="auto">
          <a:xfrm>
            <a:off x="3129782" y="3789388"/>
            <a:ext cx="217487"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31" name="Line 40">
            <a:extLst>
              <a:ext uri="{FF2B5EF4-FFF2-40B4-BE49-F238E27FC236}">
                <a16:creationId xmlns:a16="http://schemas.microsoft.com/office/drawing/2014/main" id="{7FD846E8-E136-47B5-A789-BDD135B7DCEE}"/>
              </a:ext>
            </a:extLst>
          </p:cNvPr>
          <p:cNvSpPr>
            <a:spLocks noChangeShapeType="1"/>
          </p:cNvSpPr>
          <p:nvPr/>
        </p:nvSpPr>
        <p:spPr bwMode="auto">
          <a:xfrm>
            <a:off x="6009507" y="3789388"/>
            <a:ext cx="217487" cy="0"/>
          </a:xfrm>
          <a:prstGeom prst="line">
            <a:avLst/>
          </a:prstGeom>
          <a:noFill/>
          <a:ln w="38100">
            <a:solidFill>
              <a:srgbClr val="A5002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de-DE">
              <a:latin typeface="+mj-lt"/>
            </a:endParaRPr>
          </a:p>
        </p:txBody>
      </p:sp>
      <p:sp>
        <p:nvSpPr>
          <p:cNvPr id="32" name="Text Box 41">
            <a:extLst>
              <a:ext uri="{FF2B5EF4-FFF2-40B4-BE49-F238E27FC236}">
                <a16:creationId xmlns:a16="http://schemas.microsoft.com/office/drawing/2014/main" id="{FC280129-DB2C-4BC6-A360-20C181CB8FE7}"/>
              </a:ext>
            </a:extLst>
          </p:cNvPr>
          <p:cNvSpPr txBox="1">
            <a:spLocks noChangeArrowheads="1"/>
          </p:cNvSpPr>
          <p:nvPr/>
        </p:nvSpPr>
        <p:spPr bwMode="auto">
          <a:xfrm rot="-5400000">
            <a:off x="-1383823" y="3562718"/>
            <a:ext cx="315663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Aft>
                <a:spcPct val="25000"/>
              </a:spcAft>
              <a:buClr>
                <a:schemeClr val="tx1"/>
              </a:buClr>
            </a:pPr>
            <a:r>
              <a:rPr lang="de-DE" altLang="de-DE" sz="1500">
                <a:latin typeface="+mj-lt"/>
              </a:rPr>
              <a:t>(nach Möller &amp; Schiefele 2004, S. 105)</a:t>
            </a:r>
            <a:endParaRPr lang="de-DE" altLang="de-DE" sz="1500" b="1">
              <a:latin typeface="+mj-lt"/>
            </a:endParaRPr>
          </a:p>
        </p:txBody>
      </p:sp>
    </p:spTree>
    <p:extLst>
      <p:ext uri="{BB962C8B-B14F-4D97-AF65-F5344CB8AC3E}">
        <p14:creationId xmlns:p14="http://schemas.microsoft.com/office/powerpoint/2010/main" val="364501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2C72848F-7725-4B3A-A68B-3B6EA6CDB1D2}"/>
              </a:ext>
            </a:extLst>
          </p:cNvPr>
          <p:cNvSpPr>
            <a:spLocks noGrp="1"/>
          </p:cNvSpPr>
          <p:nvPr>
            <p:ph type="title"/>
          </p:nvPr>
        </p:nvSpPr>
        <p:spPr>
          <a:xfrm>
            <a:off x="323528" y="10990"/>
            <a:ext cx="7926184" cy="1060287"/>
          </a:xfrm>
        </p:spPr>
        <p:txBody>
          <a:bodyPr/>
          <a:lstStyle/>
          <a:p>
            <a:r>
              <a:rPr lang="de-DE" b="1" dirty="0"/>
              <a:t>Zeit für Fragen und Kommentare</a:t>
            </a:r>
          </a:p>
        </p:txBody>
      </p:sp>
    </p:spTree>
    <p:extLst>
      <p:ext uri="{BB962C8B-B14F-4D97-AF65-F5344CB8AC3E}">
        <p14:creationId xmlns:p14="http://schemas.microsoft.com/office/powerpoint/2010/main" val="126907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BF8B1D2-6267-934A-B33A-3010982673E6}"/>
              </a:ext>
            </a:extLst>
          </p:cNvPr>
          <p:cNvSpPr>
            <a:spLocks noGrp="1"/>
          </p:cNvSpPr>
          <p:nvPr>
            <p:ph type="body" sz="quarter" idx="13"/>
          </p:nvPr>
        </p:nvSpPr>
        <p:spPr>
          <a:xfrm>
            <a:off x="323528" y="1341438"/>
            <a:ext cx="6984776" cy="4319810"/>
          </a:xfrm>
        </p:spPr>
        <p:txBody>
          <a:bodyPr>
            <a:noAutofit/>
          </a:bodyPr>
          <a:lstStyle/>
          <a:p>
            <a:pPr>
              <a:spcBef>
                <a:spcPts val="0"/>
              </a:spcBef>
            </a:pPr>
            <a:r>
              <a:rPr lang="de-DE" sz="2400" dirty="0"/>
              <a:t>Setzen Sie sich mit Ihrem Partner oder Ihrer Partnerin zusammen und vergegenwärtigen Sie sich alle Komponenten des Modells von Möller &amp; Schiefele noch einmal, indem Sie sie auf die Lesebiografie der Deutschstudentin anwenden, die Sie in Modul 1.2 kennengelernt haben (AB2). Notieren </a:t>
            </a:r>
            <a:r>
              <a:rPr lang="fr-CH" sz="2400" dirty="0" err="1"/>
              <a:t>Sie</a:t>
            </a:r>
            <a:r>
              <a:rPr lang="fr-CH" sz="2400" dirty="0"/>
              <a:t> in </a:t>
            </a:r>
            <a:r>
              <a:rPr lang="fr-CH" sz="2400" dirty="0" err="1"/>
              <a:t>Stichworten</a:t>
            </a:r>
            <a:r>
              <a:rPr lang="fr-CH" sz="2400" dirty="0"/>
              <a:t> </a:t>
            </a:r>
            <a:r>
              <a:rPr lang="fr-CH" sz="2400" dirty="0" err="1"/>
              <a:t>auf</a:t>
            </a:r>
            <a:r>
              <a:rPr lang="fr-CH" sz="2400" dirty="0"/>
              <a:t> </a:t>
            </a:r>
            <a:r>
              <a:rPr lang="fr-CH" sz="2400" dirty="0" err="1"/>
              <a:t>Moderationskarten</a:t>
            </a:r>
            <a:r>
              <a:rPr lang="fr-CH" sz="2400" dirty="0"/>
              <a:t>, </a:t>
            </a:r>
            <a:r>
              <a:rPr lang="fr-CH" sz="2400" dirty="0" err="1"/>
              <a:t>durch</a:t>
            </a:r>
            <a:r>
              <a:rPr lang="fr-CH" sz="2400" dirty="0"/>
              <a:t> welche </a:t>
            </a:r>
            <a:r>
              <a:rPr lang="fr-CH" sz="2400" dirty="0" err="1"/>
              <a:t>Faktoren</a:t>
            </a:r>
            <a:r>
              <a:rPr lang="fr-CH" sz="2400" dirty="0"/>
              <a:t> </a:t>
            </a:r>
            <a:r>
              <a:rPr lang="fr-CH" sz="2400" dirty="0" err="1"/>
              <a:t>bei</a:t>
            </a:r>
            <a:r>
              <a:rPr lang="fr-CH" sz="2400" dirty="0"/>
              <a:t> </a:t>
            </a:r>
            <a:r>
              <a:rPr lang="fr-CH" sz="2400" dirty="0" err="1"/>
              <a:t>dieser</a:t>
            </a:r>
            <a:r>
              <a:rPr lang="fr-CH" sz="2400" dirty="0"/>
              <a:t> </a:t>
            </a:r>
            <a:r>
              <a:rPr lang="fr-CH" sz="2400" dirty="0" err="1"/>
              <a:t>Studentin</a:t>
            </a:r>
            <a:r>
              <a:rPr lang="fr-CH" sz="2400" dirty="0"/>
              <a:t> </a:t>
            </a:r>
            <a:r>
              <a:rPr lang="fr-CH" sz="2400" dirty="0" err="1"/>
              <a:t>eine</a:t>
            </a:r>
            <a:r>
              <a:rPr lang="fr-CH" sz="2400" dirty="0"/>
              <a:t> stabile </a:t>
            </a:r>
            <a:r>
              <a:rPr lang="fr-CH" sz="2400" dirty="0" err="1"/>
              <a:t>Lesemotivation</a:t>
            </a:r>
            <a:r>
              <a:rPr lang="fr-CH" sz="2400" dirty="0"/>
              <a:t> (</a:t>
            </a:r>
            <a:r>
              <a:rPr lang="fr-CH" sz="2400" dirty="0" err="1"/>
              <a:t>und</a:t>
            </a:r>
            <a:r>
              <a:rPr lang="fr-CH" sz="2400" dirty="0"/>
              <a:t> </a:t>
            </a:r>
            <a:r>
              <a:rPr lang="fr-CH" sz="2400" dirty="0" err="1"/>
              <a:t>vermutlich</a:t>
            </a:r>
            <a:r>
              <a:rPr lang="fr-CH" sz="2400" dirty="0"/>
              <a:t> </a:t>
            </a:r>
            <a:r>
              <a:rPr lang="fr-CH" sz="2400" dirty="0" err="1"/>
              <a:t>auch</a:t>
            </a:r>
            <a:r>
              <a:rPr lang="fr-CH" sz="2400" dirty="0"/>
              <a:t> </a:t>
            </a:r>
            <a:r>
              <a:rPr lang="fr-CH" sz="2400" dirty="0" err="1"/>
              <a:t>Lesekompetenz</a:t>
            </a:r>
            <a:r>
              <a:rPr lang="fr-CH" sz="2400" dirty="0"/>
              <a:t>) </a:t>
            </a:r>
            <a:r>
              <a:rPr lang="fr-CH" sz="2400" dirty="0" err="1"/>
              <a:t>begünstigt</a:t>
            </a:r>
            <a:r>
              <a:rPr lang="fr-CH" sz="2400" dirty="0"/>
              <a:t> </a:t>
            </a:r>
            <a:r>
              <a:rPr lang="fr-CH" sz="2400" dirty="0" err="1"/>
              <a:t>wurden</a:t>
            </a:r>
            <a:r>
              <a:rPr lang="fr-CH" sz="2400" dirty="0"/>
              <a:t>!  </a:t>
            </a:r>
            <a:endParaRPr lang="de-DE" sz="2400" dirty="0"/>
          </a:p>
          <a:p>
            <a:pPr>
              <a:spcBef>
                <a:spcPts val="0"/>
              </a:spcBef>
            </a:pPr>
            <a:r>
              <a:rPr lang="de-DE" sz="2000" dirty="0"/>
              <a:t>Sie haben 20 Minuten Zeit; anschließend werden die Ergebnisse in der Gesamtgruppe ausgewertet</a:t>
            </a:r>
            <a:r>
              <a:rPr lang="de-DE" sz="2400" dirty="0"/>
              <a:t>. </a:t>
            </a:r>
          </a:p>
        </p:txBody>
      </p:sp>
      <p:sp>
        <p:nvSpPr>
          <p:cNvPr id="3" name="Titel 2">
            <a:extLst>
              <a:ext uri="{FF2B5EF4-FFF2-40B4-BE49-F238E27FC236}">
                <a16:creationId xmlns:a16="http://schemas.microsoft.com/office/drawing/2014/main" id="{CD85DB68-F5E7-9D4E-AE61-D5706A4514D3}"/>
              </a:ext>
            </a:extLst>
          </p:cNvPr>
          <p:cNvSpPr>
            <a:spLocks noGrp="1"/>
          </p:cNvSpPr>
          <p:nvPr>
            <p:ph type="title"/>
          </p:nvPr>
        </p:nvSpPr>
        <p:spPr/>
        <p:txBody>
          <a:bodyPr/>
          <a:lstStyle/>
          <a:p>
            <a:r>
              <a:rPr lang="de-DE" b="1" dirty="0"/>
              <a:t>Aufgabe in Partnerarbeit</a:t>
            </a:r>
          </a:p>
        </p:txBody>
      </p:sp>
    </p:spTree>
    <p:extLst>
      <p:ext uri="{BB962C8B-B14F-4D97-AF65-F5344CB8AC3E}">
        <p14:creationId xmlns:p14="http://schemas.microsoft.com/office/powerpoint/2010/main" val="194891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8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extLst>
              <p:ext uri="{D42A27DB-BD31-4B8C-83A1-F6EECF244321}">
                <p14:modId xmlns:p14="http://schemas.microsoft.com/office/powerpoint/2010/main" val="3587742080"/>
              </p:ext>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23 (optionalen) Dreistunden-Lehreinheiten </a:t>
            </a:r>
          </a:p>
        </p:txBody>
      </p:sp>
    </p:spTree>
    <p:extLst>
      <p:ext uri="{BB962C8B-B14F-4D97-AF65-F5344CB8AC3E}">
        <p14:creationId xmlns:p14="http://schemas.microsoft.com/office/powerpoint/2010/main" val="1276817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defTabSz="2578100">
                <a:lnSpc>
                  <a:spcPct val="90000"/>
                </a:lnSpc>
                <a:spcBef>
                  <a:spcPct val="0"/>
                </a:spcBef>
                <a:spcAft>
                  <a:spcPct val="35000"/>
                </a:spcAft>
              </a:pPr>
              <a:r>
                <a:rPr lang="de-DE" sz="3200" b="1" dirty="0"/>
                <a:t>Gendersensible Leseförderung - Unterschiede zwischen Mädchen und Jungen</a:t>
              </a:r>
              <a:endParaRPr lang="de-DE" sz="3200" b="1" kern="1200" dirty="0"/>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normAutofit/>
          </a:bodyPr>
          <a:lstStyle/>
          <a:p>
            <a:endParaRPr lang="de-DE" b="1" dirty="0"/>
          </a:p>
        </p:txBody>
      </p:sp>
    </p:spTree>
    <p:extLst>
      <p:ext uri="{BB962C8B-B14F-4D97-AF65-F5344CB8AC3E}">
        <p14:creationId xmlns:p14="http://schemas.microsoft.com/office/powerpoint/2010/main" val="1418147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E406B2D-149D-B649-B512-96FE1907E15E}"/>
              </a:ext>
            </a:extLst>
          </p:cNvPr>
          <p:cNvSpPr>
            <a:spLocks noGrp="1"/>
          </p:cNvSpPr>
          <p:nvPr>
            <p:ph type="body" sz="quarter" idx="13"/>
          </p:nvPr>
        </p:nvSpPr>
        <p:spPr/>
        <p:txBody>
          <a:bodyPr>
            <a:normAutofit fontScale="92500" lnSpcReduction="20000"/>
          </a:bodyPr>
          <a:lstStyle/>
          <a:p>
            <a:pPr marL="0" indent="0">
              <a:spcBef>
                <a:spcPts val="1200"/>
              </a:spcBef>
              <a:buNone/>
            </a:pPr>
            <a:r>
              <a:rPr lang="de-DE" b="1" dirty="0"/>
              <a:t>Genderunterschiede im Lesen – Bilden Sie Hypothesen:</a:t>
            </a:r>
          </a:p>
          <a:p>
            <a:pPr>
              <a:spcBef>
                <a:spcPts val="1200"/>
              </a:spcBef>
            </a:pPr>
            <a:r>
              <a:rPr lang="de-DE" dirty="0"/>
              <a:t>Welche Lesestoffe könnten für Mädchen und Jungen in der frühen Sek I (Kl. 5 – 8) besonders attraktiv sein? (AB3)</a:t>
            </a:r>
          </a:p>
          <a:p>
            <a:pPr>
              <a:spcBef>
                <a:spcPts val="1200"/>
              </a:spcBef>
            </a:pPr>
            <a:r>
              <a:rPr lang="de-DE" dirty="0"/>
              <a:t>Welche Erarbeitungsmethoden zu Texten im Deutschunterricht mögen Jungen und Mädchen in der Sek I vermutlich gern bzw. nicht gern? (AB4)</a:t>
            </a:r>
          </a:p>
          <a:p>
            <a:pPr>
              <a:spcBef>
                <a:spcPts val="1200"/>
              </a:spcBef>
            </a:pPr>
            <a:r>
              <a:rPr lang="de-DE" sz="2400" dirty="0"/>
              <a:t>Sie haben dafür 10 Minuten Zeit.</a:t>
            </a:r>
            <a:endParaRPr lang="de-DE" sz="2600" dirty="0"/>
          </a:p>
          <a:p>
            <a:endParaRPr lang="de-DE" b="1" dirty="0"/>
          </a:p>
          <a:p>
            <a:endParaRPr lang="de-DE" b="1" dirty="0"/>
          </a:p>
        </p:txBody>
      </p:sp>
      <p:sp>
        <p:nvSpPr>
          <p:cNvPr id="3" name="Titel 2">
            <a:extLst>
              <a:ext uri="{FF2B5EF4-FFF2-40B4-BE49-F238E27FC236}">
                <a16:creationId xmlns:a16="http://schemas.microsoft.com/office/drawing/2014/main" id="{926CFE12-F17F-4F4F-9089-469B52994851}"/>
              </a:ext>
            </a:extLst>
          </p:cNvPr>
          <p:cNvSpPr>
            <a:spLocks noGrp="1"/>
          </p:cNvSpPr>
          <p:nvPr>
            <p:ph type="title"/>
          </p:nvPr>
        </p:nvSpPr>
        <p:spPr/>
        <p:txBody>
          <a:bodyPr>
            <a:normAutofit/>
          </a:bodyPr>
          <a:lstStyle/>
          <a:p>
            <a:r>
              <a:rPr lang="de-DE" b="1" dirty="0"/>
              <a:t>Arbeitsauftrag: Hypothesen bilden</a:t>
            </a:r>
          </a:p>
        </p:txBody>
      </p:sp>
    </p:spTree>
    <p:extLst>
      <p:ext uri="{BB962C8B-B14F-4D97-AF65-F5344CB8AC3E}">
        <p14:creationId xmlns:p14="http://schemas.microsoft.com/office/powerpoint/2010/main" val="1991311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0C39623-9E99-C185-2B6B-C066EEE86A07}"/>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418D9641-79EB-075C-E7B2-3DB776932193}"/>
              </a:ext>
            </a:extLst>
          </p:cNvPr>
          <p:cNvSpPr>
            <a:spLocks noGrp="1"/>
          </p:cNvSpPr>
          <p:nvPr>
            <p:ph type="body" sz="quarter" idx="14"/>
          </p:nvPr>
        </p:nvSpPr>
        <p:spPr/>
        <p:txBody>
          <a:bodyPr/>
          <a:lstStyle/>
          <a:p>
            <a:endParaRPr lang="de-DE"/>
          </a:p>
        </p:txBody>
      </p:sp>
      <p:sp>
        <p:nvSpPr>
          <p:cNvPr id="10" name="Rechteck 4">
            <a:extLst>
              <a:ext uri="{FF2B5EF4-FFF2-40B4-BE49-F238E27FC236}">
                <a16:creationId xmlns:a16="http://schemas.microsoft.com/office/drawing/2014/main" id="{C6B590DB-00F1-48EA-903D-B3DC6D36C9A2}"/>
              </a:ext>
            </a:extLst>
          </p:cNvPr>
          <p:cNvSpPr>
            <a:spLocks noGrp="1"/>
          </p:cNvSpPr>
          <p:nvPr>
            <p:ph type="title"/>
          </p:nvPr>
        </p:nvSpPr>
        <p:spPr>
          <a:prstGeom prst="rect">
            <a:avLst/>
          </a:prstGeom>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de-DE" b="1" dirty="0"/>
              <a:t>Warum eine gendersensible  Förderung der Lesemotivation sinnvoll ist</a:t>
            </a:r>
          </a:p>
        </p:txBody>
      </p:sp>
      <p:pic>
        <p:nvPicPr>
          <p:cNvPr id="11" name="Picture 2">
            <a:extLst>
              <a:ext uri="{FF2B5EF4-FFF2-40B4-BE49-F238E27FC236}">
                <a16:creationId xmlns:a16="http://schemas.microsoft.com/office/drawing/2014/main" id="{20B695BB-381F-4189-A33B-5A12FC4A33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844" y="1373284"/>
            <a:ext cx="3163826" cy="40569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3FD70988-92AB-4DB9-B84F-A1FD557AF2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5821"/>
          <a:stretch>
            <a:fillRect/>
          </a:stretch>
        </p:blipFill>
        <p:spPr bwMode="auto">
          <a:xfrm>
            <a:off x="5420421" y="1341438"/>
            <a:ext cx="3086397" cy="4111787"/>
          </a:xfrm>
          <a:prstGeom prst="rect">
            <a:avLst/>
          </a:prstGeom>
          <a:noFill/>
          <a:ln>
            <a:noFill/>
          </a:ln>
          <a:effectLst/>
          <a:extLst>
            <a:ext uri="{909E8E84-426E-40DD-AFC4-6F175D3DCCD1}">
              <a14:hiddenFill xmlns:a14="http://schemas.microsoft.com/office/drawing/2010/main">
                <a:blipFill dpi="0" rotWithShape="0">
                  <a:blip/>
                  <a:srcRect b="582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9103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8DB05F8-2193-420C-A429-49337C677850}"/>
              </a:ext>
            </a:extLst>
          </p:cNvPr>
          <p:cNvSpPr>
            <a:spLocks noGrp="1"/>
          </p:cNvSpPr>
          <p:nvPr>
            <p:ph type="body" sz="quarter" idx="13"/>
          </p:nvPr>
        </p:nvSpPr>
        <p:spPr/>
        <p:txBody>
          <a:bodyPr>
            <a:normAutofit fontScale="92500"/>
          </a:bodyPr>
          <a:lstStyle/>
          <a:p>
            <a:pPr marL="0" marR="0" lvl="0" indent="0" algn="l" defTabSz="914400" rtl="0" eaLnBrk="1" fontAlgn="auto" latinLnBrk="0" hangingPunct="1">
              <a:lnSpc>
                <a:spcPct val="100000"/>
              </a:lnSpc>
              <a:spcBef>
                <a:spcPts val="580"/>
              </a:spcBef>
              <a:spcAft>
                <a:spcPts val="0"/>
              </a:spcAft>
              <a:buClr>
                <a:srgbClr val="4F81BD"/>
              </a:buClr>
              <a:buSzPct val="85000"/>
              <a:buFont typeface="Wingdings 2"/>
              <a:buNone/>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defRPr/>
            </a:pP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a:t>
            </a:r>
            <a:r>
              <a:rPr kumimoji="0" lang="de-DE" sz="32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Die </a:t>
            </a:r>
            <a:r>
              <a:rPr kumimoji="0" lang="de-DE"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größten und konsistentesten Geschlechter-unterschiede</a:t>
            </a: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de-DE" sz="3200" b="0" i="0" u="none" strike="noStrike" kern="1200" cap="none" spc="0" normalizeH="0" baseline="0" noProof="0" dirty="0">
                <a:ln>
                  <a:noFill/>
                </a:ln>
                <a:solidFill>
                  <a:prstClr val="white">
                    <a:lumMod val="25000"/>
                  </a:prstClr>
                </a:solidFill>
                <a:effectLst/>
                <a:uLnTx/>
                <a:uFillTx/>
                <a:latin typeface="Calibri" panose="020F0502020204030204" pitchFamily="34" charset="0"/>
                <a:ea typeface="+mn-ea"/>
                <a:cs typeface="+mn-cs"/>
              </a:rPr>
              <a:t>sind</a:t>
            </a: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de-DE"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im Bereich Lesen</a:t>
            </a:r>
            <a:r>
              <a:rPr kumimoji="0" lang="de-DE" sz="3200" b="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a:t>
            </a:r>
            <a:r>
              <a:rPr kumimoji="0" lang="de-DE" sz="3200" b="0" i="0" u="none" strike="noStrike" kern="1200" cap="none" spc="0" normalizeH="0" baseline="0" noProof="0" dirty="0">
                <a:ln>
                  <a:noFill/>
                </a:ln>
                <a:solidFill>
                  <a:prstClr val="white">
                    <a:lumMod val="25000"/>
                  </a:prstClr>
                </a:solidFill>
                <a:effectLst/>
                <a:uLnTx/>
                <a:uFillTx/>
                <a:latin typeface="Calibri" panose="020F0502020204030204" pitchFamily="34" charset="0"/>
                <a:ea typeface="+mn-ea"/>
                <a:cs typeface="+mn-cs"/>
              </a:rPr>
              <a:t>zu beobachten</a:t>
            </a: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de-DE"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In </a:t>
            </a:r>
            <a:r>
              <a:rPr kumimoji="0" lang="de-DE" sz="3200" b="1" i="1"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allen</a:t>
            </a:r>
            <a:r>
              <a:rPr kumimoji="0" lang="de-DE"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 PISA-Teilnehmerstaaten</a:t>
            </a: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t>
            </a:r>
            <a:r>
              <a:rPr kumimoji="0" lang="de-DE" sz="3200" b="0" i="0" u="none" strike="noStrike" kern="1200" cap="none" spc="0" normalizeH="0" baseline="0" noProof="0" dirty="0">
                <a:ln>
                  <a:noFill/>
                </a:ln>
                <a:solidFill>
                  <a:prstClr val="white">
                    <a:lumMod val="25000"/>
                  </a:prstClr>
                </a:solidFill>
                <a:effectLst/>
                <a:uLnTx/>
                <a:uFillTx/>
                <a:latin typeface="Calibri" panose="020F0502020204030204" pitchFamily="34" charset="0"/>
                <a:ea typeface="+mn-ea"/>
                <a:cs typeface="+mn-cs"/>
              </a:rPr>
              <a:t>erreichen die </a:t>
            </a:r>
            <a:r>
              <a:rPr kumimoji="0" lang="de-DE" sz="3200" b="1" i="1"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Mädchen im Lesen signifikant höhere Testwerte als die Jungen</a:t>
            </a:r>
            <a:r>
              <a:rPr kumimoji="0" lang="de-DE" sz="3200" b="0" i="0" u="none" strike="noStrike" kern="1200" cap="none" spc="0" normalizeH="0" baseline="0" noProof="0" dirty="0">
                <a:ln>
                  <a:noFill/>
                </a:ln>
                <a:solidFill>
                  <a:prstClr val="white">
                    <a:lumMod val="25000"/>
                  </a:prstClr>
                </a:solidFill>
                <a:effectLst/>
                <a:uLnTx/>
                <a:uFillTx/>
                <a:latin typeface="Calibri" panose="020F0502020204030204" pitchFamily="34" charset="0"/>
                <a:ea typeface="+mn-ea"/>
                <a:cs typeface="+mn-cs"/>
              </a:rPr>
              <a:t>. In Deutschland entspricht der Leistungsvorsprung ungefähr einer halben Kompetenzstufe.“ [d.h. etwa einem Schuljahr, C.G.]</a:t>
            </a:r>
          </a:p>
          <a:p>
            <a:pPr marL="0" marR="0" lvl="0" indent="0" algn="l" defTabSz="914400" rtl="0" eaLnBrk="1" fontAlgn="auto" latinLnBrk="0" hangingPunct="1">
              <a:lnSpc>
                <a:spcPct val="100000"/>
              </a:lnSpc>
              <a:spcBef>
                <a:spcPts val="580"/>
              </a:spcBef>
              <a:spcAft>
                <a:spcPts val="0"/>
              </a:spcAft>
              <a:buClr>
                <a:srgbClr val="4F81BD"/>
              </a:buClr>
              <a:buSzPct val="85000"/>
              <a:buFont typeface="Wingdings 2"/>
              <a:buNone/>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defRPr/>
            </a:pPr>
            <a:endPar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0" marR="0" lvl="0" indent="0" algn="r" defTabSz="914400" rtl="0" eaLnBrk="1" fontAlgn="auto" latinLnBrk="0" hangingPunct="1">
              <a:lnSpc>
                <a:spcPct val="100000"/>
              </a:lnSpc>
              <a:spcBef>
                <a:spcPts val="580"/>
              </a:spcBef>
              <a:spcAft>
                <a:spcPts val="0"/>
              </a:spcAft>
              <a:buClr>
                <a:srgbClr val="4F81BD"/>
              </a:buClr>
              <a:buSzPct val="85000"/>
              <a:buFont typeface="Wingdings 2"/>
              <a:buNone/>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defRPr/>
            </a:pPr>
            <a:r>
              <a:rPr kumimoji="0" lang="de-DE"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(Pisa 2000)</a:t>
            </a:r>
          </a:p>
        </p:txBody>
      </p:sp>
      <p:sp>
        <p:nvSpPr>
          <p:cNvPr id="11" name="Rectangle 1"/>
          <p:cNvSpPr>
            <a:spLocks noGrp="1" noChangeArrowheads="1"/>
          </p:cNvSpPr>
          <p:nvPr>
            <p:ph type="title"/>
          </p:nvPr>
        </p:nvSpPr>
        <p:spPr/>
        <p:txBody>
          <a:bodyPr>
            <a:normAutofit fontScale="90000"/>
          </a:bodyPr>
          <a:lstStyle/>
          <a:p>
            <a:pPr marL="365125" indent="-361950" algn="l" eaLnBrk="1" hangingPunct="1">
              <a:buClrTx/>
              <a:buFontTx/>
              <a:buNone/>
              <a:tabLst>
                <a:tab pos="365125" algn="l"/>
                <a:tab pos="544513" algn="l"/>
                <a:tab pos="727075" algn="l"/>
                <a:tab pos="909638" algn="l"/>
                <a:tab pos="1092200" algn="l"/>
                <a:tab pos="1274763" algn="l"/>
                <a:tab pos="1457325" algn="l"/>
                <a:tab pos="1639888" algn="l"/>
                <a:tab pos="1822450" algn="l"/>
                <a:tab pos="2005013" algn="l"/>
                <a:tab pos="2187575" algn="l"/>
                <a:tab pos="2370138" algn="l"/>
                <a:tab pos="2552700" algn="l"/>
                <a:tab pos="2735263" algn="l"/>
                <a:tab pos="2917825" algn="l"/>
                <a:tab pos="3100388" algn="l"/>
                <a:tab pos="3282950" algn="l"/>
                <a:tab pos="3465513" algn="l"/>
                <a:tab pos="3648075" algn="l"/>
                <a:tab pos="3830638" algn="l"/>
                <a:tab pos="4013200" algn="l"/>
                <a:tab pos="4341813" algn="l"/>
                <a:tab pos="5065713" algn="l"/>
                <a:tab pos="5789613" algn="l"/>
                <a:tab pos="6513513" algn="l"/>
                <a:tab pos="6737350" algn="l"/>
                <a:tab pos="7186613" algn="l"/>
                <a:tab pos="7635875" algn="l"/>
                <a:tab pos="8085138" algn="l"/>
                <a:tab pos="8534400" algn="l"/>
                <a:tab pos="8983663" algn="l"/>
                <a:tab pos="9432925" algn="l"/>
              </a:tabLst>
            </a:pPr>
            <a:r>
              <a:rPr lang="de-DE" sz="2100" b="1" dirty="0">
                <a:solidFill>
                  <a:srgbClr val="002060"/>
                </a:solidFill>
              </a:rPr>
              <a:t>	</a:t>
            </a:r>
            <a:r>
              <a:rPr lang="de-DE" b="1" dirty="0"/>
              <a:t>Seit PISA 2000 unverändert: Das Leseverhalten von Jungs ist ein weltweites Problem </a:t>
            </a:r>
          </a:p>
        </p:txBody>
      </p:sp>
      <p:sp>
        <p:nvSpPr>
          <p:cNvPr id="10" name="Rectangle 4"/>
          <p:cNvSpPr txBox="1">
            <a:spLocks noChangeArrowheads="1"/>
          </p:cNvSpPr>
          <p:nvPr/>
        </p:nvSpPr>
        <p:spPr>
          <a:xfrm>
            <a:off x="755576" y="1946482"/>
            <a:ext cx="7416824" cy="4752528"/>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80"/>
              </a:spcBef>
              <a:spcAft>
                <a:spcPts val="0"/>
              </a:spcAft>
              <a:buClr>
                <a:srgbClr val="4F81BD"/>
              </a:buClr>
              <a:buSzPct val="85000"/>
              <a:buFont typeface="Wingdings 2"/>
              <a:buNone/>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defRPr/>
            </a:pPr>
            <a:endParaRPr kumimoji="0" lang="de-DE"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609770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normAutofit fontScale="90000"/>
          </a:bodyPr>
          <a:lstStyle/>
          <a:p>
            <a:pPr marL="263525" indent="-260350" eaLnBrk="1" hangingPunct="1">
              <a:buClrTx/>
              <a:buFontTx/>
              <a:buNone/>
              <a:tabLst>
                <a:tab pos="263525"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de-DE" sz="2400" b="1" dirty="0">
                <a:solidFill>
                  <a:srgbClr val="002060"/>
                </a:solidFill>
              </a:rPr>
              <a:t>	</a:t>
            </a:r>
            <a:r>
              <a:rPr lang="de-DE" b="1" dirty="0"/>
              <a:t>Ein anderer stabiler Befund: „Ich lese nur, wenn ich muss“ (PISA 2000 ff.)</a:t>
            </a:r>
          </a:p>
        </p:txBody>
      </p:sp>
      <p:graphicFrame>
        <p:nvGraphicFramePr>
          <p:cNvPr id="13315" name="Object 2"/>
          <p:cNvGraphicFramePr>
            <a:graphicFrameLocks noChangeAspect="1"/>
          </p:cNvGraphicFramePr>
          <p:nvPr/>
        </p:nvGraphicFramePr>
        <p:xfrm>
          <a:off x="107950" y="1290638"/>
          <a:ext cx="8712200" cy="4792662"/>
        </p:xfrm>
        <a:graphic>
          <a:graphicData uri="http://schemas.openxmlformats.org/presentationml/2006/ole">
            <mc:AlternateContent xmlns:mc="http://schemas.openxmlformats.org/markup-compatibility/2006">
              <mc:Choice xmlns:v="urn:schemas-microsoft-com:vml" Requires="v">
                <p:oleObj name="Chart" r:id="rId3" imgW="8639057" imgH="4753043" progId="MSGraph.Chart.8">
                  <p:embed/>
                </p:oleObj>
              </mc:Choice>
              <mc:Fallback>
                <p:oleObj name="Chart" r:id="rId3" imgW="8639057" imgH="4753043" progId="MSGraph.Chart.8">
                  <p:embed/>
                  <p:pic>
                    <p:nvPicPr>
                      <p:cNvPr id="1331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290638"/>
                        <a:ext cx="8712200" cy="4792662"/>
                      </a:xfrm>
                      <a:prstGeom prst="rect">
                        <a:avLst/>
                      </a:prstGeom>
                      <a:noFill/>
                    </p:spPr>
                  </p:pic>
                </p:oleObj>
              </mc:Fallback>
            </mc:AlternateContent>
          </a:graphicData>
        </a:graphic>
      </p:graphicFrame>
      <p:sp>
        <p:nvSpPr>
          <p:cNvPr id="13316" name="Text Box 3"/>
          <p:cNvSpPr txBox="1">
            <a:spLocks noChangeArrowheads="1"/>
          </p:cNvSpPr>
          <p:nvPr/>
        </p:nvSpPr>
        <p:spPr bwMode="auto">
          <a:xfrm>
            <a:off x="323528" y="5805264"/>
            <a:ext cx="2035175" cy="32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itchFamily="34" charset="0"/>
                <a:ea typeface="Microsoft YaHei" pitchFamily="3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sz="1500" b="0" i="0" u="none" strike="noStrike" kern="1200" cap="none" spc="0" normalizeH="0" baseline="0" noProof="0" dirty="0">
                <a:ln>
                  <a:noFill/>
                </a:ln>
                <a:solidFill>
                  <a:srgbClr val="000000"/>
                </a:solidFill>
                <a:effectLst/>
                <a:uLnTx/>
                <a:uFillTx/>
                <a:latin typeface="Calibri"/>
                <a:ea typeface="Microsoft YaHei" pitchFamily="34" charset="-122"/>
                <a:cs typeface="+mn-cs"/>
              </a:rPr>
              <a:t>(PISA 2000, S. 262)</a:t>
            </a:r>
          </a:p>
        </p:txBody>
      </p:sp>
      <p:sp>
        <p:nvSpPr>
          <p:cNvPr id="11" name="Foliennummernplatzhalter 10">
            <a:extLst>
              <a:ext uri="{FF2B5EF4-FFF2-40B4-BE49-F238E27FC236}">
                <a16:creationId xmlns:a16="http://schemas.microsoft.com/office/drawing/2014/main" id="{5E80C0A2-F953-401C-8C8F-139599D44461}"/>
              </a:ext>
            </a:extLst>
          </p:cNvPr>
          <p:cNvSpPr txBox="1">
            <a:spLocks/>
          </p:cNvSpPr>
          <p:nvPr/>
        </p:nvSpPr>
        <p:spPr>
          <a:xfrm>
            <a:off x="7010400" y="18864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Calibri"/>
                <a:ea typeface="+mn-ea"/>
                <a:cs typeface="+mn-cs"/>
              </a:rPr>
              <a:t>3</a:t>
            </a:r>
          </a:p>
        </p:txBody>
      </p:sp>
    </p:spTree>
    <p:extLst>
      <p:ext uri="{BB962C8B-B14F-4D97-AF65-F5344CB8AC3E}">
        <p14:creationId xmlns:p14="http://schemas.microsoft.com/office/powerpoint/2010/main" val="295245151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body" sz="quarter" idx="13"/>
          </p:nvPr>
        </p:nvSpPr>
        <p:spPr/>
        <p:txBody>
          <a:bodyPr>
            <a:normAutofit fontScale="92500" lnSpcReduction="20000"/>
          </a:bodyPr>
          <a:lstStyle/>
          <a:p>
            <a:pPr marL="361950" indent="-361950" eaLnBrk="1" hangingPunct="1">
              <a:lnSpc>
                <a:spcPct val="90000"/>
              </a:lnSpc>
              <a:spcAft>
                <a:spcPts val="750"/>
              </a:spcAft>
              <a:buClr>
                <a:srgbClr val="A50021"/>
              </a:buClr>
              <a:buFont typeface="Times New Roman" pitchFamily="18" charset="0"/>
              <a:buAutoNum type="arabicPeriod"/>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r>
              <a:rPr lang="de-DE" sz="2400" b="1" dirty="0">
                <a:solidFill>
                  <a:srgbClr val="C00000"/>
                </a:solidFill>
              </a:rPr>
              <a:t>Lesequantität und -frequenz:</a:t>
            </a:r>
            <a:r>
              <a:rPr lang="de-DE" sz="2400" dirty="0"/>
              <a:t> </a:t>
            </a:r>
            <a:r>
              <a:rPr lang="de-DE" sz="2400" dirty="0">
                <a:solidFill>
                  <a:srgbClr val="002060"/>
                </a:solidFill>
              </a:rPr>
              <a:t>Mädchen lesen häufiger und länger als Jungen.</a:t>
            </a:r>
          </a:p>
          <a:p>
            <a:pPr marL="361950" indent="-361950" eaLnBrk="1" hangingPunct="1">
              <a:lnSpc>
                <a:spcPct val="90000"/>
              </a:lnSpc>
              <a:spcAft>
                <a:spcPts val="750"/>
              </a:spcAft>
              <a:buClr>
                <a:srgbClr val="A50021"/>
              </a:buClr>
              <a:buFont typeface="Times New Roman" pitchFamily="18" charset="0"/>
              <a:buAutoNum type="arabicPeriod"/>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r>
              <a:rPr lang="de-DE" sz="2400" b="1" dirty="0">
                <a:solidFill>
                  <a:srgbClr val="C00000"/>
                </a:solidFill>
              </a:rPr>
              <a:t>Lesestoffe und -präferenzen</a:t>
            </a:r>
            <a:r>
              <a:rPr lang="de-DE" sz="2400" dirty="0">
                <a:solidFill>
                  <a:srgbClr val="C00000"/>
                </a:solidFill>
              </a:rPr>
              <a:t>: </a:t>
            </a:r>
            <a:r>
              <a:rPr lang="de-DE" sz="2400" dirty="0">
                <a:solidFill>
                  <a:srgbClr val="002060"/>
                </a:solidFill>
              </a:rPr>
              <a:t>Mädchen lesen andere Bücher, Zeitschriften und elektronische Texte als Jungen.</a:t>
            </a:r>
          </a:p>
          <a:p>
            <a:pPr marL="361950" indent="-361950" eaLnBrk="1" hangingPunct="1">
              <a:lnSpc>
                <a:spcPct val="90000"/>
              </a:lnSpc>
              <a:spcAft>
                <a:spcPts val="750"/>
              </a:spcAft>
              <a:buClr>
                <a:srgbClr val="A50021"/>
              </a:buClr>
              <a:buFont typeface="Times New Roman" pitchFamily="18" charset="0"/>
              <a:buAutoNum type="arabicPeriod"/>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r>
              <a:rPr lang="de-DE" sz="2400" b="1" dirty="0">
                <a:solidFill>
                  <a:srgbClr val="C00000"/>
                </a:solidFill>
              </a:rPr>
              <a:t>Leseweisen und Lektüremodalitäten</a:t>
            </a:r>
            <a:r>
              <a:rPr lang="de-DE" sz="2400" b="1" dirty="0">
                <a:solidFill>
                  <a:srgbClr val="A50021"/>
                </a:solidFill>
              </a:rPr>
              <a:t>:</a:t>
            </a:r>
            <a:r>
              <a:rPr lang="de-DE" sz="2400" dirty="0"/>
              <a:t> </a:t>
            </a:r>
            <a:r>
              <a:rPr lang="de-DE" sz="2400" dirty="0">
                <a:solidFill>
                  <a:srgbClr val="002060"/>
                </a:solidFill>
              </a:rPr>
              <a:t>Mädchen lesen anders als Jungen. </a:t>
            </a:r>
          </a:p>
          <a:p>
            <a:pPr marL="361950" indent="-361950" eaLnBrk="1" hangingPunct="1">
              <a:lnSpc>
                <a:spcPct val="90000"/>
              </a:lnSpc>
              <a:spcAft>
                <a:spcPts val="750"/>
              </a:spcAft>
              <a:buClr>
                <a:srgbClr val="A50021"/>
              </a:buClr>
              <a:buFont typeface="Times New Roman" pitchFamily="18" charset="0"/>
              <a:buAutoNum type="arabicPeriod"/>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r>
              <a:rPr lang="de-DE" sz="2400" b="1" dirty="0">
                <a:solidFill>
                  <a:srgbClr val="C00000"/>
                </a:solidFill>
              </a:rPr>
              <a:t>Lesefreude und -neigung</a:t>
            </a:r>
            <a:r>
              <a:rPr lang="de-DE" sz="2400" b="1" dirty="0">
                <a:solidFill>
                  <a:srgbClr val="A50021"/>
                </a:solidFill>
              </a:rPr>
              <a:t>:</a:t>
            </a:r>
            <a:r>
              <a:rPr lang="de-DE" sz="2400" dirty="0"/>
              <a:t> </a:t>
            </a:r>
            <a:r>
              <a:rPr lang="de-DE" sz="2400" dirty="0">
                <a:solidFill>
                  <a:srgbClr val="002060"/>
                </a:solidFill>
              </a:rPr>
              <a:t>Mädchen bedeutet das Lesen mehr als Jungen, sie lesen lieber und ziehen offenbar höhere Gratifikationen daraus als Jungen.</a:t>
            </a:r>
          </a:p>
          <a:p>
            <a:pPr marL="361950" indent="-361950" eaLnBrk="1" hangingPunct="1">
              <a:lnSpc>
                <a:spcPct val="90000"/>
              </a:lnSpc>
              <a:buClr>
                <a:srgbClr val="A50021"/>
              </a:buClr>
              <a:buFont typeface="Times New Roman" pitchFamily="18" charset="0"/>
              <a:buAutoNum type="arabicPeriod"/>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r>
              <a:rPr lang="de-DE" sz="2400" b="1" dirty="0">
                <a:solidFill>
                  <a:srgbClr val="C00000"/>
                </a:solidFill>
              </a:rPr>
              <a:t>Lesekompetenz</a:t>
            </a:r>
            <a:r>
              <a:rPr lang="de-DE" sz="2400" b="1" dirty="0">
                <a:solidFill>
                  <a:srgbClr val="A50021"/>
                </a:solidFill>
              </a:rPr>
              <a:t>:</a:t>
            </a:r>
            <a:r>
              <a:rPr lang="de-DE" sz="2400" dirty="0"/>
              <a:t> </a:t>
            </a:r>
            <a:r>
              <a:rPr lang="de-DE" sz="2400" dirty="0">
                <a:solidFill>
                  <a:srgbClr val="002060"/>
                </a:solidFill>
              </a:rPr>
              <a:t>Mädchen lesen nach PISA — gerade bei anspruchsvollen Aufgaben — besser als Jungen.</a:t>
            </a:r>
          </a:p>
          <a:p>
            <a:pPr marL="361950" indent="-361950" eaLnBrk="1" hangingPunct="1">
              <a:lnSpc>
                <a:spcPct val="90000"/>
              </a:lnSpc>
              <a:buClr>
                <a:srgbClr val="A50021"/>
              </a:buClr>
              <a:buNone/>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endParaRPr lang="de-DE" sz="1600" dirty="0"/>
          </a:p>
          <a:p>
            <a:pPr marL="361950" indent="-361950" algn="r" eaLnBrk="1" hangingPunct="1">
              <a:lnSpc>
                <a:spcPct val="90000"/>
              </a:lnSpc>
              <a:spcAft>
                <a:spcPts val="563"/>
              </a:spcAft>
              <a:buClrTx/>
              <a:buFontTx/>
              <a:buNone/>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r>
              <a:rPr lang="de-DE" sz="1800" dirty="0"/>
              <a:t>(nach Philipp &amp; Garbe 2007)</a:t>
            </a:r>
          </a:p>
          <a:p>
            <a:pPr marL="361950" indent="-361950" algn="r" eaLnBrk="1" hangingPunct="1">
              <a:lnSpc>
                <a:spcPct val="90000"/>
              </a:lnSpc>
              <a:spcAft>
                <a:spcPts val="563"/>
              </a:spcAft>
              <a:buClrTx/>
              <a:buFontTx/>
              <a:buNone/>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endParaRPr lang="de-DE" sz="1800" dirty="0"/>
          </a:p>
          <a:p>
            <a:pPr marL="361950" indent="-361950" algn="r" eaLnBrk="1" hangingPunct="1">
              <a:lnSpc>
                <a:spcPct val="90000"/>
              </a:lnSpc>
              <a:spcAft>
                <a:spcPts val="563"/>
              </a:spcAft>
              <a:buClrTx/>
              <a:buFontTx/>
              <a:buNone/>
              <a:tabLst>
                <a:tab pos="361950" algn="l"/>
                <a:tab pos="466725" algn="l"/>
                <a:tab pos="915988" algn="l"/>
                <a:tab pos="1365250" algn="l"/>
                <a:tab pos="1814513" algn="l"/>
                <a:tab pos="2263775" algn="l"/>
                <a:tab pos="2713038" algn="l"/>
                <a:tab pos="3162300" algn="l"/>
                <a:tab pos="3611563" algn="l"/>
                <a:tab pos="4060825" algn="l"/>
                <a:tab pos="4510088" algn="l"/>
                <a:tab pos="4959350" algn="l"/>
                <a:tab pos="5408613" algn="l"/>
                <a:tab pos="5857875" algn="l"/>
                <a:tab pos="6307138" algn="l"/>
                <a:tab pos="6756400" algn="l"/>
                <a:tab pos="7205663" algn="l"/>
                <a:tab pos="7654925" algn="l"/>
                <a:tab pos="8104188" algn="l"/>
                <a:tab pos="8553450" algn="l"/>
                <a:tab pos="9002713" algn="l"/>
              </a:tabLst>
            </a:pPr>
            <a:endParaRPr lang="de-DE" sz="1800" dirty="0"/>
          </a:p>
        </p:txBody>
      </p:sp>
      <p:sp>
        <p:nvSpPr>
          <p:cNvPr id="20482" name="Rectangle 1"/>
          <p:cNvSpPr>
            <a:spLocks noGrp="1" noChangeArrowheads="1"/>
          </p:cNvSpPr>
          <p:nvPr>
            <p:ph type="title"/>
          </p:nvPr>
        </p:nvSpPr>
        <p:spPr/>
        <p:txBody>
          <a:bodyPr>
            <a:normAutofit/>
          </a:bodyPr>
          <a:lstStyle/>
          <a:p>
            <a:pPr marL="365125" indent="-361950" algn="l" eaLnBrk="1" hangingPunct="1">
              <a:buClrTx/>
              <a:buFontTx/>
              <a:buNone/>
              <a:tabLst>
                <a:tab pos="365125" algn="l"/>
                <a:tab pos="544513" algn="l"/>
                <a:tab pos="727075" algn="l"/>
                <a:tab pos="909638" algn="l"/>
                <a:tab pos="1092200" algn="l"/>
                <a:tab pos="1274763" algn="l"/>
                <a:tab pos="1457325" algn="l"/>
                <a:tab pos="1639888" algn="l"/>
                <a:tab pos="1822450" algn="l"/>
                <a:tab pos="2005013" algn="l"/>
                <a:tab pos="2187575" algn="l"/>
                <a:tab pos="2370138" algn="l"/>
                <a:tab pos="2552700" algn="l"/>
                <a:tab pos="2735263" algn="l"/>
                <a:tab pos="2917825" algn="l"/>
                <a:tab pos="3100388" algn="l"/>
                <a:tab pos="3282950" algn="l"/>
                <a:tab pos="3465513" algn="l"/>
                <a:tab pos="3648075" algn="l"/>
                <a:tab pos="3830638" algn="l"/>
                <a:tab pos="4013200" algn="l"/>
                <a:tab pos="4341813" algn="l"/>
                <a:tab pos="5065713" algn="l"/>
                <a:tab pos="5789613" algn="l"/>
                <a:tab pos="6513513" algn="l"/>
                <a:tab pos="6737350" algn="l"/>
                <a:tab pos="7186613" algn="l"/>
                <a:tab pos="7635875" algn="l"/>
                <a:tab pos="8085138" algn="l"/>
                <a:tab pos="8534400" algn="l"/>
                <a:tab pos="8983663" algn="l"/>
                <a:tab pos="9432925" algn="l"/>
              </a:tabLst>
            </a:pPr>
            <a:r>
              <a:rPr lang="de-DE" sz="2100" b="1" dirty="0">
                <a:solidFill>
                  <a:srgbClr val="002060"/>
                </a:solidFill>
              </a:rPr>
              <a:t>	</a:t>
            </a:r>
            <a:r>
              <a:rPr lang="de-DE" sz="2900" b="1" dirty="0"/>
              <a:t>Lesen und Geschlecht: Fünf empirisch beobachtbare Achsen der Differenz</a:t>
            </a:r>
          </a:p>
        </p:txBody>
      </p:sp>
      <p:sp>
        <p:nvSpPr>
          <p:cNvPr id="20484" name="Rectangle 3"/>
          <p:cNvSpPr>
            <a:spLocks noChangeArrowheads="1"/>
          </p:cNvSpPr>
          <p:nvPr/>
        </p:nvSpPr>
        <p:spPr bwMode="auto">
          <a:xfrm>
            <a:off x="468313" y="1628775"/>
            <a:ext cx="8435975" cy="4176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oliennummernplatzhalter 10">
            <a:extLst>
              <a:ext uri="{FF2B5EF4-FFF2-40B4-BE49-F238E27FC236}">
                <a16:creationId xmlns:a16="http://schemas.microsoft.com/office/drawing/2014/main" id="{06BF0DD0-A915-47D5-98A3-5215779E36D9}"/>
              </a:ext>
            </a:extLst>
          </p:cNvPr>
          <p:cNvSpPr txBox="1">
            <a:spLocks/>
          </p:cNvSpPr>
          <p:nvPr/>
        </p:nvSpPr>
        <p:spPr>
          <a:xfrm>
            <a:off x="7010400" y="188640"/>
            <a:ext cx="21336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Calibri"/>
                <a:ea typeface="+mn-ea"/>
                <a:cs typeface="+mn-cs"/>
              </a:rPr>
              <a:t>7</a:t>
            </a:r>
          </a:p>
        </p:txBody>
      </p:sp>
    </p:spTree>
    <p:extLst>
      <p:ext uri="{BB962C8B-B14F-4D97-AF65-F5344CB8AC3E}">
        <p14:creationId xmlns:p14="http://schemas.microsoft.com/office/powerpoint/2010/main" val="1028647628"/>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982F7-0407-0343-A629-BC28BCBE81F1}"/>
              </a:ext>
            </a:extLst>
          </p:cNvPr>
          <p:cNvSpPr>
            <a:spLocks noGrp="1"/>
          </p:cNvSpPr>
          <p:nvPr>
            <p:ph type="body" sz="quarter" idx="13"/>
          </p:nvPr>
        </p:nvSpPr>
        <p:spPr/>
        <p:txBody>
          <a:bodyPr>
            <a:normAutofit fontScale="92500"/>
          </a:bodyPr>
          <a:lstStyle/>
          <a:p>
            <a:pPr marL="0" indent="0">
              <a:buNone/>
            </a:pPr>
            <a:r>
              <a:rPr lang="de-DE" sz="2400" b="1" dirty="0"/>
              <a:t>Fünf empirisch beobachtbare Achsen der Differenz – 2018 aktualisiert und ausdifferenziert</a:t>
            </a:r>
          </a:p>
          <a:p>
            <a:pPr marL="0" indent="0">
              <a:buNone/>
            </a:pPr>
            <a:endParaRPr lang="de-DE" sz="2400" b="1" dirty="0"/>
          </a:p>
          <a:p>
            <a:pPr marL="0" indent="0">
              <a:lnSpc>
                <a:spcPct val="90000"/>
              </a:lnSpc>
              <a:spcAft>
                <a:spcPts val="563"/>
              </a:spcAft>
              <a:buClr>
                <a:srgbClr val="A50021"/>
              </a:buClr>
              <a:buNone/>
              <a:tabLst>
                <a:tab pos="271463" algn="l"/>
                <a:tab pos="350044" algn="l"/>
                <a:tab pos="686991" algn="l"/>
                <a:tab pos="1023938" algn="l"/>
                <a:tab pos="1360885" algn="l"/>
                <a:tab pos="1697831" algn="l"/>
                <a:tab pos="2034779" algn="l"/>
                <a:tab pos="2371725" algn="l"/>
                <a:tab pos="2708672" algn="l"/>
                <a:tab pos="3045619" algn="l"/>
                <a:tab pos="3382566" algn="l"/>
                <a:tab pos="3719513" algn="l"/>
                <a:tab pos="4056460" algn="l"/>
                <a:tab pos="4393406" algn="l"/>
                <a:tab pos="4730354" algn="l"/>
                <a:tab pos="5067300" algn="l"/>
                <a:tab pos="5404247" algn="l"/>
                <a:tab pos="5741194" algn="l"/>
                <a:tab pos="6078141" algn="l"/>
                <a:tab pos="6415088" algn="l"/>
                <a:tab pos="6752035" algn="l"/>
              </a:tabLst>
            </a:pPr>
            <a:r>
              <a:rPr lang="de-DE" altLang="de-DE" sz="2400" b="1" dirty="0">
                <a:latin typeface="HelveticaNeueLT Com 45 Lt" panose="020B0403020202020204" pitchFamily="34" charset="0"/>
              </a:rPr>
              <a:t>Literaturhinweis:</a:t>
            </a:r>
          </a:p>
          <a:p>
            <a:pPr marL="0" indent="0">
              <a:lnSpc>
                <a:spcPct val="90000"/>
              </a:lnSpc>
              <a:spcAft>
                <a:spcPts val="563"/>
              </a:spcAft>
              <a:buClr>
                <a:srgbClr val="A50021"/>
              </a:buClr>
              <a:buNone/>
              <a:tabLst>
                <a:tab pos="271463" algn="l"/>
                <a:tab pos="350044" algn="l"/>
                <a:tab pos="686991" algn="l"/>
                <a:tab pos="1023938" algn="l"/>
                <a:tab pos="1360885" algn="l"/>
                <a:tab pos="1697831" algn="l"/>
                <a:tab pos="2034779" algn="l"/>
                <a:tab pos="2371725" algn="l"/>
                <a:tab pos="2708672" algn="l"/>
                <a:tab pos="3045619" algn="l"/>
                <a:tab pos="3382566" algn="l"/>
                <a:tab pos="3719513" algn="l"/>
                <a:tab pos="4056460" algn="l"/>
                <a:tab pos="4393406" algn="l"/>
                <a:tab pos="4730354" algn="l"/>
                <a:tab pos="5067300" algn="l"/>
                <a:tab pos="5404247" algn="l"/>
                <a:tab pos="5741194" algn="l"/>
                <a:tab pos="6078141" algn="l"/>
                <a:tab pos="6415088" algn="l"/>
                <a:tab pos="6752035" algn="l"/>
              </a:tabLst>
            </a:pPr>
            <a:r>
              <a:rPr lang="de-DE" altLang="de-DE" sz="2400" dirty="0">
                <a:latin typeface="HelveticaNeueLT Com 45 Lt" panose="020B0403020202020204" pitchFamily="34" charset="0"/>
              </a:rPr>
              <a:t>Christine Garbe (2018): Gender und Genre – Gendersensible Leseförderung und attraktive Genres der Kinder- und Jugendliteratur. (In: Garbe et al. 2018, S. 1-34)</a:t>
            </a:r>
          </a:p>
          <a:p>
            <a:pPr marL="0" indent="0">
              <a:buNone/>
            </a:pPr>
            <a:endParaRPr lang="de-DE" sz="2400" b="1" dirty="0"/>
          </a:p>
        </p:txBody>
      </p:sp>
      <p:sp>
        <p:nvSpPr>
          <p:cNvPr id="3" name="Textplatzhalter 2">
            <a:extLst>
              <a:ext uri="{FF2B5EF4-FFF2-40B4-BE49-F238E27FC236}">
                <a16:creationId xmlns:a16="http://schemas.microsoft.com/office/drawing/2014/main" id="{8B4033BA-AFE9-CF4B-9EF6-55452336E78E}"/>
              </a:ext>
            </a:extLst>
          </p:cNvPr>
          <p:cNvSpPr>
            <a:spLocks noGrp="1"/>
          </p:cNvSpPr>
          <p:nvPr>
            <p:ph type="body" sz="quarter" idx="14"/>
          </p:nvPr>
        </p:nvSpPr>
        <p:spPr/>
        <p:txBody>
          <a:bodyPr/>
          <a:lstStyle/>
          <a:p>
            <a:pPr marL="0" indent="0">
              <a:buNone/>
            </a:pPr>
            <a:endParaRPr lang="de-DE" dirty="0"/>
          </a:p>
        </p:txBody>
      </p:sp>
      <p:sp>
        <p:nvSpPr>
          <p:cNvPr id="4" name="Titel 3">
            <a:extLst>
              <a:ext uri="{FF2B5EF4-FFF2-40B4-BE49-F238E27FC236}">
                <a16:creationId xmlns:a16="http://schemas.microsoft.com/office/drawing/2014/main" id="{037543C0-0771-B549-B5DA-14CC9CA9FAB5}"/>
              </a:ext>
            </a:extLst>
          </p:cNvPr>
          <p:cNvSpPr>
            <a:spLocks noGrp="1"/>
          </p:cNvSpPr>
          <p:nvPr>
            <p:ph type="title"/>
          </p:nvPr>
        </p:nvSpPr>
        <p:spPr/>
        <p:txBody>
          <a:bodyPr>
            <a:normAutofit fontScale="90000"/>
          </a:bodyPr>
          <a:lstStyle/>
          <a:p>
            <a:r>
              <a:rPr lang="de-DE" b="1" dirty="0"/>
              <a:t>Lesen und Geschlecht – Achsen der Differenz (2018 aktualisiert)</a:t>
            </a:r>
          </a:p>
        </p:txBody>
      </p:sp>
      <p:pic>
        <p:nvPicPr>
          <p:cNvPr id="5" name="Grafik 4">
            <a:extLst>
              <a:ext uri="{FF2B5EF4-FFF2-40B4-BE49-F238E27FC236}">
                <a16:creationId xmlns:a16="http://schemas.microsoft.com/office/drawing/2014/main" id="{55CC62B1-C4EA-A944-8B4E-D60F7063FA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48" t="2916" r="4034" b="2916"/>
          <a:stretch/>
        </p:blipFill>
        <p:spPr>
          <a:xfrm>
            <a:off x="5796136" y="1548176"/>
            <a:ext cx="2619960" cy="3690210"/>
          </a:xfrm>
          <a:prstGeom prst="rect">
            <a:avLst/>
          </a:prstGeom>
        </p:spPr>
      </p:pic>
    </p:spTree>
    <p:extLst>
      <p:ext uri="{BB962C8B-B14F-4D97-AF65-F5344CB8AC3E}">
        <p14:creationId xmlns:p14="http://schemas.microsoft.com/office/powerpoint/2010/main" val="1444345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44DFDDA-C35A-44A0-A446-41CC27A04704}"/>
              </a:ext>
            </a:extLst>
          </p:cNvPr>
          <p:cNvSpPr txBox="1">
            <a:spLocks noChangeArrowheads="1"/>
          </p:cNvSpPr>
          <p:nvPr/>
        </p:nvSpPr>
        <p:spPr>
          <a:xfrm>
            <a:off x="206830" y="1594680"/>
            <a:ext cx="7909520" cy="455881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r>
              <a:rPr lang="de-DE" altLang="de-DE" sz="2250" dirty="0">
                <a:solidFill>
                  <a:prstClr val="white"/>
                </a:solidFill>
                <a:highlight>
                  <a:srgbClr val="5CA4C8"/>
                </a:highlight>
                <a:latin typeface="Calibri Light" panose="020F0302020204030204"/>
              </a:rPr>
              <a:t>Erste Achse: </a:t>
            </a:r>
            <a:r>
              <a:rPr lang="de-DE" sz="2250" b="1" cap="small" dirty="0">
                <a:solidFill>
                  <a:prstClr val="white"/>
                </a:solidFill>
                <a:highlight>
                  <a:srgbClr val="5CA4C8"/>
                </a:highlight>
                <a:latin typeface="Calibri Light" panose="020F0302020204030204"/>
              </a:rPr>
              <a:t>Lesequantität und -frequenz</a:t>
            </a:r>
          </a:p>
          <a:p>
            <a:pPr marL="0" indent="0"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1725" dirty="0">
              <a:solidFill>
                <a:prstClr val="black"/>
              </a:solidFill>
              <a:latin typeface="Calibri Light" panose="020F0302020204030204"/>
            </a:endParaRPr>
          </a:p>
          <a:p>
            <a:pPr marL="0" indent="0"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1725" dirty="0">
              <a:solidFill>
                <a:prstClr val="black"/>
              </a:solidFill>
              <a:latin typeface="Calibri Light" panose="020F0302020204030204"/>
            </a:endParaRPr>
          </a:p>
          <a:p>
            <a:pPr marL="369094" indent="-369094"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2400" dirty="0">
              <a:solidFill>
                <a:prstClr val="black"/>
              </a:solidFill>
              <a:latin typeface="Calibri Light" panose="020F0302020204030204"/>
            </a:endParaRPr>
          </a:p>
          <a:p>
            <a:pPr marL="369094" indent="-369094"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2400" dirty="0">
              <a:solidFill>
                <a:prstClr val="black"/>
              </a:solidFill>
              <a:latin typeface="Calibri Light" panose="020F0302020204030204"/>
            </a:endParaRPr>
          </a:p>
        </p:txBody>
      </p:sp>
      <p:sp>
        <p:nvSpPr>
          <p:cNvPr id="7" name="Titel 1">
            <a:extLst>
              <a:ext uri="{FF2B5EF4-FFF2-40B4-BE49-F238E27FC236}">
                <a16:creationId xmlns:a16="http://schemas.microsoft.com/office/drawing/2014/main" id="{7F4E528D-466E-4DDC-AC0F-64035AB40CDF}"/>
              </a:ext>
            </a:extLst>
          </p:cNvPr>
          <p:cNvSpPr txBox="1">
            <a:spLocks/>
          </p:cNvSpPr>
          <p:nvPr/>
        </p:nvSpPr>
        <p:spPr>
          <a:xfrm>
            <a:off x="206829" y="1007230"/>
            <a:ext cx="9144000" cy="356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de-DE" sz="3000" b="1" dirty="0">
                <a:solidFill>
                  <a:prstClr val="white"/>
                </a:solidFill>
                <a:latin typeface="Abadi Extra Light" panose="020B0204020104020204" pitchFamily="34" charset="0"/>
              </a:rPr>
              <a:t>3. Lesen und Geschlecht – Achsen der Differenz</a:t>
            </a:r>
            <a:endParaRPr lang="de-DE" sz="5400" dirty="0">
              <a:solidFill>
                <a:prstClr val="white"/>
              </a:solidFill>
              <a:latin typeface="Abadi Extra Light" panose="020B0204020104020204" pitchFamily="34" charset="0"/>
            </a:endParaRPr>
          </a:p>
        </p:txBody>
      </p:sp>
      <p:sp>
        <p:nvSpPr>
          <p:cNvPr id="8" name="Oval 4">
            <a:extLst>
              <a:ext uri="{FF2B5EF4-FFF2-40B4-BE49-F238E27FC236}">
                <a16:creationId xmlns:a16="http://schemas.microsoft.com/office/drawing/2014/main" id="{F418421C-0352-41EB-970C-95712B50067B}"/>
              </a:ext>
            </a:extLst>
          </p:cNvPr>
          <p:cNvSpPr/>
          <p:nvPr/>
        </p:nvSpPr>
        <p:spPr>
          <a:xfrm>
            <a:off x="8080220" y="1262032"/>
            <a:ext cx="849086" cy="829735"/>
          </a:xfrm>
          <a:prstGeom prst="ellipse">
            <a:avLst/>
          </a:prstGeom>
          <a:solidFill>
            <a:schemeClr val="bg1"/>
          </a:solidFill>
          <a:ln w="76200">
            <a:solidFill>
              <a:srgbClr val="3099C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de-DE" sz="1350" dirty="0">
              <a:solidFill>
                <a:prstClr val="white"/>
              </a:solidFill>
              <a:latin typeface="Calibri" panose="020F0502020204030204"/>
            </a:endParaRPr>
          </a:p>
        </p:txBody>
      </p:sp>
      <p:pic>
        <p:nvPicPr>
          <p:cNvPr id="9" name="Bild 3" descr="bnb_logo_120827.eps">
            <a:extLst>
              <a:ext uri="{FF2B5EF4-FFF2-40B4-BE49-F238E27FC236}">
                <a16:creationId xmlns:a16="http://schemas.microsoft.com/office/drawing/2014/main" id="{DF584C9E-ECC6-45AD-883C-D8C0FEF9DC69}"/>
              </a:ext>
            </a:extLst>
          </p:cNvPr>
          <p:cNvPicPr>
            <a:picLocks noChangeAspect="1"/>
          </p:cNvPicPr>
          <p:nvPr/>
        </p:nvPicPr>
        <p:blipFill>
          <a:blip r:embed="rId3" cstate="print"/>
          <a:stretch>
            <a:fillRect/>
          </a:stretch>
        </p:blipFill>
        <p:spPr>
          <a:xfrm>
            <a:off x="8287545" y="1362610"/>
            <a:ext cx="434436" cy="628577"/>
          </a:xfrm>
          <a:prstGeom prst="rect">
            <a:avLst/>
          </a:prstGeom>
          <a:solidFill>
            <a:schemeClr val="bg1"/>
          </a:solidFill>
        </p:spPr>
      </p:pic>
      <p:graphicFrame>
        <p:nvGraphicFramePr>
          <p:cNvPr id="2" name="Tabelle 2">
            <a:extLst>
              <a:ext uri="{FF2B5EF4-FFF2-40B4-BE49-F238E27FC236}">
                <a16:creationId xmlns:a16="http://schemas.microsoft.com/office/drawing/2014/main" id="{1BA0F8E6-734B-44E5-9874-3C6B93DF9479}"/>
              </a:ext>
            </a:extLst>
          </p:cNvPr>
          <p:cNvGraphicFramePr>
            <a:graphicFrameLocks noGrp="1"/>
          </p:cNvGraphicFramePr>
          <p:nvPr/>
        </p:nvGraphicFramePr>
        <p:xfrm>
          <a:off x="1524000" y="2184420"/>
          <a:ext cx="6096000" cy="2489161"/>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1057080645"/>
                    </a:ext>
                  </a:extLst>
                </a:gridCol>
                <a:gridCol w="3048000">
                  <a:extLst>
                    <a:ext uri="{9D8B030D-6E8A-4147-A177-3AD203B41FA5}">
                      <a16:colId xmlns:a16="http://schemas.microsoft.com/office/drawing/2014/main" val="467129030"/>
                    </a:ext>
                  </a:extLst>
                </a:gridCol>
              </a:tblGrid>
              <a:tr h="478685">
                <a:tc>
                  <a:txBody>
                    <a:bodyPr/>
                    <a:lstStyle/>
                    <a:p>
                      <a:pPr algn="ctr"/>
                      <a:r>
                        <a:rPr lang="de-DE" sz="1800" b="0" dirty="0"/>
                        <a:t>2007</a:t>
                      </a:r>
                    </a:p>
                  </a:txBody>
                  <a:tcPr marL="68580" marR="68580" marT="34290" marB="34290"/>
                </a:tc>
                <a:tc>
                  <a:txBody>
                    <a:bodyPr/>
                    <a:lstStyle/>
                    <a:p>
                      <a:pPr algn="ctr"/>
                      <a:r>
                        <a:rPr lang="de-DE" sz="1800" b="0" dirty="0"/>
                        <a:t>2018</a:t>
                      </a:r>
                    </a:p>
                  </a:txBody>
                  <a:tcPr marL="68580" marR="68580" marT="34290" marB="34290"/>
                </a:tc>
                <a:extLst>
                  <a:ext uri="{0D108BD9-81ED-4DB2-BD59-A6C34878D82A}">
                    <a16:rowId xmlns:a16="http://schemas.microsoft.com/office/drawing/2014/main" val="2703800355"/>
                  </a:ext>
                </a:extLst>
              </a:tr>
              <a:tr h="2010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t>„Mädchen und Frauen lesen häufiger und länger, also quantitativ mehr als Jungen und Männer.“ (Garbe 2007, 4. Aufl. 2011, S. 66)</a:t>
                      </a:r>
                    </a:p>
                    <a:p>
                      <a:endParaRPr lang="de-DE" sz="1800" dirty="0"/>
                    </a:p>
                  </a:txBody>
                  <a:tcPr marL="68580" marR="68580" marT="34290" marB="34290"/>
                </a:tc>
                <a:tc>
                  <a:txBody>
                    <a:bodyPr/>
                    <a:lstStyle/>
                    <a:p>
                      <a:r>
                        <a:rPr lang="de-DE" sz="1500" dirty="0"/>
                        <a:t>„Im Hinblick auf</a:t>
                      </a:r>
                      <a:r>
                        <a:rPr lang="de-DE" sz="1500" b="1" dirty="0"/>
                        <a:t> </a:t>
                      </a:r>
                      <a:r>
                        <a:rPr lang="de-DE" sz="1500" dirty="0"/>
                        <a:t>Printmedien lesen Jungen und Männer im Durchschnitt seltener und kürzer, also quantitativ weniger als Mädchen und Frauen, vor allem im Bereich fiktionaler Lesestoffe.“ (Garbe 2018, S. 6)</a:t>
                      </a:r>
                    </a:p>
                  </a:txBody>
                  <a:tcPr marL="68580" marR="68580" marT="34290" marB="34290"/>
                </a:tc>
                <a:extLst>
                  <a:ext uri="{0D108BD9-81ED-4DB2-BD59-A6C34878D82A}">
                    <a16:rowId xmlns:a16="http://schemas.microsoft.com/office/drawing/2014/main" val="1316175879"/>
                  </a:ext>
                </a:extLst>
              </a:tr>
            </a:tbl>
          </a:graphicData>
        </a:graphic>
      </p:graphicFrame>
      <p:pic>
        <p:nvPicPr>
          <p:cNvPr id="6" name="Grafik 5" descr="Mädchen beim Lesen eines Buches">
            <a:extLst>
              <a:ext uri="{FF2B5EF4-FFF2-40B4-BE49-F238E27FC236}">
                <a16:creationId xmlns:a16="http://schemas.microsoft.com/office/drawing/2014/main" id="{C62720A3-31BA-47F1-8CDF-56E32FFC2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721" y="3996868"/>
            <a:ext cx="2106250" cy="1456811"/>
          </a:xfrm>
          <a:prstGeom prst="rect">
            <a:avLst/>
          </a:prstGeom>
          <a:ln>
            <a:noFill/>
          </a:ln>
          <a:effectLst>
            <a:outerShdw blurRad="292100" dist="139700" dir="2700000" algn="tl" rotWithShape="0">
              <a:srgbClr val="333333">
                <a:alpha val="65000"/>
              </a:srgbClr>
            </a:outerShdw>
          </a:effectLst>
        </p:spPr>
      </p:pic>
      <p:pic>
        <p:nvPicPr>
          <p:cNvPr id="11" name="Grafik 10" descr="Ein Bild, das Gras, draußen, Mann, Person enthält.&#10;&#10;Automatisch generierte Beschreibung">
            <a:extLst>
              <a:ext uri="{FF2B5EF4-FFF2-40B4-BE49-F238E27FC236}">
                <a16:creationId xmlns:a16="http://schemas.microsoft.com/office/drawing/2014/main" id="{38211E80-A688-434A-BB0F-630F52D678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31" t="17092" r="13727" b="24013"/>
          <a:stretch/>
        </p:blipFill>
        <p:spPr>
          <a:xfrm>
            <a:off x="6406379" y="4266367"/>
            <a:ext cx="2106250" cy="1404167"/>
          </a:xfrm>
          <a:prstGeom prst="rect">
            <a:avLst/>
          </a:prstGeom>
          <a:ln>
            <a:noFill/>
          </a:ln>
          <a:effectLst>
            <a:outerShdw blurRad="292100" dist="139700" dir="2700000" algn="tl" rotWithShape="0">
              <a:srgbClr val="333333">
                <a:alpha val="65000"/>
              </a:srgbClr>
            </a:outerShdw>
          </a:effectLst>
        </p:spPr>
      </p:pic>
      <p:sp>
        <p:nvSpPr>
          <p:cNvPr id="3" name="Titel 2">
            <a:extLst>
              <a:ext uri="{FF2B5EF4-FFF2-40B4-BE49-F238E27FC236}">
                <a16:creationId xmlns:a16="http://schemas.microsoft.com/office/drawing/2014/main" id="{DB08B24E-470B-40C1-B174-F2F54947037C}"/>
              </a:ext>
            </a:extLst>
          </p:cNvPr>
          <p:cNvSpPr>
            <a:spLocks noGrp="1"/>
          </p:cNvSpPr>
          <p:nvPr>
            <p:ph type="title"/>
          </p:nvPr>
        </p:nvSpPr>
        <p:spPr/>
        <p:txBody>
          <a:bodyPr>
            <a:normAutofit/>
          </a:bodyPr>
          <a:lstStyle/>
          <a:p>
            <a:r>
              <a:rPr lang="de-DE" b="1" dirty="0"/>
              <a:t>Lesen und Geschlecht – Achsen der Differenz</a:t>
            </a:r>
          </a:p>
        </p:txBody>
      </p:sp>
    </p:spTree>
    <p:extLst>
      <p:ext uri="{BB962C8B-B14F-4D97-AF65-F5344CB8AC3E}">
        <p14:creationId xmlns:p14="http://schemas.microsoft.com/office/powerpoint/2010/main" val="1773241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2D1FB84-50EC-674F-B71B-4427240135A4}"/>
              </a:ext>
            </a:extLst>
          </p:cNvPr>
          <p:cNvSpPr>
            <a:spLocks noGrp="1"/>
          </p:cNvSpPr>
          <p:nvPr>
            <p:ph type="body" sz="quarter" idx="13"/>
          </p:nvPr>
        </p:nvSpPr>
        <p:spPr>
          <a:xfrm>
            <a:off x="323528" y="1341438"/>
            <a:ext cx="7344815" cy="4679850"/>
          </a:xfrm>
        </p:spPr>
        <p:txBody>
          <a:bodyPr>
            <a:normAutofit fontScale="77500" lnSpcReduction="20000"/>
          </a:bodyPr>
          <a:lstStyle/>
          <a:p>
            <a:pPr marL="0" indent="0">
              <a:buFont typeface="Arial" panose="020B0604020202020204" pitchFamily="34" charset="0"/>
              <a:buNone/>
            </a:pPr>
            <a:r>
              <a:rPr lang="de-DE" dirty="0"/>
              <a:t>Jungen und Mädchen haben in allen Entwicklungsphasen </a:t>
            </a:r>
            <a:r>
              <a:rPr lang="de-DE" b="1" dirty="0"/>
              <a:t>Schnittmengen in ihren Lektürepräferenzen</a:t>
            </a:r>
            <a:r>
              <a:rPr lang="de-DE" dirty="0"/>
              <a:t> (z.B. fantastische Geschichten) </a:t>
            </a:r>
            <a:r>
              <a:rPr lang="de-DE" b="1" dirty="0"/>
              <a:t>und spezifische Präferenzen:</a:t>
            </a:r>
            <a:endParaRPr lang="de-DE" dirty="0"/>
          </a:p>
          <a:p>
            <a:pPr marL="342900" indent="-342900">
              <a:buFont typeface="Symbol" panose="05050102010706020507" pitchFamily="18" charset="2"/>
              <a:buChar char="-"/>
            </a:pPr>
            <a:r>
              <a:rPr lang="de-DE" b="1" i="1" dirty="0"/>
              <a:t>Jungen: </a:t>
            </a:r>
            <a:r>
              <a:rPr lang="de-DE" dirty="0"/>
              <a:t>Sachbücher und Zeitschriften über Sport und Technik sowie spannungsreiche Belletristik (</a:t>
            </a:r>
            <a:r>
              <a:rPr lang="de-DE" dirty="0" err="1"/>
              <a:t>action</a:t>
            </a:r>
            <a:r>
              <a:rPr lang="de-DE" dirty="0"/>
              <a:t>) mit überzeugenden (gleichgeschlechtlichen) Heldenfiguren</a:t>
            </a:r>
          </a:p>
          <a:p>
            <a:pPr marL="342900" indent="-342900">
              <a:buFont typeface="Symbol" panose="05050102010706020507" pitchFamily="18" charset="2"/>
              <a:buChar char="-"/>
            </a:pPr>
            <a:r>
              <a:rPr lang="de-DE" b="1" i="1" dirty="0"/>
              <a:t>Mädchen: </a:t>
            </a:r>
            <a:r>
              <a:rPr lang="de-DE" dirty="0"/>
              <a:t>fiktionale Genres wie Tier-/Pferdegeschichten, Mädchenbücher und Beziehungsgeschichten mit Bezug zum eigenen Leben, Liebes- und Schicksalsromane sowie Ratgeberliteratur. </a:t>
            </a:r>
          </a:p>
          <a:p>
            <a:pPr marL="0" indent="0" algn="r">
              <a:buFont typeface="Symbol" panose="05050102010706020507" pitchFamily="18" charset="2"/>
              <a:buNone/>
            </a:pPr>
            <a:r>
              <a:rPr lang="de-DE" dirty="0"/>
              <a:t>(Garbe 2018, S. 9) </a:t>
            </a:r>
          </a:p>
          <a:p>
            <a:endParaRPr lang="de-DE" dirty="0"/>
          </a:p>
        </p:txBody>
      </p:sp>
      <p:pic>
        <p:nvPicPr>
          <p:cNvPr id="6" name="Grafik 5" descr="Ein Bild, das Automat enthält.&#10;&#10;Automatisch generierte Beschreibung">
            <a:extLst>
              <a:ext uri="{FF2B5EF4-FFF2-40B4-BE49-F238E27FC236}">
                <a16:creationId xmlns:a16="http://schemas.microsoft.com/office/drawing/2014/main" id="{357AF469-89E5-403E-87E2-23E025E4883A}"/>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7452320" y="2457208"/>
            <a:ext cx="1484784" cy="1484784"/>
          </a:xfrm>
          <a:prstGeom prst="rect">
            <a:avLst/>
          </a:prstGeom>
          <a:ln>
            <a:noFill/>
          </a:ln>
          <a:effectLst>
            <a:softEdge rad="112500"/>
          </a:effectLst>
        </p:spPr>
      </p:pic>
      <p:sp>
        <p:nvSpPr>
          <p:cNvPr id="3" name="Titel 2">
            <a:extLst>
              <a:ext uri="{FF2B5EF4-FFF2-40B4-BE49-F238E27FC236}">
                <a16:creationId xmlns:a16="http://schemas.microsoft.com/office/drawing/2014/main" id="{12CD6331-511F-3A49-AE5B-479680BD9CE1}"/>
              </a:ext>
            </a:extLst>
          </p:cNvPr>
          <p:cNvSpPr>
            <a:spLocks noGrp="1"/>
          </p:cNvSpPr>
          <p:nvPr>
            <p:ph type="title"/>
          </p:nvPr>
        </p:nvSpPr>
        <p:spPr/>
        <p:txBody>
          <a:bodyPr>
            <a:normAutofit fontScale="90000"/>
          </a:bodyPr>
          <a:lstStyle/>
          <a:p>
            <a:r>
              <a:rPr lang="de-DE" b="1" dirty="0"/>
              <a:t>Lesen und Geschlecht – Zweite Achse Lesestoffe und Lektürepräferenzen (2018)</a:t>
            </a:r>
          </a:p>
        </p:txBody>
      </p:sp>
      <p:pic>
        <p:nvPicPr>
          <p:cNvPr id="8" name="Grafik 7" descr="Ein Bild, das Pferd, braun, Säugetier enthält.&#10;&#10;Automatisch generierte Beschreibung">
            <a:extLst>
              <a:ext uri="{FF2B5EF4-FFF2-40B4-BE49-F238E27FC236}">
                <a16:creationId xmlns:a16="http://schemas.microsoft.com/office/drawing/2014/main" id="{93E9FF50-8FAC-433D-975A-F7772A10F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951" y="3946164"/>
            <a:ext cx="1484784" cy="1484784"/>
          </a:xfrm>
          <a:prstGeom prst="rect">
            <a:avLst/>
          </a:prstGeom>
        </p:spPr>
      </p:pic>
    </p:spTree>
    <p:extLst>
      <p:ext uri="{BB962C8B-B14F-4D97-AF65-F5344CB8AC3E}">
        <p14:creationId xmlns:p14="http://schemas.microsoft.com/office/powerpoint/2010/main" val="1635071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30ECFB2-1810-0742-9ADC-741993C3B8F0}"/>
              </a:ext>
            </a:extLst>
          </p:cNvPr>
          <p:cNvSpPr>
            <a:spLocks noGrp="1"/>
          </p:cNvSpPr>
          <p:nvPr>
            <p:ph type="body" sz="quarter" idx="13"/>
          </p:nvPr>
        </p:nvSpPr>
        <p:spPr>
          <a:xfrm>
            <a:off x="323529" y="1341438"/>
            <a:ext cx="7344816" cy="5039890"/>
          </a:xfrm>
        </p:spPr>
        <p:txBody>
          <a:bodyPr/>
          <a:lstStyle/>
          <a:p>
            <a:r>
              <a:rPr lang="de-DE" dirty="0"/>
              <a:t>Der wichtigste Unterschied zwischen den </a:t>
            </a:r>
            <a:r>
              <a:rPr lang="de-DE" dirty="0" err="1"/>
              <a:t>Lesemodi</a:t>
            </a:r>
            <a:r>
              <a:rPr lang="de-DE" dirty="0"/>
              <a:t> von Jungen und Mädchen knüpft sich an das sog. </a:t>
            </a:r>
            <a:r>
              <a:rPr lang="de-DE" b="1" dirty="0"/>
              <a:t>intime</a:t>
            </a:r>
            <a:r>
              <a:rPr lang="de-DE" dirty="0"/>
              <a:t> (emotional stark involvierte) </a:t>
            </a:r>
            <a:r>
              <a:rPr lang="de-DE" b="1" dirty="0"/>
              <a:t>Lesen</a:t>
            </a:r>
            <a:r>
              <a:rPr lang="de-DE" dirty="0"/>
              <a:t>. Ihren bevorzugten Genres entsprechend lesen </a:t>
            </a:r>
            <a:r>
              <a:rPr lang="de-DE" b="1" dirty="0"/>
              <a:t>Jungen</a:t>
            </a:r>
            <a:r>
              <a:rPr lang="de-DE" dirty="0"/>
              <a:t> häufig eher sachbezogen und distanziert, während </a:t>
            </a:r>
            <a:r>
              <a:rPr lang="de-DE" b="1" dirty="0"/>
              <a:t>Mädchen</a:t>
            </a:r>
            <a:r>
              <a:rPr lang="de-DE" dirty="0"/>
              <a:t> eher empathisch und emotional involviert lesen. (Garbe 2018, S. 10)</a:t>
            </a:r>
          </a:p>
          <a:p>
            <a:endParaRPr lang="de-DE" dirty="0"/>
          </a:p>
        </p:txBody>
      </p:sp>
      <p:sp>
        <p:nvSpPr>
          <p:cNvPr id="3" name="Titel 2">
            <a:extLst>
              <a:ext uri="{FF2B5EF4-FFF2-40B4-BE49-F238E27FC236}">
                <a16:creationId xmlns:a16="http://schemas.microsoft.com/office/drawing/2014/main" id="{F9316964-E97B-E248-9D8C-8E22AC43BBF7}"/>
              </a:ext>
            </a:extLst>
          </p:cNvPr>
          <p:cNvSpPr>
            <a:spLocks noGrp="1"/>
          </p:cNvSpPr>
          <p:nvPr>
            <p:ph type="title"/>
          </p:nvPr>
        </p:nvSpPr>
        <p:spPr/>
        <p:txBody>
          <a:bodyPr>
            <a:normAutofit fontScale="90000"/>
          </a:bodyPr>
          <a:lstStyle/>
          <a:p>
            <a:r>
              <a:rPr lang="de-DE" b="1" dirty="0"/>
              <a:t>Lesen und Geschlecht – Dritte Achse Leseweisen und Lektüremodalitäten (2018)</a:t>
            </a:r>
          </a:p>
        </p:txBody>
      </p:sp>
      <p:pic>
        <p:nvPicPr>
          <p:cNvPr id="7" name="Grafik 6" descr="Ein Bild, das Blume, Pflanze, Vektorgrafiken enthält.&#10;&#10;Automatisch generierte Beschreibung">
            <a:extLst>
              <a:ext uri="{FF2B5EF4-FFF2-40B4-BE49-F238E27FC236}">
                <a16:creationId xmlns:a16="http://schemas.microsoft.com/office/drawing/2014/main" id="{3925EB50-1122-4653-86DF-CD9B4CFE1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72200" y="4221088"/>
            <a:ext cx="2276872" cy="2276872"/>
          </a:xfrm>
          <a:prstGeom prst="rect">
            <a:avLst/>
          </a:prstGeom>
        </p:spPr>
      </p:pic>
      <p:pic>
        <p:nvPicPr>
          <p:cNvPr id="5" name="Grafik 4">
            <a:extLst>
              <a:ext uri="{FF2B5EF4-FFF2-40B4-BE49-F238E27FC236}">
                <a16:creationId xmlns:a16="http://schemas.microsoft.com/office/drawing/2014/main" id="{A8ADE986-CF68-4C80-BEBF-BE8310A69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1316" y="2366673"/>
            <a:ext cx="1556792" cy="1556792"/>
          </a:xfrm>
          <a:prstGeom prst="rect">
            <a:avLst/>
          </a:prstGeom>
          <a:noFill/>
        </p:spPr>
      </p:pic>
    </p:spTree>
    <p:extLst>
      <p:ext uri="{BB962C8B-B14F-4D97-AF65-F5344CB8AC3E}">
        <p14:creationId xmlns:p14="http://schemas.microsoft.com/office/powerpoint/2010/main" val="2644179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D7C41D9D-A0F2-A5B7-C346-04839A61893D}"/>
              </a:ext>
            </a:extLst>
          </p:cNvPr>
          <p:cNvGraphicFramePr/>
          <p:nvPr/>
        </p:nvGraphicFramePr>
        <p:xfrm>
          <a:off x="323528" y="1412776"/>
          <a:ext cx="8136904" cy="4301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F0A7BCB8-67B3-6E43-BA88-4F2DEB33A7D0}"/>
              </a:ext>
            </a:extLst>
          </p:cNvPr>
          <p:cNvSpPr>
            <a:spLocks noGrp="1"/>
          </p:cNvSpPr>
          <p:nvPr>
            <p:ph type="title"/>
          </p:nvPr>
        </p:nvSpPr>
        <p:spPr/>
        <p:txBody>
          <a:bodyPr>
            <a:noAutofit/>
          </a:bodyPr>
          <a:lstStyle/>
          <a:p>
            <a:pPr marL="271463"/>
            <a:r>
              <a:rPr lang="de-DE" sz="3000" b="1" dirty="0"/>
              <a:t>Modul 8: </a:t>
            </a:r>
            <a:r>
              <a:rPr lang="de-DE" b="1" dirty="0"/>
              <a:t>Lesemotivation und eigenständiges Lesen fördern</a:t>
            </a:r>
          </a:p>
        </p:txBody>
      </p:sp>
    </p:spTree>
    <p:extLst>
      <p:ext uri="{BB962C8B-B14F-4D97-AF65-F5344CB8AC3E}">
        <p14:creationId xmlns:p14="http://schemas.microsoft.com/office/powerpoint/2010/main" val="1218953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30ECFB2-1810-0742-9ADC-741993C3B8F0}"/>
              </a:ext>
            </a:extLst>
          </p:cNvPr>
          <p:cNvSpPr>
            <a:spLocks noGrp="1"/>
          </p:cNvSpPr>
          <p:nvPr>
            <p:ph type="body" sz="quarter" idx="13"/>
          </p:nvPr>
        </p:nvSpPr>
        <p:spPr/>
        <p:txBody>
          <a:bodyPr/>
          <a:lstStyle/>
          <a:p>
            <a:pPr marL="342900" lvl="0" indent="-342900">
              <a:spcBef>
                <a:spcPts val="0"/>
              </a:spcBef>
              <a:buFont typeface="Arial" panose="020B0604020202020204" pitchFamily="34" charset="0"/>
              <a:buChar char="•"/>
              <a:defRPr/>
            </a:pPr>
            <a:r>
              <a:rPr lang="de-DE" dirty="0"/>
              <a:t>„</a:t>
            </a:r>
            <a:r>
              <a:rPr lang="de-DE" b="1" dirty="0"/>
              <a:t>Jungen</a:t>
            </a:r>
            <a:r>
              <a:rPr lang="de-DE" dirty="0"/>
              <a:t> und Männern bedeutet das Lesen von Büchern weniger als Mädchen und Frauen; sie ziehen vor allem in ihrer Freizeit andere Medien und Tätigkeiten dem Lesen vor.“ </a:t>
            </a:r>
          </a:p>
          <a:p>
            <a:pPr marL="342900" lvl="0" indent="-342900">
              <a:spcBef>
                <a:spcPts val="0"/>
              </a:spcBef>
              <a:buFont typeface="Arial" panose="020B0604020202020204" pitchFamily="34" charset="0"/>
              <a:buChar char="•"/>
              <a:defRPr/>
            </a:pPr>
            <a:r>
              <a:rPr lang="de-DE" dirty="0"/>
              <a:t>„</a:t>
            </a:r>
            <a:r>
              <a:rPr lang="de-DE" b="1" dirty="0"/>
              <a:t>Mädchen</a:t>
            </a:r>
            <a:r>
              <a:rPr lang="de-DE" dirty="0"/>
              <a:t> und Frauen geben das Lesen von Büchern dagegen häufiger als eine ihrer liebsten Freizeitbeschäftigungen an.“ (Garbe 2018, S. 13) </a:t>
            </a:r>
          </a:p>
          <a:p>
            <a:endParaRPr lang="de-DE" dirty="0"/>
          </a:p>
        </p:txBody>
      </p:sp>
      <p:sp>
        <p:nvSpPr>
          <p:cNvPr id="3" name="Titel 2">
            <a:extLst>
              <a:ext uri="{FF2B5EF4-FFF2-40B4-BE49-F238E27FC236}">
                <a16:creationId xmlns:a16="http://schemas.microsoft.com/office/drawing/2014/main" id="{F9316964-E97B-E248-9D8C-8E22AC43BBF7}"/>
              </a:ext>
            </a:extLst>
          </p:cNvPr>
          <p:cNvSpPr>
            <a:spLocks noGrp="1"/>
          </p:cNvSpPr>
          <p:nvPr>
            <p:ph type="title"/>
          </p:nvPr>
        </p:nvSpPr>
        <p:spPr/>
        <p:txBody>
          <a:bodyPr>
            <a:normAutofit fontScale="90000"/>
          </a:bodyPr>
          <a:lstStyle/>
          <a:p>
            <a:r>
              <a:rPr lang="de-DE" b="1" dirty="0"/>
              <a:t>Lesen und Geschlecht – Vierte Achse Lesefreude und Leseneigung (2018)</a:t>
            </a:r>
          </a:p>
        </p:txBody>
      </p:sp>
    </p:spTree>
    <p:extLst>
      <p:ext uri="{BB962C8B-B14F-4D97-AF65-F5344CB8AC3E}">
        <p14:creationId xmlns:p14="http://schemas.microsoft.com/office/powerpoint/2010/main" val="1097522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30ECFB2-1810-0742-9ADC-741993C3B8F0}"/>
              </a:ext>
            </a:extLst>
          </p:cNvPr>
          <p:cNvSpPr>
            <a:spLocks noGrp="1"/>
          </p:cNvSpPr>
          <p:nvPr>
            <p:ph type="body" sz="quarter" idx="13"/>
          </p:nvPr>
        </p:nvSpPr>
        <p:spPr/>
        <p:txBody>
          <a:bodyPr>
            <a:normAutofit fontScale="92500" lnSpcReduction="20000"/>
          </a:bodyPr>
          <a:lstStyle/>
          <a:p>
            <a:r>
              <a:rPr lang="de-DE" b="1" dirty="0"/>
              <a:t>PISA</a:t>
            </a:r>
            <a:r>
              <a:rPr lang="de-DE" dirty="0"/>
              <a:t> und andere Leistungsvergleichsstudien verdeutlichen, „dass </a:t>
            </a:r>
            <a:r>
              <a:rPr lang="de-DE" b="1" dirty="0"/>
              <a:t>männliches Geschlecht </a:t>
            </a:r>
            <a:r>
              <a:rPr lang="de-DE" dirty="0"/>
              <a:t>in Kombination mit anderen Faktoren (vor allem </a:t>
            </a:r>
            <a:r>
              <a:rPr lang="de-DE" b="1" dirty="0"/>
              <a:t>sozio-ökonomischer Benachteiligung</a:t>
            </a:r>
            <a:r>
              <a:rPr lang="de-DE" dirty="0"/>
              <a:t>, </a:t>
            </a:r>
            <a:r>
              <a:rPr lang="de-DE" b="1" dirty="0"/>
              <a:t>Bildungsferne</a:t>
            </a:r>
            <a:r>
              <a:rPr lang="de-DE" dirty="0"/>
              <a:t> der Herkunftsfamilie und </a:t>
            </a:r>
            <a:r>
              <a:rPr lang="de-DE" b="1" dirty="0"/>
              <a:t>Migrationshintergrund</a:t>
            </a:r>
            <a:r>
              <a:rPr lang="de-DE" dirty="0"/>
              <a:t>) sich ungünstig auf die Entwicklung von Lesekompetenz auswirken kann“. Dies ist also keine biologische Tatsache, sondern eine sozio-kulturell bedingte und folglich </a:t>
            </a:r>
            <a:r>
              <a:rPr lang="de-DE" dirty="0" err="1"/>
              <a:t>veränder</a:t>
            </a:r>
            <a:r>
              <a:rPr lang="de-DE" dirty="0"/>
              <a:t>-bare.“ (Garbe 2018, S. 15) </a:t>
            </a:r>
          </a:p>
          <a:p>
            <a:endParaRPr lang="de-DE" dirty="0"/>
          </a:p>
        </p:txBody>
      </p:sp>
      <p:sp>
        <p:nvSpPr>
          <p:cNvPr id="3" name="Titel 2">
            <a:extLst>
              <a:ext uri="{FF2B5EF4-FFF2-40B4-BE49-F238E27FC236}">
                <a16:creationId xmlns:a16="http://schemas.microsoft.com/office/drawing/2014/main" id="{F9316964-E97B-E248-9D8C-8E22AC43BBF7}"/>
              </a:ext>
            </a:extLst>
          </p:cNvPr>
          <p:cNvSpPr>
            <a:spLocks noGrp="1"/>
          </p:cNvSpPr>
          <p:nvPr>
            <p:ph type="title"/>
          </p:nvPr>
        </p:nvSpPr>
        <p:spPr/>
        <p:txBody>
          <a:bodyPr>
            <a:normAutofit fontScale="90000"/>
          </a:bodyPr>
          <a:lstStyle/>
          <a:p>
            <a:r>
              <a:rPr lang="de-DE" b="1" dirty="0"/>
              <a:t>Lesen und Geschlecht – Fünfte Achse Lesekompetenz (2018)</a:t>
            </a:r>
          </a:p>
        </p:txBody>
      </p:sp>
    </p:spTree>
    <p:extLst>
      <p:ext uri="{BB962C8B-B14F-4D97-AF65-F5344CB8AC3E}">
        <p14:creationId xmlns:p14="http://schemas.microsoft.com/office/powerpoint/2010/main" val="3268820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44DFDDA-C35A-44A0-A446-41CC27A04704}"/>
              </a:ext>
            </a:extLst>
          </p:cNvPr>
          <p:cNvSpPr txBox="1">
            <a:spLocks noChangeArrowheads="1"/>
          </p:cNvSpPr>
          <p:nvPr/>
        </p:nvSpPr>
        <p:spPr>
          <a:xfrm>
            <a:off x="206830" y="1594680"/>
            <a:ext cx="7909520" cy="455881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r>
              <a:rPr lang="de-DE" altLang="de-DE" sz="2400" dirty="0">
                <a:solidFill>
                  <a:prstClr val="black"/>
                </a:solidFill>
                <a:latin typeface="+mj-lt"/>
              </a:rPr>
              <a:t>Lektürepräferenzen in der Primarstufe</a:t>
            </a:r>
          </a:p>
          <a:p>
            <a:pPr marL="369094" indent="-369094" defTabSz="685800">
              <a:lnSpc>
                <a:spcPct val="90000"/>
              </a:lnSpc>
              <a:spcAft>
                <a:spcPts val="750"/>
              </a:spcAft>
              <a:buFont typeface="Times New Roman" panose="02020603050405020304" pitchFamily="18" charset="0"/>
              <a:buAutoNum type="arabicPeriod"/>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1725" dirty="0">
              <a:solidFill>
                <a:prstClr val="black"/>
              </a:solidFill>
              <a:latin typeface="+mj-lt"/>
            </a:endParaRPr>
          </a:p>
          <a:p>
            <a:pPr marL="0" indent="0"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1725" dirty="0">
              <a:solidFill>
                <a:prstClr val="black"/>
              </a:solidFill>
              <a:latin typeface="+mj-lt"/>
            </a:endParaRPr>
          </a:p>
          <a:p>
            <a:pPr marL="369094" indent="-369094"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2400" dirty="0">
              <a:solidFill>
                <a:prstClr val="black"/>
              </a:solidFill>
              <a:latin typeface="+mj-lt"/>
            </a:endParaRPr>
          </a:p>
          <a:p>
            <a:pPr marL="369094" indent="-369094" defTabSz="68580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2400" dirty="0">
              <a:solidFill>
                <a:prstClr val="black"/>
              </a:solidFill>
              <a:latin typeface="+mj-lt"/>
            </a:endParaRPr>
          </a:p>
        </p:txBody>
      </p:sp>
      <p:sp>
        <p:nvSpPr>
          <p:cNvPr id="8" name="Oval 4">
            <a:extLst>
              <a:ext uri="{FF2B5EF4-FFF2-40B4-BE49-F238E27FC236}">
                <a16:creationId xmlns:a16="http://schemas.microsoft.com/office/drawing/2014/main" id="{F418421C-0352-41EB-970C-95712B50067B}"/>
              </a:ext>
            </a:extLst>
          </p:cNvPr>
          <p:cNvSpPr/>
          <p:nvPr/>
        </p:nvSpPr>
        <p:spPr>
          <a:xfrm>
            <a:off x="7991449" y="1240860"/>
            <a:ext cx="849086" cy="829735"/>
          </a:xfrm>
          <a:prstGeom prst="ellipse">
            <a:avLst/>
          </a:prstGeom>
          <a:solidFill>
            <a:schemeClr val="bg1"/>
          </a:solidFill>
          <a:ln w="76200">
            <a:solidFill>
              <a:srgbClr val="3099C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de-DE" sz="1350" dirty="0">
              <a:solidFill>
                <a:prstClr val="white"/>
              </a:solidFill>
              <a:latin typeface="Calibri" panose="020F0502020204030204"/>
            </a:endParaRPr>
          </a:p>
        </p:txBody>
      </p:sp>
      <p:pic>
        <p:nvPicPr>
          <p:cNvPr id="9" name="Bild 3" descr="bnb_logo_120827.eps">
            <a:extLst>
              <a:ext uri="{FF2B5EF4-FFF2-40B4-BE49-F238E27FC236}">
                <a16:creationId xmlns:a16="http://schemas.microsoft.com/office/drawing/2014/main" id="{DF584C9E-ECC6-45AD-883C-D8C0FEF9DC69}"/>
              </a:ext>
            </a:extLst>
          </p:cNvPr>
          <p:cNvPicPr>
            <a:picLocks noChangeAspect="1"/>
          </p:cNvPicPr>
          <p:nvPr/>
        </p:nvPicPr>
        <p:blipFill>
          <a:blip r:embed="rId3" cstate="print"/>
          <a:stretch>
            <a:fillRect/>
          </a:stretch>
        </p:blipFill>
        <p:spPr>
          <a:xfrm>
            <a:off x="8198774" y="1341438"/>
            <a:ext cx="434436" cy="628577"/>
          </a:xfrm>
          <a:prstGeom prst="rect">
            <a:avLst/>
          </a:prstGeom>
          <a:solidFill>
            <a:schemeClr val="bg1"/>
          </a:solidFill>
        </p:spPr>
      </p:pic>
      <p:pic>
        <p:nvPicPr>
          <p:cNvPr id="11" name="Grafik 10">
            <a:extLst>
              <a:ext uri="{FF2B5EF4-FFF2-40B4-BE49-F238E27FC236}">
                <a16:creationId xmlns:a16="http://schemas.microsoft.com/office/drawing/2014/main" id="{43A619BC-A78B-4275-8C96-3E522C858E1F}"/>
              </a:ext>
            </a:extLst>
          </p:cNvPr>
          <p:cNvPicPr>
            <a:picLocks noChangeAspect="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Lst>
          </a:blip>
          <a:srcRect r="50858" b="1094"/>
          <a:stretch/>
        </p:blipFill>
        <p:spPr>
          <a:xfrm>
            <a:off x="578836" y="2453532"/>
            <a:ext cx="2869973" cy="3006199"/>
          </a:xfrm>
          <a:prstGeom prst="rect">
            <a:avLst/>
          </a:prstGeom>
          <a:solidFill>
            <a:srgbClr val="4BACC6"/>
          </a:solidFill>
        </p:spPr>
      </p:pic>
      <p:pic>
        <p:nvPicPr>
          <p:cNvPr id="27" name="Grafik 26">
            <a:extLst>
              <a:ext uri="{FF2B5EF4-FFF2-40B4-BE49-F238E27FC236}">
                <a16:creationId xmlns:a16="http://schemas.microsoft.com/office/drawing/2014/main" id="{0BF43244-D067-4386-AA28-01AB3D3BE18F}"/>
              </a:ext>
            </a:extLst>
          </p:cNvPr>
          <p:cNvPicPr>
            <a:picLocks noChangeAspect="1"/>
          </p:cNvPicPr>
          <p:nvPr/>
        </p:nvPicPr>
        <p:blipFill rotWithShape="1">
          <a:blip r:embed="rId6">
            <a:duotone>
              <a:prstClr val="black"/>
              <a:schemeClr val="accent2">
                <a:tint val="45000"/>
                <a:satMod val="400000"/>
              </a:schemeClr>
            </a:duotone>
          </a:blip>
          <a:srcRect l="49408" b="1094"/>
          <a:stretch/>
        </p:blipFill>
        <p:spPr>
          <a:xfrm>
            <a:off x="5532036" y="2453532"/>
            <a:ext cx="2954675" cy="3006199"/>
          </a:xfrm>
          <a:prstGeom prst="rect">
            <a:avLst/>
          </a:prstGeom>
        </p:spPr>
      </p:pic>
      <p:sp>
        <p:nvSpPr>
          <p:cNvPr id="28" name="Textfeld 27">
            <a:extLst>
              <a:ext uri="{FF2B5EF4-FFF2-40B4-BE49-F238E27FC236}">
                <a16:creationId xmlns:a16="http://schemas.microsoft.com/office/drawing/2014/main" id="{08BEB866-9AD9-470F-B096-87E707341592}"/>
              </a:ext>
            </a:extLst>
          </p:cNvPr>
          <p:cNvSpPr txBox="1"/>
          <p:nvPr/>
        </p:nvSpPr>
        <p:spPr>
          <a:xfrm>
            <a:off x="241104" y="1922679"/>
            <a:ext cx="4673237" cy="300082"/>
          </a:xfrm>
          <a:prstGeom prst="rect">
            <a:avLst/>
          </a:prstGeom>
          <a:noFill/>
        </p:spPr>
        <p:txBody>
          <a:bodyPr wrap="square">
            <a:spAutoFit/>
          </a:bodyPr>
          <a:lstStyle/>
          <a:p>
            <a:pPr defTabSz="342900"/>
            <a:r>
              <a:rPr lang="de-DE" sz="1350" dirty="0">
                <a:solidFill>
                  <a:prstClr val="black"/>
                </a:solidFill>
                <a:latin typeface="Tw Cen MT" panose="020B0602020104020603" pitchFamily="34" charset="0"/>
              </a:rPr>
              <a:t>vgl. Plath/ Richter 2010</a:t>
            </a:r>
          </a:p>
        </p:txBody>
      </p:sp>
      <p:sp>
        <p:nvSpPr>
          <p:cNvPr id="2" name="Titel 1">
            <a:extLst>
              <a:ext uri="{FF2B5EF4-FFF2-40B4-BE49-F238E27FC236}">
                <a16:creationId xmlns:a16="http://schemas.microsoft.com/office/drawing/2014/main" id="{4F4DCF6C-59E8-4AEB-9319-751CA3758F66}"/>
              </a:ext>
            </a:extLst>
          </p:cNvPr>
          <p:cNvSpPr>
            <a:spLocks noGrp="1"/>
          </p:cNvSpPr>
          <p:nvPr>
            <p:ph type="title"/>
          </p:nvPr>
        </p:nvSpPr>
        <p:spPr/>
        <p:txBody>
          <a:bodyPr/>
          <a:lstStyle/>
          <a:p>
            <a:r>
              <a:rPr lang="de-DE" b="1" dirty="0"/>
              <a:t>Geschlechtertypische Präferenzen</a:t>
            </a:r>
          </a:p>
        </p:txBody>
      </p:sp>
      <p:pic>
        <p:nvPicPr>
          <p:cNvPr id="10" name="Grafik 9">
            <a:extLst>
              <a:ext uri="{FF2B5EF4-FFF2-40B4-BE49-F238E27FC236}">
                <a16:creationId xmlns:a16="http://schemas.microsoft.com/office/drawing/2014/main" id="{C8319DDC-32CA-4772-A4CE-2E194378DBA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102" t="12644"/>
          <a:stretch/>
        </p:blipFill>
        <p:spPr>
          <a:xfrm>
            <a:off x="2923163" y="2070595"/>
            <a:ext cx="1014735" cy="1557928"/>
          </a:xfrm>
          <a:prstGeom prst="rect">
            <a:avLst/>
          </a:prstGeom>
        </p:spPr>
      </p:pic>
      <p:pic>
        <p:nvPicPr>
          <p:cNvPr id="29" name="Grafik 28">
            <a:extLst>
              <a:ext uri="{FF2B5EF4-FFF2-40B4-BE49-F238E27FC236}">
                <a16:creationId xmlns:a16="http://schemas.microsoft.com/office/drawing/2014/main" id="{B0C5283A-96EB-4B7C-878F-9F28193F9A9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3214" r="55174"/>
          <a:stretch/>
        </p:blipFill>
        <p:spPr>
          <a:xfrm>
            <a:off x="7960944" y="2171173"/>
            <a:ext cx="879591" cy="1506706"/>
          </a:xfrm>
          <a:prstGeom prst="rect">
            <a:avLst/>
          </a:prstGeom>
        </p:spPr>
      </p:pic>
    </p:spTree>
    <p:extLst>
      <p:ext uri="{BB962C8B-B14F-4D97-AF65-F5344CB8AC3E}">
        <p14:creationId xmlns:p14="http://schemas.microsoft.com/office/powerpoint/2010/main" val="3228446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44DFDDA-C35A-44A0-A446-41CC27A04704}"/>
              </a:ext>
            </a:extLst>
          </p:cNvPr>
          <p:cNvSpPr txBox="1">
            <a:spLocks noChangeArrowheads="1"/>
          </p:cNvSpPr>
          <p:nvPr/>
        </p:nvSpPr>
        <p:spPr>
          <a:xfrm>
            <a:off x="206830" y="1594680"/>
            <a:ext cx="7909520" cy="455881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r>
              <a:rPr lang="de-DE" altLang="de-DE" sz="2400" dirty="0">
                <a:latin typeface="+mj-lt"/>
              </a:rPr>
              <a:t>Lektürepräferenzen in der Sekundarstufe I</a:t>
            </a:r>
          </a:p>
          <a:p>
            <a:pPr marL="369094" indent="-369094">
              <a:lnSpc>
                <a:spcPct val="90000"/>
              </a:lnSpc>
              <a:spcAft>
                <a:spcPts val="750"/>
              </a:spcAft>
              <a:buFont typeface="Times New Roman" panose="02020603050405020304" pitchFamily="18" charset="0"/>
              <a:buAutoNum type="arabicPeriod"/>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1725" dirty="0">
              <a:latin typeface="+mj-lt"/>
            </a:endParaRPr>
          </a:p>
          <a:p>
            <a:pPr marL="0" indent="0">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1725" dirty="0">
              <a:latin typeface="+mj-lt"/>
            </a:endParaRPr>
          </a:p>
          <a:p>
            <a:pPr marL="369094" indent="-369094">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2400" dirty="0">
              <a:latin typeface="+mj-lt"/>
            </a:endParaRPr>
          </a:p>
          <a:p>
            <a:pPr marL="369094" indent="-369094">
              <a:lnSpc>
                <a:spcPct val="90000"/>
              </a:lnSpc>
              <a:spcAft>
                <a:spcPts val="750"/>
              </a:spcAft>
              <a:buNone/>
              <a:tabLst>
                <a:tab pos="369094" algn="l"/>
                <a:tab pos="447675" algn="l"/>
                <a:tab pos="784622" algn="l"/>
                <a:tab pos="1121569" algn="l"/>
                <a:tab pos="1458516" algn="l"/>
                <a:tab pos="1795463" algn="l"/>
                <a:tab pos="2132410" algn="l"/>
                <a:tab pos="2469356" algn="l"/>
                <a:tab pos="2806304" algn="l"/>
                <a:tab pos="3143250" algn="l"/>
                <a:tab pos="3480197" algn="l"/>
                <a:tab pos="3817144" algn="l"/>
                <a:tab pos="4154091" algn="l"/>
                <a:tab pos="4491038" algn="l"/>
                <a:tab pos="4827985" algn="l"/>
                <a:tab pos="5164931" algn="l"/>
                <a:tab pos="5501879" algn="l"/>
                <a:tab pos="5838825" algn="l"/>
                <a:tab pos="6175772" algn="l"/>
                <a:tab pos="6512719" algn="l"/>
                <a:tab pos="6849666" algn="l"/>
              </a:tabLst>
            </a:pPr>
            <a:endParaRPr lang="de-DE" altLang="de-DE" sz="2400" dirty="0">
              <a:latin typeface="+mj-lt"/>
            </a:endParaRPr>
          </a:p>
        </p:txBody>
      </p:sp>
      <p:sp>
        <p:nvSpPr>
          <p:cNvPr id="8" name="Oval 4">
            <a:extLst>
              <a:ext uri="{FF2B5EF4-FFF2-40B4-BE49-F238E27FC236}">
                <a16:creationId xmlns:a16="http://schemas.microsoft.com/office/drawing/2014/main" id="{F418421C-0352-41EB-970C-95712B50067B}"/>
              </a:ext>
            </a:extLst>
          </p:cNvPr>
          <p:cNvSpPr/>
          <p:nvPr/>
        </p:nvSpPr>
        <p:spPr>
          <a:xfrm>
            <a:off x="8088085" y="1159105"/>
            <a:ext cx="849086" cy="829735"/>
          </a:xfrm>
          <a:prstGeom prst="ellipse">
            <a:avLst/>
          </a:prstGeom>
          <a:solidFill>
            <a:schemeClr val="bg1"/>
          </a:solidFill>
          <a:ln w="76200">
            <a:solidFill>
              <a:srgbClr val="3099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dirty="0"/>
          </a:p>
        </p:txBody>
      </p:sp>
      <p:pic>
        <p:nvPicPr>
          <p:cNvPr id="9" name="Bild 3" descr="bnb_logo_120827.eps">
            <a:extLst>
              <a:ext uri="{FF2B5EF4-FFF2-40B4-BE49-F238E27FC236}">
                <a16:creationId xmlns:a16="http://schemas.microsoft.com/office/drawing/2014/main" id="{DF584C9E-ECC6-45AD-883C-D8C0FEF9DC69}"/>
              </a:ext>
            </a:extLst>
          </p:cNvPr>
          <p:cNvPicPr>
            <a:picLocks noChangeAspect="1"/>
          </p:cNvPicPr>
          <p:nvPr/>
        </p:nvPicPr>
        <p:blipFill>
          <a:blip r:embed="rId3" cstate="print"/>
          <a:stretch>
            <a:fillRect/>
          </a:stretch>
        </p:blipFill>
        <p:spPr>
          <a:xfrm>
            <a:off x="8295410" y="1259683"/>
            <a:ext cx="434436" cy="628577"/>
          </a:xfrm>
          <a:prstGeom prst="rect">
            <a:avLst/>
          </a:prstGeom>
          <a:solidFill>
            <a:schemeClr val="bg1"/>
          </a:solidFill>
        </p:spPr>
      </p:pic>
      <p:pic>
        <p:nvPicPr>
          <p:cNvPr id="27" name="Grafik 26">
            <a:extLst>
              <a:ext uri="{FF2B5EF4-FFF2-40B4-BE49-F238E27FC236}">
                <a16:creationId xmlns:a16="http://schemas.microsoft.com/office/drawing/2014/main" id="{9907083A-3ACD-4138-A6E6-4F388D660E76}"/>
              </a:ext>
            </a:extLst>
          </p:cNvPr>
          <p:cNvPicPr>
            <a:picLocks noChangeAspect="1"/>
          </p:cNvPicPr>
          <p:nvPr/>
        </p:nvPicPr>
        <p:blipFill rotWithShape="1">
          <a:blip r:embed="rId4">
            <a:duotone>
              <a:prstClr val="black"/>
              <a:schemeClr val="tx2">
                <a:tint val="45000"/>
                <a:satMod val="400000"/>
              </a:schemeClr>
            </a:duotone>
          </a:blip>
          <a:srcRect r="50000" b="7253"/>
          <a:stretch/>
        </p:blipFill>
        <p:spPr>
          <a:xfrm>
            <a:off x="891309" y="2201726"/>
            <a:ext cx="2892685" cy="3706658"/>
          </a:xfrm>
          <a:prstGeom prst="rect">
            <a:avLst/>
          </a:prstGeom>
          <a:solidFill>
            <a:srgbClr val="4BACC6"/>
          </a:solidFill>
        </p:spPr>
      </p:pic>
      <p:pic>
        <p:nvPicPr>
          <p:cNvPr id="28" name="Grafik 27">
            <a:extLst>
              <a:ext uri="{FF2B5EF4-FFF2-40B4-BE49-F238E27FC236}">
                <a16:creationId xmlns:a16="http://schemas.microsoft.com/office/drawing/2014/main" id="{D661579A-881E-4D1B-8D34-121A923646DA}"/>
              </a:ext>
            </a:extLst>
          </p:cNvPr>
          <p:cNvPicPr>
            <a:picLocks noChangeAspect="1"/>
          </p:cNvPicPr>
          <p:nvPr/>
        </p:nvPicPr>
        <p:blipFill rotWithShape="1">
          <a:blip r:embed="rId4">
            <a:duotone>
              <a:prstClr val="black"/>
              <a:schemeClr val="accent2">
                <a:tint val="45000"/>
                <a:satMod val="400000"/>
              </a:schemeClr>
            </a:duotone>
          </a:blip>
          <a:srcRect l="48784" b="7253"/>
          <a:stretch/>
        </p:blipFill>
        <p:spPr>
          <a:xfrm>
            <a:off x="5343720" y="2201726"/>
            <a:ext cx="2963045" cy="3706658"/>
          </a:xfrm>
          <a:prstGeom prst="rect">
            <a:avLst/>
          </a:prstGeom>
        </p:spPr>
      </p:pic>
      <p:sp>
        <p:nvSpPr>
          <p:cNvPr id="29" name="Textfeld 28">
            <a:extLst>
              <a:ext uri="{FF2B5EF4-FFF2-40B4-BE49-F238E27FC236}">
                <a16:creationId xmlns:a16="http://schemas.microsoft.com/office/drawing/2014/main" id="{6B0F77FA-D66B-40EF-A3C2-272AB80E36DE}"/>
              </a:ext>
            </a:extLst>
          </p:cNvPr>
          <p:cNvSpPr txBox="1"/>
          <p:nvPr/>
        </p:nvSpPr>
        <p:spPr>
          <a:xfrm>
            <a:off x="233190" y="1880137"/>
            <a:ext cx="4673237" cy="300082"/>
          </a:xfrm>
          <a:prstGeom prst="rect">
            <a:avLst/>
          </a:prstGeom>
          <a:noFill/>
        </p:spPr>
        <p:txBody>
          <a:bodyPr wrap="square">
            <a:spAutoFit/>
          </a:bodyPr>
          <a:lstStyle/>
          <a:p>
            <a:r>
              <a:rPr lang="de-DE" sz="1350" dirty="0">
                <a:latin typeface="Tw Cen MT" panose="020B0602020104020603" pitchFamily="34" charset="0"/>
              </a:rPr>
              <a:t>vgl. Pronold-Günthner 2010</a:t>
            </a:r>
          </a:p>
        </p:txBody>
      </p:sp>
      <p:sp>
        <p:nvSpPr>
          <p:cNvPr id="30" name="Titel 1">
            <a:extLst>
              <a:ext uri="{FF2B5EF4-FFF2-40B4-BE49-F238E27FC236}">
                <a16:creationId xmlns:a16="http://schemas.microsoft.com/office/drawing/2014/main" id="{54C4F1A8-D33F-40D0-B3AC-2479111B19EF}"/>
              </a:ext>
            </a:extLst>
          </p:cNvPr>
          <p:cNvSpPr>
            <a:spLocks noGrp="1"/>
          </p:cNvSpPr>
          <p:nvPr>
            <p:ph type="title"/>
          </p:nvPr>
        </p:nvSpPr>
        <p:spPr>
          <a:xfrm>
            <a:off x="323528" y="10990"/>
            <a:ext cx="7926184" cy="1060287"/>
          </a:xfrm>
        </p:spPr>
        <p:txBody>
          <a:bodyPr/>
          <a:lstStyle/>
          <a:p>
            <a:r>
              <a:rPr lang="de-DE" b="1" dirty="0"/>
              <a:t>Geschlechtertypische Präferenzen</a:t>
            </a:r>
          </a:p>
        </p:txBody>
      </p:sp>
      <p:pic>
        <p:nvPicPr>
          <p:cNvPr id="31" name="Grafik 30">
            <a:extLst>
              <a:ext uri="{FF2B5EF4-FFF2-40B4-BE49-F238E27FC236}">
                <a16:creationId xmlns:a16="http://schemas.microsoft.com/office/drawing/2014/main" id="{5DFEEA6D-3BA9-45EC-A6CD-C3406CE6455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102" t="12644"/>
          <a:stretch/>
        </p:blipFill>
        <p:spPr>
          <a:xfrm>
            <a:off x="3779252" y="1986728"/>
            <a:ext cx="1014735" cy="1557928"/>
          </a:xfrm>
          <a:prstGeom prst="rect">
            <a:avLst/>
          </a:prstGeom>
        </p:spPr>
      </p:pic>
      <p:pic>
        <p:nvPicPr>
          <p:cNvPr id="32" name="Grafik 31">
            <a:extLst>
              <a:ext uri="{FF2B5EF4-FFF2-40B4-BE49-F238E27FC236}">
                <a16:creationId xmlns:a16="http://schemas.microsoft.com/office/drawing/2014/main" id="{11521AE8-4342-4019-8D1C-4E32FA3CE9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214" r="55174"/>
          <a:stretch/>
        </p:blipFill>
        <p:spPr>
          <a:xfrm>
            <a:off x="8261882" y="2101146"/>
            <a:ext cx="879591" cy="1506706"/>
          </a:xfrm>
          <a:prstGeom prst="rect">
            <a:avLst/>
          </a:prstGeom>
        </p:spPr>
      </p:pic>
    </p:spTree>
    <p:extLst>
      <p:ext uri="{BB962C8B-B14F-4D97-AF65-F5344CB8AC3E}">
        <p14:creationId xmlns:p14="http://schemas.microsoft.com/office/powerpoint/2010/main" val="793756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rank M\Desktop\Webseite.PNG">
            <a:extLst>
              <a:ext uri="{FF2B5EF4-FFF2-40B4-BE49-F238E27FC236}">
                <a16:creationId xmlns:a16="http://schemas.microsoft.com/office/drawing/2014/main" id="{ACD4FDE3-70EA-4E5F-B044-58B387267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95745"/>
            <a:ext cx="5367399" cy="479708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316FF80-915D-456F-B6B3-94C6FA2A4C7A}"/>
              </a:ext>
            </a:extLst>
          </p:cNvPr>
          <p:cNvSpPr>
            <a:spLocks noGrp="1"/>
          </p:cNvSpPr>
          <p:nvPr>
            <p:ph type="title"/>
          </p:nvPr>
        </p:nvSpPr>
        <p:spPr>
          <a:xfrm>
            <a:off x="323528" y="10990"/>
            <a:ext cx="8820472" cy="1060287"/>
          </a:xfrm>
        </p:spPr>
        <p:txBody>
          <a:bodyPr>
            <a:normAutofit fontScale="90000"/>
          </a:bodyPr>
          <a:lstStyle/>
          <a:p>
            <a:r>
              <a:rPr lang="de-DE" b="1" dirty="0"/>
              <a:t>Hilfen zum Finden attraktiver Lesestoffe (nicht nur) für Jungen bietet die Webseite www.boysandbooks.de</a:t>
            </a:r>
          </a:p>
        </p:txBody>
      </p:sp>
    </p:spTree>
    <p:extLst>
      <p:ext uri="{BB962C8B-B14F-4D97-AF65-F5344CB8AC3E}">
        <p14:creationId xmlns:p14="http://schemas.microsoft.com/office/powerpoint/2010/main" val="1871740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0D6BFE9B-2872-4E4A-94D5-B107A018AC7A}"/>
              </a:ext>
            </a:extLst>
          </p:cNvPr>
          <p:cNvSpPr txBox="1">
            <a:spLocks noChangeArrowheads="1"/>
          </p:cNvSpPr>
          <p:nvPr/>
        </p:nvSpPr>
        <p:spPr>
          <a:xfrm>
            <a:off x="755576" y="2346300"/>
            <a:ext cx="7632848" cy="4419600"/>
          </a:xfrm>
          <a:prstGeom prst="rect">
            <a:avLst/>
          </a:prstGeom>
        </p:spPr>
        <p:txBody>
          <a:bodyPr vert="horz">
            <a:normAutofit/>
          </a:bodyPr>
          <a:lstStyle/>
          <a:p>
            <a:pPr marL="342900" marR="0" lvl="0" indent="-342900" algn="l" defTabSz="914400" rtl="0" eaLnBrk="1" fontAlgn="auto" latinLnBrk="0" hangingPunct="1">
              <a:lnSpc>
                <a:spcPct val="90000"/>
              </a:lnSpc>
              <a:spcBef>
                <a:spcPts val="580"/>
              </a:spcBef>
              <a:spcAft>
                <a:spcPts val="0"/>
              </a:spcAft>
              <a:buClr>
                <a:srgbClr val="4F81BD"/>
              </a:buClr>
              <a:buSzPct val="85000"/>
              <a:buFont typeface="Arial" panose="020B0604020202020204" pitchFamily="34" charset="0"/>
              <a:buChar char="•"/>
              <a:tabLst/>
              <a:defRPr/>
            </a:pPr>
            <a:endParaRPr kumimoji="0" lang="de-DE" sz="2400" b="0" i="0" u="none" strike="noStrike" kern="1200" cap="none" spc="0" normalizeH="0" baseline="0" noProof="0" dirty="0">
              <a:ln>
                <a:noFill/>
              </a:ln>
              <a:solidFill>
                <a:prstClr val="white">
                  <a:lumMod val="25000"/>
                </a:prstClr>
              </a:solidFill>
              <a:effectLst/>
              <a:uLnTx/>
              <a:uFillTx/>
              <a:latin typeface="Calibri" panose="020F0502020204030204" pitchFamily="34" charset="0"/>
              <a:ea typeface="+mn-ea"/>
              <a:cs typeface="+mn-cs"/>
            </a:endParaRPr>
          </a:p>
        </p:txBody>
      </p:sp>
      <p:pic>
        <p:nvPicPr>
          <p:cNvPr id="9" name="Bild 3" descr="bnb_logo_120827.eps">
            <a:extLst>
              <a:ext uri="{FF2B5EF4-FFF2-40B4-BE49-F238E27FC236}">
                <a16:creationId xmlns:a16="http://schemas.microsoft.com/office/drawing/2014/main" id="{C78C1A25-0830-410D-B020-9E8D2A1D9877}"/>
              </a:ext>
            </a:extLst>
          </p:cNvPr>
          <p:cNvPicPr>
            <a:picLocks noChangeAspect="1"/>
          </p:cNvPicPr>
          <p:nvPr/>
        </p:nvPicPr>
        <p:blipFill>
          <a:blip r:embed="rId2" cstate="print"/>
          <a:stretch>
            <a:fillRect/>
          </a:stretch>
        </p:blipFill>
        <p:spPr>
          <a:xfrm>
            <a:off x="8100392" y="1233523"/>
            <a:ext cx="697430" cy="1061090"/>
          </a:xfrm>
          <a:prstGeom prst="rect">
            <a:avLst/>
          </a:prstGeom>
        </p:spPr>
      </p:pic>
      <p:sp>
        <p:nvSpPr>
          <p:cNvPr id="3" name="Textplatzhalter 2">
            <a:extLst>
              <a:ext uri="{FF2B5EF4-FFF2-40B4-BE49-F238E27FC236}">
                <a16:creationId xmlns:a16="http://schemas.microsoft.com/office/drawing/2014/main" id="{63CF2CC9-B2DD-4D43-B7CB-FEB8B1B9D0E8}"/>
              </a:ext>
            </a:extLst>
          </p:cNvPr>
          <p:cNvSpPr>
            <a:spLocks noGrp="1"/>
          </p:cNvSpPr>
          <p:nvPr>
            <p:ph type="body" sz="quarter" idx="13"/>
          </p:nvPr>
        </p:nvSpPr>
        <p:spPr>
          <a:xfrm>
            <a:off x="323528" y="1341438"/>
            <a:ext cx="7632849" cy="4103687"/>
          </a:xfrm>
        </p:spPr>
        <p:txBody>
          <a:bodyPr>
            <a:normAutofit lnSpcReduction="10000"/>
          </a:bodyPr>
          <a:lstStyle/>
          <a:p>
            <a:pPr marL="342900" marR="0" lvl="0" indent="-342900" algn="l" defTabSz="914400" rtl="0" eaLnBrk="1" fontAlgn="auto" latinLnBrk="0" hangingPunct="1">
              <a:lnSpc>
                <a:spcPct val="90000"/>
              </a:lnSpc>
              <a:spcBef>
                <a:spcPts val="580"/>
              </a:spcBef>
              <a:spcAft>
                <a:spcPts val="0"/>
              </a:spcAft>
              <a:buClr>
                <a:srgbClr val="4F81BD"/>
              </a:buClr>
              <a:buSzPct val="85000"/>
              <a:buFont typeface="Arial" panose="020B0604020202020204" pitchFamily="34" charset="0"/>
              <a:buChar char="•"/>
              <a:tabLst/>
              <a:defRPr/>
            </a:pPr>
            <a:r>
              <a:rPr kumimoji="0" lang="de-DE" sz="32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boys</a:t>
            </a: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&amp; </a:t>
            </a:r>
            <a:r>
              <a:rPr kumimoji="0" lang="de-DE" sz="32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mn-cs"/>
              </a:rPr>
              <a:t>books</a:t>
            </a: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 ist eine Literatur-Jury für Jungen zwischen 8 und 18 Jahren</a:t>
            </a:r>
          </a:p>
          <a:p>
            <a:pPr marL="342900" marR="0" lvl="0" indent="-342900" algn="l" defTabSz="914400" rtl="0" eaLnBrk="1" fontAlgn="auto" latinLnBrk="0" hangingPunct="1">
              <a:lnSpc>
                <a:spcPct val="90000"/>
              </a:lnSpc>
              <a:spcBef>
                <a:spcPts val="580"/>
              </a:spcBef>
              <a:spcAft>
                <a:spcPts val="0"/>
              </a:spcAft>
              <a:buClr>
                <a:srgbClr val="4F81BD"/>
              </a:buClr>
              <a:buSzPct val="85000"/>
              <a:buFont typeface="Arial" panose="020B0604020202020204" pitchFamily="34" charset="0"/>
              <a:buChar char="•"/>
              <a:tabLst/>
              <a:defRPr/>
            </a:pPr>
            <a:endPar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90000"/>
              </a:lnSpc>
              <a:spcBef>
                <a:spcPts val="580"/>
              </a:spcBef>
              <a:spcAft>
                <a:spcPts val="0"/>
              </a:spcAft>
              <a:buClr>
                <a:srgbClr val="4F81BD"/>
              </a:buClr>
              <a:buSzPct val="85000"/>
              <a:buFont typeface="Arial" panose="020B0604020202020204" pitchFamily="34" charset="0"/>
              <a:buChar char="•"/>
              <a:tabLst/>
              <a:defRPr/>
            </a:pP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Zweimal im Jahr werden insgesamt 20 Top-Titel für Jungen in vier Alterskategorien vorgestellt (8+, 10+, 12+ und 14+)</a:t>
            </a:r>
          </a:p>
          <a:p>
            <a:pPr marL="342900" marR="0" lvl="0" indent="-342900" algn="l" defTabSz="914400" rtl="0" eaLnBrk="1" fontAlgn="auto" latinLnBrk="0" hangingPunct="1">
              <a:lnSpc>
                <a:spcPct val="90000"/>
              </a:lnSpc>
              <a:spcBef>
                <a:spcPts val="580"/>
              </a:spcBef>
              <a:spcAft>
                <a:spcPts val="0"/>
              </a:spcAft>
              <a:buClr>
                <a:srgbClr val="4F81BD"/>
              </a:buClr>
              <a:buSzPct val="85000"/>
              <a:buFont typeface="Arial" panose="020B0604020202020204" pitchFamily="34" charset="0"/>
              <a:buChar char="•"/>
              <a:tabLst/>
              <a:defRPr/>
            </a:pPr>
            <a:endPar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90000"/>
              </a:lnSpc>
              <a:spcBef>
                <a:spcPts val="580"/>
              </a:spcBef>
              <a:spcAft>
                <a:spcPts val="0"/>
              </a:spcAft>
              <a:buClr>
                <a:srgbClr val="4F81BD"/>
              </a:buClr>
              <a:buSzPct val="85000"/>
              <a:buFont typeface="Arial" panose="020B0604020202020204" pitchFamily="34" charset="0"/>
              <a:buChar char="•"/>
              <a:tabLst/>
              <a:defRPr/>
            </a:pPr>
            <a:r>
              <a:rPr kumimoji="0" lang="de-DE"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Die Top-Bücher werden in Form von Rezensionen auf der Webseite präsentiert</a:t>
            </a:r>
          </a:p>
          <a:p>
            <a:pPr marL="342900" marR="0" lvl="0" indent="-342900" algn="l" defTabSz="914400" rtl="0" eaLnBrk="1" fontAlgn="auto" latinLnBrk="0" hangingPunct="1">
              <a:lnSpc>
                <a:spcPct val="90000"/>
              </a:lnSpc>
              <a:spcBef>
                <a:spcPts val="580"/>
              </a:spcBef>
              <a:spcAft>
                <a:spcPts val="0"/>
              </a:spcAft>
              <a:buClr>
                <a:srgbClr val="4F81BD"/>
              </a:buClr>
              <a:buSzPct val="85000"/>
              <a:buFont typeface="Arial" panose="020B0604020202020204" pitchFamily="34" charset="0"/>
              <a:buChar char="•"/>
              <a:tabLst/>
              <a:defRPr/>
            </a:pPr>
            <a:endParaRPr kumimoji="0" lang="de-DE" sz="3200" b="0" i="0" u="none" strike="noStrike" kern="1200" cap="none" spc="0" normalizeH="0" baseline="0" noProof="0" dirty="0">
              <a:ln>
                <a:noFill/>
              </a:ln>
              <a:solidFill>
                <a:prstClr val="white">
                  <a:lumMod val="25000"/>
                </a:prstClr>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90000"/>
              </a:lnSpc>
              <a:spcBef>
                <a:spcPts val="580"/>
              </a:spcBef>
              <a:spcAft>
                <a:spcPts val="0"/>
              </a:spcAft>
              <a:buClr>
                <a:srgbClr val="4F81BD"/>
              </a:buClr>
              <a:buSzPct val="85000"/>
              <a:buFont typeface="Arial" panose="020B0604020202020204" pitchFamily="34" charset="0"/>
              <a:buChar char="•"/>
              <a:tabLst/>
              <a:defRPr/>
            </a:pPr>
            <a:endParaRPr kumimoji="0" lang="de-DE" sz="3200" b="0" i="0" u="none" strike="noStrike" kern="1200" cap="none" spc="0" normalizeH="0" baseline="0" noProof="0" dirty="0">
              <a:ln>
                <a:noFill/>
              </a:ln>
              <a:solidFill>
                <a:prstClr val="white">
                  <a:lumMod val="25000"/>
                </a:prstClr>
              </a:solidFill>
              <a:effectLst/>
              <a:uLnTx/>
              <a:uFillTx/>
              <a:latin typeface="Calibri" panose="020F0502020204030204" pitchFamily="34" charset="0"/>
              <a:ea typeface="+mn-ea"/>
              <a:cs typeface="+mn-cs"/>
            </a:endParaRPr>
          </a:p>
          <a:p>
            <a:endParaRPr lang="de-DE" dirty="0"/>
          </a:p>
        </p:txBody>
      </p:sp>
      <p:sp>
        <p:nvSpPr>
          <p:cNvPr id="2" name="Titel 1">
            <a:extLst>
              <a:ext uri="{FF2B5EF4-FFF2-40B4-BE49-F238E27FC236}">
                <a16:creationId xmlns:a16="http://schemas.microsoft.com/office/drawing/2014/main" id="{9FB01172-3549-499F-90AD-E9C065226F17}"/>
              </a:ext>
            </a:extLst>
          </p:cNvPr>
          <p:cNvSpPr>
            <a:spLocks noGrp="1"/>
          </p:cNvSpPr>
          <p:nvPr>
            <p:ph type="title"/>
          </p:nvPr>
        </p:nvSpPr>
        <p:spPr/>
        <p:txBody>
          <a:bodyPr>
            <a:normAutofit/>
          </a:bodyPr>
          <a:lstStyle/>
          <a:p>
            <a:r>
              <a:rPr lang="de-DE" sz="3200" b="1" dirty="0">
                <a:solidFill>
                  <a:schemeClr val="bg1"/>
                </a:solidFill>
                <a:latin typeface="+mj-lt"/>
                <a:ea typeface="+mj-ea"/>
                <a:cs typeface="+mj-cs"/>
              </a:rPr>
              <a:t>Boys &amp; Books als Literatur-Jury </a:t>
            </a:r>
            <a:endParaRPr lang="de-DE" b="1" dirty="0"/>
          </a:p>
        </p:txBody>
      </p:sp>
    </p:spTree>
    <p:extLst>
      <p:ext uri="{BB962C8B-B14F-4D97-AF65-F5344CB8AC3E}">
        <p14:creationId xmlns:p14="http://schemas.microsoft.com/office/powerpoint/2010/main" val="1002008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Inhaltsplatzhalter 18"/>
          <p:cNvSpPr>
            <a:spLocks noGrp="1"/>
          </p:cNvSpPr>
          <p:nvPr>
            <p:ph type="body" sz="quarter" idx="13"/>
          </p:nvPr>
        </p:nvSpPr>
        <p:spPr/>
        <p:txBody>
          <a:bodyPr>
            <a:normAutofit/>
          </a:bodyPr>
          <a:lstStyle/>
          <a:p>
            <a:pPr marL="0" indent="0">
              <a:buNone/>
            </a:pPr>
            <a:endParaRPr lang="de-DE" sz="3200" dirty="0">
              <a:solidFill>
                <a:schemeClr val="bg1">
                  <a:lumMod val="25000"/>
                </a:schemeClr>
              </a:solidFill>
              <a:latin typeface="Calibri" panose="020F0502020204030204" pitchFamily="34" charset="0"/>
            </a:endParaRPr>
          </a:p>
          <a:p>
            <a:pPr marL="0" indent="0">
              <a:buNone/>
            </a:pPr>
            <a:r>
              <a:rPr lang="de-DE" sz="3200" b="1" dirty="0" err="1">
                <a:solidFill>
                  <a:srgbClr val="002060"/>
                </a:solidFill>
              </a:rPr>
              <a:t>boys</a:t>
            </a:r>
            <a:r>
              <a:rPr lang="de-DE" sz="3200" b="1" dirty="0">
                <a:solidFill>
                  <a:srgbClr val="002060"/>
                </a:solidFill>
              </a:rPr>
              <a:t> &amp; </a:t>
            </a:r>
            <a:r>
              <a:rPr lang="de-DE" sz="3200" b="1" dirty="0" err="1">
                <a:solidFill>
                  <a:srgbClr val="002060"/>
                </a:solidFill>
              </a:rPr>
              <a:t>books</a:t>
            </a:r>
            <a:r>
              <a:rPr lang="de-DE" sz="3200" b="1" dirty="0">
                <a:solidFill>
                  <a:srgbClr val="002060"/>
                </a:solidFill>
              </a:rPr>
              <a:t> </a:t>
            </a:r>
            <a:r>
              <a:rPr lang="de-DE" sz="3200" dirty="0">
                <a:solidFill>
                  <a:srgbClr val="002060"/>
                </a:solidFill>
              </a:rPr>
              <a:t>richtet sich an </a:t>
            </a:r>
            <a:r>
              <a:rPr lang="de-DE" sz="3200" b="1" dirty="0">
                <a:solidFill>
                  <a:srgbClr val="002060"/>
                </a:solidFill>
              </a:rPr>
              <a:t>erwachsene</a:t>
            </a:r>
            <a:r>
              <a:rPr lang="de-DE" sz="3200" dirty="0">
                <a:solidFill>
                  <a:srgbClr val="002060"/>
                </a:solidFill>
              </a:rPr>
              <a:t> </a:t>
            </a:r>
            <a:r>
              <a:rPr lang="de-DE" sz="3200" b="1" dirty="0">
                <a:solidFill>
                  <a:srgbClr val="002060"/>
                </a:solidFill>
              </a:rPr>
              <a:t>Literaturvermittler</a:t>
            </a:r>
            <a:r>
              <a:rPr lang="de-DE" sz="3200" dirty="0">
                <a:solidFill>
                  <a:srgbClr val="002060"/>
                </a:solidFill>
              </a:rPr>
              <a:t> und Leseförderer in Schulen, Bibliotheken und Medien, im Buchhandel sowie an </a:t>
            </a:r>
            <a:r>
              <a:rPr lang="de-DE" sz="3200" dirty="0">
                <a:solidFill>
                  <a:srgbClr val="002060"/>
                </a:solidFill>
                <a:cs typeface="Calibri" panose="020F0502020204030204" pitchFamily="34" charset="0"/>
              </a:rPr>
              <a:t>Eltern. Die Website dient der </a:t>
            </a:r>
            <a:r>
              <a:rPr lang="de-DE" sz="3200" b="1" dirty="0">
                <a:solidFill>
                  <a:srgbClr val="002060"/>
                </a:solidFill>
                <a:cs typeface="Calibri" panose="020F0502020204030204" pitchFamily="34" charset="0"/>
              </a:rPr>
              <a:t>Leseförderung von Jungen</a:t>
            </a:r>
            <a:r>
              <a:rPr lang="de-DE" sz="3200" dirty="0">
                <a:solidFill>
                  <a:srgbClr val="002060"/>
                </a:solidFill>
                <a:cs typeface="Calibri" panose="020F0502020204030204" pitchFamily="34" charset="0"/>
              </a:rPr>
              <a:t> ab dem Grundschulalter (8-18 Jahre).</a:t>
            </a:r>
          </a:p>
          <a:p>
            <a:pPr marL="0" indent="0">
              <a:buNone/>
            </a:pPr>
            <a:endParaRPr lang="de-DE" sz="2400" dirty="0">
              <a:solidFill>
                <a:schemeClr val="bg1">
                  <a:lumMod val="25000"/>
                </a:schemeClr>
              </a:solidFill>
              <a:latin typeface="Calibri" panose="020F0502020204030204" pitchFamily="34" charset="0"/>
              <a:cs typeface="Calibri" panose="020F0502020204030204" pitchFamily="34" charset="0"/>
            </a:endParaRPr>
          </a:p>
          <a:p>
            <a:pPr eaLnBrk="1" hangingPunct="1">
              <a:lnSpc>
                <a:spcPct val="80000"/>
              </a:lnSpc>
              <a:buFont typeface="Wingdings" pitchFamily="2" charset="2"/>
              <a:buChar char="Ø"/>
            </a:pPr>
            <a:endParaRPr lang="de-DE" sz="1400" dirty="0">
              <a:solidFill>
                <a:srgbClr val="FFFFFF"/>
              </a:solidFill>
            </a:endParaRPr>
          </a:p>
        </p:txBody>
      </p:sp>
      <p:sp>
        <p:nvSpPr>
          <p:cNvPr id="9" name="Rectangle 1"/>
          <p:cNvSpPr>
            <a:spLocks noGrp="1" noChangeArrowheads="1"/>
          </p:cNvSpPr>
          <p:nvPr>
            <p:ph type="title"/>
          </p:nvPr>
        </p:nvSpPr>
        <p:spPr/>
        <p:txBody>
          <a:bodyPr>
            <a:normAutofit/>
          </a:bodyPr>
          <a:lstStyle/>
          <a:p>
            <a:pPr marL="365125" indent="-361950" eaLnBrk="1" hangingPunct="1">
              <a:buClrTx/>
              <a:buFontTx/>
              <a:buNone/>
              <a:tabLst>
                <a:tab pos="365125" algn="l"/>
                <a:tab pos="544513" algn="l"/>
                <a:tab pos="727075" algn="l"/>
                <a:tab pos="909638" algn="l"/>
                <a:tab pos="1092200" algn="l"/>
                <a:tab pos="1274763" algn="l"/>
                <a:tab pos="1457325" algn="l"/>
                <a:tab pos="1639888" algn="l"/>
                <a:tab pos="1822450" algn="l"/>
                <a:tab pos="2005013" algn="l"/>
                <a:tab pos="2187575" algn="l"/>
                <a:tab pos="2370138" algn="l"/>
                <a:tab pos="2552700" algn="l"/>
                <a:tab pos="2735263" algn="l"/>
                <a:tab pos="2917825" algn="l"/>
                <a:tab pos="3100388" algn="l"/>
                <a:tab pos="3282950" algn="l"/>
                <a:tab pos="3465513" algn="l"/>
                <a:tab pos="3648075" algn="l"/>
                <a:tab pos="3830638" algn="l"/>
                <a:tab pos="4013200" algn="l"/>
                <a:tab pos="4341813" algn="l"/>
                <a:tab pos="5065713" algn="l"/>
                <a:tab pos="5789613" algn="l"/>
                <a:tab pos="6513513" algn="l"/>
                <a:tab pos="6737350" algn="l"/>
                <a:tab pos="7186613" algn="l"/>
                <a:tab pos="7635875" algn="l"/>
                <a:tab pos="8085138" algn="l"/>
                <a:tab pos="8534400" algn="l"/>
                <a:tab pos="8983663" algn="l"/>
                <a:tab pos="9432925" algn="l"/>
              </a:tabLst>
            </a:pPr>
            <a:r>
              <a:rPr lang="de-DE" b="1" dirty="0"/>
              <a:t>Boys &amp; Books: Idee und Konzeption</a:t>
            </a:r>
          </a:p>
        </p:txBody>
      </p:sp>
      <p:pic>
        <p:nvPicPr>
          <p:cNvPr id="13" name="Bild 3" descr="bnb_logo_120827.eps">
            <a:extLst>
              <a:ext uri="{FF2B5EF4-FFF2-40B4-BE49-F238E27FC236}">
                <a16:creationId xmlns:a16="http://schemas.microsoft.com/office/drawing/2014/main" id="{AEA87F09-6693-457F-878B-DFF70CA78AA5}"/>
              </a:ext>
            </a:extLst>
          </p:cNvPr>
          <p:cNvPicPr>
            <a:picLocks noChangeAspect="1"/>
          </p:cNvPicPr>
          <p:nvPr/>
        </p:nvPicPr>
        <p:blipFill>
          <a:blip r:embed="rId2" cstate="print"/>
          <a:stretch>
            <a:fillRect/>
          </a:stretch>
        </p:blipFill>
        <p:spPr>
          <a:xfrm>
            <a:off x="8195745" y="1371119"/>
            <a:ext cx="697430" cy="1061090"/>
          </a:xfrm>
          <a:prstGeom prst="rect">
            <a:avLst/>
          </a:prstGeom>
        </p:spPr>
      </p:pic>
    </p:spTree>
    <p:extLst>
      <p:ext uri="{BB962C8B-B14F-4D97-AF65-F5344CB8AC3E}">
        <p14:creationId xmlns:p14="http://schemas.microsoft.com/office/powerpoint/2010/main" val="2251232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Inhaltsplatzhalter 18"/>
          <p:cNvSpPr>
            <a:spLocks noGrp="1"/>
          </p:cNvSpPr>
          <p:nvPr>
            <p:ph type="body" sz="quarter" idx="13"/>
          </p:nvPr>
        </p:nvSpPr>
        <p:spPr/>
        <p:txBody>
          <a:bodyPr>
            <a:normAutofit/>
          </a:bodyPr>
          <a:lstStyle/>
          <a:p>
            <a:pPr marL="0" indent="0">
              <a:buNone/>
            </a:pPr>
            <a:r>
              <a:rPr lang="de-DE" sz="3200" b="1" dirty="0" err="1">
                <a:solidFill>
                  <a:srgbClr val="002060"/>
                </a:solidFill>
              </a:rPr>
              <a:t>boys</a:t>
            </a:r>
            <a:r>
              <a:rPr lang="de-DE" sz="3200" b="1" dirty="0">
                <a:solidFill>
                  <a:srgbClr val="002060"/>
                </a:solidFill>
              </a:rPr>
              <a:t> &amp; </a:t>
            </a:r>
            <a:r>
              <a:rPr lang="de-DE" sz="3200" b="1" dirty="0" err="1">
                <a:solidFill>
                  <a:srgbClr val="002060"/>
                </a:solidFill>
              </a:rPr>
              <a:t>books</a:t>
            </a:r>
            <a:r>
              <a:rPr lang="de-DE" sz="3200" dirty="0">
                <a:solidFill>
                  <a:srgbClr val="002060"/>
                </a:solidFill>
              </a:rPr>
              <a:t> orientiert sich mit seinen Leseempfehlungen in erster Linie an noch unerfahrenen jungen Lesern bzw. </a:t>
            </a:r>
            <a:r>
              <a:rPr lang="de-DE" sz="3200" b="1" dirty="0">
                <a:solidFill>
                  <a:srgbClr val="002060"/>
                </a:solidFill>
              </a:rPr>
              <a:t>Wenig- oder Nicht-Lesern</a:t>
            </a:r>
            <a:r>
              <a:rPr lang="de-DE" sz="3200" dirty="0">
                <a:solidFill>
                  <a:srgbClr val="002060"/>
                </a:solidFill>
              </a:rPr>
              <a:t>. Um deren Anspruch auf ein </a:t>
            </a:r>
            <a:r>
              <a:rPr lang="de-DE" sz="3200" b="1" dirty="0">
                <a:solidFill>
                  <a:srgbClr val="002060"/>
                </a:solidFill>
              </a:rPr>
              <a:t>vielfältiges Angebot einfacher Lesestoffe</a:t>
            </a:r>
            <a:r>
              <a:rPr lang="de-DE" sz="3200" dirty="0">
                <a:solidFill>
                  <a:srgbClr val="002060"/>
                </a:solidFill>
              </a:rPr>
              <a:t> gerecht zu werden, gilt die spezielle Aufmerksamkeit der </a:t>
            </a:r>
            <a:r>
              <a:rPr lang="de-DE" sz="3200" b="1" dirty="0">
                <a:solidFill>
                  <a:srgbClr val="002060"/>
                </a:solidFill>
              </a:rPr>
              <a:t>populären Kinder- und Jugendliteratur</a:t>
            </a:r>
            <a:r>
              <a:rPr lang="de-DE" sz="3200" dirty="0">
                <a:solidFill>
                  <a:srgbClr val="002060"/>
                </a:solidFill>
              </a:rPr>
              <a:t>.</a:t>
            </a:r>
          </a:p>
          <a:p>
            <a:pPr>
              <a:buNone/>
            </a:pPr>
            <a:endParaRPr lang="de-DE" sz="3200" dirty="0"/>
          </a:p>
          <a:p>
            <a:pPr eaLnBrk="1" hangingPunct="1">
              <a:lnSpc>
                <a:spcPct val="80000"/>
              </a:lnSpc>
              <a:buFont typeface="Wingdings" pitchFamily="2" charset="2"/>
              <a:buChar char="Ø"/>
            </a:pPr>
            <a:endParaRPr lang="de-DE" sz="1400" dirty="0">
              <a:solidFill>
                <a:srgbClr val="FFFFFF"/>
              </a:solidFill>
            </a:endParaRPr>
          </a:p>
        </p:txBody>
      </p:sp>
      <p:sp>
        <p:nvSpPr>
          <p:cNvPr id="36866" name="Titel 17"/>
          <p:cNvSpPr>
            <a:spLocks noGrp="1"/>
          </p:cNvSpPr>
          <p:nvPr>
            <p:ph type="title"/>
          </p:nvPr>
        </p:nvSpPr>
        <p:spPr/>
        <p:txBody>
          <a:bodyPr>
            <a:normAutofit/>
          </a:bodyPr>
          <a:lstStyle/>
          <a:p>
            <a:pPr marL="365125" indent="-361950">
              <a:tabLst>
                <a:tab pos="365125" algn="l"/>
                <a:tab pos="544513" algn="l"/>
                <a:tab pos="727075" algn="l"/>
                <a:tab pos="909638" algn="l"/>
                <a:tab pos="1092200" algn="l"/>
                <a:tab pos="1274763" algn="l"/>
                <a:tab pos="1457325" algn="l"/>
                <a:tab pos="1639888" algn="l"/>
                <a:tab pos="1822450" algn="l"/>
                <a:tab pos="2005013" algn="l"/>
                <a:tab pos="2187575" algn="l"/>
                <a:tab pos="2370138" algn="l"/>
                <a:tab pos="2552700" algn="l"/>
                <a:tab pos="2735263" algn="l"/>
                <a:tab pos="2917825" algn="l"/>
                <a:tab pos="3100388" algn="l"/>
                <a:tab pos="3282950" algn="l"/>
                <a:tab pos="3465513" algn="l"/>
                <a:tab pos="3648075" algn="l"/>
                <a:tab pos="3830638" algn="l"/>
                <a:tab pos="4013200" algn="l"/>
                <a:tab pos="4341813" algn="l"/>
                <a:tab pos="5065713" algn="l"/>
                <a:tab pos="5789613" algn="l"/>
                <a:tab pos="6513513" algn="l"/>
                <a:tab pos="6737350" algn="l"/>
                <a:tab pos="7186613" algn="l"/>
                <a:tab pos="7635875" algn="l"/>
                <a:tab pos="8085138" algn="l"/>
                <a:tab pos="8534400" algn="l"/>
                <a:tab pos="8983663" algn="l"/>
                <a:tab pos="9432925" algn="l"/>
              </a:tabLst>
            </a:pPr>
            <a:r>
              <a:rPr lang="de-DE" b="1" dirty="0"/>
              <a:t>Boys &amp; </a:t>
            </a:r>
            <a:r>
              <a:rPr lang="de-DE" b="1" dirty="0" err="1"/>
              <a:t>books</a:t>
            </a:r>
            <a:r>
              <a:rPr lang="de-DE" b="1" dirty="0"/>
              <a:t>: Idee und Konzeption</a:t>
            </a:r>
          </a:p>
        </p:txBody>
      </p:sp>
      <p:pic>
        <p:nvPicPr>
          <p:cNvPr id="12" name="Bild 3" descr="bnb_logo_120827.eps">
            <a:extLst>
              <a:ext uri="{FF2B5EF4-FFF2-40B4-BE49-F238E27FC236}">
                <a16:creationId xmlns:a16="http://schemas.microsoft.com/office/drawing/2014/main" id="{0B1CCAAE-34FF-4A7C-944C-6BD479FEAFB4}"/>
              </a:ext>
            </a:extLst>
          </p:cNvPr>
          <p:cNvPicPr>
            <a:picLocks noChangeAspect="1"/>
          </p:cNvPicPr>
          <p:nvPr/>
        </p:nvPicPr>
        <p:blipFill>
          <a:blip r:embed="rId3" cstate="print"/>
          <a:stretch>
            <a:fillRect/>
          </a:stretch>
        </p:blipFill>
        <p:spPr>
          <a:xfrm>
            <a:off x="8095133" y="1248927"/>
            <a:ext cx="697430" cy="1061090"/>
          </a:xfrm>
          <a:prstGeom prst="rect">
            <a:avLst/>
          </a:prstGeom>
        </p:spPr>
      </p:pic>
    </p:spTree>
    <p:extLst>
      <p:ext uri="{BB962C8B-B14F-4D97-AF65-F5344CB8AC3E}">
        <p14:creationId xmlns:p14="http://schemas.microsoft.com/office/powerpoint/2010/main" val="2187281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BEC0ED9-0772-FA84-C5A3-C1B2B99E611D}"/>
              </a:ext>
            </a:extLst>
          </p:cNvPr>
          <p:cNvSpPr>
            <a:spLocks noGrp="1"/>
          </p:cNvSpPr>
          <p:nvPr>
            <p:ph type="body" sz="quarter" idx="13"/>
          </p:nvPr>
        </p:nvSpPr>
        <p:spPr/>
        <p:txBody>
          <a:bodyPr/>
          <a:lstStyle/>
          <a:p>
            <a:r>
              <a:rPr lang="de-DE" dirty="0"/>
              <a:t> Vergleichen Sie (zunächst jede/r) für sich Ihre Hypothesen auf </a:t>
            </a:r>
            <a:r>
              <a:rPr lang="de-DE" b="1" dirty="0"/>
              <a:t>AB3</a:t>
            </a:r>
            <a:r>
              <a:rPr lang="de-DE" dirty="0"/>
              <a:t> und </a:t>
            </a:r>
            <a:r>
              <a:rPr lang="de-DE" b="1" dirty="0"/>
              <a:t>AB4</a:t>
            </a:r>
            <a:r>
              <a:rPr lang="de-DE" dirty="0"/>
              <a:t> mit den neuen Informationen.</a:t>
            </a:r>
          </a:p>
          <a:p>
            <a:r>
              <a:rPr lang="de-DE" dirty="0"/>
              <a:t>Bringen Sie Ihre Beobachtungen und Fragen dann in die Gesamtgruppe ein.</a:t>
            </a:r>
          </a:p>
        </p:txBody>
      </p:sp>
      <p:sp>
        <p:nvSpPr>
          <p:cNvPr id="3" name="Titel 2">
            <a:extLst>
              <a:ext uri="{FF2B5EF4-FFF2-40B4-BE49-F238E27FC236}">
                <a16:creationId xmlns:a16="http://schemas.microsoft.com/office/drawing/2014/main" id="{5A074C10-AF9F-C513-259A-25D4B859A91C}"/>
              </a:ext>
            </a:extLst>
          </p:cNvPr>
          <p:cNvSpPr>
            <a:spLocks noGrp="1"/>
          </p:cNvSpPr>
          <p:nvPr>
            <p:ph type="title"/>
          </p:nvPr>
        </p:nvSpPr>
        <p:spPr/>
        <p:txBody>
          <a:bodyPr/>
          <a:lstStyle/>
          <a:p>
            <a:r>
              <a:rPr lang="de-DE" b="1" dirty="0"/>
              <a:t>Arbeitsauftrag für die Gesamtgruppe</a:t>
            </a:r>
          </a:p>
        </p:txBody>
      </p:sp>
    </p:spTree>
    <p:extLst>
      <p:ext uri="{BB962C8B-B14F-4D97-AF65-F5344CB8AC3E}">
        <p14:creationId xmlns:p14="http://schemas.microsoft.com/office/powerpoint/2010/main" val="1852644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2C72848F-7725-4B3A-A68B-3B6EA6CDB1D2}"/>
              </a:ext>
            </a:extLst>
          </p:cNvPr>
          <p:cNvSpPr>
            <a:spLocks noGrp="1"/>
          </p:cNvSpPr>
          <p:nvPr>
            <p:ph type="title"/>
          </p:nvPr>
        </p:nvSpPr>
        <p:spPr>
          <a:xfrm>
            <a:off x="323528" y="10990"/>
            <a:ext cx="7926184" cy="1060287"/>
          </a:xfrm>
        </p:spPr>
        <p:txBody>
          <a:bodyPr/>
          <a:lstStyle/>
          <a:p>
            <a:r>
              <a:rPr lang="de-DE" b="1" dirty="0"/>
              <a:t>Zeit für Fragen und Kommentare</a:t>
            </a:r>
          </a:p>
        </p:txBody>
      </p:sp>
    </p:spTree>
    <p:extLst>
      <p:ext uri="{BB962C8B-B14F-4D97-AF65-F5344CB8AC3E}">
        <p14:creationId xmlns:p14="http://schemas.microsoft.com/office/powerpoint/2010/main" val="174857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88264E8C-D87E-4FDE-92A4-605A3295D026}"/>
              </a:ext>
            </a:extLst>
          </p:cNvPr>
          <p:cNvSpPr>
            <a:spLocks noGrp="1"/>
          </p:cNvSpPr>
          <p:nvPr>
            <p:ph type="title"/>
          </p:nvPr>
        </p:nvSpPr>
        <p:spPr>
          <a:xfrm>
            <a:off x="179512" y="2149"/>
            <a:ext cx="8964488" cy="1060287"/>
          </a:xfrm>
        </p:spPr>
        <p:txBody>
          <a:bodyPr>
            <a:normAutofit/>
          </a:bodyPr>
          <a:lstStyle/>
          <a:p>
            <a:r>
              <a:rPr lang="de-DE" sz="2400" b="1" dirty="0"/>
              <a:t>Modul 8.1: Grundlagen und Modelle einer ganzheitlichen und systematischen Leseförderung in der Schule</a:t>
            </a:r>
            <a:endParaRPr lang="de-DE" sz="2000" b="1" dirty="0"/>
          </a:p>
        </p:txBody>
      </p:sp>
    </p:spTree>
    <p:extLst>
      <p:ext uri="{BB962C8B-B14F-4D97-AF65-F5344CB8AC3E}">
        <p14:creationId xmlns:p14="http://schemas.microsoft.com/office/powerpoint/2010/main" val="566792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6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728162" cy="1933231"/>
            <a:chOff x="1208269" y="1065384"/>
            <a:chExt cx="572816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72816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lvl="0" defTabSz="2578100">
                <a:lnSpc>
                  <a:spcPct val="90000"/>
                </a:lnSpc>
                <a:spcBef>
                  <a:spcPct val="0"/>
                </a:spcBef>
                <a:spcAft>
                  <a:spcPct val="35000"/>
                </a:spcAft>
              </a:pPr>
              <a:r>
                <a:rPr lang="de-DE" sz="2800" b="1" dirty="0"/>
                <a:t>Das didaktische Mehrebenen-Modell der Lesekompetenz</a:t>
              </a:r>
              <a:endParaRPr lang="de-DE" sz="2800" b="1" kern="1200" dirty="0"/>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3"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Titel 3">
            <a:extLst>
              <a:ext uri="{FF2B5EF4-FFF2-40B4-BE49-F238E27FC236}">
                <a16:creationId xmlns:a16="http://schemas.microsoft.com/office/drawing/2014/main" id="{E3000261-18C8-425F-81EC-99162671FD88}"/>
              </a:ext>
            </a:extLst>
          </p:cNvPr>
          <p:cNvSpPr>
            <a:spLocks noGrp="1"/>
          </p:cNvSpPr>
          <p:nvPr>
            <p:ph type="title"/>
          </p:nvPr>
        </p:nvSpPr>
        <p:spPr>
          <a:xfrm>
            <a:off x="323528" y="10990"/>
            <a:ext cx="7926184" cy="1060287"/>
          </a:xfrm>
        </p:spPr>
        <p:txBody>
          <a:bodyPr>
            <a:normAutofit/>
          </a:bodyPr>
          <a:lstStyle/>
          <a:p>
            <a:endParaRPr lang="de-DE" b="1" dirty="0"/>
          </a:p>
        </p:txBody>
      </p:sp>
    </p:spTree>
    <p:extLst>
      <p:ext uri="{BB962C8B-B14F-4D97-AF65-F5344CB8AC3E}">
        <p14:creationId xmlns:p14="http://schemas.microsoft.com/office/powerpoint/2010/main" val="207968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quarter" idx="13"/>
          </p:nvPr>
        </p:nvSpPr>
        <p:spPr>
          <a:xfrm>
            <a:off x="287176" y="1377156"/>
            <a:ext cx="8569647" cy="4103687"/>
          </a:xfrm>
        </p:spPr>
        <p:txBody>
          <a:bodyPr>
            <a:normAutofit/>
          </a:bodyPr>
          <a:lstStyle/>
          <a:p>
            <a:pPr marL="0" indent="0" eaLnBrk="1" hangingPunct="1">
              <a:buNone/>
              <a:tabLst>
                <a:tab pos="365125" algn="l"/>
              </a:tabLst>
            </a:pPr>
            <a:r>
              <a:rPr lang="de-DE" sz="2000" b="1" dirty="0"/>
              <a:t>Lesekompetenz bei PISA 2000 wird fokussiert auf</a:t>
            </a:r>
          </a:p>
          <a:p>
            <a:pPr marL="0" indent="0" eaLnBrk="1" hangingPunct="1">
              <a:buNone/>
              <a:tabLst>
                <a:tab pos="365125" algn="l"/>
              </a:tabLst>
            </a:pPr>
            <a:endParaRPr lang="de-DE" sz="2000" b="1" dirty="0"/>
          </a:p>
          <a:p>
            <a:pPr eaLnBrk="1" hangingPunct="1">
              <a:buFont typeface="Wingdings" pitchFamily="2" charset="2"/>
              <a:buChar char="Ø"/>
              <a:tabLst>
                <a:tab pos="365125" algn="l"/>
              </a:tabLst>
            </a:pPr>
            <a:r>
              <a:rPr lang="de-DE" sz="2000" b="1" dirty="0">
                <a:solidFill>
                  <a:srgbClr val="C00000"/>
                </a:solidFill>
              </a:rPr>
              <a:t>Kognitive („verstehen“)</a:t>
            </a:r>
          </a:p>
          <a:p>
            <a:pPr eaLnBrk="1" hangingPunct="1">
              <a:buFont typeface="Wingdings" pitchFamily="2" charset="2"/>
              <a:buChar char="Ø"/>
              <a:tabLst>
                <a:tab pos="365125" algn="l"/>
              </a:tabLst>
            </a:pPr>
            <a:r>
              <a:rPr lang="de-DE" sz="2000" b="1" dirty="0">
                <a:solidFill>
                  <a:srgbClr val="C00000"/>
                </a:solidFill>
              </a:rPr>
              <a:t>Pragmatische („nutzen“) und </a:t>
            </a:r>
          </a:p>
          <a:p>
            <a:pPr eaLnBrk="1" hangingPunct="1">
              <a:buFont typeface="Wingdings" pitchFamily="2" charset="2"/>
              <a:buChar char="Ø"/>
              <a:tabLst>
                <a:tab pos="365125" algn="l"/>
              </a:tabLst>
            </a:pPr>
            <a:r>
              <a:rPr lang="de-DE" sz="2000" b="1" dirty="0">
                <a:solidFill>
                  <a:srgbClr val="C00000"/>
                </a:solidFill>
              </a:rPr>
              <a:t>Reflexive Komponenten:</a:t>
            </a:r>
          </a:p>
          <a:p>
            <a:pPr marL="0" indent="0" eaLnBrk="1" hangingPunct="1">
              <a:buNone/>
              <a:tabLst>
                <a:tab pos="365125" algn="l"/>
              </a:tabLst>
            </a:pPr>
            <a:endParaRPr lang="de-DE" sz="2000" b="1" dirty="0">
              <a:solidFill>
                <a:srgbClr val="C00000"/>
              </a:solidFill>
            </a:endParaRPr>
          </a:p>
          <a:p>
            <a:pPr marL="0" indent="0" eaLnBrk="1" hangingPunct="1">
              <a:buNone/>
              <a:tabLst>
                <a:tab pos="365125" algn="l"/>
              </a:tabLst>
            </a:pPr>
            <a:r>
              <a:rPr lang="de-DE" sz="2000" dirty="0"/>
              <a:t>„‚Lesekompetenz‘ (Reading </a:t>
            </a:r>
            <a:r>
              <a:rPr lang="de-DE" sz="2000" dirty="0" err="1"/>
              <a:t>Literacy</a:t>
            </a:r>
            <a:r>
              <a:rPr lang="de-DE" sz="2000" dirty="0"/>
              <a:t>) heißt, </a:t>
            </a:r>
            <a:r>
              <a:rPr lang="de-DE" sz="2000" b="1" dirty="0">
                <a:solidFill>
                  <a:srgbClr val="A50021"/>
                </a:solidFill>
              </a:rPr>
              <a:t>geschriebene Texte zu verstehen, zu nutzen und über sie zu reflektieren</a:t>
            </a:r>
            <a:r>
              <a:rPr lang="de-DE" sz="2000" dirty="0"/>
              <a:t>, um eigene Ziele zu erreichen, das eigene Wissen und Potenzial weiterzuentwickeln und am gesellschaftlichen Leben teilzunehmen.“ (PISA 2000, S. 80) </a:t>
            </a:r>
          </a:p>
        </p:txBody>
      </p:sp>
      <p:sp>
        <p:nvSpPr>
          <p:cNvPr id="21506" name="Rectangle 2"/>
          <p:cNvSpPr>
            <a:spLocks noGrp="1" noChangeArrowheads="1"/>
          </p:cNvSpPr>
          <p:nvPr>
            <p:ph type="title"/>
          </p:nvPr>
        </p:nvSpPr>
        <p:spPr>
          <a:xfrm>
            <a:off x="20111" y="10990"/>
            <a:ext cx="8873063" cy="1060287"/>
          </a:xfrm>
        </p:spPr>
        <p:txBody>
          <a:bodyPr>
            <a:normAutofit fontScale="90000"/>
          </a:bodyPr>
          <a:lstStyle/>
          <a:p>
            <a:pPr marL="365125" indent="-365125" eaLnBrk="1" hangingPunct="1">
              <a:tabLst/>
            </a:pPr>
            <a:r>
              <a:rPr lang="de-DE" b="1" dirty="0"/>
              <a:t>	Der kognitionspsychologische Begriff der Lesekompetenz bei PISA</a:t>
            </a:r>
          </a:p>
        </p:txBody>
      </p:sp>
      <p:sp>
        <p:nvSpPr>
          <p:cNvPr id="21508" name="Foliennummernplatzhalter 3"/>
          <p:cNvSpPr>
            <a:spLocks noGrp="1"/>
          </p:cNvSpPr>
          <p:nvPr>
            <p:ph type="sldNum" sz="quarter" idx="4294967295"/>
          </p:nvPr>
        </p:nvSpPr>
        <p:spPr>
          <a:xfrm>
            <a:off x="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7D5555-C611-4555-B25C-6DA50925B7C9}" type="slidenum">
              <a:rPr lang="de-DE" smtClean="0">
                <a:solidFill>
                  <a:schemeClr val="bg1"/>
                </a:solidFill>
              </a:rPr>
              <a:pPr eaLnBrk="1" hangingPunct="1"/>
              <a:t>7</a:t>
            </a:fld>
            <a:endParaRPr lang="de-DE">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4905D10-EB7C-17DC-1C1A-DEB6FD8B4082}"/>
              </a:ext>
            </a:extLst>
          </p:cNvPr>
          <p:cNvSpPr>
            <a:spLocks noGrp="1"/>
          </p:cNvSpPr>
          <p:nvPr>
            <p:ph type="title"/>
          </p:nvPr>
        </p:nvSpPr>
        <p:spPr/>
        <p:txBody>
          <a:bodyPr>
            <a:normAutofit fontScale="90000"/>
          </a:bodyPr>
          <a:lstStyle/>
          <a:p>
            <a:r>
              <a:rPr lang="de-DE" sz="3200" b="1" dirty="0">
                <a:solidFill>
                  <a:schemeClr val="bg1"/>
                </a:solidFill>
              </a:rPr>
              <a:t>Zur Erinnerung: Die theoretische Struktur der Lesekompetenz nach PISA 2000 (vgl. Modul 1.1)</a:t>
            </a:r>
            <a:endParaRPr lang="de-DE" dirty="0"/>
          </a:p>
        </p:txBody>
      </p:sp>
      <p:grpSp>
        <p:nvGrpSpPr>
          <p:cNvPr id="5" name="Gruppieren 4">
            <a:extLst>
              <a:ext uri="{FF2B5EF4-FFF2-40B4-BE49-F238E27FC236}">
                <a16:creationId xmlns:a16="http://schemas.microsoft.com/office/drawing/2014/main" id="{5BF59454-FDA6-E452-EA69-264FEB07A59D}"/>
              </a:ext>
            </a:extLst>
          </p:cNvPr>
          <p:cNvGrpSpPr/>
          <p:nvPr/>
        </p:nvGrpSpPr>
        <p:grpSpPr>
          <a:xfrm>
            <a:off x="460640" y="1248566"/>
            <a:ext cx="7640826" cy="4720373"/>
            <a:chOff x="107156" y="1055844"/>
            <a:chExt cx="8799136" cy="5037785"/>
          </a:xfrm>
        </p:grpSpPr>
        <p:cxnSp>
          <p:nvCxnSpPr>
            <p:cNvPr id="6" name="Gerade Verbindung 32">
              <a:extLst>
                <a:ext uri="{FF2B5EF4-FFF2-40B4-BE49-F238E27FC236}">
                  <a16:creationId xmlns:a16="http://schemas.microsoft.com/office/drawing/2014/main" id="{72BF67A3-D43D-D158-CD52-885FC48FA44C}"/>
                </a:ext>
              </a:extLst>
            </p:cNvPr>
            <p:cNvCxnSpPr>
              <a:cxnSpLocks/>
              <a:stCxn id="29" idx="2"/>
              <a:endCxn id="22" idx="0"/>
            </p:cNvCxnSpPr>
            <p:nvPr/>
          </p:nvCxnSpPr>
          <p:spPr>
            <a:xfrm>
              <a:off x="8151099" y="4745760"/>
              <a:ext cx="39912" cy="214007"/>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Gerade Verbindung 33">
              <a:extLst>
                <a:ext uri="{FF2B5EF4-FFF2-40B4-BE49-F238E27FC236}">
                  <a16:creationId xmlns:a16="http://schemas.microsoft.com/office/drawing/2014/main" id="{2E5D0CE3-65A4-576E-BEBC-7DAD5EF5649B}"/>
                </a:ext>
              </a:extLst>
            </p:cNvPr>
            <p:cNvCxnSpPr>
              <a:stCxn id="30" idx="2"/>
              <a:endCxn id="23" idx="0"/>
            </p:cNvCxnSpPr>
            <p:nvPr/>
          </p:nvCxnSpPr>
          <p:spPr>
            <a:xfrm rot="5400000">
              <a:off x="6402721" y="4849030"/>
              <a:ext cx="218769" cy="270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Gerade Verbindung 34">
              <a:extLst>
                <a:ext uri="{FF2B5EF4-FFF2-40B4-BE49-F238E27FC236}">
                  <a16:creationId xmlns:a16="http://schemas.microsoft.com/office/drawing/2014/main" id="{35025A1C-7AAF-372B-3A48-4547B3E6EB82}"/>
                </a:ext>
              </a:extLst>
            </p:cNvPr>
            <p:cNvCxnSpPr>
              <a:stCxn id="27" idx="2"/>
              <a:endCxn id="24" idx="0"/>
            </p:cNvCxnSpPr>
            <p:nvPr/>
          </p:nvCxnSpPr>
          <p:spPr>
            <a:xfrm rot="16200000" flipH="1">
              <a:off x="4666448" y="4847972"/>
              <a:ext cx="218769" cy="482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 Verbindung 35">
              <a:extLst>
                <a:ext uri="{FF2B5EF4-FFF2-40B4-BE49-F238E27FC236}">
                  <a16:creationId xmlns:a16="http://schemas.microsoft.com/office/drawing/2014/main" id="{4A674976-1857-E44E-FF5D-5A2592F01BA8}"/>
                </a:ext>
              </a:extLst>
            </p:cNvPr>
            <p:cNvCxnSpPr>
              <a:stCxn id="28" idx="2"/>
              <a:endCxn id="25" idx="0"/>
            </p:cNvCxnSpPr>
            <p:nvPr/>
          </p:nvCxnSpPr>
          <p:spPr>
            <a:xfrm rot="16200000" flipH="1">
              <a:off x="2859646" y="4849940"/>
              <a:ext cx="218769" cy="88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 Verbindung 36">
              <a:extLst>
                <a:ext uri="{FF2B5EF4-FFF2-40B4-BE49-F238E27FC236}">
                  <a16:creationId xmlns:a16="http://schemas.microsoft.com/office/drawing/2014/main" id="{C9517EE3-7C1F-CC13-947A-9BC6781ACE24}"/>
                </a:ext>
              </a:extLst>
            </p:cNvPr>
            <p:cNvCxnSpPr>
              <a:stCxn id="32" idx="2"/>
              <a:endCxn id="26" idx="0"/>
            </p:cNvCxnSpPr>
            <p:nvPr/>
          </p:nvCxnSpPr>
          <p:spPr>
            <a:xfrm>
              <a:off x="1078706" y="3780233"/>
              <a:ext cx="794" cy="117953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Gerade Verbindung 37">
              <a:extLst>
                <a:ext uri="{FF2B5EF4-FFF2-40B4-BE49-F238E27FC236}">
                  <a16:creationId xmlns:a16="http://schemas.microsoft.com/office/drawing/2014/main" id="{134EFB4B-EE3D-B471-619E-C06AB7C9BCF6}"/>
                </a:ext>
              </a:extLst>
            </p:cNvPr>
            <p:cNvCxnSpPr>
              <a:stCxn id="21" idx="2"/>
              <a:endCxn id="29" idx="0"/>
            </p:cNvCxnSpPr>
            <p:nvPr/>
          </p:nvCxnSpPr>
          <p:spPr>
            <a:xfrm rot="16200000" flipH="1">
              <a:off x="7070368" y="2649496"/>
              <a:ext cx="1245395" cy="916067"/>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Gerade Verbindung 38">
              <a:extLst>
                <a:ext uri="{FF2B5EF4-FFF2-40B4-BE49-F238E27FC236}">
                  <a16:creationId xmlns:a16="http://schemas.microsoft.com/office/drawing/2014/main" id="{19EE3039-19E3-3D5C-633C-D2E1445F357B}"/>
                </a:ext>
              </a:extLst>
            </p:cNvPr>
            <p:cNvCxnSpPr>
              <a:stCxn id="21" idx="2"/>
              <a:endCxn id="30" idx="0"/>
            </p:cNvCxnSpPr>
            <p:nvPr/>
          </p:nvCxnSpPr>
          <p:spPr>
            <a:xfrm rot="5400000">
              <a:off x="6253929" y="2744362"/>
              <a:ext cx="1240633" cy="721575"/>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 Verbindung 39">
              <a:extLst>
                <a:ext uri="{FF2B5EF4-FFF2-40B4-BE49-F238E27FC236}">
                  <a16:creationId xmlns:a16="http://schemas.microsoft.com/office/drawing/2014/main" id="{F54D9B1A-2ACC-C93D-5505-640E37632507}"/>
                </a:ext>
              </a:extLst>
            </p:cNvPr>
            <p:cNvCxnSpPr>
              <a:cxnSpLocks/>
              <a:stCxn id="20" idx="2"/>
              <a:endCxn id="31" idx="0"/>
            </p:cNvCxnSpPr>
            <p:nvPr/>
          </p:nvCxnSpPr>
          <p:spPr>
            <a:xfrm>
              <a:off x="2246036" y="2484833"/>
              <a:ext cx="1621733" cy="21716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Gerade Verbindung 40">
              <a:extLst>
                <a:ext uri="{FF2B5EF4-FFF2-40B4-BE49-F238E27FC236}">
                  <a16:creationId xmlns:a16="http://schemas.microsoft.com/office/drawing/2014/main" id="{666C29AD-0EA2-AFD0-D2AD-50A43E10AE3E}"/>
                </a:ext>
              </a:extLst>
            </p:cNvPr>
            <p:cNvCxnSpPr>
              <a:cxnSpLocks/>
              <a:stCxn id="20" idx="2"/>
              <a:endCxn id="32" idx="0"/>
            </p:cNvCxnSpPr>
            <p:nvPr/>
          </p:nvCxnSpPr>
          <p:spPr>
            <a:xfrm flipH="1">
              <a:off x="1078706" y="2484833"/>
              <a:ext cx="1167330" cy="21590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Gerade Verbindung 41">
              <a:extLst>
                <a:ext uri="{FF2B5EF4-FFF2-40B4-BE49-F238E27FC236}">
                  <a16:creationId xmlns:a16="http://schemas.microsoft.com/office/drawing/2014/main" id="{B4AA159E-2556-FD43-A136-9C1D4386F106}"/>
                </a:ext>
              </a:extLst>
            </p:cNvPr>
            <p:cNvCxnSpPr>
              <a:cxnSpLocks/>
              <a:stCxn id="19" idx="2"/>
              <a:endCxn id="20" idx="0"/>
            </p:cNvCxnSpPr>
            <p:nvPr/>
          </p:nvCxnSpPr>
          <p:spPr>
            <a:xfrm flipH="1">
              <a:off x="2246036" y="1487644"/>
              <a:ext cx="2355735" cy="205027"/>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42">
              <a:extLst>
                <a:ext uri="{FF2B5EF4-FFF2-40B4-BE49-F238E27FC236}">
                  <a16:creationId xmlns:a16="http://schemas.microsoft.com/office/drawing/2014/main" id="{EC2B52C6-7E58-35C5-B93D-CB3AA5E9F208}"/>
                </a:ext>
              </a:extLst>
            </p:cNvPr>
            <p:cNvCxnSpPr>
              <a:stCxn id="19" idx="2"/>
              <a:endCxn id="21" idx="0"/>
            </p:cNvCxnSpPr>
            <p:nvPr/>
          </p:nvCxnSpPr>
          <p:spPr>
            <a:xfrm rot="16200000" flipH="1">
              <a:off x="5815888" y="273526"/>
              <a:ext cx="205027" cy="2633261"/>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Gerade Verbindung 43">
              <a:extLst>
                <a:ext uri="{FF2B5EF4-FFF2-40B4-BE49-F238E27FC236}">
                  <a16:creationId xmlns:a16="http://schemas.microsoft.com/office/drawing/2014/main" id="{78F5D934-52F7-9221-1272-9C64510F3B89}"/>
                </a:ext>
              </a:extLst>
            </p:cNvPr>
            <p:cNvCxnSpPr>
              <a:stCxn id="31" idx="2"/>
              <a:endCxn id="28" idx="0"/>
            </p:cNvCxnSpPr>
            <p:nvPr/>
          </p:nvCxnSpPr>
          <p:spPr>
            <a:xfrm rot="5400000">
              <a:off x="3302524" y="3160220"/>
              <a:ext cx="231310" cy="899182"/>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 Verbindung 44">
              <a:extLst>
                <a:ext uri="{FF2B5EF4-FFF2-40B4-BE49-F238E27FC236}">
                  <a16:creationId xmlns:a16="http://schemas.microsoft.com/office/drawing/2014/main" id="{AAF99C27-5E64-B795-0CBE-AF28D97958C7}"/>
                </a:ext>
              </a:extLst>
            </p:cNvPr>
            <p:cNvCxnSpPr>
              <a:stCxn id="31" idx="2"/>
              <a:endCxn id="27" idx="0"/>
            </p:cNvCxnSpPr>
            <p:nvPr/>
          </p:nvCxnSpPr>
          <p:spPr>
            <a:xfrm rot="16200000" flipH="1">
              <a:off x="4204941" y="3156985"/>
              <a:ext cx="231310" cy="905652"/>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3">
              <a:extLst>
                <a:ext uri="{FF2B5EF4-FFF2-40B4-BE49-F238E27FC236}">
                  <a16:creationId xmlns:a16="http://schemas.microsoft.com/office/drawing/2014/main" id="{D708343C-D393-C18D-D796-0E99937C5962}"/>
                </a:ext>
              </a:extLst>
            </p:cNvPr>
            <p:cNvSpPr>
              <a:spLocks noChangeArrowheads="1"/>
            </p:cNvSpPr>
            <p:nvPr/>
          </p:nvSpPr>
          <p:spPr bwMode="auto">
            <a:xfrm>
              <a:off x="3581130" y="1055844"/>
              <a:ext cx="2041282" cy="431800"/>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Lesekompetenz</a:t>
              </a:r>
              <a:endParaRPr lang="en-US" sz="1500" dirty="0">
                <a:solidFill>
                  <a:schemeClr val="bg1"/>
                </a:solidFill>
                <a:latin typeface="Arial"/>
                <a:cs typeface="Arial"/>
              </a:endParaRPr>
            </a:p>
          </p:txBody>
        </p:sp>
        <p:sp>
          <p:nvSpPr>
            <p:cNvPr id="20" name="Rectangle 4">
              <a:extLst>
                <a:ext uri="{FF2B5EF4-FFF2-40B4-BE49-F238E27FC236}">
                  <a16:creationId xmlns:a16="http://schemas.microsoft.com/office/drawing/2014/main" id="{62C79B70-203F-7C78-15DB-F1AFD287E5BB}"/>
                </a:ext>
              </a:extLst>
            </p:cNvPr>
            <p:cNvSpPr>
              <a:spLocks noChangeArrowheads="1"/>
            </p:cNvSpPr>
            <p:nvPr/>
          </p:nvSpPr>
          <p:spPr bwMode="auto">
            <a:xfrm>
              <a:off x="230762" y="1692671"/>
              <a:ext cx="4030546" cy="79216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Primär</a:t>
              </a:r>
              <a:r>
                <a:rPr lang="en-US" sz="1500" dirty="0">
                  <a:solidFill>
                    <a:schemeClr val="bg1"/>
                  </a:solidFill>
                  <a:latin typeface="Arial"/>
                  <a:cs typeface="Arial"/>
                </a:rPr>
                <a:t> </a:t>
              </a:r>
              <a:r>
                <a:rPr lang="en-US" sz="1500" dirty="0" err="1">
                  <a:solidFill>
                    <a:schemeClr val="bg1"/>
                  </a:solidFill>
                  <a:latin typeface="Arial"/>
                  <a:cs typeface="Arial"/>
                </a:rPr>
                <a:t>textinterne</a:t>
              </a:r>
              <a:r>
                <a:rPr lang="en-US" sz="1500" dirty="0">
                  <a:solidFill>
                    <a:schemeClr val="bg1"/>
                  </a:solidFill>
                  <a:latin typeface="Arial"/>
                  <a:cs typeface="Arial"/>
                </a:rPr>
                <a:t> </a:t>
              </a:r>
              <a:r>
                <a:rPr lang="en-US" sz="1500" dirty="0" err="1">
                  <a:solidFill>
                    <a:schemeClr val="bg1"/>
                  </a:solidFill>
                  <a:latin typeface="Arial"/>
                  <a:cs typeface="Arial"/>
                </a:rPr>
                <a:t>Informationen</a:t>
              </a:r>
              <a:r>
                <a:rPr lang="en-US" sz="1500" dirty="0">
                  <a:solidFill>
                    <a:schemeClr val="bg1"/>
                  </a:solidFill>
                  <a:latin typeface="Arial"/>
                  <a:cs typeface="Arial"/>
                </a:rPr>
                <a:t> </a:t>
              </a:r>
              <a:r>
                <a:rPr lang="en-US" sz="1500" dirty="0" err="1">
                  <a:solidFill>
                    <a:schemeClr val="bg1"/>
                  </a:solidFill>
                  <a:latin typeface="Arial"/>
                  <a:cs typeface="Arial"/>
                </a:rPr>
                <a:t>nutzen</a:t>
              </a:r>
              <a:endParaRPr lang="en-US" sz="1500" dirty="0">
                <a:solidFill>
                  <a:schemeClr val="bg1"/>
                </a:solidFill>
                <a:latin typeface="Arial"/>
                <a:cs typeface="Arial"/>
              </a:endParaRPr>
            </a:p>
          </p:txBody>
        </p:sp>
        <p:sp>
          <p:nvSpPr>
            <p:cNvPr id="21" name="Rectangle 5">
              <a:extLst>
                <a:ext uri="{FF2B5EF4-FFF2-40B4-BE49-F238E27FC236}">
                  <a16:creationId xmlns:a16="http://schemas.microsoft.com/office/drawing/2014/main" id="{AFA0014C-F940-B9A0-CACF-667B125C111C}"/>
                </a:ext>
              </a:extLst>
            </p:cNvPr>
            <p:cNvSpPr>
              <a:spLocks noChangeArrowheads="1"/>
            </p:cNvSpPr>
            <p:nvPr/>
          </p:nvSpPr>
          <p:spPr bwMode="auto">
            <a:xfrm>
              <a:off x="5651500" y="1692671"/>
              <a:ext cx="3167063" cy="79216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Externes</a:t>
              </a:r>
              <a:r>
                <a:rPr lang="en-US" sz="1500" dirty="0">
                  <a:solidFill>
                    <a:schemeClr val="bg1"/>
                  </a:solidFill>
                  <a:latin typeface="Arial"/>
                  <a:cs typeface="Arial"/>
                </a:rPr>
                <a:t> </a:t>
              </a:r>
              <a:r>
                <a:rPr lang="en-US" sz="1500" dirty="0" err="1">
                  <a:solidFill>
                    <a:schemeClr val="bg1"/>
                  </a:solidFill>
                  <a:latin typeface="Arial"/>
                  <a:cs typeface="Arial"/>
                </a:rPr>
                <a:t>Wissen</a:t>
              </a:r>
              <a:r>
                <a:rPr lang="en-US" sz="1500" dirty="0">
                  <a:solidFill>
                    <a:schemeClr val="bg1"/>
                  </a:solidFill>
                  <a:latin typeface="Arial"/>
                  <a:cs typeface="Arial"/>
                </a:rPr>
                <a:t> </a:t>
              </a:r>
              <a:r>
                <a:rPr lang="en-US" sz="1500" dirty="0" err="1">
                  <a:solidFill>
                    <a:schemeClr val="bg1"/>
                  </a:solidFill>
                  <a:latin typeface="Arial"/>
                  <a:cs typeface="Arial"/>
                </a:rPr>
                <a:t>heranziehen</a:t>
              </a:r>
              <a:endParaRPr lang="en-US" sz="1500" dirty="0">
                <a:solidFill>
                  <a:schemeClr val="bg1"/>
                </a:solidFill>
                <a:latin typeface="Arial"/>
                <a:cs typeface="Arial"/>
              </a:endParaRPr>
            </a:p>
          </p:txBody>
        </p:sp>
        <p:sp>
          <p:nvSpPr>
            <p:cNvPr id="22" name="Rectangle 6">
              <a:extLst>
                <a:ext uri="{FF2B5EF4-FFF2-40B4-BE49-F238E27FC236}">
                  <a16:creationId xmlns:a16="http://schemas.microsoft.com/office/drawing/2014/main" id="{519695EE-57F9-BCB5-9043-4FD52CA722AC}"/>
                </a:ext>
              </a:extLst>
            </p:cNvPr>
            <p:cNvSpPr>
              <a:spLocks noChangeArrowheads="1"/>
            </p:cNvSpPr>
            <p:nvPr/>
          </p:nvSpPr>
          <p:spPr bwMode="auto">
            <a:xfrm>
              <a:off x="7475729" y="4959767"/>
              <a:ext cx="1430563" cy="113386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Über</a:t>
              </a:r>
              <a:r>
                <a:rPr lang="en-US" sz="1500" dirty="0">
                  <a:solidFill>
                    <a:schemeClr val="bg1"/>
                  </a:solidFill>
                  <a:latin typeface="Arial"/>
                  <a:cs typeface="Arial"/>
                </a:rPr>
                <a:t> die Form </a:t>
              </a:r>
              <a:br>
                <a:rPr lang="en-US" sz="1500" dirty="0">
                  <a:solidFill>
                    <a:schemeClr val="bg1"/>
                  </a:solidFill>
                  <a:latin typeface="Arial"/>
                  <a:cs typeface="Arial"/>
                </a:rPr>
              </a:br>
              <a:r>
                <a:rPr lang="en-US" sz="1500" dirty="0">
                  <a:solidFill>
                    <a:schemeClr val="bg1"/>
                  </a:solidFill>
                  <a:latin typeface="Arial"/>
                  <a:cs typeface="Arial"/>
                </a:rPr>
                <a:t>des </a:t>
              </a:r>
              <a:r>
                <a:rPr lang="en-US" sz="1500" dirty="0" err="1">
                  <a:solidFill>
                    <a:schemeClr val="bg1"/>
                  </a:solidFill>
                  <a:latin typeface="Arial"/>
                  <a:cs typeface="Arial"/>
                </a:rPr>
                <a:t>Textes</a:t>
              </a:r>
              <a:r>
                <a:rPr lang="en-US" sz="1500" dirty="0">
                  <a:solidFill>
                    <a:schemeClr val="bg1"/>
                  </a:solidFill>
                  <a:latin typeface="Arial"/>
                  <a:cs typeface="Arial"/>
                </a:rPr>
                <a:t> </a:t>
              </a:r>
              <a:br>
                <a:rPr lang="en-US" sz="1500" dirty="0">
                  <a:solidFill>
                    <a:schemeClr val="bg1"/>
                  </a:solidFill>
                  <a:latin typeface="Arial"/>
                  <a:cs typeface="Arial"/>
                </a:rPr>
              </a:br>
              <a:r>
                <a:rPr lang="en-US" sz="1500" dirty="0" err="1">
                  <a:solidFill>
                    <a:schemeClr val="bg1"/>
                  </a:solidFill>
                  <a:latin typeface="Arial"/>
                  <a:cs typeface="Arial"/>
                </a:rPr>
                <a:t>reflektieren</a:t>
              </a:r>
              <a:endParaRPr lang="en-US" sz="1500" dirty="0">
                <a:solidFill>
                  <a:schemeClr val="bg1"/>
                </a:solidFill>
                <a:latin typeface="Arial"/>
                <a:cs typeface="Arial"/>
              </a:endParaRPr>
            </a:p>
          </p:txBody>
        </p:sp>
        <p:sp>
          <p:nvSpPr>
            <p:cNvPr id="23" name="Rectangle 7">
              <a:extLst>
                <a:ext uri="{FF2B5EF4-FFF2-40B4-BE49-F238E27FC236}">
                  <a16:creationId xmlns:a16="http://schemas.microsoft.com/office/drawing/2014/main" id="{04242643-CA81-70FB-D870-669BF1A24C4A}"/>
                </a:ext>
              </a:extLst>
            </p:cNvPr>
            <p:cNvSpPr>
              <a:spLocks noChangeArrowheads="1"/>
            </p:cNvSpPr>
            <p:nvPr/>
          </p:nvSpPr>
          <p:spPr bwMode="auto">
            <a:xfrm>
              <a:off x="5847722" y="4959767"/>
              <a:ext cx="1326062" cy="113386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Über</a:t>
              </a:r>
              <a:r>
                <a:rPr lang="en-US" sz="1500" dirty="0">
                  <a:solidFill>
                    <a:schemeClr val="bg1"/>
                  </a:solidFill>
                  <a:latin typeface="Arial"/>
                  <a:cs typeface="Arial"/>
                </a:rPr>
                <a:t> den</a:t>
              </a:r>
            </a:p>
            <a:p>
              <a:pPr algn="ctr"/>
              <a:r>
                <a:rPr lang="en-US" sz="1500" dirty="0" err="1">
                  <a:solidFill>
                    <a:schemeClr val="bg1"/>
                  </a:solidFill>
                  <a:latin typeface="Arial"/>
                  <a:cs typeface="Arial"/>
                </a:rPr>
                <a:t>Inhalt</a:t>
              </a:r>
              <a:r>
                <a:rPr lang="en-US" sz="1500" dirty="0">
                  <a:solidFill>
                    <a:schemeClr val="bg1"/>
                  </a:solidFill>
                  <a:latin typeface="Arial"/>
                  <a:cs typeface="Arial"/>
                </a:rPr>
                <a:t> </a:t>
              </a:r>
            </a:p>
            <a:p>
              <a:pPr algn="ctr"/>
              <a:r>
                <a:rPr lang="en-US" sz="1500" dirty="0">
                  <a:solidFill>
                    <a:schemeClr val="bg1"/>
                  </a:solidFill>
                  <a:latin typeface="Arial"/>
                  <a:cs typeface="Arial"/>
                </a:rPr>
                <a:t>des </a:t>
              </a:r>
              <a:r>
                <a:rPr lang="en-US" sz="1500" dirty="0" err="1">
                  <a:solidFill>
                    <a:schemeClr val="bg1"/>
                  </a:solidFill>
                  <a:latin typeface="Arial"/>
                  <a:cs typeface="Arial"/>
                </a:rPr>
                <a:t>Textes</a:t>
              </a:r>
              <a:r>
                <a:rPr lang="en-US" sz="1500" dirty="0">
                  <a:solidFill>
                    <a:schemeClr val="bg1"/>
                  </a:solidFill>
                  <a:latin typeface="Arial"/>
                  <a:cs typeface="Arial"/>
                </a:rPr>
                <a:t> </a:t>
              </a:r>
            </a:p>
            <a:p>
              <a:pPr algn="ctr"/>
              <a:r>
                <a:rPr lang="en-US" sz="1500" dirty="0" err="1">
                  <a:solidFill>
                    <a:schemeClr val="bg1"/>
                  </a:solidFill>
                  <a:latin typeface="Arial"/>
                  <a:cs typeface="Arial"/>
                </a:rPr>
                <a:t>reflektieren</a:t>
              </a:r>
              <a:endParaRPr lang="en-US" sz="1500" dirty="0">
                <a:solidFill>
                  <a:schemeClr val="bg1"/>
                </a:solidFill>
                <a:latin typeface="Arial"/>
                <a:cs typeface="Arial"/>
              </a:endParaRPr>
            </a:p>
          </p:txBody>
        </p:sp>
        <p:sp>
          <p:nvSpPr>
            <p:cNvPr id="24" name="Rectangle 8">
              <a:extLst>
                <a:ext uri="{FF2B5EF4-FFF2-40B4-BE49-F238E27FC236}">
                  <a16:creationId xmlns:a16="http://schemas.microsoft.com/office/drawing/2014/main" id="{4F7AFCC0-2B0C-88D3-B999-9D0C50050923}"/>
                </a:ext>
              </a:extLst>
            </p:cNvPr>
            <p:cNvSpPr>
              <a:spLocks noChangeArrowheads="1"/>
            </p:cNvSpPr>
            <p:nvPr/>
          </p:nvSpPr>
          <p:spPr bwMode="auto">
            <a:xfrm>
              <a:off x="4010708" y="4959767"/>
              <a:ext cx="1535068" cy="113386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Textbezogene</a:t>
              </a:r>
              <a:endParaRPr lang="en-US" sz="1500" dirty="0">
                <a:solidFill>
                  <a:schemeClr val="bg1"/>
                </a:solidFill>
                <a:latin typeface="Arial"/>
                <a:cs typeface="Arial"/>
              </a:endParaRPr>
            </a:p>
            <a:p>
              <a:pPr algn="ctr"/>
              <a:r>
                <a:rPr lang="en-US" sz="1500" dirty="0">
                  <a:solidFill>
                    <a:schemeClr val="bg1"/>
                  </a:solidFill>
                  <a:latin typeface="Arial"/>
                  <a:cs typeface="Arial"/>
                </a:rPr>
                <a:t>Interpretation </a:t>
              </a:r>
            </a:p>
            <a:p>
              <a:pPr algn="ctr"/>
              <a:r>
                <a:rPr lang="en-US" sz="1500" dirty="0" err="1">
                  <a:solidFill>
                    <a:schemeClr val="bg1"/>
                  </a:solidFill>
                  <a:latin typeface="Arial"/>
                  <a:cs typeface="Arial"/>
                </a:rPr>
                <a:t>entwickeln</a:t>
              </a:r>
              <a:endParaRPr lang="en-US" sz="1500" dirty="0">
                <a:solidFill>
                  <a:schemeClr val="bg1"/>
                </a:solidFill>
                <a:latin typeface="Arial"/>
                <a:cs typeface="Arial"/>
              </a:endParaRPr>
            </a:p>
          </p:txBody>
        </p:sp>
        <p:sp>
          <p:nvSpPr>
            <p:cNvPr id="25" name="Rectangle 9">
              <a:extLst>
                <a:ext uri="{FF2B5EF4-FFF2-40B4-BE49-F238E27FC236}">
                  <a16:creationId xmlns:a16="http://schemas.microsoft.com/office/drawing/2014/main" id="{809229D7-3110-D763-FC36-74DAACC9F933}"/>
                </a:ext>
              </a:extLst>
            </p:cNvPr>
            <p:cNvSpPr>
              <a:spLocks noChangeArrowheads="1"/>
            </p:cNvSpPr>
            <p:nvPr/>
          </p:nvSpPr>
          <p:spPr bwMode="auto">
            <a:xfrm>
              <a:off x="2230182" y="4959767"/>
              <a:ext cx="1478580" cy="113386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Informationen</a:t>
              </a:r>
              <a:endParaRPr lang="en-US" sz="1500" dirty="0">
                <a:solidFill>
                  <a:schemeClr val="bg1"/>
                </a:solidFill>
                <a:latin typeface="Arial"/>
                <a:cs typeface="Arial"/>
              </a:endParaRPr>
            </a:p>
            <a:p>
              <a:pPr algn="ctr"/>
              <a:r>
                <a:rPr lang="en-US" sz="1500" dirty="0" err="1">
                  <a:solidFill>
                    <a:schemeClr val="bg1"/>
                  </a:solidFill>
                  <a:latin typeface="Arial"/>
                  <a:cs typeface="Arial"/>
                </a:rPr>
                <a:t>ermitteln</a:t>
              </a:r>
              <a:endParaRPr lang="en-US" sz="1500" dirty="0">
                <a:solidFill>
                  <a:schemeClr val="bg1"/>
                </a:solidFill>
                <a:latin typeface="Arial"/>
                <a:cs typeface="Arial"/>
              </a:endParaRPr>
            </a:p>
          </p:txBody>
        </p:sp>
        <p:sp>
          <p:nvSpPr>
            <p:cNvPr id="26" name="Rectangle 10">
              <a:extLst>
                <a:ext uri="{FF2B5EF4-FFF2-40B4-BE49-F238E27FC236}">
                  <a16:creationId xmlns:a16="http://schemas.microsoft.com/office/drawing/2014/main" id="{6AD6C294-77E1-9608-6EFA-044E8872365C}"/>
                </a:ext>
              </a:extLst>
            </p:cNvPr>
            <p:cNvSpPr>
              <a:spLocks noChangeArrowheads="1"/>
            </p:cNvSpPr>
            <p:nvPr/>
          </p:nvSpPr>
          <p:spPr bwMode="auto">
            <a:xfrm>
              <a:off x="230764" y="4959767"/>
              <a:ext cx="1697472" cy="113386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Allgemeines</a:t>
              </a:r>
              <a:endParaRPr lang="en-US" sz="1500" dirty="0">
                <a:solidFill>
                  <a:schemeClr val="bg1"/>
                </a:solidFill>
                <a:latin typeface="Arial"/>
                <a:cs typeface="Arial"/>
              </a:endParaRPr>
            </a:p>
            <a:p>
              <a:pPr algn="ctr"/>
              <a:r>
                <a:rPr lang="en-US" sz="1500" dirty="0" err="1">
                  <a:solidFill>
                    <a:schemeClr val="bg1"/>
                  </a:solidFill>
                  <a:latin typeface="Arial"/>
                  <a:cs typeface="Arial"/>
                </a:rPr>
                <a:t>Textverständnis</a:t>
              </a:r>
              <a:endParaRPr lang="en-US" sz="1500" dirty="0">
                <a:solidFill>
                  <a:schemeClr val="bg1"/>
                </a:solidFill>
                <a:latin typeface="Arial"/>
                <a:cs typeface="Arial"/>
              </a:endParaRPr>
            </a:p>
            <a:p>
              <a:pPr algn="ctr"/>
              <a:r>
                <a:rPr lang="en-US" sz="1500" dirty="0" err="1">
                  <a:solidFill>
                    <a:schemeClr val="bg1"/>
                  </a:solidFill>
                  <a:latin typeface="Arial"/>
                  <a:cs typeface="Arial"/>
                </a:rPr>
                <a:t>entwickeln</a:t>
              </a:r>
              <a:endParaRPr lang="en-US" sz="1500" dirty="0">
                <a:solidFill>
                  <a:schemeClr val="bg1"/>
                </a:solidFill>
                <a:latin typeface="Arial"/>
                <a:cs typeface="Arial"/>
              </a:endParaRPr>
            </a:p>
          </p:txBody>
        </p:sp>
        <p:sp>
          <p:nvSpPr>
            <p:cNvPr id="27" name="Rectangle 11">
              <a:extLst>
                <a:ext uri="{FF2B5EF4-FFF2-40B4-BE49-F238E27FC236}">
                  <a16:creationId xmlns:a16="http://schemas.microsoft.com/office/drawing/2014/main" id="{DDF05DC0-3F25-EFAE-182F-9978F91EF0E5}"/>
                </a:ext>
              </a:extLst>
            </p:cNvPr>
            <p:cNvSpPr>
              <a:spLocks noChangeArrowheads="1"/>
            </p:cNvSpPr>
            <p:nvPr/>
          </p:nvSpPr>
          <p:spPr bwMode="auto">
            <a:xfrm>
              <a:off x="3961743" y="3725466"/>
              <a:ext cx="1623358" cy="101553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Beziehungen</a:t>
              </a:r>
              <a:r>
                <a:rPr lang="en-US" sz="1500" dirty="0">
                  <a:solidFill>
                    <a:schemeClr val="bg1"/>
                  </a:solidFill>
                  <a:latin typeface="Arial"/>
                  <a:cs typeface="Arial"/>
                </a:rPr>
                <a:t> </a:t>
              </a:r>
              <a:br>
                <a:rPr lang="en-US" sz="1500" dirty="0">
                  <a:solidFill>
                    <a:schemeClr val="bg1"/>
                  </a:solidFill>
                  <a:latin typeface="Arial"/>
                  <a:cs typeface="Arial"/>
                </a:rPr>
              </a:br>
              <a:r>
                <a:rPr lang="en-US" sz="1500" dirty="0" err="1">
                  <a:solidFill>
                    <a:schemeClr val="bg1"/>
                  </a:solidFill>
                  <a:latin typeface="Arial"/>
                  <a:cs typeface="Arial"/>
                </a:rPr>
                <a:t>verstehen</a:t>
              </a:r>
              <a:endParaRPr lang="en-US" sz="1500" dirty="0">
                <a:solidFill>
                  <a:schemeClr val="bg1"/>
                </a:solidFill>
                <a:latin typeface="Arial"/>
                <a:cs typeface="Arial"/>
              </a:endParaRPr>
            </a:p>
          </p:txBody>
        </p:sp>
        <p:sp>
          <p:nvSpPr>
            <p:cNvPr id="28" name="Rectangle 12">
              <a:extLst>
                <a:ext uri="{FF2B5EF4-FFF2-40B4-BE49-F238E27FC236}">
                  <a16:creationId xmlns:a16="http://schemas.microsoft.com/office/drawing/2014/main" id="{B640B77B-3398-9706-00E2-06F453845775}"/>
                </a:ext>
              </a:extLst>
            </p:cNvPr>
            <p:cNvSpPr>
              <a:spLocks noChangeArrowheads="1"/>
            </p:cNvSpPr>
            <p:nvPr/>
          </p:nvSpPr>
          <p:spPr bwMode="auto">
            <a:xfrm>
              <a:off x="2189764" y="3725466"/>
              <a:ext cx="1557648" cy="101553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Unabhängige</a:t>
              </a:r>
              <a:r>
                <a:rPr lang="en-US" sz="1500" dirty="0">
                  <a:solidFill>
                    <a:schemeClr val="bg1"/>
                  </a:solidFill>
                  <a:latin typeface="Arial"/>
                  <a:cs typeface="Arial"/>
                </a:rPr>
                <a:t> </a:t>
              </a:r>
            </a:p>
            <a:p>
              <a:pPr algn="ctr"/>
              <a:r>
                <a:rPr lang="en-US" sz="1500" dirty="0" err="1">
                  <a:solidFill>
                    <a:schemeClr val="bg1"/>
                  </a:solidFill>
                  <a:latin typeface="Arial"/>
                  <a:cs typeface="Arial"/>
                </a:rPr>
                <a:t>Einzel</a:t>
              </a:r>
              <a:r>
                <a:rPr lang="en-US" sz="1500" dirty="0">
                  <a:solidFill>
                    <a:schemeClr val="bg1"/>
                  </a:solidFill>
                  <a:latin typeface="Arial"/>
                  <a:cs typeface="Arial"/>
                </a:rPr>
                <a:t>-</a:t>
              </a:r>
            </a:p>
            <a:p>
              <a:pPr algn="ctr"/>
              <a:r>
                <a:rPr lang="en-US" sz="1500" dirty="0" err="1">
                  <a:solidFill>
                    <a:schemeClr val="bg1"/>
                  </a:solidFill>
                  <a:latin typeface="Arial"/>
                  <a:cs typeface="Arial"/>
                </a:rPr>
                <a:t>informationen</a:t>
              </a:r>
              <a:endParaRPr lang="en-US" sz="1500" dirty="0">
                <a:solidFill>
                  <a:schemeClr val="bg1"/>
                </a:solidFill>
                <a:latin typeface="Arial"/>
                <a:cs typeface="Arial"/>
              </a:endParaRPr>
            </a:p>
          </p:txBody>
        </p:sp>
        <p:sp>
          <p:nvSpPr>
            <p:cNvPr id="29" name="Rectangle 13">
              <a:extLst>
                <a:ext uri="{FF2B5EF4-FFF2-40B4-BE49-F238E27FC236}">
                  <a16:creationId xmlns:a16="http://schemas.microsoft.com/office/drawing/2014/main" id="{C2E77E17-EA45-7994-99FB-6A42D3AFB3A5}"/>
                </a:ext>
              </a:extLst>
            </p:cNvPr>
            <p:cNvSpPr>
              <a:spLocks noChangeArrowheads="1"/>
            </p:cNvSpPr>
            <p:nvPr/>
          </p:nvSpPr>
          <p:spPr bwMode="auto">
            <a:xfrm>
              <a:off x="7440226" y="3730228"/>
              <a:ext cx="1421745" cy="101553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Struktur</a:t>
              </a:r>
              <a:endParaRPr lang="en-US" sz="1500" dirty="0">
                <a:solidFill>
                  <a:schemeClr val="bg1"/>
                </a:solidFill>
                <a:latin typeface="Arial"/>
                <a:cs typeface="Arial"/>
              </a:endParaRPr>
            </a:p>
          </p:txBody>
        </p:sp>
        <p:sp>
          <p:nvSpPr>
            <p:cNvPr id="30" name="Rectangle 14">
              <a:extLst>
                <a:ext uri="{FF2B5EF4-FFF2-40B4-BE49-F238E27FC236}">
                  <a16:creationId xmlns:a16="http://schemas.microsoft.com/office/drawing/2014/main" id="{2FE24502-95E3-28B6-B9B8-1A80B32CAD03}"/>
                </a:ext>
              </a:extLst>
            </p:cNvPr>
            <p:cNvSpPr>
              <a:spLocks noChangeArrowheads="1"/>
            </p:cNvSpPr>
            <p:nvPr/>
          </p:nvSpPr>
          <p:spPr bwMode="auto">
            <a:xfrm>
              <a:off x="5802584" y="3725466"/>
              <a:ext cx="1421745" cy="101553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Inhalt</a:t>
              </a:r>
              <a:endParaRPr lang="en-US" sz="1500" dirty="0">
                <a:solidFill>
                  <a:schemeClr val="bg1"/>
                </a:solidFill>
                <a:latin typeface="Arial"/>
                <a:cs typeface="Arial"/>
              </a:endParaRPr>
            </a:p>
          </p:txBody>
        </p:sp>
        <p:sp>
          <p:nvSpPr>
            <p:cNvPr id="31" name="Rectangle 15">
              <a:extLst>
                <a:ext uri="{FF2B5EF4-FFF2-40B4-BE49-F238E27FC236}">
                  <a16:creationId xmlns:a16="http://schemas.microsoft.com/office/drawing/2014/main" id="{A725D9E6-0D0B-CD53-647E-20E2C6AC342C}"/>
                </a:ext>
              </a:extLst>
            </p:cNvPr>
            <p:cNvSpPr>
              <a:spLocks noChangeArrowheads="1"/>
            </p:cNvSpPr>
            <p:nvPr/>
          </p:nvSpPr>
          <p:spPr bwMode="auto">
            <a:xfrm>
              <a:off x="2189764" y="2701994"/>
              <a:ext cx="3356012" cy="792162"/>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chemeClr val="bg1"/>
                  </a:solidFill>
                  <a:latin typeface="Arial"/>
                  <a:cs typeface="Arial"/>
                </a:rPr>
                <a:t>Sich</a:t>
              </a:r>
              <a:r>
                <a:rPr lang="en-US" sz="1500" dirty="0">
                  <a:solidFill>
                    <a:schemeClr val="bg1"/>
                  </a:solidFill>
                  <a:latin typeface="Arial"/>
                  <a:cs typeface="Arial"/>
                </a:rPr>
                <a:t> auf </a:t>
              </a:r>
              <a:r>
                <a:rPr lang="en-US" sz="1500" dirty="0" err="1">
                  <a:solidFill>
                    <a:schemeClr val="bg1"/>
                  </a:solidFill>
                  <a:latin typeface="Arial"/>
                  <a:cs typeface="Arial"/>
                </a:rPr>
                <a:t>bestimmte</a:t>
              </a:r>
              <a:r>
                <a:rPr lang="en-US" sz="1500" dirty="0">
                  <a:solidFill>
                    <a:schemeClr val="bg1"/>
                  </a:solidFill>
                  <a:latin typeface="Arial"/>
                  <a:cs typeface="Arial"/>
                </a:rPr>
                <a:t> </a:t>
              </a:r>
              <a:r>
                <a:rPr lang="en-US" sz="1500" dirty="0" err="1">
                  <a:solidFill>
                    <a:schemeClr val="bg1"/>
                  </a:solidFill>
                  <a:latin typeface="Arial"/>
                  <a:cs typeface="Arial"/>
                </a:rPr>
                <a:t>Textteile</a:t>
              </a:r>
              <a:endParaRPr lang="en-US" sz="1500" dirty="0">
                <a:solidFill>
                  <a:schemeClr val="bg1"/>
                </a:solidFill>
                <a:latin typeface="Arial"/>
                <a:cs typeface="Arial"/>
              </a:endParaRPr>
            </a:p>
            <a:p>
              <a:pPr algn="ctr"/>
              <a:r>
                <a:rPr lang="en-US" sz="1500" dirty="0">
                  <a:solidFill>
                    <a:schemeClr val="bg1"/>
                  </a:solidFill>
                  <a:latin typeface="Arial"/>
                  <a:cs typeface="Arial"/>
                </a:rPr>
                <a:t> </a:t>
              </a:r>
              <a:r>
                <a:rPr lang="en-US" sz="1500" dirty="0" err="1">
                  <a:solidFill>
                    <a:schemeClr val="bg1"/>
                  </a:solidFill>
                  <a:latin typeface="Arial"/>
                  <a:cs typeface="Arial"/>
                </a:rPr>
                <a:t>konzentrieren</a:t>
              </a:r>
              <a:endParaRPr lang="en-US" sz="1500" dirty="0">
                <a:solidFill>
                  <a:schemeClr val="bg1"/>
                </a:solidFill>
                <a:latin typeface="Arial"/>
                <a:cs typeface="Arial"/>
              </a:endParaRPr>
            </a:p>
          </p:txBody>
        </p:sp>
        <p:sp>
          <p:nvSpPr>
            <p:cNvPr id="32" name="Rectangle 16">
              <a:extLst>
                <a:ext uri="{FF2B5EF4-FFF2-40B4-BE49-F238E27FC236}">
                  <a16:creationId xmlns:a16="http://schemas.microsoft.com/office/drawing/2014/main" id="{C90CA16B-8D14-376C-8DFD-9DB115B27383}"/>
                </a:ext>
              </a:extLst>
            </p:cNvPr>
            <p:cNvSpPr>
              <a:spLocks noChangeArrowheads="1"/>
            </p:cNvSpPr>
            <p:nvPr/>
          </p:nvSpPr>
          <p:spPr bwMode="auto">
            <a:xfrm>
              <a:off x="107156" y="2700733"/>
              <a:ext cx="1943100" cy="1079500"/>
            </a:xfrm>
            <a:prstGeom prst="rect">
              <a:avLst/>
            </a:prstGeom>
            <a:solidFill>
              <a:srgbClr val="9CADCE"/>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a:solidFill>
                    <a:schemeClr val="bg1"/>
                  </a:solidFill>
                  <a:latin typeface="Arial"/>
                  <a:cs typeface="Arial"/>
                </a:rPr>
                <a:t>Text </a:t>
              </a:r>
              <a:r>
                <a:rPr lang="en-US" sz="1500" dirty="0" err="1">
                  <a:solidFill>
                    <a:schemeClr val="bg1"/>
                  </a:solidFill>
                  <a:latin typeface="Arial"/>
                  <a:cs typeface="Arial"/>
                </a:rPr>
                <a:t>als</a:t>
              </a:r>
              <a:r>
                <a:rPr lang="en-US" sz="1500" dirty="0">
                  <a:solidFill>
                    <a:schemeClr val="bg1"/>
                  </a:solidFill>
                  <a:latin typeface="Arial"/>
                  <a:cs typeface="Arial"/>
                </a:rPr>
                <a:t> </a:t>
              </a:r>
              <a:r>
                <a:rPr lang="en-US" sz="1500" dirty="0" err="1">
                  <a:solidFill>
                    <a:schemeClr val="bg1"/>
                  </a:solidFill>
                  <a:latin typeface="Arial"/>
                  <a:cs typeface="Arial"/>
                </a:rPr>
                <a:t>Ganzes</a:t>
              </a:r>
              <a:endParaRPr lang="en-US" sz="1500" dirty="0">
                <a:solidFill>
                  <a:schemeClr val="bg1"/>
                </a:solidFill>
                <a:latin typeface="Arial"/>
                <a:cs typeface="Arial"/>
              </a:endParaRPr>
            </a:p>
            <a:p>
              <a:pPr algn="ctr"/>
              <a:r>
                <a:rPr lang="en-US" sz="1500" dirty="0" err="1">
                  <a:solidFill>
                    <a:schemeClr val="bg1"/>
                  </a:solidFill>
                  <a:latin typeface="Arial"/>
                  <a:cs typeface="Arial"/>
                </a:rPr>
                <a:t>betrachten</a:t>
              </a:r>
              <a:endParaRPr lang="en-US" sz="1500" dirty="0">
                <a:solidFill>
                  <a:schemeClr val="bg1"/>
                </a:solidFill>
                <a:latin typeface="Arial"/>
                <a:cs typeface="Arial"/>
              </a:endParaRPr>
            </a:p>
          </p:txBody>
        </p:sp>
      </p:grpSp>
      <p:sp>
        <p:nvSpPr>
          <p:cNvPr id="33" name="Text Box 30">
            <a:extLst>
              <a:ext uri="{FF2B5EF4-FFF2-40B4-BE49-F238E27FC236}">
                <a16:creationId xmlns:a16="http://schemas.microsoft.com/office/drawing/2014/main" id="{97A371D9-0C2F-C512-2B3B-FF83EA5F1D3A}"/>
              </a:ext>
            </a:extLst>
          </p:cNvPr>
          <p:cNvSpPr txBox="1">
            <a:spLocks noChangeArrowheads="1"/>
          </p:cNvSpPr>
          <p:nvPr/>
        </p:nvSpPr>
        <p:spPr bwMode="auto">
          <a:xfrm>
            <a:off x="6594652" y="1337052"/>
            <a:ext cx="1937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sz="1200" i="1" dirty="0">
                <a:solidFill>
                  <a:srgbClr val="000000"/>
                </a:solidFill>
                <a:latin typeface="Arial"/>
                <a:cs typeface="Arial"/>
              </a:rPr>
              <a:t>(Quelle: PISA 2006: 50)</a:t>
            </a:r>
          </a:p>
        </p:txBody>
      </p:sp>
    </p:spTree>
    <p:extLst>
      <p:ext uri="{BB962C8B-B14F-4D97-AF65-F5344CB8AC3E}">
        <p14:creationId xmlns:p14="http://schemas.microsoft.com/office/powerpoint/2010/main" val="382220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4155B79-6407-8345-A4C2-6E35D4B83907}"/>
              </a:ext>
            </a:extLst>
          </p:cNvPr>
          <p:cNvSpPr>
            <a:spLocks noGrp="1"/>
          </p:cNvSpPr>
          <p:nvPr>
            <p:ph type="body" sz="quarter" idx="13"/>
          </p:nvPr>
        </p:nvSpPr>
        <p:spPr/>
        <p:txBody>
          <a:bodyPr>
            <a:normAutofit/>
          </a:bodyPr>
          <a:lstStyle/>
          <a:p>
            <a:pPr marL="0" indent="0">
              <a:buNone/>
            </a:pPr>
            <a:r>
              <a:rPr lang="de-DE" sz="2400" b="1" dirty="0"/>
              <a:t>Das PISA-Modell</a:t>
            </a:r>
          </a:p>
        </p:txBody>
      </p:sp>
      <p:sp>
        <p:nvSpPr>
          <p:cNvPr id="3" name="Textplatzhalter 2">
            <a:extLst>
              <a:ext uri="{FF2B5EF4-FFF2-40B4-BE49-F238E27FC236}">
                <a16:creationId xmlns:a16="http://schemas.microsoft.com/office/drawing/2014/main" id="{993C8289-A19F-CC44-8DA5-F73B60D90608}"/>
              </a:ext>
            </a:extLst>
          </p:cNvPr>
          <p:cNvSpPr>
            <a:spLocks noGrp="1"/>
          </p:cNvSpPr>
          <p:nvPr>
            <p:ph type="body" sz="quarter" idx="14"/>
          </p:nvPr>
        </p:nvSpPr>
        <p:spPr/>
        <p:txBody>
          <a:bodyPr>
            <a:normAutofit/>
          </a:bodyPr>
          <a:lstStyle/>
          <a:p>
            <a:pPr marL="0" indent="0">
              <a:buNone/>
            </a:pPr>
            <a:r>
              <a:rPr lang="de-DE" sz="2400" b="1" dirty="0"/>
              <a:t>Das Sozialisationsmodell</a:t>
            </a:r>
          </a:p>
        </p:txBody>
      </p:sp>
      <p:sp>
        <p:nvSpPr>
          <p:cNvPr id="4" name="Titel 3">
            <a:extLst>
              <a:ext uri="{FF2B5EF4-FFF2-40B4-BE49-F238E27FC236}">
                <a16:creationId xmlns:a16="http://schemas.microsoft.com/office/drawing/2014/main" id="{1DAC9B16-1D50-9A49-8780-A584F618BD33}"/>
              </a:ext>
            </a:extLst>
          </p:cNvPr>
          <p:cNvSpPr>
            <a:spLocks noGrp="1"/>
          </p:cNvSpPr>
          <p:nvPr>
            <p:ph type="title"/>
          </p:nvPr>
        </p:nvSpPr>
        <p:spPr>
          <a:xfrm>
            <a:off x="323527" y="26788"/>
            <a:ext cx="8496945" cy="1060287"/>
          </a:xfrm>
        </p:spPr>
        <p:txBody>
          <a:bodyPr>
            <a:normAutofit fontScale="90000"/>
          </a:bodyPr>
          <a:lstStyle/>
          <a:p>
            <a:r>
              <a:rPr lang="de-DE" b="1" dirty="0"/>
              <a:t>Der Erwerb von Lesekompetenz in der Sozialisation umfasst mehr als kognitive Prozesse</a:t>
            </a:r>
            <a:endParaRPr lang="de-DE" dirty="0"/>
          </a:p>
        </p:txBody>
      </p:sp>
      <p:pic>
        <p:nvPicPr>
          <p:cNvPr id="5" name="Picture 4">
            <a:extLst>
              <a:ext uri="{FF2B5EF4-FFF2-40B4-BE49-F238E27FC236}">
                <a16:creationId xmlns:a16="http://schemas.microsoft.com/office/drawing/2014/main" id="{4549727E-2EC3-FB4C-B4BD-87A45B09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32" y="2079837"/>
            <a:ext cx="3600450" cy="363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a:extLst>
              <a:ext uri="{FF2B5EF4-FFF2-40B4-BE49-F238E27FC236}">
                <a16:creationId xmlns:a16="http://schemas.microsoft.com/office/drawing/2014/main" id="{640E8B54-76D5-B24A-A1BA-CF2201D0D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657" y="1912700"/>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4581151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3231</Words>
  <Application>Microsoft Macintosh PowerPoint</Application>
  <PresentationFormat>Bildschirmpräsentation (4:3)</PresentationFormat>
  <Paragraphs>341</Paragraphs>
  <Slides>50</Slides>
  <Notes>20</Notes>
  <HiddenSlides>0</HiddenSlides>
  <MMClips>0</MMClips>
  <ScaleCrop>false</ScaleCrop>
  <HeadingPairs>
    <vt:vector size="8" baseType="variant">
      <vt:variant>
        <vt:lpstr>Verwendete Schriftarten</vt:lpstr>
      </vt:variant>
      <vt:variant>
        <vt:i4>11</vt:i4>
      </vt: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63" baseType="lpstr">
      <vt:lpstr>Abadi Extra Light</vt:lpstr>
      <vt:lpstr>Arial</vt:lpstr>
      <vt:lpstr>Avenir Next</vt:lpstr>
      <vt:lpstr>Calibri</vt:lpstr>
      <vt:lpstr>Calibri Light</vt:lpstr>
      <vt:lpstr>HelveticaNeueLT Com 45 Lt</vt:lpstr>
      <vt:lpstr>Symbol</vt:lpstr>
      <vt:lpstr>Times New Roman</vt:lpstr>
      <vt:lpstr>Tw Cen MT</vt:lpstr>
      <vt:lpstr>Wingdings</vt:lpstr>
      <vt:lpstr>Wingdings 2</vt:lpstr>
      <vt:lpstr>Larissa</vt:lpstr>
      <vt:lpstr>Chart</vt:lpstr>
      <vt:lpstr>Modul 8: Lesemotivation und eigenständiges Lesen fördern. Block 1: Grundlagen einer systematischen Leseförderung in der Schule  </vt:lpstr>
      <vt:lpstr>PowerPoint-Präsentation</vt:lpstr>
      <vt:lpstr>PowerPoint-Präsentation</vt:lpstr>
      <vt:lpstr>Modul 8: Lesemotivation und eigenständiges Lesen fördern</vt:lpstr>
      <vt:lpstr>Modul 8.1: Grundlagen und Modelle einer ganzheitlichen und systematischen Leseförderung in der Schule</vt:lpstr>
      <vt:lpstr>PowerPoint-Präsentation</vt:lpstr>
      <vt:lpstr> Der kognitionspsychologische Begriff der Lesekompetenz bei PISA</vt:lpstr>
      <vt:lpstr>Zur Erinnerung: Die theoretische Struktur der Lesekompetenz nach PISA 2000 (vgl. Modul 1.1)</vt:lpstr>
      <vt:lpstr>Der Erwerb von Lesekompetenz in der Sozialisation umfasst mehr als kognitive Prozesse</vt:lpstr>
      <vt:lpstr>Der Erwerb von Lesekompetenz in der Sozialisation umfasst mehr als kognitive Prozesse</vt:lpstr>
      <vt:lpstr>Ein didaktisches Modell der Lesekompetenz: Das Mehrebenenmodell von Rosebrock &amp; Nix (2008; neu 2020)</vt:lpstr>
      <vt:lpstr>Das wichtigste Buch zu den Methoden einer systematischen Leseförderung in der Schule:</vt:lpstr>
      <vt:lpstr>Ergänzender Literaturhinweis:</vt:lpstr>
      <vt:lpstr>Die Systematik der Dimensionen schulischer Leseförderung nach Rosebrock &amp; Nix</vt:lpstr>
      <vt:lpstr>Rosebrock &amp; Nix (2008 / 2020): Zuordnung der Verfahren zum Modell („Systematik“ einer schul. Leseförderung)</vt:lpstr>
      <vt:lpstr>Was gehört zu einer systematischen Leseförderung in der Schule? </vt:lpstr>
      <vt:lpstr>Zeit für Fragen und Kommentare</vt:lpstr>
      <vt:lpstr>Aufgabe in Partnerarbeit</vt:lpstr>
      <vt:lpstr>Was ist Lesemotivation?</vt:lpstr>
      <vt:lpstr>Komponenten einer erstrebenswerten Lesemotivation (nach Möller &amp; Schiefele 2004)</vt:lpstr>
      <vt:lpstr>Komponenten des Erwartungs-Wert-Modells der Lesemotivation führen zu positivem Selbstkonzept</vt:lpstr>
      <vt:lpstr>Das Erwartungs-Wert-Modell der Lesemotivation von Möller &amp; Schiefele im Überblick</vt:lpstr>
      <vt:lpstr>Das Erwartungs-Wert-Modell der Lesemotivation von Möller &amp; Schiefele im Überblick</vt:lpstr>
      <vt:lpstr>Das Erwartungs-Wert-Modell der Lesemotivation von Möller &amp; Schiefele im Detail</vt:lpstr>
      <vt:lpstr>Das Erwartungs-Wert-Modell der Lesemotivation von Möller &amp; Schiefele im Detail</vt:lpstr>
      <vt:lpstr>Das Erwartungs-Wert-Modell der Lesemotivation von Möller &amp; Schiefele im Detail</vt:lpstr>
      <vt:lpstr>Zeit für Fragen und Kommentare</vt:lpstr>
      <vt:lpstr>Aufgabe in Partnerarbeit</vt:lpstr>
      <vt:lpstr>PowerPoint-Präsentation</vt:lpstr>
      <vt:lpstr>PowerPoint-Präsentation</vt:lpstr>
      <vt:lpstr>Arbeitsauftrag: Hypothesen bilden</vt:lpstr>
      <vt:lpstr>Warum eine gendersensible  Förderung der Lesemotivation sinnvoll ist</vt:lpstr>
      <vt:lpstr> Seit PISA 2000 unverändert: Das Leseverhalten von Jungs ist ein weltweites Problem </vt:lpstr>
      <vt:lpstr> Ein anderer stabiler Befund: „Ich lese nur, wenn ich muss“ (PISA 2000 ff.)</vt:lpstr>
      <vt:lpstr> Lesen und Geschlecht: Fünf empirisch beobachtbare Achsen der Differenz</vt:lpstr>
      <vt:lpstr>Lesen und Geschlecht – Achsen der Differenz (2018 aktualisiert)</vt:lpstr>
      <vt:lpstr>Lesen und Geschlecht – Achsen der Differenz</vt:lpstr>
      <vt:lpstr>Lesen und Geschlecht – Zweite Achse Lesestoffe und Lektürepräferenzen (2018)</vt:lpstr>
      <vt:lpstr>Lesen und Geschlecht – Dritte Achse Leseweisen und Lektüremodalitäten (2018)</vt:lpstr>
      <vt:lpstr>Lesen und Geschlecht – Vierte Achse Lesefreude und Leseneigung (2018)</vt:lpstr>
      <vt:lpstr>Lesen und Geschlecht – Fünfte Achse Lesekompetenz (2018)</vt:lpstr>
      <vt:lpstr>Geschlechtertypische Präferenzen</vt:lpstr>
      <vt:lpstr>Geschlechtertypische Präferenzen</vt:lpstr>
      <vt:lpstr>Hilfen zum Finden attraktiver Lesestoffe (nicht nur) für Jungen bietet die Webseite www.boysandbooks.de</vt:lpstr>
      <vt:lpstr>Boys &amp; Books als Literatur-Jury </vt:lpstr>
      <vt:lpstr>Boys &amp; Books: Idee und Konzeption</vt:lpstr>
      <vt:lpstr>Boys &amp; books: Idee und Konzeption</vt:lpstr>
      <vt:lpstr>Arbeitsauftrag für die Gesamtgruppe</vt:lpstr>
      <vt:lpstr>Zeit für Fragen und Kommentare</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156</cp:revision>
  <cp:lastPrinted>2018-08-17T13:39:57Z</cp:lastPrinted>
  <dcterms:created xsi:type="dcterms:W3CDTF">2016-11-02T10:00:14Z</dcterms:created>
  <dcterms:modified xsi:type="dcterms:W3CDTF">2022-09-12T16:42:18Z</dcterms:modified>
</cp:coreProperties>
</file>