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86" r:id="rId2"/>
    <p:sldId id="387" r:id="rId3"/>
    <p:sldId id="814" r:id="rId4"/>
    <p:sldId id="815" r:id="rId5"/>
    <p:sldId id="712" r:id="rId6"/>
    <p:sldId id="816" r:id="rId7"/>
    <p:sldId id="785" r:id="rId8"/>
    <p:sldId id="817" r:id="rId9"/>
    <p:sldId id="786" r:id="rId10"/>
    <p:sldId id="757" r:id="rId11"/>
    <p:sldId id="356" r:id="rId12"/>
    <p:sldId id="787" r:id="rId13"/>
    <p:sldId id="788" r:id="rId14"/>
    <p:sldId id="789" r:id="rId15"/>
    <p:sldId id="790" r:id="rId16"/>
    <p:sldId id="795" r:id="rId17"/>
    <p:sldId id="818" r:id="rId18"/>
    <p:sldId id="796" r:id="rId19"/>
    <p:sldId id="791" r:id="rId20"/>
    <p:sldId id="792" r:id="rId21"/>
    <p:sldId id="794" r:id="rId22"/>
    <p:sldId id="793" r:id="rId23"/>
    <p:sldId id="797" r:id="rId24"/>
    <p:sldId id="798" r:id="rId25"/>
    <p:sldId id="687" r:id="rId26"/>
    <p:sldId id="799" r:id="rId27"/>
    <p:sldId id="689" r:id="rId28"/>
    <p:sldId id="800" r:id="rId29"/>
    <p:sldId id="801" r:id="rId30"/>
    <p:sldId id="819" r:id="rId31"/>
    <p:sldId id="802" r:id="rId32"/>
    <p:sldId id="803" r:id="rId33"/>
    <p:sldId id="804" r:id="rId34"/>
    <p:sldId id="805" r:id="rId35"/>
    <p:sldId id="810" r:id="rId36"/>
    <p:sldId id="806" r:id="rId37"/>
    <p:sldId id="807" r:id="rId38"/>
    <p:sldId id="403" r:id="rId39"/>
    <p:sldId id="404" r:id="rId40"/>
    <p:sldId id="405" r:id="rId41"/>
    <p:sldId id="407" r:id="rId42"/>
    <p:sldId id="408" r:id="rId43"/>
    <p:sldId id="820" r:id="rId44"/>
    <p:sldId id="811" r:id="rId45"/>
    <p:sldId id="808" r:id="rId46"/>
    <p:sldId id="809" r:id="rId47"/>
    <p:sldId id="812" r:id="rId48"/>
    <p:sldId id="813" r:id="rId4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D9E1"/>
    <a:srgbClr val="D1C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8" autoAdjust="0"/>
    <p:restoredTop sz="59417" autoAdjust="0"/>
  </p:normalViewPr>
  <p:slideViewPr>
    <p:cSldViewPr>
      <p:cViewPr varScale="1">
        <p:scale>
          <a:sx n="52" d="100"/>
          <a:sy n="52" d="100"/>
        </p:scale>
        <p:origin x="1923"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9D1DF-D6FB-4621-9DC3-BEEBE96FC6AE}" type="doc">
      <dgm:prSet loTypeId="urn:microsoft.com/office/officeart/2005/8/layout/cycle3" loCatId="cycle" qsTypeId="urn:microsoft.com/office/officeart/2005/8/quickstyle/simple5" qsCatId="simple" csTypeId="urn:microsoft.com/office/officeart/2005/8/colors/accent5_2" csCatId="accent5" phldr="1"/>
      <dgm:spPr/>
      <dgm:t>
        <a:bodyPr/>
        <a:lstStyle/>
        <a:p>
          <a:endParaRPr lang="de-DE"/>
        </a:p>
      </dgm:t>
    </dgm:pt>
    <dgm:pt modelId="{95058CA7-3F8A-4A70-A4B0-8C84D1FBE683}">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(9) Diagnostik &amp; Schulentwicklung</a:t>
          </a:r>
          <a:endParaRPr lang="de-DE" sz="1800" dirty="0"/>
        </a:p>
      </dgm:t>
    </dgm:pt>
    <dgm:pt modelId="{8CC8982F-6033-4F3A-A24C-A94F9CD4EB34}" type="parTrans" cxnId="{148AFF29-7C3E-435D-AB61-5BEB8149337F}">
      <dgm:prSet/>
      <dgm:spPr/>
      <dgm:t>
        <a:bodyPr/>
        <a:lstStyle/>
        <a:p>
          <a:endParaRPr lang="de-DE"/>
        </a:p>
      </dgm:t>
    </dgm:pt>
    <dgm:pt modelId="{2428A602-06FE-42D3-BE26-40116D2485D3}" type="sibTrans" cxnId="{148AFF29-7C3E-435D-AB61-5BEB8149337F}">
      <dgm:prSet/>
      <dgm:spPr/>
      <dgm:t>
        <a:bodyPr/>
        <a:lstStyle/>
        <a:p>
          <a:endParaRPr lang="de-DE"/>
        </a:p>
      </dgm:t>
    </dgm:pt>
    <dgm:pt modelId="{82678BDB-58C2-4E1A-BFC7-810F1F3BEEB1}">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(1) Einführung</a:t>
          </a:r>
          <a:endParaRPr lang="de-DE" sz="1800" dirty="0"/>
        </a:p>
      </dgm:t>
    </dgm:pt>
    <dgm:pt modelId="{5C1508B4-BFB6-4E74-96EE-D814169D4F07}" type="parTrans" cxnId="{B7163381-3995-4CF0-AAFB-572E082BB877}">
      <dgm:prSet/>
      <dgm:spPr/>
      <dgm:t>
        <a:bodyPr/>
        <a:lstStyle/>
        <a:p>
          <a:endParaRPr lang="de-DE"/>
        </a:p>
      </dgm:t>
    </dgm:pt>
    <dgm:pt modelId="{8ABA0F12-EB15-41A4-B865-0FB90E077AC3}" type="sibTrans" cxnId="{B7163381-3995-4CF0-AAFB-572E082BB877}">
      <dgm:prSet/>
      <dgm:spPr/>
      <dgm:t>
        <a:bodyPr/>
        <a:lstStyle/>
        <a:p>
          <a:endParaRPr lang="de-DE"/>
        </a:p>
      </dgm:t>
    </dgm:pt>
    <dgm:pt modelId="{AC2F5B03-A634-4632-87F1-5CD8E1748A58}">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(2) Grundlagen Unterrichtsplanung</a:t>
          </a:r>
          <a:endParaRPr lang="de-DE" sz="1800" dirty="0"/>
        </a:p>
      </dgm:t>
    </dgm:pt>
    <dgm:pt modelId="{EE61993C-F706-4B63-85B8-C92913F9A54C}" type="parTrans" cxnId="{688EEF8E-17F6-43A8-B491-F99B1A3694A3}">
      <dgm:prSet/>
      <dgm:spPr/>
      <dgm:t>
        <a:bodyPr/>
        <a:lstStyle/>
        <a:p>
          <a:endParaRPr lang="de-DE"/>
        </a:p>
      </dgm:t>
    </dgm:pt>
    <dgm:pt modelId="{FF6A5952-1E3C-49E4-B330-09D9FFDCF1F5}" type="sibTrans" cxnId="{688EEF8E-17F6-43A8-B491-F99B1A3694A3}">
      <dgm:prSet/>
      <dgm:spPr/>
      <dgm:t>
        <a:bodyPr/>
        <a:lstStyle/>
        <a:p>
          <a:endParaRPr lang="de-DE"/>
        </a:p>
      </dgm:t>
    </dgm:pt>
    <dgm:pt modelId="{96EF904B-6F14-4E9C-9C96-60B837C8B7CA}">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(4</a:t>
          </a:r>
          <a:r>
            <a:rPr kumimoji="0" lang="de-DE" sz="1800" b="0" i="0" u="none" strike="noStrike" cap="none" spc="0" normalizeH="0" baseline="0" noProof="0" dirty="0">
              <a:ln/>
              <a:effectLst/>
              <a:uLnTx/>
              <a:uFillTx/>
              <a:latin typeface="+mn-lt"/>
              <a:ea typeface="+mn-ea"/>
              <a:cs typeface="+mn-cs"/>
            </a:rPr>
            <a:t>) Fachtexte</a:t>
          </a:r>
          <a:endParaRPr lang="de-DE" sz="1800" dirty="0"/>
        </a:p>
      </dgm:t>
    </dgm:pt>
    <dgm:pt modelId="{99904122-098A-43CC-A24D-63E36092C8CF}" type="parTrans" cxnId="{685B2E15-C482-4D10-BBED-E34E36F9F1F6}">
      <dgm:prSet/>
      <dgm:spPr/>
      <dgm:t>
        <a:bodyPr/>
        <a:lstStyle/>
        <a:p>
          <a:endParaRPr lang="de-DE"/>
        </a:p>
      </dgm:t>
    </dgm:pt>
    <dgm:pt modelId="{6068E793-D201-4698-A365-61FC0A09E9AF}" type="sibTrans" cxnId="{685B2E15-C482-4D10-BBED-E34E36F9F1F6}">
      <dgm:prSet/>
      <dgm:spPr/>
      <dgm:t>
        <a:bodyPr/>
        <a:lstStyle/>
        <a:p>
          <a:endParaRPr lang="de-DE"/>
        </a:p>
      </dgm:t>
    </dgm:pt>
    <dgm:pt modelId="{1D414591-4D4E-4098-B6A6-8FF1D056C587}">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(5) Lesestrategien</a:t>
          </a:r>
          <a:endParaRPr lang="de-DE" sz="1800" dirty="0"/>
        </a:p>
      </dgm:t>
    </dgm:pt>
    <dgm:pt modelId="{1FC1A42C-FBE2-40E5-90FB-1B5A94E87CAB}" type="parTrans" cxnId="{C48FE9F3-D92A-4E0D-92E4-C71A949AC46A}">
      <dgm:prSet/>
      <dgm:spPr/>
      <dgm:t>
        <a:bodyPr/>
        <a:lstStyle/>
        <a:p>
          <a:endParaRPr lang="de-DE"/>
        </a:p>
      </dgm:t>
    </dgm:pt>
    <dgm:pt modelId="{9DA650A3-7426-46DB-93A4-0550E36FE05D}" type="sibTrans" cxnId="{C48FE9F3-D92A-4E0D-92E4-C71A949AC46A}">
      <dgm:prSet/>
      <dgm:spPr/>
      <dgm:t>
        <a:bodyPr/>
        <a:lstStyle/>
        <a:p>
          <a:endParaRPr lang="de-DE"/>
        </a:p>
      </dgm:t>
    </dgm:pt>
    <dgm:pt modelId="{931946D3-8168-4272-AA3B-F2271B6889D1}">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(6) Schreibstrategien</a:t>
          </a:r>
          <a:endParaRPr lang="de-DE" sz="1800" dirty="0"/>
        </a:p>
      </dgm:t>
    </dgm:pt>
    <dgm:pt modelId="{2A2424A2-5BB8-4516-997D-6C54E0CB689D}" type="parTrans" cxnId="{AD3EFDDB-B471-4CC1-98D9-5813EE6592DA}">
      <dgm:prSet/>
      <dgm:spPr/>
      <dgm:t>
        <a:bodyPr/>
        <a:lstStyle/>
        <a:p>
          <a:endParaRPr lang="de-DE"/>
        </a:p>
      </dgm:t>
    </dgm:pt>
    <dgm:pt modelId="{1C51AAFF-3AE1-4516-9032-54208AE43962}" type="sibTrans" cxnId="{AD3EFDDB-B471-4CC1-98D9-5813EE6592DA}">
      <dgm:prSet/>
      <dgm:spPr/>
      <dgm:t>
        <a:bodyPr/>
        <a:lstStyle/>
        <a:p>
          <a:endParaRPr lang="de-DE"/>
        </a:p>
      </dgm:t>
    </dgm:pt>
    <dgm:pt modelId="{EC5CD961-98FB-407D-96DD-CF008BA5F855}">
      <dgm:prSet custT="1"/>
      <dgm:spPr>
        <a:ln w="57150">
          <a:solidFill>
            <a:srgbClr val="C00000"/>
          </a:solidFill>
        </a:ln>
      </dgm:spPr>
      <dgm:t>
        <a:bodyPr/>
        <a:lstStyle/>
        <a:p>
          <a:pPr>
            <a:buClrTx/>
            <a:buSzTx/>
            <a:buFontTx/>
            <a:buNone/>
          </a:pPr>
          <a:r>
            <a:rPr lang="de-DE" sz="1800" dirty="0"/>
            <a:t>(7) Mehrsprachige</a:t>
          </a:r>
          <a:r>
            <a:rPr lang="de-DE" sz="1800" baseline="0" dirty="0"/>
            <a:t> Lernende</a:t>
          </a:r>
          <a:endParaRPr lang="de-DE" sz="1800" dirty="0"/>
        </a:p>
      </dgm:t>
    </dgm:pt>
    <dgm:pt modelId="{9E5A19C3-901D-49BB-8181-3CE354637CAE}" type="parTrans" cxnId="{BAA370C3-675F-4DD5-A2DD-980A5E3C7B2D}">
      <dgm:prSet/>
      <dgm:spPr/>
      <dgm:t>
        <a:bodyPr/>
        <a:lstStyle/>
        <a:p>
          <a:endParaRPr lang="de-DE"/>
        </a:p>
      </dgm:t>
    </dgm:pt>
    <dgm:pt modelId="{8A92503B-01C1-4532-B106-8BB590688372}" type="sibTrans" cxnId="{BAA370C3-675F-4DD5-A2DD-980A5E3C7B2D}">
      <dgm:prSet/>
      <dgm:spPr/>
      <dgm:t>
        <a:bodyPr/>
        <a:lstStyle/>
        <a:p>
          <a:endParaRPr lang="de-DE"/>
        </a:p>
      </dgm:t>
    </dgm:pt>
    <dgm:pt modelId="{26F96612-148D-4395-841B-DC7EBDFA13B7}">
      <dgm:prSet custT="1"/>
      <dgm:spPr/>
      <dgm:t>
        <a:bodyPr/>
        <a:lstStyle/>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(8) Lesemotivation &amp; </a:t>
          </a:r>
        </a:p>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Eigenständiges Lesen</a:t>
          </a:r>
          <a:endParaRPr lang="de-DE" sz="1800" dirty="0"/>
        </a:p>
      </dgm:t>
    </dgm:pt>
    <dgm:pt modelId="{0E524B3C-3F15-4E0E-ABE0-399CF3AF7951}" type="parTrans" cxnId="{0C44D43A-241F-4463-A6D7-778C52B3BF9F}">
      <dgm:prSet/>
      <dgm:spPr/>
      <dgm:t>
        <a:bodyPr/>
        <a:lstStyle/>
        <a:p>
          <a:endParaRPr lang="de-DE"/>
        </a:p>
      </dgm:t>
    </dgm:pt>
    <dgm:pt modelId="{7A2D6429-5600-4965-BF95-B8924406D236}" type="sibTrans" cxnId="{0C44D43A-241F-4463-A6D7-778C52B3BF9F}">
      <dgm:prSet/>
      <dgm:spPr/>
      <dgm:t>
        <a:bodyPr/>
        <a:lstStyle/>
        <a:p>
          <a:endParaRPr lang="de-DE"/>
        </a:p>
      </dgm:t>
    </dgm:pt>
    <dgm:pt modelId="{A215E77C-A3BC-4A8E-BEDD-A05CB9A124AE}">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(3) Fachvokabular</a:t>
          </a:r>
          <a:endParaRPr lang="de-DE" sz="1800" dirty="0"/>
        </a:p>
      </dgm:t>
    </dgm:pt>
    <dgm:pt modelId="{0ECE9D1E-BE49-4F9B-9DC1-660B9B634193}" type="parTrans" cxnId="{7468E869-0B41-424B-B9D9-262D49C2CE33}">
      <dgm:prSet/>
      <dgm:spPr/>
      <dgm:t>
        <a:bodyPr/>
        <a:lstStyle/>
        <a:p>
          <a:endParaRPr lang="de-DE"/>
        </a:p>
      </dgm:t>
    </dgm:pt>
    <dgm:pt modelId="{B304B58D-256E-4B00-B39F-8FEA8CA3FEFA}" type="sibTrans" cxnId="{7468E869-0B41-424B-B9D9-262D49C2CE33}">
      <dgm:prSet/>
      <dgm:spPr/>
      <dgm:t>
        <a:bodyPr/>
        <a:lstStyle/>
        <a:p>
          <a:endParaRPr lang="de-DE"/>
        </a:p>
      </dgm:t>
    </dgm:pt>
    <dgm:pt modelId="{9A8607C8-CF0A-457F-BD86-8B61654C4CF5}" type="pres">
      <dgm:prSet presAssocID="{8B09D1DF-D6FB-4621-9DC3-BEEBE96FC6AE}" presName="Name0" presStyleCnt="0">
        <dgm:presLayoutVars>
          <dgm:dir/>
          <dgm:resizeHandles val="exact"/>
        </dgm:presLayoutVars>
      </dgm:prSet>
      <dgm:spPr/>
    </dgm:pt>
    <dgm:pt modelId="{59EE5170-3816-4A38-BA66-3D84E4DCC414}" type="pres">
      <dgm:prSet presAssocID="{8B09D1DF-D6FB-4621-9DC3-BEEBE96FC6AE}" presName="cycle" presStyleCnt="0"/>
      <dgm:spPr/>
    </dgm:pt>
    <dgm:pt modelId="{46741B13-0897-40C2-8F2B-9BB5AA3049AA}" type="pres">
      <dgm:prSet presAssocID="{95058CA7-3F8A-4A70-A4B0-8C84D1FBE683}" presName="nodeFirstNode" presStyleLbl="node1" presStyleIdx="0" presStyleCnt="9" custScaleX="171742">
        <dgm:presLayoutVars>
          <dgm:bulletEnabled val="1"/>
        </dgm:presLayoutVars>
      </dgm:prSet>
      <dgm:spPr/>
    </dgm:pt>
    <dgm:pt modelId="{8AD64ADA-A9C3-48CE-8347-ED667CE16ED6}" type="pres">
      <dgm:prSet presAssocID="{2428A602-06FE-42D3-BE26-40116D2485D3}" presName="sibTransFirstNode" presStyleLbl="bgShp" presStyleIdx="0" presStyleCnt="1"/>
      <dgm:spPr/>
    </dgm:pt>
    <dgm:pt modelId="{B0D3CCDC-C10B-47A8-B946-1A43B4312188}" type="pres">
      <dgm:prSet presAssocID="{82678BDB-58C2-4E1A-BFC7-810F1F3BEEB1}" presName="nodeFollowingNodes" presStyleLbl="node1" presStyleIdx="1" presStyleCnt="9" custScaleX="171742" custRadScaleRad="119593" custRadScaleInc="55403">
        <dgm:presLayoutVars>
          <dgm:bulletEnabled val="1"/>
        </dgm:presLayoutVars>
      </dgm:prSet>
      <dgm:spPr/>
    </dgm:pt>
    <dgm:pt modelId="{5B0873A4-F700-4F29-9748-98C5C8521A46}" type="pres">
      <dgm:prSet presAssocID="{AC2F5B03-A634-4632-87F1-5CD8E1748A58}" presName="nodeFollowingNodes" presStyleLbl="node1" presStyleIdx="2" presStyleCnt="9" custScaleX="171742" custRadScaleRad="127599" custRadScaleInc="7305">
        <dgm:presLayoutVars>
          <dgm:bulletEnabled val="1"/>
        </dgm:presLayoutVars>
      </dgm:prSet>
      <dgm:spPr/>
    </dgm:pt>
    <dgm:pt modelId="{8662FC47-0303-4D47-8B68-4B9CB86DE8E5}" type="pres">
      <dgm:prSet presAssocID="{A215E77C-A3BC-4A8E-BEDD-A05CB9A124AE}" presName="nodeFollowingNodes" presStyleLbl="node1" presStyleIdx="3" presStyleCnt="9" custScaleX="171742" custRadScaleRad="117854" custRadScaleInc="-41659">
        <dgm:presLayoutVars>
          <dgm:bulletEnabled val="1"/>
        </dgm:presLayoutVars>
      </dgm:prSet>
      <dgm:spPr/>
    </dgm:pt>
    <dgm:pt modelId="{134C7451-639C-4FBE-AA6F-5299AC7B02C6}" type="pres">
      <dgm:prSet presAssocID="{96EF904B-6F14-4E9C-9C96-60B837C8B7CA}" presName="nodeFollowingNodes" presStyleLbl="node1" presStyleIdx="4" presStyleCnt="9" custScaleX="171742" custRadScaleRad="102492" custRadScaleInc="-58255">
        <dgm:presLayoutVars>
          <dgm:bulletEnabled val="1"/>
        </dgm:presLayoutVars>
      </dgm:prSet>
      <dgm:spPr/>
    </dgm:pt>
    <dgm:pt modelId="{0B8155CE-6EE0-4AF4-894D-E04F676935EB}" type="pres">
      <dgm:prSet presAssocID="{1D414591-4D4E-4098-B6A6-8FF1D056C587}" presName="nodeFollowingNodes" presStyleLbl="node1" presStyleIdx="5" presStyleCnt="9" custScaleX="171742" custRadScaleRad="102341" custRadScaleInc="57984">
        <dgm:presLayoutVars>
          <dgm:bulletEnabled val="1"/>
        </dgm:presLayoutVars>
      </dgm:prSet>
      <dgm:spPr/>
    </dgm:pt>
    <dgm:pt modelId="{696611D4-6ECB-43EC-9631-563BE88C2595}" type="pres">
      <dgm:prSet presAssocID="{931946D3-8168-4272-AA3B-F2271B6889D1}" presName="nodeFollowingNodes" presStyleLbl="node1" presStyleIdx="6" presStyleCnt="9" custScaleX="171742" custRadScaleRad="110702" custRadScaleInc="38898">
        <dgm:presLayoutVars>
          <dgm:bulletEnabled val="1"/>
        </dgm:presLayoutVars>
      </dgm:prSet>
      <dgm:spPr/>
    </dgm:pt>
    <dgm:pt modelId="{E822C1D9-1126-4C86-AF63-B48D0FF35DD5}" type="pres">
      <dgm:prSet presAssocID="{EC5CD961-98FB-407D-96DD-CF008BA5F855}" presName="nodeFollowingNodes" presStyleLbl="node1" presStyleIdx="7" presStyleCnt="9" custScaleX="171742" custRadScaleRad="118857" custRadScaleInc="-5790">
        <dgm:presLayoutVars>
          <dgm:bulletEnabled val="1"/>
        </dgm:presLayoutVars>
      </dgm:prSet>
      <dgm:spPr/>
    </dgm:pt>
    <dgm:pt modelId="{3C1A539E-6DA6-44CB-8349-72FEDF1C9AA3}" type="pres">
      <dgm:prSet presAssocID="{26F96612-148D-4395-841B-DC7EBDFA13B7}" presName="nodeFollowingNodes" presStyleLbl="node1" presStyleIdx="8" presStyleCnt="9" custScaleX="171742" custRadScaleRad="131767" custRadScaleInc="-63787">
        <dgm:presLayoutVars>
          <dgm:bulletEnabled val="1"/>
        </dgm:presLayoutVars>
      </dgm:prSet>
      <dgm:spPr/>
    </dgm:pt>
  </dgm:ptLst>
  <dgm:cxnLst>
    <dgm:cxn modelId="{A5EB8302-4EEC-445D-A038-C07469EE164B}" type="presOf" srcId="{95058CA7-3F8A-4A70-A4B0-8C84D1FBE683}" destId="{46741B13-0897-40C2-8F2B-9BB5AA3049AA}" srcOrd="0" destOrd="0" presId="urn:microsoft.com/office/officeart/2005/8/layout/cycle3"/>
    <dgm:cxn modelId="{989D1703-94FA-497C-808E-8A664BF65991}" type="presOf" srcId="{1D414591-4D4E-4098-B6A6-8FF1D056C587}" destId="{0B8155CE-6EE0-4AF4-894D-E04F676935EB}" srcOrd="0" destOrd="0" presId="urn:microsoft.com/office/officeart/2005/8/layout/cycle3"/>
    <dgm:cxn modelId="{37AED803-E5E7-45B9-97A5-B5415EF3D008}" type="presOf" srcId="{8B09D1DF-D6FB-4621-9DC3-BEEBE96FC6AE}" destId="{9A8607C8-CF0A-457F-BD86-8B61654C4CF5}" srcOrd="0" destOrd="0" presId="urn:microsoft.com/office/officeart/2005/8/layout/cycle3"/>
    <dgm:cxn modelId="{CAD14C0C-E3B4-4665-9616-DA2F85BA1F70}" type="presOf" srcId="{EC5CD961-98FB-407D-96DD-CF008BA5F855}" destId="{E822C1D9-1126-4C86-AF63-B48D0FF35DD5}" srcOrd="0" destOrd="0" presId="urn:microsoft.com/office/officeart/2005/8/layout/cycle3"/>
    <dgm:cxn modelId="{685B2E15-C482-4D10-BBED-E34E36F9F1F6}" srcId="{8B09D1DF-D6FB-4621-9DC3-BEEBE96FC6AE}" destId="{96EF904B-6F14-4E9C-9C96-60B837C8B7CA}" srcOrd="4" destOrd="0" parTransId="{99904122-098A-43CC-A24D-63E36092C8CF}" sibTransId="{6068E793-D201-4698-A365-61FC0A09E9AF}"/>
    <dgm:cxn modelId="{F3CB361B-2339-41C1-993F-C4CDBF2D8D0C}" type="presOf" srcId="{931946D3-8168-4272-AA3B-F2271B6889D1}" destId="{696611D4-6ECB-43EC-9631-563BE88C2595}" srcOrd="0" destOrd="0" presId="urn:microsoft.com/office/officeart/2005/8/layout/cycle3"/>
    <dgm:cxn modelId="{148AFF29-7C3E-435D-AB61-5BEB8149337F}" srcId="{8B09D1DF-D6FB-4621-9DC3-BEEBE96FC6AE}" destId="{95058CA7-3F8A-4A70-A4B0-8C84D1FBE683}" srcOrd="0" destOrd="0" parTransId="{8CC8982F-6033-4F3A-A24C-A94F9CD4EB34}" sibTransId="{2428A602-06FE-42D3-BE26-40116D2485D3}"/>
    <dgm:cxn modelId="{0C44D43A-241F-4463-A6D7-778C52B3BF9F}" srcId="{8B09D1DF-D6FB-4621-9DC3-BEEBE96FC6AE}" destId="{26F96612-148D-4395-841B-DC7EBDFA13B7}" srcOrd="8" destOrd="0" parTransId="{0E524B3C-3F15-4E0E-ABE0-399CF3AF7951}" sibTransId="{7A2D6429-5600-4965-BF95-B8924406D236}"/>
    <dgm:cxn modelId="{69F6EF5E-0CCA-46FC-9B13-77745E2933E7}" type="presOf" srcId="{2428A602-06FE-42D3-BE26-40116D2485D3}" destId="{8AD64ADA-A9C3-48CE-8347-ED667CE16ED6}" srcOrd="0" destOrd="0" presId="urn:microsoft.com/office/officeart/2005/8/layout/cycle3"/>
    <dgm:cxn modelId="{7468E869-0B41-424B-B9D9-262D49C2CE33}" srcId="{8B09D1DF-D6FB-4621-9DC3-BEEBE96FC6AE}" destId="{A215E77C-A3BC-4A8E-BEDD-A05CB9A124AE}" srcOrd="3" destOrd="0" parTransId="{0ECE9D1E-BE49-4F9B-9DC1-660B9B634193}" sibTransId="{B304B58D-256E-4B00-B39F-8FEA8CA3FEFA}"/>
    <dgm:cxn modelId="{AA8C7079-4EB9-44A2-8C6D-4601677CE8B1}" type="presOf" srcId="{96EF904B-6F14-4E9C-9C96-60B837C8B7CA}" destId="{134C7451-639C-4FBE-AA6F-5299AC7B02C6}" srcOrd="0" destOrd="0" presId="urn:microsoft.com/office/officeart/2005/8/layout/cycle3"/>
    <dgm:cxn modelId="{B7163381-3995-4CF0-AAFB-572E082BB877}" srcId="{8B09D1DF-D6FB-4621-9DC3-BEEBE96FC6AE}" destId="{82678BDB-58C2-4E1A-BFC7-810F1F3BEEB1}" srcOrd="1" destOrd="0" parTransId="{5C1508B4-BFB6-4E74-96EE-D814169D4F07}" sibTransId="{8ABA0F12-EB15-41A4-B865-0FB90E077AC3}"/>
    <dgm:cxn modelId="{688EEF8E-17F6-43A8-B491-F99B1A3694A3}" srcId="{8B09D1DF-D6FB-4621-9DC3-BEEBE96FC6AE}" destId="{AC2F5B03-A634-4632-87F1-5CD8E1748A58}" srcOrd="2" destOrd="0" parTransId="{EE61993C-F706-4B63-85B8-C92913F9A54C}" sibTransId="{FF6A5952-1E3C-49E4-B330-09D9FFDCF1F5}"/>
    <dgm:cxn modelId="{5157C2B3-6861-4740-AADD-AF02D6F4C545}" type="presOf" srcId="{AC2F5B03-A634-4632-87F1-5CD8E1748A58}" destId="{5B0873A4-F700-4F29-9748-98C5C8521A46}" srcOrd="0" destOrd="0" presId="urn:microsoft.com/office/officeart/2005/8/layout/cycle3"/>
    <dgm:cxn modelId="{70BBE7BC-1344-4234-8065-2F0E1EA985C1}" type="presOf" srcId="{A215E77C-A3BC-4A8E-BEDD-A05CB9A124AE}" destId="{8662FC47-0303-4D47-8B68-4B9CB86DE8E5}" srcOrd="0" destOrd="0" presId="urn:microsoft.com/office/officeart/2005/8/layout/cycle3"/>
    <dgm:cxn modelId="{BAA370C3-675F-4DD5-A2DD-980A5E3C7B2D}" srcId="{8B09D1DF-D6FB-4621-9DC3-BEEBE96FC6AE}" destId="{EC5CD961-98FB-407D-96DD-CF008BA5F855}" srcOrd="7" destOrd="0" parTransId="{9E5A19C3-901D-49BB-8181-3CE354637CAE}" sibTransId="{8A92503B-01C1-4532-B106-8BB590688372}"/>
    <dgm:cxn modelId="{A8311FDA-1335-4967-91DD-A89D6FDC4C39}" type="presOf" srcId="{82678BDB-58C2-4E1A-BFC7-810F1F3BEEB1}" destId="{B0D3CCDC-C10B-47A8-B946-1A43B4312188}" srcOrd="0" destOrd="0" presId="urn:microsoft.com/office/officeart/2005/8/layout/cycle3"/>
    <dgm:cxn modelId="{AD3EFDDB-B471-4CC1-98D9-5813EE6592DA}" srcId="{8B09D1DF-D6FB-4621-9DC3-BEEBE96FC6AE}" destId="{931946D3-8168-4272-AA3B-F2271B6889D1}" srcOrd="6" destOrd="0" parTransId="{2A2424A2-5BB8-4516-997D-6C54E0CB689D}" sibTransId="{1C51AAFF-3AE1-4516-9032-54208AE43962}"/>
    <dgm:cxn modelId="{C48FE9F3-D92A-4E0D-92E4-C71A949AC46A}" srcId="{8B09D1DF-D6FB-4621-9DC3-BEEBE96FC6AE}" destId="{1D414591-4D4E-4098-B6A6-8FF1D056C587}" srcOrd="5" destOrd="0" parTransId="{1FC1A42C-FBE2-40E5-90FB-1B5A94E87CAB}" sibTransId="{9DA650A3-7426-46DB-93A4-0550E36FE05D}"/>
    <dgm:cxn modelId="{2117AEFB-79F3-4529-B42B-961A5EC9FE6F}" type="presOf" srcId="{26F96612-148D-4395-841B-DC7EBDFA13B7}" destId="{3C1A539E-6DA6-44CB-8349-72FEDF1C9AA3}" srcOrd="0" destOrd="0" presId="urn:microsoft.com/office/officeart/2005/8/layout/cycle3"/>
    <dgm:cxn modelId="{E7A00745-AA3D-4176-A2C8-728CB8F4EF98}" type="presParOf" srcId="{9A8607C8-CF0A-457F-BD86-8B61654C4CF5}" destId="{59EE5170-3816-4A38-BA66-3D84E4DCC414}" srcOrd="0" destOrd="0" presId="urn:microsoft.com/office/officeart/2005/8/layout/cycle3"/>
    <dgm:cxn modelId="{EDD3A5BA-F86A-43B1-A9BD-F11CA1B23A4B}" type="presParOf" srcId="{59EE5170-3816-4A38-BA66-3D84E4DCC414}" destId="{46741B13-0897-40C2-8F2B-9BB5AA3049AA}" srcOrd="0" destOrd="0" presId="urn:microsoft.com/office/officeart/2005/8/layout/cycle3"/>
    <dgm:cxn modelId="{29B01467-BBAE-47B1-8129-E27E1C8E83A2}" type="presParOf" srcId="{59EE5170-3816-4A38-BA66-3D84E4DCC414}" destId="{8AD64ADA-A9C3-48CE-8347-ED667CE16ED6}" srcOrd="1" destOrd="0" presId="urn:microsoft.com/office/officeart/2005/8/layout/cycle3"/>
    <dgm:cxn modelId="{59CD231F-E4B0-4D78-B527-08BA7D1E5BA9}" type="presParOf" srcId="{59EE5170-3816-4A38-BA66-3D84E4DCC414}" destId="{B0D3CCDC-C10B-47A8-B946-1A43B4312188}" srcOrd="2" destOrd="0" presId="urn:microsoft.com/office/officeart/2005/8/layout/cycle3"/>
    <dgm:cxn modelId="{949C34F5-65CA-4B37-8189-08B0BA82FDDE}" type="presParOf" srcId="{59EE5170-3816-4A38-BA66-3D84E4DCC414}" destId="{5B0873A4-F700-4F29-9748-98C5C8521A46}" srcOrd="3" destOrd="0" presId="urn:microsoft.com/office/officeart/2005/8/layout/cycle3"/>
    <dgm:cxn modelId="{DABFD5A1-6BB0-487D-9538-9D7E9A08858E}" type="presParOf" srcId="{59EE5170-3816-4A38-BA66-3D84E4DCC414}" destId="{8662FC47-0303-4D47-8B68-4B9CB86DE8E5}" srcOrd="4" destOrd="0" presId="urn:microsoft.com/office/officeart/2005/8/layout/cycle3"/>
    <dgm:cxn modelId="{836EB3BA-DAAB-4339-8D06-CDF87B117255}" type="presParOf" srcId="{59EE5170-3816-4A38-BA66-3D84E4DCC414}" destId="{134C7451-639C-4FBE-AA6F-5299AC7B02C6}" srcOrd="5" destOrd="0" presId="urn:microsoft.com/office/officeart/2005/8/layout/cycle3"/>
    <dgm:cxn modelId="{67A9E0D2-63AA-4BF4-9399-1679066A4A3D}" type="presParOf" srcId="{59EE5170-3816-4A38-BA66-3D84E4DCC414}" destId="{0B8155CE-6EE0-4AF4-894D-E04F676935EB}" srcOrd="6" destOrd="0" presId="urn:microsoft.com/office/officeart/2005/8/layout/cycle3"/>
    <dgm:cxn modelId="{F3535D2C-4C5A-41E9-9865-F9DB4B39BEAB}" type="presParOf" srcId="{59EE5170-3816-4A38-BA66-3D84E4DCC414}" destId="{696611D4-6ECB-43EC-9631-563BE88C2595}" srcOrd="7" destOrd="0" presId="urn:microsoft.com/office/officeart/2005/8/layout/cycle3"/>
    <dgm:cxn modelId="{DE3265E7-1D09-4FCF-A1CF-CAEE45230311}" type="presParOf" srcId="{59EE5170-3816-4A38-BA66-3D84E4DCC414}" destId="{E822C1D9-1126-4C86-AF63-B48D0FF35DD5}" srcOrd="8" destOrd="0" presId="urn:microsoft.com/office/officeart/2005/8/layout/cycle3"/>
    <dgm:cxn modelId="{EBF06392-08B0-4106-8BAE-5ADBBE006274}" type="presParOf" srcId="{59EE5170-3816-4A38-BA66-3D84E4DCC414}" destId="{3C1A539E-6DA6-44CB-8349-72FEDF1C9AA3}"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01BB95-785F-4BB2-9849-B3FCA0756ED1}"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de-DE"/>
        </a:p>
      </dgm:t>
    </dgm:pt>
    <dgm:pt modelId="{8F5F0167-A559-4289-9546-CC093480EC14}">
      <dgm:prSet/>
      <dgm:spPr/>
      <dgm:t>
        <a:bodyPr/>
        <a:lstStyle/>
        <a:p>
          <a:r>
            <a:rPr lang="de-DE" dirty="0"/>
            <a:t>Reflexion</a:t>
          </a:r>
        </a:p>
      </dgm:t>
    </dgm:pt>
    <dgm:pt modelId="{58258E9E-2B2E-462A-BFD5-6CDBF6546EAE}" type="parTrans" cxnId="{3DE134B9-2395-4E11-8129-897A8F4E2AEE}">
      <dgm:prSet/>
      <dgm:spPr/>
    </dgm:pt>
    <dgm:pt modelId="{28CB1B7D-206B-4E87-B508-E1C66EF44277}" type="sibTrans" cxnId="{3DE134B9-2395-4E11-8129-897A8F4E2AEE}">
      <dgm:prSet/>
      <dgm:spPr/>
    </dgm:pt>
    <dgm:pt modelId="{821D2B35-FC09-4658-B58E-871B855804F2}">
      <dgm:prSet/>
      <dgm:spPr/>
      <dgm:t>
        <a:bodyPr/>
        <a:lstStyle/>
        <a:p>
          <a:r>
            <a:rPr lang="de-DE" dirty="0"/>
            <a:t>Wortschatzerwerb und eigene Definitionen</a:t>
          </a:r>
        </a:p>
      </dgm:t>
    </dgm:pt>
    <dgm:pt modelId="{6FB057AC-68FE-4673-8F37-320A23BE024E}" type="parTrans" cxnId="{A09DF581-4705-4EAB-A448-94F5AA17958C}">
      <dgm:prSet/>
      <dgm:spPr/>
    </dgm:pt>
    <dgm:pt modelId="{E400BB81-5150-476C-87BB-A462FB0301CD}" type="sibTrans" cxnId="{A09DF581-4705-4EAB-A448-94F5AA17958C}">
      <dgm:prSet/>
      <dgm:spPr/>
    </dgm:pt>
    <dgm:pt modelId="{0162252A-8323-42DE-BD84-A1B2311350D7}">
      <dgm:prSet/>
      <dgm:spPr/>
      <dgm:t>
        <a:bodyPr/>
        <a:lstStyle/>
        <a:p>
          <a:r>
            <a:rPr lang="de-DE" dirty="0"/>
            <a:t>Übungen zur und mit der Concept </a:t>
          </a:r>
          <a:r>
            <a:rPr lang="de-DE" dirty="0" err="1"/>
            <a:t>Map</a:t>
          </a:r>
          <a:endParaRPr lang="de-DE" dirty="0"/>
        </a:p>
      </dgm:t>
    </dgm:pt>
    <dgm:pt modelId="{6F4204F1-47BB-4D12-A607-D7543A5F5ECA}" type="parTrans" cxnId="{7BC95C93-3E95-495D-BD0F-D2FBB9EC5DD8}">
      <dgm:prSet/>
      <dgm:spPr/>
    </dgm:pt>
    <dgm:pt modelId="{1A25B05B-B78F-46CA-9A5C-A65F75BB07AD}" type="sibTrans" cxnId="{7BC95C93-3E95-495D-BD0F-D2FBB9EC5DD8}">
      <dgm:prSet/>
      <dgm:spPr/>
    </dgm:pt>
    <dgm:pt modelId="{DD131811-8773-4F6A-B5AB-D8A4A7CB3ACB}">
      <dgm:prSet/>
      <dgm:spPr/>
      <dgm:t>
        <a:bodyPr/>
        <a:lstStyle/>
        <a:p>
          <a:r>
            <a:rPr lang="de-DE" dirty="0"/>
            <a:t>Prinzipien erfolgreicher Wortschatzarbeit und weitere Methoden</a:t>
          </a:r>
        </a:p>
      </dgm:t>
    </dgm:pt>
    <dgm:pt modelId="{6B1FB158-B045-4861-9C36-A8A9457656D0}" type="parTrans" cxnId="{77E473E2-512F-4E41-9C12-6D557685E289}">
      <dgm:prSet/>
      <dgm:spPr/>
    </dgm:pt>
    <dgm:pt modelId="{2C448937-794A-4CBD-990E-83E40BF23079}" type="sibTrans" cxnId="{77E473E2-512F-4E41-9C12-6D557685E289}">
      <dgm:prSet/>
      <dgm:spPr/>
    </dgm:pt>
    <dgm:pt modelId="{DD61F5AC-5C3F-4EAD-86CC-3CB3580298F4}">
      <dgm:prSet/>
      <dgm:spPr/>
      <dgm:t>
        <a:bodyPr/>
        <a:lstStyle/>
        <a:p>
          <a:r>
            <a:rPr lang="de-DE" dirty="0"/>
            <a:t>Wortschatzauswahl im Fachunterricht</a:t>
          </a:r>
        </a:p>
      </dgm:t>
    </dgm:pt>
    <dgm:pt modelId="{E3F61AD5-21B9-455A-9ABA-49B9D5D25279}" type="parTrans" cxnId="{9A21990A-CD2B-4F30-8154-37BC684182B1}">
      <dgm:prSet/>
      <dgm:spPr/>
    </dgm:pt>
    <dgm:pt modelId="{FF6F55B9-0658-4182-AF68-76028D5C9B1C}" type="sibTrans" cxnId="{9A21990A-CD2B-4F30-8154-37BC684182B1}">
      <dgm:prSet/>
      <dgm:spPr/>
    </dgm:pt>
    <dgm:pt modelId="{CF2AC5F0-1C57-4174-9252-8EBAC59BD9F6}" type="pres">
      <dgm:prSet presAssocID="{C901BB95-785F-4BB2-9849-B3FCA0756ED1}" presName="Name0" presStyleCnt="0">
        <dgm:presLayoutVars>
          <dgm:chMax val="7"/>
          <dgm:chPref val="7"/>
          <dgm:dir/>
        </dgm:presLayoutVars>
      </dgm:prSet>
      <dgm:spPr/>
    </dgm:pt>
    <dgm:pt modelId="{5E2A32DB-7EC0-434C-B2EB-CBCF16523135}" type="pres">
      <dgm:prSet presAssocID="{C901BB95-785F-4BB2-9849-B3FCA0756ED1}" presName="Name1" presStyleCnt="0"/>
      <dgm:spPr/>
    </dgm:pt>
    <dgm:pt modelId="{F819871A-E79B-4D14-9C88-39A88309526D}" type="pres">
      <dgm:prSet presAssocID="{C901BB95-785F-4BB2-9849-B3FCA0756ED1}" presName="cycle" presStyleCnt="0"/>
      <dgm:spPr/>
    </dgm:pt>
    <dgm:pt modelId="{F8B2D8D5-1677-4862-9508-BCC29A761CDD}" type="pres">
      <dgm:prSet presAssocID="{C901BB95-785F-4BB2-9849-B3FCA0756ED1}" presName="srcNode" presStyleLbl="node1" presStyleIdx="0" presStyleCnt="5"/>
      <dgm:spPr/>
    </dgm:pt>
    <dgm:pt modelId="{C7921C71-D269-4FFD-952A-9AE5DC4B9B26}" type="pres">
      <dgm:prSet presAssocID="{C901BB95-785F-4BB2-9849-B3FCA0756ED1}" presName="conn" presStyleLbl="parChTrans1D2" presStyleIdx="0" presStyleCnt="1"/>
      <dgm:spPr/>
    </dgm:pt>
    <dgm:pt modelId="{A31E2B67-A253-46A2-84ED-4D52A44E775B}" type="pres">
      <dgm:prSet presAssocID="{C901BB95-785F-4BB2-9849-B3FCA0756ED1}" presName="extraNode" presStyleLbl="node1" presStyleIdx="0" presStyleCnt="5"/>
      <dgm:spPr/>
    </dgm:pt>
    <dgm:pt modelId="{C4670574-B1CE-499F-9C31-A631D80CAAC0}" type="pres">
      <dgm:prSet presAssocID="{C901BB95-785F-4BB2-9849-B3FCA0756ED1}" presName="dstNode" presStyleLbl="node1" presStyleIdx="0" presStyleCnt="5"/>
      <dgm:spPr/>
    </dgm:pt>
    <dgm:pt modelId="{299D94A6-1E6C-47F4-B1BC-DBC527DEE6ED}" type="pres">
      <dgm:prSet presAssocID="{8F5F0167-A559-4289-9546-CC093480EC14}" presName="text_1" presStyleLbl="node1" presStyleIdx="0" presStyleCnt="5">
        <dgm:presLayoutVars>
          <dgm:bulletEnabled val="1"/>
        </dgm:presLayoutVars>
      </dgm:prSet>
      <dgm:spPr/>
    </dgm:pt>
    <dgm:pt modelId="{B03E5222-1303-48B8-AA60-1E463F735E7A}" type="pres">
      <dgm:prSet presAssocID="{8F5F0167-A559-4289-9546-CC093480EC14}" presName="accent_1" presStyleCnt="0"/>
      <dgm:spPr/>
    </dgm:pt>
    <dgm:pt modelId="{4994F8FF-AAF4-40E5-BB9C-9EBB10A2E7D6}" type="pres">
      <dgm:prSet presAssocID="{8F5F0167-A559-4289-9546-CC093480EC14}" presName="accentRepeatNode" presStyleLbl="solidFgAcc1" presStyleIdx="0" presStyleCnt="5"/>
      <dgm:spPr/>
    </dgm:pt>
    <dgm:pt modelId="{5DACB23F-74F8-4FE8-A9D8-F49050D73F5A}" type="pres">
      <dgm:prSet presAssocID="{821D2B35-FC09-4658-B58E-871B855804F2}" presName="text_2" presStyleLbl="node1" presStyleIdx="1" presStyleCnt="5">
        <dgm:presLayoutVars>
          <dgm:bulletEnabled val="1"/>
        </dgm:presLayoutVars>
      </dgm:prSet>
      <dgm:spPr/>
    </dgm:pt>
    <dgm:pt modelId="{ADE52DC1-8C9E-4B68-B785-571C186B751B}" type="pres">
      <dgm:prSet presAssocID="{821D2B35-FC09-4658-B58E-871B855804F2}" presName="accent_2" presStyleCnt="0"/>
      <dgm:spPr/>
    </dgm:pt>
    <dgm:pt modelId="{765F62A7-3E3B-4B9C-A43A-AD5706889944}" type="pres">
      <dgm:prSet presAssocID="{821D2B35-FC09-4658-B58E-871B855804F2}" presName="accentRepeatNode" presStyleLbl="solidFgAcc1" presStyleIdx="1" presStyleCnt="5"/>
      <dgm:spPr/>
    </dgm:pt>
    <dgm:pt modelId="{2D63D6D7-2D48-45BF-9049-DBB21332BF92}" type="pres">
      <dgm:prSet presAssocID="{0162252A-8323-42DE-BD84-A1B2311350D7}" presName="text_3" presStyleLbl="node1" presStyleIdx="2" presStyleCnt="5">
        <dgm:presLayoutVars>
          <dgm:bulletEnabled val="1"/>
        </dgm:presLayoutVars>
      </dgm:prSet>
      <dgm:spPr/>
    </dgm:pt>
    <dgm:pt modelId="{A98F6690-DF96-4991-B774-C75F56EE6D42}" type="pres">
      <dgm:prSet presAssocID="{0162252A-8323-42DE-BD84-A1B2311350D7}" presName="accent_3" presStyleCnt="0"/>
      <dgm:spPr/>
    </dgm:pt>
    <dgm:pt modelId="{1126A928-C65C-47D0-835F-467CD4D7151B}" type="pres">
      <dgm:prSet presAssocID="{0162252A-8323-42DE-BD84-A1B2311350D7}" presName="accentRepeatNode" presStyleLbl="solidFgAcc1" presStyleIdx="2" presStyleCnt="5"/>
      <dgm:spPr/>
    </dgm:pt>
    <dgm:pt modelId="{96F42469-E3D2-4076-B2CD-5BF657B48EE2}" type="pres">
      <dgm:prSet presAssocID="{DD131811-8773-4F6A-B5AB-D8A4A7CB3ACB}" presName="text_4" presStyleLbl="node1" presStyleIdx="3" presStyleCnt="5">
        <dgm:presLayoutVars>
          <dgm:bulletEnabled val="1"/>
        </dgm:presLayoutVars>
      </dgm:prSet>
      <dgm:spPr/>
    </dgm:pt>
    <dgm:pt modelId="{3CECD957-D934-44C4-BB1B-F25E3615DC0E}" type="pres">
      <dgm:prSet presAssocID="{DD131811-8773-4F6A-B5AB-D8A4A7CB3ACB}" presName="accent_4" presStyleCnt="0"/>
      <dgm:spPr/>
    </dgm:pt>
    <dgm:pt modelId="{DB5FA368-9820-4217-AF80-6CD26AE6449D}" type="pres">
      <dgm:prSet presAssocID="{DD131811-8773-4F6A-B5AB-D8A4A7CB3ACB}" presName="accentRepeatNode" presStyleLbl="solidFgAcc1" presStyleIdx="3" presStyleCnt="5"/>
      <dgm:spPr/>
    </dgm:pt>
    <dgm:pt modelId="{D67E6078-F5FA-491F-891C-51186E229C3B}" type="pres">
      <dgm:prSet presAssocID="{DD61F5AC-5C3F-4EAD-86CC-3CB3580298F4}" presName="text_5" presStyleLbl="node1" presStyleIdx="4" presStyleCnt="5">
        <dgm:presLayoutVars>
          <dgm:bulletEnabled val="1"/>
        </dgm:presLayoutVars>
      </dgm:prSet>
      <dgm:spPr/>
    </dgm:pt>
    <dgm:pt modelId="{481CF01A-53BA-4EF9-824E-01FD1F06FEBA}" type="pres">
      <dgm:prSet presAssocID="{DD61F5AC-5C3F-4EAD-86CC-3CB3580298F4}" presName="accent_5" presStyleCnt="0"/>
      <dgm:spPr/>
    </dgm:pt>
    <dgm:pt modelId="{996D0A3E-ECD6-4185-BBAB-BBF3C141C2AD}" type="pres">
      <dgm:prSet presAssocID="{DD61F5AC-5C3F-4EAD-86CC-3CB3580298F4}" presName="accentRepeatNode" presStyleLbl="solidFgAcc1" presStyleIdx="4" presStyleCnt="5"/>
      <dgm:spPr/>
    </dgm:pt>
  </dgm:ptLst>
  <dgm:cxnLst>
    <dgm:cxn modelId="{9A21990A-CD2B-4F30-8154-37BC684182B1}" srcId="{C901BB95-785F-4BB2-9849-B3FCA0756ED1}" destId="{DD61F5AC-5C3F-4EAD-86CC-3CB3580298F4}" srcOrd="4" destOrd="0" parTransId="{E3F61AD5-21B9-455A-9ABA-49B9D5D25279}" sibTransId="{FF6F55B9-0658-4182-AF68-76028D5C9B1C}"/>
    <dgm:cxn modelId="{FA587320-9AD0-4201-AFCB-44FE569AD615}" type="presOf" srcId="{821D2B35-FC09-4658-B58E-871B855804F2}" destId="{5DACB23F-74F8-4FE8-A9D8-F49050D73F5A}" srcOrd="0" destOrd="0" presId="urn:microsoft.com/office/officeart/2008/layout/VerticalCurvedList"/>
    <dgm:cxn modelId="{7971EE51-0562-4F30-94AB-EA294293F5D2}" type="presOf" srcId="{DD131811-8773-4F6A-B5AB-D8A4A7CB3ACB}" destId="{96F42469-E3D2-4076-B2CD-5BF657B48EE2}" srcOrd="0" destOrd="0" presId="urn:microsoft.com/office/officeart/2008/layout/VerticalCurvedList"/>
    <dgm:cxn modelId="{A09DF581-4705-4EAB-A448-94F5AA17958C}" srcId="{C901BB95-785F-4BB2-9849-B3FCA0756ED1}" destId="{821D2B35-FC09-4658-B58E-871B855804F2}" srcOrd="1" destOrd="0" parTransId="{6FB057AC-68FE-4673-8F37-320A23BE024E}" sibTransId="{E400BB81-5150-476C-87BB-A462FB0301CD}"/>
    <dgm:cxn modelId="{7BC95C93-3E95-495D-BD0F-D2FBB9EC5DD8}" srcId="{C901BB95-785F-4BB2-9849-B3FCA0756ED1}" destId="{0162252A-8323-42DE-BD84-A1B2311350D7}" srcOrd="2" destOrd="0" parTransId="{6F4204F1-47BB-4D12-A607-D7543A5F5ECA}" sibTransId="{1A25B05B-B78F-46CA-9A5C-A65F75BB07AD}"/>
    <dgm:cxn modelId="{87A74AA6-29F6-4B04-A8C0-AD2E1940E84E}" type="presOf" srcId="{28CB1B7D-206B-4E87-B508-E1C66EF44277}" destId="{C7921C71-D269-4FFD-952A-9AE5DC4B9B26}" srcOrd="0" destOrd="0" presId="urn:microsoft.com/office/officeart/2008/layout/VerticalCurvedList"/>
    <dgm:cxn modelId="{D74315AA-A473-46C9-8D5F-19EE82D1786A}" type="presOf" srcId="{0162252A-8323-42DE-BD84-A1B2311350D7}" destId="{2D63D6D7-2D48-45BF-9049-DBB21332BF92}" srcOrd="0" destOrd="0" presId="urn:microsoft.com/office/officeart/2008/layout/VerticalCurvedList"/>
    <dgm:cxn modelId="{3DE134B9-2395-4E11-8129-897A8F4E2AEE}" srcId="{C901BB95-785F-4BB2-9849-B3FCA0756ED1}" destId="{8F5F0167-A559-4289-9546-CC093480EC14}" srcOrd="0" destOrd="0" parTransId="{58258E9E-2B2E-462A-BFD5-6CDBF6546EAE}" sibTransId="{28CB1B7D-206B-4E87-B508-E1C66EF44277}"/>
    <dgm:cxn modelId="{27C473C0-4BA1-4439-A5B2-E9ED0A71D70B}" type="presOf" srcId="{DD61F5AC-5C3F-4EAD-86CC-3CB3580298F4}" destId="{D67E6078-F5FA-491F-891C-51186E229C3B}" srcOrd="0" destOrd="0" presId="urn:microsoft.com/office/officeart/2008/layout/VerticalCurvedList"/>
    <dgm:cxn modelId="{F74661D4-0A16-45E7-BCA8-9008BECD208C}" type="presOf" srcId="{8F5F0167-A559-4289-9546-CC093480EC14}" destId="{299D94A6-1E6C-47F4-B1BC-DBC527DEE6ED}" srcOrd="0" destOrd="0" presId="urn:microsoft.com/office/officeart/2008/layout/VerticalCurvedList"/>
    <dgm:cxn modelId="{77E473E2-512F-4E41-9C12-6D557685E289}" srcId="{C901BB95-785F-4BB2-9849-B3FCA0756ED1}" destId="{DD131811-8773-4F6A-B5AB-D8A4A7CB3ACB}" srcOrd="3" destOrd="0" parTransId="{6B1FB158-B045-4861-9C36-A8A9457656D0}" sibTransId="{2C448937-794A-4CBD-990E-83E40BF23079}"/>
    <dgm:cxn modelId="{CE8552FE-F641-4BFE-990C-AE95C858CDCF}" type="presOf" srcId="{C901BB95-785F-4BB2-9849-B3FCA0756ED1}" destId="{CF2AC5F0-1C57-4174-9252-8EBAC59BD9F6}" srcOrd="0" destOrd="0" presId="urn:microsoft.com/office/officeart/2008/layout/VerticalCurvedList"/>
    <dgm:cxn modelId="{6A71DB95-548D-4AD9-828E-D2BE896E239B}" type="presParOf" srcId="{CF2AC5F0-1C57-4174-9252-8EBAC59BD9F6}" destId="{5E2A32DB-7EC0-434C-B2EB-CBCF16523135}" srcOrd="0" destOrd="0" presId="urn:microsoft.com/office/officeart/2008/layout/VerticalCurvedList"/>
    <dgm:cxn modelId="{8BEE6BAB-DCEF-46E5-9EE7-A77A287250F3}" type="presParOf" srcId="{5E2A32DB-7EC0-434C-B2EB-CBCF16523135}" destId="{F819871A-E79B-4D14-9C88-39A88309526D}" srcOrd="0" destOrd="0" presId="urn:microsoft.com/office/officeart/2008/layout/VerticalCurvedList"/>
    <dgm:cxn modelId="{63679178-B4DA-4B6D-B989-681BEC131E1C}" type="presParOf" srcId="{F819871A-E79B-4D14-9C88-39A88309526D}" destId="{F8B2D8D5-1677-4862-9508-BCC29A761CDD}" srcOrd="0" destOrd="0" presId="urn:microsoft.com/office/officeart/2008/layout/VerticalCurvedList"/>
    <dgm:cxn modelId="{098F24A0-A9C1-4DA9-941C-51D3F5F5C547}" type="presParOf" srcId="{F819871A-E79B-4D14-9C88-39A88309526D}" destId="{C7921C71-D269-4FFD-952A-9AE5DC4B9B26}" srcOrd="1" destOrd="0" presId="urn:microsoft.com/office/officeart/2008/layout/VerticalCurvedList"/>
    <dgm:cxn modelId="{BD0593E0-B220-4759-90A5-EF67D1E6164E}" type="presParOf" srcId="{F819871A-E79B-4D14-9C88-39A88309526D}" destId="{A31E2B67-A253-46A2-84ED-4D52A44E775B}" srcOrd="2" destOrd="0" presId="urn:microsoft.com/office/officeart/2008/layout/VerticalCurvedList"/>
    <dgm:cxn modelId="{1BB097DB-55FE-45C8-991A-485B83F00C4C}" type="presParOf" srcId="{F819871A-E79B-4D14-9C88-39A88309526D}" destId="{C4670574-B1CE-499F-9C31-A631D80CAAC0}" srcOrd="3" destOrd="0" presId="urn:microsoft.com/office/officeart/2008/layout/VerticalCurvedList"/>
    <dgm:cxn modelId="{3614CBFC-E76E-4E12-A8F8-D73FAD1FA4F6}" type="presParOf" srcId="{5E2A32DB-7EC0-434C-B2EB-CBCF16523135}" destId="{299D94A6-1E6C-47F4-B1BC-DBC527DEE6ED}" srcOrd="1" destOrd="0" presId="urn:microsoft.com/office/officeart/2008/layout/VerticalCurvedList"/>
    <dgm:cxn modelId="{2D33C320-08CE-4FBF-890D-DB55BEDA74D5}" type="presParOf" srcId="{5E2A32DB-7EC0-434C-B2EB-CBCF16523135}" destId="{B03E5222-1303-48B8-AA60-1E463F735E7A}" srcOrd="2" destOrd="0" presId="urn:microsoft.com/office/officeart/2008/layout/VerticalCurvedList"/>
    <dgm:cxn modelId="{B00C41CE-80F6-4AFD-A711-F7DC0CB9AC9C}" type="presParOf" srcId="{B03E5222-1303-48B8-AA60-1E463F735E7A}" destId="{4994F8FF-AAF4-40E5-BB9C-9EBB10A2E7D6}" srcOrd="0" destOrd="0" presId="urn:microsoft.com/office/officeart/2008/layout/VerticalCurvedList"/>
    <dgm:cxn modelId="{5CC20C06-B736-4485-ADCD-94174878222B}" type="presParOf" srcId="{5E2A32DB-7EC0-434C-B2EB-CBCF16523135}" destId="{5DACB23F-74F8-4FE8-A9D8-F49050D73F5A}" srcOrd="3" destOrd="0" presId="urn:microsoft.com/office/officeart/2008/layout/VerticalCurvedList"/>
    <dgm:cxn modelId="{F0A0B8A6-073C-461E-9F31-70B4110B4886}" type="presParOf" srcId="{5E2A32DB-7EC0-434C-B2EB-CBCF16523135}" destId="{ADE52DC1-8C9E-4B68-B785-571C186B751B}" srcOrd="4" destOrd="0" presId="urn:microsoft.com/office/officeart/2008/layout/VerticalCurvedList"/>
    <dgm:cxn modelId="{2F18E2A7-AE6B-4E1E-8968-9894293AE195}" type="presParOf" srcId="{ADE52DC1-8C9E-4B68-B785-571C186B751B}" destId="{765F62A7-3E3B-4B9C-A43A-AD5706889944}" srcOrd="0" destOrd="0" presId="urn:microsoft.com/office/officeart/2008/layout/VerticalCurvedList"/>
    <dgm:cxn modelId="{FE7CA161-8E02-491E-A0F4-735E68A466E1}" type="presParOf" srcId="{5E2A32DB-7EC0-434C-B2EB-CBCF16523135}" destId="{2D63D6D7-2D48-45BF-9049-DBB21332BF92}" srcOrd="5" destOrd="0" presId="urn:microsoft.com/office/officeart/2008/layout/VerticalCurvedList"/>
    <dgm:cxn modelId="{1DDBFA3F-161F-4780-97D1-0287129D7FD1}" type="presParOf" srcId="{5E2A32DB-7EC0-434C-B2EB-CBCF16523135}" destId="{A98F6690-DF96-4991-B774-C75F56EE6D42}" srcOrd="6" destOrd="0" presId="urn:microsoft.com/office/officeart/2008/layout/VerticalCurvedList"/>
    <dgm:cxn modelId="{51D5EA28-4FDD-4865-A68F-BEAC85400288}" type="presParOf" srcId="{A98F6690-DF96-4991-B774-C75F56EE6D42}" destId="{1126A928-C65C-47D0-835F-467CD4D7151B}" srcOrd="0" destOrd="0" presId="urn:microsoft.com/office/officeart/2008/layout/VerticalCurvedList"/>
    <dgm:cxn modelId="{07981CD8-90CE-4814-A98F-92A52738C44D}" type="presParOf" srcId="{5E2A32DB-7EC0-434C-B2EB-CBCF16523135}" destId="{96F42469-E3D2-4076-B2CD-5BF657B48EE2}" srcOrd="7" destOrd="0" presId="urn:microsoft.com/office/officeart/2008/layout/VerticalCurvedList"/>
    <dgm:cxn modelId="{1FDD5D6C-EE29-42BF-B72B-AF0FF26ECD4E}" type="presParOf" srcId="{5E2A32DB-7EC0-434C-B2EB-CBCF16523135}" destId="{3CECD957-D934-44C4-BB1B-F25E3615DC0E}" srcOrd="8" destOrd="0" presId="urn:microsoft.com/office/officeart/2008/layout/VerticalCurvedList"/>
    <dgm:cxn modelId="{43D59C63-261C-4162-8133-F0FC69BBF31B}" type="presParOf" srcId="{3CECD957-D934-44C4-BB1B-F25E3615DC0E}" destId="{DB5FA368-9820-4217-AF80-6CD26AE6449D}" srcOrd="0" destOrd="0" presId="urn:microsoft.com/office/officeart/2008/layout/VerticalCurvedList"/>
    <dgm:cxn modelId="{0C6282C0-C2B6-45D0-93BA-7FF9A1997A99}" type="presParOf" srcId="{5E2A32DB-7EC0-434C-B2EB-CBCF16523135}" destId="{D67E6078-F5FA-491F-891C-51186E229C3B}" srcOrd="9" destOrd="0" presId="urn:microsoft.com/office/officeart/2008/layout/VerticalCurvedList"/>
    <dgm:cxn modelId="{72C44112-CD8C-469B-8555-DE0881D18745}" type="presParOf" srcId="{5E2A32DB-7EC0-434C-B2EB-CBCF16523135}" destId="{481CF01A-53BA-4EF9-824E-01FD1F06FEBA}" srcOrd="10" destOrd="0" presId="urn:microsoft.com/office/officeart/2008/layout/VerticalCurvedList"/>
    <dgm:cxn modelId="{3B86E2C3-4290-4617-A1B6-39D7B1A1E456}" type="presParOf" srcId="{481CF01A-53BA-4EF9-824E-01FD1F06FEBA}" destId="{996D0A3E-ECD6-4185-BBAB-BBF3C141C2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B4863A-2A08-4699-ACBE-ECA645BB487F}" type="doc">
      <dgm:prSet loTypeId="urn:microsoft.com/office/officeart/2005/8/layout/gear1" loCatId="process" qsTypeId="urn:microsoft.com/office/officeart/2005/8/quickstyle/3d1" qsCatId="3D" csTypeId="urn:microsoft.com/office/officeart/2005/8/colors/colorful5" csCatId="colorful" phldr="1"/>
      <dgm:spPr/>
    </dgm:pt>
    <dgm:pt modelId="{262F8600-E52E-45A3-A873-59AE1D18C971}">
      <dgm:prSet phldrT="[Text]"/>
      <dgm:spPr/>
      <dgm:t>
        <a:bodyPr/>
        <a:lstStyle/>
        <a:p>
          <a:pPr algn="ctr"/>
          <a:r>
            <a:rPr lang="de-DE" dirty="0"/>
            <a:t>Text</a:t>
          </a:r>
        </a:p>
      </dgm:t>
    </dgm:pt>
    <dgm:pt modelId="{4BDDC645-C4B5-4A68-B0FD-866DF837A29F}" type="parTrans" cxnId="{1ACCC92B-5922-46BA-A2CF-5A4CBB8EAA19}">
      <dgm:prSet/>
      <dgm:spPr/>
      <dgm:t>
        <a:bodyPr/>
        <a:lstStyle/>
        <a:p>
          <a:pPr algn="ctr"/>
          <a:endParaRPr lang="de-DE"/>
        </a:p>
      </dgm:t>
    </dgm:pt>
    <dgm:pt modelId="{AFE16F36-0DBC-4454-B71E-85DAD73A21B6}" type="sibTrans" cxnId="{1ACCC92B-5922-46BA-A2CF-5A4CBB8EAA19}">
      <dgm:prSet/>
      <dgm:spPr/>
      <dgm:t>
        <a:bodyPr/>
        <a:lstStyle/>
        <a:p>
          <a:pPr algn="ctr"/>
          <a:endParaRPr lang="de-DE"/>
        </a:p>
      </dgm:t>
    </dgm:pt>
    <dgm:pt modelId="{9324009E-8A5B-4D06-BACB-9A0C8C3BD59D}">
      <dgm:prSet phldrT="[Text]"/>
      <dgm:spPr/>
      <dgm:t>
        <a:bodyPr/>
        <a:lstStyle/>
        <a:p>
          <a:pPr algn="ctr"/>
          <a:r>
            <a:rPr lang="de-DE" dirty="0"/>
            <a:t>Satz</a:t>
          </a:r>
        </a:p>
      </dgm:t>
    </dgm:pt>
    <dgm:pt modelId="{74B40D57-F666-46AF-8C85-1E2DC94603DD}" type="parTrans" cxnId="{7995ECB6-7C82-436F-8151-2CA0FB2672DC}">
      <dgm:prSet/>
      <dgm:spPr/>
      <dgm:t>
        <a:bodyPr/>
        <a:lstStyle/>
        <a:p>
          <a:pPr algn="ctr"/>
          <a:endParaRPr lang="de-DE"/>
        </a:p>
      </dgm:t>
    </dgm:pt>
    <dgm:pt modelId="{2EF67CA0-6965-46BC-9825-69122EE5108B}" type="sibTrans" cxnId="{7995ECB6-7C82-436F-8151-2CA0FB2672DC}">
      <dgm:prSet/>
      <dgm:spPr/>
      <dgm:t>
        <a:bodyPr/>
        <a:lstStyle/>
        <a:p>
          <a:pPr algn="ctr"/>
          <a:endParaRPr lang="de-DE"/>
        </a:p>
      </dgm:t>
    </dgm:pt>
    <dgm:pt modelId="{B1F1C453-D218-4D10-9002-074BB4FD78AF}">
      <dgm:prSet phldrT="[Text]"/>
      <dgm:spPr/>
      <dgm:t>
        <a:bodyPr/>
        <a:lstStyle/>
        <a:p>
          <a:pPr algn="ctr"/>
          <a:r>
            <a:rPr lang="de-DE" dirty="0"/>
            <a:t>Wort</a:t>
          </a:r>
        </a:p>
      </dgm:t>
    </dgm:pt>
    <dgm:pt modelId="{50086657-B42E-4B7E-BA02-7D7C3C506E32}" type="parTrans" cxnId="{2DDD0DC0-7FBA-4502-A25D-4CD8120C64CE}">
      <dgm:prSet/>
      <dgm:spPr/>
      <dgm:t>
        <a:bodyPr/>
        <a:lstStyle/>
        <a:p>
          <a:pPr algn="ctr"/>
          <a:endParaRPr lang="de-DE"/>
        </a:p>
      </dgm:t>
    </dgm:pt>
    <dgm:pt modelId="{1F572427-5B4E-4F5C-9094-23B0E644CC75}" type="sibTrans" cxnId="{2DDD0DC0-7FBA-4502-A25D-4CD8120C64CE}">
      <dgm:prSet/>
      <dgm:spPr/>
      <dgm:t>
        <a:bodyPr/>
        <a:lstStyle/>
        <a:p>
          <a:pPr algn="ctr"/>
          <a:endParaRPr lang="de-DE"/>
        </a:p>
      </dgm:t>
    </dgm:pt>
    <dgm:pt modelId="{72E14F1E-AD79-4B23-B884-FEE7A4772922}" type="pres">
      <dgm:prSet presAssocID="{D7B4863A-2A08-4699-ACBE-ECA645BB487F}" presName="composite" presStyleCnt="0">
        <dgm:presLayoutVars>
          <dgm:chMax val="3"/>
          <dgm:animLvl val="lvl"/>
          <dgm:resizeHandles val="exact"/>
        </dgm:presLayoutVars>
      </dgm:prSet>
      <dgm:spPr/>
    </dgm:pt>
    <dgm:pt modelId="{B75FC148-DA30-49AD-919F-B7E1E4474635}" type="pres">
      <dgm:prSet presAssocID="{262F8600-E52E-45A3-A873-59AE1D18C971}" presName="gear1" presStyleLbl="node1" presStyleIdx="0" presStyleCnt="3">
        <dgm:presLayoutVars>
          <dgm:chMax val="1"/>
          <dgm:bulletEnabled val="1"/>
        </dgm:presLayoutVars>
      </dgm:prSet>
      <dgm:spPr/>
    </dgm:pt>
    <dgm:pt modelId="{1BB6064D-BA5A-4D85-8ADA-CCC9B59C16F6}" type="pres">
      <dgm:prSet presAssocID="{262F8600-E52E-45A3-A873-59AE1D18C971}" presName="gear1srcNode" presStyleLbl="node1" presStyleIdx="0" presStyleCnt="3"/>
      <dgm:spPr/>
    </dgm:pt>
    <dgm:pt modelId="{814904E2-AD32-4263-975E-57D578A8E9A6}" type="pres">
      <dgm:prSet presAssocID="{262F8600-E52E-45A3-A873-59AE1D18C971}" presName="gear1dstNode" presStyleLbl="node1" presStyleIdx="0" presStyleCnt="3"/>
      <dgm:spPr/>
    </dgm:pt>
    <dgm:pt modelId="{FE419ED1-9FF6-4942-BC78-962C46BBAFEA}" type="pres">
      <dgm:prSet presAssocID="{9324009E-8A5B-4D06-BACB-9A0C8C3BD59D}" presName="gear2" presStyleLbl="node1" presStyleIdx="1" presStyleCnt="3">
        <dgm:presLayoutVars>
          <dgm:chMax val="1"/>
          <dgm:bulletEnabled val="1"/>
        </dgm:presLayoutVars>
      </dgm:prSet>
      <dgm:spPr/>
    </dgm:pt>
    <dgm:pt modelId="{ABB192F2-16B1-480C-94B6-B69727B2671D}" type="pres">
      <dgm:prSet presAssocID="{9324009E-8A5B-4D06-BACB-9A0C8C3BD59D}" presName="gear2srcNode" presStyleLbl="node1" presStyleIdx="1" presStyleCnt="3"/>
      <dgm:spPr/>
    </dgm:pt>
    <dgm:pt modelId="{3E3AFF96-6DA1-4F64-A39D-DCB5CF161874}" type="pres">
      <dgm:prSet presAssocID="{9324009E-8A5B-4D06-BACB-9A0C8C3BD59D}" presName="gear2dstNode" presStyleLbl="node1" presStyleIdx="1" presStyleCnt="3"/>
      <dgm:spPr/>
    </dgm:pt>
    <dgm:pt modelId="{5A8BD51B-5DBA-4780-AA98-0BFBF9E5BC0E}" type="pres">
      <dgm:prSet presAssocID="{B1F1C453-D218-4D10-9002-074BB4FD78AF}" presName="gear3" presStyleLbl="node1" presStyleIdx="2" presStyleCnt="3"/>
      <dgm:spPr/>
    </dgm:pt>
    <dgm:pt modelId="{037C8E6F-4F2A-48BD-86DC-7E3E7CEDA82D}" type="pres">
      <dgm:prSet presAssocID="{B1F1C453-D218-4D10-9002-074BB4FD78AF}" presName="gear3tx" presStyleLbl="node1" presStyleIdx="2" presStyleCnt="3">
        <dgm:presLayoutVars>
          <dgm:chMax val="1"/>
          <dgm:bulletEnabled val="1"/>
        </dgm:presLayoutVars>
      </dgm:prSet>
      <dgm:spPr/>
    </dgm:pt>
    <dgm:pt modelId="{D43E56A9-C3A5-4448-9B5C-1905346C1AF1}" type="pres">
      <dgm:prSet presAssocID="{B1F1C453-D218-4D10-9002-074BB4FD78AF}" presName="gear3srcNode" presStyleLbl="node1" presStyleIdx="2" presStyleCnt="3"/>
      <dgm:spPr/>
    </dgm:pt>
    <dgm:pt modelId="{1C7F5B6A-BCC7-4ED4-8BD7-6DDDD840C3E3}" type="pres">
      <dgm:prSet presAssocID="{B1F1C453-D218-4D10-9002-074BB4FD78AF}" presName="gear3dstNode" presStyleLbl="node1" presStyleIdx="2" presStyleCnt="3"/>
      <dgm:spPr/>
    </dgm:pt>
    <dgm:pt modelId="{44298448-B30E-498C-8E6E-0F98AB6C89B2}" type="pres">
      <dgm:prSet presAssocID="{AFE16F36-0DBC-4454-B71E-85DAD73A21B6}" presName="connector1" presStyleLbl="sibTrans2D1" presStyleIdx="0" presStyleCnt="3"/>
      <dgm:spPr/>
    </dgm:pt>
    <dgm:pt modelId="{FBE4D6B6-A91E-4040-84B9-9958333404DF}" type="pres">
      <dgm:prSet presAssocID="{2EF67CA0-6965-46BC-9825-69122EE5108B}" presName="connector2" presStyleLbl="sibTrans2D1" presStyleIdx="1" presStyleCnt="3"/>
      <dgm:spPr/>
    </dgm:pt>
    <dgm:pt modelId="{4971EA4A-2B4B-4CE6-86F3-6540A32846D0}" type="pres">
      <dgm:prSet presAssocID="{1F572427-5B4E-4F5C-9094-23B0E644CC75}" presName="connector3" presStyleLbl="sibTrans2D1" presStyleIdx="2" presStyleCnt="3"/>
      <dgm:spPr/>
    </dgm:pt>
  </dgm:ptLst>
  <dgm:cxnLst>
    <dgm:cxn modelId="{B3259A09-D791-48C1-A069-DC35F5F0E7C3}" type="presOf" srcId="{B1F1C453-D218-4D10-9002-074BB4FD78AF}" destId="{D43E56A9-C3A5-4448-9B5C-1905346C1AF1}" srcOrd="2" destOrd="0" presId="urn:microsoft.com/office/officeart/2005/8/layout/gear1"/>
    <dgm:cxn modelId="{E438EC16-AEC5-46FD-AAB2-611552D4EEA6}" type="presOf" srcId="{262F8600-E52E-45A3-A873-59AE1D18C971}" destId="{1BB6064D-BA5A-4D85-8ADA-CCC9B59C16F6}" srcOrd="1" destOrd="0" presId="urn:microsoft.com/office/officeart/2005/8/layout/gear1"/>
    <dgm:cxn modelId="{1ACCC92B-5922-46BA-A2CF-5A4CBB8EAA19}" srcId="{D7B4863A-2A08-4699-ACBE-ECA645BB487F}" destId="{262F8600-E52E-45A3-A873-59AE1D18C971}" srcOrd="0" destOrd="0" parTransId="{4BDDC645-C4B5-4A68-B0FD-866DF837A29F}" sibTransId="{AFE16F36-0DBC-4454-B71E-85DAD73A21B6}"/>
    <dgm:cxn modelId="{43C5EF2B-40A6-4BEF-B982-D6BB15F74056}" type="presOf" srcId="{262F8600-E52E-45A3-A873-59AE1D18C971}" destId="{B75FC148-DA30-49AD-919F-B7E1E4474635}" srcOrd="0" destOrd="0" presId="urn:microsoft.com/office/officeart/2005/8/layout/gear1"/>
    <dgm:cxn modelId="{D4BBE836-1610-4824-9A21-A473B9D8E92C}" type="presOf" srcId="{AFE16F36-0DBC-4454-B71E-85DAD73A21B6}" destId="{44298448-B30E-498C-8E6E-0F98AB6C89B2}" srcOrd="0" destOrd="0" presId="urn:microsoft.com/office/officeart/2005/8/layout/gear1"/>
    <dgm:cxn modelId="{13D3393B-9D08-48BD-BB68-16F51973D616}" type="presOf" srcId="{9324009E-8A5B-4D06-BACB-9A0C8C3BD59D}" destId="{ABB192F2-16B1-480C-94B6-B69727B2671D}" srcOrd="1" destOrd="0" presId="urn:microsoft.com/office/officeart/2005/8/layout/gear1"/>
    <dgm:cxn modelId="{923B663C-398D-48ED-BE66-8644E025937B}" type="presOf" srcId="{B1F1C453-D218-4D10-9002-074BB4FD78AF}" destId="{037C8E6F-4F2A-48BD-86DC-7E3E7CEDA82D}" srcOrd="1" destOrd="0" presId="urn:microsoft.com/office/officeart/2005/8/layout/gear1"/>
    <dgm:cxn modelId="{52ECB160-D473-484C-8E39-7A71FDDAB5BF}" type="presOf" srcId="{B1F1C453-D218-4D10-9002-074BB4FD78AF}" destId="{5A8BD51B-5DBA-4780-AA98-0BFBF9E5BC0E}" srcOrd="0" destOrd="0" presId="urn:microsoft.com/office/officeart/2005/8/layout/gear1"/>
    <dgm:cxn modelId="{F5884669-2152-468F-B94A-6C6F55B64FC2}" type="presOf" srcId="{9324009E-8A5B-4D06-BACB-9A0C8C3BD59D}" destId="{3E3AFF96-6DA1-4F64-A39D-DCB5CF161874}" srcOrd="2" destOrd="0" presId="urn:microsoft.com/office/officeart/2005/8/layout/gear1"/>
    <dgm:cxn modelId="{65EAFE75-9E84-41B7-949F-5919440B52CA}" type="presOf" srcId="{1F572427-5B4E-4F5C-9094-23B0E644CC75}" destId="{4971EA4A-2B4B-4CE6-86F3-6540A32846D0}" srcOrd="0" destOrd="0" presId="urn:microsoft.com/office/officeart/2005/8/layout/gear1"/>
    <dgm:cxn modelId="{E59CAE97-55BC-4FE1-8DED-AEF0F4D432F4}" type="presOf" srcId="{2EF67CA0-6965-46BC-9825-69122EE5108B}" destId="{FBE4D6B6-A91E-4040-84B9-9958333404DF}" srcOrd="0" destOrd="0" presId="urn:microsoft.com/office/officeart/2005/8/layout/gear1"/>
    <dgm:cxn modelId="{A649B599-2647-41D7-8EA7-483CFDA27290}" type="presOf" srcId="{262F8600-E52E-45A3-A873-59AE1D18C971}" destId="{814904E2-AD32-4263-975E-57D578A8E9A6}" srcOrd="2" destOrd="0" presId="urn:microsoft.com/office/officeart/2005/8/layout/gear1"/>
    <dgm:cxn modelId="{A4A1EF99-1689-4F4B-B22C-A952F61118A9}" type="presOf" srcId="{9324009E-8A5B-4D06-BACB-9A0C8C3BD59D}" destId="{FE419ED1-9FF6-4942-BC78-962C46BBAFEA}" srcOrd="0" destOrd="0" presId="urn:microsoft.com/office/officeart/2005/8/layout/gear1"/>
    <dgm:cxn modelId="{7995ECB6-7C82-436F-8151-2CA0FB2672DC}" srcId="{D7B4863A-2A08-4699-ACBE-ECA645BB487F}" destId="{9324009E-8A5B-4D06-BACB-9A0C8C3BD59D}" srcOrd="1" destOrd="0" parTransId="{74B40D57-F666-46AF-8C85-1E2DC94603DD}" sibTransId="{2EF67CA0-6965-46BC-9825-69122EE5108B}"/>
    <dgm:cxn modelId="{2DDD0DC0-7FBA-4502-A25D-4CD8120C64CE}" srcId="{D7B4863A-2A08-4699-ACBE-ECA645BB487F}" destId="{B1F1C453-D218-4D10-9002-074BB4FD78AF}" srcOrd="2" destOrd="0" parTransId="{50086657-B42E-4B7E-BA02-7D7C3C506E32}" sibTransId="{1F572427-5B4E-4F5C-9094-23B0E644CC75}"/>
    <dgm:cxn modelId="{3E65A9CC-A49A-4492-A37C-6DD4695FE488}" type="presOf" srcId="{D7B4863A-2A08-4699-ACBE-ECA645BB487F}" destId="{72E14F1E-AD79-4B23-B884-FEE7A4772922}" srcOrd="0" destOrd="0" presId="urn:microsoft.com/office/officeart/2005/8/layout/gear1"/>
    <dgm:cxn modelId="{005502FB-75A2-4494-9E4B-56DF3B88E65C}" type="presOf" srcId="{B1F1C453-D218-4D10-9002-074BB4FD78AF}" destId="{1C7F5B6A-BCC7-4ED4-8BD7-6DDDD840C3E3}" srcOrd="3" destOrd="0" presId="urn:microsoft.com/office/officeart/2005/8/layout/gear1"/>
    <dgm:cxn modelId="{3B9F1239-9575-4BE0-8AC5-553AC608355A}" type="presParOf" srcId="{72E14F1E-AD79-4B23-B884-FEE7A4772922}" destId="{B75FC148-DA30-49AD-919F-B7E1E4474635}" srcOrd="0" destOrd="0" presId="urn:microsoft.com/office/officeart/2005/8/layout/gear1"/>
    <dgm:cxn modelId="{30897AE5-2A14-4CFC-BD8A-5837802A5212}" type="presParOf" srcId="{72E14F1E-AD79-4B23-B884-FEE7A4772922}" destId="{1BB6064D-BA5A-4D85-8ADA-CCC9B59C16F6}" srcOrd="1" destOrd="0" presId="urn:microsoft.com/office/officeart/2005/8/layout/gear1"/>
    <dgm:cxn modelId="{6724C8A4-1CC2-468D-A635-6B51CD297308}" type="presParOf" srcId="{72E14F1E-AD79-4B23-B884-FEE7A4772922}" destId="{814904E2-AD32-4263-975E-57D578A8E9A6}" srcOrd="2" destOrd="0" presId="urn:microsoft.com/office/officeart/2005/8/layout/gear1"/>
    <dgm:cxn modelId="{DEF4B5D4-E3E7-412F-813B-64671A431F38}" type="presParOf" srcId="{72E14F1E-AD79-4B23-B884-FEE7A4772922}" destId="{FE419ED1-9FF6-4942-BC78-962C46BBAFEA}" srcOrd="3" destOrd="0" presId="urn:microsoft.com/office/officeart/2005/8/layout/gear1"/>
    <dgm:cxn modelId="{EA21F945-81F7-4F92-9814-14813C7DD15E}" type="presParOf" srcId="{72E14F1E-AD79-4B23-B884-FEE7A4772922}" destId="{ABB192F2-16B1-480C-94B6-B69727B2671D}" srcOrd="4" destOrd="0" presId="urn:microsoft.com/office/officeart/2005/8/layout/gear1"/>
    <dgm:cxn modelId="{6C25BF59-2F1C-486A-BEE7-8EAE31033ED1}" type="presParOf" srcId="{72E14F1E-AD79-4B23-B884-FEE7A4772922}" destId="{3E3AFF96-6DA1-4F64-A39D-DCB5CF161874}" srcOrd="5" destOrd="0" presId="urn:microsoft.com/office/officeart/2005/8/layout/gear1"/>
    <dgm:cxn modelId="{C0754976-B299-48D1-8483-D6CCCAC6D7B4}" type="presParOf" srcId="{72E14F1E-AD79-4B23-B884-FEE7A4772922}" destId="{5A8BD51B-5DBA-4780-AA98-0BFBF9E5BC0E}" srcOrd="6" destOrd="0" presId="urn:microsoft.com/office/officeart/2005/8/layout/gear1"/>
    <dgm:cxn modelId="{E4641E80-9A07-40FE-88FD-A166914A8FCE}" type="presParOf" srcId="{72E14F1E-AD79-4B23-B884-FEE7A4772922}" destId="{037C8E6F-4F2A-48BD-86DC-7E3E7CEDA82D}" srcOrd="7" destOrd="0" presId="urn:microsoft.com/office/officeart/2005/8/layout/gear1"/>
    <dgm:cxn modelId="{570D7242-383F-4D86-B78C-BA4474F72138}" type="presParOf" srcId="{72E14F1E-AD79-4B23-B884-FEE7A4772922}" destId="{D43E56A9-C3A5-4448-9B5C-1905346C1AF1}" srcOrd="8" destOrd="0" presId="urn:microsoft.com/office/officeart/2005/8/layout/gear1"/>
    <dgm:cxn modelId="{911F4558-6FBB-40D4-92A8-346EF0DD67DE}" type="presParOf" srcId="{72E14F1E-AD79-4B23-B884-FEE7A4772922}" destId="{1C7F5B6A-BCC7-4ED4-8BD7-6DDDD840C3E3}" srcOrd="9" destOrd="0" presId="urn:microsoft.com/office/officeart/2005/8/layout/gear1"/>
    <dgm:cxn modelId="{79DC1F67-EE71-4B16-8438-0BAC95DC4E24}" type="presParOf" srcId="{72E14F1E-AD79-4B23-B884-FEE7A4772922}" destId="{44298448-B30E-498C-8E6E-0F98AB6C89B2}" srcOrd="10" destOrd="0" presId="urn:microsoft.com/office/officeart/2005/8/layout/gear1"/>
    <dgm:cxn modelId="{49F3D3FF-9625-4505-8780-D00F3147E357}" type="presParOf" srcId="{72E14F1E-AD79-4B23-B884-FEE7A4772922}" destId="{FBE4D6B6-A91E-4040-84B9-9958333404DF}" srcOrd="11" destOrd="0" presId="urn:microsoft.com/office/officeart/2005/8/layout/gear1"/>
    <dgm:cxn modelId="{0453B0B0-54EB-4756-8120-4828D2708999}" type="presParOf" srcId="{72E14F1E-AD79-4B23-B884-FEE7A4772922}" destId="{4971EA4A-2B4B-4CE6-86F3-6540A32846D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B67676-AE6D-47E6-AA38-1DAF610E3392}" type="doc">
      <dgm:prSet loTypeId="urn:microsoft.com/office/officeart/2008/layout/RadialCluster" loCatId="relationship" qsTypeId="urn:microsoft.com/office/officeart/2005/8/quickstyle/simple1" qsCatId="simple" csTypeId="urn:microsoft.com/office/officeart/2005/8/colors/colorful4" csCatId="colorful" phldr="1"/>
      <dgm:spPr/>
      <dgm:t>
        <a:bodyPr/>
        <a:lstStyle/>
        <a:p>
          <a:endParaRPr lang="de-DE"/>
        </a:p>
      </dgm:t>
    </dgm:pt>
    <dgm:pt modelId="{898B4F54-6DE7-424E-B221-E1000B6B5A1C}">
      <dgm:prSet phldrT="[Text]"/>
      <dgm:spPr/>
      <dgm:t>
        <a:bodyPr/>
        <a:lstStyle/>
        <a:p>
          <a:r>
            <a:rPr lang="de-DE" dirty="0"/>
            <a:t>Lachen</a:t>
          </a:r>
        </a:p>
      </dgm:t>
    </dgm:pt>
    <dgm:pt modelId="{C35D9B4E-A362-4AE5-8DF5-F381D8B17A46}" type="parTrans" cxnId="{95EE55CA-BDC8-411D-9BED-DF5B1E1F6F6E}">
      <dgm:prSet/>
      <dgm:spPr/>
      <dgm:t>
        <a:bodyPr/>
        <a:lstStyle/>
        <a:p>
          <a:endParaRPr lang="de-DE"/>
        </a:p>
      </dgm:t>
    </dgm:pt>
    <dgm:pt modelId="{0681CDF1-AB87-4BEC-9828-987C377335E1}" type="sibTrans" cxnId="{95EE55CA-BDC8-411D-9BED-DF5B1E1F6F6E}">
      <dgm:prSet/>
      <dgm:spPr/>
      <dgm:t>
        <a:bodyPr/>
        <a:lstStyle/>
        <a:p>
          <a:endParaRPr lang="de-DE"/>
        </a:p>
      </dgm:t>
    </dgm:pt>
    <dgm:pt modelId="{AE223C29-CE23-4C8B-AA05-439399A8960E}">
      <dgm:prSet phldrT="[Text]"/>
      <dgm:spPr/>
      <dgm:t>
        <a:bodyPr/>
        <a:lstStyle/>
        <a:p>
          <a:r>
            <a:rPr lang="de-DE" dirty="0"/>
            <a:t>Kinder und Menschen</a:t>
          </a:r>
        </a:p>
        <a:p>
          <a:r>
            <a:rPr lang="de-DE" dirty="0"/>
            <a:t>können lachen</a:t>
          </a:r>
        </a:p>
      </dgm:t>
    </dgm:pt>
    <dgm:pt modelId="{2B17C27A-08E4-4B9B-9EC1-04F2488EB83F}" type="parTrans" cxnId="{8D20E739-0FF8-4683-9608-9BF8E670769B}">
      <dgm:prSet/>
      <dgm:spPr/>
      <dgm:t>
        <a:bodyPr/>
        <a:lstStyle/>
        <a:p>
          <a:endParaRPr lang="de-DE"/>
        </a:p>
      </dgm:t>
    </dgm:pt>
    <dgm:pt modelId="{9321C3C9-0141-41CA-B44E-6C1547DF2742}" type="sibTrans" cxnId="{8D20E739-0FF8-4683-9608-9BF8E670769B}">
      <dgm:prSet/>
      <dgm:spPr/>
      <dgm:t>
        <a:bodyPr/>
        <a:lstStyle/>
        <a:p>
          <a:endParaRPr lang="de-DE"/>
        </a:p>
      </dgm:t>
    </dgm:pt>
    <dgm:pt modelId="{46DC63DD-0DA2-4963-8271-800D974201EB}">
      <dgm:prSet phldrT="[Text]"/>
      <dgm:spPr/>
      <dgm:t>
        <a:bodyPr/>
        <a:lstStyle/>
        <a:p>
          <a:r>
            <a:rPr lang="de-DE"/>
            <a:t>Katze kann es vielleicht</a:t>
          </a:r>
        </a:p>
      </dgm:t>
    </dgm:pt>
    <dgm:pt modelId="{C876CFC4-F415-4B94-8AE3-A79CF9D9E7B1}" type="parTrans" cxnId="{90E94C78-FEEA-4AAB-8C19-D4AE751CB2BA}">
      <dgm:prSet/>
      <dgm:spPr/>
      <dgm:t>
        <a:bodyPr/>
        <a:lstStyle/>
        <a:p>
          <a:endParaRPr lang="de-DE"/>
        </a:p>
      </dgm:t>
    </dgm:pt>
    <dgm:pt modelId="{7A8933AC-CDCE-4978-B46B-1D143708D710}" type="sibTrans" cxnId="{90E94C78-FEEA-4AAB-8C19-D4AE751CB2BA}">
      <dgm:prSet/>
      <dgm:spPr/>
      <dgm:t>
        <a:bodyPr/>
        <a:lstStyle/>
        <a:p>
          <a:endParaRPr lang="de-DE"/>
        </a:p>
      </dgm:t>
    </dgm:pt>
    <dgm:pt modelId="{9F60B061-5866-4CF2-9EE6-FA5BA60F96DC}">
      <dgm:prSet/>
      <dgm:spPr/>
      <dgm:t>
        <a:bodyPr/>
        <a:lstStyle/>
        <a:p>
          <a:r>
            <a:rPr lang="de-DE"/>
            <a:t>Gegenteil: Weinen</a:t>
          </a:r>
        </a:p>
      </dgm:t>
    </dgm:pt>
    <dgm:pt modelId="{B0790790-D0E1-4481-95D7-59CA7E62DE93}" type="parTrans" cxnId="{75663A98-7373-4CF5-8D4C-EA293920A2AE}">
      <dgm:prSet/>
      <dgm:spPr/>
      <dgm:t>
        <a:bodyPr/>
        <a:lstStyle/>
        <a:p>
          <a:endParaRPr lang="de-DE"/>
        </a:p>
      </dgm:t>
    </dgm:pt>
    <dgm:pt modelId="{1EF397B1-AF79-4F60-8322-08C2125AAE6E}" type="sibTrans" cxnId="{75663A98-7373-4CF5-8D4C-EA293920A2AE}">
      <dgm:prSet/>
      <dgm:spPr/>
      <dgm:t>
        <a:bodyPr/>
        <a:lstStyle/>
        <a:p>
          <a:endParaRPr lang="de-DE"/>
        </a:p>
      </dgm:t>
    </dgm:pt>
    <dgm:pt modelId="{8D85F1FE-7E67-48AA-9E66-F7D55B5AA228}" type="pres">
      <dgm:prSet presAssocID="{47B67676-AE6D-47E6-AA38-1DAF610E3392}" presName="Name0" presStyleCnt="0">
        <dgm:presLayoutVars>
          <dgm:chMax val="1"/>
          <dgm:chPref val="1"/>
          <dgm:dir/>
          <dgm:animOne val="branch"/>
          <dgm:animLvl val="lvl"/>
        </dgm:presLayoutVars>
      </dgm:prSet>
      <dgm:spPr/>
    </dgm:pt>
    <dgm:pt modelId="{AC351E0E-A3BA-4193-A1AB-955950623541}" type="pres">
      <dgm:prSet presAssocID="{898B4F54-6DE7-424E-B221-E1000B6B5A1C}" presName="singleCycle" presStyleCnt="0"/>
      <dgm:spPr/>
    </dgm:pt>
    <dgm:pt modelId="{15C56F6E-3057-4C3C-8EF4-2663A3CEA48D}" type="pres">
      <dgm:prSet presAssocID="{898B4F54-6DE7-424E-B221-E1000B6B5A1C}" presName="singleCenter" presStyleLbl="node1" presStyleIdx="0" presStyleCnt="4" custScaleX="210317" custScaleY="48635" custLinFactNeighborX="6008" custLinFactNeighborY="-11529">
        <dgm:presLayoutVars>
          <dgm:chMax val="7"/>
          <dgm:chPref val="7"/>
        </dgm:presLayoutVars>
      </dgm:prSet>
      <dgm:spPr/>
    </dgm:pt>
    <dgm:pt modelId="{AF61D586-837E-466E-9DAC-53101AED6415}" type="pres">
      <dgm:prSet presAssocID="{2B17C27A-08E4-4B9B-9EC1-04F2488EB83F}" presName="Name56" presStyleLbl="parChTrans1D2" presStyleIdx="0" presStyleCnt="3"/>
      <dgm:spPr/>
    </dgm:pt>
    <dgm:pt modelId="{BE32BBFB-CE92-4DCD-B9A3-7A39384A695E}" type="pres">
      <dgm:prSet presAssocID="{AE223C29-CE23-4C8B-AA05-439399A8960E}" presName="text0" presStyleLbl="node1" presStyleIdx="1" presStyleCnt="4" custScaleX="402755" custScaleY="114975" custRadScaleRad="137142" custRadScaleInc="-75358">
        <dgm:presLayoutVars>
          <dgm:bulletEnabled val="1"/>
        </dgm:presLayoutVars>
      </dgm:prSet>
      <dgm:spPr/>
    </dgm:pt>
    <dgm:pt modelId="{5808E9AA-4012-4662-B780-17AF83F5DC52}" type="pres">
      <dgm:prSet presAssocID="{B0790790-D0E1-4481-95D7-59CA7E62DE93}" presName="Name56" presStyleLbl="parChTrans1D2" presStyleIdx="1" presStyleCnt="3"/>
      <dgm:spPr/>
    </dgm:pt>
    <dgm:pt modelId="{A76EA5BF-360F-4C12-BF8F-C5000272EB07}" type="pres">
      <dgm:prSet presAssocID="{9F60B061-5866-4CF2-9EE6-FA5BA60F96DC}" presName="text0" presStyleLbl="node1" presStyleIdx="2" presStyleCnt="4" custScaleX="283823" custRadScaleRad="49845" custRadScaleInc="161638">
        <dgm:presLayoutVars>
          <dgm:bulletEnabled val="1"/>
        </dgm:presLayoutVars>
      </dgm:prSet>
      <dgm:spPr/>
    </dgm:pt>
    <dgm:pt modelId="{585AFF14-FF10-4A7B-8675-2D89A191F332}" type="pres">
      <dgm:prSet presAssocID="{C876CFC4-F415-4B94-8AE3-A79CF9D9E7B1}" presName="Name56" presStyleLbl="parChTrans1D2" presStyleIdx="2" presStyleCnt="3"/>
      <dgm:spPr/>
    </dgm:pt>
    <dgm:pt modelId="{80FA06F3-21C4-4D68-B215-DDF71A32EB64}" type="pres">
      <dgm:prSet presAssocID="{46DC63DD-0DA2-4963-8271-800D974201EB}" presName="text0" presStyleLbl="node1" presStyleIdx="3" presStyleCnt="4" custScaleX="292805" custRadScaleRad="129540" custRadScaleInc="284083">
        <dgm:presLayoutVars>
          <dgm:bulletEnabled val="1"/>
        </dgm:presLayoutVars>
      </dgm:prSet>
      <dgm:spPr/>
    </dgm:pt>
  </dgm:ptLst>
  <dgm:cxnLst>
    <dgm:cxn modelId="{8D20E739-0FF8-4683-9608-9BF8E670769B}" srcId="{898B4F54-6DE7-424E-B221-E1000B6B5A1C}" destId="{AE223C29-CE23-4C8B-AA05-439399A8960E}" srcOrd="0" destOrd="0" parTransId="{2B17C27A-08E4-4B9B-9EC1-04F2488EB83F}" sibTransId="{9321C3C9-0141-41CA-B44E-6C1547DF2742}"/>
    <dgm:cxn modelId="{D725B55B-AB30-404C-BA09-3E22F2E5BD53}" type="presOf" srcId="{47B67676-AE6D-47E6-AA38-1DAF610E3392}" destId="{8D85F1FE-7E67-48AA-9E66-F7D55B5AA228}" srcOrd="0" destOrd="0" presId="urn:microsoft.com/office/officeart/2008/layout/RadialCluster"/>
    <dgm:cxn modelId="{04422F6E-38B8-4B45-B09C-2B14FEFFCD9C}" type="presOf" srcId="{898B4F54-6DE7-424E-B221-E1000B6B5A1C}" destId="{15C56F6E-3057-4C3C-8EF4-2663A3CEA48D}" srcOrd="0" destOrd="0" presId="urn:microsoft.com/office/officeart/2008/layout/RadialCluster"/>
    <dgm:cxn modelId="{F9D92372-17BA-4595-9B61-181C98D64693}" type="presOf" srcId="{C876CFC4-F415-4B94-8AE3-A79CF9D9E7B1}" destId="{585AFF14-FF10-4A7B-8675-2D89A191F332}" srcOrd="0" destOrd="0" presId="urn:microsoft.com/office/officeart/2008/layout/RadialCluster"/>
    <dgm:cxn modelId="{90E94C78-FEEA-4AAB-8C19-D4AE751CB2BA}" srcId="{898B4F54-6DE7-424E-B221-E1000B6B5A1C}" destId="{46DC63DD-0DA2-4963-8271-800D974201EB}" srcOrd="2" destOrd="0" parTransId="{C876CFC4-F415-4B94-8AE3-A79CF9D9E7B1}" sibTransId="{7A8933AC-CDCE-4978-B46B-1D143708D710}"/>
    <dgm:cxn modelId="{BF36FF59-F5D1-4D56-B565-602C53FC2083}" type="presOf" srcId="{AE223C29-CE23-4C8B-AA05-439399A8960E}" destId="{BE32BBFB-CE92-4DCD-B9A3-7A39384A695E}" srcOrd="0" destOrd="0" presId="urn:microsoft.com/office/officeart/2008/layout/RadialCluster"/>
    <dgm:cxn modelId="{4951505A-2476-4AC2-802B-6ED46245FBB3}" type="presOf" srcId="{2B17C27A-08E4-4B9B-9EC1-04F2488EB83F}" destId="{AF61D586-837E-466E-9DAC-53101AED6415}" srcOrd="0" destOrd="0" presId="urn:microsoft.com/office/officeart/2008/layout/RadialCluster"/>
    <dgm:cxn modelId="{75663A98-7373-4CF5-8D4C-EA293920A2AE}" srcId="{898B4F54-6DE7-424E-B221-E1000B6B5A1C}" destId="{9F60B061-5866-4CF2-9EE6-FA5BA60F96DC}" srcOrd="1" destOrd="0" parTransId="{B0790790-D0E1-4481-95D7-59CA7E62DE93}" sibTransId="{1EF397B1-AF79-4F60-8322-08C2125AAE6E}"/>
    <dgm:cxn modelId="{CE07A9C2-B108-4B92-ACF2-41725DF4E6E4}" type="presOf" srcId="{9F60B061-5866-4CF2-9EE6-FA5BA60F96DC}" destId="{A76EA5BF-360F-4C12-BF8F-C5000272EB07}" srcOrd="0" destOrd="0" presId="urn:microsoft.com/office/officeart/2008/layout/RadialCluster"/>
    <dgm:cxn modelId="{95EE55CA-BDC8-411D-9BED-DF5B1E1F6F6E}" srcId="{47B67676-AE6D-47E6-AA38-1DAF610E3392}" destId="{898B4F54-6DE7-424E-B221-E1000B6B5A1C}" srcOrd="0" destOrd="0" parTransId="{C35D9B4E-A362-4AE5-8DF5-F381D8B17A46}" sibTransId="{0681CDF1-AB87-4BEC-9828-987C377335E1}"/>
    <dgm:cxn modelId="{C140EBEA-4F84-4446-A418-7B8D7EEE85F1}" type="presOf" srcId="{B0790790-D0E1-4481-95D7-59CA7E62DE93}" destId="{5808E9AA-4012-4662-B780-17AF83F5DC52}" srcOrd="0" destOrd="0" presId="urn:microsoft.com/office/officeart/2008/layout/RadialCluster"/>
    <dgm:cxn modelId="{50B911FC-C80D-42EA-B72E-7FEB577BBE6F}" type="presOf" srcId="{46DC63DD-0DA2-4963-8271-800D974201EB}" destId="{80FA06F3-21C4-4D68-B215-DDF71A32EB64}" srcOrd="0" destOrd="0" presId="urn:microsoft.com/office/officeart/2008/layout/RadialCluster"/>
    <dgm:cxn modelId="{F2D0039E-D369-43F0-A5C1-0F2571B031A5}" type="presParOf" srcId="{8D85F1FE-7E67-48AA-9E66-F7D55B5AA228}" destId="{AC351E0E-A3BA-4193-A1AB-955950623541}" srcOrd="0" destOrd="0" presId="urn:microsoft.com/office/officeart/2008/layout/RadialCluster"/>
    <dgm:cxn modelId="{6CCF3B60-F99D-4F6D-9159-25CCD71DD9C5}" type="presParOf" srcId="{AC351E0E-A3BA-4193-A1AB-955950623541}" destId="{15C56F6E-3057-4C3C-8EF4-2663A3CEA48D}" srcOrd="0" destOrd="0" presId="urn:microsoft.com/office/officeart/2008/layout/RadialCluster"/>
    <dgm:cxn modelId="{0D09462C-1DBA-4683-8C7A-F3D18B2D52AA}" type="presParOf" srcId="{AC351E0E-A3BA-4193-A1AB-955950623541}" destId="{AF61D586-837E-466E-9DAC-53101AED6415}" srcOrd="1" destOrd="0" presId="urn:microsoft.com/office/officeart/2008/layout/RadialCluster"/>
    <dgm:cxn modelId="{2F38B214-E13B-4B0F-8741-FE3C4879687F}" type="presParOf" srcId="{AC351E0E-A3BA-4193-A1AB-955950623541}" destId="{BE32BBFB-CE92-4DCD-B9A3-7A39384A695E}" srcOrd="2" destOrd="0" presId="urn:microsoft.com/office/officeart/2008/layout/RadialCluster"/>
    <dgm:cxn modelId="{FF419734-152E-4B59-9D45-3F9AE28D8F66}" type="presParOf" srcId="{AC351E0E-A3BA-4193-A1AB-955950623541}" destId="{5808E9AA-4012-4662-B780-17AF83F5DC52}" srcOrd="3" destOrd="0" presId="urn:microsoft.com/office/officeart/2008/layout/RadialCluster"/>
    <dgm:cxn modelId="{33C0C1EE-AE41-4137-A03B-ED405B45C2E0}" type="presParOf" srcId="{AC351E0E-A3BA-4193-A1AB-955950623541}" destId="{A76EA5BF-360F-4C12-BF8F-C5000272EB07}" srcOrd="4" destOrd="0" presId="urn:microsoft.com/office/officeart/2008/layout/RadialCluster"/>
    <dgm:cxn modelId="{5A56834F-F14D-42C2-BB7B-BB4E275BE478}" type="presParOf" srcId="{AC351E0E-A3BA-4193-A1AB-955950623541}" destId="{585AFF14-FF10-4A7B-8675-2D89A191F332}" srcOrd="5" destOrd="0" presId="urn:microsoft.com/office/officeart/2008/layout/RadialCluster"/>
    <dgm:cxn modelId="{8CF86FD2-F59E-43A0-A559-0249394FE2AC}" type="presParOf" srcId="{AC351E0E-A3BA-4193-A1AB-955950623541}" destId="{80FA06F3-21C4-4D68-B215-DDF71A32EB64}"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3DAFD3-848B-434C-9625-D1EA94436829}" type="doc">
      <dgm:prSet loTypeId="urn:microsoft.com/office/officeart/2005/8/layout/matrix1" loCatId="matrix" qsTypeId="urn:microsoft.com/office/officeart/2005/8/quickstyle/simple4" qsCatId="simple" csTypeId="urn:microsoft.com/office/officeart/2005/8/colors/colorful4" csCatId="colorful" phldr="1"/>
      <dgm:spPr/>
      <dgm:t>
        <a:bodyPr/>
        <a:lstStyle/>
        <a:p>
          <a:endParaRPr lang="de-DE"/>
        </a:p>
      </dgm:t>
    </dgm:pt>
    <dgm:pt modelId="{60AF1FD5-F91E-43CC-BEE4-C8C2FBD17C61}">
      <dgm:prSet phldrT="[Text]" custT="1"/>
      <dgm:spPr/>
      <dgm:t>
        <a:bodyPr/>
        <a:lstStyle/>
        <a:p>
          <a:r>
            <a:rPr lang="de-DE" sz="4800" dirty="0"/>
            <a:t>Kitzeln</a:t>
          </a:r>
        </a:p>
      </dgm:t>
    </dgm:pt>
    <dgm:pt modelId="{55C94085-CA2F-499E-A5B0-DF9EC35A9798}" type="parTrans" cxnId="{7F7A2E26-A43E-4D2C-9FA4-CF3104FD010A}">
      <dgm:prSet/>
      <dgm:spPr/>
      <dgm:t>
        <a:bodyPr/>
        <a:lstStyle/>
        <a:p>
          <a:endParaRPr lang="de-DE"/>
        </a:p>
      </dgm:t>
    </dgm:pt>
    <dgm:pt modelId="{E97CFE78-6401-445D-8307-3967E15E0DC3}" type="sibTrans" cxnId="{7F7A2E26-A43E-4D2C-9FA4-CF3104FD010A}">
      <dgm:prSet/>
      <dgm:spPr/>
      <dgm:t>
        <a:bodyPr/>
        <a:lstStyle/>
        <a:p>
          <a:endParaRPr lang="de-DE"/>
        </a:p>
      </dgm:t>
    </dgm:pt>
    <dgm:pt modelId="{4D606FF4-47D0-4C07-A2FF-374E493FB06A}" type="asst">
      <dgm:prSet phldrT="[Text]" custT="1"/>
      <dgm:spPr/>
      <dgm:t>
        <a:bodyPr/>
        <a:lstStyle/>
        <a:p>
          <a:r>
            <a:rPr lang="de-DE" sz="2800" dirty="0"/>
            <a:t>Reflex durch leichtes Berühren</a:t>
          </a:r>
        </a:p>
      </dgm:t>
    </dgm:pt>
    <dgm:pt modelId="{AB6DC4D6-A6D6-4F81-AE89-9C6FFC424202}" type="parTrans" cxnId="{7D47AF33-0965-49D1-84C7-1D07605EB74A}">
      <dgm:prSet/>
      <dgm:spPr/>
      <dgm:t>
        <a:bodyPr/>
        <a:lstStyle/>
        <a:p>
          <a:endParaRPr lang="de-DE"/>
        </a:p>
      </dgm:t>
    </dgm:pt>
    <dgm:pt modelId="{501765EB-CB0C-436D-84DF-E848533097B5}" type="sibTrans" cxnId="{7D47AF33-0965-49D1-84C7-1D07605EB74A}">
      <dgm:prSet/>
      <dgm:spPr/>
      <dgm:t>
        <a:bodyPr/>
        <a:lstStyle/>
        <a:p>
          <a:endParaRPr lang="de-DE"/>
        </a:p>
      </dgm:t>
    </dgm:pt>
    <dgm:pt modelId="{EF48E507-335F-4EE3-964B-42D3C00BA25A}">
      <dgm:prSet phldrT="[Text]" custT="1"/>
      <dgm:spPr/>
      <dgm:t>
        <a:bodyPr/>
        <a:lstStyle/>
        <a:p>
          <a:r>
            <a:rPr lang="de-DE" sz="2800" dirty="0"/>
            <a:t>Reaktion:</a:t>
          </a:r>
        </a:p>
        <a:p>
          <a:r>
            <a:rPr lang="de-DE" sz="2800" dirty="0"/>
            <a:t>Zuckung, Lachen</a:t>
          </a:r>
        </a:p>
      </dgm:t>
    </dgm:pt>
    <dgm:pt modelId="{94BB4AA2-AB51-4C78-B743-A0723C08241A}" type="parTrans" cxnId="{FCFA1F23-31E3-4247-9F59-4D88B1AE439C}">
      <dgm:prSet/>
      <dgm:spPr/>
      <dgm:t>
        <a:bodyPr/>
        <a:lstStyle/>
        <a:p>
          <a:endParaRPr lang="de-DE"/>
        </a:p>
      </dgm:t>
    </dgm:pt>
    <dgm:pt modelId="{3F653373-CFFB-41A8-8E5C-7B8F8C51385A}" type="sibTrans" cxnId="{FCFA1F23-31E3-4247-9F59-4D88B1AE439C}">
      <dgm:prSet/>
      <dgm:spPr/>
      <dgm:t>
        <a:bodyPr/>
        <a:lstStyle/>
        <a:p>
          <a:endParaRPr lang="de-DE"/>
        </a:p>
      </dgm:t>
    </dgm:pt>
    <dgm:pt modelId="{51D8E926-98C7-40EA-9C3A-208A97664425}">
      <dgm:prSet phldrT="[Text]" custT="1"/>
      <dgm:spPr/>
      <dgm:t>
        <a:bodyPr/>
        <a:lstStyle/>
        <a:p>
          <a:r>
            <a:rPr lang="de-DE" sz="2800" dirty="0"/>
            <a:t>Gefahr: </a:t>
          </a:r>
        </a:p>
        <a:p>
          <a:r>
            <a:rPr lang="de-DE" sz="2800" dirty="0"/>
            <a:t>Kitzelattacke</a:t>
          </a:r>
        </a:p>
      </dgm:t>
    </dgm:pt>
    <dgm:pt modelId="{B2E05F5F-4BFA-4EB1-AA53-5AB6EA8CEA40}" type="parTrans" cxnId="{2A920232-8397-4675-91AA-0C936E1DC179}">
      <dgm:prSet/>
      <dgm:spPr/>
      <dgm:t>
        <a:bodyPr/>
        <a:lstStyle/>
        <a:p>
          <a:endParaRPr lang="de-DE"/>
        </a:p>
      </dgm:t>
    </dgm:pt>
    <dgm:pt modelId="{120BDDD9-F0EC-4117-B8D4-076EEB128677}" type="sibTrans" cxnId="{2A920232-8397-4675-91AA-0C936E1DC179}">
      <dgm:prSet/>
      <dgm:spPr/>
      <dgm:t>
        <a:bodyPr/>
        <a:lstStyle/>
        <a:p>
          <a:endParaRPr lang="de-DE"/>
        </a:p>
      </dgm:t>
    </dgm:pt>
    <dgm:pt modelId="{63463CE1-07D4-48E4-B88E-097ADD7B7462}">
      <dgm:prSet phldrT="[Text]" custT="1"/>
      <dgm:spPr/>
      <dgm:t>
        <a:bodyPr/>
        <a:lstStyle/>
        <a:p>
          <a:r>
            <a:rPr lang="de-DE" sz="2800" baseline="0" dirty="0"/>
            <a:t>Wirkung nur, wenn "Angriffspunkt" vorher nicht bekannt</a:t>
          </a:r>
        </a:p>
      </dgm:t>
    </dgm:pt>
    <dgm:pt modelId="{E96D9B0C-B91D-485B-8492-130C6EA797EF}" type="parTrans" cxnId="{2EBA7C82-7BB1-4493-A1C2-AC6426E43F59}">
      <dgm:prSet/>
      <dgm:spPr/>
      <dgm:t>
        <a:bodyPr/>
        <a:lstStyle/>
        <a:p>
          <a:endParaRPr lang="de-DE"/>
        </a:p>
      </dgm:t>
    </dgm:pt>
    <dgm:pt modelId="{5187F800-5DBB-4DE3-8AE2-AE4E0FAC2E05}" type="sibTrans" cxnId="{2EBA7C82-7BB1-4493-A1C2-AC6426E43F59}">
      <dgm:prSet/>
      <dgm:spPr/>
      <dgm:t>
        <a:bodyPr/>
        <a:lstStyle/>
        <a:p>
          <a:endParaRPr lang="de-DE"/>
        </a:p>
      </dgm:t>
    </dgm:pt>
    <dgm:pt modelId="{7144A1AD-61C7-4A6B-84FD-809F3582D2CA}" type="pres">
      <dgm:prSet presAssocID="{F93DAFD3-848B-434C-9625-D1EA94436829}" presName="diagram" presStyleCnt="0">
        <dgm:presLayoutVars>
          <dgm:chMax val="1"/>
          <dgm:dir/>
          <dgm:animLvl val="ctr"/>
          <dgm:resizeHandles val="exact"/>
        </dgm:presLayoutVars>
      </dgm:prSet>
      <dgm:spPr/>
    </dgm:pt>
    <dgm:pt modelId="{AC708714-C2FB-42D1-99D8-BAB80CE8FFB6}" type="pres">
      <dgm:prSet presAssocID="{F93DAFD3-848B-434C-9625-D1EA94436829}" presName="matrix" presStyleCnt="0"/>
      <dgm:spPr/>
    </dgm:pt>
    <dgm:pt modelId="{19F0989E-D1D9-466E-B9EB-EEB278547CBF}" type="pres">
      <dgm:prSet presAssocID="{F93DAFD3-848B-434C-9625-D1EA94436829}" presName="tile1" presStyleLbl="node1" presStyleIdx="0" presStyleCnt="4"/>
      <dgm:spPr/>
    </dgm:pt>
    <dgm:pt modelId="{1B05E8AB-DC5C-47C0-B171-52D099A13B5A}" type="pres">
      <dgm:prSet presAssocID="{F93DAFD3-848B-434C-9625-D1EA94436829}" presName="tile1text" presStyleLbl="node1" presStyleIdx="0" presStyleCnt="4">
        <dgm:presLayoutVars>
          <dgm:chMax val="0"/>
          <dgm:chPref val="0"/>
          <dgm:bulletEnabled val="1"/>
        </dgm:presLayoutVars>
      </dgm:prSet>
      <dgm:spPr/>
    </dgm:pt>
    <dgm:pt modelId="{7148BDDF-24C0-42FD-9727-2A9A753B2940}" type="pres">
      <dgm:prSet presAssocID="{F93DAFD3-848B-434C-9625-D1EA94436829}" presName="tile2" presStyleLbl="node1" presStyleIdx="1" presStyleCnt="4"/>
      <dgm:spPr/>
    </dgm:pt>
    <dgm:pt modelId="{FB020677-A672-45C8-B715-F06399709588}" type="pres">
      <dgm:prSet presAssocID="{F93DAFD3-848B-434C-9625-D1EA94436829}" presName="tile2text" presStyleLbl="node1" presStyleIdx="1" presStyleCnt="4">
        <dgm:presLayoutVars>
          <dgm:chMax val="0"/>
          <dgm:chPref val="0"/>
          <dgm:bulletEnabled val="1"/>
        </dgm:presLayoutVars>
      </dgm:prSet>
      <dgm:spPr/>
    </dgm:pt>
    <dgm:pt modelId="{79912770-4A3F-4FCB-9B56-274EFD1759B0}" type="pres">
      <dgm:prSet presAssocID="{F93DAFD3-848B-434C-9625-D1EA94436829}" presName="tile3" presStyleLbl="node1" presStyleIdx="2" presStyleCnt="4"/>
      <dgm:spPr/>
    </dgm:pt>
    <dgm:pt modelId="{6C16157D-9451-4084-8BBC-4B685A5A177B}" type="pres">
      <dgm:prSet presAssocID="{F93DAFD3-848B-434C-9625-D1EA94436829}" presName="tile3text" presStyleLbl="node1" presStyleIdx="2" presStyleCnt="4">
        <dgm:presLayoutVars>
          <dgm:chMax val="0"/>
          <dgm:chPref val="0"/>
          <dgm:bulletEnabled val="1"/>
        </dgm:presLayoutVars>
      </dgm:prSet>
      <dgm:spPr/>
    </dgm:pt>
    <dgm:pt modelId="{C4AEC5FF-1440-4D54-8EAA-C3212F497533}" type="pres">
      <dgm:prSet presAssocID="{F93DAFD3-848B-434C-9625-D1EA94436829}" presName="tile4" presStyleLbl="node1" presStyleIdx="3" presStyleCnt="4"/>
      <dgm:spPr/>
    </dgm:pt>
    <dgm:pt modelId="{7731C175-0083-46A0-8E56-4E04116A011C}" type="pres">
      <dgm:prSet presAssocID="{F93DAFD3-848B-434C-9625-D1EA94436829}" presName="tile4text" presStyleLbl="node1" presStyleIdx="3" presStyleCnt="4">
        <dgm:presLayoutVars>
          <dgm:chMax val="0"/>
          <dgm:chPref val="0"/>
          <dgm:bulletEnabled val="1"/>
        </dgm:presLayoutVars>
      </dgm:prSet>
      <dgm:spPr/>
    </dgm:pt>
    <dgm:pt modelId="{5FAC4454-FC72-4755-B15B-BDDFF0A7973F}" type="pres">
      <dgm:prSet presAssocID="{F93DAFD3-848B-434C-9625-D1EA94436829}" presName="centerTile" presStyleLbl="fgShp" presStyleIdx="0" presStyleCnt="1">
        <dgm:presLayoutVars>
          <dgm:chMax val="0"/>
          <dgm:chPref val="0"/>
        </dgm:presLayoutVars>
      </dgm:prSet>
      <dgm:spPr/>
    </dgm:pt>
  </dgm:ptLst>
  <dgm:cxnLst>
    <dgm:cxn modelId="{2FE40B1C-6367-4FEF-9118-1A9824CC90B5}" type="presOf" srcId="{51D8E926-98C7-40EA-9C3A-208A97664425}" destId="{79912770-4A3F-4FCB-9B56-274EFD1759B0}" srcOrd="0" destOrd="0" presId="urn:microsoft.com/office/officeart/2005/8/layout/matrix1"/>
    <dgm:cxn modelId="{F807581D-0D69-42E6-BB82-C7A06B4F9C60}" type="presOf" srcId="{60AF1FD5-F91E-43CC-BEE4-C8C2FBD17C61}" destId="{5FAC4454-FC72-4755-B15B-BDDFF0A7973F}" srcOrd="0" destOrd="0" presId="urn:microsoft.com/office/officeart/2005/8/layout/matrix1"/>
    <dgm:cxn modelId="{FCFA1F23-31E3-4247-9F59-4D88B1AE439C}" srcId="{60AF1FD5-F91E-43CC-BEE4-C8C2FBD17C61}" destId="{EF48E507-335F-4EE3-964B-42D3C00BA25A}" srcOrd="1" destOrd="0" parTransId="{94BB4AA2-AB51-4C78-B743-A0723C08241A}" sibTransId="{3F653373-CFFB-41A8-8E5C-7B8F8C51385A}"/>
    <dgm:cxn modelId="{7F7A2E26-A43E-4D2C-9FA4-CF3104FD010A}" srcId="{F93DAFD3-848B-434C-9625-D1EA94436829}" destId="{60AF1FD5-F91E-43CC-BEE4-C8C2FBD17C61}" srcOrd="0" destOrd="0" parTransId="{55C94085-CA2F-499E-A5B0-DF9EC35A9798}" sibTransId="{E97CFE78-6401-445D-8307-3967E15E0DC3}"/>
    <dgm:cxn modelId="{2A920232-8397-4675-91AA-0C936E1DC179}" srcId="{60AF1FD5-F91E-43CC-BEE4-C8C2FBD17C61}" destId="{51D8E926-98C7-40EA-9C3A-208A97664425}" srcOrd="2" destOrd="0" parTransId="{B2E05F5F-4BFA-4EB1-AA53-5AB6EA8CEA40}" sibTransId="{120BDDD9-F0EC-4117-B8D4-076EEB128677}"/>
    <dgm:cxn modelId="{7D47AF33-0965-49D1-84C7-1D07605EB74A}" srcId="{60AF1FD5-F91E-43CC-BEE4-C8C2FBD17C61}" destId="{4D606FF4-47D0-4C07-A2FF-374E493FB06A}" srcOrd="0" destOrd="0" parTransId="{AB6DC4D6-A6D6-4F81-AE89-9C6FFC424202}" sibTransId="{501765EB-CB0C-436D-84DF-E848533097B5}"/>
    <dgm:cxn modelId="{D485C068-DEE2-40FC-95A7-1BE5B054ED35}" type="presOf" srcId="{63463CE1-07D4-48E4-B88E-097ADD7B7462}" destId="{7731C175-0083-46A0-8E56-4E04116A011C}" srcOrd="1" destOrd="0" presId="urn:microsoft.com/office/officeart/2005/8/layout/matrix1"/>
    <dgm:cxn modelId="{5C3D946F-A552-4CF0-A51F-D5C7C7FE33A9}" type="presOf" srcId="{4D606FF4-47D0-4C07-A2FF-374E493FB06A}" destId="{19F0989E-D1D9-466E-B9EB-EEB278547CBF}" srcOrd="0" destOrd="0" presId="urn:microsoft.com/office/officeart/2005/8/layout/matrix1"/>
    <dgm:cxn modelId="{F5B87D7A-AAFB-44EC-A8B9-38DD561BDB3E}" type="presOf" srcId="{F93DAFD3-848B-434C-9625-D1EA94436829}" destId="{7144A1AD-61C7-4A6B-84FD-809F3582D2CA}" srcOrd="0" destOrd="0" presId="urn:microsoft.com/office/officeart/2005/8/layout/matrix1"/>
    <dgm:cxn modelId="{2EBA7C82-7BB1-4493-A1C2-AC6426E43F59}" srcId="{60AF1FD5-F91E-43CC-BEE4-C8C2FBD17C61}" destId="{63463CE1-07D4-48E4-B88E-097ADD7B7462}" srcOrd="3" destOrd="0" parTransId="{E96D9B0C-B91D-485B-8492-130C6EA797EF}" sibTransId="{5187F800-5DBB-4DE3-8AE2-AE4E0FAC2E05}"/>
    <dgm:cxn modelId="{66C53A8B-4F16-4974-B5D7-EA259CC69BDA}" type="presOf" srcId="{63463CE1-07D4-48E4-B88E-097ADD7B7462}" destId="{C4AEC5FF-1440-4D54-8EAA-C3212F497533}" srcOrd="0" destOrd="0" presId="urn:microsoft.com/office/officeart/2005/8/layout/matrix1"/>
    <dgm:cxn modelId="{E75B0F9A-DE39-4964-A685-8FFBFC5AAE8E}" type="presOf" srcId="{4D606FF4-47D0-4C07-A2FF-374E493FB06A}" destId="{1B05E8AB-DC5C-47C0-B171-52D099A13B5A}" srcOrd="1" destOrd="0" presId="urn:microsoft.com/office/officeart/2005/8/layout/matrix1"/>
    <dgm:cxn modelId="{0F36F0DB-BDB5-4B6F-AE54-6311E7F515E8}" type="presOf" srcId="{EF48E507-335F-4EE3-964B-42D3C00BA25A}" destId="{FB020677-A672-45C8-B715-F06399709588}" srcOrd="1" destOrd="0" presId="urn:microsoft.com/office/officeart/2005/8/layout/matrix1"/>
    <dgm:cxn modelId="{B49330F0-354C-4A8A-8F52-E772E8877010}" type="presOf" srcId="{EF48E507-335F-4EE3-964B-42D3C00BA25A}" destId="{7148BDDF-24C0-42FD-9727-2A9A753B2940}" srcOrd="0" destOrd="0" presId="urn:microsoft.com/office/officeart/2005/8/layout/matrix1"/>
    <dgm:cxn modelId="{153741F9-CC30-4E0E-9B1D-D0AA01E5F150}" type="presOf" srcId="{51D8E926-98C7-40EA-9C3A-208A97664425}" destId="{6C16157D-9451-4084-8BBC-4B685A5A177B}" srcOrd="1" destOrd="0" presId="urn:microsoft.com/office/officeart/2005/8/layout/matrix1"/>
    <dgm:cxn modelId="{77C4986A-8D27-4814-B44A-EC079B5E962C}" type="presParOf" srcId="{7144A1AD-61C7-4A6B-84FD-809F3582D2CA}" destId="{AC708714-C2FB-42D1-99D8-BAB80CE8FFB6}" srcOrd="0" destOrd="0" presId="urn:microsoft.com/office/officeart/2005/8/layout/matrix1"/>
    <dgm:cxn modelId="{B5E07F76-E5E7-4DED-9EA9-865572EC9CA9}" type="presParOf" srcId="{AC708714-C2FB-42D1-99D8-BAB80CE8FFB6}" destId="{19F0989E-D1D9-466E-B9EB-EEB278547CBF}" srcOrd="0" destOrd="0" presId="urn:microsoft.com/office/officeart/2005/8/layout/matrix1"/>
    <dgm:cxn modelId="{E2A1F7E5-23E9-401B-AA98-6220B6238913}" type="presParOf" srcId="{AC708714-C2FB-42D1-99D8-BAB80CE8FFB6}" destId="{1B05E8AB-DC5C-47C0-B171-52D099A13B5A}" srcOrd="1" destOrd="0" presId="urn:microsoft.com/office/officeart/2005/8/layout/matrix1"/>
    <dgm:cxn modelId="{332EC3BC-31F8-4A6E-AE2E-F5CCBE57E07D}" type="presParOf" srcId="{AC708714-C2FB-42D1-99D8-BAB80CE8FFB6}" destId="{7148BDDF-24C0-42FD-9727-2A9A753B2940}" srcOrd="2" destOrd="0" presId="urn:microsoft.com/office/officeart/2005/8/layout/matrix1"/>
    <dgm:cxn modelId="{C23A285D-EEEE-4677-BEA0-7975F2C609AB}" type="presParOf" srcId="{AC708714-C2FB-42D1-99D8-BAB80CE8FFB6}" destId="{FB020677-A672-45C8-B715-F06399709588}" srcOrd="3" destOrd="0" presId="urn:microsoft.com/office/officeart/2005/8/layout/matrix1"/>
    <dgm:cxn modelId="{B49CABE0-5885-4715-8FF0-27DA7234DDED}" type="presParOf" srcId="{AC708714-C2FB-42D1-99D8-BAB80CE8FFB6}" destId="{79912770-4A3F-4FCB-9B56-274EFD1759B0}" srcOrd="4" destOrd="0" presId="urn:microsoft.com/office/officeart/2005/8/layout/matrix1"/>
    <dgm:cxn modelId="{86FA1F06-5980-41E8-917C-5F77E4EEE39B}" type="presParOf" srcId="{AC708714-C2FB-42D1-99D8-BAB80CE8FFB6}" destId="{6C16157D-9451-4084-8BBC-4B685A5A177B}" srcOrd="5" destOrd="0" presId="urn:microsoft.com/office/officeart/2005/8/layout/matrix1"/>
    <dgm:cxn modelId="{C5370FCD-9B5E-4953-A73C-E6B4731F1E79}" type="presParOf" srcId="{AC708714-C2FB-42D1-99D8-BAB80CE8FFB6}" destId="{C4AEC5FF-1440-4D54-8EAA-C3212F497533}" srcOrd="6" destOrd="0" presId="urn:microsoft.com/office/officeart/2005/8/layout/matrix1"/>
    <dgm:cxn modelId="{B840A22F-9FEC-4B0F-9AE0-2AEE12E7F42D}" type="presParOf" srcId="{AC708714-C2FB-42D1-99D8-BAB80CE8FFB6}" destId="{7731C175-0083-46A0-8E56-4E04116A011C}" srcOrd="7" destOrd="0" presId="urn:microsoft.com/office/officeart/2005/8/layout/matrix1"/>
    <dgm:cxn modelId="{D8671AFF-3050-4B1B-8D23-7FBE9E6E6FE7}" type="presParOf" srcId="{7144A1AD-61C7-4A6B-84FD-809F3582D2CA}" destId="{5FAC4454-FC72-4755-B15B-BDDFF0A7973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EF7541-0139-4D1F-A127-CB1A4761358B}"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13D82CA6-BBF5-4FB7-B303-217F3A43236F}">
      <dgm:prSet phldrT="[Text]"/>
      <dgm:spPr/>
      <dgm:t>
        <a:bodyPr/>
        <a:lstStyle/>
        <a:p>
          <a:r>
            <a:rPr lang="de-DE" b="1" dirty="0"/>
            <a:t>Material</a:t>
          </a:r>
          <a:endParaRPr lang="de-DE" dirty="0"/>
        </a:p>
      </dgm:t>
    </dgm:pt>
    <dgm:pt modelId="{1C596A3E-3D73-402C-8FA3-8B954875C5FA}" type="parTrans" cxnId="{B9D2FA80-B0C8-44ED-AB3F-6FA267C39D3F}">
      <dgm:prSet/>
      <dgm:spPr/>
      <dgm:t>
        <a:bodyPr/>
        <a:lstStyle/>
        <a:p>
          <a:endParaRPr lang="de-DE"/>
        </a:p>
      </dgm:t>
    </dgm:pt>
    <dgm:pt modelId="{83FD0101-7348-452D-843F-AF6C49A66B1C}" type="sibTrans" cxnId="{B9D2FA80-B0C8-44ED-AB3F-6FA267C39D3F}">
      <dgm:prSet/>
      <dgm:spPr/>
      <dgm:t>
        <a:bodyPr/>
        <a:lstStyle/>
        <a:p>
          <a:endParaRPr lang="de-DE"/>
        </a:p>
      </dgm:t>
    </dgm:pt>
    <dgm:pt modelId="{D299ECF4-6E46-46A9-BC28-AEA9E5F44233}">
      <dgm:prSet custT="1"/>
      <dgm:spPr/>
      <dgm:t>
        <a:bodyPr/>
        <a:lstStyle/>
        <a:p>
          <a:r>
            <a:rPr lang="de-DE" sz="1800" dirty="0"/>
            <a:t>Satz ABC-Kärtchen (evtl. Pin-Nadeln)</a:t>
          </a:r>
        </a:p>
      </dgm:t>
    </dgm:pt>
    <dgm:pt modelId="{ADA2E249-EB31-46C2-8D66-40E7BBF7FCC1}" type="parTrans" cxnId="{5A28612D-C075-48D5-8969-C8158F5ED80F}">
      <dgm:prSet/>
      <dgm:spPr/>
      <dgm:t>
        <a:bodyPr/>
        <a:lstStyle/>
        <a:p>
          <a:endParaRPr lang="de-DE"/>
        </a:p>
      </dgm:t>
    </dgm:pt>
    <dgm:pt modelId="{2EB4F370-1D80-4CAD-A87B-243D132EE47A}" type="sibTrans" cxnId="{5A28612D-C075-48D5-8969-C8158F5ED80F}">
      <dgm:prSet/>
      <dgm:spPr/>
      <dgm:t>
        <a:bodyPr/>
        <a:lstStyle/>
        <a:p>
          <a:endParaRPr lang="de-DE"/>
        </a:p>
      </dgm:t>
    </dgm:pt>
    <dgm:pt modelId="{1E7214FE-5E34-4EB0-A814-492F4F8B8AAF}">
      <dgm:prSet custT="1"/>
      <dgm:spPr/>
      <dgm:t>
        <a:bodyPr/>
        <a:lstStyle/>
        <a:p>
          <a:r>
            <a:rPr lang="de-DE" sz="1800" dirty="0"/>
            <a:t>Kleine leere Kärtchen (je 3 pro Schüler)</a:t>
          </a:r>
        </a:p>
      </dgm:t>
    </dgm:pt>
    <dgm:pt modelId="{B62822B5-CC9B-42D7-8A16-98ACBD8029D7}" type="parTrans" cxnId="{DE484F19-FE8E-4AE7-9703-1C323778F66D}">
      <dgm:prSet/>
      <dgm:spPr/>
      <dgm:t>
        <a:bodyPr/>
        <a:lstStyle/>
        <a:p>
          <a:endParaRPr lang="de-DE"/>
        </a:p>
      </dgm:t>
    </dgm:pt>
    <dgm:pt modelId="{795EAF02-C722-4755-9023-BE6D6E7F9C3C}" type="sibTrans" cxnId="{DE484F19-FE8E-4AE7-9703-1C323778F66D}">
      <dgm:prSet/>
      <dgm:spPr/>
      <dgm:t>
        <a:bodyPr/>
        <a:lstStyle/>
        <a:p>
          <a:endParaRPr lang="de-DE"/>
        </a:p>
      </dgm:t>
    </dgm:pt>
    <dgm:pt modelId="{CA6153AC-93B9-4FA5-BF43-7F36D182B675}">
      <dgm:prSet custT="1"/>
      <dgm:spPr/>
      <dgm:t>
        <a:bodyPr/>
        <a:lstStyle/>
        <a:p>
          <a:r>
            <a:rPr lang="de-DE" sz="1800" dirty="0"/>
            <a:t>Text zum Bearbeiten</a:t>
          </a:r>
        </a:p>
      </dgm:t>
    </dgm:pt>
    <dgm:pt modelId="{7F69DF38-2F74-4FDA-AEF8-632AD0748F18}" type="parTrans" cxnId="{AB0CAA51-F9E1-42D8-A459-1C37E28572C3}">
      <dgm:prSet/>
      <dgm:spPr/>
      <dgm:t>
        <a:bodyPr/>
        <a:lstStyle/>
        <a:p>
          <a:endParaRPr lang="de-DE"/>
        </a:p>
      </dgm:t>
    </dgm:pt>
    <dgm:pt modelId="{7FEFBC09-6C39-4CFD-AD71-06692B7657B2}" type="sibTrans" cxnId="{AB0CAA51-F9E1-42D8-A459-1C37E28572C3}">
      <dgm:prSet/>
      <dgm:spPr/>
      <dgm:t>
        <a:bodyPr/>
        <a:lstStyle/>
        <a:p>
          <a:endParaRPr lang="de-DE"/>
        </a:p>
      </dgm:t>
    </dgm:pt>
    <dgm:pt modelId="{D6F50B45-D70E-4B0D-AFA1-786D11F98E78}">
      <dgm:prSet/>
      <dgm:spPr/>
      <dgm:t>
        <a:bodyPr/>
        <a:lstStyle/>
        <a:p>
          <a:r>
            <a:rPr lang="de-DE" b="1" dirty="0"/>
            <a:t>Vorbereitung</a:t>
          </a:r>
          <a:endParaRPr lang="de-DE" dirty="0"/>
        </a:p>
      </dgm:t>
    </dgm:pt>
    <dgm:pt modelId="{086EE531-00FD-46C9-AEA3-8354572B49F2}" type="parTrans" cxnId="{7C672EA5-3AF8-4070-A891-FE15AC9D10CF}">
      <dgm:prSet/>
      <dgm:spPr/>
      <dgm:t>
        <a:bodyPr/>
        <a:lstStyle/>
        <a:p>
          <a:endParaRPr lang="de-DE"/>
        </a:p>
      </dgm:t>
    </dgm:pt>
    <dgm:pt modelId="{702C12E3-DCD7-470D-B7A7-834A5A103400}" type="sibTrans" cxnId="{7C672EA5-3AF8-4070-A891-FE15AC9D10CF}">
      <dgm:prSet/>
      <dgm:spPr/>
      <dgm:t>
        <a:bodyPr/>
        <a:lstStyle/>
        <a:p>
          <a:endParaRPr lang="de-DE"/>
        </a:p>
      </dgm:t>
    </dgm:pt>
    <dgm:pt modelId="{4D547C77-9A51-4757-8539-9E8C7AC2D080}">
      <dgm:prSet custT="1"/>
      <dgm:spPr/>
      <dgm:t>
        <a:bodyPr/>
        <a:lstStyle/>
        <a:p>
          <a:r>
            <a:rPr lang="de-DE" sz="1800" dirty="0"/>
            <a:t>ABC-Kärtchen liegen oder </a:t>
          </a:r>
          <a:r>
            <a:rPr lang="de-DE" sz="1800"/>
            <a:t>hängen bereit</a:t>
          </a:r>
          <a:endParaRPr lang="de-DE" sz="1800" dirty="0"/>
        </a:p>
      </dgm:t>
    </dgm:pt>
    <dgm:pt modelId="{89138622-BB91-432E-BB26-D6A190C18F28}" type="parTrans" cxnId="{5B8A39D0-E14A-4DC9-8931-002A0FD93272}">
      <dgm:prSet/>
      <dgm:spPr/>
      <dgm:t>
        <a:bodyPr/>
        <a:lstStyle/>
        <a:p>
          <a:endParaRPr lang="de-DE"/>
        </a:p>
      </dgm:t>
    </dgm:pt>
    <dgm:pt modelId="{8A2D7E2A-AF28-46FD-81D3-D404FE631A81}" type="sibTrans" cxnId="{5B8A39D0-E14A-4DC9-8931-002A0FD93272}">
      <dgm:prSet/>
      <dgm:spPr/>
      <dgm:t>
        <a:bodyPr/>
        <a:lstStyle/>
        <a:p>
          <a:endParaRPr lang="de-DE"/>
        </a:p>
      </dgm:t>
    </dgm:pt>
    <dgm:pt modelId="{4814D9A8-6DD1-4F15-9360-C8821C8C95B7}">
      <dgm:prSet/>
      <dgm:spPr/>
      <dgm:t>
        <a:bodyPr/>
        <a:lstStyle/>
        <a:p>
          <a:r>
            <a:rPr lang="de-DE" b="1" dirty="0"/>
            <a:t>Aufgabe</a:t>
          </a:r>
          <a:endParaRPr lang="de-DE" dirty="0"/>
        </a:p>
      </dgm:t>
    </dgm:pt>
    <dgm:pt modelId="{C7BA457D-8C65-4C64-8BB9-BA20FD9647B4}" type="parTrans" cxnId="{FC884C17-B18B-4999-AEA0-64F9817EB666}">
      <dgm:prSet/>
      <dgm:spPr/>
      <dgm:t>
        <a:bodyPr/>
        <a:lstStyle/>
        <a:p>
          <a:endParaRPr lang="de-DE"/>
        </a:p>
      </dgm:t>
    </dgm:pt>
    <dgm:pt modelId="{DB0D8656-4791-4A03-996E-419767CD6042}" type="sibTrans" cxnId="{FC884C17-B18B-4999-AEA0-64F9817EB666}">
      <dgm:prSet/>
      <dgm:spPr/>
      <dgm:t>
        <a:bodyPr/>
        <a:lstStyle/>
        <a:p>
          <a:endParaRPr lang="de-DE"/>
        </a:p>
      </dgm:t>
    </dgm:pt>
    <dgm:pt modelId="{FB209498-A250-44D3-8BC8-ADBF2DD40162}">
      <dgm:prSet custT="1"/>
      <dgm:spPr/>
      <dgm:t>
        <a:bodyPr/>
        <a:lstStyle/>
        <a:p>
          <a:pPr>
            <a:buFont typeface="Symbol" panose="05050102010706020507" pitchFamily="18" charset="2"/>
            <a:buChar char=""/>
          </a:pPr>
          <a:r>
            <a:rPr lang="de-DE" sz="1800" dirty="0"/>
            <a:t>Sch lesen Text still, schreiben 3 Begriffe auf die Kärtchen (bes. wichtig, unbekannt, interessant)</a:t>
          </a:r>
        </a:p>
      </dgm:t>
    </dgm:pt>
    <dgm:pt modelId="{D06E9BA4-DC36-4EE3-95C8-ED5470F11B4D}" type="parTrans" cxnId="{CD771AEE-B963-4FD2-BEFA-6C95C722519B}">
      <dgm:prSet/>
      <dgm:spPr/>
      <dgm:t>
        <a:bodyPr/>
        <a:lstStyle/>
        <a:p>
          <a:endParaRPr lang="de-DE"/>
        </a:p>
      </dgm:t>
    </dgm:pt>
    <dgm:pt modelId="{F596E651-265D-4510-98F1-A67262BCFE38}" type="sibTrans" cxnId="{CD771AEE-B963-4FD2-BEFA-6C95C722519B}">
      <dgm:prSet/>
      <dgm:spPr/>
      <dgm:t>
        <a:bodyPr/>
        <a:lstStyle/>
        <a:p>
          <a:endParaRPr lang="de-DE"/>
        </a:p>
      </dgm:t>
    </dgm:pt>
    <dgm:pt modelId="{856AFA2E-57E9-49E5-8138-E1F2E7FE2A1C}">
      <dgm:prSet custT="1"/>
      <dgm:spPr/>
      <dgm:t>
        <a:bodyPr/>
        <a:lstStyle/>
        <a:p>
          <a:pPr>
            <a:buFont typeface="Symbol" panose="05050102010706020507" pitchFamily="18" charset="2"/>
            <a:buChar char=""/>
          </a:pPr>
          <a:r>
            <a:rPr lang="de-DE" sz="1800" dirty="0"/>
            <a:t>Sch legen Kärtchen neben Buchstaben</a:t>
          </a:r>
        </a:p>
      </dgm:t>
    </dgm:pt>
    <dgm:pt modelId="{DE41C24D-FB02-4B27-A0EB-F565D6023B30}" type="parTrans" cxnId="{9E78E6EA-7C9B-4155-9CD5-28C5443438E1}">
      <dgm:prSet/>
      <dgm:spPr/>
      <dgm:t>
        <a:bodyPr/>
        <a:lstStyle/>
        <a:p>
          <a:endParaRPr lang="de-DE"/>
        </a:p>
      </dgm:t>
    </dgm:pt>
    <dgm:pt modelId="{8025C2C5-799F-4C22-8BAD-4CBB2018C4AD}" type="sibTrans" cxnId="{9E78E6EA-7C9B-4155-9CD5-28C5443438E1}">
      <dgm:prSet/>
      <dgm:spPr/>
      <dgm:t>
        <a:bodyPr/>
        <a:lstStyle/>
        <a:p>
          <a:endParaRPr lang="de-DE"/>
        </a:p>
      </dgm:t>
    </dgm:pt>
    <dgm:pt modelId="{FDC896EC-7DB2-4E6D-B29A-6A2F7390C8B7}">
      <dgm:prSet/>
      <dgm:spPr/>
      <dgm:t>
        <a:bodyPr/>
        <a:lstStyle/>
        <a:p>
          <a:r>
            <a:rPr lang="de-DE" b="1" dirty="0"/>
            <a:t>Auswertung: </a:t>
          </a:r>
          <a:endParaRPr lang="de-DE" dirty="0"/>
        </a:p>
      </dgm:t>
    </dgm:pt>
    <dgm:pt modelId="{3FEFFFCE-70BF-44B5-81D5-C2E4E925DA07}" type="parTrans" cxnId="{993EC209-5870-4EB4-B006-B0459BB48B40}">
      <dgm:prSet/>
      <dgm:spPr/>
      <dgm:t>
        <a:bodyPr/>
        <a:lstStyle/>
        <a:p>
          <a:endParaRPr lang="de-DE"/>
        </a:p>
      </dgm:t>
    </dgm:pt>
    <dgm:pt modelId="{FB9936E3-C2BD-4467-9B98-59C8E452ED62}" type="sibTrans" cxnId="{993EC209-5870-4EB4-B006-B0459BB48B40}">
      <dgm:prSet/>
      <dgm:spPr/>
      <dgm:t>
        <a:bodyPr/>
        <a:lstStyle/>
        <a:p>
          <a:endParaRPr lang="de-DE"/>
        </a:p>
      </dgm:t>
    </dgm:pt>
    <dgm:pt modelId="{3B512D1C-3EF6-42C4-BD5C-0B7E5F1A4476}">
      <dgm:prSet custT="1"/>
      <dgm:spPr/>
      <dgm:t>
        <a:bodyPr/>
        <a:lstStyle/>
        <a:p>
          <a:pPr>
            <a:buFont typeface="Symbol" panose="05050102010706020507" pitchFamily="18" charset="2"/>
            <a:buChar char=""/>
          </a:pPr>
          <a:r>
            <a:rPr lang="de-DE" sz="1800" dirty="0"/>
            <a:t>Sprechen über Häufungen</a:t>
          </a:r>
        </a:p>
      </dgm:t>
    </dgm:pt>
    <dgm:pt modelId="{B5A0EF2E-D696-40C0-9826-6C9DF2CD7A2D}" type="parTrans" cxnId="{A13C6FE7-71A0-45F8-9F71-0B2D3C772161}">
      <dgm:prSet/>
      <dgm:spPr/>
      <dgm:t>
        <a:bodyPr/>
        <a:lstStyle/>
        <a:p>
          <a:endParaRPr lang="de-DE"/>
        </a:p>
      </dgm:t>
    </dgm:pt>
    <dgm:pt modelId="{3B8878FD-38D2-49F7-9940-DD8595081DE3}" type="sibTrans" cxnId="{A13C6FE7-71A0-45F8-9F71-0B2D3C772161}">
      <dgm:prSet/>
      <dgm:spPr/>
      <dgm:t>
        <a:bodyPr/>
        <a:lstStyle/>
        <a:p>
          <a:endParaRPr lang="de-DE"/>
        </a:p>
      </dgm:t>
    </dgm:pt>
    <dgm:pt modelId="{D01998B5-243B-459B-AC12-2C8DF4E977BC}">
      <dgm:prSet custT="1"/>
      <dgm:spPr/>
      <dgm:t>
        <a:bodyPr/>
        <a:lstStyle/>
        <a:p>
          <a:pPr>
            <a:buFont typeface="Symbol" panose="05050102010706020507" pitchFamily="18" charset="2"/>
            <a:buChar char=""/>
          </a:pPr>
          <a:r>
            <a:rPr lang="de-DE" sz="1800" dirty="0"/>
            <a:t>Besprechen aller Begriffe </a:t>
          </a:r>
          <a:r>
            <a:rPr lang="de-DE" sz="1800" dirty="0">
              <a:sym typeface="Wingdings" panose="05000000000000000000" pitchFamily="2" charset="2"/>
            </a:rPr>
            <a:t></a:t>
          </a:r>
          <a:r>
            <a:rPr lang="de-DE" sz="1800" dirty="0"/>
            <a:t>Fachgespräch über den Textinhalt</a:t>
          </a:r>
        </a:p>
      </dgm:t>
    </dgm:pt>
    <dgm:pt modelId="{C07AAE83-D225-4B36-AB4F-582ABA6DF88F}" type="parTrans" cxnId="{3B480528-4003-46F2-BA6A-1C2DF1516149}">
      <dgm:prSet/>
      <dgm:spPr/>
      <dgm:t>
        <a:bodyPr/>
        <a:lstStyle/>
        <a:p>
          <a:endParaRPr lang="de-DE"/>
        </a:p>
      </dgm:t>
    </dgm:pt>
    <dgm:pt modelId="{DF0DBD94-76D5-4EB8-AC59-6A627C12A182}" type="sibTrans" cxnId="{3B480528-4003-46F2-BA6A-1C2DF1516149}">
      <dgm:prSet/>
      <dgm:spPr/>
      <dgm:t>
        <a:bodyPr/>
        <a:lstStyle/>
        <a:p>
          <a:endParaRPr lang="de-DE"/>
        </a:p>
      </dgm:t>
    </dgm:pt>
    <dgm:pt modelId="{0300264E-5DA7-4109-A120-6BAC4FBADAAE}" type="pres">
      <dgm:prSet presAssocID="{20EF7541-0139-4D1F-A127-CB1A4761358B}" presName="Name0" presStyleCnt="0">
        <dgm:presLayoutVars>
          <dgm:dir/>
          <dgm:animLvl val="lvl"/>
          <dgm:resizeHandles val="exact"/>
        </dgm:presLayoutVars>
      </dgm:prSet>
      <dgm:spPr/>
    </dgm:pt>
    <dgm:pt modelId="{C2A4CE79-4C99-4D60-85F0-7E4BC02BB1A4}" type="pres">
      <dgm:prSet presAssocID="{13D82CA6-BBF5-4FB7-B303-217F3A43236F}" presName="composite" presStyleCnt="0"/>
      <dgm:spPr/>
    </dgm:pt>
    <dgm:pt modelId="{D62A0197-0A48-4AAF-842F-8A482C94EFA4}" type="pres">
      <dgm:prSet presAssocID="{13D82CA6-BBF5-4FB7-B303-217F3A43236F}" presName="parTx" presStyleLbl="alignNode1" presStyleIdx="0" presStyleCnt="4">
        <dgm:presLayoutVars>
          <dgm:chMax val="0"/>
          <dgm:chPref val="0"/>
          <dgm:bulletEnabled val="1"/>
        </dgm:presLayoutVars>
      </dgm:prSet>
      <dgm:spPr/>
    </dgm:pt>
    <dgm:pt modelId="{30535964-2F28-4A57-BA25-4E33C3565BF1}" type="pres">
      <dgm:prSet presAssocID="{13D82CA6-BBF5-4FB7-B303-217F3A43236F}" presName="desTx" presStyleLbl="alignAccFollowNode1" presStyleIdx="0" presStyleCnt="4">
        <dgm:presLayoutVars>
          <dgm:bulletEnabled val="1"/>
        </dgm:presLayoutVars>
      </dgm:prSet>
      <dgm:spPr/>
    </dgm:pt>
    <dgm:pt modelId="{0AE61B8D-1496-49A5-83A8-BF55795113F0}" type="pres">
      <dgm:prSet presAssocID="{83FD0101-7348-452D-843F-AF6C49A66B1C}" presName="space" presStyleCnt="0"/>
      <dgm:spPr/>
    </dgm:pt>
    <dgm:pt modelId="{779F2F31-8D34-4887-84F1-EA88717B790A}" type="pres">
      <dgm:prSet presAssocID="{D6F50B45-D70E-4B0D-AFA1-786D11F98E78}" presName="composite" presStyleCnt="0"/>
      <dgm:spPr/>
    </dgm:pt>
    <dgm:pt modelId="{F805A3A7-0EC7-45E2-A974-C73A89D3165F}" type="pres">
      <dgm:prSet presAssocID="{D6F50B45-D70E-4B0D-AFA1-786D11F98E78}" presName="parTx" presStyleLbl="alignNode1" presStyleIdx="1" presStyleCnt="4">
        <dgm:presLayoutVars>
          <dgm:chMax val="0"/>
          <dgm:chPref val="0"/>
          <dgm:bulletEnabled val="1"/>
        </dgm:presLayoutVars>
      </dgm:prSet>
      <dgm:spPr/>
    </dgm:pt>
    <dgm:pt modelId="{76E39695-8FB8-4BD8-A6ED-3926EAC4ED41}" type="pres">
      <dgm:prSet presAssocID="{D6F50B45-D70E-4B0D-AFA1-786D11F98E78}" presName="desTx" presStyleLbl="alignAccFollowNode1" presStyleIdx="1" presStyleCnt="4">
        <dgm:presLayoutVars>
          <dgm:bulletEnabled val="1"/>
        </dgm:presLayoutVars>
      </dgm:prSet>
      <dgm:spPr/>
    </dgm:pt>
    <dgm:pt modelId="{6394E1B5-C260-4502-9444-1FDEF3A75342}" type="pres">
      <dgm:prSet presAssocID="{702C12E3-DCD7-470D-B7A7-834A5A103400}" presName="space" presStyleCnt="0"/>
      <dgm:spPr/>
    </dgm:pt>
    <dgm:pt modelId="{A815D237-EF51-4E97-85AC-10E43FD2AFEC}" type="pres">
      <dgm:prSet presAssocID="{4814D9A8-6DD1-4F15-9360-C8821C8C95B7}" presName="composite" presStyleCnt="0"/>
      <dgm:spPr/>
    </dgm:pt>
    <dgm:pt modelId="{40C098A5-5292-47D9-9D89-F96117C1305D}" type="pres">
      <dgm:prSet presAssocID="{4814D9A8-6DD1-4F15-9360-C8821C8C95B7}" presName="parTx" presStyleLbl="alignNode1" presStyleIdx="2" presStyleCnt="4">
        <dgm:presLayoutVars>
          <dgm:chMax val="0"/>
          <dgm:chPref val="0"/>
          <dgm:bulletEnabled val="1"/>
        </dgm:presLayoutVars>
      </dgm:prSet>
      <dgm:spPr/>
    </dgm:pt>
    <dgm:pt modelId="{7412458F-1323-4390-88EA-DF19F7087977}" type="pres">
      <dgm:prSet presAssocID="{4814D9A8-6DD1-4F15-9360-C8821C8C95B7}" presName="desTx" presStyleLbl="alignAccFollowNode1" presStyleIdx="2" presStyleCnt="4">
        <dgm:presLayoutVars>
          <dgm:bulletEnabled val="1"/>
        </dgm:presLayoutVars>
      </dgm:prSet>
      <dgm:spPr/>
    </dgm:pt>
    <dgm:pt modelId="{F55B5880-27F0-45DC-BB23-6C389D4DCBBD}" type="pres">
      <dgm:prSet presAssocID="{DB0D8656-4791-4A03-996E-419767CD6042}" presName="space" presStyleCnt="0"/>
      <dgm:spPr/>
    </dgm:pt>
    <dgm:pt modelId="{6FE3E2D0-785A-4175-8AF5-69E1436F7F26}" type="pres">
      <dgm:prSet presAssocID="{FDC896EC-7DB2-4E6D-B29A-6A2F7390C8B7}" presName="composite" presStyleCnt="0"/>
      <dgm:spPr/>
    </dgm:pt>
    <dgm:pt modelId="{01665667-9C8F-427A-949D-9D0BB1EA18FF}" type="pres">
      <dgm:prSet presAssocID="{FDC896EC-7DB2-4E6D-B29A-6A2F7390C8B7}" presName="parTx" presStyleLbl="alignNode1" presStyleIdx="3" presStyleCnt="4">
        <dgm:presLayoutVars>
          <dgm:chMax val="0"/>
          <dgm:chPref val="0"/>
          <dgm:bulletEnabled val="1"/>
        </dgm:presLayoutVars>
      </dgm:prSet>
      <dgm:spPr/>
    </dgm:pt>
    <dgm:pt modelId="{3C9CA056-F937-4FF7-A2A6-3D9D3D3FB4D3}" type="pres">
      <dgm:prSet presAssocID="{FDC896EC-7DB2-4E6D-B29A-6A2F7390C8B7}" presName="desTx" presStyleLbl="alignAccFollowNode1" presStyleIdx="3" presStyleCnt="4">
        <dgm:presLayoutVars>
          <dgm:bulletEnabled val="1"/>
        </dgm:presLayoutVars>
      </dgm:prSet>
      <dgm:spPr/>
    </dgm:pt>
  </dgm:ptLst>
  <dgm:cxnLst>
    <dgm:cxn modelId="{993EC209-5870-4EB4-B006-B0459BB48B40}" srcId="{20EF7541-0139-4D1F-A127-CB1A4761358B}" destId="{FDC896EC-7DB2-4E6D-B29A-6A2F7390C8B7}" srcOrd="3" destOrd="0" parTransId="{3FEFFFCE-70BF-44B5-81D5-C2E4E925DA07}" sibTransId="{FB9936E3-C2BD-4467-9B98-59C8E452ED62}"/>
    <dgm:cxn modelId="{61A2EF0A-18CD-4D18-A311-5089B4A068E9}" type="presOf" srcId="{FB209498-A250-44D3-8BC8-ADBF2DD40162}" destId="{7412458F-1323-4390-88EA-DF19F7087977}" srcOrd="0" destOrd="0" presId="urn:microsoft.com/office/officeart/2005/8/layout/hList1"/>
    <dgm:cxn modelId="{FC884C17-B18B-4999-AEA0-64F9817EB666}" srcId="{20EF7541-0139-4D1F-A127-CB1A4761358B}" destId="{4814D9A8-6DD1-4F15-9360-C8821C8C95B7}" srcOrd="2" destOrd="0" parTransId="{C7BA457D-8C65-4C64-8BB9-BA20FD9647B4}" sibTransId="{DB0D8656-4791-4A03-996E-419767CD6042}"/>
    <dgm:cxn modelId="{DE484F19-FE8E-4AE7-9703-1C323778F66D}" srcId="{13D82CA6-BBF5-4FB7-B303-217F3A43236F}" destId="{1E7214FE-5E34-4EB0-A814-492F4F8B8AAF}" srcOrd="1" destOrd="0" parTransId="{B62822B5-CC9B-42D7-8A16-98ACBD8029D7}" sibTransId="{795EAF02-C722-4755-9023-BE6D6E7F9C3C}"/>
    <dgm:cxn modelId="{0AB36D1A-F711-4C8E-95FD-23C9DDFFD077}" type="presOf" srcId="{1E7214FE-5E34-4EB0-A814-492F4F8B8AAF}" destId="{30535964-2F28-4A57-BA25-4E33C3565BF1}" srcOrd="0" destOrd="1" presId="urn:microsoft.com/office/officeart/2005/8/layout/hList1"/>
    <dgm:cxn modelId="{87033722-0C5C-4EC1-9B30-5C8B696F5FF0}" type="presOf" srcId="{CA6153AC-93B9-4FA5-BF43-7F36D182B675}" destId="{30535964-2F28-4A57-BA25-4E33C3565BF1}" srcOrd="0" destOrd="2" presId="urn:microsoft.com/office/officeart/2005/8/layout/hList1"/>
    <dgm:cxn modelId="{3B480528-4003-46F2-BA6A-1C2DF1516149}" srcId="{FDC896EC-7DB2-4E6D-B29A-6A2F7390C8B7}" destId="{D01998B5-243B-459B-AC12-2C8DF4E977BC}" srcOrd="1" destOrd="0" parTransId="{C07AAE83-D225-4B36-AB4F-582ABA6DF88F}" sibTransId="{DF0DBD94-76D5-4EB8-AC59-6A627C12A182}"/>
    <dgm:cxn modelId="{4132D22B-2F20-4A10-96BA-5760532B1E44}" type="presOf" srcId="{D299ECF4-6E46-46A9-BC28-AEA9E5F44233}" destId="{30535964-2F28-4A57-BA25-4E33C3565BF1}" srcOrd="0" destOrd="0" presId="urn:microsoft.com/office/officeart/2005/8/layout/hList1"/>
    <dgm:cxn modelId="{5A28612D-C075-48D5-8969-C8158F5ED80F}" srcId="{13D82CA6-BBF5-4FB7-B303-217F3A43236F}" destId="{D299ECF4-6E46-46A9-BC28-AEA9E5F44233}" srcOrd="0" destOrd="0" parTransId="{ADA2E249-EB31-46C2-8D66-40E7BBF7FCC1}" sibTransId="{2EB4F370-1D80-4CAD-A87B-243D132EE47A}"/>
    <dgm:cxn modelId="{819BC82F-E789-4424-B19F-2CFA25DFF1C3}" type="presOf" srcId="{20EF7541-0139-4D1F-A127-CB1A4761358B}" destId="{0300264E-5DA7-4109-A120-6BAC4FBADAAE}" srcOrd="0" destOrd="0" presId="urn:microsoft.com/office/officeart/2005/8/layout/hList1"/>
    <dgm:cxn modelId="{02172360-0BF1-4B9B-8CFA-BC49BCBE8C80}" type="presOf" srcId="{FDC896EC-7DB2-4E6D-B29A-6A2F7390C8B7}" destId="{01665667-9C8F-427A-949D-9D0BB1EA18FF}" srcOrd="0" destOrd="0" presId="urn:microsoft.com/office/officeart/2005/8/layout/hList1"/>
    <dgm:cxn modelId="{215C1670-4F18-49EF-A29E-5E5849EEE913}" type="presOf" srcId="{3B512D1C-3EF6-42C4-BD5C-0B7E5F1A4476}" destId="{3C9CA056-F937-4FF7-A2A6-3D9D3D3FB4D3}" srcOrd="0" destOrd="0" presId="urn:microsoft.com/office/officeart/2005/8/layout/hList1"/>
    <dgm:cxn modelId="{AB0CAA51-F9E1-42D8-A459-1C37E28572C3}" srcId="{13D82CA6-BBF5-4FB7-B303-217F3A43236F}" destId="{CA6153AC-93B9-4FA5-BF43-7F36D182B675}" srcOrd="2" destOrd="0" parTransId="{7F69DF38-2F74-4FDA-AEF8-632AD0748F18}" sibTransId="{7FEFBC09-6C39-4CFD-AD71-06692B7657B2}"/>
    <dgm:cxn modelId="{EEEAAF72-9874-43E8-9A38-0D48939B34CC}" type="presOf" srcId="{4D547C77-9A51-4757-8539-9E8C7AC2D080}" destId="{76E39695-8FB8-4BD8-A6ED-3926EAC4ED41}" srcOrd="0" destOrd="0" presId="urn:microsoft.com/office/officeart/2005/8/layout/hList1"/>
    <dgm:cxn modelId="{439D7F59-968C-4FFA-8EB9-4FA70C9BC9F6}" type="presOf" srcId="{D01998B5-243B-459B-AC12-2C8DF4E977BC}" destId="{3C9CA056-F937-4FF7-A2A6-3D9D3D3FB4D3}" srcOrd="0" destOrd="1" presId="urn:microsoft.com/office/officeart/2005/8/layout/hList1"/>
    <dgm:cxn modelId="{B9D2FA80-B0C8-44ED-AB3F-6FA267C39D3F}" srcId="{20EF7541-0139-4D1F-A127-CB1A4761358B}" destId="{13D82CA6-BBF5-4FB7-B303-217F3A43236F}" srcOrd="0" destOrd="0" parTransId="{1C596A3E-3D73-402C-8FA3-8B954875C5FA}" sibTransId="{83FD0101-7348-452D-843F-AF6C49A66B1C}"/>
    <dgm:cxn modelId="{7C672EA5-3AF8-4070-A891-FE15AC9D10CF}" srcId="{20EF7541-0139-4D1F-A127-CB1A4761358B}" destId="{D6F50B45-D70E-4B0D-AFA1-786D11F98E78}" srcOrd="1" destOrd="0" parTransId="{086EE531-00FD-46C9-AEA3-8354572B49F2}" sibTransId="{702C12E3-DCD7-470D-B7A7-834A5A103400}"/>
    <dgm:cxn modelId="{C55082B4-3811-4941-9155-A1FA2F43D4F9}" type="presOf" srcId="{856AFA2E-57E9-49E5-8138-E1F2E7FE2A1C}" destId="{7412458F-1323-4390-88EA-DF19F7087977}" srcOrd="0" destOrd="1" presId="urn:microsoft.com/office/officeart/2005/8/layout/hList1"/>
    <dgm:cxn modelId="{98FF3FBC-5115-4FDC-A210-AF284EBFD5E7}" type="presOf" srcId="{D6F50B45-D70E-4B0D-AFA1-786D11F98E78}" destId="{F805A3A7-0EC7-45E2-A974-C73A89D3165F}" srcOrd="0" destOrd="0" presId="urn:microsoft.com/office/officeart/2005/8/layout/hList1"/>
    <dgm:cxn modelId="{7AE7FCBC-E35B-4498-BCD8-70184DDEBDD1}" type="presOf" srcId="{13D82CA6-BBF5-4FB7-B303-217F3A43236F}" destId="{D62A0197-0A48-4AAF-842F-8A482C94EFA4}" srcOrd="0" destOrd="0" presId="urn:microsoft.com/office/officeart/2005/8/layout/hList1"/>
    <dgm:cxn modelId="{5B8A39D0-E14A-4DC9-8931-002A0FD93272}" srcId="{D6F50B45-D70E-4B0D-AFA1-786D11F98E78}" destId="{4D547C77-9A51-4757-8539-9E8C7AC2D080}" srcOrd="0" destOrd="0" parTransId="{89138622-BB91-432E-BB26-D6A190C18F28}" sibTransId="{8A2D7E2A-AF28-46FD-81D3-D404FE631A81}"/>
    <dgm:cxn modelId="{A13C6FE7-71A0-45F8-9F71-0B2D3C772161}" srcId="{FDC896EC-7DB2-4E6D-B29A-6A2F7390C8B7}" destId="{3B512D1C-3EF6-42C4-BD5C-0B7E5F1A4476}" srcOrd="0" destOrd="0" parTransId="{B5A0EF2E-D696-40C0-9826-6C9DF2CD7A2D}" sibTransId="{3B8878FD-38D2-49F7-9940-DD8595081DE3}"/>
    <dgm:cxn modelId="{9E78E6EA-7C9B-4155-9CD5-28C5443438E1}" srcId="{4814D9A8-6DD1-4F15-9360-C8821C8C95B7}" destId="{856AFA2E-57E9-49E5-8138-E1F2E7FE2A1C}" srcOrd="1" destOrd="0" parTransId="{DE41C24D-FB02-4B27-A0EB-F565D6023B30}" sibTransId="{8025C2C5-799F-4C22-8BAD-4CBB2018C4AD}"/>
    <dgm:cxn modelId="{517D17EE-3D38-4BDD-9739-8F19261118E1}" type="presOf" srcId="{4814D9A8-6DD1-4F15-9360-C8821C8C95B7}" destId="{40C098A5-5292-47D9-9D89-F96117C1305D}" srcOrd="0" destOrd="0" presId="urn:microsoft.com/office/officeart/2005/8/layout/hList1"/>
    <dgm:cxn modelId="{CD771AEE-B963-4FD2-BEFA-6C95C722519B}" srcId="{4814D9A8-6DD1-4F15-9360-C8821C8C95B7}" destId="{FB209498-A250-44D3-8BC8-ADBF2DD40162}" srcOrd="0" destOrd="0" parTransId="{D06E9BA4-DC36-4EE3-95C8-ED5470F11B4D}" sibTransId="{F596E651-265D-4510-98F1-A67262BCFE38}"/>
    <dgm:cxn modelId="{FC19B193-CDA8-46F5-9F89-5F8B98CED300}" type="presParOf" srcId="{0300264E-5DA7-4109-A120-6BAC4FBADAAE}" destId="{C2A4CE79-4C99-4D60-85F0-7E4BC02BB1A4}" srcOrd="0" destOrd="0" presId="urn:microsoft.com/office/officeart/2005/8/layout/hList1"/>
    <dgm:cxn modelId="{37E02E8C-7AF2-4407-992A-3442FFD0515E}" type="presParOf" srcId="{C2A4CE79-4C99-4D60-85F0-7E4BC02BB1A4}" destId="{D62A0197-0A48-4AAF-842F-8A482C94EFA4}" srcOrd="0" destOrd="0" presId="urn:microsoft.com/office/officeart/2005/8/layout/hList1"/>
    <dgm:cxn modelId="{D6AE5D62-20F8-4520-AB2F-6F38EE534BD7}" type="presParOf" srcId="{C2A4CE79-4C99-4D60-85F0-7E4BC02BB1A4}" destId="{30535964-2F28-4A57-BA25-4E33C3565BF1}" srcOrd="1" destOrd="0" presId="urn:microsoft.com/office/officeart/2005/8/layout/hList1"/>
    <dgm:cxn modelId="{700DF6FD-7238-44AF-AB07-0D1A494DEE12}" type="presParOf" srcId="{0300264E-5DA7-4109-A120-6BAC4FBADAAE}" destId="{0AE61B8D-1496-49A5-83A8-BF55795113F0}" srcOrd="1" destOrd="0" presId="urn:microsoft.com/office/officeart/2005/8/layout/hList1"/>
    <dgm:cxn modelId="{D7F62039-6B17-4E4C-B774-A6177B2CA44D}" type="presParOf" srcId="{0300264E-5DA7-4109-A120-6BAC4FBADAAE}" destId="{779F2F31-8D34-4887-84F1-EA88717B790A}" srcOrd="2" destOrd="0" presId="urn:microsoft.com/office/officeart/2005/8/layout/hList1"/>
    <dgm:cxn modelId="{06FC9064-CCF8-45D0-A42A-6C9DEA08121C}" type="presParOf" srcId="{779F2F31-8D34-4887-84F1-EA88717B790A}" destId="{F805A3A7-0EC7-45E2-A974-C73A89D3165F}" srcOrd="0" destOrd="0" presId="urn:microsoft.com/office/officeart/2005/8/layout/hList1"/>
    <dgm:cxn modelId="{983DBD30-9885-412E-9B9C-9B30C0A50D4A}" type="presParOf" srcId="{779F2F31-8D34-4887-84F1-EA88717B790A}" destId="{76E39695-8FB8-4BD8-A6ED-3926EAC4ED41}" srcOrd="1" destOrd="0" presId="urn:microsoft.com/office/officeart/2005/8/layout/hList1"/>
    <dgm:cxn modelId="{0AC81E60-CFD8-4EB4-9282-919355A4C22E}" type="presParOf" srcId="{0300264E-5DA7-4109-A120-6BAC4FBADAAE}" destId="{6394E1B5-C260-4502-9444-1FDEF3A75342}" srcOrd="3" destOrd="0" presId="urn:microsoft.com/office/officeart/2005/8/layout/hList1"/>
    <dgm:cxn modelId="{C8FCBF2C-146F-42A7-8CBC-8AA3B77E5230}" type="presParOf" srcId="{0300264E-5DA7-4109-A120-6BAC4FBADAAE}" destId="{A815D237-EF51-4E97-85AC-10E43FD2AFEC}" srcOrd="4" destOrd="0" presId="urn:microsoft.com/office/officeart/2005/8/layout/hList1"/>
    <dgm:cxn modelId="{C6D6BC84-BB43-441C-9355-E4B244BA97A3}" type="presParOf" srcId="{A815D237-EF51-4E97-85AC-10E43FD2AFEC}" destId="{40C098A5-5292-47D9-9D89-F96117C1305D}" srcOrd="0" destOrd="0" presId="urn:microsoft.com/office/officeart/2005/8/layout/hList1"/>
    <dgm:cxn modelId="{32BC29B4-7201-478E-BE94-40236851BC91}" type="presParOf" srcId="{A815D237-EF51-4E97-85AC-10E43FD2AFEC}" destId="{7412458F-1323-4390-88EA-DF19F7087977}" srcOrd="1" destOrd="0" presId="urn:microsoft.com/office/officeart/2005/8/layout/hList1"/>
    <dgm:cxn modelId="{7825C110-3154-4BF7-BB41-7DC07AC40A59}" type="presParOf" srcId="{0300264E-5DA7-4109-A120-6BAC4FBADAAE}" destId="{F55B5880-27F0-45DC-BB23-6C389D4DCBBD}" srcOrd="5" destOrd="0" presId="urn:microsoft.com/office/officeart/2005/8/layout/hList1"/>
    <dgm:cxn modelId="{8C58DD11-97E7-4FBD-82EE-38B5B84EF79F}" type="presParOf" srcId="{0300264E-5DA7-4109-A120-6BAC4FBADAAE}" destId="{6FE3E2D0-785A-4175-8AF5-69E1436F7F26}" srcOrd="6" destOrd="0" presId="urn:microsoft.com/office/officeart/2005/8/layout/hList1"/>
    <dgm:cxn modelId="{F50CDA26-7ABF-408B-B287-3F6028AC39D4}" type="presParOf" srcId="{6FE3E2D0-785A-4175-8AF5-69E1436F7F26}" destId="{01665667-9C8F-427A-949D-9D0BB1EA18FF}" srcOrd="0" destOrd="0" presId="urn:microsoft.com/office/officeart/2005/8/layout/hList1"/>
    <dgm:cxn modelId="{6CA9385A-B5E9-45B0-9990-09962BF9AB7D}" type="presParOf" srcId="{6FE3E2D0-785A-4175-8AF5-69E1436F7F26}" destId="{3C9CA056-F937-4FF7-A2A6-3D9D3D3FB4D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64ADA-A9C3-48CE-8347-ED667CE16ED6}">
      <dsp:nvSpPr>
        <dsp:cNvPr id="0" name=""/>
        <dsp:cNvSpPr/>
      </dsp:nvSpPr>
      <dsp:spPr>
        <a:xfrm>
          <a:off x="1474889" y="-256737"/>
          <a:ext cx="5043109" cy="5043109"/>
        </a:xfrm>
        <a:prstGeom prst="circularArrow">
          <a:avLst>
            <a:gd name="adj1" fmla="val 5544"/>
            <a:gd name="adj2" fmla="val 330680"/>
            <a:gd name="adj3" fmla="val 13901868"/>
            <a:gd name="adj4" fmla="val 17309783"/>
            <a:gd name="adj5" fmla="val 5757"/>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6741B13-0897-40C2-8F2B-9BB5AA3049AA}">
      <dsp:nvSpPr>
        <dsp:cNvPr id="0" name=""/>
        <dsp:cNvSpPr/>
      </dsp:nvSpPr>
      <dsp:spPr>
        <a:xfrm>
          <a:off x="2880443" y="1629"/>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(9) Diagnostik &amp; Schulentwicklung</a:t>
          </a:r>
          <a:endParaRPr lang="de-DE" sz="1800" kern="1200" dirty="0"/>
        </a:p>
      </dsp:txBody>
      <dsp:txXfrm>
        <a:off x="2912164" y="33350"/>
        <a:ext cx="2168559" cy="586370"/>
      </dsp:txXfrm>
    </dsp:sp>
    <dsp:sp modelId="{B0D3CCDC-C10B-47A8-B946-1A43B4312188}">
      <dsp:nvSpPr>
        <dsp:cNvPr id="0" name=""/>
        <dsp:cNvSpPr/>
      </dsp:nvSpPr>
      <dsp:spPr>
        <a:xfrm>
          <a:off x="5106577" y="864103"/>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(1) Einführung</a:t>
          </a:r>
          <a:endParaRPr lang="de-DE" sz="1800" kern="1200" dirty="0"/>
        </a:p>
      </dsp:txBody>
      <dsp:txXfrm>
        <a:off x="5138298" y="895824"/>
        <a:ext cx="2168559" cy="586370"/>
      </dsp:txXfrm>
    </dsp:sp>
    <dsp:sp modelId="{5B0873A4-F700-4F29-9748-98C5C8521A46}">
      <dsp:nvSpPr>
        <dsp:cNvPr id="0" name=""/>
        <dsp:cNvSpPr/>
      </dsp:nvSpPr>
      <dsp:spPr>
        <a:xfrm>
          <a:off x="5601889" y="1800194"/>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(2) Grundlagen Unterrichtsplanung</a:t>
          </a:r>
          <a:endParaRPr lang="de-DE" sz="1800" kern="1200" dirty="0"/>
        </a:p>
      </dsp:txBody>
      <dsp:txXfrm>
        <a:off x="5633610" y="1831915"/>
        <a:ext cx="2168559" cy="586370"/>
      </dsp:txXfrm>
    </dsp:sp>
    <dsp:sp modelId="{8662FC47-0303-4D47-8B68-4B9CB86DE8E5}">
      <dsp:nvSpPr>
        <dsp:cNvPr id="0" name=""/>
        <dsp:cNvSpPr/>
      </dsp:nvSpPr>
      <dsp:spPr>
        <a:xfrm>
          <a:off x="5328593" y="2808315"/>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(3) Fachvokabular</a:t>
          </a:r>
          <a:endParaRPr lang="de-DE" sz="1800" kern="1200" dirty="0"/>
        </a:p>
      </dsp:txBody>
      <dsp:txXfrm>
        <a:off x="5360314" y="2840036"/>
        <a:ext cx="2168559" cy="586370"/>
      </dsp:txXfrm>
    </dsp:sp>
    <dsp:sp modelId="{134C7451-639C-4FBE-AA6F-5299AC7B02C6}">
      <dsp:nvSpPr>
        <dsp:cNvPr id="0" name=""/>
        <dsp:cNvSpPr/>
      </dsp:nvSpPr>
      <dsp:spPr>
        <a:xfrm>
          <a:off x="4325691" y="3816431"/>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(4</a:t>
          </a:r>
          <a:r>
            <a:rPr kumimoji="0" lang="de-DE" sz="1800" b="0" i="0" u="none" strike="noStrike" kern="1200" cap="none" spc="0" normalizeH="0" baseline="0" noProof="0" dirty="0">
              <a:ln/>
              <a:effectLst/>
              <a:uLnTx/>
              <a:uFillTx/>
              <a:latin typeface="+mn-lt"/>
              <a:ea typeface="+mn-ea"/>
              <a:cs typeface="+mn-cs"/>
            </a:rPr>
            <a:t>) Fachtexte</a:t>
          </a:r>
          <a:endParaRPr lang="de-DE" sz="1800" kern="1200" dirty="0"/>
        </a:p>
      </dsp:txBody>
      <dsp:txXfrm>
        <a:off x="4357412" y="3848152"/>
        <a:ext cx="2168559" cy="586370"/>
      </dsp:txXfrm>
    </dsp:sp>
    <dsp:sp modelId="{0B8155CE-6EE0-4AF4-894D-E04F676935EB}">
      <dsp:nvSpPr>
        <dsp:cNvPr id="0" name=""/>
        <dsp:cNvSpPr/>
      </dsp:nvSpPr>
      <dsp:spPr>
        <a:xfrm>
          <a:off x="1440155" y="3816434"/>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(5) Lesestrategien</a:t>
          </a:r>
          <a:endParaRPr lang="de-DE" sz="1800" kern="1200" dirty="0"/>
        </a:p>
      </dsp:txBody>
      <dsp:txXfrm>
        <a:off x="1471876" y="3848155"/>
        <a:ext cx="2168559" cy="586370"/>
      </dsp:txXfrm>
    </dsp:sp>
    <dsp:sp modelId="{696611D4-6ECB-43EC-9631-563BE88C2595}">
      <dsp:nvSpPr>
        <dsp:cNvPr id="0" name=""/>
        <dsp:cNvSpPr/>
      </dsp:nvSpPr>
      <dsp:spPr>
        <a:xfrm>
          <a:off x="591896" y="2808298"/>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(6) Schreibstrategien</a:t>
          </a:r>
          <a:endParaRPr lang="de-DE" sz="1800" kern="1200" dirty="0"/>
        </a:p>
      </dsp:txBody>
      <dsp:txXfrm>
        <a:off x="623617" y="2840019"/>
        <a:ext cx="2168559" cy="586370"/>
      </dsp:txXfrm>
    </dsp:sp>
    <dsp:sp modelId="{E822C1D9-1126-4C86-AF63-B48D0FF35DD5}">
      <dsp:nvSpPr>
        <dsp:cNvPr id="0" name=""/>
        <dsp:cNvSpPr/>
      </dsp:nvSpPr>
      <dsp:spPr>
        <a:xfrm>
          <a:off x="348683" y="1800196"/>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57150">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lang="de-DE" sz="1800" kern="1200" dirty="0"/>
            <a:t>(7) Mehrsprachige</a:t>
          </a:r>
          <a:r>
            <a:rPr lang="de-DE" sz="1800" kern="1200" baseline="0" dirty="0"/>
            <a:t> Lernende</a:t>
          </a:r>
          <a:endParaRPr lang="de-DE" sz="1800" kern="1200" dirty="0"/>
        </a:p>
      </dsp:txBody>
      <dsp:txXfrm>
        <a:off x="380404" y="1831917"/>
        <a:ext cx="2168559" cy="586370"/>
      </dsp:txXfrm>
    </dsp:sp>
    <dsp:sp modelId="{3C1A539E-6DA6-44CB-8349-72FEDF1C9AA3}">
      <dsp:nvSpPr>
        <dsp:cNvPr id="0" name=""/>
        <dsp:cNvSpPr/>
      </dsp:nvSpPr>
      <dsp:spPr>
        <a:xfrm>
          <a:off x="356373" y="864095"/>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(8) Lesemotivation &amp; </a:t>
          </a:r>
        </a:p>
        <a:p>
          <a:pPr marL="0" lvl="0" indent="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Eigenständiges Lesen</a:t>
          </a:r>
          <a:endParaRPr lang="de-DE" sz="1800" kern="1200" dirty="0"/>
        </a:p>
      </dsp:txBody>
      <dsp:txXfrm>
        <a:off x="388094" y="895816"/>
        <a:ext cx="2168559" cy="586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21C71-D269-4FFD-952A-9AE5DC4B9B26}">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9D94A6-1E6C-47F4-B1BC-DBC527DEE6ED}">
      <dsp:nvSpPr>
        <dsp:cNvPr id="0" name=""/>
        <dsp:cNvSpPr/>
      </dsp:nvSpPr>
      <dsp:spPr>
        <a:xfrm>
          <a:off x="384538" y="253918"/>
          <a:ext cx="5656275" cy="508162"/>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8100" rIns="38100" bIns="38100" numCol="1" spcCol="1270" anchor="ctr" anchorCtr="0">
          <a:noAutofit/>
        </a:bodyPr>
        <a:lstStyle/>
        <a:p>
          <a:pPr marL="0" lvl="0" indent="0" algn="l" defTabSz="666750">
            <a:lnSpc>
              <a:spcPct val="90000"/>
            </a:lnSpc>
            <a:spcBef>
              <a:spcPct val="0"/>
            </a:spcBef>
            <a:spcAft>
              <a:spcPct val="35000"/>
            </a:spcAft>
            <a:buNone/>
          </a:pPr>
          <a:r>
            <a:rPr lang="de-DE" sz="1500" kern="1200" dirty="0"/>
            <a:t>Reflexion</a:t>
          </a:r>
        </a:p>
      </dsp:txBody>
      <dsp:txXfrm>
        <a:off x="384538" y="253918"/>
        <a:ext cx="5656275" cy="508162"/>
      </dsp:txXfrm>
    </dsp:sp>
    <dsp:sp modelId="{4994F8FF-AAF4-40E5-BB9C-9EBB10A2E7D6}">
      <dsp:nvSpPr>
        <dsp:cNvPr id="0" name=""/>
        <dsp:cNvSpPr/>
      </dsp:nvSpPr>
      <dsp:spPr>
        <a:xfrm>
          <a:off x="66936" y="190398"/>
          <a:ext cx="635203" cy="635203"/>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ACB23F-74F8-4FE8-A9D8-F49050D73F5A}">
      <dsp:nvSpPr>
        <dsp:cNvPr id="0" name=""/>
        <dsp:cNvSpPr/>
      </dsp:nvSpPr>
      <dsp:spPr>
        <a:xfrm>
          <a:off x="748672" y="1015918"/>
          <a:ext cx="5292140" cy="508162"/>
        </a:xfrm>
        <a:prstGeom prst="rect">
          <a:avLst/>
        </a:prstGeom>
        <a:solidFill>
          <a:schemeClr val="accent5">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8100" rIns="38100" bIns="38100" numCol="1" spcCol="1270" anchor="ctr" anchorCtr="0">
          <a:noAutofit/>
        </a:bodyPr>
        <a:lstStyle/>
        <a:p>
          <a:pPr marL="0" lvl="0" indent="0" algn="l" defTabSz="666750">
            <a:lnSpc>
              <a:spcPct val="90000"/>
            </a:lnSpc>
            <a:spcBef>
              <a:spcPct val="0"/>
            </a:spcBef>
            <a:spcAft>
              <a:spcPct val="35000"/>
            </a:spcAft>
            <a:buNone/>
          </a:pPr>
          <a:r>
            <a:rPr lang="de-DE" sz="1500" kern="1200" dirty="0"/>
            <a:t>Wortschatzerwerb und eigene Definitionen</a:t>
          </a:r>
        </a:p>
      </dsp:txBody>
      <dsp:txXfrm>
        <a:off x="748672" y="1015918"/>
        <a:ext cx="5292140" cy="508162"/>
      </dsp:txXfrm>
    </dsp:sp>
    <dsp:sp modelId="{765F62A7-3E3B-4B9C-A43A-AD5706889944}">
      <dsp:nvSpPr>
        <dsp:cNvPr id="0" name=""/>
        <dsp:cNvSpPr/>
      </dsp:nvSpPr>
      <dsp:spPr>
        <a:xfrm>
          <a:off x="431071" y="952398"/>
          <a:ext cx="635203" cy="635203"/>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sp>
    <dsp:sp modelId="{2D63D6D7-2D48-45BF-9049-DBB21332BF92}">
      <dsp:nvSpPr>
        <dsp:cNvPr id="0" name=""/>
        <dsp:cNvSpPr/>
      </dsp:nvSpPr>
      <dsp:spPr>
        <a:xfrm>
          <a:off x="860432" y="1777918"/>
          <a:ext cx="5180380" cy="508162"/>
        </a:xfrm>
        <a:prstGeom prst="rect">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8100" rIns="38100" bIns="38100" numCol="1" spcCol="1270" anchor="ctr" anchorCtr="0">
          <a:noAutofit/>
        </a:bodyPr>
        <a:lstStyle/>
        <a:p>
          <a:pPr marL="0" lvl="0" indent="0" algn="l" defTabSz="666750">
            <a:lnSpc>
              <a:spcPct val="90000"/>
            </a:lnSpc>
            <a:spcBef>
              <a:spcPct val="0"/>
            </a:spcBef>
            <a:spcAft>
              <a:spcPct val="35000"/>
            </a:spcAft>
            <a:buNone/>
          </a:pPr>
          <a:r>
            <a:rPr lang="de-DE" sz="1500" kern="1200" dirty="0"/>
            <a:t>Übungen zur und mit der Concept </a:t>
          </a:r>
          <a:r>
            <a:rPr lang="de-DE" sz="1500" kern="1200" dirty="0" err="1"/>
            <a:t>Map</a:t>
          </a:r>
          <a:endParaRPr lang="de-DE" sz="1500" kern="1200" dirty="0"/>
        </a:p>
      </dsp:txBody>
      <dsp:txXfrm>
        <a:off x="860432" y="1777918"/>
        <a:ext cx="5180380" cy="508162"/>
      </dsp:txXfrm>
    </dsp:sp>
    <dsp:sp modelId="{1126A928-C65C-47D0-835F-467CD4D7151B}">
      <dsp:nvSpPr>
        <dsp:cNvPr id="0" name=""/>
        <dsp:cNvSpPr/>
      </dsp:nvSpPr>
      <dsp:spPr>
        <a:xfrm>
          <a:off x="542831" y="1714398"/>
          <a:ext cx="635203" cy="635203"/>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96F42469-E3D2-4076-B2CD-5BF657B48EE2}">
      <dsp:nvSpPr>
        <dsp:cNvPr id="0" name=""/>
        <dsp:cNvSpPr/>
      </dsp:nvSpPr>
      <dsp:spPr>
        <a:xfrm>
          <a:off x="748672" y="2539918"/>
          <a:ext cx="5292140" cy="508162"/>
        </a:xfrm>
        <a:prstGeom prst="rect">
          <a:avLst/>
        </a:prstGeom>
        <a:solidFill>
          <a:schemeClr val="accent5">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8100" rIns="38100" bIns="38100" numCol="1" spcCol="1270" anchor="ctr" anchorCtr="0">
          <a:noAutofit/>
        </a:bodyPr>
        <a:lstStyle/>
        <a:p>
          <a:pPr marL="0" lvl="0" indent="0" algn="l" defTabSz="666750">
            <a:lnSpc>
              <a:spcPct val="90000"/>
            </a:lnSpc>
            <a:spcBef>
              <a:spcPct val="0"/>
            </a:spcBef>
            <a:spcAft>
              <a:spcPct val="35000"/>
            </a:spcAft>
            <a:buNone/>
          </a:pPr>
          <a:r>
            <a:rPr lang="de-DE" sz="1500" kern="1200" dirty="0"/>
            <a:t>Prinzipien erfolgreicher Wortschatzarbeit und weitere Methoden</a:t>
          </a:r>
        </a:p>
      </dsp:txBody>
      <dsp:txXfrm>
        <a:off x="748672" y="2539918"/>
        <a:ext cx="5292140" cy="508162"/>
      </dsp:txXfrm>
    </dsp:sp>
    <dsp:sp modelId="{DB5FA368-9820-4217-AF80-6CD26AE6449D}">
      <dsp:nvSpPr>
        <dsp:cNvPr id="0" name=""/>
        <dsp:cNvSpPr/>
      </dsp:nvSpPr>
      <dsp:spPr>
        <a:xfrm>
          <a:off x="431071" y="2476398"/>
          <a:ext cx="635203" cy="635203"/>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sp>
    <dsp:sp modelId="{D67E6078-F5FA-491F-891C-51186E229C3B}">
      <dsp:nvSpPr>
        <dsp:cNvPr id="0" name=""/>
        <dsp:cNvSpPr/>
      </dsp:nvSpPr>
      <dsp:spPr>
        <a:xfrm>
          <a:off x="384538" y="3301918"/>
          <a:ext cx="5656275" cy="508162"/>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8100" rIns="38100" bIns="38100" numCol="1" spcCol="1270" anchor="ctr" anchorCtr="0">
          <a:noAutofit/>
        </a:bodyPr>
        <a:lstStyle/>
        <a:p>
          <a:pPr marL="0" lvl="0" indent="0" algn="l" defTabSz="666750">
            <a:lnSpc>
              <a:spcPct val="90000"/>
            </a:lnSpc>
            <a:spcBef>
              <a:spcPct val="0"/>
            </a:spcBef>
            <a:spcAft>
              <a:spcPct val="35000"/>
            </a:spcAft>
            <a:buNone/>
          </a:pPr>
          <a:r>
            <a:rPr lang="de-DE" sz="1500" kern="1200" dirty="0"/>
            <a:t>Wortschatzauswahl im Fachunterricht</a:t>
          </a:r>
        </a:p>
      </dsp:txBody>
      <dsp:txXfrm>
        <a:off x="384538" y="3301918"/>
        <a:ext cx="5656275" cy="508162"/>
      </dsp:txXfrm>
    </dsp:sp>
    <dsp:sp modelId="{996D0A3E-ECD6-4185-BBAB-BBF3C141C2AD}">
      <dsp:nvSpPr>
        <dsp:cNvPr id="0" name=""/>
        <dsp:cNvSpPr/>
      </dsp:nvSpPr>
      <dsp:spPr>
        <a:xfrm>
          <a:off x="66936" y="3238398"/>
          <a:ext cx="635203" cy="635203"/>
        </a:xfrm>
        <a:prstGeom prst="ellipse">
          <a:avLst/>
        </a:prstGeom>
        <a:solidFill>
          <a:schemeClr val="lt1">
            <a:hueOff val="0"/>
            <a:satOff val="0"/>
            <a:lumOff val="0"/>
            <a:alphaOff val="0"/>
          </a:schemeClr>
        </a:solid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FC148-DA30-49AD-919F-B7E1E4474635}">
      <dsp:nvSpPr>
        <dsp:cNvPr id="0" name=""/>
        <dsp:cNvSpPr/>
      </dsp:nvSpPr>
      <dsp:spPr>
        <a:xfrm>
          <a:off x="3611006" y="2190988"/>
          <a:ext cx="2677874" cy="2677874"/>
        </a:xfrm>
        <a:prstGeom prst="gear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de-DE" sz="3700" kern="1200" dirty="0"/>
            <a:t>Text</a:t>
          </a:r>
        </a:p>
      </dsp:txBody>
      <dsp:txXfrm>
        <a:off x="4149378" y="2818267"/>
        <a:ext cx="1601130" cy="1376483"/>
      </dsp:txXfrm>
    </dsp:sp>
    <dsp:sp modelId="{FE419ED1-9FF6-4942-BC78-962C46BBAFEA}">
      <dsp:nvSpPr>
        <dsp:cNvPr id="0" name=""/>
        <dsp:cNvSpPr/>
      </dsp:nvSpPr>
      <dsp:spPr>
        <a:xfrm>
          <a:off x="2052970" y="1558036"/>
          <a:ext cx="1947545" cy="1947545"/>
        </a:xfrm>
        <a:prstGeom prst="gear6">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de-DE" sz="3700" kern="1200" dirty="0"/>
            <a:t>Satz</a:t>
          </a:r>
        </a:p>
      </dsp:txBody>
      <dsp:txXfrm>
        <a:off x="2543270" y="2051300"/>
        <a:ext cx="966945" cy="961017"/>
      </dsp:txXfrm>
    </dsp:sp>
    <dsp:sp modelId="{5A8BD51B-5DBA-4780-AA98-0BFBF9E5BC0E}">
      <dsp:nvSpPr>
        <dsp:cNvPr id="0" name=""/>
        <dsp:cNvSpPr/>
      </dsp:nvSpPr>
      <dsp:spPr>
        <a:xfrm rot="20700000">
          <a:off x="3143794" y="214428"/>
          <a:ext cx="1908196" cy="1908196"/>
        </a:xfrm>
        <a:prstGeom prst="gear6">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de-DE" sz="3700" kern="1200" dirty="0"/>
            <a:t>Wort</a:t>
          </a:r>
        </a:p>
      </dsp:txBody>
      <dsp:txXfrm rot="-20700000">
        <a:off x="3562318" y="632952"/>
        <a:ext cx="1071149" cy="1071149"/>
      </dsp:txXfrm>
    </dsp:sp>
    <dsp:sp modelId="{44298448-B30E-498C-8E6E-0F98AB6C89B2}">
      <dsp:nvSpPr>
        <dsp:cNvPr id="0" name=""/>
        <dsp:cNvSpPr/>
      </dsp:nvSpPr>
      <dsp:spPr>
        <a:xfrm>
          <a:off x="3412570" y="1782637"/>
          <a:ext cx="3427679" cy="3427679"/>
        </a:xfrm>
        <a:prstGeom prst="circularArrow">
          <a:avLst>
            <a:gd name="adj1" fmla="val 4688"/>
            <a:gd name="adj2" fmla="val 299029"/>
            <a:gd name="adj3" fmla="val 2530217"/>
            <a:gd name="adj4" fmla="val 15831333"/>
            <a:gd name="adj5" fmla="val 546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BE4D6B6-A91E-4040-84B9-9958333404DF}">
      <dsp:nvSpPr>
        <dsp:cNvPr id="0" name=""/>
        <dsp:cNvSpPr/>
      </dsp:nvSpPr>
      <dsp:spPr>
        <a:xfrm>
          <a:off x="1708064" y="1124223"/>
          <a:ext cx="2490423" cy="2490423"/>
        </a:xfrm>
        <a:prstGeom prst="leftCircularArrow">
          <a:avLst>
            <a:gd name="adj1" fmla="val 6452"/>
            <a:gd name="adj2" fmla="val 429999"/>
            <a:gd name="adj3" fmla="val 10489124"/>
            <a:gd name="adj4" fmla="val 14837806"/>
            <a:gd name="adj5" fmla="val 7527"/>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971EA4A-2B4B-4CE6-86F3-6540A32846D0}">
      <dsp:nvSpPr>
        <dsp:cNvPr id="0" name=""/>
        <dsp:cNvSpPr/>
      </dsp:nvSpPr>
      <dsp:spPr>
        <a:xfrm>
          <a:off x="2702409" y="-206433"/>
          <a:ext cx="2685177" cy="2685177"/>
        </a:xfrm>
        <a:prstGeom prst="circularArrow">
          <a:avLst>
            <a:gd name="adj1" fmla="val 5984"/>
            <a:gd name="adj2" fmla="val 394124"/>
            <a:gd name="adj3" fmla="val 13313824"/>
            <a:gd name="adj4" fmla="val 10508221"/>
            <a:gd name="adj5" fmla="val 6981"/>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56F6E-3057-4C3C-8EF4-2663A3CEA48D}">
      <dsp:nvSpPr>
        <dsp:cNvPr id="0" name=""/>
        <dsp:cNvSpPr/>
      </dsp:nvSpPr>
      <dsp:spPr>
        <a:xfrm>
          <a:off x="2925189" y="2432997"/>
          <a:ext cx="3461148" cy="80037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de-DE" sz="3500" kern="1200" dirty="0"/>
            <a:t>Lachen</a:t>
          </a:r>
        </a:p>
      </dsp:txBody>
      <dsp:txXfrm>
        <a:off x="2964260" y="2472068"/>
        <a:ext cx="3383006" cy="722235"/>
      </dsp:txXfrm>
    </dsp:sp>
    <dsp:sp modelId="{AF61D586-837E-466E-9DAC-53101AED6415}">
      <dsp:nvSpPr>
        <dsp:cNvPr id="0" name=""/>
        <dsp:cNvSpPr/>
      </dsp:nvSpPr>
      <dsp:spPr>
        <a:xfrm rot="13042038">
          <a:off x="2910824" y="2020135"/>
          <a:ext cx="1360509" cy="0"/>
        </a:xfrm>
        <a:custGeom>
          <a:avLst/>
          <a:gdLst/>
          <a:ahLst/>
          <a:cxnLst/>
          <a:rect l="0" t="0" r="0" b="0"/>
          <a:pathLst>
            <a:path>
              <a:moveTo>
                <a:pt x="0" y="0"/>
              </a:moveTo>
              <a:lnTo>
                <a:pt x="1360509"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32BBFB-CE92-4DCD-B9A3-7A39384A695E}">
      <dsp:nvSpPr>
        <dsp:cNvPr id="0" name=""/>
        <dsp:cNvSpPr/>
      </dsp:nvSpPr>
      <dsp:spPr>
        <a:xfrm>
          <a:off x="0" y="339551"/>
          <a:ext cx="4440804" cy="1267722"/>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de-DE" sz="2900" kern="1200" dirty="0"/>
            <a:t>Kinder und Menschen</a:t>
          </a:r>
        </a:p>
        <a:p>
          <a:pPr marL="0" lvl="0" indent="0" algn="ctr" defTabSz="1289050">
            <a:lnSpc>
              <a:spcPct val="90000"/>
            </a:lnSpc>
            <a:spcBef>
              <a:spcPct val="0"/>
            </a:spcBef>
            <a:spcAft>
              <a:spcPct val="35000"/>
            </a:spcAft>
            <a:buNone/>
          </a:pPr>
          <a:r>
            <a:rPr lang="de-DE" sz="2900" kern="1200" dirty="0"/>
            <a:t>können lachen</a:t>
          </a:r>
        </a:p>
      </dsp:txBody>
      <dsp:txXfrm>
        <a:off x="61885" y="401436"/>
        <a:ext cx="4317034" cy="1143952"/>
      </dsp:txXfrm>
    </dsp:sp>
    <dsp:sp modelId="{5808E9AA-4012-4662-B780-17AF83F5DC52}">
      <dsp:nvSpPr>
        <dsp:cNvPr id="0" name=""/>
        <dsp:cNvSpPr/>
      </dsp:nvSpPr>
      <dsp:spPr>
        <a:xfrm rot="7424614">
          <a:off x="3791409" y="3552532"/>
          <a:ext cx="767638" cy="0"/>
        </a:xfrm>
        <a:custGeom>
          <a:avLst/>
          <a:gdLst/>
          <a:ahLst/>
          <a:cxnLst/>
          <a:rect l="0" t="0" r="0" b="0"/>
          <a:pathLst>
            <a:path>
              <a:moveTo>
                <a:pt x="0" y="0"/>
              </a:moveTo>
              <a:lnTo>
                <a:pt x="767638"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6EA5BF-360F-4C12-BF8F-C5000272EB07}">
      <dsp:nvSpPr>
        <dsp:cNvPr id="0" name=""/>
        <dsp:cNvSpPr/>
      </dsp:nvSpPr>
      <dsp:spPr>
        <a:xfrm>
          <a:off x="2029020" y="3871689"/>
          <a:ext cx="3129451" cy="1102606"/>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de-DE" sz="3000" kern="1200"/>
            <a:t>Gegenteil: Weinen</a:t>
          </a:r>
        </a:p>
      </dsp:txBody>
      <dsp:txXfrm>
        <a:off x="2082845" y="3925514"/>
        <a:ext cx="3021801" cy="994956"/>
      </dsp:txXfrm>
    </dsp:sp>
    <dsp:sp modelId="{585AFF14-FF10-4A7B-8675-2D89A191F332}">
      <dsp:nvSpPr>
        <dsp:cNvPr id="0" name=""/>
        <dsp:cNvSpPr/>
      </dsp:nvSpPr>
      <dsp:spPr>
        <a:xfrm rot="19555718">
          <a:off x="5163039" y="2157429"/>
          <a:ext cx="983774" cy="0"/>
        </a:xfrm>
        <a:custGeom>
          <a:avLst/>
          <a:gdLst/>
          <a:ahLst/>
          <a:cxnLst/>
          <a:rect l="0" t="0" r="0" b="0"/>
          <a:pathLst>
            <a:path>
              <a:moveTo>
                <a:pt x="0" y="0"/>
              </a:moveTo>
              <a:lnTo>
                <a:pt x="983774"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FA06F3-21C4-4D68-B215-DDF71A32EB64}">
      <dsp:nvSpPr>
        <dsp:cNvPr id="0" name=""/>
        <dsp:cNvSpPr/>
      </dsp:nvSpPr>
      <dsp:spPr>
        <a:xfrm>
          <a:off x="5263281" y="779254"/>
          <a:ext cx="3228487" cy="110260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de-DE" sz="3000" kern="1200"/>
            <a:t>Katze kann es vielleicht</a:t>
          </a:r>
        </a:p>
      </dsp:txBody>
      <dsp:txXfrm>
        <a:off x="5317106" y="833079"/>
        <a:ext cx="3120837" cy="9949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0989E-D1D9-466E-B9EB-EEB278547CBF}">
      <dsp:nvSpPr>
        <dsp:cNvPr id="0" name=""/>
        <dsp:cNvSpPr/>
      </dsp:nvSpPr>
      <dsp:spPr>
        <a:xfrm rot="16200000">
          <a:off x="872990" y="-872990"/>
          <a:ext cx="2051747" cy="3797728"/>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a:t>Reflex durch leichtes Berühren</a:t>
          </a:r>
        </a:p>
      </dsp:txBody>
      <dsp:txXfrm rot="5400000">
        <a:off x="0" y="0"/>
        <a:ext cx="3797728" cy="1538810"/>
      </dsp:txXfrm>
    </dsp:sp>
    <dsp:sp modelId="{7148BDDF-24C0-42FD-9727-2A9A753B2940}">
      <dsp:nvSpPr>
        <dsp:cNvPr id="0" name=""/>
        <dsp:cNvSpPr/>
      </dsp:nvSpPr>
      <dsp:spPr>
        <a:xfrm>
          <a:off x="3797728" y="0"/>
          <a:ext cx="3797728" cy="2051747"/>
        </a:xfrm>
        <a:prstGeom prst="round1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a:t>Reaktion:</a:t>
          </a:r>
        </a:p>
        <a:p>
          <a:pPr marL="0" lvl="0" indent="0" algn="ctr" defTabSz="1244600">
            <a:lnSpc>
              <a:spcPct val="90000"/>
            </a:lnSpc>
            <a:spcBef>
              <a:spcPct val="0"/>
            </a:spcBef>
            <a:spcAft>
              <a:spcPct val="35000"/>
            </a:spcAft>
            <a:buNone/>
          </a:pPr>
          <a:r>
            <a:rPr lang="de-DE" sz="2800" kern="1200" dirty="0"/>
            <a:t>Zuckung, Lachen</a:t>
          </a:r>
        </a:p>
      </dsp:txBody>
      <dsp:txXfrm>
        <a:off x="3797728" y="0"/>
        <a:ext cx="3797728" cy="1538810"/>
      </dsp:txXfrm>
    </dsp:sp>
    <dsp:sp modelId="{79912770-4A3F-4FCB-9B56-274EFD1759B0}">
      <dsp:nvSpPr>
        <dsp:cNvPr id="0" name=""/>
        <dsp:cNvSpPr/>
      </dsp:nvSpPr>
      <dsp:spPr>
        <a:xfrm rot="10800000">
          <a:off x="0" y="2051747"/>
          <a:ext cx="3797728" cy="2051747"/>
        </a:xfrm>
        <a:prstGeom prst="round1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a:t>Gefahr: </a:t>
          </a:r>
        </a:p>
        <a:p>
          <a:pPr marL="0" lvl="0" indent="0" algn="ctr" defTabSz="1244600">
            <a:lnSpc>
              <a:spcPct val="90000"/>
            </a:lnSpc>
            <a:spcBef>
              <a:spcPct val="0"/>
            </a:spcBef>
            <a:spcAft>
              <a:spcPct val="35000"/>
            </a:spcAft>
            <a:buNone/>
          </a:pPr>
          <a:r>
            <a:rPr lang="de-DE" sz="2800" kern="1200" dirty="0"/>
            <a:t>Kitzelattacke</a:t>
          </a:r>
        </a:p>
      </dsp:txBody>
      <dsp:txXfrm rot="10800000">
        <a:off x="0" y="2564683"/>
        <a:ext cx="3797728" cy="1538810"/>
      </dsp:txXfrm>
    </dsp:sp>
    <dsp:sp modelId="{C4AEC5FF-1440-4D54-8EAA-C3212F497533}">
      <dsp:nvSpPr>
        <dsp:cNvPr id="0" name=""/>
        <dsp:cNvSpPr/>
      </dsp:nvSpPr>
      <dsp:spPr>
        <a:xfrm rot="5400000">
          <a:off x="4670719" y="1178756"/>
          <a:ext cx="2051747" cy="3797728"/>
        </a:xfrm>
        <a:prstGeom prst="round1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baseline="0" dirty="0"/>
            <a:t>Wirkung nur, wenn "Angriffspunkt" vorher nicht bekannt</a:t>
          </a:r>
        </a:p>
      </dsp:txBody>
      <dsp:txXfrm rot="-5400000">
        <a:off x="3797728" y="2564683"/>
        <a:ext cx="3797728" cy="1538810"/>
      </dsp:txXfrm>
    </dsp:sp>
    <dsp:sp modelId="{5FAC4454-FC72-4755-B15B-BDDFF0A7973F}">
      <dsp:nvSpPr>
        <dsp:cNvPr id="0" name=""/>
        <dsp:cNvSpPr/>
      </dsp:nvSpPr>
      <dsp:spPr>
        <a:xfrm>
          <a:off x="2658409" y="1538810"/>
          <a:ext cx="2278637" cy="1025873"/>
        </a:xfrm>
        <a:prstGeom prst="roundRect">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de-DE" sz="4800" kern="1200" dirty="0"/>
            <a:t>Kitzeln</a:t>
          </a:r>
        </a:p>
      </dsp:txBody>
      <dsp:txXfrm>
        <a:off x="2708488" y="1588889"/>
        <a:ext cx="2178479" cy="9257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A0197-0A48-4AAF-842F-8A482C94EFA4}">
      <dsp:nvSpPr>
        <dsp:cNvPr id="0" name=""/>
        <dsp:cNvSpPr/>
      </dsp:nvSpPr>
      <dsp:spPr>
        <a:xfrm>
          <a:off x="3302" y="521443"/>
          <a:ext cx="1986056" cy="6624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de-DE" sz="2300" b="1" kern="1200" dirty="0"/>
            <a:t>Material</a:t>
          </a:r>
          <a:endParaRPr lang="de-DE" sz="2300" kern="1200" dirty="0"/>
        </a:p>
      </dsp:txBody>
      <dsp:txXfrm>
        <a:off x="3302" y="521443"/>
        <a:ext cx="1986056" cy="662400"/>
      </dsp:txXfrm>
    </dsp:sp>
    <dsp:sp modelId="{30535964-2F28-4A57-BA25-4E33C3565BF1}">
      <dsp:nvSpPr>
        <dsp:cNvPr id="0" name=""/>
        <dsp:cNvSpPr/>
      </dsp:nvSpPr>
      <dsp:spPr>
        <a:xfrm>
          <a:off x="3302" y="1183843"/>
          <a:ext cx="1986056" cy="2846993"/>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dirty="0"/>
            <a:t>Satz ABC-Kärtchen (evtl. Pin-Nadeln)</a:t>
          </a:r>
        </a:p>
        <a:p>
          <a:pPr marL="171450" lvl="1" indent="-171450" algn="l" defTabSz="800100">
            <a:lnSpc>
              <a:spcPct val="90000"/>
            </a:lnSpc>
            <a:spcBef>
              <a:spcPct val="0"/>
            </a:spcBef>
            <a:spcAft>
              <a:spcPct val="15000"/>
            </a:spcAft>
            <a:buChar char="•"/>
          </a:pPr>
          <a:r>
            <a:rPr lang="de-DE" sz="1800" kern="1200" dirty="0"/>
            <a:t>Kleine leere Kärtchen (je 3 pro Schüler)</a:t>
          </a:r>
        </a:p>
        <a:p>
          <a:pPr marL="171450" lvl="1" indent="-171450" algn="l" defTabSz="800100">
            <a:lnSpc>
              <a:spcPct val="90000"/>
            </a:lnSpc>
            <a:spcBef>
              <a:spcPct val="0"/>
            </a:spcBef>
            <a:spcAft>
              <a:spcPct val="15000"/>
            </a:spcAft>
            <a:buChar char="•"/>
          </a:pPr>
          <a:r>
            <a:rPr lang="de-DE" sz="1800" kern="1200" dirty="0"/>
            <a:t>Text zum Bearbeiten</a:t>
          </a:r>
        </a:p>
      </dsp:txBody>
      <dsp:txXfrm>
        <a:off x="3302" y="1183843"/>
        <a:ext cx="1986056" cy="2846993"/>
      </dsp:txXfrm>
    </dsp:sp>
    <dsp:sp modelId="{F805A3A7-0EC7-45E2-A974-C73A89D3165F}">
      <dsp:nvSpPr>
        <dsp:cNvPr id="0" name=""/>
        <dsp:cNvSpPr/>
      </dsp:nvSpPr>
      <dsp:spPr>
        <a:xfrm>
          <a:off x="2267407" y="521443"/>
          <a:ext cx="1986056" cy="662400"/>
        </a:xfrm>
        <a:prstGeom prst="rect">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de-DE" sz="2300" b="1" kern="1200" dirty="0"/>
            <a:t>Vorbereitung</a:t>
          </a:r>
          <a:endParaRPr lang="de-DE" sz="2300" kern="1200" dirty="0"/>
        </a:p>
      </dsp:txBody>
      <dsp:txXfrm>
        <a:off x="2267407" y="521443"/>
        <a:ext cx="1986056" cy="662400"/>
      </dsp:txXfrm>
    </dsp:sp>
    <dsp:sp modelId="{76E39695-8FB8-4BD8-A6ED-3926EAC4ED41}">
      <dsp:nvSpPr>
        <dsp:cNvPr id="0" name=""/>
        <dsp:cNvSpPr/>
      </dsp:nvSpPr>
      <dsp:spPr>
        <a:xfrm>
          <a:off x="2267407" y="1183843"/>
          <a:ext cx="1986056" cy="2846993"/>
        </a:xfrm>
        <a:prstGeom prst="rect">
          <a:avLst/>
        </a:prstGeom>
        <a:solidFill>
          <a:schemeClr val="accent4">
            <a:tint val="40000"/>
            <a:alpha val="90000"/>
            <a:hueOff val="-1315237"/>
            <a:satOff val="7386"/>
            <a:lumOff val="469"/>
            <a:alphaOff val="0"/>
          </a:schemeClr>
        </a:solidFill>
        <a:ln w="25400" cap="flat" cmpd="sng" algn="ctr">
          <a:solidFill>
            <a:schemeClr val="accent4">
              <a:tint val="40000"/>
              <a:alpha val="90000"/>
              <a:hueOff val="-1315237"/>
              <a:satOff val="7386"/>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dirty="0"/>
            <a:t>ABC-Kärtchen liegen oder </a:t>
          </a:r>
          <a:r>
            <a:rPr lang="de-DE" sz="1800" kern="1200"/>
            <a:t>hängen bereit</a:t>
          </a:r>
          <a:endParaRPr lang="de-DE" sz="1800" kern="1200" dirty="0"/>
        </a:p>
      </dsp:txBody>
      <dsp:txXfrm>
        <a:off x="2267407" y="1183843"/>
        <a:ext cx="1986056" cy="2846993"/>
      </dsp:txXfrm>
    </dsp:sp>
    <dsp:sp modelId="{40C098A5-5292-47D9-9D89-F96117C1305D}">
      <dsp:nvSpPr>
        <dsp:cNvPr id="0" name=""/>
        <dsp:cNvSpPr/>
      </dsp:nvSpPr>
      <dsp:spPr>
        <a:xfrm>
          <a:off x="4531511" y="521443"/>
          <a:ext cx="1986056" cy="662400"/>
        </a:xfrm>
        <a:prstGeom prst="rect">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de-DE" sz="2300" b="1" kern="1200" dirty="0"/>
            <a:t>Aufgabe</a:t>
          </a:r>
          <a:endParaRPr lang="de-DE" sz="2300" kern="1200" dirty="0"/>
        </a:p>
      </dsp:txBody>
      <dsp:txXfrm>
        <a:off x="4531511" y="521443"/>
        <a:ext cx="1986056" cy="662400"/>
      </dsp:txXfrm>
    </dsp:sp>
    <dsp:sp modelId="{7412458F-1323-4390-88EA-DF19F7087977}">
      <dsp:nvSpPr>
        <dsp:cNvPr id="0" name=""/>
        <dsp:cNvSpPr/>
      </dsp:nvSpPr>
      <dsp:spPr>
        <a:xfrm>
          <a:off x="4531511" y="1183843"/>
          <a:ext cx="1986056" cy="2846993"/>
        </a:xfrm>
        <a:prstGeom prst="rect">
          <a:avLst/>
        </a:prstGeom>
        <a:solidFill>
          <a:schemeClr val="accent4">
            <a:tint val="40000"/>
            <a:alpha val="90000"/>
            <a:hueOff val="-2630473"/>
            <a:satOff val="14771"/>
            <a:lumOff val="939"/>
            <a:alphaOff val="0"/>
          </a:schemeClr>
        </a:solidFill>
        <a:ln w="25400" cap="flat" cmpd="sng" algn="ctr">
          <a:solidFill>
            <a:schemeClr val="accent4">
              <a:tint val="40000"/>
              <a:alpha val="90000"/>
              <a:hueOff val="-2630473"/>
              <a:satOff val="14771"/>
              <a:lumOff val="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de-DE" sz="1800" kern="1200" dirty="0"/>
            <a:t>Sch lesen Text still, schreiben 3 Begriffe auf die Kärtchen (bes. wichtig, unbekannt, interessant)</a:t>
          </a:r>
        </a:p>
        <a:p>
          <a:pPr marL="171450" lvl="1" indent="-171450" algn="l" defTabSz="800100">
            <a:lnSpc>
              <a:spcPct val="90000"/>
            </a:lnSpc>
            <a:spcBef>
              <a:spcPct val="0"/>
            </a:spcBef>
            <a:spcAft>
              <a:spcPct val="15000"/>
            </a:spcAft>
            <a:buFont typeface="Symbol" panose="05050102010706020507" pitchFamily="18" charset="2"/>
            <a:buChar char=""/>
          </a:pPr>
          <a:r>
            <a:rPr lang="de-DE" sz="1800" kern="1200" dirty="0"/>
            <a:t>Sch legen Kärtchen neben Buchstaben</a:t>
          </a:r>
        </a:p>
      </dsp:txBody>
      <dsp:txXfrm>
        <a:off x="4531511" y="1183843"/>
        <a:ext cx="1986056" cy="2846993"/>
      </dsp:txXfrm>
    </dsp:sp>
    <dsp:sp modelId="{01665667-9C8F-427A-949D-9D0BB1EA18FF}">
      <dsp:nvSpPr>
        <dsp:cNvPr id="0" name=""/>
        <dsp:cNvSpPr/>
      </dsp:nvSpPr>
      <dsp:spPr>
        <a:xfrm>
          <a:off x="6795616" y="521443"/>
          <a:ext cx="1986056" cy="662400"/>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de-DE" sz="2300" b="1" kern="1200" dirty="0"/>
            <a:t>Auswertung: </a:t>
          </a:r>
          <a:endParaRPr lang="de-DE" sz="2300" kern="1200" dirty="0"/>
        </a:p>
      </dsp:txBody>
      <dsp:txXfrm>
        <a:off x="6795616" y="521443"/>
        <a:ext cx="1986056" cy="662400"/>
      </dsp:txXfrm>
    </dsp:sp>
    <dsp:sp modelId="{3C9CA056-F937-4FF7-A2A6-3D9D3D3FB4D3}">
      <dsp:nvSpPr>
        <dsp:cNvPr id="0" name=""/>
        <dsp:cNvSpPr/>
      </dsp:nvSpPr>
      <dsp:spPr>
        <a:xfrm>
          <a:off x="6795616" y="1183843"/>
          <a:ext cx="1986056" cy="2846993"/>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de-DE" sz="1800" kern="1200" dirty="0"/>
            <a:t>Sprechen über Häufungen</a:t>
          </a:r>
        </a:p>
        <a:p>
          <a:pPr marL="171450" lvl="1" indent="-171450" algn="l" defTabSz="800100">
            <a:lnSpc>
              <a:spcPct val="90000"/>
            </a:lnSpc>
            <a:spcBef>
              <a:spcPct val="0"/>
            </a:spcBef>
            <a:spcAft>
              <a:spcPct val="15000"/>
            </a:spcAft>
            <a:buFont typeface="Symbol" panose="05050102010706020507" pitchFamily="18" charset="2"/>
            <a:buChar char=""/>
          </a:pPr>
          <a:r>
            <a:rPr lang="de-DE" sz="1800" kern="1200" dirty="0"/>
            <a:t>Besprechen aller Begriffe </a:t>
          </a:r>
          <a:r>
            <a:rPr lang="de-DE" sz="1800" kern="1200" dirty="0">
              <a:sym typeface="Wingdings" panose="05000000000000000000" pitchFamily="2" charset="2"/>
            </a:rPr>
            <a:t></a:t>
          </a:r>
          <a:r>
            <a:rPr lang="de-DE" sz="1800" kern="1200" dirty="0"/>
            <a:t>Fachgespräch über den Textinhalt</a:t>
          </a:r>
        </a:p>
      </dsp:txBody>
      <dsp:txXfrm>
        <a:off x="6795616" y="1183843"/>
        <a:ext cx="1986056" cy="284699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19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5FF8D-9311-4407-A3A9-97E1D02B18A1}" type="datetimeFigureOut">
              <a:rPr lang="en-US" smtClean="0"/>
              <a:t>9/9/2022</a:t>
            </a:fld>
            <a:endParaRPr lang="en-US"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31116-AC31-4588-BB05-E7350721AD54}" type="slidenum">
              <a:rPr lang="en-US" smtClean="0"/>
              <a:t>‹Nr.›</a:t>
            </a:fld>
            <a:endParaRPr lang="en-US" dirty="0"/>
          </a:p>
        </p:txBody>
      </p:sp>
    </p:spTree>
    <p:extLst>
      <p:ext uri="{BB962C8B-B14F-4D97-AF65-F5344CB8AC3E}">
        <p14:creationId xmlns:p14="http://schemas.microsoft.com/office/powerpoint/2010/main" val="371826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bilder.markt.de/images/cms/hunde/hochlaeufige_terrier.jpg" TargetMode="External"/><Relationship Id="rId7" Type="http://schemas.openxmlformats.org/officeDocument/2006/relationships/hyperlink" Target="http://hund.info/wp-content/uploads/2014/04/golden-retriever.jpg"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bup-bup.com/Files/113241/Img/15/jack-russell.jpg" TargetMode="External"/><Relationship Id="rId5" Type="http://schemas.openxmlformats.org/officeDocument/2006/relationships/hyperlink" Target="https://www.omlet.de/images/cache/908/768/Dog-West_Highland_Terrier-An_excited_West_Highland_Terrier_panting,_waiting_for_some_attention_from_it's_owner.jpg" TargetMode="External"/><Relationship Id="rId4" Type="http://schemas.openxmlformats.org/officeDocument/2006/relationships/hyperlink" Target="https://www.omlet.de/images/cache/861/768/Dog-Cairn_Terrier-An_adult_Cairn_Terrier_with_a_beautifully_kept_long_coat.jpg"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a:t>
            </a:fld>
            <a:endParaRPr lang="en-US" dirty="0"/>
          </a:p>
        </p:txBody>
      </p:sp>
    </p:spTree>
    <p:extLst>
      <p:ext uri="{BB962C8B-B14F-4D97-AF65-F5344CB8AC3E}">
        <p14:creationId xmlns:p14="http://schemas.microsoft.com/office/powerpoint/2010/main" val="248188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beste Weg, um Schülerinnen und Schüler</a:t>
            </a:r>
            <a:r>
              <a:rPr lang="de-DE" baseline="0" dirty="0"/>
              <a:t> zu zeigen, wie die „Anreicherung“ eines Begriffs, also der verstehende Zugriff auf das Wort, funktionieren kann ist das </a:t>
            </a:r>
            <a:r>
              <a:rPr lang="de-DE" b="1" baseline="0" dirty="0"/>
              <a:t>Modellieren </a:t>
            </a:r>
            <a:r>
              <a:rPr lang="de-DE" baseline="0" dirty="0"/>
              <a:t>und Vormachen. </a:t>
            </a:r>
          </a:p>
          <a:p>
            <a:pPr marL="180640" indent="-180640">
              <a:buFontTx/>
              <a:buChar char="-"/>
            </a:pPr>
            <a:r>
              <a:rPr lang="de-DE" baseline="0" dirty="0"/>
              <a:t>Suchen Sie ein einigermaßen bekanntes Wort aus. </a:t>
            </a:r>
          </a:p>
          <a:p>
            <a:pPr marL="180640" indent="-180640">
              <a:buFontTx/>
              <a:buChar char="-"/>
            </a:pPr>
            <a:r>
              <a:rPr lang="de-DE" baseline="0" dirty="0"/>
              <a:t>Zeigen Sie durch lautes Denken ihre Worterklärung und benutzen Sie dabei bekannte Satzmuster und personalisierende Wörter wie ich, du, etwas und jemand.</a:t>
            </a:r>
          </a:p>
          <a:p>
            <a:pPr marL="180640" indent="-180640">
              <a:buFontTx/>
              <a:buChar char="-"/>
            </a:pPr>
            <a:r>
              <a:rPr lang="de-DE" baseline="0" dirty="0"/>
              <a:t>Begriff „aufsässig“</a:t>
            </a:r>
          </a:p>
          <a:p>
            <a:pPr marL="662346" lvl="1" indent="-180640">
              <a:buFontTx/>
              <a:buChar char="-"/>
            </a:pPr>
            <a:r>
              <a:rPr lang="de-DE" i="1" baseline="0" dirty="0"/>
              <a:t>Wenn </a:t>
            </a:r>
            <a:r>
              <a:rPr lang="de-DE" i="1" u="sng" baseline="0" dirty="0"/>
              <a:t>jemand</a:t>
            </a:r>
            <a:r>
              <a:rPr lang="de-DE" i="1" baseline="0" dirty="0"/>
              <a:t> aufsässig ist, ist er unleidlich und unfreundlich. </a:t>
            </a:r>
          </a:p>
          <a:p>
            <a:pPr marL="662346" lvl="1" indent="-180640">
              <a:buFontTx/>
              <a:buChar char="-"/>
            </a:pPr>
            <a:r>
              <a:rPr lang="de-DE" i="1" baseline="0" dirty="0"/>
              <a:t>Wenn du aufsässig bist, bist du nicht einverstanden mit dem, was jemand anders vorhat. </a:t>
            </a:r>
          </a:p>
          <a:p>
            <a:pPr marL="662346" lvl="1" indent="-180640">
              <a:buFontTx/>
              <a:buChar char="-"/>
            </a:pPr>
            <a:r>
              <a:rPr lang="de-DE" i="1" u="sng" baseline="0" dirty="0"/>
              <a:t>Ich</a:t>
            </a:r>
            <a:r>
              <a:rPr lang="de-DE" i="1" baseline="0" dirty="0"/>
              <a:t> kenne ein zwei Jahre altes Kind, das extrem aufsässig ist, wenn es sich gegen das Ins-Bett-Gehen am Abend wehrt. </a:t>
            </a:r>
          </a:p>
          <a:p>
            <a:pPr marL="662346" lvl="1" indent="-180640">
              <a:buFontTx/>
              <a:buChar char="-"/>
            </a:pPr>
            <a:r>
              <a:rPr lang="de-DE" i="1" u="sng" baseline="0" dirty="0"/>
              <a:t>Du</a:t>
            </a:r>
            <a:r>
              <a:rPr lang="de-DE" i="1" baseline="0" dirty="0"/>
              <a:t> handelst dickköpfig und eigensinnig, </a:t>
            </a:r>
            <a:r>
              <a:rPr lang="de-DE" i="1" u="sng" baseline="0" dirty="0"/>
              <a:t>du</a:t>
            </a:r>
            <a:r>
              <a:rPr lang="de-DE" i="1" baseline="0" dirty="0"/>
              <a:t> möchtest nicht kontrolliert werden. </a:t>
            </a:r>
          </a:p>
          <a:p>
            <a:pPr marL="662346" lvl="1" indent="-180640">
              <a:buFontTx/>
              <a:buChar char="-"/>
            </a:pPr>
            <a:r>
              <a:rPr lang="de-DE" i="1" u="sng" baseline="0" dirty="0"/>
              <a:t>Jemand</a:t>
            </a:r>
            <a:r>
              <a:rPr lang="de-DE" i="1" baseline="0" dirty="0"/>
              <a:t> der aufsässig dir gegenüber ist, macht nicht das, worum du ihn gebeten hast und tendiert dazu laut zu werden und ist unausstehlich. </a:t>
            </a:r>
          </a:p>
          <a:p>
            <a:pPr marL="662346" lvl="1" indent="-180640">
              <a:buFontTx/>
              <a:buChar char="-"/>
            </a:pPr>
            <a:r>
              <a:rPr lang="de-DE" i="1" u="sng" baseline="0" dirty="0"/>
              <a:t>Etwas</a:t>
            </a:r>
            <a:r>
              <a:rPr lang="de-DE" i="1" baseline="0" dirty="0"/>
              <a:t>, was ich über aufsässige Menschen gelernt habe, ist, dass es ganz schön schwierig und anstrengend ist, mit ihnen zusammen zu sein.</a:t>
            </a:r>
          </a:p>
          <a:p>
            <a:endParaRPr lang="de-DE" baseline="0" dirty="0"/>
          </a:p>
          <a:p>
            <a:r>
              <a:rPr lang="de-DE" baseline="0" dirty="0"/>
              <a:t>Suchen Sie das Wort im Wörterbuch oder Glossar und vergleichen das Ergebnis mit dieser Erklärung. Sprechen Sie mit Kolleginnen und Kollegen darüber, warum es so viel hilfreicher und sinnvoller ist, das Wort so zu erklären anstatt die Wörterbuchdefinition zu benutzen.</a:t>
            </a:r>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13</a:t>
            </a:fld>
            <a:endParaRPr lang="en-US" dirty="0"/>
          </a:p>
        </p:txBody>
      </p:sp>
    </p:spTree>
    <p:extLst>
      <p:ext uri="{BB962C8B-B14F-4D97-AF65-F5344CB8AC3E}">
        <p14:creationId xmlns:p14="http://schemas.microsoft.com/office/powerpoint/2010/main" val="130247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Definition zu Lachen ist dem wunderbaren „Blume ist Kind von Wiese oder Deutsch ist meine neue Zunge. Lexikon der Falschheiten“ entnommen. H. </a:t>
            </a:r>
            <a:r>
              <a:rPr lang="de-DE" dirty="0" err="1"/>
              <a:t>Glantsching</a:t>
            </a:r>
            <a:r>
              <a:rPr lang="de-DE" dirty="0"/>
              <a:t> hat in den 90er Jahren Kinder einer Volksschule in Wien, die mit ihren Familien aus anderen Ländern nach Österreich gekommen sind, im Unterricht gebeten Begriffe und Wörter aus ihrer Schulerfahrung in der neuen Sprache zu erklären. Entstanden ist so ein wunderbares Lexikon , das Sach- und Sprachaneignung von mehrsprachigen Kindern zeigt und zugleich ihr  sprachkünstlerisches  Potential betont (Ernst Jandl im Vorwort). </a:t>
            </a:r>
          </a:p>
          <a:p>
            <a:r>
              <a:rPr lang="de-DE" dirty="0"/>
              <a:t>Deutlich wird hier auch, dass bei dieser Art der Aneignung von Sprache, der kindliche Eigensinn im Sinne von der Sache einen ganz besonderen, eben „eigenen“ Sinn geben voll zum Tragen kommt: Dieses Kind macht sich Gedanken darüber, ob Katzen lachen können! Was eine durchaus interessante „echte“ Frage ist und sicherlich in keinem Lexikon oder Text zum Thema Lachen vorkommt.</a:t>
            </a:r>
          </a:p>
          <a:p>
            <a:r>
              <a:rPr lang="de-DE" dirty="0" err="1"/>
              <a:t>Glantsching</a:t>
            </a:r>
            <a:r>
              <a:rPr lang="de-DE" dirty="0"/>
              <a:t>,/</a:t>
            </a:r>
            <a:r>
              <a:rPr lang="de-DE" dirty="0" err="1"/>
              <a:t>Zaeri</a:t>
            </a:r>
            <a:r>
              <a:rPr lang="de-DE" dirty="0"/>
              <a:t> 2010, Edition Büchergilde.</a:t>
            </a:r>
          </a:p>
        </p:txBody>
      </p:sp>
      <p:sp>
        <p:nvSpPr>
          <p:cNvPr id="4" name="Foliennummernplatzhalter 3"/>
          <p:cNvSpPr>
            <a:spLocks noGrp="1"/>
          </p:cNvSpPr>
          <p:nvPr>
            <p:ph type="sldNum" sz="quarter" idx="5"/>
          </p:nvPr>
        </p:nvSpPr>
        <p:spPr/>
        <p:txBody>
          <a:bodyPr/>
          <a:lstStyle/>
          <a:p>
            <a:fld id="{F1331116-AC31-4588-BB05-E7350721AD54}" type="slidenum">
              <a:rPr lang="en-US" smtClean="0"/>
              <a:t>14</a:t>
            </a:fld>
            <a:endParaRPr lang="en-US" dirty="0"/>
          </a:p>
        </p:txBody>
      </p:sp>
    </p:spTree>
    <p:extLst>
      <p:ext uri="{BB962C8B-B14F-4D97-AF65-F5344CB8AC3E}">
        <p14:creationId xmlns:p14="http://schemas.microsoft.com/office/powerpoint/2010/main" val="2489033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Schon diese einfache Definition kann man in eine Concept Map übersetzen…</a:t>
            </a:r>
          </a:p>
          <a:p>
            <a:endParaRPr lang="de-DE" dirty="0"/>
          </a:p>
          <a:p>
            <a:r>
              <a:rPr lang="de-DE" dirty="0"/>
              <a:t>Im Fachunterricht gilt es an dieser Stelle, den Schülern den Unterschied zwischen Fachsprache und Alltagssprache bewusst zu machen,</a:t>
            </a:r>
          </a:p>
          <a:p>
            <a:r>
              <a:rPr lang="de-DE" dirty="0"/>
              <a:t>z.B. Kraft (Physik und Alltag)</a:t>
            </a:r>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15</a:t>
            </a:fld>
            <a:endParaRPr lang="en-US" dirty="0"/>
          </a:p>
        </p:txBody>
      </p:sp>
    </p:spTree>
    <p:extLst>
      <p:ext uri="{BB962C8B-B14F-4D97-AF65-F5344CB8AC3E}">
        <p14:creationId xmlns:p14="http://schemas.microsoft.com/office/powerpoint/2010/main" val="2804682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a:t>
            </a:r>
            <a:r>
              <a:rPr lang="de-DE" baseline="0" dirty="0"/>
              <a:t> ist ein Beispiel wie eine schülerfreundliche Erklärung/Definition zum Begriff „lachen“ aussehen könnte.</a:t>
            </a:r>
          </a:p>
          <a:p>
            <a:r>
              <a:rPr lang="de-DE" baseline="0" dirty="0"/>
              <a:t>Wichtig sind die drei Schritte, so dass die Schülerinnen und Schüler sich zum Verständnis von „angereicherten“ „zu eigen gemachten“ Definitionen oder Erklärungen vortasten können.</a:t>
            </a:r>
            <a:endParaRPr lang="de-DE" b="1" baseline="0" dirty="0"/>
          </a:p>
          <a:p>
            <a:endParaRPr lang="de-DE" baseline="0"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16</a:t>
            </a:fld>
            <a:endParaRPr lang="en-US" dirty="0"/>
          </a:p>
        </p:txBody>
      </p:sp>
    </p:spTree>
    <p:extLst>
      <p:ext uri="{BB962C8B-B14F-4D97-AF65-F5344CB8AC3E}">
        <p14:creationId xmlns:p14="http://schemas.microsoft.com/office/powerpoint/2010/main" val="3336589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9597">
              <a:defRPr/>
            </a:pPr>
            <a:r>
              <a:rPr lang="de-DE" baseline="0" dirty="0"/>
              <a:t>Wichtiger Hinweis für die Bearbeitung dieser Aufgabenstellung:</a:t>
            </a:r>
          </a:p>
          <a:p>
            <a:pPr defTabSz="929597">
              <a:defRPr/>
            </a:pPr>
            <a:r>
              <a:rPr lang="de-DE" baseline="0" dirty="0"/>
              <a:t>Die Teilnehmer sollen hierbei durchaus erkennen und formulieren, für wen sie diesen Text schreiben.</a:t>
            </a:r>
          </a:p>
          <a:p>
            <a:pPr defTabSz="929597">
              <a:defRPr/>
            </a:pPr>
            <a:r>
              <a:rPr lang="de-DE" b="1" baseline="0" dirty="0"/>
              <a:t>Verben wie machen, sein, haben, tun sollten nicht verwendet werden.</a:t>
            </a:r>
          </a:p>
          <a:p>
            <a:pPr defTabSz="929597">
              <a:defRPr/>
            </a:pPr>
            <a:endParaRPr lang="de-DE" b="1" baseline="0" dirty="0"/>
          </a:p>
          <a:p>
            <a:pPr defTabSz="929597">
              <a:defRPr/>
            </a:pPr>
            <a:r>
              <a:rPr lang="de-DE" b="1" baseline="0" dirty="0"/>
              <a:t>Den Hinweis auf die Verben und welche VERBOTEN sind sollte irgendwo anders untergebracht werden. Allerdings sollte man im DaZ-Unterricht (auf A 1/A2 – Niveau) zunächst noch nicht zu streng sein beim Verwenden des Produktionswortschatzes!</a:t>
            </a:r>
          </a:p>
          <a:p>
            <a:pPr defTabSz="929597">
              <a:defRPr/>
            </a:pPr>
            <a:r>
              <a:rPr lang="de-DE" baseline="0" dirty="0"/>
              <a:t>Geben Sie stattdessen Verben vor, welche die Schüler verwenden können.</a:t>
            </a:r>
          </a:p>
        </p:txBody>
      </p:sp>
      <p:sp>
        <p:nvSpPr>
          <p:cNvPr id="4" name="Foliennummernplatzhalter 3"/>
          <p:cNvSpPr>
            <a:spLocks noGrp="1"/>
          </p:cNvSpPr>
          <p:nvPr>
            <p:ph type="sldNum" sz="quarter" idx="5"/>
          </p:nvPr>
        </p:nvSpPr>
        <p:spPr/>
        <p:txBody>
          <a:bodyPr/>
          <a:lstStyle/>
          <a:p>
            <a:fld id="{F1331116-AC31-4588-BB05-E7350721AD54}" type="slidenum">
              <a:rPr lang="en-US" smtClean="0"/>
              <a:t>18</a:t>
            </a:fld>
            <a:endParaRPr lang="en-US" dirty="0"/>
          </a:p>
        </p:txBody>
      </p:sp>
    </p:spTree>
    <p:extLst>
      <p:ext uri="{BB962C8B-B14F-4D97-AF65-F5344CB8AC3E}">
        <p14:creationId xmlns:p14="http://schemas.microsoft.com/office/powerpoint/2010/main" val="3377409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9597">
              <a:defRPr/>
            </a:pPr>
            <a:r>
              <a:rPr lang="de-DE" dirty="0"/>
              <a:t>Es hat sich gezeigt, dass</a:t>
            </a:r>
            <a:r>
              <a:rPr lang="de-DE" baseline="0" dirty="0"/>
              <a:t> die Wortkombination auch eine sinnvolle Hilfe für die Lernenden ist, um Basiskonzepte für eine Klassenarbeit oder eine Prüfung zu wiederholen.</a:t>
            </a:r>
          </a:p>
          <a:p>
            <a:pPr defTabSz="929597">
              <a:defRPr/>
            </a:pPr>
            <a:endParaRPr lang="de-DE" baseline="0" dirty="0"/>
          </a:p>
          <a:p>
            <a:pPr defTabSz="929597">
              <a:defRPr/>
            </a:pPr>
            <a:r>
              <a:rPr lang="de-DE" baseline="0" dirty="0"/>
              <a:t>Erneut ergeht hier den Hinweis auf den </a:t>
            </a:r>
            <a:r>
              <a:rPr lang="de-DE" baseline="0" dirty="0" err="1"/>
              <a:t>fachwortschatzlichen</a:t>
            </a:r>
            <a:r>
              <a:rPr lang="de-DE" baseline="0" dirty="0"/>
              <a:t> Unterricht:</a:t>
            </a:r>
          </a:p>
          <a:p>
            <a:pPr defTabSz="929597">
              <a:defRPr/>
            </a:pPr>
            <a:r>
              <a:rPr lang="de-DE" baseline="0" dirty="0"/>
              <a:t>Die Schüler sollten einen erlernten Begriff in einer solchen CM zusammenfassen und damit einen eigenen kleinen Text – ähnlich einer Definition, aber nicht identisch – formulieren.</a:t>
            </a:r>
          </a:p>
          <a:p>
            <a:r>
              <a:rPr lang="de-DE" dirty="0"/>
              <a:t>Auch hier sollten DaZ-Schüler sprachliche Hilfen in Form von Satzanfängen oder Verben (auch in deklinierter Form) erhalten.</a:t>
            </a:r>
          </a:p>
        </p:txBody>
      </p:sp>
      <p:sp>
        <p:nvSpPr>
          <p:cNvPr id="4" name="Foliennummernplatzhalter 3"/>
          <p:cNvSpPr>
            <a:spLocks noGrp="1"/>
          </p:cNvSpPr>
          <p:nvPr>
            <p:ph type="sldNum" sz="quarter" idx="5"/>
          </p:nvPr>
        </p:nvSpPr>
        <p:spPr/>
        <p:txBody>
          <a:bodyPr/>
          <a:lstStyle/>
          <a:p>
            <a:fld id="{F1331116-AC31-4588-BB05-E7350721AD54}" type="slidenum">
              <a:rPr lang="en-US" smtClean="0"/>
              <a:t>19</a:t>
            </a:fld>
            <a:endParaRPr lang="en-US" dirty="0"/>
          </a:p>
        </p:txBody>
      </p:sp>
    </p:spTree>
    <p:extLst>
      <p:ext uri="{BB962C8B-B14F-4D97-AF65-F5344CB8AC3E}">
        <p14:creationId xmlns:p14="http://schemas.microsoft.com/office/powerpoint/2010/main" val="3243959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Um Lernende beim Aufbau von strukturiertem (und zugleich reichhaltigen) Fach-Wortschatz zu unterstützen kann das von Schwartz und Raphael 1988 entwickelte Konzept der </a:t>
            </a:r>
            <a:r>
              <a:rPr lang="de-DE" b="1" dirty="0"/>
              <a:t>Concept Maps </a:t>
            </a:r>
            <a:r>
              <a:rPr lang="de-DE" dirty="0"/>
              <a:t>oder auf Deutsch etwa „</a:t>
            </a:r>
            <a:r>
              <a:rPr lang="de-DE" b="1" dirty="0"/>
              <a:t>Begriffslandkarte</a:t>
            </a:r>
            <a:r>
              <a:rPr lang="de-DE" dirty="0"/>
              <a:t>“ hilfreich sein.</a:t>
            </a:r>
          </a:p>
          <a:p>
            <a:endParaRPr lang="de-DE" dirty="0"/>
          </a:p>
          <a:p>
            <a:r>
              <a:rPr lang="de-DE" dirty="0"/>
              <a:t>Es enthält drei Elemente: </a:t>
            </a:r>
          </a:p>
          <a:p>
            <a:pPr marL="174299" indent="-174299">
              <a:buFontTx/>
              <a:buChar char="-"/>
            </a:pPr>
            <a:r>
              <a:rPr lang="de-DE" dirty="0"/>
              <a:t>Die Kategorie/das Konzept mit der Frage Was ist das/es ?</a:t>
            </a:r>
          </a:p>
          <a:p>
            <a:pPr marL="174299" indent="-174299">
              <a:buFontTx/>
              <a:buChar char="-"/>
            </a:pPr>
            <a:r>
              <a:rPr lang="de-DE" dirty="0"/>
              <a:t>Die Eigenschaften mit der Frage „Wie ist es?“ </a:t>
            </a:r>
          </a:p>
          <a:p>
            <a:pPr marL="174299" indent="-174299">
              <a:buFontTx/>
              <a:buChar char="-"/>
            </a:pPr>
            <a:r>
              <a:rPr lang="de-DE" dirty="0"/>
              <a:t>Die Veranschaulichung mit der Frage: „Welche Beispiele gibt es dafür?“ </a:t>
            </a:r>
          </a:p>
          <a:p>
            <a:pPr marL="174299" indent="-174299">
              <a:buFontTx/>
              <a:buChar char="-"/>
            </a:pPr>
            <a:r>
              <a:rPr lang="de-DE" dirty="0"/>
              <a:t>Ergänzend kann man noch einen Vergleich einführen, um den Begriff innerhalb der Kategorie abzugrenzen. Denkbar ist auch das Gegenteil zu benennen, gerade bei konkreten Begrifflichkeiten, z.B. lachen – weinen.</a:t>
            </a:r>
          </a:p>
          <a:p>
            <a:pPr marL="174299" indent="-174299">
              <a:buFontTx/>
              <a:buChar char="-"/>
            </a:pPr>
            <a:endParaRPr lang="de-DE" dirty="0"/>
          </a:p>
          <a:p>
            <a:r>
              <a:rPr lang="de-DE" b="1" dirty="0"/>
              <a:t>Wichtig: Das ist eine veränderbare Grundlage, von der aber mit insbesondere mit DaZ-Schülern ausgegangen werden sollte, um die Methode einzuführen und einzuüben.</a:t>
            </a:r>
          </a:p>
        </p:txBody>
      </p:sp>
      <p:sp>
        <p:nvSpPr>
          <p:cNvPr id="4" name="Foliennummernplatzhalter 3"/>
          <p:cNvSpPr>
            <a:spLocks noGrp="1"/>
          </p:cNvSpPr>
          <p:nvPr>
            <p:ph type="sldNum" sz="quarter" idx="5"/>
          </p:nvPr>
        </p:nvSpPr>
        <p:spPr/>
        <p:txBody>
          <a:bodyPr/>
          <a:lstStyle/>
          <a:p>
            <a:fld id="{F1331116-AC31-4588-BB05-E7350721AD54}" type="slidenum">
              <a:rPr lang="en-US" smtClean="0"/>
              <a:t>20</a:t>
            </a:fld>
            <a:endParaRPr lang="en-US" dirty="0"/>
          </a:p>
        </p:txBody>
      </p:sp>
    </p:spTree>
    <p:extLst>
      <p:ext uri="{BB962C8B-B14F-4D97-AF65-F5344CB8AC3E}">
        <p14:creationId xmlns:p14="http://schemas.microsoft.com/office/powerpoint/2010/main" val="2746715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Quellennachweise:</a:t>
            </a:r>
          </a:p>
          <a:p>
            <a:r>
              <a:rPr lang="de-DE" sz="800" dirty="0">
                <a:hlinkClick r:id="rId3"/>
              </a:rPr>
              <a:t>http://bilder.markt.de/images/cms/hunde/hochlaeufige_terrier.jpg</a:t>
            </a:r>
            <a:endParaRPr lang="de-DE" sz="800" dirty="0"/>
          </a:p>
          <a:p>
            <a:r>
              <a:rPr lang="de-DE" sz="800" dirty="0">
                <a:hlinkClick r:id="rId4"/>
              </a:rPr>
              <a:t>https://www.omlet.de/images/cache/861/768/Dog-Cairn_Terrier-An_adult_Cairn_Terrier_with_a_beautifully_kept_long_coat.jpg</a:t>
            </a:r>
            <a:endParaRPr lang="de-DE" sz="800" dirty="0"/>
          </a:p>
          <a:p>
            <a:r>
              <a:rPr lang="de-DE" sz="800" dirty="0">
                <a:hlinkClick r:id="rId5"/>
              </a:rPr>
              <a:t>https://www.omlet.de/images/cache/908/768/Dog-West_Highland_Terrier-An_excited_West_Highland_Terrier_panting,_waiting_for_some_attention_from_it%27s_owner.jpg</a:t>
            </a:r>
            <a:endParaRPr lang="de-DE" sz="800" dirty="0"/>
          </a:p>
          <a:p>
            <a:r>
              <a:rPr lang="de-DE" sz="800" dirty="0">
                <a:hlinkClick r:id="rId6"/>
              </a:rPr>
              <a:t>http://www.bup-bup.com/Files/113241/Img/15/jack-russell.jpg</a:t>
            </a:r>
            <a:endParaRPr lang="de-DE" sz="800" dirty="0"/>
          </a:p>
          <a:p>
            <a:r>
              <a:rPr lang="de-DE" sz="800" dirty="0">
                <a:hlinkClick r:id="rId7"/>
              </a:rPr>
              <a:t>http://hund.info/wp-content/uploads/2014/04/golden-retriever.jpg</a:t>
            </a:r>
            <a:r>
              <a:rPr lang="de-DE" sz="800" dirty="0"/>
              <a:t> </a:t>
            </a:r>
          </a:p>
          <a:p>
            <a:endParaRPr lang="de-DE" dirty="0"/>
          </a:p>
          <a:p>
            <a:r>
              <a:rPr lang="de-DE" dirty="0"/>
              <a:t>Der Vorteil der Verbindung von Worten und Bildern besteht im menschlichen Gehirn, welche sich durch die Visualisierung einzelne Elemente besser merken kann.</a:t>
            </a:r>
          </a:p>
          <a:p>
            <a:endParaRPr lang="de-DE" dirty="0"/>
          </a:p>
          <a:p>
            <a:r>
              <a:rPr lang="de-DE" dirty="0"/>
              <a:t>Hier sehen Sie das Modell ausgeführt am Beispiel des Begriffs „Terrier“. – Fachbereich Biologie</a:t>
            </a:r>
          </a:p>
          <a:p>
            <a:pPr marL="174299" indent="-174299">
              <a:buFontTx/>
              <a:buChar char="-"/>
            </a:pPr>
            <a:r>
              <a:rPr lang="de-DE" dirty="0"/>
              <a:t>Terrier ist eine Hunderasse. (Kategorie). </a:t>
            </a:r>
          </a:p>
          <a:p>
            <a:pPr marL="174299" indent="-174299">
              <a:buFontTx/>
              <a:buChar char="-"/>
            </a:pPr>
            <a:r>
              <a:rPr lang="de-DE" dirty="0"/>
              <a:t>Was macht einen Terrier aus bzw. was macht ihn einzigartig – im Unterschied zu anderen Hunderassen: Er hat ein drahtiges Fell, es gibt sie in verschiedenen Größen und er ist besonders gut als Jagdhund geeignet. </a:t>
            </a:r>
          </a:p>
          <a:p>
            <a:pPr marL="174299" indent="-174299">
              <a:buFontTx/>
              <a:buChar char="-"/>
            </a:pPr>
            <a:r>
              <a:rPr lang="de-DE" dirty="0"/>
              <a:t>Vergleichend kann man den Retriever benennen. </a:t>
            </a:r>
          </a:p>
          <a:p>
            <a:pPr marL="174299" indent="-174299">
              <a:buFontTx/>
              <a:buChar char="-"/>
            </a:pPr>
            <a:r>
              <a:rPr lang="de-DE" dirty="0"/>
              <a:t>Als Beispiele dienen der Jack Russell Terrier, der West Highland Terrier und der </a:t>
            </a:r>
            <a:r>
              <a:rPr lang="de-DE" dirty="0" err="1"/>
              <a:t>Cairn</a:t>
            </a:r>
            <a:r>
              <a:rPr lang="de-DE" dirty="0"/>
              <a:t> Terrier.</a:t>
            </a:r>
          </a:p>
        </p:txBody>
      </p:sp>
      <p:sp>
        <p:nvSpPr>
          <p:cNvPr id="4" name="Foliennummernplatzhalter 3"/>
          <p:cNvSpPr>
            <a:spLocks noGrp="1"/>
          </p:cNvSpPr>
          <p:nvPr>
            <p:ph type="sldNum" sz="quarter" idx="5"/>
          </p:nvPr>
        </p:nvSpPr>
        <p:spPr/>
        <p:txBody>
          <a:bodyPr/>
          <a:lstStyle/>
          <a:p>
            <a:fld id="{F1331116-AC31-4588-BB05-E7350721AD54}" type="slidenum">
              <a:rPr lang="en-US" smtClean="0"/>
              <a:t>22</a:t>
            </a:fld>
            <a:endParaRPr lang="en-US" dirty="0"/>
          </a:p>
        </p:txBody>
      </p:sp>
    </p:spTree>
    <p:extLst>
      <p:ext uri="{BB962C8B-B14F-4D97-AF65-F5344CB8AC3E}">
        <p14:creationId xmlns:p14="http://schemas.microsoft.com/office/powerpoint/2010/main" val="3509115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sehen Sie das Modell ausgeführt am Beispiel des Begriffs „Terrier“. – Fachbereich Biologie</a:t>
            </a:r>
          </a:p>
          <a:p>
            <a:endParaRPr lang="de-DE" dirty="0"/>
          </a:p>
          <a:p>
            <a:r>
              <a:rPr lang="de-DE" dirty="0"/>
              <a:t>Die</a:t>
            </a:r>
            <a:r>
              <a:rPr lang="de-DE" baseline="0" dirty="0"/>
              <a:t> Verben sind gerade für DaZ-Lerner absolut nötig, damit sie  eigene Sätze und (später) Texte formulieren können.</a:t>
            </a:r>
          </a:p>
          <a:p>
            <a:r>
              <a:rPr lang="de-DE" baseline="0" dirty="0"/>
              <a:t>Anfangs müssen diese Verben vorgegeben werden, später nur noch als Vorschläge, am Ende gar nicht mehr.</a:t>
            </a:r>
          </a:p>
          <a:p>
            <a:r>
              <a:rPr lang="de-DE" baseline="0" dirty="0"/>
              <a:t>Zugleich können hier fachspezifische Verben eingeführt bzw. genannt werden, was die Schüler zur Anwendung im Zusammenhang anregt.</a:t>
            </a:r>
          </a:p>
          <a:p>
            <a:endParaRPr lang="de-DE" baseline="0" dirty="0"/>
          </a:p>
          <a:p>
            <a:r>
              <a:rPr lang="de-DE" baseline="0" dirty="0"/>
              <a:t>Dies zeichnet auch gerade den sprachsensiblen Fach-Unterricht aus. Mit vorgegebenen Verben können die Schüler einen Text über einen Fachbegriff in fachlich angemessener Weise formulieren. Diese Hilfen werden v.a. anfangs gegeben und immer mehr zurückgenommen…</a:t>
            </a:r>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23</a:t>
            </a:fld>
            <a:endParaRPr lang="en-US" dirty="0"/>
          </a:p>
        </p:txBody>
      </p:sp>
    </p:spTree>
    <p:extLst>
      <p:ext uri="{BB962C8B-B14F-4D97-AF65-F5344CB8AC3E}">
        <p14:creationId xmlns:p14="http://schemas.microsoft.com/office/powerpoint/2010/main" val="1188896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Die Lücken müssen nicht vollkommen mit der Concept Map übereinstimmen, am Anfang ist dies aber sicherlich eine Hilfe.</a:t>
            </a:r>
          </a:p>
          <a:p>
            <a:endParaRPr lang="de-DE" dirty="0"/>
          </a:p>
          <a:p>
            <a:r>
              <a:rPr lang="de-DE" dirty="0"/>
              <a:t>Gleiches Prinzip ist auch im Fachunterricht anwendbar, damit die Schüler allmählich an den Fachwortschatz herangeführt werden.</a:t>
            </a:r>
          </a:p>
        </p:txBody>
      </p:sp>
      <p:sp>
        <p:nvSpPr>
          <p:cNvPr id="4" name="Foliennummernplatzhalter 3"/>
          <p:cNvSpPr>
            <a:spLocks noGrp="1"/>
          </p:cNvSpPr>
          <p:nvPr>
            <p:ph type="sldNum" sz="quarter" idx="10"/>
          </p:nvPr>
        </p:nvSpPr>
        <p:spPr/>
        <p:txBody>
          <a:bodyPr/>
          <a:lstStyle/>
          <a:p>
            <a:fld id="{DBFE8173-93A4-4330-B6E8-25CDFA7F04DE}" type="slidenum">
              <a:rPr lang="de-DE" smtClean="0"/>
              <a:pPr/>
              <a:t>25</a:t>
            </a:fld>
            <a:endParaRPr lang="de-DE" dirty="0"/>
          </a:p>
        </p:txBody>
      </p:sp>
    </p:spTree>
    <p:extLst>
      <p:ext uri="{BB962C8B-B14F-4D97-AF65-F5344CB8AC3E}">
        <p14:creationId xmlns:p14="http://schemas.microsoft.com/office/powerpoint/2010/main" val="3347008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 ist abhängig davon, ob sich die Teilnehmer aus vorangegangenen Modulen bereits kennen.</a:t>
            </a:r>
          </a:p>
          <a:p>
            <a:endParaRPr lang="de-DE" dirty="0"/>
          </a:p>
          <a:p>
            <a:r>
              <a:rPr lang="de-DE" dirty="0"/>
              <a:t>Die Vorstellung kann beispielsweise ersetzt werden durch</a:t>
            </a:r>
          </a:p>
          <a:p>
            <a:pPr marL="171450" indent="-171450">
              <a:buFontTx/>
              <a:buChar char="-"/>
            </a:pPr>
            <a:r>
              <a:rPr lang="de-DE" dirty="0"/>
              <a:t>Einfache Vorstellungsrunde: Name, Schule, Fächerkombination, Interesse an der Veranstaltung</a:t>
            </a:r>
          </a:p>
          <a:p>
            <a:pPr marL="171450" indent="-171450">
              <a:buFontTx/>
              <a:buChar char="-"/>
            </a:pPr>
            <a:r>
              <a:rPr lang="de-DE" dirty="0"/>
              <a:t>Erwartungen an die heutige Veranstaltung</a:t>
            </a:r>
          </a:p>
          <a:p>
            <a:pPr marL="171450" indent="-171450">
              <a:buFontTx/>
              <a:buChar char="-"/>
            </a:pPr>
            <a:r>
              <a:rPr lang="de-DE" dirty="0"/>
              <a:t>Bereits vorhandenes Wissen zu heutigen Thema</a:t>
            </a:r>
          </a:p>
          <a:p>
            <a:pPr marL="171450" indent="-171450">
              <a:buFontTx/>
              <a:buChar char="-"/>
            </a:pPr>
            <a:r>
              <a:rPr lang="de-DE" dirty="0"/>
              <a:t>Erfahrungen mit bisherigen Modulen.</a:t>
            </a:r>
          </a:p>
        </p:txBody>
      </p:sp>
      <p:sp>
        <p:nvSpPr>
          <p:cNvPr id="4" name="Foliennummernplatzhalter 3"/>
          <p:cNvSpPr>
            <a:spLocks noGrp="1"/>
          </p:cNvSpPr>
          <p:nvPr>
            <p:ph type="sldNum" sz="quarter" idx="5"/>
          </p:nvPr>
        </p:nvSpPr>
        <p:spPr/>
        <p:txBody>
          <a:bodyPr/>
          <a:lstStyle/>
          <a:p>
            <a:fld id="{F1331116-AC31-4588-BB05-E7350721AD54}" type="slidenum">
              <a:rPr lang="en-US" smtClean="0"/>
              <a:t>2</a:t>
            </a:fld>
            <a:endParaRPr lang="en-US" dirty="0"/>
          </a:p>
        </p:txBody>
      </p:sp>
    </p:spTree>
    <p:extLst>
      <p:ext uri="{BB962C8B-B14F-4D97-AF65-F5344CB8AC3E}">
        <p14:creationId xmlns:p14="http://schemas.microsoft.com/office/powerpoint/2010/main" val="1422612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bietet sich an, zu jedem der drei Bereiche (Oberbegriff, Eigenschaften, Beispiele) einen Satz zu formulieren, aber zunächst geht es ums Schreiben. Daher sollte nicht direkt eine Anweisung gesetzt werden. Dies geschieht bei DaZ-Schülern häufig von alleine.</a:t>
            </a:r>
          </a:p>
          <a:p>
            <a:endParaRPr lang="de-DE" dirty="0"/>
          </a:p>
          <a:p>
            <a:r>
              <a:rPr lang="de-DE" dirty="0"/>
              <a:t>Denkbar sind hier als Hilfestellung auch weitere Redemittel, wie beispielsweise Satzanfänge oder Konjunktionen zum Verbinden von Sätzen.</a:t>
            </a:r>
          </a:p>
        </p:txBody>
      </p:sp>
      <p:sp>
        <p:nvSpPr>
          <p:cNvPr id="4" name="Foliennummernplatzhalter 3"/>
          <p:cNvSpPr>
            <a:spLocks noGrp="1"/>
          </p:cNvSpPr>
          <p:nvPr>
            <p:ph type="sldNum" sz="quarter" idx="5"/>
          </p:nvPr>
        </p:nvSpPr>
        <p:spPr/>
        <p:txBody>
          <a:bodyPr/>
          <a:lstStyle/>
          <a:p>
            <a:fld id="{F1331116-AC31-4588-BB05-E7350721AD54}" type="slidenum">
              <a:rPr lang="en-US" smtClean="0"/>
              <a:t>26</a:t>
            </a:fld>
            <a:endParaRPr lang="en-US" dirty="0"/>
          </a:p>
        </p:txBody>
      </p:sp>
    </p:spTree>
    <p:extLst>
      <p:ext uri="{BB962C8B-B14F-4D97-AF65-F5344CB8AC3E}">
        <p14:creationId xmlns:p14="http://schemas.microsoft.com/office/powerpoint/2010/main" val="3009482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FE8173-93A4-4330-B6E8-25CDFA7F04DE}" type="slidenum">
              <a:rPr lang="de-DE" smtClean="0"/>
              <a:pPr/>
              <a:t>27</a:t>
            </a:fld>
            <a:endParaRPr lang="de-DE" dirty="0"/>
          </a:p>
        </p:txBody>
      </p:sp>
    </p:spTree>
    <p:extLst>
      <p:ext uri="{BB962C8B-B14F-4D97-AF65-F5344CB8AC3E}">
        <p14:creationId xmlns:p14="http://schemas.microsoft.com/office/powerpoint/2010/main" val="154884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Am besten ein Begriff,</a:t>
            </a:r>
            <a:r>
              <a:rPr lang="de-DE" baseline="0" dirty="0"/>
              <a:t> den Sie erst kürzlich mit Schülern eingeführt haben oder bald einführen werden. - </a:t>
            </a:r>
            <a:r>
              <a:rPr lang="de-DE" b="1" baseline="0" dirty="0"/>
              <a:t>Partnerarbeit!</a:t>
            </a:r>
          </a:p>
          <a:p>
            <a:endParaRPr lang="de-DE" b="1" baseline="0" dirty="0"/>
          </a:p>
          <a:p>
            <a:r>
              <a:rPr lang="de-DE" dirty="0"/>
              <a:t>Wichtig: Die Concept</a:t>
            </a:r>
            <a:r>
              <a:rPr lang="de-DE" baseline="0" dirty="0"/>
              <a:t> Map ist natürlich erweiterbar, es sollen keine Merkmale oder Beispiele weggelassen werden.</a:t>
            </a:r>
          </a:p>
          <a:p>
            <a:r>
              <a:rPr lang="de-DE" baseline="0" dirty="0"/>
              <a:t>Umgekehrt müssen nicht alle Kästchen ausgefüllt werden, sofern kein Inhalt vorhanden ist.</a:t>
            </a:r>
            <a:endParaRPr lang="de-DE" dirty="0"/>
          </a:p>
          <a:p>
            <a:r>
              <a:rPr lang="de-DE" dirty="0"/>
              <a:t>Fügen</a:t>
            </a:r>
            <a:r>
              <a:rPr lang="de-DE" baseline="0" dirty="0"/>
              <a:t> Sie als zweiten Schritt passende bzw. fachsprachliche Verben ein.</a:t>
            </a:r>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28</a:t>
            </a:fld>
            <a:endParaRPr lang="en-US" dirty="0"/>
          </a:p>
        </p:txBody>
      </p:sp>
    </p:spTree>
    <p:extLst>
      <p:ext uri="{BB962C8B-B14F-4D97-AF65-F5344CB8AC3E}">
        <p14:creationId xmlns:p14="http://schemas.microsoft.com/office/powerpoint/2010/main" val="2856521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Besprechung der unterschiedlichen</a:t>
            </a:r>
            <a:r>
              <a:rPr lang="de-DE" baseline="0" dirty="0"/>
              <a:t> Ergebnisse – ggfls. Darstellung auf Plakaten</a:t>
            </a:r>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29</a:t>
            </a:fld>
            <a:endParaRPr lang="en-US" dirty="0"/>
          </a:p>
        </p:txBody>
      </p:sp>
    </p:spTree>
    <p:extLst>
      <p:ext uri="{BB962C8B-B14F-4D97-AF65-F5344CB8AC3E}">
        <p14:creationId xmlns:p14="http://schemas.microsoft.com/office/powerpoint/2010/main" val="1509290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61279" indent="-361279">
              <a:buFont typeface="+mj-lt"/>
              <a:buAutoNum type="arabicPeriod"/>
              <a:tabLst>
                <a:tab pos="481706" algn="l"/>
              </a:tabLst>
            </a:pPr>
            <a:r>
              <a:rPr lang="de-DE" sz="1300" dirty="0">
                <a:latin typeface="Arial" panose="020B0604020202020204" pitchFamily="34" charset="0"/>
                <a:ea typeface="Calibri" panose="020F0502020204030204" pitchFamily="34" charset="0"/>
              </a:rPr>
              <a:t>Umfang des Wortschatzes und Lesegeläufigkeit/Viellesen: Der Begriff Lesegeläufigkeit wird von A. Bertschi-Kaufmann für die bereits im Block 1 ausführlich diskutierte Leseflüssigkeit verwendet. Übungsmaterialien zum Aufbau von Lesegeläufigkeit findet man in dem von ihr bereits 2007 herausgegebenen Lesetraining Stufe II, das ein ganzheitliches Konzept anbietet und sich sehr gut für Schülerinnen und Schüler ab der 6./7. Klasse.</a:t>
            </a:r>
          </a:p>
          <a:p>
            <a:pPr marL="481706"/>
            <a:r>
              <a:rPr lang="de-DE" sz="1300" dirty="0">
                <a:latin typeface="Arial" panose="020B0604020202020204" pitchFamily="34" charset="0"/>
                <a:ea typeface="Calibri" panose="020F0502020204030204" pitchFamily="34" charset="0"/>
              </a:rPr>
              <a:t>Der Umfang des Wortschatzes bei DaZ-Lernern wächst nicht durch Viellesen, sondern der Wortschatz muss mehrfach angewandt und geübt werden: Er muss sozusagen „hin- und her gewendet“ werden, auf verschiedene Weise „durchgekaut“, „betrachtet“ werden, damit er nachhaltig ins Gedächtnis gespeichert werden kann. </a:t>
            </a:r>
          </a:p>
          <a:p>
            <a:pPr marL="481706"/>
            <a:r>
              <a:rPr lang="de-DE" sz="1300" dirty="0">
                <a:latin typeface="Arial" panose="020B0604020202020204" pitchFamily="34" charset="0"/>
                <a:ea typeface="Calibri" panose="020F0502020204030204" pitchFamily="34" charset="0"/>
              </a:rPr>
              <a:t>Hilfreich können hierbei beispielsweise Paralleltexte sein, d.h. Texte zum gleichen Thema, in welchen ähnliche Aspekte aber anders formuliert oder aus einer anderen Perspektive dargestellt werden.</a:t>
            </a:r>
          </a:p>
          <a:p>
            <a:pPr marL="361279" indent="-361279">
              <a:buFont typeface="+mj-lt"/>
              <a:buAutoNum type="arabicPeriod" startAt="2"/>
              <a:tabLst>
                <a:tab pos="481706" algn="l"/>
              </a:tabLst>
            </a:pPr>
            <a:r>
              <a:rPr lang="de-DE" sz="1300" dirty="0">
                <a:latin typeface="Arial" panose="020B0604020202020204" pitchFamily="34" charset="0"/>
                <a:ea typeface="Calibri" panose="020F0502020204030204" pitchFamily="34" charset="0"/>
              </a:rPr>
              <a:t>Schüler(innen) bewältigen schwierige Lese- und </a:t>
            </a:r>
            <a:r>
              <a:rPr lang="de-DE" sz="1300" dirty="0" err="1">
                <a:latin typeface="Arial" panose="020B0604020202020204" pitchFamily="34" charset="0"/>
                <a:ea typeface="Calibri" panose="020F0502020204030204" pitchFamily="34" charset="0"/>
              </a:rPr>
              <a:t>Verstehensaufgaben</a:t>
            </a:r>
            <a:r>
              <a:rPr lang="de-DE" sz="1300" dirty="0">
                <a:latin typeface="Arial" panose="020B0604020202020204" pitchFamily="34" charset="0"/>
                <a:ea typeface="Calibri" panose="020F0502020204030204" pitchFamily="34" charset="0"/>
              </a:rPr>
              <a:t> besser, wenn die Lehrkraft wichtige Wörter und/oder Basisbegriffe vor dem eigentlichen Lesen des Textes einführt, erklärt oder durch Text(vor)entlastungsverfahren (z.B. Bilder, andere Darstellungsmittel</a:t>
            </a:r>
            <a:r>
              <a:rPr lang="de-DE" sz="1300" b="1" dirty="0">
                <a:latin typeface="Arial" panose="020B0604020202020204" pitchFamily="34" charset="0"/>
                <a:ea typeface="Calibri" panose="020F0502020204030204" pitchFamily="34" charset="0"/>
              </a:rPr>
              <a:t>, das ABC-</a:t>
            </a:r>
            <a:r>
              <a:rPr lang="de-DE" sz="1300" b="1" dirty="0" err="1">
                <a:latin typeface="Arial" panose="020B0604020202020204" pitchFamily="34" charset="0"/>
                <a:ea typeface="Calibri" panose="020F0502020204030204" pitchFamily="34" charset="0"/>
              </a:rPr>
              <a:t>Darium</a:t>
            </a:r>
            <a:r>
              <a:rPr lang="de-DE" sz="1300" b="1" dirty="0">
                <a:latin typeface="Arial" panose="020B0604020202020204" pitchFamily="34" charset="0"/>
                <a:ea typeface="Calibri" panose="020F0502020204030204" pitchFamily="34" charset="0"/>
              </a:rPr>
              <a:t>)</a:t>
            </a:r>
            <a:r>
              <a:rPr lang="de-DE" sz="1300" dirty="0">
                <a:latin typeface="Arial" panose="020B0604020202020204" pitchFamily="34" charset="0"/>
                <a:ea typeface="Calibri" panose="020F0502020204030204" pitchFamily="34" charset="0"/>
              </a:rPr>
              <a:t> das Verständnis unterstützt.</a:t>
            </a:r>
          </a:p>
          <a:p>
            <a:pPr marL="481706"/>
            <a:r>
              <a:rPr lang="de-DE" sz="1300" dirty="0">
                <a:latin typeface="Arial" panose="020B0604020202020204" pitchFamily="34" charset="0"/>
                <a:ea typeface="Calibri" panose="020F0502020204030204" pitchFamily="34" charset="0"/>
              </a:rPr>
              <a:t>Im DaZ-Bereich können hierfür auch </a:t>
            </a:r>
            <a:r>
              <a:rPr lang="de-DE" sz="1300" b="1" dirty="0">
                <a:latin typeface="Arial" panose="020B0604020202020204" pitchFamily="34" charset="0"/>
                <a:ea typeface="Calibri" panose="020F0502020204030204" pitchFamily="34" charset="0"/>
              </a:rPr>
              <a:t>Wörterlisten/Glossare/Vokabelhefte </a:t>
            </a:r>
            <a:r>
              <a:rPr lang="de-DE" sz="1300" dirty="0">
                <a:latin typeface="Arial" panose="020B0604020202020204" pitchFamily="34" charset="0"/>
                <a:ea typeface="Calibri" panose="020F0502020204030204" pitchFamily="34" charset="0"/>
              </a:rPr>
              <a:t>angelegt werden. Außerdem kann hier ein klärendes Unterrichtsgespräch hilfreich sein.</a:t>
            </a:r>
          </a:p>
          <a:p>
            <a:pPr marL="361279" indent="-361279">
              <a:buFont typeface="+mj-lt"/>
              <a:buAutoNum type="arabicPeriod" startAt="3"/>
              <a:tabLst>
                <a:tab pos="481706" algn="l"/>
              </a:tabLst>
            </a:pPr>
            <a:r>
              <a:rPr lang="de-DE" sz="1300" dirty="0">
                <a:latin typeface="Arial" panose="020B0604020202020204" pitchFamily="34" charset="0"/>
                <a:ea typeface="Calibri" panose="020F0502020204030204" pitchFamily="34" charset="0"/>
              </a:rPr>
              <a:t>Auswahl von (zentralen) Begriffen: Wir können Schüler(innen) nicht alle Wörter vermitteln, die ihnen im Fachunterricht begegnen. Es gibt schlichtweg zu viele – besonders in den Bereichen der Wissenschaft. Es ist ja wirklich so, dass in manchen Fachbereichen, z.B. Chemie oder Geschichte und Politik der Unterricht vor allem eine fachsprachliche Fundierung benötigt, die wesentlich über Begriffe gesteuert wird. Deshalb müssen wir Lehrkräfte kritisch auf den Begriffsfundus schauen, um herauszufinden, welche </a:t>
            </a:r>
            <a:r>
              <a:rPr lang="de-DE" sz="1300" b="1" dirty="0">
                <a:latin typeface="Arial" panose="020B0604020202020204" pitchFamily="34" charset="0"/>
                <a:ea typeface="Calibri" panose="020F0502020204030204" pitchFamily="34" charset="0"/>
              </a:rPr>
              <a:t>Begriffe unabdingbar und grundlegend für das Verständnis des Lerngegenstandes sind. </a:t>
            </a:r>
            <a:r>
              <a:rPr lang="de-DE" sz="1300" dirty="0">
                <a:latin typeface="Arial" panose="020B0604020202020204" pitchFamily="34" charset="0"/>
                <a:ea typeface="Calibri" panose="020F0502020204030204" pitchFamily="34" charset="0"/>
              </a:rPr>
              <a:t>Beck und </a:t>
            </a:r>
            <a:r>
              <a:rPr lang="de-DE" sz="1300" dirty="0" err="1">
                <a:latin typeface="Arial" panose="020B0604020202020204" pitchFamily="34" charset="0"/>
                <a:ea typeface="Calibri" panose="020F0502020204030204" pitchFamily="34" charset="0"/>
              </a:rPr>
              <a:t>MCKeown</a:t>
            </a:r>
            <a:r>
              <a:rPr lang="de-DE" sz="1300" dirty="0">
                <a:latin typeface="Arial" panose="020B0604020202020204" pitchFamily="34" charset="0"/>
                <a:ea typeface="Calibri" panose="020F0502020204030204" pitchFamily="34" charset="0"/>
              </a:rPr>
              <a:t> (2002) schlagen vor nicht mehr als </a:t>
            </a:r>
            <a:r>
              <a:rPr lang="de-DE" sz="1300" b="1" dirty="0">
                <a:latin typeface="Arial" panose="020B0604020202020204" pitchFamily="34" charset="0"/>
                <a:ea typeface="Calibri" panose="020F0502020204030204" pitchFamily="34" charset="0"/>
              </a:rPr>
              <a:t>ungefähr 10 Wörter/Begriff pro Woche </a:t>
            </a:r>
            <a:r>
              <a:rPr lang="de-DE" sz="1300" dirty="0">
                <a:latin typeface="Arial" panose="020B0604020202020204" pitchFamily="34" charset="0"/>
                <a:ea typeface="Calibri" panose="020F0502020204030204" pitchFamily="34" charset="0"/>
              </a:rPr>
              <a:t>vertieft zu lehren.</a:t>
            </a:r>
          </a:p>
          <a:p>
            <a:pPr marL="240853"/>
            <a:r>
              <a:rPr lang="de-DE" sz="1300" dirty="0">
                <a:latin typeface="Arial" panose="020B0604020202020204" pitchFamily="34" charset="0"/>
                <a:ea typeface="Calibri" panose="020F0502020204030204" pitchFamily="34" charset="0"/>
              </a:rPr>
              <a:t>Gerade im DaZ-Bereich ist hier zu bedenken, dass die neu gelernten Wörter auch noch in einer neu zu lernenden Sprache auftauchen und zunächst gelernt, angewendet und mit dem Wissen vernetzt werden müssen, bevor sie als Wortschatz vorausgesetzt werden können. Daher ist eher von deutlich weniger als 10 Wörter auszugehen.</a:t>
            </a:r>
          </a:p>
          <a:p>
            <a:pPr marL="240853"/>
            <a:r>
              <a:rPr lang="de-DE" sz="1300" dirty="0">
                <a:latin typeface="Arial" panose="020B0604020202020204" pitchFamily="34" charset="0"/>
                <a:ea typeface="Calibri" panose="020F0502020204030204" pitchFamily="34" charset="0"/>
              </a:rPr>
              <a:t>Deshalb entscheiden wir nicht nur, welche Begriffe wir einführen und vermitteln, sondern wir bestimmen auch, welche Begriffe eine erhöhte Aufmerksamkeit und Instruktion(Erklärung) benötigen. Weniger bedeutsame Wörter brauchen vielleicht nur einen knappen Hinweis oder eine Notiz. </a:t>
            </a:r>
          </a:p>
          <a:p>
            <a:endParaRPr lang="de-DE" sz="1300" dirty="0">
              <a:latin typeface="Arial" panose="020B0604020202020204" pitchFamily="34" charset="0"/>
              <a:ea typeface="Calibri" panose="020F0502020204030204" pitchFamily="34" charset="0"/>
            </a:endParaRPr>
          </a:p>
        </p:txBody>
      </p:sp>
      <p:sp>
        <p:nvSpPr>
          <p:cNvPr id="4" name="Foliennummernplatzhalter 3"/>
          <p:cNvSpPr>
            <a:spLocks noGrp="1"/>
          </p:cNvSpPr>
          <p:nvPr>
            <p:ph type="sldNum" sz="quarter" idx="5"/>
          </p:nvPr>
        </p:nvSpPr>
        <p:spPr/>
        <p:txBody>
          <a:bodyPr/>
          <a:lstStyle/>
          <a:p>
            <a:fld id="{F1331116-AC31-4588-BB05-E7350721AD54}" type="slidenum">
              <a:rPr lang="en-US" smtClean="0"/>
              <a:t>31</a:t>
            </a:fld>
            <a:endParaRPr lang="en-US" dirty="0"/>
          </a:p>
        </p:txBody>
      </p:sp>
    </p:spTree>
    <p:extLst>
      <p:ext uri="{BB962C8B-B14F-4D97-AF65-F5344CB8AC3E}">
        <p14:creationId xmlns:p14="http://schemas.microsoft.com/office/powerpoint/2010/main" val="1199919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ABC-</a:t>
            </a:r>
            <a:r>
              <a:rPr lang="de-DE" dirty="0" err="1"/>
              <a:t>Darium</a:t>
            </a:r>
            <a:r>
              <a:rPr lang="de-DE" dirty="0"/>
              <a:t> ermöglicht die Entlastung, bevor jedes einzelne Wort eines Textes besprochen oder erklärt werden muss. Nicht jeder der gelegten Begriffe muss erklärt werden, wichtig sind v.a. die Häufungen.</a:t>
            </a:r>
          </a:p>
        </p:txBody>
      </p:sp>
      <p:sp>
        <p:nvSpPr>
          <p:cNvPr id="4" name="Foliennummernplatzhalter 3"/>
          <p:cNvSpPr>
            <a:spLocks noGrp="1"/>
          </p:cNvSpPr>
          <p:nvPr>
            <p:ph type="sldNum" sz="quarter" idx="5"/>
          </p:nvPr>
        </p:nvSpPr>
        <p:spPr/>
        <p:txBody>
          <a:bodyPr/>
          <a:lstStyle/>
          <a:p>
            <a:fld id="{F1331116-AC31-4588-BB05-E7350721AD54}" type="slidenum">
              <a:rPr lang="en-US" smtClean="0"/>
              <a:t>32</a:t>
            </a:fld>
            <a:endParaRPr lang="en-US" dirty="0"/>
          </a:p>
        </p:txBody>
      </p:sp>
    </p:spTree>
    <p:extLst>
      <p:ext uri="{BB962C8B-B14F-4D97-AF65-F5344CB8AC3E}">
        <p14:creationId xmlns:p14="http://schemas.microsoft.com/office/powerpoint/2010/main" val="3800864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b="1" dirty="0"/>
              <a:t>Ablauf der Erprobung</a:t>
            </a:r>
          </a:p>
          <a:p>
            <a:r>
              <a:rPr lang="de-DE" sz="1300" dirty="0"/>
              <a:t>Nun versammeln sich die TN mit ihrem Text um das ABC und das entstandene Bild.  Der Teamer/die </a:t>
            </a:r>
            <a:r>
              <a:rPr lang="de-DE" sz="1300" dirty="0" err="1"/>
              <a:t>Teamerin</a:t>
            </a:r>
            <a:r>
              <a:rPr lang="de-DE" sz="1300" dirty="0"/>
              <a:t> </a:t>
            </a:r>
            <a:r>
              <a:rPr lang="de-DE" sz="1300" dirty="0" err="1"/>
              <a:t>initiert</a:t>
            </a:r>
            <a:r>
              <a:rPr lang="de-DE" sz="1300" dirty="0"/>
              <a:t> nun ein Fachgespräch zu den Begriffen in folgender Weise:</a:t>
            </a:r>
          </a:p>
          <a:p>
            <a:r>
              <a:rPr lang="de-DE" sz="1300" dirty="0"/>
              <a:t>Zunächst schaut man sich das Gesamtbild an und erstellt eine Hitliste der am häufigsten genannten Begriffe. </a:t>
            </a:r>
          </a:p>
          <a:p>
            <a:r>
              <a:rPr lang="de-DE" sz="1300" dirty="0"/>
              <a:t>Dann beginnt man bei den alphabetisch vorne zu findenden Begriffe, liest sie vor und fragt, </a:t>
            </a:r>
            <a:r>
              <a:rPr lang="de-DE" sz="1300" b="1" dirty="0"/>
              <a:t>wer von denjenigen, die diese Begriffe gelegt haben, erläutern möchte, warum er/sie diesen Begriff gewählt hat. </a:t>
            </a:r>
            <a:r>
              <a:rPr lang="de-DE" sz="1300" dirty="0"/>
              <a:t>So arbeitet man sich alphabetisch durch den Text bis der Text in gewisser Weise neu und lebendig vor einem steht.</a:t>
            </a:r>
          </a:p>
          <a:p>
            <a:r>
              <a:rPr lang="de-DE" sz="1300" dirty="0"/>
              <a:t>Für die Erprobung reicht es meistens schon aus, wenn man nur einige Begriffe diskutiert, dann ist das Prinzip in der Regel verstanden und man kann sich auf die didaktische Ebene begeben und das Verfahren im Blick auf die eigene Lerngruppe und das eigene Fach reflektieren.</a:t>
            </a:r>
          </a:p>
          <a:p>
            <a:endParaRPr lang="de-DE" sz="1300" dirty="0"/>
          </a:p>
          <a:p>
            <a:r>
              <a:rPr lang="de-DE" sz="1300" b="1" dirty="0"/>
              <a:t>Didaktische Reflexion</a:t>
            </a:r>
          </a:p>
          <a:p>
            <a:r>
              <a:rPr lang="de-DE" sz="1200" kern="1200" dirty="0">
                <a:solidFill>
                  <a:schemeClr val="tx1"/>
                </a:solidFill>
                <a:effectLst/>
                <a:latin typeface="+mn-lt"/>
                <a:ea typeface="+mn-ea"/>
                <a:cs typeface="+mn-cs"/>
              </a:rPr>
              <a:t>Diese Vorgehensweise ermöglicht es </a:t>
            </a:r>
            <a:r>
              <a:rPr lang="de-DE" sz="1200" b="1" kern="1200" dirty="0">
                <a:solidFill>
                  <a:schemeClr val="tx1"/>
                </a:solidFill>
                <a:effectLst/>
                <a:latin typeface="+mn-lt"/>
                <a:ea typeface="+mn-ea"/>
                <a:cs typeface="+mn-cs"/>
              </a:rPr>
              <a:t>allen Schülerinnen und Schüler</a:t>
            </a:r>
            <a:r>
              <a:rPr lang="de-DE" sz="1200" kern="1200" dirty="0">
                <a:solidFill>
                  <a:schemeClr val="tx1"/>
                </a:solidFill>
                <a:effectLst/>
                <a:latin typeface="+mn-lt"/>
                <a:ea typeface="+mn-ea"/>
                <a:cs typeface="+mn-cs"/>
              </a:rPr>
              <a:t> – und gerade auch DaZ-Lernern – sich angemessen an der Erarbeitung eines Textes einzubringen. Das Gespräch über die Begriffe (sachlich/fachlich), ihren Ort im Text (Textstruktur/Schemata) und den individuellen Bezug des Lerners zum Gegenstand (Vorwissen, Emotionen, Fragen usw.) ermöglicht gerade den noch nicht so sprachstarken Schülerinnen und Schüler </a:t>
            </a:r>
            <a:r>
              <a:rPr lang="de-DE" sz="1200" b="1" kern="1200" dirty="0">
                <a:solidFill>
                  <a:schemeClr val="tx1"/>
                </a:solidFill>
                <a:effectLst/>
                <a:latin typeface="+mn-lt"/>
                <a:ea typeface="+mn-ea"/>
                <a:cs typeface="+mn-cs"/>
              </a:rPr>
              <a:t>Fragen zu stellen</a:t>
            </a:r>
            <a:r>
              <a:rPr lang="de-DE" sz="1200" kern="1200" dirty="0">
                <a:solidFill>
                  <a:schemeClr val="tx1"/>
                </a:solidFill>
                <a:effectLst/>
                <a:latin typeface="+mn-lt"/>
                <a:ea typeface="+mn-ea"/>
                <a:cs typeface="+mn-cs"/>
              </a:rPr>
              <a:t> und um Klärungen ebenso zu bitten, wie eine persönliche Begebenheit zu erzählen. Das heißt, sie selbst werfen einen oder mehrere Anker zum Gegenstand, der im Text verhandelt wird und setzen sich damit individuell auseinander. Gleichzeitig wird durch diese kollektive Textentlastung die eigentliche Bearbeitung des Textes vorbereitet.</a:t>
            </a:r>
          </a:p>
          <a:p>
            <a:r>
              <a:rPr lang="de-DE" sz="1200" b="1" kern="1200" dirty="0">
                <a:solidFill>
                  <a:schemeClr val="tx1"/>
                </a:solidFill>
                <a:effectLst/>
                <a:latin typeface="+mn-lt"/>
                <a:ea typeface="+mn-ea"/>
                <a:cs typeface="+mn-cs"/>
              </a:rPr>
              <a:t>DaZ-Lerner benötigen</a:t>
            </a:r>
            <a:r>
              <a:rPr lang="de-DE" sz="1200" kern="1200" dirty="0">
                <a:solidFill>
                  <a:schemeClr val="tx1"/>
                </a:solidFill>
                <a:effectLst/>
                <a:latin typeface="+mn-lt"/>
                <a:ea typeface="+mn-ea"/>
                <a:cs typeface="+mn-cs"/>
              </a:rPr>
              <a:t> als zusätzliches „Geländer“ natürlich noch die </a:t>
            </a:r>
            <a:r>
              <a:rPr lang="de-DE" sz="1200" b="1" kern="1200" dirty="0">
                <a:solidFill>
                  <a:schemeClr val="tx1"/>
                </a:solidFill>
                <a:effectLst/>
                <a:latin typeface="+mn-lt"/>
                <a:ea typeface="+mn-ea"/>
                <a:cs typeface="+mn-cs"/>
              </a:rPr>
              <a:t>entsprechenden Redemittel </a:t>
            </a:r>
            <a:r>
              <a:rPr lang="de-DE" sz="1200" kern="1200" dirty="0">
                <a:solidFill>
                  <a:schemeClr val="tx1"/>
                </a:solidFill>
                <a:effectLst/>
                <a:latin typeface="+mn-lt"/>
                <a:ea typeface="+mn-ea"/>
                <a:cs typeface="+mn-cs"/>
              </a:rPr>
              <a:t>und einen stärkeren Fokus auf die </a:t>
            </a:r>
            <a:r>
              <a:rPr lang="de-DE" sz="1200" b="1" kern="1200" dirty="0">
                <a:solidFill>
                  <a:schemeClr val="tx1"/>
                </a:solidFill>
                <a:effectLst/>
                <a:latin typeface="+mn-lt"/>
                <a:ea typeface="+mn-ea"/>
                <a:cs typeface="+mn-cs"/>
              </a:rPr>
              <a:t>sprachlichen Aspekte des Textes. </a:t>
            </a:r>
            <a:r>
              <a:rPr lang="de-DE" sz="1200" kern="1200" dirty="0">
                <a:solidFill>
                  <a:schemeClr val="tx1"/>
                </a:solidFill>
                <a:effectLst/>
                <a:latin typeface="+mn-lt"/>
                <a:ea typeface="+mn-ea"/>
                <a:cs typeface="+mn-cs"/>
              </a:rPr>
              <a:t>Im Sinne des </a:t>
            </a:r>
            <a:r>
              <a:rPr lang="de-DE" sz="1200" b="1" kern="1200" dirty="0">
                <a:solidFill>
                  <a:schemeClr val="tx1"/>
                </a:solidFill>
                <a:effectLst/>
                <a:latin typeface="+mn-lt"/>
                <a:ea typeface="+mn-ea"/>
                <a:cs typeface="+mn-cs"/>
              </a:rPr>
              <a:t>Vormachens</a:t>
            </a:r>
            <a:r>
              <a:rPr lang="de-DE" sz="1200" kern="1200" dirty="0">
                <a:solidFill>
                  <a:schemeClr val="tx1"/>
                </a:solidFill>
                <a:effectLst/>
                <a:latin typeface="+mn-lt"/>
                <a:ea typeface="+mn-ea"/>
                <a:cs typeface="+mn-cs"/>
              </a:rPr>
              <a:t> sollte die Lehrperson auch ein oder zwei Begriffe notieren und damit Möglichkeiten der Vernetzung von Gedanken im Text zum Ausdruck bringen.</a:t>
            </a:r>
          </a:p>
          <a:p>
            <a:r>
              <a:rPr lang="de-DE" sz="1200" b="1" kern="1200" dirty="0">
                <a:solidFill>
                  <a:schemeClr val="tx1"/>
                </a:solidFill>
                <a:effectLst/>
                <a:latin typeface="+mn-lt"/>
                <a:ea typeface="+mn-ea"/>
                <a:cs typeface="+mn-cs"/>
              </a:rPr>
              <a:t>Redemittel – z.B.</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Ich habe diesen Begriff/dieses Wort ausgesucht, weil ….</a:t>
            </a:r>
          </a:p>
          <a:p>
            <a:r>
              <a:rPr lang="de-DE" sz="1200" kern="1200" dirty="0">
                <a:solidFill>
                  <a:schemeClr val="tx1"/>
                </a:solidFill>
                <a:effectLst/>
                <a:latin typeface="+mn-lt"/>
                <a:ea typeface="+mn-ea"/>
                <a:cs typeface="+mn-cs"/>
              </a:rPr>
              <a:t>(Grammatik: Satzbauplan von Begründungssätzen mit weil)</a:t>
            </a:r>
          </a:p>
          <a:p>
            <a:r>
              <a:rPr lang="de-DE" sz="1200" b="1" kern="1200" dirty="0">
                <a:solidFill>
                  <a:schemeClr val="tx1"/>
                </a:solidFill>
                <a:effectLst/>
                <a:latin typeface="+mn-lt"/>
                <a:ea typeface="+mn-ea"/>
                <a:cs typeface="+mn-cs"/>
              </a:rPr>
              <a:t>Sprachliche Aspekte des Textes – z.B.</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Eingrenzung der zu markierenden Begriffe: z.B. nur Nomen </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Wortarten durch verschiedenfarbige Kärtchen markieren</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Im Gespräch immer wieder auf den Kontext (Satz/Textabschnitt) fokussieren und vorlesen lassen.</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Aufschreiben der zentralen Begriffe – mit Artikel und Plural und Kontext (Satz).</a:t>
            </a:r>
          </a:p>
          <a:p>
            <a:pPr lvl="0"/>
            <a:r>
              <a:rPr lang="de-DE" sz="1200" kern="1200" dirty="0">
                <a:solidFill>
                  <a:schemeClr val="tx1"/>
                </a:solidFill>
                <a:effectLst/>
                <a:latin typeface="+mn-lt"/>
                <a:ea typeface="+mn-ea"/>
                <a:cs typeface="+mn-cs"/>
              </a:rPr>
              <a:t>Aufschreiben von (Schüler-)Erklärungen</a:t>
            </a:r>
          </a:p>
          <a:p>
            <a:r>
              <a:rPr lang="de-DE" sz="1200" b="1"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Materialien</a:t>
            </a:r>
          </a:p>
          <a:p>
            <a:pPr lvl="0"/>
            <a:r>
              <a:rPr lang="de-DE" sz="1200" kern="1200" dirty="0">
                <a:solidFill>
                  <a:schemeClr val="tx1"/>
                </a:solidFill>
                <a:effectLst/>
                <a:latin typeface="+mn-lt"/>
                <a:ea typeface="+mn-ea"/>
                <a:cs typeface="+mn-cs"/>
              </a:rPr>
              <a:t>Texte für DaZ-Schüler : Besonders bei der Einführung der Methode sollte man überschaubare Texte nehmen, die sich im Interessehorizont der Jugendlichen befinden.  </a:t>
            </a:r>
          </a:p>
          <a:p>
            <a:pPr lvl="0"/>
            <a:r>
              <a:rPr lang="de-DE" sz="1200" kern="1200" dirty="0">
                <a:solidFill>
                  <a:schemeClr val="tx1"/>
                </a:solidFill>
                <a:effectLst/>
                <a:latin typeface="+mn-lt"/>
                <a:ea typeface="+mn-ea"/>
                <a:cs typeface="+mn-cs"/>
              </a:rPr>
              <a:t>z.B. Ramadan (aus: Hamburger ABC); </a:t>
            </a:r>
          </a:p>
          <a:p>
            <a:pPr lvl="0"/>
            <a:r>
              <a:rPr lang="de-DE" sz="1200" kern="1200" dirty="0">
                <a:solidFill>
                  <a:schemeClr val="tx1"/>
                </a:solidFill>
                <a:effectLst/>
                <a:latin typeface="+mn-lt"/>
                <a:ea typeface="+mn-ea"/>
                <a:cs typeface="+mn-cs"/>
              </a:rPr>
              <a:t> z.B. Iftar (Zeitungsartikel)</a:t>
            </a:r>
          </a:p>
          <a:p>
            <a:pPr lvl="0"/>
            <a:r>
              <a:rPr lang="de-DE" sz="1200" kern="1200" dirty="0">
                <a:solidFill>
                  <a:schemeClr val="tx1"/>
                </a:solidFill>
                <a:effectLst/>
                <a:latin typeface="+mn-lt"/>
                <a:ea typeface="+mn-ea"/>
                <a:cs typeface="+mn-cs"/>
              </a:rPr>
              <a:t>Gut geeignet sind auch Texte zum Thema Fußball.</a:t>
            </a:r>
          </a:p>
        </p:txBody>
      </p:sp>
      <p:sp>
        <p:nvSpPr>
          <p:cNvPr id="4" name="Foliennummernplatzhalter 3"/>
          <p:cNvSpPr>
            <a:spLocks noGrp="1"/>
          </p:cNvSpPr>
          <p:nvPr>
            <p:ph type="sldNum" sz="quarter" idx="5"/>
          </p:nvPr>
        </p:nvSpPr>
        <p:spPr/>
        <p:txBody>
          <a:bodyPr/>
          <a:lstStyle/>
          <a:p>
            <a:fld id="{F1331116-AC31-4588-BB05-E7350721AD54}" type="slidenum">
              <a:rPr lang="en-US" smtClean="0"/>
              <a:t>33</a:t>
            </a:fld>
            <a:endParaRPr lang="en-US" dirty="0"/>
          </a:p>
        </p:txBody>
      </p:sp>
    </p:spTree>
    <p:extLst>
      <p:ext uri="{BB962C8B-B14F-4D97-AF65-F5344CB8AC3E}">
        <p14:creationId xmlns:p14="http://schemas.microsoft.com/office/powerpoint/2010/main" val="453533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40853" indent="-240853">
              <a:buFont typeface="+mj-lt"/>
              <a:buAutoNum type="arabicPeriod" startAt="4"/>
            </a:pPr>
            <a:r>
              <a:rPr lang="de-DE" baseline="0" dirty="0">
                <a:cs typeface="Arial" pitchFamily="34" charset="0"/>
              </a:rPr>
              <a:t>Effektiver Wortschatzunterricht bietet Schüler(innen) Gelegenheiten, einem Wort/Begriff vielfach zu begegnen, damit (Quer-)Verbindungen gebildet werden können, mit dem Ziel das Wort/den Begriff schließlich wirklich zu beherrschen. Das erfordert natürlich Wiederholungen und die Bearbeitung durch Gespräch und Schreiben. </a:t>
            </a:r>
            <a:r>
              <a:rPr lang="de-DE" dirty="0">
                <a:cs typeface="Arial" pitchFamily="34" charset="0"/>
              </a:rPr>
              <a:t>Für</a:t>
            </a:r>
            <a:r>
              <a:rPr lang="de-DE" baseline="0" dirty="0">
                <a:cs typeface="Arial" pitchFamily="34" charset="0"/>
              </a:rPr>
              <a:t> wichtige Wörter ist es nicht ausreichend, die Schüler(innen) lediglich in Wörterbüchern oder Glossaren nachschlagen, Synonyme finden zu lassen oder die Wörter in einem Satz zu benutzen. Wortschatzarbeit reduziert auf diese Übungen führt nicht zu konzeptionellem, vertieften Verständnis des Gegenstandes. - </a:t>
            </a:r>
            <a:r>
              <a:rPr lang="de-DE" b="1" baseline="0" dirty="0">
                <a:cs typeface="Arial" pitchFamily="34" charset="0"/>
              </a:rPr>
              <a:t>Es ist notwendig, dass Sie Ihren Schüler(innen) helfen, reichhaltige und erweiterte Definitionen zu entwickeln, die – auch sprachlich – zu ihnen passen</a:t>
            </a:r>
            <a:r>
              <a:rPr lang="de-DE" b="0" baseline="0" dirty="0">
                <a:cs typeface="Arial" pitchFamily="34" charset="0"/>
              </a:rPr>
              <a:t>.</a:t>
            </a:r>
            <a:endParaRPr lang="de-DE" b="1" dirty="0">
              <a:cs typeface="Arial" pitchFamily="34" charset="0"/>
            </a:endParaRPr>
          </a:p>
          <a:p>
            <a:pPr marL="240853" indent="-240853">
              <a:buFont typeface="+mj-lt"/>
              <a:buAutoNum type="arabicPeriod" startAt="4"/>
            </a:pPr>
            <a:endParaRPr lang="de-DE" dirty="0">
              <a:cs typeface="Arial" pitchFamily="34" charset="0"/>
            </a:endParaRPr>
          </a:p>
          <a:p>
            <a:pPr marL="240853" indent="-240853">
              <a:buFont typeface="+mj-lt"/>
              <a:buAutoNum type="arabicPeriod" startAt="4"/>
            </a:pPr>
            <a:r>
              <a:rPr lang="de-DE" b="1" dirty="0">
                <a:cs typeface="Arial" pitchFamily="34" charset="0"/>
              </a:rPr>
              <a:t>Metakognition –</a:t>
            </a:r>
            <a:r>
              <a:rPr lang="de-DE" baseline="0" dirty="0">
                <a:cs typeface="Arial" pitchFamily="34" charset="0"/>
              </a:rPr>
              <a:t> Um erfolgreich lernen zu können, brauchen unsere Schülerinnen und Schüler ein Bewusstsein dafür, was es bedeutet, sich ein neues Begriffs-Netz-Werk aufzubauen oder mit anderen Worten: Sich neues Wissen im Fach anzueignen. Unsere Schülerinnen und Schüler haben über viele Jahre Unterrichtspraxis im Fremdsprachen- oder auch Fachunterricht ein falsches Verständnis vom Wörter lernen. Sie denken, dass Synonyme zu kennen oder auswendig gelernte, vorgegebene Definitionen wiedergeben zu können, sei schon echtes Wort-Verständnis. Unsere Aufgabe besteht nun darin, unseren Lernerinnen und Schüler deutlich zu machen, dass dies ein Missverständnis ist. Wir wollen ihnen effektive und ertragreiche Lernkonzepte für Fach-Wortschatz zeigen und ihnen somit zu helfen, ein eigenes Begriffsverständnis vom Gegenstand entstehen zu lassen.</a:t>
            </a:r>
          </a:p>
          <a:p>
            <a:pPr marL="240853" indent="-240853">
              <a:buFont typeface="+mj-lt"/>
              <a:buAutoNum type="arabicPeriod" startAt="4"/>
            </a:pPr>
            <a:r>
              <a:rPr lang="de-DE" b="1" baseline="0" dirty="0">
                <a:cs typeface="Arial" pitchFamily="34" charset="0"/>
              </a:rPr>
              <a:t> </a:t>
            </a:r>
            <a:r>
              <a:rPr lang="de-DE" b="0" baseline="0" dirty="0">
                <a:cs typeface="Arial" pitchFamily="34" charset="0"/>
              </a:rPr>
              <a:t>Hervorragende </a:t>
            </a:r>
            <a:r>
              <a:rPr lang="de-DE" b="1" baseline="0" dirty="0">
                <a:cs typeface="Arial" pitchFamily="34" charset="0"/>
              </a:rPr>
              <a:t>Praxisbeispiele</a:t>
            </a:r>
            <a:r>
              <a:rPr lang="de-DE" b="0" baseline="0" dirty="0">
                <a:cs typeface="Arial" pitchFamily="34" charset="0"/>
              </a:rPr>
              <a:t> zur systematischen Einführung neuen Wortschatzes sowie vielfältige Vorschläge sind auf dem Portal  von schule.org zu finden. Neben den Tutorials zu allen vorgestellten Methoden gibt es noch frei verfügbare Arbeitsblätter und weitere Materialien. Link: schule.org/</a:t>
            </a:r>
            <a:r>
              <a:rPr lang="de-DE" b="0" baseline="0" dirty="0" err="1">
                <a:cs typeface="Arial" pitchFamily="34" charset="0"/>
              </a:rPr>
              <a:t>thema</a:t>
            </a:r>
            <a:r>
              <a:rPr lang="de-DE" b="0" baseline="0" dirty="0">
                <a:cs typeface="Arial" pitchFamily="34" charset="0"/>
              </a:rPr>
              <a:t>/</a:t>
            </a:r>
            <a:r>
              <a:rPr lang="de-DE" b="0" baseline="0" dirty="0" err="1">
                <a:cs typeface="Arial" pitchFamily="34" charset="0"/>
              </a:rPr>
              <a:t>sprachfoerderung</a:t>
            </a:r>
            <a:r>
              <a:rPr lang="de-DE" b="0" baseline="0" dirty="0">
                <a:cs typeface="Arial" pitchFamily="34" charset="0"/>
              </a:rPr>
              <a:t>/  Alle Materialien und Filme können frei im Unterricht verwendet und vervielfältigt werden!</a:t>
            </a:r>
            <a:endParaRPr lang="de-DE" baseline="0" dirty="0">
              <a:cs typeface="Arial" pitchFamily="34" charset="0"/>
            </a:endParaRPr>
          </a:p>
          <a:p>
            <a:pPr marL="240853" indent="-240853">
              <a:buFont typeface="+mj-lt"/>
              <a:buAutoNum type="arabicPeriod" startAt="4"/>
            </a:pPr>
            <a:endParaRPr lang="de-DE" baseline="0" dirty="0">
              <a:cs typeface="Arial" pitchFamily="34" charset="0"/>
            </a:endParaRPr>
          </a:p>
          <a:p>
            <a:r>
              <a:rPr lang="de-DE" baseline="0" dirty="0">
                <a:cs typeface="Arial" pitchFamily="34" charset="0"/>
              </a:rPr>
              <a:t>Wir müssen gründlich überlegen, welchen Wortschatz unsere Schülerinnen und Schüler für das Fach wirklich benötigen. Wir müssen den Schülerinnen auch helfen ein Verständnis dafür aufzubauen, was vertieftes Verstehen von begrifflich gefassten Konzepten im Fach bedeutet: ein vielfältiger, facettenreicher Zugang zu den “Gegenständen” jenseits jeglichen “</a:t>
            </a:r>
            <a:r>
              <a:rPr lang="de-DE" baseline="0" dirty="0" err="1">
                <a:cs typeface="Arial" pitchFamily="34" charset="0"/>
              </a:rPr>
              <a:t>Vokabeldrills</a:t>
            </a:r>
            <a:r>
              <a:rPr lang="de-DE" baseline="0" dirty="0">
                <a:cs typeface="Arial" pitchFamily="34" charset="0"/>
              </a:rPr>
              <a:t>”. Und nicht zuletzt kommt es darauf an durch das Vormachen und Modellieren von Wortschatz-Aneignungs-Strategien durch uns als Lehrkraft unseren Jugendlichen </a:t>
            </a:r>
            <a:r>
              <a:rPr lang="de-DE" b="1" baseline="0" dirty="0">
                <a:cs typeface="Arial" pitchFamily="34" charset="0"/>
              </a:rPr>
              <a:t>vielfältige, individualisierende </a:t>
            </a:r>
            <a:r>
              <a:rPr lang="de-DE" baseline="0" dirty="0">
                <a:cs typeface="Arial" pitchFamily="34" charset="0"/>
              </a:rPr>
              <a:t>und zugleich </a:t>
            </a:r>
            <a:r>
              <a:rPr lang="de-DE" b="1" baseline="0" dirty="0">
                <a:cs typeface="Arial" pitchFamily="34" charset="0"/>
              </a:rPr>
              <a:t>systematische </a:t>
            </a:r>
            <a:r>
              <a:rPr lang="de-DE" baseline="0" dirty="0">
                <a:cs typeface="Arial" pitchFamily="34" charset="0"/>
              </a:rPr>
              <a:t>Anleitung zu geben, damit sich ihre eigene Wortschatz-Kiste füllen kann.</a:t>
            </a:r>
          </a:p>
        </p:txBody>
      </p:sp>
      <p:sp>
        <p:nvSpPr>
          <p:cNvPr id="4" name="Foliennummernplatzhalter 3"/>
          <p:cNvSpPr>
            <a:spLocks noGrp="1"/>
          </p:cNvSpPr>
          <p:nvPr>
            <p:ph type="sldNum" sz="quarter" idx="5"/>
          </p:nvPr>
        </p:nvSpPr>
        <p:spPr/>
        <p:txBody>
          <a:bodyPr/>
          <a:lstStyle/>
          <a:p>
            <a:fld id="{F1331116-AC31-4588-BB05-E7350721AD54}" type="slidenum">
              <a:rPr lang="en-US" smtClean="0"/>
              <a:t>34</a:t>
            </a:fld>
            <a:endParaRPr lang="en-US" dirty="0"/>
          </a:p>
        </p:txBody>
      </p:sp>
    </p:spTree>
    <p:extLst>
      <p:ext uri="{BB962C8B-B14F-4D97-AF65-F5344CB8AC3E}">
        <p14:creationId xmlns:p14="http://schemas.microsoft.com/office/powerpoint/2010/main" val="2696578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 Sigg: „Lexikalische Kenntnisse entstehen nicht allein durch das globale Einprägen, sondern auch und besonders durch die </a:t>
            </a:r>
            <a:r>
              <a:rPr lang="de-DE" b="1" dirty="0"/>
              <a:t>bewusste Aneignung </a:t>
            </a:r>
            <a:r>
              <a:rPr lang="de-DE" dirty="0"/>
              <a:t>ihrer Komponenten und der Regularitäten, die ihren Gebrauch steuern.“ Diese Komponenten sind: </a:t>
            </a:r>
          </a:p>
          <a:p>
            <a:r>
              <a:rPr lang="de-DE" dirty="0"/>
              <a:t>Die phonetische (Aussprache), die semantische (Bedeutung), die graphemische (Schreibweise) und die grammatische (Systematisierungen).</a:t>
            </a:r>
          </a:p>
          <a:p>
            <a:r>
              <a:rPr lang="de-DE" dirty="0"/>
              <a:t>Mit dem gezeigten Memorierungskleeblatt kann man sehr gut und anschaulich Wörter und (Fach-)Begriffe lernen bzw. sich vergegenwärtigen, welche Anteile sie haben.</a:t>
            </a:r>
          </a:p>
          <a:p>
            <a:endParaRPr lang="de-DE" dirty="0"/>
          </a:p>
          <a:p>
            <a:r>
              <a:rPr lang="de-DE" dirty="0"/>
              <a:t>Ein Beispiel wäre die Rose:</a:t>
            </a:r>
          </a:p>
          <a:p>
            <a:r>
              <a:rPr lang="de-DE" dirty="0"/>
              <a:t>Aussprache mit langem o und klingendem s-Laut</a:t>
            </a:r>
          </a:p>
          <a:p>
            <a:r>
              <a:rPr lang="de-DE" dirty="0"/>
              <a:t>Grammatik: feminin, Pluralendung –n</a:t>
            </a:r>
          </a:p>
          <a:p>
            <a:r>
              <a:rPr lang="de-DE" dirty="0"/>
              <a:t>Bedeutung: Bild einer Rose</a:t>
            </a:r>
          </a:p>
          <a:p>
            <a:r>
              <a:rPr lang="de-DE" dirty="0"/>
              <a:t>Schriftzeichen: Rose</a:t>
            </a:r>
          </a:p>
        </p:txBody>
      </p:sp>
      <p:sp>
        <p:nvSpPr>
          <p:cNvPr id="4" name="Foliennummernplatzhalter 3"/>
          <p:cNvSpPr>
            <a:spLocks noGrp="1"/>
          </p:cNvSpPr>
          <p:nvPr>
            <p:ph type="sldNum" sz="quarter" idx="5"/>
          </p:nvPr>
        </p:nvSpPr>
        <p:spPr/>
        <p:txBody>
          <a:bodyPr/>
          <a:lstStyle/>
          <a:p>
            <a:fld id="{F1331116-AC31-4588-BB05-E7350721AD54}" type="slidenum">
              <a:rPr lang="en-US" smtClean="0"/>
              <a:t>35</a:t>
            </a:fld>
            <a:endParaRPr lang="en-US" dirty="0"/>
          </a:p>
        </p:txBody>
      </p:sp>
    </p:spTree>
    <p:extLst>
      <p:ext uri="{BB962C8B-B14F-4D97-AF65-F5344CB8AC3E}">
        <p14:creationId xmlns:p14="http://schemas.microsoft.com/office/powerpoint/2010/main" val="24571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Bei dieser Methode geht es vor allem darum, das eigene Verstehen von Begriffen zu reflektieren und schließlich zu einem höheren Verständnis zu gelangen: </a:t>
            </a:r>
          </a:p>
          <a:p>
            <a:endParaRPr lang="de-DE" sz="1200" dirty="0"/>
          </a:p>
          <a:p>
            <a:r>
              <a:rPr lang="de-DE" sz="1200" dirty="0"/>
              <a:t>Begriff zu einem Thema werden im sog. „Schüttelkasten“ präsentiert und die Lernenden müssen diese kategorisieren. </a:t>
            </a:r>
          </a:p>
          <a:p>
            <a:endParaRPr lang="de-DE" sz="1200" dirty="0"/>
          </a:p>
          <a:p>
            <a:r>
              <a:rPr lang="de-DE" sz="1200" dirty="0"/>
              <a:t>Anschließend wird im U-Gespräch  gemeinsam (oder mit anderen Methoden) versucht, zu Klärungen zu kommen. </a:t>
            </a:r>
          </a:p>
          <a:p>
            <a:endParaRPr lang="de-DE" sz="1200" dirty="0"/>
          </a:p>
          <a:p>
            <a:r>
              <a:rPr lang="de-DE" sz="1200" dirty="0"/>
              <a:t>Ziel: möglichst alle Begriffe wandern in den Kasten: „Ich weiß, was diese Wörter bedeuten“  und noch weitergehend: „Ich kann sie erklären.“</a:t>
            </a:r>
          </a:p>
        </p:txBody>
      </p:sp>
      <p:sp>
        <p:nvSpPr>
          <p:cNvPr id="4" name="Foliennummernplatzhalter 3"/>
          <p:cNvSpPr>
            <a:spLocks noGrp="1"/>
          </p:cNvSpPr>
          <p:nvPr>
            <p:ph type="sldNum" sz="quarter" idx="5"/>
          </p:nvPr>
        </p:nvSpPr>
        <p:spPr/>
        <p:txBody>
          <a:bodyPr/>
          <a:lstStyle/>
          <a:p>
            <a:fld id="{F1331116-AC31-4588-BB05-E7350721AD54}" type="slidenum">
              <a:rPr lang="en-US" smtClean="0"/>
              <a:t>36</a:t>
            </a:fld>
            <a:endParaRPr lang="en-US" dirty="0"/>
          </a:p>
        </p:txBody>
      </p:sp>
    </p:spTree>
    <p:extLst>
      <p:ext uri="{BB962C8B-B14F-4D97-AF65-F5344CB8AC3E}">
        <p14:creationId xmlns:p14="http://schemas.microsoft.com/office/powerpoint/2010/main" val="205377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3</a:t>
            </a:fld>
            <a:endParaRPr lang="en-US" dirty="0"/>
          </a:p>
        </p:txBody>
      </p:sp>
    </p:spTree>
    <p:extLst>
      <p:ext uri="{BB962C8B-B14F-4D97-AF65-F5344CB8AC3E}">
        <p14:creationId xmlns:p14="http://schemas.microsoft.com/office/powerpoint/2010/main" val="2142639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man mit diesen Notierungen dann Wörter lernen kann, beschreibt M. Sigg in 5 Schritten. </a:t>
            </a:r>
          </a:p>
          <a:p>
            <a:r>
              <a:rPr lang="de-DE" dirty="0"/>
              <a:t>Schritte 1 und 2 sind das </a:t>
            </a:r>
            <a:r>
              <a:rPr lang="de-DE" b="1" dirty="0"/>
              <a:t>Einprägen </a:t>
            </a:r>
            <a:r>
              <a:rPr lang="de-DE" b="0" dirty="0"/>
              <a:t>des Wortes durch</a:t>
            </a:r>
            <a:r>
              <a:rPr lang="de-DE" dirty="0"/>
              <a:t> das halblaute Sprechen des deutschen Wortes und das Lesen der Erklärung/Umschreibung vice-</a:t>
            </a:r>
            <a:r>
              <a:rPr lang="de-DE" dirty="0" err="1"/>
              <a:t>versa</a:t>
            </a:r>
            <a:r>
              <a:rPr lang="de-DE" dirty="0"/>
              <a:t> . </a:t>
            </a:r>
          </a:p>
          <a:p>
            <a:r>
              <a:rPr lang="de-DE" dirty="0"/>
              <a:t>Schritt 3 ist das </a:t>
            </a:r>
            <a:r>
              <a:rPr lang="de-DE" b="1" dirty="0"/>
              <a:t>Auswendiglernen </a:t>
            </a:r>
            <a:r>
              <a:rPr lang="de-DE" b="0" dirty="0"/>
              <a:t>(wie beim klassischen Vokabellernen – deutsches Wort abdecken und auswendig aufsagen/dann prüfen) .</a:t>
            </a:r>
          </a:p>
          <a:p>
            <a:r>
              <a:rPr lang="de-DE" b="0" dirty="0"/>
              <a:t>Schritt 4 heißt </a:t>
            </a:r>
            <a:r>
              <a:rPr lang="de-DE" b="1" dirty="0"/>
              <a:t>Wortbilder einprägen durch Aufschreiben</a:t>
            </a:r>
            <a:r>
              <a:rPr lang="de-DE" b="0" dirty="0"/>
              <a:t> – Linke Seite mit den Wörtern abdecken und die Wörter auswendig aufschreiben. </a:t>
            </a:r>
          </a:p>
          <a:p>
            <a:r>
              <a:rPr lang="de-DE" b="0" dirty="0"/>
              <a:t>Schritte 5 und 6 sind dann die </a:t>
            </a:r>
            <a:r>
              <a:rPr lang="de-DE" b="1" dirty="0"/>
              <a:t>Selbstkorrektur </a:t>
            </a:r>
            <a:r>
              <a:rPr lang="de-DE" b="0" dirty="0"/>
              <a:t>und wenn nötig </a:t>
            </a:r>
            <a:r>
              <a:rPr lang="de-DE" b="1" dirty="0"/>
              <a:t>Neuprägung durch Wiederholung.</a:t>
            </a:r>
          </a:p>
          <a:p>
            <a:r>
              <a:rPr lang="de-DE" sz="1300" dirty="0">
                <a:solidFill>
                  <a:prstClr val="black"/>
                </a:solidFill>
              </a:rPr>
              <a:t>Wie mühsam und zeitaufwendig die Aneignung neuen Wortschatzes und seine tiefe Verankerung im lexikalischen Gedächtnis ist, erklärt M. Sigg im Arbeitsblatt für die Schülerinnen und Schüler so: „Was du wissen musst: Für die Einprägung der Bedeutung, der Form und des Schriftbildes von 10 neuen Wörtern/Wendungen brauchst du zwischen 5-6 mal 6 Minuten, d.h. mindestens eines halbe Stunde. Um eine Langzeitwirkung zu erzielen sollte der Vorgang nach 24 Stunden, anschließend nach 48 Stunden und nochmals nach einer Woche wiederholt werden.“ Das bedeutet insgesamt 4 mal ca. eine halbe Stunde – also rund 2 Stunden!!!</a:t>
            </a:r>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37</a:t>
            </a:fld>
            <a:endParaRPr lang="en-US" dirty="0"/>
          </a:p>
        </p:txBody>
      </p:sp>
    </p:spTree>
    <p:extLst>
      <p:ext uri="{BB962C8B-B14F-4D97-AF65-F5344CB8AC3E}">
        <p14:creationId xmlns:p14="http://schemas.microsoft.com/office/powerpoint/2010/main" val="1260010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sollte möglichst viele Beispiele vorgestellt werden, um die verschiedenen Herangehendweisen zu zeigen.</a:t>
            </a:r>
          </a:p>
          <a:p>
            <a:r>
              <a:rPr lang="de-DE" dirty="0"/>
              <a:t>Evtl. ist auch die Einbindung einer PA möglich – welchen Aspekt haben Sie nicht verstanden?</a:t>
            </a:r>
          </a:p>
          <a:p>
            <a:endParaRPr lang="de-DE" dirty="0"/>
          </a:p>
          <a:p>
            <a:r>
              <a:rPr lang="de-DE" b="1" baseline="0" dirty="0"/>
              <a:t>Partnerarbeit!</a:t>
            </a:r>
          </a:p>
          <a:p>
            <a:pPr defTabSz="929597">
              <a:defRPr/>
            </a:pPr>
            <a:r>
              <a:rPr lang="de-DE" dirty="0"/>
              <a:t>Fügen</a:t>
            </a:r>
            <a:r>
              <a:rPr lang="de-DE" baseline="0" dirty="0"/>
              <a:t> Sie als zweiten Schritt passende Verben ein.</a:t>
            </a:r>
            <a:endParaRPr lang="de-DE"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38</a:t>
            </a:fld>
            <a:endParaRPr lang="en-US" dirty="0"/>
          </a:p>
        </p:txBody>
      </p:sp>
    </p:spTree>
    <p:extLst>
      <p:ext uri="{BB962C8B-B14F-4D97-AF65-F5344CB8AC3E}">
        <p14:creationId xmlns:p14="http://schemas.microsoft.com/office/powerpoint/2010/main" val="9804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 könnte die</a:t>
            </a:r>
            <a:r>
              <a:rPr lang="de-DE" baseline="0" dirty="0"/>
              <a:t> Concept Map nach den drei vorliegenden Texten aussehen.</a:t>
            </a:r>
          </a:p>
          <a:p>
            <a:endParaRPr lang="de-DE" baseline="0" dirty="0"/>
          </a:p>
          <a:p>
            <a:r>
              <a:rPr lang="de-DE" baseline="0" dirty="0"/>
              <a:t>Wichtig für DaZ-Schüler:</a:t>
            </a:r>
          </a:p>
          <a:p>
            <a:r>
              <a:rPr lang="de-DE" baseline="0" dirty="0"/>
              <a:t>Es gibt keine Musterlösung, da sonst die Motivation sprunghaft sinkt…</a:t>
            </a:r>
          </a:p>
          <a:p>
            <a:endParaRPr lang="de-DE"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40</a:t>
            </a:fld>
            <a:endParaRPr lang="en-US" dirty="0"/>
          </a:p>
        </p:txBody>
      </p:sp>
    </p:spTree>
    <p:extLst>
      <p:ext uri="{BB962C8B-B14F-4D97-AF65-F5344CB8AC3E}">
        <p14:creationId xmlns:p14="http://schemas.microsoft.com/office/powerpoint/2010/main" val="2089982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hat sich gezeigt, dass</a:t>
            </a:r>
            <a:r>
              <a:rPr lang="de-DE" baseline="0" dirty="0"/>
              <a:t> die Wortkombination auch eine sinnvolle Hilfe für die Lernenden ist, um Basiskonzepte für eine Klassenarbeit oder eine Prüfung zu wiederholen.</a:t>
            </a:r>
          </a:p>
          <a:p>
            <a:endParaRPr lang="de-DE" dirty="0"/>
          </a:p>
          <a:p>
            <a:r>
              <a:rPr lang="de-DE" dirty="0"/>
              <a:t>Die Aufgabe 3, die zugleich Abschlussaufgabe</a:t>
            </a:r>
            <a:r>
              <a:rPr lang="de-DE" baseline="0" dirty="0"/>
              <a:t> ist, stellt eine kleine Anwendung des vorgestellten „Werkzeuges“ zur </a:t>
            </a:r>
            <a:r>
              <a:rPr lang="de-DE" b="1" baseline="0" dirty="0"/>
              <a:t>Wortkombination als metakognitives Werkzeug </a:t>
            </a:r>
            <a:r>
              <a:rPr lang="de-DE" b="0" baseline="0" dirty="0"/>
              <a:t>dar</a:t>
            </a:r>
            <a:r>
              <a:rPr lang="de-DE" b="1" baseline="0" dirty="0"/>
              <a:t>. </a:t>
            </a:r>
          </a:p>
          <a:p>
            <a:endParaRPr lang="de-DE" b="1" baseline="0" dirty="0"/>
          </a:p>
          <a:p>
            <a:r>
              <a:rPr lang="de-DE" sz="1200" b="1" dirty="0"/>
              <a:t>Die Macht des Lachens</a:t>
            </a:r>
            <a:endParaRPr lang="de-DE" sz="1200" dirty="0"/>
          </a:p>
          <a:p>
            <a:r>
              <a:rPr lang="de-DE" sz="1200" b="1" dirty="0"/>
              <a:t>Wir lachen, wenn wir etwas lustig finden. Aber das ist nicht der einzige Grund! Denn es ist eine Sprache, die viel mehr sagt als Worte.</a:t>
            </a:r>
            <a:endParaRPr lang="de-DE" sz="1200" dirty="0"/>
          </a:p>
          <a:p>
            <a:r>
              <a:rPr lang="de-DE" sz="1200" b="1" dirty="0"/>
              <a:t>Warum lachen Menschen?</a:t>
            </a:r>
            <a:endParaRPr lang="de-DE" sz="1200" dirty="0"/>
          </a:p>
          <a:p>
            <a:r>
              <a:rPr lang="de-DE" sz="1200" dirty="0"/>
              <a:t>Lachen kann viele Ursachen haben. Allen voran ist Lachen ansteckend, wie Gähnen. Wenn wir jemanden lachen hören, müssen wir mitlachen. Wir können nichts dagegen tun, das nennt man einen </a:t>
            </a:r>
            <a:r>
              <a:rPr lang="de-DE" sz="1200" b="1" dirty="0"/>
              <a:t>Reflex</a:t>
            </a:r>
            <a:r>
              <a:rPr lang="de-DE" sz="1200" dirty="0"/>
              <a:t>. Das Interessante ist: Es muss gar kein echtes Lachen sein. Es reicht, dass einer mit einem künstlichen Lachen anfängt: »Hahaha« – die Zuhörer finden das komisch und beginnen zu kichern. Schließlich müssen sie wirklich lachen. Manche Fernsehserien machen sich das zunutze und spielen Lachen vom Tonband ab. Das soll die Zuschauer anstecken. </a:t>
            </a:r>
          </a:p>
          <a:p>
            <a:r>
              <a:rPr lang="de-DE" sz="1200" dirty="0"/>
              <a:t>Doch warum und worüber lachen wir sonst? Wer dummes Zeug redet oder </a:t>
            </a:r>
            <a:r>
              <a:rPr lang="de-DE" sz="1200" b="1" dirty="0"/>
              <a:t>albern</a:t>
            </a:r>
            <a:r>
              <a:rPr lang="de-DE" sz="1200" dirty="0"/>
              <a:t> ist, kitzelt die Zuhörer, weil sie wissen, dass der Spaßmacher eigentlich klüger ist, als er tut. Kinder lachen, wenn sich jemand </a:t>
            </a:r>
            <a:r>
              <a:rPr lang="de-DE" sz="1200" b="1" dirty="0"/>
              <a:t>verspricht</a:t>
            </a:r>
            <a:r>
              <a:rPr lang="de-DE" sz="1200" dirty="0"/>
              <a:t>, ein Name komisch klingt oder zwei Leute aneinander vorbeireden.</a:t>
            </a:r>
          </a:p>
          <a:p>
            <a:r>
              <a:rPr lang="de-DE" sz="1200" dirty="0"/>
              <a:t>Lachen kann sogar eine Art Zeichen der </a:t>
            </a:r>
            <a:r>
              <a:rPr lang="de-DE" sz="1200" b="1" dirty="0"/>
              <a:t>Zusammengehörigkeit</a:t>
            </a:r>
            <a:r>
              <a:rPr lang="de-DE" sz="1200" dirty="0"/>
              <a:t> sein: Du erzählst mir was, ich lache – das heißt, ich finde Dich nett. Eine Gruppe von Menschen lacht gemeinsam über einen blöden Witz – damit zeigen sie, dass sie zusammengehören. Ein paar Kinder flüstern und lachen dann – und kränken damit ein anderes Kind, das ausgeschlossen ist. Kein Wort wird laut gesagt, nur gelacht, trotzdem versteht jeder die Lachsprache.</a:t>
            </a:r>
          </a:p>
          <a:p>
            <a:r>
              <a:rPr lang="de-DE" sz="1200" b="1" dirty="0"/>
              <a:t>Welche Auswirkungen hat Lachen?</a:t>
            </a:r>
            <a:endParaRPr lang="de-DE" sz="1200" dirty="0"/>
          </a:p>
          <a:p>
            <a:r>
              <a:rPr lang="de-DE" sz="1200" dirty="0"/>
              <a:t>Lachen ist </a:t>
            </a:r>
            <a:r>
              <a:rPr lang="de-DE" sz="1200" b="1" dirty="0"/>
              <a:t>gesund</a:t>
            </a:r>
            <a:r>
              <a:rPr lang="de-DE" sz="1200" dirty="0"/>
              <a:t>, es baut </a:t>
            </a:r>
            <a:r>
              <a:rPr lang="de-DE" sz="1200" b="1" dirty="0"/>
              <a:t>Stress</a:t>
            </a:r>
            <a:r>
              <a:rPr lang="de-DE" sz="1200" dirty="0"/>
              <a:t> ab und macht uns </a:t>
            </a:r>
            <a:r>
              <a:rPr lang="de-DE" sz="1200" b="1" dirty="0"/>
              <a:t>glücklich</a:t>
            </a:r>
            <a:r>
              <a:rPr lang="de-DE" sz="1200" dirty="0"/>
              <a:t>. Wer viel lacht, treibt dabei sogar </a:t>
            </a:r>
            <a:r>
              <a:rPr lang="de-DE" sz="1200" b="1" dirty="0"/>
              <a:t>Sport</a:t>
            </a:r>
            <a:r>
              <a:rPr lang="de-DE" sz="1200" dirty="0"/>
              <a:t>: 20 Sekunden Lachen sollen auf den Körper so wirken wie drei Minuten Rudern oder Joggen. </a:t>
            </a:r>
          </a:p>
          <a:p>
            <a:r>
              <a:rPr lang="de-DE" sz="1200" dirty="0"/>
              <a:t>Demnach müssten Kinder die gesündesten und glücklichsten Menschen von allen sein. Ein britischer Wissenschaftler hat mal gezählt, wie oft Kinder und Erwachsene lachen. Das Ergebnis: Kinder lachen etwa 150-mal am Tag und lächeln 400-mal. Erwachsene dagegen lächeln bloß 15-mal täglich, und ein richtiges Lachen lassen sie nur sechsmal am Tag hören. </a:t>
            </a:r>
          </a:p>
          <a:p>
            <a:r>
              <a:rPr lang="de-DE" sz="1200" dirty="0"/>
              <a:t>Das Schönste am Lachen ist, dass wir es </a:t>
            </a:r>
            <a:r>
              <a:rPr lang="de-DE" sz="1200" b="1" dirty="0"/>
              <a:t>nicht unterdrücken</a:t>
            </a:r>
            <a:r>
              <a:rPr lang="de-DE" sz="1200" dirty="0"/>
              <a:t> können. Wenn wir einmal loslachen, kann man uns so schnell nicht mehr stoppen – egal, wie sehr man es uns verbieten will. </a:t>
            </a:r>
          </a:p>
          <a:p>
            <a:r>
              <a:rPr lang="de-DE" sz="1200" dirty="0"/>
              <a:t>Wenn wir einen Witz hören, warten wir gespannt auf den Schluss. Wenn er endlich kommt und wir loslachen können, ist das eine </a:t>
            </a:r>
            <a:r>
              <a:rPr lang="de-DE" sz="1200" b="1" dirty="0"/>
              <a:t>Erleichterung</a:t>
            </a:r>
            <a:r>
              <a:rPr lang="de-DE" sz="1200" dirty="0"/>
              <a:t>. Tränen kommen uns dann, wenn wir richtig stark lachen müssen. Die Tränendrüsen werden von einem Teil des Gehirns gesteuert, der auf die Erleichterung reagiert.</a:t>
            </a:r>
          </a:p>
          <a:p>
            <a:r>
              <a:rPr lang="de-DE" sz="1200" dirty="0"/>
              <a:t>Tatsächlich ist beim Lachen der gesamte Körper beteiligt und treibt Sport. Denn der ganze Körper wird in Bewegung versetzt. Dutzende Muskeln im Gesicht und am Oberkörper spannen sich an. Wenn wir zu lange lachen, fangen die Muskeln irgendwann an zu schmerzen, besonders das Zwerchfell im Bauch. Es gerät beim Lachen in heftige Schwingung, damit genug Luft in unsere Lunge gepumpt wird. Gleichzeitig entspannt sich die Muskulatur des Unterleibs und der Beine. Darum kann es passieren, dass wir uns vor Lachen in die Hose machen. Dann haben wir uns »kaputtgelacht«.</a:t>
            </a:r>
          </a:p>
          <a:p>
            <a:r>
              <a:rPr lang="de-DE" sz="1200" dirty="0"/>
              <a:t>Text: Dr. Yvonne Hörmann, August 2016</a:t>
            </a:r>
          </a:p>
          <a:p>
            <a:endParaRPr lang="de-DE" dirty="0"/>
          </a:p>
          <a:p>
            <a:r>
              <a:rPr lang="de-DE" dirty="0"/>
              <a:t>Text als AB beifügen.</a:t>
            </a:r>
          </a:p>
        </p:txBody>
      </p:sp>
      <p:sp>
        <p:nvSpPr>
          <p:cNvPr id="4" name="Foliennummernplatzhalter 3"/>
          <p:cNvSpPr>
            <a:spLocks noGrp="1"/>
          </p:cNvSpPr>
          <p:nvPr>
            <p:ph type="sldNum" sz="quarter" idx="5"/>
          </p:nvPr>
        </p:nvSpPr>
        <p:spPr/>
        <p:txBody>
          <a:bodyPr/>
          <a:lstStyle/>
          <a:p>
            <a:fld id="{F1331116-AC31-4588-BB05-E7350721AD54}" type="slidenum">
              <a:rPr lang="en-US" smtClean="0"/>
              <a:t>41</a:t>
            </a:fld>
            <a:endParaRPr lang="en-US" dirty="0"/>
          </a:p>
        </p:txBody>
      </p:sp>
    </p:spTree>
    <p:extLst>
      <p:ext uri="{BB962C8B-B14F-4D97-AF65-F5344CB8AC3E}">
        <p14:creationId xmlns:p14="http://schemas.microsoft.com/office/powerpoint/2010/main" val="3106292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ct val="0"/>
              </a:spcBef>
            </a:pPr>
            <a:r>
              <a:rPr lang="de-DE" dirty="0">
                <a:latin typeface="Arial" charset="0"/>
                <a:cs typeface="Arial" charset="0"/>
              </a:rPr>
              <a:t>Concept Map zu „Die</a:t>
            </a:r>
            <a:r>
              <a:rPr lang="de-DE" baseline="0" dirty="0">
                <a:latin typeface="Arial" charset="0"/>
                <a:cs typeface="Arial" charset="0"/>
              </a:rPr>
              <a:t> Macht des Lachens“, ein selbst erstellter Text, gerade für Anfänger in diesem Bereich.</a:t>
            </a:r>
          </a:p>
          <a:p>
            <a:pPr>
              <a:spcBef>
                <a:spcPct val="0"/>
              </a:spcBef>
            </a:pPr>
            <a:endParaRPr lang="de-DE" baseline="0" dirty="0">
              <a:latin typeface="Arial" charset="0"/>
              <a:cs typeface="Arial" charset="0"/>
            </a:endParaRPr>
          </a:p>
          <a:p>
            <a:pPr>
              <a:spcBef>
                <a:spcPct val="0"/>
              </a:spcBef>
            </a:pPr>
            <a:r>
              <a:rPr lang="de-DE" baseline="0" dirty="0">
                <a:latin typeface="Arial" charset="0"/>
                <a:cs typeface="Arial" charset="0"/>
              </a:rPr>
              <a:t>Gleiches kann mit jedem Fachtext oder Sachtext gemacht werden, gerade weil die Form nicht vorgegeben ist.</a:t>
            </a:r>
          </a:p>
          <a:p>
            <a:pPr>
              <a:spcBef>
                <a:spcPct val="0"/>
              </a:spcBef>
            </a:pPr>
            <a:endParaRPr lang="de-DE" baseline="0" dirty="0">
              <a:latin typeface="Arial" charset="0"/>
              <a:cs typeface="Arial" charset="0"/>
            </a:endParaRPr>
          </a:p>
          <a:p>
            <a:pPr>
              <a:spcBef>
                <a:spcPct val="0"/>
              </a:spcBef>
            </a:pPr>
            <a:r>
              <a:rPr lang="de-DE" baseline="0" dirty="0">
                <a:latin typeface="Arial" charset="0"/>
                <a:cs typeface="Arial" charset="0"/>
              </a:rPr>
              <a:t>Wichtig ist, dass zu Beginn Strukturierungshilfen im Text enthalten sind (Absätze, Zwischenüberschriften…)</a:t>
            </a:r>
            <a:endParaRPr lang="de-DE" dirty="0">
              <a:latin typeface="Arial" charset="0"/>
              <a:cs typeface="Arial" charset="0"/>
            </a:endParaRPr>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42</a:t>
            </a:fld>
            <a:endParaRPr lang="en-US" dirty="0"/>
          </a:p>
        </p:txBody>
      </p:sp>
    </p:spTree>
    <p:extLst>
      <p:ext uri="{BB962C8B-B14F-4D97-AF65-F5344CB8AC3E}">
        <p14:creationId xmlns:p14="http://schemas.microsoft.com/office/powerpoint/2010/main" val="37032372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noProof="0" dirty="0">
                <a:cs typeface="Arial" pitchFamily="34" charset="0"/>
              </a:rPr>
              <a:t>Der erste Schritt für</a:t>
            </a:r>
            <a:r>
              <a:rPr lang="de-DE" baseline="0" noProof="0" dirty="0">
                <a:cs typeface="Arial" pitchFamily="34" charset="0"/>
              </a:rPr>
              <a:t> die Vermittlung von Fachwortschatz ist die Auswahl der zu lernenden Begriffe/Konzept/Wörter. </a:t>
            </a:r>
          </a:p>
          <a:p>
            <a:pPr marL="171450" indent="-171450">
              <a:buFont typeface="Arial" panose="020B0604020202020204" pitchFamily="34" charset="0"/>
              <a:buChar char="•"/>
            </a:pPr>
            <a:r>
              <a:rPr lang="de-DE" baseline="0" noProof="0" dirty="0">
                <a:cs typeface="Arial" pitchFamily="34" charset="0"/>
              </a:rPr>
              <a:t>Welche Wörter sind es wert, angemessen, reichhaltig und facettenreich vermittelt zu werden? </a:t>
            </a:r>
          </a:p>
          <a:p>
            <a:pPr marL="171450" indent="-171450">
              <a:buFont typeface="Arial" panose="020B0604020202020204" pitchFamily="34" charset="0"/>
              <a:buChar char="•"/>
            </a:pPr>
            <a:r>
              <a:rPr lang="de-DE" baseline="0" noProof="0" dirty="0">
                <a:cs typeface="Arial" pitchFamily="34" charset="0"/>
              </a:rPr>
              <a:t>Welche Begriffe können die Schülerinnen und Schüler vielleicht alleine finden oder sich erklären und welche Begriffe brauchen keine besondere Aufmerksamkeit und Instruktion von Seiten der Lehrperson? </a:t>
            </a:r>
          </a:p>
          <a:p>
            <a:pPr marL="171450" indent="-171450">
              <a:buFont typeface="Arial" panose="020B0604020202020204" pitchFamily="34" charset="0"/>
              <a:buChar char="•"/>
            </a:pPr>
            <a:r>
              <a:rPr lang="de-DE" baseline="0" noProof="0" dirty="0">
                <a:cs typeface="Arial" pitchFamily="34" charset="0"/>
              </a:rPr>
              <a:t>Wir können nicht alle Begriffe unseres Faches lehren und erklären. Wie entscheiden wir?</a:t>
            </a:r>
          </a:p>
          <a:p>
            <a:endParaRPr lang="de-DE" baseline="0" noProof="0" dirty="0">
              <a:cs typeface="Arial" pitchFamily="34" charset="0"/>
            </a:endParaRPr>
          </a:p>
          <a:p>
            <a:r>
              <a:rPr lang="de-DE" baseline="0" noProof="0" dirty="0">
                <a:cs typeface="Arial" pitchFamily="34" charset="0"/>
              </a:rPr>
              <a:t>Eine Möglichkeit für die Auswahl ist, sich über den Nutzen der Begriffe Gedanken zu machen. Einige Lehrerinnen und Lehrer finden es hilfreich, Begriffe in Bezug auf ein Klassifikations-System oder ein Basiskonzept auszuwählen.</a:t>
            </a:r>
          </a:p>
          <a:p>
            <a:endParaRPr lang="de-DE" baseline="0" noProof="0" dirty="0">
              <a:cs typeface="Arial" pitchFamily="34" charset="0"/>
            </a:endParaRPr>
          </a:p>
          <a:p>
            <a:r>
              <a:rPr lang="de-DE" baseline="0" noProof="0" dirty="0">
                <a:cs typeface="Arial" pitchFamily="34" charset="0"/>
              </a:rPr>
              <a:t>Die Forscher Flanagan &amp; Greenwood haben ein Konzept zur Auswahl des zu lehrenden und lernenden Fachwortschatzes entwickelt:</a:t>
            </a:r>
          </a:p>
          <a:p>
            <a:endParaRPr lang="de-DE" baseline="0" noProof="0" dirty="0">
              <a:cs typeface="Arial" pitchFamily="34" charset="0"/>
            </a:endParaRPr>
          </a:p>
          <a:p>
            <a:r>
              <a:rPr lang="de-DE" b="1" baseline="0" noProof="0" dirty="0">
                <a:cs typeface="Arial" pitchFamily="34" charset="0"/>
              </a:rPr>
              <a:t>Wörter der 1. Ebene: </a:t>
            </a:r>
            <a:r>
              <a:rPr lang="de-DE" baseline="0" noProof="0" dirty="0">
                <a:cs typeface="Arial" pitchFamily="34" charset="0"/>
              </a:rPr>
              <a:t>Wichtige Konzeptbegriffe, die vertieftes und sorgfältiges Erkunden vor dem eigentlichen Lesen erfordern, um den Verstehensprozess der Schülerinnen und Schüler </a:t>
            </a:r>
            <a:r>
              <a:rPr lang="de-DE" baseline="0" noProof="0" dirty="0" err="1">
                <a:cs typeface="Arial" pitchFamily="34" charset="0"/>
              </a:rPr>
              <a:t>vorzuentlasten</a:t>
            </a:r>
            <a:r>
              <a:rPr lang="de-DE" baseline="0" noProof="0" dirty="0">
                <a:cs typeface="Arial" pitchFamily="34" charset="0"/>
              </a:rPr>
              <a:t>, einzuleiten und zu begleiten. Diese Begriffe benötigen ein explizites “</a:t>
            </a:r>
            <a:r>
              <a:rPr lang="de-DE" baseline="0" noProof="0" dirty="0" err="1">
                <a:cs typeface="Arial" pitchFamily="34" charset="0"/>
              </a:rPr>
              <a:t>pre</a:t>
            </a:r>
            <a:r>
              <a:rPr lang="de-DE" baseline="0" noProof="0" dirty="0">
                <a:cs typeface="Arial" pitchFamily="34" charset="0"/>
              </a:rPr>
              <a:t>-Teaching” – Vermitteln Sie diese Wörter </a:t>
            </a:r>
            <a:r>
              <a:rPr lang="de-DE" b="1" baseline="0" noProof="0" dirty="0">
                <a:cs typeface="Arial" pitchFamily="34" charset="0"/>
              </a:rPr>
              <a:t>vor</a:t>
            </a:r>
            <a:r>
              <a:rPr lang="de-DE" baseline="0" noProof="0" dirty="0">
                <a:cs typeface="Arial" pitchFamily="34" charset="0"/>
              </a:rPr>
              <a:t> dem Lesen!</a:t>
            </a:r>
          </a:p>
          <a:p>
            <a:endParaRPr lang="de-DE" b="1" baseline="0" noProof="0" dirty="0">
              <a:cs typeface="Arial" pitchFamily="34" charset="0"/>
            </a:endParaRPr>
          </a:p>
          <a:p>
            <a:r>
              <a:rPr lang="de-DE" b="1" baseline="0" noProof="0" dirty="0">
                <a:cs typeface="Arial" pitchFamily="34" charset="0"/>
              </a:rPr>
              <a:t>Wörter der 2. Ebene: </a:t>
            </a:r>
            <a:r>
              <a:rPr lang="de-DE" baseline="0" noProof="0" dirty="0">
                <a:cs typeface="Arial" pitchFamily="34" charset="0"/>
              </a:rPr>
              <a:t>Diese “Türöffner”-Begriffe/Wörter sind wichtig, damit zunächst ein Zugang zum Wort- und Textverständnis bzw. der Leseaufgabe auf der Oberflächen-Ebene ermöglicht wird. Die Schüler(innen) brauchen eine gewisse Vertrautheit mit diesen Wörtern, aber nicht dieselbe Intensität an Instruktion und Erläuterung wie bei Wörtern der Ebene 1. – Man benötigt kein tiefergehendes Verständnis dieser Wörter, um den Text ”knacken” zu können.</a:t>
            </a:r>
          </a:p>
          <a:p>
            <a:endParaRPr lang="de-DE" baseline="0" noProof="0" dirty="0">
              <a:cs typeface="Arial" pitchFamily="34" charset="0"/>
            </a:endParaRPr>
          </a:p>
          <a:p>
            <a:r>
              <a:rPr lang="de-DE" b="1" baseline="0" noProof="0" dirty="0">
                <a:cs typeface="Arial" pitchFamily="34" charset="0"/>
              </a:rPr>
              <a:t>Wörter der 3. Ebene: </a:t>
            </a:r>
            <a:r>
              <a:rPr lang="de-DE" baseline="0" noProof="0" dirty="0">
                <a:cs typeface="Arial" pitchFamily="34" charset="0"/>
              </a:rPr>
              <a:t>Wörter dieser Ebene können den Schülerinnen und Schüler bekannt sein oder auch nicht. Es sind Wörter, die für das Verständnis der Lektion oder für das Stundenziel nicht entscheidend sind. Oder es sind Wörter, die vom Autor des Textes gut und verständlich erklärt werden. Wenn die Lernenden die Leseaufgabe/den Text bearbeiten, sollten sie in der Lage sein, diese Begriffe zu verstehen.</a:t>
            </a:r>
          </a:p>
        </p:txBody>
      </p:sp>
      <p:sp>
        <p:nvSpPr>
          <p:cNvPr id="4" name="Foliennummernplatzhalter 3"/>
          <p:cNvSpPr>
            <a:spLocks noGrp="1"/>
          </p:cNvSpPr>
          <p:nvPr>
            <p:ph type="sldNum" sz="quarter" idx="5"/>
          </p:nvPr>
        </p:nvSpPr>
        <p:spPr/>
        <p:txBody>
          <a:bodyPr/>
          <a:lstStyle/>
          <a:p>
            <a:fld id="{F1331116-AC31-4588-BB05-E7350721AD54}" type="slidenum">
              <a:rPr lang="en-US" smtClean="0"/>
              <a:t>44</a:t>
            </a:fld>
            <a:endParaRPr lang="en-US" dirty="0"/>
          </a:p>
        </p:txBody>
      </p:sp>
    </p:spTree>
    <p:extLst>
      <p:ext uri="{BB962C8B-B14F-4D97-AF65-F5344CB8AC3E}">
        <p14:creationId xmlns:p14="http://schemas.microsoft.com/office/powerpoint/2010/main" val="24006043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Abschließend können wir zum </a:t>
            </a:r>
            <a:r>
              <a:rPr lang="de-DE"/>
              <a:t>Thema Wortschatz </a:t>
            </a:r>
            <a:r>
              <a:rPr lang="de-DE" dirty="0"/>
              <a:t>festhalten, dass es in der Didaktik </a:t>
            </a:r>
            <a:r>
              <a:rPr lang="de-DE" b="1" dirty="0"/>
              <a:t>in die Breite </a:t>
            </a:r>
            <a:r>
              <a:rPr lang="de-DE" dirty="0"/>
              <a:t>geht mit dem Aufbau eines reichhaltigen Wortschatzes über reichhaltige Definitionen und Begriffe und dann </a:t>
            </a:r>
            <a:r>
              <a:rPr lang="de-DE" b="1" dirty="0"/>
              <a:t>in die Tiefe</a:t>
            </a:r>
            <a:r>
              <a:rPr lang="de-DE" dirty="0"/>
              <a:t> mit der Auswahl der wesentlichen und grundlegenden Begriffe für die jeweilige Lektion bzw. den jeweiligen Text. Immer wieder und gleichzeitig stehen dabei natürlich die Lernenden und ihre Aneignungsstrategien im Mittelpunkt, die über </a:t>
            </a:r>
            <a:r>
              <a:rPr lang="de-DE" b="1" dirty="0"/>
              <a:t>die Metakognition </a:t>
            </a:r>
            <a:r>
              <a:rPr lang="de-DE" dirty="0"/>
              <a:t>- also den persönlichen Zugriff auf das Fachwortschatz-Repertoire – verstehen, wie sie sich neue Begriffe und neues Wissen am besten aneignen.</a:t>
            </a:r>
          </a:p>
          <a:p>
            <a:endParaRPr lang="de-DE"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45</a:t>
            </a:fld>
            <a:endParaRPr lang="en-US" dirty="0"/>
          </a:p>
        </p:txBody>
      </p:sp>
    </p:spTree>
    <p:extLst>
      <p:ext uri="{BB962C8B-B14F-4D97-AF65-F5344CB8AC3E}">
        <p14:creationId xmlns:p14="http://schemas.microsoft.com/office/powerpoint/2010/main" val="38042592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Quelle: Rösch, Deutsch als Zweitsprache. Sprachförderung in der Sek. I. Grundlagen. Übungsideen. Kopiervorlagen. Braunschweig 2005, S. 55</a:t>
            </a:r>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46</a:t>
            </a:fld>
            <a:endParaRPr lang="en-US" dirty="0"/>
          </a:p>
        </p:txBody>
      </p:sp>
    </p:spTree>
    <p:extLst>
      <p:ext uri="{BB962C8B-B14F-4D97-AF65-F5344CB8AC3E}">
        <p14:creationId xmlns:p14="http://schemas.microsoft.com/office/powerpoint/2010/main" val="3122172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15000"/>
              </a:lnSpc>
              <a:spcAft>
                <a:spcPts val="1054"/>
              </a:spcAft>
            </a:pPr>
            <a:r>
              <a:rPr lang="de-DE" dirty="0">
                <a:ea typeface="Calibri"/>
                <a:cs typeface="Times New Roman"/>
              </a:rPr>
              <a:t>Wichtig ist gerade innerhalb des DaZ-Moduls das Durchschreiten und Ineinandergreifen von drei Elementen:</a:t>
            </a:r>
          </a:p>
          <a:p>
            <a:pPr algn="just">
              <a:lnSpc>
                <a:spcPct val="115000"/>
              </a:lnSpc>
              <a:spcAft>
                <a:spcPts val="1054"/>
              </a:spcAft>
            </a:pPr>
            <a:r>
              <a:rPr lang="de-DE" dirty="0">
                <a:ea typeface="Calibri"/>
                <a:cs typeface="Times New Roman"/>
              </a:rPr>
              <a:t>Wortschatz – Satzbau – und Arbeit mit Texten</a:t>
            </a:r>
          </a:p>
          <a:p>
            <a:pPr algn="just">
              <a:lnSpc>
                <a:spcPct val="115000"/>
              </a:lnSpc>
              <a:spcAft>
                <a:spcPts val="1054"/>
              </a:spcAft>
            </a:pPr>
            <a:endParaRPr lang="de-DE" dirty="0">
              <a:ea typeface="Calibri"/>
              <a:cs typeface="Times New Roman"/>
            </a:endParaRPr>
          </a:p>
          <a:p>
            <a:pPr algn="just">
              <a:lnSpc>
                <a:spcPct val="115000"/>
              </a:lnSpc>
              <a:spcAft>
                <a:spcPts val="1054"/>
              </a:spcAft>
            </a:pPr>
            <a:r>
              <a:rPr lang="de-DE" dirty="0">
                <a:ea typeface="Calibri"/>
                <a:cs typeface="Times New Roman"/>
              </a:rPr>
              <a:t>Auf allen drei Ebenen benötigen die Lernenden mit Migrationshintergrund und/oder anderen Familien- bzw. Muttersprachen – vielfältige und vielseitige Hilfestellungen bzw. Unterstützung.</a:t>
            </a:r>
          </a:p>
        </p:txBody>
      </p:sp>
      <p:sp>
        <p:nvSpPr>
          <p:cNvPr id="4" name="Foliennummernplatzhalter 3"/>
          <p:cNvSpPr>
            <a:spLocks noGrp="1"/>
          </p:cNvSpPr>
          <p:nvPr>
            <p:ph type="sldNum" sz="quarter" idx="10"/>
          </p:nvPr>
        </p:nvSpPr>
        <p:spPr/>
        <p:txBody>
          <a:bodyPr/>
          <a:lstStyle/>
          <a:p>
            <a:fld id="{DBFE8173-93A4-4330-B6E8-25CDFA7F04DE}" type="slidenum">
              <a:rPr lang="de-DE" smtClean="0"/>
              <a:pPr/>
              <a:t>5</a:t>
            </a:fld>
            <a:endParaRPr lang="de-DE" dirty="0"/>
          </a:p>
        </p:txBody>
      </p:sp>
    </p:spTree>
    <p:extLst>
      <p:ext uri="{BB962C8B-B14F-4D97-AF65-F5344CB8AC3E}">
        <p14:creationId xmlns:p14="http://schemas.microsoft.com/office/powerpoint/2010/main" val="30666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15000"/>
              </a:lnSpc>
              <a:spcAft>
                <a:spcPts val="1054"/>
              </a:spcAft>
            </a:pPr>
            <a:r>
              <a:rPr lang="de-DE" dirty="0">
                <a:ea typeface="Calibri"/>
                <a:cs typeface="Times New Roman"/>
              </a:rPr>
              <a:t>Überlegungen zur Bedeutung und Aneignung eines angemessenen Wort- und Fachwortschatzes sind für jeden Teil der Unterrichtsplanung wichtig. </a:t>
            </a:r>
          </a:p>
          <a:p>
            <a:pPr algn="just">
              <a:lnSpc>
                <a:spcPct val="115000"/>
              </a:lnSpc>
              <a:spcAft>
                <a:spcPts val="1054"/>
              </a:spcAft>
            </a:pPr>
            <a:r>
              <a:rPr lang="de-DE" dirty="0">
                <a:ea typeface="Calibri"/>
                <a:cs typeface="Times New Roman"/>
              </a:rPr>
              <a:t>Gerade bei DaZ-Schülern spielen sie noch eine besondere Rolle, da hier echte lexikalische Lerneinheiten erforderlich sind, die sowohl methodisch durchdacht als auch grammatikalisch eingebettet sein müssen.</a:t>
            </a:r>
          </a:p>
          <a:p>
            <a:pPr algn="just">
              <a:lnSpc>
                <a:spcPct val="115000"/>
              </a:lnSpc>
              <a:spcAft>
                <a:spcPts val="1054"/>
              </a:spcAft>
            </a:pPr>
            <a:r>
              <a:rPr lang="de-DE" dirty="0">
                <a:ea typeface="Calibri"/>
                <a:cs typeface="Times New Roman"/>
              </a:rPr>
              <a:t>Hier muss die Unterscheidung von BICS und CALP (also Alltags- und Bildungssprache) beachtet werden (Cummins, zitiert nach J. Leisen. Handbuch Sprachförderung im Fach, 2013, Grundlagenteil, S. 59ff)</a:t>
            </a:r>
          </a:p>
          <a:p>
            <a:pPr algn="just">
              <a:lnSpc>
                <a:spcPct val="115000"/>
              </a:lnSpc>
              <a:spcAft>
                <a:spcPts val="1054"/>
              </a:spcAft>
            </a:pPr>
            <a:r>
              <a:rPr lang="de-DE" dirty="0">
                <a:ea typeface="Calibri"/>
                <a:cs typeface="Times New Roman"/>
              </a:rPr>
              <a:t>BICS beschreiben sprachliche Fähigkeiten in der Alltagskommunikation und im interpersonalen Bereich und </a:t>
            </a:r>
          </a:p>
          <a:p>
            <a:pPr algn="just">
              <a:lnSpc>
                <a:spcPct val="115000"/>
              </a:lnSpc>
              <a:spcAft>
                <a:spcPts val="1054"/>
              </a:spcAft>
            </a:pPr>
            <a:r>
              <a:rPr lang="de-DE" dirty="0">
                <a:ea typeface="Calibri"/>
                <a:cs typeface="Times New Roman"/>
              </a:rPr>
              <a:t>CALP beschreiben hingegen sprachliche Fähigkeiten in der Bildungssprache und im kognitiven akademischen Bereich., und hier in besonderem Maße im Bereich der konzeptionellen Schriftlichkeit. (Grafik dazu nach Nodari 2007, S. 55) </a:t>
            </a:r>
          </a:p>
          <a:p>
            <a:pPr algn="just">
              <a:lnSpc>
                <a:spcPct val="115000"/>
              </a:lnSpc>
              <a:spcAft>
                <a:spcPts val="1054"/>
              </a:spcAft>
            </a:pPr>
            <a:r>
              <a:rPr lang="de-DE" dirty="0">
                <a:ea typeface="Calibri"/>
                <a:cs typeface="Times New Roman"/>
              </a:rPr>
              <a:t>Während der mündliche und möglicherweise schriftliche Sprachgebrauch teils schon gut funktionieren, stellt sich die Problematik der Fachsprache und deren Verwendung in Schulbuchtexten – sozusagen eine weitere neue Sprache. Zweitsprachenlerner benötigen ein kognitiv anregendes und sprachlich reichhaltiges „Sprachbad“ im Unterricht, damit sie aufbauend auf ihren alltagsprachlichen Kompetenzen, die kognitiven Fähigkeiten entwickeln können, die sie brauchen, um sicher mit den Anforderungen der Schriftlichkeit umgehen zu können – dazu gehören z.B. Lesestrategien, Textsortenkenntnisse und metasprachliches Wissen. (Leisen, S. 66)</a:t>
            </a:r>
          </a:p>
          <a:p>
            <a:pPr algn="just">
              <a:lnSpc>
                <a:spcPct val="115000"/>
              </a:lnSpc>
              <a:spcAft>
                <a:spcPts val="1054"/>
              </a:spcAft>
            </a:pPr>
            <a:endParaRPr lang="de-DE" dirty="0">
              <a:ea typeface="Calibri"/>
              <a:cs typeface="Times New Roman"/>
            </a:endParaRPr>
          </a:p>
          <a:p>
            <a:pPr algn="just">
              <a:lnSpc>
                <a:spcPct val="115000"/>
              </a:lnSpc>
              <a:spcAft>
                <a:spcPts val="1054"/>
              </a:spcAft>
            </a:pPr>
            <a:r>
              <a:rPr lang="de-DE" dirty="0">
                <a:ea typeface="Calibri"/>
                <a:cs typeface="Times New Roman"/>
              </a:rPr>
              <a:t>Ziel: Wie können wir entscheiden, welche Wörter wir unseren Lernern vermitteln wollen? </a:t>
            </a:r>
          </a:p>
          <a:p>
            <a:pPr marL="174299" indent="-174299" algn="just">
              <a:lnSpc>
                <a:spcPct val="115000"/>
              </a:lnSpc>
              <a:spcAft>
                <a:spcPts val="1054"/>
              </a:spcAft>
              <a:buFontTx/>
              <a:buChar char="-"/>
            </a:pPr>
            <a:r>
              <a:rPr lang="de-DE" dirty="0">
                <a:ea typeface="Calibri"/>
                <a:cs typeface="Times New Roman"/>
              </a:rPr>
              <a:t>Herausforderung für Lehrkräfte: Welche Wörter eignen sich für eine intensive Beschäftigung?</a:t>
            </a:r>
          </a:p>
          <a:p>
            <a:pPr marL="174299" indent="-174299" algn="just">
              <a:lnSpc>
                <a:spcPct val="115000"/>
              </a:lnSpc>
              <a:spcAft>
                <a:spcPts val="1054"/>
              </a:spcAft>
              <a:buFontTx/>
              <a:buChar char="-"/>
            </a:pPr>
            <a:r>
              <a:rPr lang="de-DE" dirty="0">
                <a:ea typeface="Calibri"/>
                <a:cs typeface="Times New Roman"/>
              </a:rPr>
              <a:t>Natürlich können nicht alle unbekannten Wörter eines Fachtextes behandelt werden. </a:t>
            </a:r>
          </a:p>
          <a:p>
            <a:pPr marL="174299" indent="-174299" algn="just">
              <a:lnSpc>
                <a:spcPct val="115000"/>
              </a:lnSpc>
              <a:spcAft>
                <a:spcPts val="1054"/>
              </a:spcAft>
              <a:buFontTx/>
              <a:buChar char="-"/>
            </a:pPr>
            <a:endParaRPr lang="de-DE" dirty="0">
              <a:ea typeface="Calibri"/>
              <a:cs typeface="Times New Roman"/>
            </a:endParaRPr>
          </a:p>
          <a:p>
            <a:pPr marL="174299" indent="-174299" algn="just">
              <a:lnSpc>
                <a:spcPct val="115000"/>
              </a:lnSpc>
              <a:spcAft>
                <a:spcPts val="1054"/>
              </a:spcAft>
              <a:buFontTx/>
              <a:buChar char="-"/>
            </a:pPr>
            <a:r>
              <a:rPr lang="de-DE" dirty="0">
                <a:ea typeface="Calibri"/>
                <a:cs typeface="Times New Roman"/>
              </a:rPr>
              <a:t>DaZ-Schüler sollten eine besondere Unterstützung zum Erlernen der Fachsprache, der hier nötigen Operatoren erhalten</a:t>
            </a:r>
          </a:p>
          <a:p>
            <a:pPr algn="just">
              <a:lnSpc>
                <a:spcPct val="115000"/>
              </a:lnSpc>
              <a:spcAft>
                <a:spcPts val="1054"/>
              </a:spcAft>
            </a:pPr>
            <a:endParaRPr lang="de-DE" dirty="0">
              <a:ea typeface="Calibri"/>
              <a:cs typeface="Times New Roman"/>
            </a:endParaRPr>
          </a:p>
          <a:p>
            <a:pPr algn="just">
              <a:lnSpc>
                <a:spcPct val="115000"/>
              </a:lnSpc>
              <a:spcAft>
                <a:spcPts val="1054"/>
              </a:spcAft>
            </a:pPr>
            <a:r>
              <a:rPr lang="de-DE" dirty="0">
                <a:ea typeface="Calibri"/>
                <a:cs typeface="Times New Roman"/>
              </a:rPr>
              <a:t>Eine unserer Aufgaben bezogen auf die Wortschatzarbeit im Fach besteht darin, Lese- und Schreibaufgaben zu erstellen und herauszufinden, welcher Wortschatz für die jeweiligen Fachinhalte von entscheidender Bedeutung ist.</a:t>
            </a:r>
          </a:p>
          <a:p>
            <a:pPr marL="174299" indent="-174299" algn="just">
              <a:lnSpc>
                <a:spcPct val="115000"/>
              </a:lnSpc>
              <a:spcAft>
                <a:spcPts val="1054"/>
              </a:spcAft>
              <a:buFontTx/>
              <a:buChar char="-"/>
            </a:pPr>
            <a:r>
              <a:rPr lang="de-DE" dirty="0">
                <a:ea typeface="Calibri"/>
                <a:cs typeface="Times New Roman"/>
              </a:rPr>
              <a:t>Welche Begriffe sind so zentral, dass sie eine intensive und vertiefte Bearbeitung erfordern? </a:t>
            </a:r>
          </a:p>
          <a:p>
            <a:pPr marL="174299" indent="-174299" algn="just">
              <a:lnSpc>
                <a:spcPct val="115000"/>
              </a:lnSpc>
              <a:spcAft>
                <a:spcPts val="1054"/>
              </a:spcAft>
              <a:buFontTx/>
              <a:buChar char="-"/>
            </a:pPr>
            <a:r>
              <a:rPr lang="de-DE" dirty="0">
                <a:ea typeface="Calibri"/>
                <a:cs typeface="Times New Roman"/>
              </a:rPr>
              <a:t>Welche Wörter können die Lerner auch allein verstehen und welche Wörter müssen nur oberflächlich behandelt werden?</a:t>
            </a:r>
          </a:p>
          <a:p>
            <a:pPr marL="180640" indent="-180640" algn="just">
              <a:lnSpc>
                <a:spcPct val="115000"/>
              </a:lnSpc>
              <a:spcAft>
                <a:spcPts val="1017"/>
              </a:spcAft>
              <a:buFontTx/>
              <a:buChar char="-"/>
            </a:pPr>
            <a:r>
              <a:rPr lang="de-DE" dirty="0">
                <a:ea typeface="Calibri"/>
                <a:cs typeface="Times New Roman"/>
              </a:rPr>
              <a:t>Gibt es fachspezifische Operatoren-Listen und wie können sie für die DaZ-Lerner aufbereitet werden?</a:t>
            </a:r>
          </a:p>
          <a:p>
            <a:pPr marL="180640" indent="-180640" algn="just">
              <a:lnSpc>
                <a:spcPct val="115000"/>
              </a:lnSpc>
              <a:spcAft>
                <a:spcPts val="1017"/>
              </a:spcAft>
              <a:buFontTx/>
              <a:buChar char="-"/>
            </a:pPr>
            <a:r>
              <a:rPr lang="de-DE" dirty="0">
                <a:ea typeface="Calibri"/>
                <a:cs typeface="Times New Roman"/>
              </a:rPr>
              <a:t>Erhalten die Schüler Unterstützung, z.B. durch Redemittel, für das Schreiben eigener Erklärungen/Definitionen fachlich korrekter Texte? Z.B. Versuchsbeschreibung, Protokoll, Bericht).</a:t>
            </a:r>
          </a:p>
        </p:txBody>
      </p:sp>
      <p:sp>
        <p:nvSpPr>
          <p:cNvPr id="4" name="Foliennummernplatzhalter 3"/>
          <p:cNvSpPr>
            <a:spLocks noGrp="1"/>
          </p:cNvSpPr>
          <p:nvPr>
            <p:ph type="sldNum" sz="quarter" idx="5"/>
          </p:nvPr>
        </p:nvSpPr>
        <p:spPr/>
        <p:txBody>
          <a:bodyPr/>
          <a:lstStyle/>
          <a:p>
            <a:fld id="{F1331116-AC31-4588-BB05-E7350721AD54}" type="slidenum">
              <a:rPr lang="en-US" smtClean="0"/>
              <a:t>7</a:t>
            </a:fld>
            <a:endParaRPr lang="en-US" dirty="0"/>
          </a:p>
        </p:txBody>
      </p:sp>
    </p:spTree>
    <p:extLst>
      <p:ext uri="{BB962C8B-B14F-4D97-AF65-F5344CB8AC3E}">
        <p14:creationId xmlns:p14="http://schemas.microsoft.com/office/powerpoint/2010/main" val="1906402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Dieses Bild </a:t>
            </a:r>
            <a:r>
              <a:rPr lang="de-DE" noProof="0" dirty="0"/>
              <a:t>zeigt</a:t>
            </a:r>
            <a:r>
              <a:rPr lang="en-US" dirty="0"/>
              <a:t>,</a:t>
            </a:r>
            <a:r>
              <a:rPr lang="en-US" baseline="0" dirty="0"/>
              <a:t> wie ein feines Netzwerk aus Worten (und vielfältigen Bedeutungen) im menschlichen Gehirn aussehen könnte: </a:t>
            </a:r>
          </a:p>
          <a:p>
            <a:r>
              <a:rPr lang="en-US" baseline="0" dirty="0"/>
              <a:t>Ein großes Netz miteinander verbundener größerer und kleinerer Knoten. </a:t>
            </a:r>
          </a:p>
          <a:p>
            <a:r>
              <a:rPr lang="de-DE"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Eine Vielzahl von Knoten mit festen Verbindungen ist das, was wir erreichen wollen – und das genauso für unsere mehrsprachigen Schülerinnen und Schüler wie für Einsprachige!</a:t>
            </a:r>
            <a:endParaRPr lang="de-DE" sz="1200" dirty="0">
              <a:latin typeface="Times New Roman" panose="02020603050405020304" pitchFamily="18" charset="0"/>
              <a:ea typeface="Times New Roman" panose="02020603050405020304" pitchFamily="18" charset="0"/>
            </a:endParaRPr>
          </a:p>
          <a:p>
            <a:r>
              <a:rPr lang="de-DE" sz="1200" dirty="0">
                <a:latin typeface="Calibri" panose="020F0502020204030204" pitchFamily="34" charset="0"/>
                <a:ea typeface="Times New Roman" panose="02020603050405020304" pitchFamily="18" charset="0"/>
              </a:rPr>
              <a:t> </a:t>
            </a:r>
            <a:endParaRPr lang="de-DE" sz="1200" dirty="0">
              <a:latin typeface="Times New Roman" panose="02020603050405020304" pitchFamily="18" charset="0"/>
              <a:ea typeface="Times New Roman" panose="02020603050405020304" pitchFamily="18" charset="0"/>
            </a:endParaRPr>
          </a:p>
          <a:p>
            <a:r>
              <a:rPr lang="de-DE"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Marianne Sigg von der PH Zürich kennzeichnet den Wortschatzerwerb als “die vielleicht größte Herausforderung beim Lehren und Lernen einer L2-Sprache.” </a:t>
            </a:r>
            <a:endParaRPr lang="de-DE" sz="1200" dirty="0">
              <a:latin typeface="Times New Roman" panose="02020603050405020304" pitchFamily="18" charset="0"/>
              <a:ea typeface="Times New Roman" panose="02020603050405020304" pitchFamily="18" charset="0"/>
            </a:endParaRPr>
          </a:p>
          <a:p>
            <a:r>
              <a:rPr lang="de-DE"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 Sigg, Handreichung Nr. 2 /Fortbildung im Schulamt Kassel 26.11.2013 – Aus dieser Handreichung wird im Folgenden zitiert.</a:t>
            </a:r>
            <a:endParaRPr lang="de-DE" sz="1200" dirty="0">
              <a:latin typeface="Times New Roman" panose="02020603050405020304" pitchFamily="18" charset="0"/>
              <a:ea typeface="Times New Roman" panose="02020603050405020304" pitchFamily="18" charset="0"/>
            </a:endParaRPr>
          </a:p>
          <a:p>
            <a:r>
              <a:rPr lang="de-DE"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Ziel der Wortschatzarbeit ist die Aneignung eines dauerhaften, schnell abrufbaren, flexibel verknüpfbaren und korrekt anwendbaren Wortschatzes.</a:t>
            </a:r>
            <a:endParaRPr lang="de-DE" sz="1200" dirty="0">
              <a:latin typeface="Times New Roman" panose="02020603050405020304" pitchFamily="18" charset="0"/>
              <a:ea typeface="Times New Roman" panose="02020603050405020304" pitchFamily="18" charset="0"/>
            </a:endParaRPr>
          </a:p>
          <a:p>
            <a:r>
              <a:rPr lang="de-DE"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Sigg charakterisiert fünf didaktisch bedeutsame Wortschatzgruppen für DaZ-Schülerinnen und Schüler, die hierarchisch angeordnet sind.</a:t>
            </a:r>
            <a:endParaRPr lang="de-DE" sz="1200" dirty="0">
              <a:latin typeface="Times New Roman" panose="02020603050405020304" pitchFamily="18" charset="0"/>
              <a:ea typeface="Times New Roman" panose="02020603050405020304" pitchFamily="18" charset="0"/>
            </a:endParaRPr>
          </a:p>
          <a:p>
            <a:pPr marL="361279" indent="-361279">
              <a:buFont typeface="+mj-lt"/>
              <a:buAutoNum type="arabicPeriod"/>
            </a:pPr>
            <a:r>
              <a:rPr lang="de-DE" sz="1200" dirty="0">
                <a:latin typeface="Calibri" panose="020F0502020204030204" pitchFamily="34" charset="0"/>
                <a:ea typeface="Times New Roman" panose="02020603050405020304" pitchFamily="18" charset="0"/>
              </a:rPr>
              <a:t>Verlaufswortschatz (besteht aus festen Wendungen, für die unmittelbaren Bedürfnisse der Schüler im Unterricht, z.B. „Was heißt…?“ Ich verstehe … nicht.“)</a:t>
            </a:r>
            <a:endParaRPr lang="de-DE" sz="1200" dirty="0">
              <a:latin typeface="Times New Roman" panose="02020603050405020304" pitchFamily="18" charset="0"/>
              <a:ea typeface="Times New Roman" panose="02020603050405020304" pitchFamily="18" charset="0"/>
            </a:endParaRPr>
          </a:p>
          <a:p>
            <a:pPr marL="361279" indent="-361279">
              <a:buFont typeface="+mj-lt"/>
              <a:buAutoNum type="arabicPeriod"/>
            </a:pPr>
            <a:r>
              <a:rPr lang="de-DE" sz="1200" dirty="0">
                <a:latin typeface="Calibri" panose="020F0502020204030204" pitchFamily="34" charset="0"/>
                <a:ea typeface="Times New Roman" panose="02020603050405020304" pitchFamily="18" charset="0"/>
              </a:rPr>
              <a:t>Grundwortschatz – die kommunikativ wichtigsten und am häufigsten gebrauchten Wörter/Lexeme. Dazu gehören Inhaltswörter (Nomen, Verben, Adjektive, Numeralien, Adverbien), die thematisch in Domänen eingeordnet sind (Z:B. Familie, Körper, Schule)  - Beispiele: Bruder m/Brüder, Tante/f -n – lachen/lachte/gelacht (+ haben)</a:t>
            </a:r>
            <a:endParaRPr lang="de-DE" sz="1200" dirty="0">
              <a:latin typeface="Times New Roman" panose="02020603050405020304" pitchFamily="18" charset="0"/>
              <a:ea typeface="Times New Roman" panose="02020603050405020304" pitchFamily="18" charset="0"/>
            </a:endParaRPr>
          </a:p>
          <a:p>
            <a:pPr marL="361279" indent="-361279">
              <a:buFont typeface="+mj-lt"/>
              <a:buAutoNum type="arabicPeriod"/>
            </a:pPr>
            <a:r>
              <a:rPr lang="de-DE" sz="1200" dirty="0">
                <a:latin typeface="Calibri" panose="020F0502020204030204" pitchFamily="34" charset="0"/>
                <a:ea typeface="Times New Roman" panose="02020603050405020304" pitchFamily="18" charset="0"/>
              </a:rPr>
              <a:t>Aufbauwortschatz – erlaubt Sachverhalt oder eigene Gedanken differenzierter auszudrücken: „Je differenzierter der Aufbauwortschatz, desto differenzierter die Aussage.“ Z.B. schmunzeln, schmunzelte, geschmunzelt, lächeln, lächelte, gelächelt</a:t>
            </a:r>
            <a:endParaRPr lang="de-DE" sz="1200" dirty="0">
              <a:latin typeface="Times New Roman" panose="02020603050405020304" pitchFamily="18" charset="0"/>
              <a:ea typeface="Times New Roman" panose="02020603050405020304" pitchFamily="18" charset="0"/>
            </a:endParaRPr>
          </a:p>
          <a:p>
            <a:pPr marL="361279" indent="-361279">
              <a:buFont typeface="+mj-lt"/>
              <a:buAutoNum type="arabicPeriod"/>
            </a:pPr>
            <a:r>
              <a:rPr lang="de-DE" sz="1200" dirty="0">
                <a:latin typeface="Calibri" panose="020F0502020204030204" pitchFamily="34" charset="0"/>
                <a:ea typeface="Times New Roman" panose="02020603050405020304" pitchFamily="18" charset="0"/>
              </a:rPr>
              <a:t>Fachwortschatz: Jedes Schulfach braucht ein Minimum an Fachwortschatz: z.B. Mathe: Summe f/-n, Division f/en; addieren, addierte, addiert</a:t>
            </a:r>
          </a:p>
          <a:p>
            <a:pPr marL="361279" indent="-361279">
              <a:buFont typeface="+mj-lt"/>
              <a:buAutoNum type="arabicPeriod"/>
            </a:pPr>
            <a:endParaRPr lang="de-DE" sz="1200" dirty="0">
              <a:latin typeface="Times New Roman" panose="02020603050405020304" pitchFamily="18" charset="0"/>
              <a:ea typeface="Times New Roman" panose="02020603050405020304" pitchFamily="18" charset="0"/>
            </a:endParaRPr>
          </a:p>
          <a:p>
            <a:pPr marL="240853"/>
            <a:r>
              <a:rPr lang="de-DE" sz="1200" b="1" dirty="0">
                <a:latin typeface="Calibri" panose="020F0502020204030204" pitchFamily="34" charset="0"/>
                <a:ea typeface="Times New Roman" panose="02020603050405020304" pitchFamily="18" charset="0"/>
              </a:rPr>
              <a:t>Quer zu den vier Wortschatzgruppen</a:t>
            </a:r>
            <a:endParaRPr lang="de-DE" sz="1200" dirty="0">
              <a:latin typeface="Times New Roman" panose="02020603050405020304" pitchFamily="18" charset="0"/>
              <a:ea typeface="Times New Roman" panose="02020603050405020304" pitchFamily="18" charset="0"/>
            </a:endParaRPr>
          </a:p>
          <a:p>
            <a:pPr marL="240853" indent="-240853">
              <a:buFont typeface="+mj-lt"/>
              <a:buAutoNum type="arabicPeriod" startAt="5"/>
            </a:pPr>
            <a:r>
              <a:rPr lang="de-DE" sz="1200" dirty="0">
                <a:latin typeface="Calibri" panose="020F0502020204030204" pitchFamily="34" charset="0"/>
                <a:ea typeface="Times New Roman" panose="02020603050405020304" pitchFamily="18" charset="0"/>
              </a:rPr>
              <a:t>Funktionswortschatz oder Strukturwortschatz (Rösch, Deutsch als Zweitsprache. Mitsprache, 2005, S. 62ff): </a:t>
            </a:r>
            <a:r>
              <a:rPr lang="de-DE" sz="1200" b="1" dirty="0">
                <a:latin typeface="Calibri" panose="020F0502020204030204" pitchFamily="34" charset="0"/>
                <a:ea typeface="Times New Roman" panose="02020603050405020304" pitchFamily="18" charset="0"/>
              </a:rPr>
              <a:t>Die Funktionswörter geben den Inhaltswörtern die eigentlich beabsichtigte Aussage! </a:t>
            </a:r>
            <a:r>
              <a:rPr lang="de-DE" sz="1200" dirty="0">
                <a:latin typeface="Calibri" panose="020F0502020204030204" pitchFamily="34" charset="0"/>
                <a:ea typeface="Times New Roman" panose="02020603050405020304" pitchFamily="18" charset="0"/>
              </a:rPr>
              <a:t>Es sind die</a:t>
            </a:r>
            <a:r>
              <a:rPr lang="de-DE" sz="1200" b="1" dirty="0">
                <a:latin typeface="Calibri" panose="020F0502020204030204" pitchFamily="34" charset="0"/>
                <a:ea typeface="Times New Roman" panose="02020603050405020304" pitchFamily="18" charset="0"/>
              </a:rPr>
              <a:t> Pronomen, Artikel, Präpositionen, Konjunktionen.</a:t>
            </a:r>
            <a:endParaRPr lang="de-DE" sz="1200" dirty="0">
              <a:latin typeface="Times New Roman" panose="02020603050405020304" pitchFamily="18" charset="0"/>
              <a:ea typeface="Times New Roman" panose="02020603050405020304" pitchFamily="18" charset="0"/>
            </a:endParaRPr>
          </a:p>
          <a:p>
            <a:r>
              <a:rPr lang="de-DE" sz="1200" dirty="0">
                <a:latin typeface="Calibri" panose="020F0502020204030204" pitchFamily="34" charset="0"/>
                <a:ea typeface="Times New Roman" panose="02020603050405020304" pitchFamily="18" charset="0"/>
              </a:rPr>
              <a:t>M. Sigg betont:</a:t>
            </a:r>
            <a:r>
              <a:rPr lang="de-DE" sz="1200" b="1" dirty="0">
                <a:latin typeface="Calibri" panose="020F0502020204030204" pitchFamily="34" charset="0"/>
                <a:ea typeface="Times New Roman" panose="02020603050405020304" pitchFamily="18" charset="0"/>
              </a:rPr>
              <a:t> </a:t>
            </a:r>
            <a:r>
              <a:rPr lang="de-DE" sz="1200" dirty="0">
                <a:latin typeface="Calibri" panose="020F0502020204030204" pitchFamily="34" charset="0"/>
                <a:ea typeface="Times New Roman" panose="02020603050405020304" pitchFamily="18" charset="0"/>
              </a:rPr>
              <a:t>Die Funktionswörter müssen vollständig in ein Wortschatzminimum aufgenommen werden!</a:t>
            </a:r>
          </a:p>
          <a:p>
            <a:endParaRPr lang="de-DE" sz="1200" dirty="0">
              <a:latin typeface="Times New Roman" panose="02020603050405020304" pitchFamily="18" charset="0"/>
              <a:ea typeface="Times New Roman" panose="02020603050405020304" pitchFamily="18" charset="0"/>
            </a:endParaRPr>
          </a:p>
          <a:p>
            <a:r>
              <a:rPr lang="de-DE" sz="1200" dirty="0">
                <a:latin typeface="Calibri" panose="020F0502020204030204" pitchFamily="34" charset="0"/>
                <a:ea typeface="Calibri" panose="020F0502020204030204" pitchFamily="34" charset="0"/>
              </a:rPr>
              <a:t>Ziel der Wortschatzarbeit ist es, sowohl den Rezeptions- (Verstehens-)wie auch den Produktions- (Mitteilungs-)wortschatz der DaZ-Schülerinnen und Schüler auf- und auszubauen.</a:t>
            </a:r>
            <a:endParaRPr lang="de-DE" sz="1200" dirty="0">
              <a:latin typeface="Arial" panose="020B0604020202020204" pitchFamily="34" charset="0"/>
              <a:ea typeface="Calibri" panose="020F0502020204030204" pitchFamily="34" charset="0"/>
            </a:endParaRPr>
          </a:p>
          <a:p>
            <a:r>
              <a:rPr lang="de-DE" sz="1200" dirty="0">
                <a:latin typeface="Calibri" panose="020F0502020204030204" pitchFamily="34" charset="0"/>
                <a:ea typeface="Calibri" panose="020F0502020204030204" pitchFamily="34" charset="0"/>
              </a:rPr>
              <a:t>Der Verstehenswortschatz (mdl. und schriftl.) ist wesentlich größer als der Mitteilungswortschatz – er schließt diesen ein.</a:t>
            </a:r>
            <a:endParaRPr lang="de-DE" sz="1200" dirty="0">
              <a:latin typeface="Arial" panose="020B0604020202020204" pitchFamily="34" charset="0"/>
              <a:ea typeface="Calibri" panose="020F0502020204030204" pitchFamily="34" charset="0"/>
            </a:endParaRPr>
          </a:p>
        </p:txBody>
      </p:sp>
      <p:sp>
        <p:nvSpPr>
          <p:cNvPr id="4" name="Foliennummernplatzhalter 3"/>
          <p:cNvSpPr>
            <a:spLocks noGrp="1"/>
          </p:cNvSpPr>
          <p:nvPr>
            <p:ph type="sldNum" sz="quarter" idx="5"/>
          </p:nvPr>
        </p:nvSpPr>
        <p:spPr/>
        <p:txBody>
          <a:bodyPr/>
          <a:lstStyle/>
          <a:p>
            <a:fld id="{F1331116-AC31-4588-BB05-E7350721AD54}" type="slidenum">
              <a:rPr lang="en-US" smtClean="0"/>
              <a:t>9</a:t>
            </a:fld>
            <a:endParaRPr lang="en-US" dirty="0"/>
          </a:p>
        </p:txBody>
      </p:sp>
    </p:spTree>
    <p:extLst>
      <p:ext uri="{BB962C8B-B14F-4D97-AF65-F5344CB8AC3E}">
        <p14:creationId xmlns:p14="http://schemas.microsoft.com/office/powerpoint/2010/main" val="198424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err="1"/>
              <a:t>Youtube</a:t>
            </a:r>
            <a:r>
              <a:rPr lang="de-DE" b="1" dirty="0"/>
              <a:t>-Video</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Suchbegriff: </a:t>
            </a:r>
            <a:r>
              <a:rPr lang="de-DE" b="0" i="0" dirty="0">
                <a:effectLst/>
                <a:latin typeface="Roboto" panose="02000000000000000000" pitchFamily="2" charset="0"/>
              </a:rPr>
              <a:t>Diether Krebs u. Dieter Pfaff - Im Baumarkt.WMV</a:t>
            </a:r>
          </a:p>
          <a:p>
            <a:endParaRPr lang="de-DE" dirty="0"/>
          </a:p>
          <a:p>
            <a:r>
              <a:rPr lang="de-DE" dirty="0"/>
              <a:t>Der Film zeigt den Unterschied, dem auch die Schüler begegnen:</a:t>
            </a:r>
          </a:p>
          <a:p>
            <a:r>
              <a:rPr lang="de-DE" dirty="0"/>
              <a:t>Während sie die Sprache möglicherweise bereits sprechen, liegen die Schwierigkeiten in der Fachsprache, weshalb sie dem Fachunterricht nicht folgen können (z.B. Biologie, Geschichte, Erdkunde)</a:t>
            </a:r>
          </a:p>
          <a:p>
            <a:r>
              <a:rPr lang="de-DE" dirty="0"/>
              <a:t>Während ihnen dieser Mangel bewusst gemacht werden muss, benötigt die Lehrkraft die Erkenntnis, dass der Fachwortschatz sprachsensibel aufbereitet werden muss, da sonst die Schüler nicht folgen können.</a:t>
            </a:r>
          </a:p>
          <a:p>
            <a:endParaRPr lang="de-DE" dirty="0"/>
          </a:p>
          <a:p>
            <a:r>
              <a:rPr lang="de-DE" dirty="0"/>
              <a:t>Idee:</a:t>
            </a:r>
          </a:p>
          <a:p>
            <a:r>
              <a:rPr lang="de-DE" sz="1300" dirty="0"/>
              <a:t>Wortspeicher:</a:t>
            </a:r>
          </a:p>
          <a:p>
            <a:pPr lvl="0"/>
            <a:r>
              <a:rPr lang="de-DE" sz="1300" dirty="0"/>
              <a:t>Unbekannte Wörter beim Hören aufschreiben</a:t>
            </a:r>
          </a:p>
          <a:p>
            <a:pPr lvl="0"/>
            <a:r>
              <a:rPr lang="de-DE" sz="1300" dirty="0"/>
              <a:t>Wird am NaMi im DaZ-Unterricht besprochen</a:t>
            </a:r>
          </a:p>
          <a:p>
            <a:pPr lvl="0"/>
            <a:r>
              <a:rPr lang="de-DE" sz="1300" dirty="0"/>
              <a:t>Fach-U-Begriffe gehen zurück an Fach-L, Bildungssprache wird erklärt</a:t>
            </a:r>
          </a:p>
          <a:p>
            <a:pPr lvl="0"/>
            <a:r>
              <a:rPr lang="de-DE" sz="1300" dirty="0"/>
              <a:t>Erklärung wird teilweise eingetragen</a:t>
            </a:r>
          </a:p>
        </p:txBody>
      </p:sp>
      <p:sp>
        <p:nvSpPr>
          <p:cNvPr id="4" name="Foliennummernplatzhalter 3"/>
          <p:cNvSpPr>
            <a:spLocks noGrp="1"/>
          </p:cNvSpPr>
          <p:nvPr>
            <p:ph type="sldNum" sz="quarter" idx="10"/>
          </p:nvPr>
        </p:nvSpPr>
        <p:spPr/>
        <p:txBody>
          <a:bodyPr/>
          <a:lstStyle/>
          <a:p>
            <a:fld id="{150FFAF5-34A7-4968-8A27-590B76559C6F}" type="slidenum">
              <a:rPr lang="de-DE" smtClean="0"/>
              <a:pPr/>
              <a:t>10</a:t>
            </a:fld>
            <a:endParaRPr lang="de-DE" dirty="0"/>
          </a:p>
        </p:txBody>
      </p:sp>
    </p:spTree>
    <p:extLst>
      <p:ext uri="{BB962C8B-B14F-4D97-AF65-F5344CB8AC3E}">
        <p14:creationId xmlns:p14="http://schemas.microsoft.com/office/powerpoint/2010/main" val="227293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3340">
              <a:defRPr/>
            </a:pPr>
            <a:r>
              <a:rPr lang="nl-NL" dirty="0">
                <a:cs typeface="Arial" pitchFamily="34" charset="0"/>
              </a:rPr>
              <a:t>Die</a:t>
            </a:r>
            <a:r>
              <a:rPr lang="nl-NL" baseline="0" dirty="0">
                <a:cs typeface="Arial" pitchFamily="34" charset="0"/>
              </a:rPr>
              <a:t> Entwicklungsstufen der Aneignung des Wortschatzes (unabhängig, ob in der Erst- oder Zweit- oder gar Drittsprache) sind durch zunehmend reichhaltiger und vielfältiger werdende Vernetzungen der Wörter gekennzeichnet. </a:t>
            </a:r>
          </a:p>
          <a:p>
            <a:pPr marL="174299" indent="-174299" defTabSz="963340">
              <a:buFontTx/>
              <a:buChar char="-"/>
              <a:defRPr/>
            </a:pPr>
            <a:r>
              <a:rPr lang="nl-NL" baseline="0" dirty="0">
                <a:cs typeface="Arial" pitchFamily="34" charset="0"/>
              </a:rPr>
              <a:t>Wenn wir einem neuen Wort zum ersten Mal begegnen, haben wir in der Regel nur eine vage Vorstellung davon, was das Wort bezeichnen könnte oder meint. </a:t>
            </a:r>
          </a:p>
          <a:p>
            <a:pPr marL="174299" indent="-174299" defTabSz="963340">
              <a:buFontTx/>
              <a:buChar char="-"/>
              <a:defRPr/>
            </a:pPr>
            <a:r>
              <a:rPr lang="nl-NL" baseline="0" dirty="0">
                <a:cs typeface="Arial" pitchFamily="34" charset="0"/>
              </a:rPr>
              <a:t>Wenn wir dem Wort dann immer wieder in verschiedenen Zusammenhängen begegnen, bauen wir ein mentales Modell oder Netzwerk der Bedeutung auf. </a:t>
            </a:r>
          </a:p>
          <a:p>
            <a:pPr marL="174299" indent="-174299" defTabSz="963340">
              <a:buFontTx/>
              <a:buChar char="-"/>
              <a:defRPr/>
            </a:pPr>
            <a:r>
              <a:rPr lang="nl-NL" baseline="0" dirty="0">
                <a:cs typeface="Arial" pitchFamily="34" charset="0"/>
              </a:rPr>
              <a:t>Das Wort als Name/Bezeichnung für eine Sache oder ein Ereignis über das Wort als Teil einer Gruppe von Dingen oder Kategorien bis hin zum Wort als Teil eines mäandernden Stromes oder Netzwerkes von vielfältigen Beziehungen. Das heißt, wir bewegen uns von der sichtbaren/fühlbaren Oberflächen(erkenntnis) zu einem immer tieferen Verständnis des Konzepts.</a:t>
            </a:r>
            <a:endParaRPr lang="nl-NL" dirty="0">
              <a:cs typeface="Arial" pitchFamily="34" charset="0"/>
            </a:endParaRPr>
          </a:p>
        </p:txBody>
      </p:sp>
      <p:sp>
        <p:nvSpPr>
          <p:cNvPr id="4" name="Foliennummernplatzhalter 3"/>
          <p:cNvSpPr>
            <a:spLocks noGrp="1"/>
          </p:cNvSpPr>
          <p:nvPr>
            <p:ph type="sldNum" sz="quarter" idx="10"/>
          </p:nvPr>
        </p:nvSpPr>
        <p:spPr/>
        <p:txBody>
          <a:bodyPr/>
          <a:lstStyle/>
          <a:p>
            <a:fld id="{DBFE8173-93A4-4330-B6E8-25CDFA7F04DE}" type="slidenum">
              <a:rPr lang="de-DE" smtClean="0"/>
              <a:pPr/>
              <a:t>11</a:t>
            </a:fld>
            <a:endParaRPr lang="de-DE" dirty="0"/>
          </a:p>
        </p:txBody>
      </p:sp>
    </p:spTree>
    <p:extLst>
      <p:ext uri="{BB962C8B-B14F-4D97-AF65-F5344CB8AC3E}">
        <p14:creationId xmlns:p14="http://schemas.microsoft.com/office/powerpoint/2010/main" val="322023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8384">
              <a:defRPr/>
            </a:pPr>
            <a:r>
              <a:rPr lang="de-DE" noProof="0" dirty="0">
                <a:cs typeface="Arial" pitchFamily="34" charset="0"/>
              </a:rPr>
              <a:t>Wir möchten, dass Schüler(innen) ihr eigenes Fachvokabular</a:t>
            </a:r>
            <a:r>
              <a:rPr lang="de-DE" baseline="0" noProof="0" dirty="0">
                <a:cs typeface="Arial" pitchFamily="34" charset="0"/>
              </a:rPr>
              <a:t> aneignen, um es zu „besitzen“. </a:t>
            </a:r>
          </a:p>
          <a:p>
            <a:pPr defTabSz="998384">
              <a:defRPr/>
            </a:pPr>
            <a:r>
              <a:rPr lang="de-DE" baseline="0" noProof="0" dirty="0">
                <a:cs typeface="Arial" pitchFamily="34" charset="0"/>
              </a:rPr>
              <a:t>Wir möchten, dass sie die Begriffe sicher, gut und angemessen sowohl im mündlichen wie auch im schriftlichen (Schriftsprache!) Kontext einsetzen und benutzen können. D.h. sie müssen die begriffe „personalisieren“ , um sie sich zu eigen zu machen.</a:t>
            </a:r>
          </a:p>
          <a:p>
            <a:pPr marL="180640" indent="-180640" defTabSz="998384">
              <a:buFontTx/>
              <a:buChar char="-"/>
              <a:defRPr/>
            </a:pPr>
            <a:r>
              <a:rPr lang="de-DE" baseline="0" noProof="0" dirty="0">
                <a:cs typeface="Arial" pitchFamily="34" charset="0"/>
              </a:rPr>
              <a:t>Das Wörterbuch als das wesentliche Werkzeug für den Aufbau von Fachwortschatz zu benutzen birgt potentiell Gefahren: viele Wörterbuchdefinitionen bzw. –</a:t>
            </a:r>
            <a:r>
              <a:rPr lang="de-DE" baseline="0" noProof="0" dirty="0" err="1">
                <a:cs typeface="Arial" pitchFamily="34" charset="0"/>
              </a:rPr>
              <a:t>erklärungen</a:t>
            </a:r>
            <a:r>
              <a:rPr lang="de-DE" baseline="0" noProof="0" dirty="0">
                <a:cs typeface="Arial" pitchFamily="34" charset="0"/>
              </a:rPr>
              <a:t> sind sprachlich verdichtete, häufig abstrakte Erklärungen und somit wenig hilfreich. </a:t>
            </a:r>
          </a:p>
          <a:p>
            <a:pPr marL="180640" indent="-180640" defTabSz="998384">
              <a:buFontTx/>
              <a:buChar char="-"/>
              <a:defRPr/>
            </a:pPr>
            <a:r>
              <a:rPr lang="de-DE" noProof="0" dirty="0">
                <a:solidFill>
                  <a:schemeClr val="tx1"/>
                </a:solidFill>
                <a:cs typeface="Arial" pitchFamily="34" charset="0"/>
              </a:rPr>
              <a:t>Wörter nur nachschlagen</a:t>
            </a:r>
            <a:r>
              <a:rPr lang="de-DE" baseline="0" noProof="0" dirty="0">
                <a:solidFill>
                  <a:schemeClr val="tx1"/>
                </a:solidFill>
                <a:cs typeface="Arial" pitchFamily="34" charset="0"/>
              </a:rPr>
              <a:t> und Definitionen und/oder Erklärungen abzuschreiben wird von den Experten als „zweifelhafte Methode“ eingeschätzt, besonders wenn nur so gearbeitet wird, ohne den Begriff zu „expandieren“, also auszudehnen und anzureichern durch (Fach)Gespräche und Schreibaufgaben. </a:t>
            </a:r>
          </a:p>
          <a:p>
            <a:pPr marL="180640" indent="-180640" defTabSz="998384">
              <a:buFontTx/>
              <a:buChar char="-"/>
              <a:defRPr/>
            </a:pPr>
            <a:r>
              <a:rPr lang="de-DE" baseline="0" noProof="0" dirty="0">
                <a:solidFill>
                  <a:schemeClr val="tx1"/>
                </a:solidFill>
                <a:cs typeface="Arial" pitchFamily="34" charset="0"/>
              </a:rPr>
              <a:t>Aber, Definitionen können sehr hilfreich sein, wenn die Schülerinnen und Schüler wissen, wie sie ihre eigenen, ihnen angemessenen „schülerfreundlichen“ Definitionen und Erklärungen finden.</a:t>
            </a:r>
          </a:p>
          <a:p>
            <a:pPr defTabSz="998384">
              <a:defRPr/>
            </a:pPr>
            <a:endParaRPr lang="de-DE" baseline="0" noProof="0" dirty="0">
              <a:solidFill>
                <a:schemeClr val="tx1"/>
              </a:solidFill>
              <a:cs typeface="Arial" pitchFamily="34" charset="0"/>
            </a:endParaRPr>
          </a:p>
          <a:p>
            <a:pPr defTabSz="998384">
              <a:defRPr/>
            </a:pPr>
            <a:r>
              <a:rPr lang="de-DE" baseline="0" noProof="0" dirty="0">
                <a:solidFill>
                  <a:schemeClr val="tx1"/>
                </a:solidFill>
                <a:cs typeface="Arial" pitchFamily="34" charset="0"/>
              </a:rPr>
              <a:t>Definition eines 8-jährigen Kindes, das Deutsch als Zweitsprache lernt: „Blume ist Kind von Wiese“ – selten habe ich eine zugleich poetische wie auch stimmige Definition des Begriffs „Blume“ gehört und gelesen. Zu finden im gleichnamigen Buch mit dem Untertitel Lexikon der Falschheiten von Helga </a:t>
            </a:r>
            <a:r>
              <a:rPr lang="de-DE" baseline="0" noProof="0" dirty="0" err="1">
                <a:solidFill>
                  <a:schemeClr val="tx1"/>
                </a:solidFill>
                <a:cs typeface="Arial" pitchFamily="34" charset="0"/>
              </a:rPr>
              <a:t>Glantschnig</a:t>
            </a:r>
            <a:r>
              <a:rPr lang="de-DE" baseline="0" noProof="0" dirty="0">
                <a:solidFill>
                  <a:schemeClr val="tx1"/>
                </a:solidFill>
                <a:cs typeface="Arial" pitchFamily="34" charset="0"/>
              </a:rPr>
              <a:t> – eine wahre Fundgrube des Sprach- und Wörterlernens im o.g. Sinne der Aneignung. </a:t>
            </a:r>
          </a:p>
        </p:txBody>
      </p:sp>
      <p:sp>
        <p:nvSpPr>
          <p:cNvPr id="4" name="Foliennummernplatzhalter 3"/>
          <p:cNvSpPr>
            <a:spLocks noGrp="1"/>
          </p:cNvSpPr>
          <p:nvPr>
            <p:ph type="sldNum" sz="quarter" idx="5"/>
          </p:nvPr>
        </p:nvSpPr>
        <p:spPr/>
        <p:txBody>
          <a:bodyPr/>
          <a:lstStyle/>
          <a:p>
            <a:fld id="{F1331116-AC31-4588-BB05-E7350721AD54}" type="slidenum">
              <a:rPr lang="en-US" smtClean="0"/>
              <a:t>12</a:t>
            </a:fld>
            <a:endParaRPr lang="en-US" dirty="0"/>
          </a:p>
        </p:txBody>
      </p:sp>
    </p:spTree>
    <p:extLst>
      <p:ext uri="{BB962C8B-B14F-4D97-AF65-F5344CB8AC3E}">
        <p14:creationId xmlns:p14="http://schemas.microsoft.com/office/powerpoint/2010/main" val="3043503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7.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EBEC6E7-68B0-4DDB-AEEF-4378954A4BCD}"/>
              </a:ext>
            </a:extLst>
          </p:cNvPr>
          <p:cNvSpPr txBox="1">
            <a:spLocks/>
          </p:cNvSpPr>
          <p:nvPr userDrawn="1"/>
        </p:nvSpPr>
        <p:spPr>
          <a:xfrm>
            <a:off x="3905464" y="3284984"/>
            <a:ext cx="5238535" cy="3005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b="1" dirty="0">
                <a:solidFill>
                  <a:schemeClr val="bg1"/>
                </a:solidFill>
              </a:rPr>
              <a:t>Modul :</a:t>
            </a:r>
            <a:br>
              <a:rPr lang="de-DE" sz="3600" dirty="0">
                <a:solidFill>
                  <a:schemeClr val="bg1"/>
                </a:solidFill>
              </a:rPr>
            </a:br>
            <a:br>
              <a:rPr lang="de-DE" sz="3600" dirty="0">
                <a:solidFill>
                  <a:schemeClr val="bg1"/>
                </a:solidFill>
              </a:rPr>
            </a:br>
            <a:r>
              <a:rPr lang="de-DE" sz="3600" b="1" dirty="0">
                <a:solidFill>
                  <a:schemeClr val="bg1"/>
                </a:solidFill>
              </a:rPr>
              <a:t>Block :</a:t>
            </a:r>
            <a:br>
              <a:rPr lang="de-DE" sz="3600" b="1" dirty="0">
                <a:solidFill>
                  <a:schemeClr val="bg1"/>
                </a:solidFill>
              </a:rPr>
            </a:br>
            <a:br>
              <a:rPr lang="de-DE" sz="3600" dirty="0">
                <a:solidFill>
                  <a:schemeClr val="bg1"/>
                </a:solidFill>
              </a:rPr>
            </a:br>
            <a:endParaRPr lang="de-DE" sz="3600" dirty="0">
              <a:solidFill>
                <a:schemeClr val="bg1"/>
              </a:solidFill>
            </a:endParaRPr>
          </a:p>
        </p:txBody>
      </p:sp>
      <p:pic>
        <p:nvPicPr>
          <p:cNvPr id="22" name="Grafik 21">
            <a:extLst>
              <a:ext uri="{FF2B5EF4-FFF2-40B4-BE49-F238E27FC236}">
                <a16:creationId xmlns:a16="http://schemas.microsoft.com/office/drawing/2014/main" id="{E7045018-2D2F-41BF-85F4-834E2CC6B2A8}"/>
              </a:ext>
            </a:extLst>
          </p:cNvPr>
          <p:cNvPicPr>
            <a:picLocks noChangeAspect="1"/>
          </p:cNvPicPr>
          <p:nvPr userDrawn="1"/>
        </p:nvPicPr>
        <p:blipFill>
          <a:blip r:embed="rId2"/>
          <a:stretch>
            <a:fillRect/>
          </a:stretch>
        </p:blipFill>
        <p:spPr>
          <a:xfrm>
            <a:off x="-36512" y="-27385"/>
            <a:ext cx="9216000" cy="6912000"/>
          </a:xfrm>
          <a:prstGeom prst="rect">
            <a:avLst/>
          </a:prstGeom>
        </p:spPr>
      </p:pic>
      <p:sp>
        <p:nvSpPr>
          <p:cNvPr id="24" name="Titel 1">
            <a:extLst>
              <a:ext uri="{FF2B5EF4-FFF2-40B4-BE49-F238E27FC236}">
                <a16:creationId xmlns:a16="http://schemas.microsoft.com/office/drawing/2014/main" id="{CAB9BD09-2F36-4DE5-AD78-03A74798FC2A}"/>
              </a:ext>
            </a:extLst>
          </p:cNvPr>
          <p:cNvSpPr>
            <a:spLocks noGrp="1"/>
          </p:cNvSpPr>
          <p:nvPr>
            <p:ph type="ctrTitle" hasCustomPrompt="1"/>
          </p:nvPr>
        </p:nvSpPr>
        <p:spPr>
          <a:xfrm>
            <a:off x="4104480" y="3356992"/>
            <a:ext cx="4788000" cy="2412000"/>
          </a:xfrm>
        </p:spPr>
        <p:txBody>
          <a:bodyPr anchor="ctr">
            <a:normAutofit/>
          </a:bodyPr>
          <a:lstStyle>
            <a:lvl1pPr algn="ctr">
              <a:defRPr sz="3600" b="1">
                <a:solidFill>
                  <a:schemeClr val="bg1"/>
                </a:solidFill>
              </a:defRPr>
            </a:lvl1pPr>
          </a:lstStyle>
          <a:p>
            <a:r>
              <a:rPr lang="de-DE" dirty="0"/>
              <a:t>Modul:</a:t>
            </a:r>
            <a:br>
              <a:rPr lang="de-DE" dirty="0"/>
            </a:br>
            <a:r>
              <a:rPr lang="de-DE" dirty="0"/>
              <a:t> </a:t>
            </a:r>
            <a:br>
              <a:rPr lang="de-DE" dirty="0"/>
            </a:br>
            <a:r>
              <a:rPr lang="de-DE" dirty="0"/>
              <a:t>Block:</a:t>
            </a:r>
          </a:p>
        </p:txBody>
      </p:sp>
      <p:sp>
        <p:nvSpPr>
          <p:cNvPr id="52" name="Rechteck 51">
            <a:extLst>
              <a:ext uri="{FF2B5EF4-FFF2-40B4-BE49-F238E27FC236}">
                <a16:creationId xmlns:a16="http://schemas.microsoft.com/office/drawing/2014/main" id="{E19AEB6A-B88B-482F-BBE0-0D2025BBF214}"/>
              </a:ext>
            </a:extLst>
          </p:cNvPr>
          <p:cNvSpPr/>
          <p:nvPr userDrawn="1"/>
        </p:nvSpPr>
        <p:spPr>
          <a:xfrm>
            <a:off x="395536" y="0"/>
            <a:ext cx="4968000"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FD8A45DD-1E28-471B-B4A7-7E259981D3A9}"/>
              </a:ext>
            </a:extLst>
          </p:cNvPr>
          <p:cNvSpPr/>
          <p:nvPr userDrawn="1"/>
        </p:nvSpPr>
        <p:spPr>
          <a:xfrm>
            <a:off x="5076056" y="116632"/>
            <a:ext cx="147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82DA8EDD-8D3B-4BD8-A95C-31684EA5A937}"/>
              </a:ext>
            </a:extLst>
          </p:cNvPr>
          <p:cNvSpPr/>
          <p:nvPr userDrawn="1"/>
        </p:nvSpPr>
        <p:spPr>
          <a:xfrm>
            <a:off x="6012160" y="260648"/>
            <a:ext cx="9144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TextBox 4">
            <a:extLst>
              <a:ext uri="{FF2B5EF4-FFF2-40B4-BE49-F238E27FC236}">
                <a16:creationId xmlns:a16="http://schemas.microsoft.com/office/drawing/2014/main" id="{067FF892-9326-42CC-A491-2AC13B466245}"/>
              </a:ext>
            </a:extLst>
          </p:cNvPr>
          <p:cNvSpPr txBox="1"/>
          <p:nvPr userDrawn="1"/>
        </p:nvSpPr>
        <p:spPr>
          <a:xfrm>
            <a:off x="-180528" y="44624"/>
            <a:ext cx="6804248"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libri"/>
                <a:ea typeface="+mn-ea"/>
                <a:cs typeface="+mn-cs"/>
              </a:rPr>
              <a:t>BaCuLit</a:t>
            </a:r>
            <a:endParaRPr kumimoji="0" lang="en-US" sz="3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Basic Curriculum for Teachers’ In-Service Training in Content Area Literacy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Fortbildung für Lehrkräfte zur Vermittlung fachbezogener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Lese- und Schreibkompetenzen</a:t>
            </a:r>
          </a:p>
        </p:txBody>
      </p:sp>
      <p:grpSp>
        <p:nvGrpSpPr>
          <p:cNvPr id="56" name="officeArt object">
            <a:extLst>
              <a:ext uri="{FF2B5EF4-FFF2-40B4-BE49-F238E27FC236}">
                <a16:creationId xmlns:a16="http://schemas.microsoft.com/office/drawing/2014/main" id="{4ACC0FEF-2456-4A7B-8655-9A90D8706162}"/>
              </a:ext>
            </a:extLst>
          </p:cNvPr>
          <p:cNvGrpSpPr>
            <a:grpSpLocks/>
          </p:cNvGrpSpPr>
          <p:nvPr userDrawn="1"/>
        </p:nvGrpSpPr>
        <p:grpSpPr>
          <a:xfrm flipH="1">
            <a:off x="755576" y="565777"/>
            <a:ext cx="6032500" cy="37742"/>
            <a:chOff x="-1" y="0"/>
            <a:chExt cx="6032500" cy="37742"/>
          </a:xfrm>
        </p:grpSpPr>
        <p:cxnSp>
          <p:nvCxnSpPr>
            <p:cNvPr id="57" name="Shape 1073741838">
              <a:extLst>
                <a:ext uri="{FF2B5EF4-FFF2-40B4-BE49-F238E27FC236}">
                  <a16:creationId xmlns:a16="http://schemas.microsoft.com/office/drawing/2014/main" id="{FC019192-C254-4F56-802B-7F760BFB4F82}"/>
                </a:ext>
              </a:extLst>
            </p:cNvPr>
            <p:cNvCxnSpPr/>
            <p:nvPr/>
          </p:nvCxnSpPr>
          <p:spPr>
            <a:xfrm>
              <a:off x="4829048" y="18870"/>
              <a:ext cx="1200605" cy="1"/>
            </a:xfrm>
            <a:prstGeom prst="line">
              <a:avLst/>
            </a:prstGeom>
            <a:noFill/>
            <a:ln w="38100" cap="flat">
              <a:solidFill>
                <a:srgbClr val="D0D0E1"/>
              </a:solidFill>
              <a:prstDash val="solid"/>
              <a:miter lim="400000"/>
            </a:ln>
            <a:effectLst/>
          </p:spPr>
        </p:cxnSp>
        <p:cxnSp>
          <p:nvCxnSpPr>
            <p:cNvPr id="58" name="Shape 1073741839">
              <a:extLst>
                <a:ext uri="{FF2B5EF4-FFF2-40B4-BE49-F238E27FC236}">
                  <a16:creationId xmlns:a16="http://schemas.microsoft.com/office/drawing/2014/main" id="{593FFC4A-72E7-41D0-B148-800177093FC2}"/>
                </a:ext>
              </a:extLst>
            </p:cNvPr>
            <p:cNvCxnSpPr/>
            <p:nvPr/>
          </p:nvCxnSpPr>
          <p:spPr>
            <a:xfrm>
              <a:off x="22361" y="18870"/>
              <a:ext cx="1203380" cy="1"/>
            </a:xfrm>
            <a:prstGeom prst="line">
              <a:avLst/>
            </a:prstGeom>
            <a:noFill/>
            <a:ln w="38100" cap="flat">
              <a:solidFill>
                <a:srgbClr val="9EAECD"/>
              </a:solidFill>
              <a:prstDash val="solid"/>
              <a:miter lim="400000"/>
            </a:ln>
            <a:effectLst/>
          </p:spPr>
        </p:cxnSp>
        <p:grpSp>
          <p:nvGrpSpPr>
            <p:cNvPr id="59" name="Group 1073741848">
              <a:extLst>
                <a:ext uri="{FF2B5EF4-FFF2-40B4-BE49-F238E27FC236}">
                  <a16:creationId xmlns:a16="http://schemas.microsoft.com/office/drawing/2014/main" id="{0BADB378-D455-452F-A20F-72C2BBD812EC}"/>
                </a:ext>
              </a:extLst>
            </p:cNvPr>
            <p:cNvGrpSpPr/>
            <p:nvPr/>
          </p:nvGrpSpPr>
          <p:grpSpPr>
            <a:xfrm>
              <a:off x="-1" y="0"/>
              <a:ext cx="6032500" cy="37742"/>
              <a:chOff x="0" y="0"/>
              <a:chExt cx="6032500" cy="37742"/>
            </a:xfrm>
          </p:grpSpPr>
          <p:cxnSp>
            <p:nvCxnSpPr>
              <p:cNvPr id="60" name="Shape 1073741840">
                <a:extLst>
                  <a:ext uri="{FF2B5EF4-FFF2-40B4-BE49-F238E27FC236}">
                    <a16:creationId xmlns:a16="http://schemas.microsoft.com/office/drawing/2014/main" id="{F8108661-A0D2-4EEA-8340-5F3EBCA83B68}"/>
                  </a:ext>
                </a:extLst>
              </p:cNvPr>
              <p:cNvCxnSpPr/>
              <p:nvPr/>
            </p:nvCxnSpPr>
            <p:spPr>
              <a:xfrm>
                <a:off x="2428877" y="18870"/>
                <a:ext cx="1200912" cy="1"/>
              </a:xfrm>
              <a:prstGeom prst="line">
                <a:avLst/>
              </a:prstGeom>
              <a:noFill/>
              <a:ln w="38100" cap="flat">
                <a:solidFill>
                  <a:srgbClr val="6C899F"/>
                </a:solidFill>
                <a:prstDash val="solid"/>
                <a:miter lim="400000"/>
              </a:ln>
              <a:effectLst/>
            </p:spPr>
          </p:cxnSp>
          <p:grpSp>
            <p:nvGrpSpPr>
              <p:cNvPr id="61" name="Group 1073741847">
                <a:extLst>
                  <a:ext uri="{FF2B5EF4-FFF2-40B4-BE49-F238E27FC236}">
                    <a16:creationId xmlns:a16="http://schemas.microsoft.com/office/drawing/2014/main" id="{D0BAD502-76C0-4067-99EB-2BEBD65155EB}"/>
                  </a:ext>
                </a:extLst>
              </p:cNvPr>
              <p:cNvGrpSpPr/>
              <p:nvPr/>
            </p:nvGrpSpPr>
            <p:grpSpPr>
              <a:xfrm>
                <a:off x="0" y="0"/>
                <a:ext cx="6032500" cy="37742"/>
                <a:chOff x="0" y="0"/>
                <a:chExt cx="6032500" cy="37741"/>
              </a:xfrm>
            </p:grpSpPr>
            <p:sp>
              <p:nvSpPr>
                <p:cNvPr id="62" name="Shape 1073741841">
                  <a:extLst>
                    <a:ext uri="{FF2B5EF4-FFF2-40B4-BE49-F238E27FC236}">
                      <a16:creationId xmlns:a16="http://schemas.microsoft.com/office/drawing/2014/main" id="{0A79893F-9EFA-41B6-88CD-FE0FABBC209C}"/>
                    </a:ext>
                  </a:extLst>
                </p:cNvPr>
                <p:cNvSpPr/>
                <p:nvPr/>
              </p:nvSpPr>
              <p:spPr>
                <a:xfrm>
                  <a:off x="600008" y="0"/>
                  <a:ext cx="1258004" cy="37741"/>
                </a:xfrm>
                <a:prstGeom prst="rect">
                  <a:avLst/>
                </a:prstGeom>
                <a:gradFill flip="none" rotWithShape="1">
                  <a:gsLst>
                    <a:gs pos="0">
                      <a:srgbClr val="9EAECD"/>
                    </a:gs>
                    <a:gs pos="100000">
                      <a:srgbClr val="8EC2CD"/>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Shape 1073741842">
                  <a:extLst>
                    <a:ext uri="{FF2B5EF4-FFF2-40B4-BE49-F238E27FC236}">
                      <a16:creationId xmlns:a16="http://schemas.microsoft.com/office/drawing/2014/main" id="{98465935-59BB-40BB-B002-C0829807032A}"/>
                    </a:ext>
                  </a:extLst>
                </p:cNvPr>
                <p:cNvSpPr/>
                <p:nvPr/>
              </p:nvSpPr>
              <p:spPr>
                <a:xfrm>
                  <a:off x="1858011" y="0"/>
                  <a:ext cx="1258004" cy="37741"/>
                </a:xfrm>
                <a:prstGeom prst="rect">
                  <a:avLst/>
                </a:prstGeom>
                <a:gradFill flip="none" rotWithShape="1">
                  <a:gsLst>
                    <a:gs pos="0">
                      <a:srgbClr val="8EC2CD"/>
                    </a:gs>
                    <a:gs pos="100000">
                      <a:srgbClr val="6C899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Shape 1073741843">
                  <a:extLst>
                    <a:ext uri="{FF2B5EF4-FFF2-40B4-BE49-F238E27FC236}">
                      <a16:creationId xmlns:a16="http://schemas.microsoft.com/office/drawing/2014/main" id="{4CA34D7F-B787-4E51-9E90-C3F9AA89F487}"/>
                    </a:ext>
                  </a:extLst>
                </p:cNvPr>
                <p:cNvSpPr/>
                <p:nvPr/>
              </p:nvSpPr>
              <p:spPr>
                <a:xfrm>
                  <a:off x="0" y="0"/>
                  <a:ext cx="600009" cy="37741"/>
                </a:xfrm>
                <a:prstGeom prst="rect">
                  <a:avLst/>
                </a:prstGeom>
                <a:gradFill flip="none" rotWithShape="1">
                  <a:gsLst>
                    <a:gs pos="0">
                      <a:srgbClr val="9EAECD"/>
                    </a:gs>
                    <a:gs pos="100000">
                      <a:srgbClr val="FFFFFF"/>
                    </a:gs>
                  </a:gsLst>
                  <a:lin ang="1080000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Shape 1073741844">
                  <a:extLst>
                    <a:ext uri="{FF2B5EF4-FFF2-40B4-BE49-F238E27FC236}">
                      <a16:creationId xmlns:a16="http://schemas.microsoft.com/office/drawing/2014/main" id="{C4A99F5C-035B-4632-BCC3-A2DDD4ED28AE}"/>
                    </a:ext>
                  </a:extLst>
                </p:cNvPr>
                <p:cNvSpPr/>
                <p:nvPr/>
              </p:nvSpPr>
              <p:spPr>
                <a:xfrm>
                  <a:off x="3300871" y="0"/>
                  <a:ext cx="1258004" cy="37741"/>
                </a:xfrm>
                <a:prstGeom prst="rect">
                  <a:avLst/>
                </a:prstGeom>
                <a:gradFill flip="none" rotWithShape="1">
                  <a:gsLst>
                    <a:gs pos="0">
                      <a:srgbClr val="6C899F"/>
                    </a:gs>
                    <a:gs pos="100000">
                      <a:srgbClr val="5B3150"/>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Shape 1073741845">
                  <a:extLst>
                    <a:ext uri="{FF2B5EF4-FFF2-40B4-BE49-F238E27FC236}">
                      <a16:creationId xmlns:a16="http://schemas.microsoft.com/office/drawing/2014/main" id="{70B573C6-678B-4F23-B664-976CCB27C232}"/>
                    </a:ext>
                  </a:extLst>
                </p:cNvPr>
                <p:cNvSpPr/>
                <p:nvPr/>
              </p:nvSpPr>
              <p:spPr>
                <a:xfrm>
                  <a:off x="4436776" y="0"/>
                  <a:ext cx="1258004" cy="37741"/>
                </a:xfrm>
                <a:prstGeom prst="rect">
                  <a:avLst/>
                </a:prstGeom>
                <a:gradFill flip="none" rotWithShape="1">
                  <a:gsLst>
                    <a:gs pos="0">
                      <a:srgbClr val="5B3150"/>
                    </a:gs>
                    <a:gs pos="100000">
                      <a:srgbClr val="D0D0E1"/>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Shape 1073741846">
                  <a:extLst>
                    <a:ext uri="{FF2B5EF4-FFF2-40B4-BE49-F238E27FC236}">
                      <a16:creationId xmlns:a16="http://schemas.microsoft.com/office/drawing/2014/main" id="{1BF5E88F-2FC4-4257-8746-BDE0525E661F}"/>
                    </a:ext>
                  </a:extLst>
                </p:cNvPr>
                <p:cNvSpPr/>
                <p:nvPr/>
              </p:nvSpPr>
              <p:spPr>
                <a:xfrm>
                  <a:off x="5833074" y="0"/>
                  <a:ext cx="199426" cy="37741"/>
                </a:xfrm>
                <a:prstGeom prst="rect">
                  <a:avLst/>
                </a:prstGeom>
                <a:gradFill flip="none" rotWithShape="1">
                  <a:gsLst>
                    <a:gs pos="0">
                      <a:srgbClr val="D0D0E1"/>
                    </a:gs>
                    <a:gs pos="100000">
                      <a:srgbClr val="FFFFF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sp>
        <p:nvSpPr>
          <p:cNvPr id="68" name="Ellipse 67">
            <a:extLst>
              <a:ext uri="{FF2B5EF4-FFF2-40B4-BE49-F238E27FC236}">
                <a16:creationId xmlns:a16="http://schemas.microsoft.com/office/drawing/2014/main" id="{75B9C175-99BA-4CA6-A687-F7421CA58DC8}"/>
              </a:ext>
            </a:extLst>
          </p:cNvPr>
          <p:cNvSpPr/>
          <p:nvPr userDrawn="1"/>
        </p:nvSpPr>
        <p:spPr>
          <a:xfrm>
            <a:off x="1043608" y="2276872"/>
            <a:ext cx="2196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54129632-949F-4D97-A3FE-2FF5544D29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942" y="6123112"/>
            <a:ext cx="2589041" cy="720000"/>
          </a:xfrm>
          <a:prstGeom prst="rect">
            <a:avLst/>
          </a:prstGeom>
        </p:spPr>
      </p:pic>
      <p:sp>
        <p:nvSpPr>
          <p:cNvPr id="12" name="Rectangle 11">
            <a:extLst>
              <a:ext uri="{FF2B5EF4-FFF2-40B4-BE49-F238E27FC236}">
                <a16:creationId xmlns:a16="http://schemas.microsoft.com/office/drawing/2014/main" id="{70E46542-C9B7-4CFF-BED5-9DF778157336}"/>
              </a:ext>
            </a:extLst>
          </p:cNvPr>
          <p:cNvSpPr>
            <a:spLocks noChangeArrowheads="1"/>
          </p:cNvSpPr>
          <p:nvPr userDrawn="1"/>
        </p:nvSpPr>
        <p:spPr bwMode="auto">
          <a:xfrm>
            <a:off x="4427984" y="59458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34" name="Grafik 6" descr="Creative Commons Lizenzvertrag">
            <a:extLst>
              <a:ext uri="{FF2B5EF4-FFF2-40B4-BE49-F238E27FC236}">
                <a16:creationId xmlns:a16="http://schemas.microsoft.com/office/drawing/2014/main" id="{2FBF8664-4987-463F-929A-3580E5CC521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4288" y="643989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B480266-D6C6-420E-A6D2-66D4DA882FB5}"/>
              </a:ext>
            </a:extLst>
          </p:cNvPr>
          <p:cNvSpPr>
            <a:spLocks noChangeArrowheads="1"/>
          </p:cNvSpPr>
          <p:nvPr userDrawn="1"/>
        </p:nvSpPr>
        <p:spPr bwMode="auto">
          <a:xfrm>
            <a:off x="7969242" y="638747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chemeClr val="bg1"/>
                </a:solidFill>
                <a:effectLst/>
              </a:rPr>
              <a:t> </a:t>
            </a:r>
            <a:endParaRPr kumimoji="0" lang="de-DE" altLang="de-DE" sz="2000" b="0" i="0" u="none" strike="noStrike" cap="none" normalizeH="0" baseline="0" dirty="0">
              <a:ln>
                <a:noFill/>
              </a:ln>
              <a:solidFill>
                <a:schemeClr val="bg1"/>
              </a:solidFill>
              <a:effectLst/>
              <a:latin typeface="Arial" panose="020B0604020202020204" pitchFamily="34" charset="0"/>
            </a:endParaRPr>
          </a:p>
        </p:txBody>
      </p:sp>
      <p:pic>
        <p:nvPicPr>
          <p:cNvPr id="27" name="Grafik 26">
            <a:extLst>
              <a:ext uri="{FF2B5EF4-FFF2-40B4-BE49-F238E27FC236}">
                <a16:creationId xmlns:a16="http://schemas.microsoft.com/office/drawing/2014/main" id="{C6E2295A-6F85-4678-8FDD-98CF9EA689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3608" y="1711385"/>
            <a:ext cx="2195276" cy="2188800"/>
          </a:xfrm>
          <a:prstGeom prst="rect">
            <a:avLst/>
          </a:prstGeom>
        </p:spPr>
      </p:pic>
    </p:spTree>
    <p:extLst>
      <p:ext uri="{BB962C8B-B14F-4D97-AF65-F5344CB8AC3E}">
        <p14:creationId xmlns:p14="http://schemas.microsoft.com/office/powerpoint/2010/main" val="147764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er-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A81B279-628F-4FAA-9791-A8AF01F0C1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5" name="Grafik 6" descr="Creative Commons Lizenzvertrag">
            <a:extLst>
              <a:ext uri="{FF2B5EF4-FFF2-40B4-BE49-F238E27FC236}">
                <a16:creationId xmlns:a16="http://schemas.microsoft.com/office/drawing/2014/main" id="{36E0FCD5-7A19-41B6-AE2E-A9C0A27880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6C620641-F643-4128-845D-AEE1C9B4C02F}"/>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4DA0D405-0257-4B75-9484-92A6E3F3DB4B}"/>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F768F243-308D-4690-8B67-5CFF5B270E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58ECBB5A-B37A-4FD7-A9E7-38297A579A5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5396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nk-Pair-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LEGO, Spielzeug enthält.&#10;&#10;Automatisch generierte Beschreibung">
            <a:extLst>
              <a:ext uri="{FF2B5EF4-FFF2-40B4-BE49-F238E27FC236}">
                <a16:creationId xmlns:a16="http://schemas.microsoft.com/office/drawing/2014/main"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1E63925C-7A48-4D7F-99C6-EB28BA814C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44D1F88E-CC15-48E3-92C9-6B8C6057C353}"/>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A58DBEC-25EC-4417-A137-70ED785EBB1A}"/>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433B7C47-1D6D-494B-9182-F47CF7A80D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22A3EF67-1901-4360-8C20-65A7B3CA2C3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98227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ink-Pair-Shar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14" descr="Ein Bild, das LEGO, Spielzeug enthält.&#10;&#10;Automatisch generierte Beschreibung">
            <a:extLst>
              <a:ext uri="{FF2B5EF4-FFF2-40B4-BE49-F238E27FC236}">
                <a16:creationId xmlns:a16="http://schemas.microsoft.com/office/drawing/2014/main" id="{D2ABE451-5EAD-4263-8C9C-99D0EF6AF7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3DC0D342-D802-4279-B6C8-59F5096A094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7E023F70-480E-4E45-90C3-D76D812159A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BDB57E82-7268-4B69-B252-5A178EAA0C03}"/>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28C176FD-A08B-4A33-A48D-F668BB2560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C6D90003-D8EC-4E7D-9D27-FE743B467BD9}"/>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79855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eauftra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60E1F306-6308-4B43-8A4B-D0C76DCA7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504" y="1071277"/>
            <a:ext cx="1836000" cy="1836000"/>
          </a:xfrm>
          <a:prstGeom prst="rect">
            <a:avLst/>
          </a:prstGeom>
        </p:spPr>
      </p:pic>
      <p:sp>
        <p:nvSpPr>
          <p:cNvPr id="13" name="Textplatzhalter 14">
            <a:extLst>
              <a:ext uri="{FF2B5EF4-FFF2-40B4-BE49-F238E27FC236}">
                <a16:creationId xmlns:a16="http://schemas.microsoft.com/office/drawing/2014/main" id="{8B40609A-0508-4DA8-9C0B-5280A878DA6C}"/>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2196563B-B75D-4C55-8EF9-DD237CBF2F8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E5A72512-FB75-445F-995C-63DB89A470A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24B48BCE-B39C-47EB-AB5A-CF16057D152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9A9AEAF-C700-401A-957A-2DB5178D25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4E90405C-655F-4D7A-9077-5C4D799DB81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51645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beitsauftrag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id="{D6CDFC70-19B7-4CFA-B0A2-D83FCDAF81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1082267"/>
            <a:ext cx="1836000" cy="1836000"/>
          </a:xfrm>
          <a:prstGeom prst="rect">
            <a:avLst/>
          </a:prstGeom>
        </p:spPr>
      </p:pic>
      <p:sp>
        <p:nvSpPr>
          <p:cNvPr id="13" name="Textplatzhalter 14">
            <a:extLst>
              <a:ext uri="{FF2B5EF4-FFF2-40B4-BE49-F238E27FC236}">
                <a16:creationId xmlns:a16="http://schemas.microsoft.com/office/drawing/2014/main" id="{21A22438-095C-4858-8879-0689BD8237D3}"/>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6" descr="Creative Commons Lizenzvertrag">
            <a:extLst>
              <a:ext uri="{FF2B5EF4-FFF2-40B4-BE49-F238E27FC236}">
                <a16:creationId xmlns:a16="http://schemas.microsoft.com/office/drawing/2014/main" id="{A7B8408C-AD5A-4C5C-974D-4E80AC94773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46960414-6B28-4829-B88C-C87FDB2771F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C4AD15E9-F32B-452C-B86B-2B59746F666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DDC21F11-B9F2-4D2E-A2BC-70797FE801B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E8A29F57-0457-49F3-AF0E-20172F077730}"/>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2505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EE6EB5C9-0708-44D5-A2C3-2AB42792AD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728" y="1071907"/>
            <a:ext cx="1836000" cy="1836000"/>
          </a:xfrm>
          <a:prstGeom prst="rect">
            <a:avLst/>
          </a:prstGeom>
        </p:spPr>
      </p:pic>
      <p:sp>
        <p:nvSpPr>
          <p:cNvPr id="13" name="Textplatzhalter 14">
            <a:extLst>
              <a:ext uri="{FF2B5EF4-FFF2-40B4-BE49-F238E27FC236}">
                <a16:creationId xmlns:a16="http://schemas.microsoft.com/office/drawing/2014/main" id="{CDA6299B-89D9-4805-907D-E32EF8B0FA4D}"/>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3A6C2456-52F5-4AC8-AA86-B20896E4B1C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0D87EB89-7415-4011-A532-2C05377BF8D5}"/>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6BDB3EEC-536C-462B-9F4D-6AD25B8DE8C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2896381F-F6C6-4D42-AF87-922F197A8B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B638A8A5-F117-4746-898E-175420F451A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61787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net-Link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a:extLst>
              <a:ext uri="{FF2B5EF4-FFF2-40B4-BE49-F238E27FC236}">
                <a16:creationId xmlns:a16="http://schemas.microsoft.com/office/drawing/2014/main" id="{44597C96-7B23-4B84-B810-BF9F08C7D4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512" y="1087160"/>
            <a:ext cx="1836000" cy="1836000"/>
          </a:xfrm>
          <a:prstGeom prst="rect">
            <a:avLst/>
          </a:prstGeom>
        </p:spPr>
      </p:pic>
      <p:sp>
        <p:nvSpPr>
          <p:cNvPr id="13" name="Textplatzhalter 14">
            <a:extLst>
              <a:ext uri="{FF2B5EF4-FFF2-40B4-BE49-F238E27FC236}">
                <a16:creationId xmlns:a16="http://schemas.microsoft.com/office/drawing/2014/main" id="{4FA1809B-6AE2-4AFE-98EF-1498568080A6}"/>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9840D880-A173-4306-9E4E-159D87CF4DC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C7C042CA-074F-4CCE-8A56-98C64CE33A3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EC64AD68-37BF-4675-9636-2A617C5984C2}"/>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066D2BA-5519-426E-8221-FF228DE02A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0B6933E-C002-40F9-828F-BC2E28FC59F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19938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teraturtipp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Buch, Regal, drinnen enthält.&#10;&#10;Automatisch generierte Beschreibung">
            <a:extLst>
              <a:ext uri="{FF2B5EF4-FFF2-40B4-BE49-F238E27FC236}">
                <a16:creationId xmlns:a16="http://schemas.microsoft.com/office/drawing/2014/main" id="{49E62309-8C5C-4491-86BF-0F34AB7326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3213" y="1057023"/>
            <a:ext cx="1836000" cy="1836000"/>
          </a:xfrm>
          <a:prstGeom prst="rect">
            <a:avLst/>
          </a:prstGeom>
        </p:spPr>
      </p:pic>
      <p:sp>
        <p:nvSpPr>
          <p:cNvPr id="13" name="Textplatzhalter 14">
            <a:extLst>
              <a:ext uri="{FF2B5EF4-FFF2-40B4-BE49-F238E27FC236}">
                <a16:creationId xmlns:a16="http://schemas.microsoft.com/office/drawing/2014/main" id="{62A3635D-CAEA-40C2-B2E2-247BB139D4A8}"/>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10453BE8-76F5-4DB3-94E4-DAFD993A51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B6188A4B-524B-4442-86B0-810E3E891614}"/>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1F559F8F-56EF-4C72-B434-64AFF9A1A57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7BE69D21-C693-4B0E-8804-A28C38F0B52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1B825C18-C77C-434D-A2EF-E4625D12834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50439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Automat enthält.&#10;&#10;Automatisch generierte Beschreibung">
            <a:extLst>
              <a:ext uri="{FF2B5EF4-FFF2-40B4-BE49-F238E27FC236}">
                <a16:creationId xmlns:a16="http://schemas.microsoft.com/office/drawing/2014/main" id="{357EE6E9-7C71-44AD-8E49-F617C3888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272" y="1330448"/>
            <a:ext cx="4320000" cy="4320000"/>
          </a:xfrm>
          <a:prstGeom prst="rect">
            <a:avLst/>
          </a:prstGeom>
        </p:spPr>
      </p:pic>
      <p:pic>
        <p:nvPicPr>
          <p:cNvPr id="8" name="Grafik 7">
            <a:extLst>
              <a:ext uri="{FF2B5EF4-FFF2-40B4-BE49-F238E27FC236}">
                <a16:creationId xmlns:a16="http://schemas.microsoft.com/office/drawing/2014/main" id="{896A8F2E-58CB-4414-B94F-217AB90C69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54359" y="1612843"/>
            <a:ext cx="3416440" cy="3416440"/>
          </a:xfrm>
          <a:prstGeom prst="rect">
            <a:avLst/>
          </a:prstGeom>
        </p:spPr>
      </p:pic>
      <p:pic>
        <p:nvPicPr>
          <p:cNvPr id="13" name="Grafik 6" descr="Creative Commons Lizenzvertrag">
            <a:extLst>
              <a:ext uri="{FF2B5EF4-FFF2-40B4-BE49-F238E27FC236}">
                <a16:creationId xmlns:a16="http://schemas.microsoft.com/office/drawing/2014/main" id="{6351C348-0E9B-4562-AC2C-DE0DFACFD2D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18C5DF38-9C88-4EE0-949B-E7AED631594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41EE7F0-E636-4588-9B0A-6F283FC8AF46}"/>
              </a:ext>
            </a:extLst>
          </p:cNvPr>
          <p:cNvSpPr txBox="1">
            <a:spLocks/>
          </p:cNvSpPr>
          <p:nvPr userDrawn="1"/>
        </p:nvSpPr>
        <p:spPr>
          <a:xfrm>
            <a:off x="323528" y="10990"/>
            <a:ext cx="7926184" cy="10602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de-DE" dirty="0"/>
              <a:t>Kaffee- bzw. Teepause</a:t>
            </a:r>
          </a:p>
        </p:txBody>
      </p:sp>
      <p:pic>
        <p:nvPicPr>
          <p:cNvPr id="16" name="Grafik 15">
            <a:extLst>
              <a:ext uri="{FF2B5EF4-FFF2-40B4-BE49-F238E27FC236}">
                <a16:creationId xmlns:a16="http://schemas.microsoft.com/office/drawing/2014/main" id="{340009F4-6C00-4822-930F-1C66B3F855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5053112D-5483-4582-AE9A-8849A38A5BC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16542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agen T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descr="Ein Bild, das LEGO, Spielzeug enthält.&#10;&#10;Automatisch generierte Beschreibung">
            <a:extLst>
              <a:ext uri="{FF2B5EF4-FFF2-40B4-BE49-F238E27FC236}">
                <a16:creationId xmlns:a16="http://schemas.microsoft.com/office/drawing/2014/main" id="{DE750C04-5A6A-4E29-8EB2-ED4AC60E0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5715" y="1124744"/>
            <a:ext cx="5112568" cy="5112568"/>
          </a:xfrm>
          <a:prstGeom prst="rect">
            <a:avLst/>
          </a:prstGeom>
        </p:spPr>
      </p:pic>
      <p:pic>
        <p:nvPicPr>
          <p:cNvPr id="10" name="Grafik 6" descr="Creative Commons Lizenzvertrag">
            <a:extLst>
              <a:ext uri="{FF2B5EF4-FFF2-40B4-BE49-F238E27FC236}">
                <a16:creationId xmlns:a16="http://schemas.microsoft.com/office/drawing/2014/main" id="{53E2A491-2E65-459A-91FB-F42819830EB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4C9267E-2E83-4158-AEDF-6F54EA640A8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18467627-49D8-4AD8-BA12-17B028F3215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3CECFFB4-5123-45D4-802A-7D518D822D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01D5856F-FA6F-47F7-8901-A007EA7DB93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487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20032"/>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pic>
        <p:nvPicPr>
          <p:cNvPr id="10" name="Grafik 6" descr="Creative Commons Lizenzvertrag">
            <a:extLst>
              <a:ext uri="{FF2B5EF4-FFF2-40B4-BE49-F238E27FC236}">
                <a16:creationId xmlns:a16="http://schemas.microsoft.com/office/drawing/2014/main" id="{F12053D1-6F03-4C8F-8467-1F790D1A1DC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E065FCE-EAF4-4612-8932-C5FE54D360D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DF3C2912-F5A8-4AC4-BDA2-E1B6EAE0E34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150145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id="{BBE47BC9-124E-427A-A0E5-155A78C27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9" name="Titel 4">
            <a:extLst>
              <a:ext uri="{FF2B5EF4-FFF2-40B4-BE49-F238E27FC236}">
                <a16:creationId xmlns:a16="http://schemas.microsoft.com/office/drawing/2014/main" id="{E0B4106C-A632-4F25-8ACB-9E6F9D6439B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0" name="Grafik 9">
            <a:extLst>
              <a:ext uri="{FF2B5EF4-FFF2-40B4-BE49-F238E27FC236}">
                <a16:creationId xmlns:a16="http://schemas.microsoft.com/office/drawing/2014/main" id="{DAF949DD-23F6-46DA-9B86-9D48DA902D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5" name="Foliennummernplatzhalter 3">
            <a:extLst>
              <a:ext uri="{FF2B5EF4-FFF2-40B4-BE49-F238E27FC236}">
                <a16:creationId xmlns:a16="http://schemas.microsoft.com/office/drawing/2014/main" id="{0AA2403F-D8A2-4086-8D34-0CBDC5504AF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6027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rbeitsfolie">
    <p:spTree>
      <p:nvGrpSpPr>
        <p:cNvPr id="1" name=""/>
        <p:cNvGrpSpPr/>
        <p:nvPr/>
      </p:nvGrpSpPr>
      <p:grpSpPr>
        <a:xfrm>
          <a:off x="0" y="0"/>
          <a:ext cx="0" cy="0"/>
          <a:chOff x="0" y="0"/>
          <a:chExt cx="0" cy="0"/>
        </a:xfrm>
      </p:grpSpPr>
      <p:sp>
        <p:nvSpPr>
          <p:cNvPr id="16" name="Parallelogram 8">
            <a:extLst>
              <a:ext uri="{FF2B5EF4-FFF2-40B4-BE49-F238E27FC236}">
                <a16:creationId xmlns:a16="http://schemas.microsoft.com/office/drawing/2014/main" id="{BCF73D3A-4AAA-4B04-A926-5D97C36E024E}"/>
              </a:ext>
            </a:extLst>
          </p:cNvPr>
          <p:cNvSpPr/>
          <p:nvPr userDrawn="1"/>
        </p:nvSpPr>
        <p:spPr>
          <a:xfrm>
            <a:off x="4537124" y="692696"/>
            <a:ext cx="5651500" cy="1398740"/>
          </a:xfrm>
          <a:prstGeom prst="parallelogram">
            <a:avLst/>
          </a:prstGeom>
          <a:solidFill>
            <a:srgbClr val="7EC4C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2">
            <a:extLst>
              <a:ext uri="{FF2B5EF4-FFF2-40B4-BE49-F238E27FC236}">
                <a16:creationId xmlns:a16="http://schemas.microsoft.com/office/drawing/2014/main" id="{13FB6398-B742-4526-93B2-1C00F9E46B37}"/>
              </a:ext>
            </a:extLst>
          </p:cNvPr>
          <p:cNvSpPr/>
          <p:nvPr userDrawn="1"/>
        </p:nvSpPr>
        <p:spPr>
          <a:xfrm rot="8640000">
            <a:off x="-1867049" y="3085756"/>
            <a:ext cx="7690104" cy="6172200"/>
          </a:xfrm>
          <a:prstGeom prst="parallelogram">
            <a:avLst>
              <a:gd name="adj" fmla="val 33457"/>
            </a:avLst>
          </a:prstGeom>
          <a:solidFill>
            <a:srgbClr val="5B31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Title 1">
            <a:extLst>
              <a:ext uri="{FF2B5EF4-FFF2-40B4-BE49-F238E27FC236}">
                <a16:creationId xmlns:a16="http://schemas.microsoft.com/office/drawing/2014/main" id="{02E357A1-8D3A-453B-AEF5-27A41AB96BBE}"/>
              </a:ext>
            </a:extLst>
          </p:cNvPr>
          <p:cNvSpPr txBox="1">
            <a:spLocks/>
          </p:cNvSpPr>
          <p:nvPr userDrawn="1"/>
        </p:nvSpPr>
        <p:spPr>
          <a:xfrm>
            <a:off x="181487" y="3740830"/>
            <a:ext cx="4966577" cy="16323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0" i="1" dirty="0">
                <a:solidFill>
                  <a:schemeClr val="bg1"/>
                </a:solidFill>
                <a:latin typeface="Avenir Next" charset="0"/>
                <a:ea typeface="Avenir Next" charset="0"/>
                <a:cs typeface="Avenir Next" charset="0"/>
              </a:rPr>
              <a:t>Danke für Ihre Aufmerksamkeit.</a:t>
            </a:r>
          </a:p>
        </p:txBody>
      </p:sp>
      <p:pic>
        <p:nvPicPr>
          <p:cNvPr id="5" name="Grafik 4">
            <a:extLst>
              <a:ext uri="{FF2B5EF4-FFF2-40B4-BE49-F238E27FC236}">
                <a16:creationId xmlns:a16="http://schemas.microsoft.com/office/drawing/2014/main" id="{6DD74D0A-1F17-4E52-B575-15F268F33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96" y="1055083"/>
            <a:ext cx="2589041" cy="720000"/>
          </a:xfrm>
          <a:prstGeom prst="rect">
            <a:avLst/>
          </a:prstGeom>
        </p:spPr>
      </p:pic>
      <p:pic>
        <p:nvPicPr>
          <p:cNvPr id="8" name="Grafik 6" descr="Creative Commons Lizenzvertrag">
            <a:extLst>
              <a:ext uri="{FF2B5EF4-FFF2-40B4-BE49-F238E27FC236}">
                <a16:creationId xmlns:a16="http://schemas.microsoft.com/office/drawing/2014/main" id="{22B36B9B-B32F-4509-A0CF-DAC1C19697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a:extLst>
              <a:ext uri="{FF2B5EF4-FFF2-40B4-BE49-F238E27FC236}">
                <a16:creationId xmlns:a16="http://schemas.microsoft.com/office/drawing/2014/main" id="{57CA059D-56DC-43EF-BF2B-6E141F657947}"/>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33C02042-3ECC-405F-B62C-0D351D5E370E}"/>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5112" y="293328"/>
            <a:ext cx="2494960" cy="2487600"/>
          </a:xfrm>
          <a:prstGeom prst="rect">
            <a:avLst/>
          </a:prstGeom>
        </p:spPr>
      </p:pic>
    </p:spTree>
    <p:extLst>
      <p:ext uri="{BB962C8B-B14F-4D97-AF65-F5344CB8AC3E}">
        <p14:creationId xmlns:p14="http://schemas.microsoft.com/office/powerpoint/2010/main" val="43496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93610D-F519-475A-B33D-C2D7F84B7389}" type="datetimeFigureOut">
              <a:rPr lang="de-DE" smtClean="0"/>
              <a:t>09.09.2022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716C5D-123D-4EDE-A4A5-85ED365A388D}" type="slidenum">
              <a:rPr lang="de-DE" smtClean="0"/>
              <a:t>‹Nr.›</a:t>
            </a:fld>
            <a:endParaRPr lang="de-DE" dirty="0"/>
          </a:p>
        </p:txBody>
      </p:sp>
    </p:spTree>
    <p:extLst>
      <p:ext uri="{BB962C8B-B14F-4D97-AF65-F5344CB8AC3E}">
        <p14:creationId xmlns:p14="http://schemas.microsoft.com/office/powerpoint/2010/main" val="3924805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Arbeitsfoli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
        <p:nvSpPr>
          <p:cNvPr id="4" name="Textfeld 3">
            <a:extLst>
              <a:ext uri="{FF2B5EF4-FFF2-40B4-BE49-F238E27FC236}">
                <a16:creationId xmlns:a16="http://schemas.microsoft.com/office/drawing/2014/main" id="{775262AC-834F-4EEF-A4B4-C105F50278F3}"/>
              </a:ext>
            </a:extLst>
          </p:cNvPr>
          <p:cNvSpPr txBox="1"/>
          <p:nvPr userDrawn="1"/>
        </p:nvSpPr>
        <p:spPr>
          <a:xfrm>
            <a:off x="6058711" y="6204073"/>
            <a:ext cx="2233288" cy="407035"/>
          </a:xfrm>
          <a:prstGeom prst="rect">
            <a:avLst/>
          </a:prstGeom>
          <a:noFill/>
        </p:spPr>
        <p:txBody>
          <a:bodyPr wrap="square">
            <a:spAutoFit/>
          </a:bodyPr>
          <a:lstStyle/>
          <a:p>
            <a:pPr algn="r">
              <a:lnSpc>
                <a:spcPct val="107000"/>
              </a:lnSpc>
              <a:spcAft>
                <a:spcPts val="800"/>
              </a:spcAft>
            </a:pPr>
            <a:r>
              <a:rPr lang="de-DE" sz="20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8569647" cy="41036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20112" y="10990"/>
            <a:ext cx="8229600"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2922371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0" name="Grafik 6" descr="Creative Commons Lizenzvertrag">
            <a:extLst>
              <a:ext uri="{FF2B5EF4-FFF2-40B4-BE49-F238E27FC236}">
                <a16:creationId xmlns:a16="http://schemas.microsoft.com/office/drawing/2014/main" id="{3DDE063E-481C-4629-A492-8C0B2770F5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0E8F90E-D561-4F36-A3EE-BB91494DD9BD}"/>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C2B8DE9E-8F90-465F-B5F4-D794CB53A0A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5" name="Grafik 14">
            <a:extLst>
              <a:ext uri="{FF2B5EF4-FFF2-40B4-BE49-F238E27FC236}">
                <a16:creationId xmlns:a16="http://schemas.microsoft.com/office/drawing/2014/main" id="{329D9AB8-857D-4C01-8E72-2DFCDEA76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022C63EE-6ED4-48CC-81BB-7269E3A05E43}"/>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3323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rbeitsfoli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8569647" cy="4103687"/>
          </a:xfrm>
        </p:spPr>
        <p:txBody>
          <a:bodyPr/>
          <a:lstStyle>
            <a:lvl1pPr marL="457200" indent="-4572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3" name="Grafik 6" descr="Creative Commons Lizenzvertrag">
            <a:extLst>
              <a:ext uri="{FF2B5EF4-FFF2-40B4-BE49-F238E27FC236}">
                <a16:creationId xmlns:a16="http://schemas.microsoft.com/office/drawing/2014/main" id="{0CFE9BA6-C323-46CA-8BF5-2C82F2F32F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88DE496E-CB1F-4E27-A1A9-8600B8BAA70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5" name="Grafik 14">
            <a:extLst>
              <a:ext uri="{FF2B5EF4-FFF2-40B4-BE49-F238E27FC236}">
                <a16:creationId xmlns:a16="http://schemas.microsoft.com/office/drawing/2014/main" id="{AD0C9BA6-6775-458C-92FD-657C15DD7A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DBF41FF2-CFC4-48D5-9E4A-2B30ABEBC2F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71897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4716017" y="13495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16287349-25AB-45D1-ADED-377AE270B5D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FFD8D916-7648-4B28-B214-1CF7AC96C3A2}"/>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8C243EC-FC74-40C8-BE95-F9D24D35DDA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0C8BB2B9-155C-4D87-89C8-72E6153F75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D92171CB-45D6-4619-B068-961DC9003ED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03191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8496942" cy="2095563"/>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323529" y="3717032"/>
            <a:ext cx="8496944" cy="1975325"/>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B2D025FE-A551-43D5-8157-3908A97ED16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78169AB-F976-4DE6-88CD-9D16C177003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8ACD8015-1CAD-4E50-B077-1001E8DE6A7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E34FD0D-70DE-4A44-80E3-0E564BB2B8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FC8C7C2-682D-44F6-A162-768D8F4199CE}"/>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8256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uppen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pic>
        <p:nvPicPr>
          <p:cNvPr id="13" name="Grafik 6" descr="Creative Commons Lizenzvertrag">
            <a:extLst>
              <a:ext uri="{FF2B5EF4-FFF2-40B4-BE49-F238E27FC236}">
                <a16:creationId xmlns:a16="http://schemas.microsoft.com/office/drawing/2014/main" id="{51D8A932-7E7E-4B98-91BA-594E3746890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AEF91E15-068F-4E7B-8A43-49FC2D5DC56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F3A2FF8D-312D-4D77-AA38-254A0DD2C9E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7A48B728-D6A4-4A8B-B58F-6FE6481ED3C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A25991B5-E3A8-4C21-B68E-2B4A7214F207}"/>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35432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uppen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A782D8CF-F006-4F75-86DB-CE6A8AA24FD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17967B71-3271-4355-A8D6-FB6E7F7E136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DD28723-FE6C-4220-85C3-544A65D14A1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8B38F2E-2C38-414C-B80C-5625B234FA2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8D1E3524-7F4A-4391-BFC2-150BF0D0F3A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77595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er-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4DA072A-F2D1-452F-8D89-1106BC4CCD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4" name="Grafik 6" descr="Creative Commons Lizenzvertrag">
            <a:extLst>
              <a:ext uri="{FF2B5EF4-FFF2-40B4-BE49-F238E27FC236}">
                <a16:creationId xmlns:a16="http://schemas.microsoft.com/office/drawing/2014/main" id="{45AC9A40-F7E6-450F-B517-F3CEF33B0D1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53AC0E2-8785-4CA0-B70F-6265EB1F634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3DE2CC11-06AE-44A0-808A-AB906355A65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7BA152E1-00DD-4691-8752-C653C00EF0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02CE6E9A-256C-4427-8E04-E3410EFE6418}"/>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0574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610D-F519-475A-B33D-C2D7F84B7389}" type="datetimeFigureOut">
              <a:rPr lang="de-DE" smtClean="0"/>
              <a:t>09.09.2022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16C5D-123D-4EDE-A4A5-85ED365A388D}" type="slidenum">
              <a:rPr lang="de-DE" smtClean="0"/>
              <a:t>‹Nr.›</a:t>
            </a:fld>
            <a:endParaRPr lang="de-DE" dirty="0"/>
          </a:p>
        </p:txBody>
      </p:sp>
    </p:spTree>
    <p:extLst>
      <p:ext uri="{BB962C8B-B14F-4D97-AF65-F5344CB8AC3E}">
        <p14:creationId xmlns:p14="http://schemas.microsoft.com/office/powerpoint/2010/main" val="1279507422"/>
      </p:ext>
    </p:extLst>
  </p:cSld>
  <p:clrMap bg1="lt1" tx1="dk1" bg2="lt2" tx2="dk2" accent1="accent1" accent2="accent2" accent3="accent3" accent4="accent4" accent5="accent5" accent6="accent6" hlink="hlink" folHlink="folHlink"/>
  <p:sldLayoutIdLst>
    <p:sldLayoutId id="2147483666" r:id="rId1"/>
    <p:sldLayoutId id="2147483691" r:id="rId2"/>
    <p:sldLayoutId id="2147483692" r:id="rId3"/>
    <p:sldLayoutId id="2147483671" r:id="rId4"/>
    <p:sldLayoutId id="2147483685" r:id="rId5"/>
    <p:sldLayoutId id="2147483693" r:id="rId6"/>
    <p:sldLayoutId id="2147483676" r:id="rId7"/>
    <p:sldLayoutId id="2147483686" r:id="rId8"/>
    <p:sldLayoutId id="2147483687" r:id="rId9"/>
    <p:sldLayoutId id="2147483688" r:id="rId10"/>
    <p:sldLayoutId id="2147483689" r:id="rId11"/>
    <p:sldLayoutId id="2147483690" r:id="rId12"/>
    <p:sldLayoutId id="2147483684" r:id="rId13"/>
    <p:sldLayoutId id="2147483678" r:id="rId14"/>
    <p:sldLayoutId id="2147483680" r:id="rId15"/>
    <p:sldLayoutId id="2147483681" r:id="rId16"/>
    <p:sldLayoutId id="2147483675" r:id="rId17"/>
    <p:sldLayoutId id="2147483679" r:id="rId18"/>
    <p:sldLayoutId id="2147483677" r:id="rId19"/>
    <p:sldLayoutId id="2147483669" r:id="rId20"/>
    <p:sldLayoutId id="2147483674" r:id="rId21"/>
    <p:sldLayoutId id="2147483650" r:id="rId22"/>
    <p:sldLayoutId id="2147483694" r:id="rId2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bilder.markt.de/images/cms/hunde/hochlaeufige_terrier.jpg" TargetMode="External"/><Relationship Id="rId7" Type="http://schemas.openxmlformats.org/officeDocument/2006/relationships/hyperlink" Target="http://hund.info/wp-content/uploads/2014/04/golden-retriever.jp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www.bup-bup.com/Files/113241/Img/15/jack-russell.jpg" TargetMode="External"/><Relationship Id="rId5" Type="http://schemas.openxmlformats.org/officeDocument/2006/relationships/hyperlink" Target="https://www.omlet.de/images/cache/908/768/Dog-West_Highland_Terrier-An_excited_West_Highland_Terrier_panting,_waiting_for_some_attention_from_it's_owner.jpg" TargetMode="External"/><Relationship Id="rId4" Type="http://schemas.openxmlformats.org/officeDocument/2006/relationships/hyperlink" Target="https://www.omlet.de/images/cache/861/768/Dog-Cairn_Terrier-An_adult_Cairn_Terrier_with_a_beautifully_kept_long_coat.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D27E5BD-6941-405A-9D8F-FF811CD48B76}"/>
              </a:ext>
            </a:extLst>
          </p:cNvPr>
          <p:cNvSpPr>
            <a:spLocks noGrp="1"/>
          </p:cNvSpPr>
          <p:nvPr>
            <p:ph type="ctrTitle"/>
          </p:nvPr>
        </p:nvSpPr>
        <p:spPr>
          <a:xfrm>
            <a:off x="3779912" y="3284984"/>
            <a:ext cx="5364088" cy="2484008"/>
          </a:xfrm>
        </p:spPr>
        <p:txBody>
          <a:bodyPr>
            <a:noAutofit/>
          </a:bodyPr>
          <a:lstStyle/>
          <a:p>
            <a:r>
              <a:rPr lang="de-DE" sz="2800" dirty="0"/>
              <a:t>Modul 7 </a:t>
            </a:r>
            <a:br>
              <a:rPr lang="de-DE" sz="2800" dirty="0"/>
            </a:br>
            <a:r>
              <a:rPr lang="de-DE" sz="2800" dirty="0"/>
              <a:t>Textverständnis in allen Fächern – mehrsprachige Lernerinnen und Lerner</a:t>
            </a:r>
            <a:br>
              <a:rPr lang="de-DE" sz="2800" dirty="0"/>
            </a:br>
            <a:br>
              <a:rPr lang="de-DE" sz="1400" dirty="0"/>
            </a:br>
            <a:r>
              <a:rPr lang="de-DE" sz="2800" dirty="0"/>
              <a:t>Block 2: </a:t>
            </a:r>
            <a:r>
              <a:rPr lang="de-DE" altLang="de-DE" sz="2800" dirty="0">
                <a:cs typeface="Times New Roman" panose="02020603050405020304" pitchFamily="18" charset="0"/>
              </a:rPr>
              <a:t>Fachwortschatz und Concept Maps für mehrsprachige Lernende unterrichten</a:t>
            </a:r>
            <a:endParaRPr lang="de-DE" sz="2800" dirty="0"/>
          </a:p>
        </p:txBody>
      </p:sp>
    </p:spTree>
    <p:extLst>
      <p:ext uri="{BB962C8B-B14F-4D97-AF65-F5344CB8AC3E}">
        <p14:creationId xmlns:p14="http://schemas.microsoft.com/office/powerpoint/2010/main" val="2095287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D2F72-1946-4842-A29B-1B179554CBBF}"/>
              </a:ext>
            </a:extLst>
          </p:cNvPr>
          <p:cNvSpPr>
            <a:spLocks noGrp="1"/>
          </p:cNvSpPr>
          <p:nvPr>
            <p:ph type="title"/>
          </p:nvPr>
        </p:nvSpPr>
        <p:spPr/>
        <p:txBody>
          <a:bodyPr>
            <a:normAutofit/>
          </a:bodyPr>
          <a:lstStyle/>
          <a:p>
            <a:r>
              <a:rPr lang="de-DE" dirty="0"/>
              <a:t>Warum überhaupt Fachwortschatz???</a:t>
            </a:r>
          </a:p>
        </p:txBody>
      </p:sp>
    </p:spTree>
    <p:extLst>
      <p:ext uri="{BB962C8B-B14F-4D97-AF65-F5344CB8AC3E}">
        <p14:creationId xmlns:p14="http://schemas.microsoft.com/office/powerpoint/2010/main" val="3073938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DECE-22E5-4A84-849D-EE3723716C12}"/>
              </a:ext>
            </a:extLst>
          </p:cNvPr>
          <p:cNvSpPr>
            <a:spLocks noGrp="1"/>
          </p:cNvSpPr>
          <p:nvPr>
            <p:ph type="title"/>
          </p:nvPr>
        </p:nvSpPr>
        <p:spPr/>
        <p:txBody>
          <a:bodyPr>
            <a:normAutofit/>
          </a:bodyPr>
          <a:lstStyle/>
          <a:p>
            <a:r>
              <a:rPr lang="de-DE" dirty="0"/>
              <a:t>Die drei Stufen des Wortschatzerwerbs </a:t>
            </a:r>
          </a:p>
        </p:txBody>
      </p:sp>
      <p:pic>
        <p:nvPicPr>
          <p:cNvPr id="5" name="Afbeelding 4" descr="mappe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9668" y="3202406"/>
            <a:ext cx="1216775" cy="129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3" descr="Labels.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5996" y="1364309"/>
            <a:ext cx="2044119" cy="139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5" descr="netwerk.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8494" y="4942401"/>
            <a:ext cx="1339122" cy="116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p:cNvSpPr>
            <a:spLocks noChangeArrowheads="1"/>
          </p:cNvSpPr>
          <p:nvPr/>
        </p:nvSpPr>
        <p:spPr bwMode="auto">
          <a:xfrm>
            <a:off x="4573028" y="1860338"/>
            <a:ext cx="5191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Clr>
                <a:srgbClr val="FCD404"/>
              </a:buClr>
              <a:buSzPct val="150000"/>
              <a:buFont typeface="Wingdings" pitchFamily="2" charset="2"/>
              <a:buChar char="§"/>
            </a:pPr>
            <a:r>
              <a:rPr lang="en-US" sz="2000" dirty="0">
                <a:latin typeface="Arial" pitchFamily="34" charset="0"/>
                <a:cs typeface="Arial" pitchFamily="34" charset="0"/>
              </a:rPr>
              <a:t>Benennen</a:t>
            </a:r>
            <a:endParaRPr lang="nl-NL" sz="2000" dirty="0">
              <a:latin typeface="Arial" pitchFamily="34" charset="0"/>
              <a:cs typeface="Arial" pitchFamily="34" charset="0"/>
            </a:endParaRPr>
          </a:p>
        </p:txBody>
      </p:sp>
      <p:sp>
        <p:nvSpPr>
          <p:cNvPr id="9" name="Rechthoek 8"/>
          <p:cNvSpPr>
            <a:spLocks noChangeArrowheads="1"/>
          </p:cNvSpPr>
          <p:nvPr/>
        </p:nvSpPr>
        <p:spPr bwMode="auto">
          <a:xfrm>
            <a:off x="4569764" y="3649385"/>
            <a:ext cx="5191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Clr>
                <a:srgbClr val="FCD404"/>
              </a:buClr>
              <a:buSzPct val="150000"/>
              <a:buFont typeface="Wingdings" pitchFamily="2" charset="2"/>
              <a:buChar char="§"/>
            </a:pPr>
            <a:r>
              <a:rPr lang="en-US" sz="2000" dirty="0">
                <a:latin typeface="Arial" pitchFamily="34" charset="0"/>
                <a:cs typeface="Arial" pitchFamily="34" charset="0"/>
              </a:rPr>
              <a:t>Kategorisieren</a:t>
            </a:r>
            <a:endParaRPr lang="nl-NL" sz="2000" dirty="0">
              <a:latin typeface="Arial" pitchFamily="34" charset="0"/>
              <a:cs typeface="Arial" pitchFamily="34" charset="0"/>
            </a:endParaRPr>
          </a:p>
        </p:txBody>
      </p:sp>
      <p:sp>
        <p:nvSpPr>
          <p:cNvPr id="10" name="Rechthoek 9"/>
          <p:cNvSpPr>
            <a:spLocks noChangeArrowheads="1"/>
          </p:cNvSpPr>
          <p:nvPr/>
        </p:nvSpPr>
        <p:spPr bwMode="auto">
          <a:xfrm>
            <a:off x="4573028" y="5324300"/>
            <a:ext cx="52879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Clr>
                <a:srgbClr val="FCD404"/>
              </a:buClr>
              <a:buSzPct val="150000"/>
              <a:buFont typeface="Wingdings" pitchFamily="2" charset="2"/>
              <a:buChar char="§"/>
            </a:pPr>
            <a:r>
              <a:rPr lang="en-US" sz="2000" dirty="0">
                <a:latin typeface="Arial" pitchFamily="34" charset="0"/>
                <a:cs typeface="Arial" pitchFamily="34" charset="0"/>
              </a:rPr>
              <a:t>Vernetzen</a:t>
            </a:r>
            <a:endParaRPr lang="nl-NL" sz="2000" dirty="0">
              <a:latin typeface="Arial" pitchFamily="34" charset="0"/>
              <a:cs typeface="Arial" pitchFamily="34" charset="0"/>
            </a:endParaRPr>
          </a:p>
        </p:txBody>
      </p:sp>
    </p:spTree>
    <p:extLst>
      <p:ext uri="{BB962C8B-B14F-4D97-AF65-F5344CB8AC3E}">
        <p14:creationId xmlns:p14="http://schemas.microsoft.com/office/powerpoint/2010/main" val="1263570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7C74427-0DB7-48F9-B9FD-0A48DE8B83E3}"/>
              </a:ext>
            </a:extLst>
          </p:cNvPr>
          <p:cNvSpPr>
            <a:spLocks noGrp="1"/>
          </p:cNvSpPr>
          <p:nvPr>
            <p:ph type="body" sz="quarter" idx="13"/>
          </p:nvPr>
        </p:nvSpPr>
        <p:spPr/>
        <p:txBody>
          <a:bodyPr>
            <a:normAutofit/>
          </a:bodyPr>
          <a:lstStyle/>
          <a:p>
            <a:pPr>
              <a:spcAft>
                <a:spcPts val="1800"/>
              </a:spcAft>
            </a:pPr>
            <a:r>
              <a:rPr lang="de-DE" sz="2400" dirty="0"/>
              <a:t>Schülerinnen und Schüler erkennen, wie sie das Verständnis neuer Begriffe in ihr Vor- und Weltwissen integrieren können.</a:t>
            </a:r>
          </a:p>
          <a:p>
            <a:pPr>
              <a:spcAft>
                <a:spcPts val="1800"/>
              </a:spcAft>
            </a:pPr>
            <a:r>
              <a:rPr lang="de-DE" sz="2400" dirty="0"/>
              <a:t>SchülerInnen lernen verschiedene Facetten eines neuen Begriffs anstatt einer einzelnen, festgelegten starren Bedeutung.</a:t>
            </a:r>
          </a:p>
          <a:p>
            <a:pPr>
              <a:spcAft>
                <a:spcPts val="1800"/>
              </a:spcAft>
            </a:pPr>
            <a:r>
              <a:rPr lang="de-DE" sz="2400" dirty="0"/>
              <a:t>Schülerinnen und Schüler verbinden diese Art von Wortschatzarbeit mit dem Üben neuer Wörter im Sprechen und Schreiben an Stelle des Auswendiglernens von Definitionen.</a:t>
            </a:r>
          </a:p>
        </p:txBody>
      </p:sp>
      <p:sp>
        <p:nvSpPr>
          <p:cNvPr id="4" name="Titel 3">
            <a:extLst>
              <a:ext uri="{FF2B5EF4-FFF2-40B4-BE49-F238E27FC236}">
                <a16:creationId xmlns:a16="http://schemas.microsoft.com/office/drawing/2014/main" id="{3A82C223-856B-47DA-BCA9-D63B95CEB6DA}"/>
              </a:ext>
            </a:extLst>
          </p:cNvPr>
          <p:cNvSpPr>
            <a:spLocks noGrp="1"/>
          </p:cNvSpPr>
          <p:nvPr>
            <p:ph type="title"/>
          </p:nvPr>
        </p:nvSpPr>
        <p:spPr/>
        <p:txBody>
          <a:bodyPr>
            <a:normAutofit fontScale="90000"/>
          </a:bodyPr>
          <a:lstStyle/>
          <a:p>
            <a:r>
              <a:rPr lang="de-DE" sz="3200" dirty="0"/>
              <a:t>Eigene Erklärungen und Definitionen entwickeln</a:t>
            </a:r>
            <a:endParaRPr lang="de-DE" dirty="0"/>
          </a:p>
        </p:txBody>
      </p:sp>
    </p:spTree>
    <p:extLst>
      <p:ext uri="{BB962C8B-B14F-4D97-AF65-F5344CB8AC3E}">
        <p14:creationId xmlns:p14="http://schemas.microsoft.com/office/powerpoint/2010/main" val="414978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3DAEA22-E8B6-4183-B935-ADE77918E551}"/>
              </a:ext>
            </a:extLst>
          </p:cNvPr>
          <p:cNvSpPr>
            <a:spLocks noGrp="1"/>
          </p:cNvSpPr>
          <p:nvPr>
            <p:ph type="body" sz="quarter" idx="13"/>
          </p:nvPr>
        </p:nvSpPr>
        <p:spPr>
          <a:xfrm>
            <a:off x="323528" y="1341438"/>
            <a:ext cx="6851827" cy="4751858"/>
          </a:xfrm>
        </p:spPr>
        <p:txBody>
          <a:bodyPr>
            <a:normAutofit lnSpcReduction="10000"/>
          </a:bodyPr>
          <a:lstStyle/>
          <a:p>
            <a:pPr>
              <a:lnSpc>
                <a:spcPct val="120000"/>
              </a:lnSpc>
              <a:spcAft>
                <a:spcPts val="1200"/>
              </a:spcAft>
            </a:pPr>
            <a:r>
              <a:rPr lang="de-DE" sz="2000" dirty="0"/>
              <a:t>Beschreiben Sie das Wort in der Alltagssprache.</a:t>
            </a:r>
          </a:p>
          <a:p>
            <a:pPr>
              <a:lnSpc>
                <a:spcPct val="120000"/>
              </a:lnSpc>
              <a:spcAft>
                <a:spcPts val="1200"/>
              </a:spcAft>
            </a:pPr>
            <a:r>
              <a:rPr lang="de-DE" sz="2000" dirty="0"/>
              <a:t>Erklären Sie es in zusammenhängenden und logischen Sätzen und Satzverbindungen.</a:t>
            </a:r>
          </a:p>
          <a:p>
            <a:pPr>
              <a:lnSpc>
                <a:spcPct val="120000"/>
              </a:lnSpc>
              <a:spcAft>
                <a:spcPts val="1200"/>
              </a:spcAft>
            </a:pPr>
            <a:r>
              <a:rPr lang="de-DE" sz="2000" dirty="0"/>
              <a:t>Erklären Sie den Begriff durch den Gebrauch von persönlichen Wörtern wie: Ich, Du, etwas, man und jemand</a:t>
            </a:r>
          </a:p>
          <a:p>
            <a:pPr marL="0" indent="0">
              <a:lnSpc>
                <a:spcPct val="120000"/>
              </a:lnSpc>
              <a:spcAft>
                <a:spcPts val="1200"/>
              </a:spcAft>
              <a:buNone/>
            </a:pPr>
            <a:endParaRPr lang="de-DE" sz="2000" dirty="0"/>
          </a:p>
          <a:p>
            <a:pPr marL="0" indent="0">
              <a:lnSpc>
                <a:spcPct val="120000"/>
              </a:lnSpc>
              <a:spcAft>
                <a:spcPts val="1200"/>
              </a:spcAft>
              <a:buNone/>
            </a:pPr>
            <a:r>
              <a:rPr lang="de-DE" sz="2000" b="1" dirty="0"/>
              <a:t>Zusätzlich wichtig  im DaZ-Unterricht:</a:t>
            </a:r>
          </a:p>
          <a:p>
            <a:pPr>
              <a:lnSpc>
                <a:spcPct val="120000"/>
              </a:lnSpc>
              <a:spcAft>
                <a:spcPts val="1200"/>
              </a:spcAft>
            </a:pPr>
            <a:r>
              <a:rPr lang="de-DE" sz="2000" dirty="0"/>
              <a:t>sprachliche Hilfen (Satzanfänge, Verben) vorgeben</a:t>
            </a:r>
          </a:p>
          <a:p>
            <a:pPr>
              <a:lnSpc>
                <a:spcPct val="120000"/>
              </a:lnSpc>
              <a:spcAft>
                <a:spcPts val="1200"/>
              </a:spcAft>
            </a:pPr>
            <a:r>
              <a:rPr lang="de-DE" sz="2000" dirty="0"/>
              <a:t>Gemeinsam mit Schülern formulieren – mündlich wie schriftlich</a:t>
            </a:r>
          </a:p>
        </p:txBody>
      </p:sp>
      <p:sp>
        <p:nvSpPr>
          <p:cNvPr id="4" name="Titel 3">
            <a:extLst>
              <a:ext uri="{FF2B5EF4-FFF2-40B4-BE49-F238E27FC236}">
                <a16:creationId xmlns:a16="http://schemas.microsoft.com/office/drawing/2014/main" id="{6B38EF4E-51C8-48AA-82A6-3265A7130F5D}"/>
              </a:ext>
            </a:extLst>
          </p:cNvPr>
          <p:cNvSpPr>
            <a:spLocks noGrp="1"/>
          </p:cNvSpPr>
          <p:nvPr>
            <p:ph type="title"/>
          </p:nvPr>
        </p:nvSpPr>
        <p:spPr/>
        <p:txBody>
          <a:bodyPr>
            <a:normAutofit/>
          </a:bodyPr>
          <a:lstStyle/>
          <a:p>
            <a:r>
              <a:rPr lang="de-DE"/>
              <a:t>Schülerfreundliche „eigene“ Erklärungen</a:t>
            </a:r>
            <a:endParaRPr lang="de-DE" dirty="0"/>
          </a:p>
        </p:txBody>
      </p:sp>
    </p:spTree>
    <p:extLst>
      <p:ext uri="{BB962C8B-B14F-4D97-AF65-F5344CB8AC3E}">
        <p14:creationId xmlns:p14="http://schemas.microsoft.com/office/powerpoint/2010/main" val="1585823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3ED3AFB-A266-4401-ABB2-AA182A314C7E}"/>
              </a:ext>
            </a:extLst>
          </p:cNvPr>
          <p:cNvSpPr>
            <a:spLocks noGrp="1"/>
          </p:cNvSpPr>
          <p:nvPr>
            <p:ph type="body" sz="quarter" idx="13"/>
          </p:nvPr>
        </p:nvSpPr>
        <p:spPr/>
        <p:txBody>
          <a:bodyPr/>
          <a:lstStyle/>
          <a:p>
            <a:pPr marL="0" indent="0">
              <a:buFont typeface="Arial" panose="020B0604020202020204" pitchFamily="34" charset="0"/>
              <a:buNone/>
            </a:pPr>
            <a:r>
              <a:rPr lang="de-DE" b="1" i="1" dirty="0"/>
              <a:t>Lachen</a:t>
            </a:r>
          </a:p>
          <a:p>
            <a:pPr marL="0" indent="0">
              <a:buFont typeface="Arial" panose="020B0604020202020204" pitchFamily="34" charset="0"/>
              <a:buNone/>
            </a:pPr>
            <a:r>
              <a:rPr lang="de-DE" i="1" dirty="0"/>
              <a:t>Ein Kind kann lachen, und ein Mensch kann lachen. Die Katze kann vielleicht lachen, wenn sie Lust hat. Das Umgekehrte vom Lachen ist für Weinen.</a:t>
            </a:r>
          </a:p>
          <a:p>
            <a:pPr marL="0" indent="0">
              <a:buNone/>
            </a:pPr>
            <a:endParaRPr lang="de-DE" dirty="0"/>
          </a:p>
        </p:txBody>
      </p:sp>
      <p:sp>
        <p:nvSpPr>
          <p:cNvPr id="3" name="Titel 2">
            <a:extLst>
              <a:ext uri="{FF2B5EF4-FFF2-40B4-BE49-F238E27FC236}">
                <a16:creationId xmlns:a16="http://schemas.microsoft.com/office/drawing/2014/main" id="{348D8DFA-3B49-43CF-B200-2EC15643C626}"/>
              </a:ext>
            </a:extLst>
          </p:cNvPr>
          <p:cNvSpPr>
            <a:spLocks noGrp="1"/>
          </p:cNvSpPr>
          <p:nvPr>
            <p:ph type="title"/>
          </p:nvPr>
        </p:nvSpPr>
        <p:spPr/>
        <p:txBody>
          <a:bodyPr>
            <a:normAutofit fontScale="90000"/>
          </a:bodyPr>
          <a:lstStyle/>
          <a:p>
            <a:r>
              <a:rPr lang="de-DE" dirty="0"/>
              <a:t>„Deutsch ist meine neue Zunge“ – Kindererklärungen/-definitionen </a:t>
            </a:r>
          </a:p>
        </p:txBody>
      </p:sp>
      <p:sp>
        <p:nvSpPr>
          <p:cNvPr id="4" name="Inhaltsplatzhalter 1">
            <a:extLst>
              <a:ext uri="{FF2B5EF4-FFF2-40B4-BE49-F238E27FC236}">
                <a16:creationId xmlns:a16="http://schemas.microsoft.com/office/drawing/2014/main" id="{B6475876-5902-436B-86D7-BDA03050248A}"/>
              </a:ext>
            </a:extLst>
          </p:cNvPr>
          <p:cNvSpPr txBox="1">
            <a:spLocks/>
          </p:cNvSpPr>
          <p:nvPr/>
        </p:nvSpPr>
        <p:spPr>
          <a:xfrm>
            <a:off x="645864" y="1458491"/>
            <a:ext cx="3494088" cy="49228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de-DE" i="1" dirty="0"/>
          </a:p>
        </p:txBody>
      </p:sp>
      <p:pic>
        <p:nvPicPr>
          <p:cNvPr id="5" name="Inhaltsplatzhalter 3">
            <a:extLst>
              <a:ext uri="{FF2B5EF4-FFF2-40B4-BE49-F238E27FC236}">
                <a16:creationId xmlns:a16="http://schemas.microsoft.com/office/drawing/2014/main" id="{8C5C1FEC-B58E-40EB-A650-6E4B67871067}"/>
              </a:ext>
            </a:extLst>
          </p:cNvPr>
          <p:cNvPicPr>
            <a:picLocks noGrp="1" noChangeAspect="1"/>
          </p:cNvPicPr>
          <p:nvPr/>
        </p:nvPicPr>
        <p:blipFill>
          <a:blip r:embed="rId3"/>
          <a:stretch>
            <a:fillRect/>
          </a:stretch>
        </p:blipFill>
        <p:spPr>
          <a:xfrm>
            <a:off x="4796801" y="1623169"/>
            <a:ext cx="3620160" cy="3611662"/>
          </a:xfrm>
          <a:prstGeom prst="rect">
            <a:avLst/>
          </a:prstGeom>
        </p:spPr>
      </p:pic>
    </p:spTree>
    <p:extLst>
      <p:ext uri="{BB962C8B-B14F-4D97-AF65-F5344CB8AC3E}">
        <p14:creationId xmlns:p14="http://schemas.microsoft.com/office/powerpoint/2010/main" val="2673258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615B9F1-6F77-4245-AB4B-87E7BF8E8E90}"/>
              </a:ext>
            </a:extLst>
          </p:cNvPr>
          <p:cNvSpPr>
            <a:spLocks noGrp="1"/>
          </p:cNvSpPr>
          <p:nvPr>
            <p:ph type="title"/>
          </p:nvPr>
        </p:nvSpPr>
        <p:spPr/>
        <p:txBody>
          <a:bodyPr>
            <a:normAutofit/>
          </a:bodyPr>
          <a:lstStyle/>
          <a:p>
            <a:r>
              <a:rPr lang="de-DE" dirty="0"/>
              <a:t>Kinderdefinition zu „Lachen“ – als „Karte“</a:t>
            </a:r>
          </a:p>
        </p:txBody>
      </p:sp>
      <p:graphicFrame>
        <p:nvGraphicFramePr>
          <p:cNvPr id="4" name="Diagramm 3">
            <a:extLst>
              <a:ext uri="{FF2B5EF4-FFF2-40B4-BE49-F238E27FC236}">
                <a16:creationId xmlns:a16="http://schemas.microsoft.com/office/drawing/2014/main" id="{758CE4BD-2593-4ADA-BCA7-A30D14E133A9}"/>
              </a:ext>
            </a:extLst>
          </p:cNvPr>
          <p:cNvGraphicFramePr/>
          <p:nvPr/>
        </p:nvGraphicFramePr>
        <p:xfrm>
          <a:off x="238125" y="1124744"/>
          <a:ext cx="8654355" cy="5485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4838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D720311-BB2D-4B47-AD15-7F466CA1943F}"/>
              </a:ext>
            </a:extLst>
          </p:cNvPr>
          <p:cNvSpPr>
            <a:spLocks noGrp="1"/>
          </p:cNvSpPr>
          <p:nvPr>
            <p:ph type="body" sz="quarter" idx="13"/>
          </p:nvPr>
        </p:nvSpPr>
        <p:spPr/>
        <p:txBody>
          <a:bodyPr>
            <a:normAutofit fontScale="62500" lnSpcReduction="20000"/>
          </a:bodyPr>
          <a:lstStyle/>
          <a:p>
            <a:pPr marL="457200" indent="-457200">
              <a:lnSpc>
                <a:spcPct val="150000"/>
              </a:lnSpc>
              <a:buSzPct val="100000"/>
              <a:buFont typeface="+mj-lt"/>
              <a:buAutoNum type="arabicPeriod"/>
            </a:pPr>
            <a:r>
              <a:rPr lang="en-US" b="1" dirty="0" err="1"/>
              <a:t>Modellieren</a:t>
            </a:r>
            <a:r>
              <a:rPr lang="en-US" b="1" dirty="0"/>
              <a:t> Sie </a:t>
            </a:r>
            <a:r>
              <a:rPr lang="en-US" b="1" dirty="0" err="1"/>
              <a:t>eine</a:t>
            </a:r>
            <a:r>
              <a:rPr lang="en-US" b="1" dirty="0"/>
              <a:t> </a:t>
            </a:r>
            <a:r>
              <a:rPr lang="en-US" b="1" dirty="0" err="1"/>
              <a:t>Erklärung</a:t>
            </a:r>
            <a:r>
              <a:rPr lang="en-US" b="1" dirty="0"/>
              <a:t> und </a:t>
            </a:r>
            <a:r>
              <a:rPr lang="en-US" b="1" dirty="0" err="1"/>
              <a:t>nutzen</a:t>
            </a:r>
            <a:r>
              <a:rPr lang="en-US" b="1" dirty="0"/>
              <a:t> Sie </a:t>
            </a:r>
            <a:r>
              <a:rPr lang="en-US" b="1" i="1" dirty="0"/>
              <a:t>ich, du, </a:t>
            </a:r>
            <a:r>
              <a:rPr lang="en-US" b="1" i="1" dirty="0" err="1"/>
              <a:t>jemand</a:t>
            </a:r>
            <a:r>
              <a:rPr lang="en-US" b="1" i="1" dirty="0"/>
              <a:t> </a:t>
            </a:r>
            <a:r>
              <a:rPr lang="en-US" b="1" i="1" dirty="0" err="1"/>
              <a:t>oder</a:t>
            </a:r>
            <a:r>
              <a:rPr lang="en-US" b="1" i="1" dirty="0"/>
              <a:t> </a:t>
            </a:r>
            <a:r>
              <a:rPr lang="en-US" b="1" i="1" dirty="0" err="1"/>
              <a:t>etwas</a:t>
            </a:r>
            <a:endParaRPr lang="en-US" b="1" i="1" dirty="0"/>
          </a:p>
          <a:p>
            <a:pPr marL="457200" indent="-457200">
              <a:lnSpc>
                <a:spcPct val="150000"/>
              </a:lnSpc>
              <a:buSzPct val="100000"/>
              <a:buNone/>
            </a:pPr>
            <a:r>
              <a:rPr lang="de-DE" b="1" i="1" dirty="0"/>
              <a:t>	 </a:t>
            </a:r>
            <a:r>
              <a:rPr lang="de-DE" dirty="0"/>
              <a:t>“</a:t>
            </a:r>
            <a:r>
              <a:rPr lang="de-DE" b="1" dirty="0"/>
              <a:t>Du </a:t>
            </a:r>
            <a:r>
              <a:rPr lang="de-DE" b="1" u="sng" dirty="0"/>
              <a:t>lachst,</a:t>
            </a:r>
            <a:r>
              <a:rPr lang="de-DE" b="1" dirty="0"/>
              <a:t> </a:t>
            </a:r>
            <a:r>
              <a:rPr lang="de-DE" dirty="0"/>
              <a:t>wenn du etwas sehr lustig findest. Wenn jemand </a:t>
            </a:r>
            <a:r>
              <a:rPr lang="de-DE" b="1" dirty="0"/>
              <a:t>lacht,</a:t>
            </a:r>
            <a:r>
              <a:rPr lang="de-DE" dirty="0"/>
              <a:t> freut er sich über etwas besonders oder findet etwas lustig. Wenn jemand </a:t>
            </a:r>
            <a:r>
              <a:rPr lang="de-DE" b="1" dirty="0"/>
              <a:t>lacht </a:t>
            </a:r>
            <a:r>
              <a:rPr lang="de-DE" dirty="0"/>
              <a:t>ist er wahrscheinlich gut gelaunt.”</a:t>
            </a:r>
          </a:p>
          <a:p>
            <a:pPr marL="457200" indent="-457200">
              <a:lnSpc>
                <a:spcPct val="150000"/>
              </a:lnSpc>
              <a:buSzPct val="100000"/>
              <a:buFont typeface="+mj-lt"/>
              <a:buAutoNum type="arabicPeriod"/>
            </a:pPr>
            <a:endParaRPr lang="en-US" sz="1500" dirty="0"/>
          </a:p>
          <a:p>
            <a:pPr marL="457200" indent="-457200">
              <a:lnSpc>
                <a:spcPct val="150000"/>
              </a:lnSpc>
              <a:buSzPct val="100000"/>
              <a:buFont typeface="+mj-lt"/>
              <a:buAutoNum type="arabicPeriod" startAt="2"/>
            </a:pPr>
            <a:r>
              <a:rPr lang="de-DE" b="1" dirty="0"/>
              <a:t>Lassen Sie die Schülerinnen und Schüler eigene Beispiele finden. </a:t>
            </a:r>
          </a:p>
          <a:p>
            <a:pPr marL="857250" lvl="1" indent="-457200">
              <a:lnSpc>
                <a:spcPct val="150000"/>
              </a:lnSpc>
              <a:buSzPct val="100000"/>
              <a:buNone/>
            </a:pPr>
            <a:r>
              <a:rPr lang="de-DE" sz="2300" dirty="0"/>
              <a:t>“Wenn ich mit meinen Freunden zusammen bin, lachen wir viel über gute Witze.“ </a:t>
            </a:r>
            <a:endParaRPr lang="en-US" sz="2300" dirty="0"/>
          </a:p>
          <a:p>
            <a:pPr marL="0" indent="0">
              <a:buNone/>
            </a:pPr>
            <a:endParaRPr lang="de-DE" dirty="0"/>
          </a:p>
        </p:txBody>
      </p:sp>
      <p:sp>
        <p:nvSpPr>
          <p:cNvPr id="4" name="Titel 3">
            <a:extLst>
              <a:ext uri="{FF2B5EF4-FFF2-40B4-BE49-F238E27FC236}">
                <a16:creationId xmlns:a16="http://schemas.microsoft.com/office/drawing/2014/main" id="{BCA63DC1-F4B3-4340-98ED-33E9473C3F30}"/>
              </a:ext>
            </a:extLst>
          </p:cNvPr>
          <p:cNvSpPr>
            <a:spLocks noGrp="1"/>
          </p:cNvSpPr>
          <p:nvPr>
            <p:ph type="title"/>
          </p:nvPr>
        </p:nvSpPr>
        <p:spPr/>
        <p:txBody>
          <a:bodyPr>
            <a:normAutofit fontScale="90000"/>
          </a:bodyPr>
          <a:lstStyle/>
          <a:p>
            <a:r>
              <a:rPr lang="de-DE" dirty="0"/>
              <a:t>Schülerfreundliche „eigene“ Erklärungen</a:t>
            </a:r>
            <a:br>
              <a:rPr lang="de-DE" dirty="0"/>
            </a:br>
            <a:r>
              <a:rPr lang="de-DE" dirty="0"/>
              <a:t>Praxis-Anleitung</a:t>
            </a:r>
          </a:p>
        </p:txBody>
      </p:sp>
    </p:spTree>
    <p:extLst>
      <p:ext uri="{BB962C8B-B14F-4D97-AF65-F5344CB8AC3E}">
        <p14:creationId xmlns:p14="http://schemas.microsoft.com/office/powerpoint/2010/main" val="1946666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lvl="0"/>
              <a:r>
                <a:rPr lang="de-DE" sz="3600" dirty="0"/>
                <a:t>Übungen zur und mit der Concept </a:t>
              </a:r>
              <a:r>
                <a:rPr lang="de-DE" sz="3600" dirty="0" err="1"/>
                <a:t>Map</a:t>
              </a:r>
              <a:endParaRPr lang="de-DE" sz="3600" dirty="0"/>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2664135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DEA19DC-9520-4EA2-8BAD-874ECD0A1A28}"/>
              </a:ext>
            </a:extLst>
          </p:cNvPr>
          <p:cNvSpPr>
            <a:spLocks noGrp="1"/>
          </p:cNvSpPr>
          <p:nvPr>
            <p:ph type="body" sz="quarter" idx="13"/>
          </p:nvPr>
        </p:nvSpPr>
        <p:spPr/>
        <p:txBody>
          <a:bodyPr/>
          <a:lstStyle/>
          <a:p>
            <a:pPr marL="0" indent="0">
              <a:buNone/>
            </a:pPr>
            <a:r>
              <a:rPr lang="de-DE" b="1" dirty="0"/>
              <a:t>Wählen Sie einige Wörter aus der Concept Map Kitzeln aus.</a:t>
            </a:r>
          </a:p>
          <a:p>
            <a:pPr marL="0" indent="0">
              <a:buNone/>
            </a:pPr>
            <a:endParaRPr lang="de-DE" dirty="0"/>
          </a:p>
          <a:p>
            <a:pPr marL="0" indent="0">
              <a:buNone/>
            </a:pPr>
            <a:r>
              <a:rPr lang="de-DE" dirty="0"/>
              <a:t>Schreiben Sie einen Mini-Text mit den gewählten Begriffen.</a:t>
            </a:r>
          </a:p>
          <a:p>
            <a:pPr marL="0" indent="0">
              <a:buNone/>
            </a:pPr>
            <a:r>
              <a:rPr lang="de-DE" dirty="0"/>
              <a:t>Markieren Sie die Begriffe in Ihrem Text.</a:t>
            </a:r>
          </a:p>
          <a:p>
            <a:pPr marL="0" indent="0">
              <a:buNone/>
            </a:pPr>
            <a:endParaRPr lang="de-DE" dirty="0"/>
          </a:p>
        </p:txBody>
      </p:sp>
      <p:sp>
        <p:nvSpPr>
          <p:cNvPr id="2" name="Titel 1">
            <a:extLst>
              <a:ext uri="{FF2B5EF4-FFF2-40B4-BE49-F238E27FC236}">
                <a16:creationId xmlns:a16="http://schemas.microsoft.com/office/drawing/2014/main" id="{880A3459-6535-4DD4-94AA-9E83C432866F}"/>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2433379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585682-A18C-467F-A6A6-3ACEAC011CAD}"/>
              </a:ext>
            </a:extLst>
          </p:cNvPr>
          <p:cNvSpPr>
            <a:spLocks noGrp="1"/>
          </p:cNvSpPr>
          <p:nvPr>
            <p:ph type="title"/>
          </p:nvPr>
        </p:nvSpPr>
        <p:spPr/>
        <p:txBody>
          <a:bodyPr>
            <a:normAutofit/>
          </a:bodyPr>
          <a:lstStyle/>
          <a:p>
            <a:r>
              <a:rPr lang="de-DE" dirty="0"/>
              <a:t>Concept Map </a:t>
            </a:r>
            <a:r>
              <a:rPr lang="de-DE" i="1" dirty="0"/>
              <a:t>Kitzeln</a:t>
            </a:r>
            <a:endParaRPr lang="de-DE" dirty="0"/>
          </a:p>
        </p:txBody>
      </p:sp>
      <p:graphicFrame>
        <p:nvGraphicFramePr>
          <p:cNvPr id="14" name="Diagramm 13">
            <a:extLst>
              <a:ext uri="{FF2B5EF4-FFF2-40B4-BE49-F238E27FC236}">
                <a16:creationId xmlns:a16="http://schemas.microsoft.com/office/drawing/2014/main" id="{87F1A237-C48F-4DEF-97B1-06A08E32068B}"/>
              </a:ext>
            </a:extLst>
          </p:cNvPr>
          <p:cNvGraphicFramePr/>
          <p:nvPr/>
        </p:nvGraphicFramePr>
        <p:xfrm>
          <a:off x="774271" y="1556792"/>
          <a:ext cx="7595457" cy="4103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1560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CC1F5D-6036-4217-8D11-E0CACB498E47}"/>
              </a:ext>
            </a:extLst>
          </p:cNvPr>
          <p:cNvSpPr>
            <a:spLocks noGrp="1"/>
          </p:cNvSpPr>
          <p:nvPr>
            <p:ph type="title"/>
          </p:nvPr>
        </p:nvSpPr>
        <p:spPr/>
        <p:txBody>
          <a:bodyPr>
            <a:normAutofit/>
          </a:bodyPr>
          <a:lstStyle/>
          <a:p>
            <a:r>
              <a:rPr lang="de-DE" sz="3200" b="1" dirty="0">
                <a:solidFill>
                  <a:schemeClr val="bg1"/>
                </a:solidFill>
                <a:latin typeface="+mj-lt"/>
              </a:rPr>
              <a:t>Vorstellung und Kennenlernen</a:t>
            </a:r>
            <a:endParaRPr lang="de-DE" dirty="0"/>
          </a:p>
        </p:txBody>
      </p:sp>
    </p:spTree>
    <p:extLst>
      <p:ext uri="{BB962C8B-B14F-4D97-AF65-F5344CB8AC3E}">
        <p14:creationId xmlns:p14="http://schemas.microsoft.com/office/powerpoint/2010/main" val="3777804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1C0FA62-7783-431B-98A5-2FEE5F8513FB}"/>
              </a:ext>
            </a:extLst>
          </p:cNvPr>
          <p:cNvSpPr>
            <a:spLocks noGrp="1"/>
          </p:cNvSpPr>
          <p:nvPr>
            <p:ph type="title"/>
          </p:nvPr>
        </p:nvSpPr>
        <p:spPr/>
        <p:txBody>
          <a:bodyPr>
            <a:normAutofit/>
          </a:bodyPr>
          <a:lstStyle/>
          <a:p>
            <a:r>
              <a:rPr lang="de-DE" dirty="0"/>
              <a:t>Concept Map = Begriffslandkarte</a:t>
            </a:r>
          </a:p>
        </p:txBody>
      </p:sp>
      <p:pic>
        <p:nvPicPr>
          <p:cNvPr id="8" name="Grafik 7" descr="Ein Bild, das Text, Karte enthält.&#10;&#10;Automatisch generierte Beschreibung">
            <a:extLst>
              <a:ext uri="{FF2B5EF4-FFF2-40B4-BE49-F238E27FC236}">
                <a16:creationId xmlns:a16="http://schemas.microsoft.com/office/drawing/2014/main" id="{57C4DF34-CBBA-4740-9F31-A939344165D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395" y="1196752"/>
            <a:ext cx="8581209" cy="5040000"/>
          </a:xfrm>
          <a:prstGeom prst="rect">
            <a:avLst/>
          </a:prstGeom>
        </p:spPr>
      </p:pic>
    </p:spTree>
    <p:extLst>
      <p:ext uri="{BB962C8B-B14F-4D97-AF65-F5344CB8AC3E}">
        <p14:creationId xmlns:p14="http://schemas.microsoft.com/office/powerpoint/2010/main" val="2894703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458B2F-3ED1-4769-937E-5382EBD29D1C}"/>
              </a:ext>
            </a:extLst>
          </p:cNvPr>
          <p:cNvSpPr>
            <a:spLocks noGrp="1"/>
          </p:cNvSpPr>
          <p:nvPr>
            <p:ph type="title"/>
          </p:nvPr>
        </p:nvSpPr>
        <p:spPr/>
        <p:txBody>
          <a:bodyPr>
            <a:normAutofit/>
          </a:bodyPr>
          <a:lstStyle/>
          <a:p>
            <a:r>
              <a:rPr lang="de-DE" dirty="0"/>
              <a:t>Concept-Map - Beispiel </a:t>
            </a:r>
            <a:r>
              <a:rPr lang="de-DE" i="1" dirty="0"/>
              <a:t>Terrier</a:t>
            </a:r>
            <a:endParaRPr lang="de-DE" dirty="0"/>
          </a:p>
        </p:txBody>
      </p:sp>
      <p:pic>
        <p:nvPicPr>
          <p:cNvPr id="3" name="Grafik 2">
            <a:extLst>
              <a:ext uri="{FF2B5EF4-FFF2-40B4-BE49-F238E27FC236}">
                <a16:creationId xmlns:a16="http://schemas.microsoft.com/office/drawing/2014/main" id="{66D72D6A-5DE3-4B36-A2FD-E73021925AB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233" y="1340768"/>
            <a:ext cx="7815534" cy="4987178"/>
          </a:xfrm>
          <a:prstGeom prst="rect">
            <a:avLst/>
          </a:prstGeom>
        </p:spPr>
      </p:pic>
    </p:spTree>
    <p:extLst>
      <p:ext uri="{BB962C8B-B14F-4D97-AF65-F5344CB8AC3E}">
        <p14:creationId xmlns:p14="http://schemas.microsoft.com/office/powerpoint/2010/main" val="2750998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7481BC-031D-4C9B-82E0-4D838BF1EB6A}"/>
              </a:ext>
            </a:extLst>
          </p:cNvPr>
          <p:cNvSpPr>
            <a:spLocks noGrp="1"/>
          </p:cNvSpPr>
          <p:nvPr>
            <p:ph type="title"/>
          </p:nvPr>
        </p:nvSpPr>
        <p:spPr/>
        <p:txBody>
          <a:bodyPr>
            <a:normAutofit fontScale="90000"/>
          </a:bodyPr>
          <a:lstStyle/>
          <a:p>
            <a:r>
              <a:rPr lang="en-US" dirty="0"/>
              <a:t>Concept-Map - </a:t>
            </a:r>
            <a:r>
              <a:rPr lang="en-US" dirty="0" err="1"/>
              <a:t>Beispiel</a:t>
            </a:r>
            <a:r>
              <a:rPr lang="en-US" dirty="0"/>
              <a:t> </a:t>
            </a:r>
            <a:r>
              <a:rPr lang="en-US" i="1" dirty="0"/>
              <a:t>Terrier </a:t>
            </a:r>
            <a:br>
              <a:rPr lang="en-US" i="1" dirty="0"/>
            </a:br>
            <a:r>
              <a:rPr lang="en-US" i="1" dirty="0"/>
              <a:t>– </a:t>
            </a:r>
            <a:r>
              <a:rPr lang="en-US" dirty="0" err="1"/>
              <a:t>mit</a:t>
            </a:r>
            <a:r>
              <a:rPr lang="en-US" dirty="0"/>
              <a:t> </a:t>
            </a:r>
            <a:r>
              <a:rPr lang="en-US" dirty="0" err="1"/>
              <a:t>anschaulichen</a:t>
            </a:r>
            <a:r>
              <a:rPr lang="en-US" dirty="0"/>
              <a:t> </a:t>
            </a:r>
            <a:r>
              <a:rPr lang="en-US" dirty="0" err="1"/>
              <a:t>Bildern</a:t>
            </a:r>
            <a:endParaRPr lang="de-DE" dirty="0"/>
          </a:p>
        </p:txBody>
      </p:sp>
      <p:sp>
        <p:nvSpPr>
          <p:cNvPr id="9" name="Rechteck 8">
            <a:extLst>
              <a:ext uri="{FF2B5EF4-FFF2-40B4-BE49-F238E27FC236}">
                <a16:creationId xmlns:a16="http://schemas.microsoft.com/office/drawing/2014/main" id="{AFA7889F-2B23-466B-A0D7-5F5A3EB2BDA3}"/>
              </a:ext>
            </a:extLst>
          </p:cNvPr>
          <p:cNvSpPr/>
          <p:nvPr/>
        </p:nvSpPr>
        <p:spPr>
          <a:xfrm>
            <a:off x="-44669" y="1084605"/>
            <a:ext cx="2701158" cy="707886"/>
          </a:xfrm>
          <a:prstGeom prst="rect">
            <a:avLst/>
          </a:prstGeom>
        </p:spPr>
        <p:txBody>
          <a:bodyPr wrap="square">
            <a:spAutoFit/>
          </a:bodyPr>
          <a:lstStyle/>
          <a:p>
            <a:r>
              <a:rPr lang="de-DE" sz="500" dirty="0">
                <a:hlinkClick r:id="rId3"/>
              </a:rPr>
              <a:t>http://bilder.markt.de/images/cms/hunde/hochlaeufige_terrier.jpg</a:t>
            </a:r>
            <a:endParaRPr lang="de-DE" sz="500" dirty="0"/>
          </a:p>
          <a:p>
            <a:r>
              <a:rPr lang="de-DE" sz="500" dirty="0">
                <a:hlinkClick r:id="rId4"/>
              </a:rPr>
              <a:t>https://www.omlet.de/images/cache/861/768/Dog-Cairn_Terrier-An_adult_Cairn_Terrier_with_a_beautifully_kept_long_coat.jpg</a:t>
            </a:r>
            <a:endParaRPr lang="de-DE" sz="500" dirty="0"/>
          </a:p>
          <a:p>
            <a:r>
              <a:rPr lang="de-DE" sz="500" dirty="0">
                <a:hlinkClick r:id="rId5"/>
              </a:rPr>
              <a:t>https://www.omlet.de/images/cache/908/768/Dog-West_Highland_Terrier-An_excited_West_Highland_Terrier_panting,_waiting_for_some_attention_from_it%27s_owner.jpg</a:t>
            </a:r>
            <a:endParaRPr lang="de-DE" sz="500" dirty="0"/>
          </a:p>
          <a:p>
            <a:r>
              <a:rPr lang="de-DE" sz="500" dirty="0">
                <a:hlinkClick r:id="rId6"/>
              </a:rPr>
              <a:t>http://www.bup-bup.com/Files/113241/Img/15/jack-russell.jpg</a:t>
            </a:r>
            <a:endParaRPr lang="de-DE" sz="500" dirty="0"/>
          </a:p>
          <a:p>
            <a:r>
              <a:rPr lang="de-DE" sz="500" dirty="0">
                <a:hlinkClick r:id="rId7"/>
              </a:rPr>
              <a:t>http://hund.info/wp-content/uploads/2014/04/golden-retriever.jpg</a:t>
            </a:r>
            <a:r>
              <a:rPr lang="de-DE" sz="500" dirty="0"/>
              <a:t> </a:t>
            </a:r>
          </a:p>
        </p:txBody>
      </p:sp>
      <p:pic>
        <p:nvPicPr>
          <p:cNvPr id="3" name="Grafik 2" descr="Ein Bild, das Text, Karte enthält.&#10;&#10;Automatisch generierte Beschreibung">
            <a:extLst>
              <a:ext uri="{FF2B5EF4-FFF2-40B4-BE49-F238E27FC236}">
                <a16:creationId xmlns:a16="http://schemas.microsoft.com/office/drawing/2014/main" id="{31666A47-DC79-4524-9706-C4882C2C5AD8}"/>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2302" t="2645" r="2391" b="3460"/>
          <a:stretch/>
        </p:blipFill>
        <p:spPr>
          <a:xfrm>
            <a:off x="557807" y="1196752"/>
            <a:ext cx="8028385" cy="5112568"/>
          </a:xfrm>
          <a:prstGeom prst="rect">
            <a:avLst/>
          </a:prstGeom>
        </p:spPr>
      </p:pic>
    </p:spTree>
    <p:extLst>
      <p:ext uri="{BB962C8B-B14F-4D97-AF65-F5344CB8AC3E}">
        <p14:creationId xmlns:p14="http://schemas.microsoft.com/office/powerpoint/2010/main" val="1912984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6B6249D-31EB-4E2E-88D4-AFCEB9CA817C}"/>
              </a:ext>
            </a:extLst>
          </p:cNvPr>
          <p:cNvSpPr>
            <a:spLocks noGrp="1"/>
          </p:cNvSpPr>
          <p:nvPr>
            <p:ph type="title"/>
          </p:nvPr>
        </p:nvSpPr>
        <p:spPr/>
        <p:txBody>
          <a:bodyPr>
            <a:normAutofit fontScale="90000"/>
          </a:bodyPr>
          <a:lstStyle/>
          <a:p>
            <a:r>
              <a:rPr lang="en-US" dirty="0"/>
              <a:t>Concept-Map - </a:t>
            </a:r>
            <a:r>
              <a:rPr lang="en-US" dirty="0" err="1"/>
              <a:t>Beispiel</a:t>
            </a:r>
            <a:r>
              <a:rPr lang="en-US" dirty="0"/>
              <a:t> </a:t>
            </a:r>
            <a:r>
              <a:rPr lang="en-US" i="1" dirty="0"/>
              <a:t>Terrier – </a:t>
            </a:r>
            <a:r>
              <a:rPr lang="en-US" dirty="0" err="1"/>
              <a:t>mit</a:t>
            </a:r>
            <a:r>
              <a:rPr lang="en-US" dirty="0"/>
              <a:t> </a:t>
            </a:r>
            <a:r>
              <a:rPr lang="en-US" dirty="0" err="1"/>
              <a:t>helfenden</a:t>
            </a:r>
            <a:r>
              <a:rPr lang="en-US" dirty="0"/>
              <a:t> </a:t>
            </a:r>
            <a:r>
              <a:rPr lang="en-US" dirty="0" err="1"/>
              <a:t>Verben</a:t>
            </a:r>
            <a:r>
              <a:rPr lang="en-US" dirty="0"/>
              <a:t> </a:t>
            </a:r>
            <a:r>
              <a:rPr lang="en-US" dirty="0" err="1"/>
              <a:t>für</a:t>
            </a:r>
            <a:r>
              <a:rPr lang="en-US" dirty="0"/>
              <a:t> das </a:t>
            </a:r>
            <a:r>
              <a:rPr lang="en-US" dirty="0" err="1"/>
              <a:t>eigene</a:t>
            </a:r>
            <a:r>
              <a:rPr lang="en-US" dirty="0"/>
              <a:t> </a:t>
            </a:r>
            <a:r>
              <a:rPr lang="en-US" dirty="0" err="1"/>
              <a:t>Formulieren</a:t>
            </a:r>
            <a:endParaRPr lang="de-DE" dirty="0"/>
          </a:p>
        </p:txBody>
      </p:sp>
      <p:pic>
        <p:nvPicPr>
          <p:cNvPr id="5" name="Grafik 4">
            <a:extLst>
              <a:ext uri="{FF2B5EF4-FFF2-40B4-BE49-F238E27FC236}">
                <a16:creationId xmlns:a16="http://schemas.microsoft.com/office/drawing/2014/main" id="{D4EA0C0A-F535-463F-8EC7-BD8D0C19CED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561" y="980728"/>
            <a:ext cx="9252520" cy="5408163"/>
          </a:xfrm>
          <a:prstGeom prst="rect">
            <a:avLst/>
          </a:prstGeom>
        </p:spPr>
      </p:pic>
    </p:spTree>
    <p:extLst>
      <p:ext uri="{BB962C8B-B14F-4D97-AF65-F5344CB8AC3E}">
        <p14:creationId xmlns:p14="http://schemas.microsoft.com/office/powerpoint/2010/main" val="317661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C1FD7641-A887-4F2D-9895-B4A426C3EACB}"/>
              </a:ext>
            </a:extLst>
          </p:cNvPr>
          <p:cNvSpPr>
            <a:spLocks noGrp="1"/>
          </p:cNvSpPr>
          <p:nvPr>
            <p:ph type="body" sz="quarter" idx="13"/>
          </p:nvPr>
        </p:nvSpPr>
        <p:spPr/>
        <p:txBody>
          <a:bodyPr>
            <a:norm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____________________</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2800" b="0" i="0" u="none" strike="noStrike" kern="1200" cap="none" spc="0" normalizeH="0" baseline="0" noProof="0" dirty="0">
                <a:ln>
                  <a:noFill/>
                </a:ln>
                <a:solidFill>
                  <a:prstClr val="black"/>
                </a:solidFill>
                <a:effectLst/>
                <a:uLnTx/>
                <a:uFillTx/>
                <a:latin typeface="Calibri"/>
                <a:ea typeface="+mn-ea"/>
                <a:cs typeface="+mn-cs"/>
              </a:rPr>
              <a:t>ist die Bezeichnung für Hunderassen, die in </a:t>
            </a:r>
            <a:r>
              <a:rPr kumimoji="0" lang="de-DE" sz="1800" b="1" i="0" u="none" strike="noStrike" kern="1200" cap="none" spc="0" normalizeH="0" baseline="0" noProof="0" dirty="0">
                <a:ln>
                  <a:noFill/>
                </a:ln>
                <a:solidFill>
                  <a:prstClr val="black"/>
                </a:solidFill>
                <a:effectLst/>
                <a:uLnTx/>
                <a:uFillTx/>
                <a:latin typeface="Calibri"/>
                <a:ea typeface="+mn-ea"/>
                <a:cs typeface="+mn-cs"/>
              </a:rPr>
              <a:t>_________________________</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1800" b="1" i="0" u="none" strike="noStrike" kern="1200" cap="none" spc="0" normalizeH="0" baseline="0" noProof="0" dirty="0">
                <a:ln>
                  <a:noFill/>
                </a:ln>
                <a:solidFill>
                  <a:prstClr val="black"/>
                </a:solidFill>
                <a:effectLst/>
                <a:uLnTx/>
                <a:uFillTx/>
                <a:latin typeface="Calibri"/>
                <a:ea typeface="+mn-ea"/>
                <a:cs typeface="+mn-cs"/>
              </a:rPr>
              <a:t>______________________</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2800" b="0" i="0" u="none" strike="noStrike" kern="1200" cap="none" spc="0" normalizeH="0" baseline="0" noProof="0" dirty="0">
                <a:ln>
                  <a:noFill/>
                </a:ln>
                <a:solidFill>
                  <a:prstClr val="black"/>
                </a:solidFill>
                <a:effectLst/>
                <a:uLnTx/>
                <a:uFillTx/>
                <a:latin typeface="Calibri"/>
                <a:ea typeface="+mn-ea"/>
                <a:cs typeface="+mn-cs"/>
              </a:rPr>
              <a:t>vorkommen. Terrier waren ursprünglich </a:t>
            </a:r>
            <a:r>
              <a:rPr kumimoji="0" lang="de-DE" sz="1800" b="1" i="0" u="none" strike="noStrike" kern="1200" cap="none" spc="0" normalizeH="0" baseline="0" noProof="0" dirty="0">
                <a:ln>
                  <a:noFill/>
                </a:ln>
                <a:solidFill>
                  <a:prstClr val="black"/>
                </a:solidFill>
                <a:effectLst/>
                <a:uLnTx/>
                <a:uFillTx/>
                <a:latin typeface="Calibri"/>
                <a:ea typeface="+mn-ea"/>
                <a:cs typeface="+mn-cs"/>
              </a:rPr>
              <a:t>____________________</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2800" b="0" i="0" u="none" strike="noStrike" kern="1200" cap="none" spc="0" normalizeH="0" baseline="0" noProof="0" dirty="0">
                <a:ln>
                  <a:noFill/>
                </a:ln>
                <a:solidFill>
                  <a:prstClr val="black"/>
                </a:solidFill>
                <a:effectLst/>
                <a:uLnTx/>
                <a:uFillTx/>
                <a:latin typeface="Calibri"/>
                <a:ea typeface="+mn-ea"/>
                <a:cs typeface="+mn-cs"/>
              </a:rPr>
              <a:t>, die dazu</a:t>
            </a:r>
            <a:r>
              <a:rPr kumimoji="0" lang="de-DE" sz="2800" b="0" i="0" u="none" strike="noStrike" kern="1200" cap="none" spc="0" normalizeH="0" baseline="0" noProof="0" dirty="0">
                <a:ln>
                  <a:noFill/>
                </a:ln>
                <a:solidFill>
                  <a:srgbClr val="FF0000"/>
                </a:solidFill>
                <a:effectLst/>
                <a:uLnTx/>
                <a:uFillTx/>
                <a:latin typeface="Calibri"/>
                <a:ea typeface="+mn-ea"/>
                <a:cs typeface="+mn-cs"/>
              </a:rPr>
              <a:t> </a:t>
            </a:r>
            <a:r>
              <a:rPr kumimoji="0" lang="de-DE" sz="1800" b="1" i="0" u="none" strike="noStrike" kern="1200" cap="none" spc="0" normalizeH="0" baseline="0" noProof="0" dirty="0">
                <a:ln>
                  <a:noFill/>
                </a:ln>
                <a:solidFill>
                  <a:prstClr val="black"/>
                </a:solidFill>
                <a:effectLst/>
                <a:uLnTx/>
                <a:uFillTx/>
                <a:latin typeface="Calibri"/>
                <a:ea typeface="+mn-ea"/>
                <a:cs typeface="+mn-cs"/>
              </a:rPr>
              <a:t>____________________</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2800" b="0" i="0" u="none" strike="noStrike" kern="1200" cap="none" spc="0" normalizeH="0" baseline="0" noProof="0" dirty="0">
                <a:ln>
                  <a:noFill/>
                </a:ln>
                <a:solidFill>
                  <a:prstClr val="black"/>
                </a:solidFill>
                <a:effectLst/>
                <a:uLnTx/>
                <a:uFillTx/>
                <a:latin typeface="Calibri"/>
                <a:ea typeface="+mn-ea"/>
                <a:cs typeface="+mn-cs"/>
              </a:rPr>
              <a:t>wurden, Fuchs und Dachs aus ihrem unterirdischen Bau zu treiben. </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Calibri"/>
                <a:ea typeface="+mn-ea"/>
                <a:cs typeface="+mn-cs"/>
              </a:rPr>
              <a:t>Quelle: verändert nach https://de.wikipedia.org/wiki/Terrier</a:t>
            </a:r>
          </a:p>
        </p:txBody>
      </p:sp>
      <p:sp>
        <p:nvSpPr>
          <p:cNvPr id="7" name="Textplatzhalter 3">
            <a:extLst>
              <a:ext uri="{FF2B5EF4-FFF2-40B4-BE49-F238E27FC236}">
                <a16:creationId xmlns:a16="http://schemas.microsoft.com/office/drawing/2014/main" id="{BD42919C-3803-4E23-BBDD-135969DFAA70}"/>
              </a:ext>
            </a:extLst>
          </p:cNvPr>
          <p:cNvSpPr>
            <a:spLocks noGrp="1"/>
          </p:cNvSpPr>
          <p:nvPr>
            <p:ph type="title"/>
          </p:nvPr>
        </p:nvSpPr>
        <p:spPr/>
        <p:txBody>
          <a:bodyPr>
            <a:normAutofit fontScale="90000"/>
          </a:bodyPr>
          <a:lstStyle/>
          <a:p>
            <a:r>
              <a:rPr lang="de-DE" b="1" dirty="0"/>
              <a:t>Füllen Sie den folgenden Lückentext mit Hilfe der Concept Map „Terrier“ aus.</a:t>
            </a:r>
          </a:p>
        </p:txBody>
      </p:sp>
    </p:spTree>
    <p:extLst>
      <p:ext uri="{BB962C8B-B14F-4D97-AF65-F5344CB8AC3E}">
        <p14:creationId xmlns:p14="http://schemas.microsoft.com/office/powerpoint/2010/main" val="1508288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46F8F0C-CA2D-4F0E-9975-3DEDF5DBF61C}"/>
              </a:ext>
            </a:extLst>
          </p:cNvPr>
          <p:cNvSpPr>
            <a:spLocks noGrp="1"/>
          </p:cNvSpPr>
          <p:nvPr>
            <p:ph type="body" sz="quarter" idx="13"/>
          </p:nvPr>
        </p:nvSpPr>
        <p:spPr/>
        <p:txBody>
          <a:bodyPr>
            <a:normAutofit/>
          </a:bodyPr>
          <a:lstStyle/>
          <a:p>
            <a:pPr marL="0" indent="0">
              <a:lnSpc>
                <a:spcPct val="200000"/>
              </a:lnSpc>
              <a:buNone/>
            </a:pPr>
            <a:r>
              <a:rPr lang="de-DE" sz="2800" b="1" dirty="0">
                <a:solidFill>
                  <a:srgbClr val="FF0000"/>
                </a:solidFill>
              </a:rPr>
              <a:t>Terrier</a:t>
            </a:r>
            <a:r>
              <a:rPr lang="de-DE" sz="2800" dirty="0">
                <a:solidFill>
                  <a:srgbClr val="FF0000"/>
                </a:solidFill>
              </a:rPr>
              <a:t> </a:t>
            </a:r>
            <a:r>
              <a:rPr lang="de-DE" sz="2800" dirty="0"/>
              <a:t>ist die Bezeichnung für Hunderassen, die in </a:t>
            </a:r>
            <a:r>
              <a:rPr lang="de-DE" sz="2800" dirty="0">
                <a:solidFill>
                  <a:srgbClr val="FF0000"/>
                </a:solidFill>
              </a:rPr>
              <a:t>verschiedenen Größen</a:t>
            </a:r>
            <a:r>
              <a:rPr lang="de-DE" sz="2800" dirty="0"/>
              <a:t> vorkommen. Terrier waren ursprünglich </a:t>
            </a:r>
            <a:r>
              <a:rPr lang="de-DE" sz="2800" dirty="0">
                <a:solidFill>
                  <a:srgbClr val="FF0000"/>
                </a:solidFill>
              </a:rPr>
              <a:t>Jagdhunde</a:t>
            </a:r>
            <a:r>
              <a:rPr lang="de-DE" sz="2800" dirty="0"/>
              <a:t>, die dazu</a:t>
            </a:r>
            <a:r>
              <a:rPr lang="de-DE" sz="2800" dirty="0">
                <a:solidFill>
                  <a:srgbClr val="FF0000"/>
                </a:solidFill>
              </a:rPr>
              <a:t> gezüchtet </a:t>
            </a:r>
            <a:r>
              <a:rPr lang="de-DE" sz="2800" dirty="0"/>
              <a:t>wurden, Fuchs und Dachs aus ihrem unterirdischen Bau zu treiben. </a:t>
            </a:r>
          </a:p>
          <a:p>
            <a:pPr marL="3657600" lvl="8" indent="0" algn="r">
              <a:buNone/>
            </a:pPr>
            <a:endParaRPr lang="de-DE" sz="1100" dirty="0"/>
          </a:p>
          <a:p>
            <a:pPr marL="3657600" lvl="8" indent="0" algn="r">
              <a:buNone/>
            </a:pPr>
            <a:r>
              <a:rPr lang="de-DE" sz="1100" dirty="0"/>
              <a:t>Quelle: verändert nach https://de.wikipedia.org/wiki/Terrier</a:t>
            </a:r>
          </a:p>
        </p:txBody>
      </p:sp>
      <p:sp>
        <p:nvSpPr>
          <p:cNvPr id="3" name="Titel 2">
            <a:extLst>
              <a:ext uri="{FF2B5EF4-FFF2-40B4-BE49-F238E27FC236}">
                <a16:creationId xmlns:a16="http://schemas.microsoft.com/office/drawing/2014/main" id="{EDEB2576-63C6-4327-93F9-7F4FDCF5EE30}"/>
              </a:ext>
            </a:extLst>
          </p:cNvPr>
          <p:cNvSpPr>
            <a:spLocks noGrp="1"/>
          </p:cNvSpPr>
          <p:nvPr>
            <p:ph type="title"/>
          </p:nvPr>
        </p:nvSpPr>
        <p:spPr/>
        <p:txBody>
          <a:bodyPr>
            <a:normAutofit/>
          </a:bodyPr>
          <a:lstStyle/>
          <a:p>
            <a:r>
              <a:rPr lang="en-US" dirty="0" err="1"/>
              <a:t>Lückentext</a:t>
            </a:r>
            <a:r>
              <a:rPr lang="en-US" dirty="0"/>
              <a:t> </a:t>
            </a:r>
            <a:r>
              <a:rPr lang="en-US" dirty="0" err="1"/>
              <a:t>zur</a:t>
            </a:r>
            <a:r>
              <a:rPr lang="en-US" dirty="0"/>
              <a:t> Concept-Map – </a:t>
            </a:r>
            <a:r>
              <a:rPr lang="en-US" dirty="0" err="1"/>
              <a:t>Lösung</a:t>
            </a:r>
            <a:r>
              <a:rPr lang="en-US" dirty="0"/>
              <a:t> </a:t>
            </a:r>
            <a:endParaRPr lang="de-DE" dirty="0"/>
          </a:p>
        </p:txBody>
      </p:sp>
    </p:spTree>
    <p:extLst>
      <p:ext uri="{BB962C8B-B14F-4D97-AF65-F5344CB8AC3E}">
        <p14:creationId xmlns:p14="http://schemas.microsoft.com/office/powerpoint/2010/main" val="925295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0C23EACB-19DF-48F6-B649-014C0118FC8D}"/>
              </a:ext>
            </a:extLst>
          </p:cNvPr>
          <p:cNvSpPr>
            <a:spLocks noGrp="1"/>
          </p:cNvSpPr>
          <p:nvPr>
            <p:ph type="body" sz="quarter" idx="13"/>
          </p:nvPr>
        </p:nvSpPr>
        <p:spPr/>
        <p:txBody>
          <a:bodyPr>
            <a:normAutofit/>
          </a:bodyPr>
          <a:lstStyle/>
          <a:p>
            <a:pPr marL="0" indent="0">
              <a:buNone/>
            </a:pPr>
            <a:r>
              <a:rPr lang="de-DE" sz="2800" b="1" dirty="0"/>
              <a:t>Formulieren Sie drei Sätze zur Concept Map „Terrier“. Verwenden Sie dafür auch die angegebenen Verben.</a:t>
            </a:r>
            <a:endParaRPr lang="de-DE" sz="2800" dirty="0"/>
          </a:p>
        </p:txBody>
      </p:sp>
      <p:sp>
        <p:nvSpPr>
          <p:cNvPr id="2" name="Titel 1">
            <a:extLst>
              <a:ext uri="{FF2B5EF4-FFF2-40B4-BE49-F238E27FC236}">
                <a16:creationId xmlns:a16="http://schemas.microsoft.com/office/drawing/2014/main" id="{0709B2A8-F6CE-439F-8818-D4EC4C1EAC6C}"/>
              </a:ext>
            </a:extLst>
          </p:cNvPr>
          <p:cNvSpPr>
            <a:spLocks noGrp="1"/>
          </p:cNvSpPr>
          <p:nvPr>
            <p:ph type="title"/>
          </p:nvPr>
        </p:nvSpPr>
        <p:spPr/>
        <p:txBody>
          <a:bodyPr/>
          <a:lstStyle/>
          <a:p>
            <a:endParaRPr lang="de-DE"/>
          </a:p>
        </p:txBody>
      </p:sp>
      <p:pic>
        <p:nvPicPr>
          <p:cNvPr id="3" name="Grafik 2">
            <a:extLst>
              <a:ext uri="{FF2B5EF4-FFF2-40B4-BE49-F238E27FC236}">
                <a16:creationId xmlns:a16="http://schemas.microsoft.com/office/drawing/2014/main" id="{ED29F75E-3DAB-49DF-AD91-97FBBEA3AD60}"/>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79712" y="2276872"/>
            <a:ext cx="7391665" cy="4320480"/>
          </a:xfrm>
          <a:prstGeom prst="rect">
            <a:avLst/>
          </a:prstGeom>
        </p:spPr>
      </p:pic>
    </p:spTree>
    <p:extLst>
      <p:ext uri="{BB962C8B-B14F-4D97-AF65-F5344CB8AC3E}">
        <p14:creationId xmlns:p14="http://schemas.microsoft.com/office/powerpoint/2010/main" val="1544006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A5C5F56-9569-4775-9E57-DD660E4AC95D}"/>
              </a:ext>
            </a:extLst>
          </p:cNvPr>
          <p:cNvSpPr>
            <a:spLocks noGrp="1"/>
          </p:cNvSpPr>
          <p:nvPr>
            <p:ph type="body" sz="quarter" idx="13"/>
          </p:nvPr>
        </p:nvSpPr>
        <p:spPr/>
        <p:txBody>
          <a:bodyPr>
            <a:normAutofit fontScale="70000" lnSpcReduction="20000"/>
          </a:bodyPr>
          <a:lstStyle/>
          <a:p>
            <a:pPr marL="0" indent="0">
              <a:lnSpc>
                <a:spcPct val="200000"/>
              </a:lnSpc>
              <a:buNone/>
            </a:pPr>
            <a:endParaRPr lang="de-DE" sz="3200" i="1" dirty="0">
              <a:solidFill>
                <a:schemeClr val="bg1">
                  <a:lumMod val="65000"/>
                </a:schemeClr>
              </a:solidFill>
            </a:endParaRPr>
          </a:p>
          <a:p>
            <a:pPr marL="0" indent="0">
              <a:lnSpc>
                <a:spcPct val="200000"/>
              </a:lnSpc>
              <a:buNone/>
            </a:pPr>
            <a:endParaRPr lang="de-DE" sz="3200" i="1" dirty="0">
              <a:solidFill>
                <a:schemeClr val="bg1">
                  <a:lumMod val="65000"/>
                </a:schemeClr>
              </a:solidFill>
            </a:endParaRPr>
          </a:p>
          <a:p>
            <a:pPr marL="0" indent="0">
              <a:lnSpc>
                <a:spcPct val="200000"/>
              </a:lnSpc>
              <a:buNone/>
            </a:pPr>
            <a:r>
              <a:rPr lang="de-DE" sz="3200" i="1" dirty="0">
                <a:solidFill>
                  <a:schemeClr val="bg1">
                    <a:lumMod val="65000"/>
                  </a:schemeClr>
                </a:solidFill>
              </a:rPr>
              <a:t>Der Terrier gehört zur Gattung der Hunde. </a:t>
            </a:r>
          </a:p>
          <a:p>
            <a:pPr marL="0" indent="0">
              <a:lnSpc>
                <a:spcPct val="200000"/>
              </a:lnSpc>
              <a:buNone/>
            </a:pPr>
            <a:r>
              <a:rPr lang="de-DE" sz="3200" i="1" dirty="0">
                <a:solidFill>
                  <a:schemeClr val="bg1">
                    <a:lumMod val="65000"/>
                  </a:schemeClr>
                </a:solidFill>
              </a:rPr>
              <a:t>Er besitzt ein drahtiges Fell und es gibt ihn in verschiedenen Größen.</a:t>
            </a:r>
          </a:p>
          <a:p>
            <a:pPr marL="0" indent="0">
              <a:lnSpc>
                <a:spcPct val="200000"/>
              </a:lnSpc>
              <a:buNone/>
            </a:pPr>
            <a:r>
              <a:rPr lang="de-DE" sz="3200" i="1" dirty="0">
                <a:solidFill>
                  <a:schemeClr val="bg1">
                    <a:lumMod val="65000"/>
                  </a:schemeClr>
                </a:solidFill>
              </a:rPr>
              <a:t>Als Beispiel dient der „Jack Russel Terrier“.</a:t>
            </a:r>
          </a:p>
          <a:p>
            <a:pPr marL="0" indent="0">
              <a:buNone/>
            </a:pPr>
            <a:endParaRPr lang="de-DE" dirty="0"/>
          </a:p>
        </p:txBody>
      </p:sp>
      <p:sp>
        <p:nvSpPr>
          <p:cNvPr id="3" name="Titel 2">
            <a:extLst>
              <a:ext uri="{FF2B5EF4-FFF2-40B4-BE49-F238E27FC236}">
                <a16:creationId xmlns:a16="http://schemas.microsoft.com/office/drawing/2014/main" id="{186CD004-101F-4313-8D68-7AAB5FD3099F}"/>
              </a:ext>
            </a:extLst>
          </p:cNvPr>
          <p:cNvSpPr>
            <a:spLocks noGrp="1"/>
          </p:cNvSpPr>
          <p:nvPr>
            <p:ph type="title"/>
          </p:nvPr>
        </p:nvSpPr>
        <p:spPr/>
        <p:txBody>
          <a:bodyPr>
            <a:normAutofit/>
          </a:bodyPr>
          <a:lstStyle/>
          <a:p>
            <a:r>
              <a:rPr lang="en-US" dirty="0" err="1"/>
              <a:t>Schreiben</a:t>
            </a:r>
            <a:r>
              <a:rPr lang="en-US" dirty="0"/>
              <a:t> </a:t>
            </a:r>
            <a:r>
              <a:rPr lang="en-US" dirty="0" err="1"/>
              <a:t>zur</a:t>
            </a:r>
            <a:r>
              <a:rPr lang="en-US" dirty="0"/>
              <a:t> CM </a:t>
            </a:r>
            <a:r>
              <a:rPr lang="en-US" i="1" dirty="0"/>
              <a:t>Terrier</a:t>
            </a:r>
            <a:r>
              <a:rPr lang="en-US" dirty="0"/>
              <a:t> - </a:t>
            </a:r>
            <a:r>
              <a:rPr lang="en-US" dirty="0" err="1"/>
              <a:t>Vorschlag</a:t>
            </a:r>
            <a:endParaRPr lang="de-DE" dirty="0"/>
          </a:p>
        </p:txBody>
      </p:sp>
    </p:spTree>
    <p:extLst>
      <p:ext uri="{BB962C8B-B14F-4D97-AF65-F5344CB8AC3E}">
        <p14:creationId xmlns:p14="http://schemas.microsoft.com/office/powerpoint/2010/main" val="3445701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0B0AEC6-27C6-4167-8101-7A2F10016B54}"/>
              </a:ext>
            </a:extLst>
          </p:cNvPr>
          <p:cNvSpPr>
            <a:spLocks noGrp="1"/>
          </p:cNvSpPr>
          <p:nvPr>
            <p:ph type="body" sz="quarter" idx="13"/>
          </p:nvPr>
        </p:nvSpPr>
        <p:spPr/>
        <p:txBody>
          <a:bodyPr/>
          <a:lstStyle/>
          <a:p>
            <a:pPr marL="0" indent="0">
              <a:buNone/>
            </a:pPr>
            <a:r>
              <a:rPr lang="de-DE" sz="2400" b="1" dirty="0"/>
              <a:t>Erstellen Sie eine Concept Map zu einem </a:t>
            </a:r>
            <a:r>
              <a:rPr lang="de-DE" sz="2400" b="1" u="sng" dirty="0"/>
              <a:t>zentralen</a:t>
            </a:r>
            <a:r>
              <a:rPr lang="de-DE" sz="2400" b="1" dirty="0"/>
              <a:t> Begriff aus einem Ihrer Unterrichtsfächer.</a:t>
            </a:r>
            <a:endParaRPr lang="de-DE" sz="1050" b="1" dirty="0"/>
          </a:p>
          <a:p>
            <a:pPr marL="0" indent="0">
              <a:buNone/>
            </a:pPr>
            <a:endParaRPr lang="de-DE" dirty="0"/>
          </a:p>
        </p:txBody>
      </p:sp>
      <p:sp>
        <p:nvSpPr>
          <p:cNvPr id="2" name="Titel 1">
            <a:extLst>
              <a:ext uri="{FF2B5EF4-FFF2-40B4-BE49-F238E27FC236}">
                <a16:creationId xmlns:a16="http://schemas.microsoft.com/office/drawing/2014/main" id="{BCF85BDE-0EF1-4275-B99E-218862105398}"/>
              </a:ext>
            </a:extLst>
          </p:cNvPr>
          <p:cNvSpPr>
            <a:spLocks noGrp="1"/>
          </p:cNvSpPr>
          <p:nvPr>
            <p:ph type="title"/>
          </p:nvPr>
        </p:nvSpPr>
        <p:spPr/>
        <p:txBody>
          <a:bodyPr/>
          <a:lstStyle/>
          <a:p>
            <a:endParaRPr lang="de-DE"/>
          </a:p>
        </p:txBody>
      </p:sp>
      <p:pic>
        <p:nvPicPr>
          <p:cNvPr id="7" name="Grafik 6" descr="Ein Bild, das Text, Karte enthält.&#10;&#10;Automatisch generierte Beschreibung">
            <a:extLst>
              <a:ext uri="{FF2B5EF4-FFF2-40B4-BE49-F238E27FC236}">
                <a16:creationId xmlns:a16="http://schemas.microsoft.com/office/drawing/2014/main" id="{F99CFEB9-2082-4EA4-A30C-4F68253058A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0802" y="2159559"/>
            <a:ext cx="6697662" cy="3933737"/>
          </a:xfrm>
          <a:prstGeom prst="rect">
            <a:avLst/>
          </a:prstGeom>
        </p:spPr>
      </p:pic>
    </p:spTree>
    <p:extLst>
      <p:ext uri="{BB962C8B-B14F-4D97-AF65-F5344CB8AC3E}">
        <p14:creationId xmlns:p14="http://schemas.microsoft.com/office/powerpoint/2010/main" val="527519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EEE759B-BB05-445D-B560-6E4C99F54A79}"/>
              </a:ext>
            </a:extLst>
          </p:cNvPr>
          <p:cNvSpPr>
            <a:spLocks noGrp="1"/>
          </p:cNvSpPr>
          <p:nvPr>
            <p:ph type="body" sz="quarter" idx="13"/>
          </p:nvPr>
        </p:nvSpPr>
        <p:spPr/>
        <p:txBody>
          <a:bodyPr/>
          <a:lstStyle/>
          <a:p>
            <a:pPr marL="0" indent="0">
              <a:buNone/>
            </a:pPr>
            <a:r>
              <a:rPr lang="de-DE" b="1" dirty="0"/>
              <a:t>Fügen Sie nun passende Verben ein.</a:t>
            </a:r>
          </a:p>
        </p:txBody>
      </p:sp>
      <p:sp>
        <p:nvSpPr>
          <p:cNvPr id="4" name="Titel 3">
            <a:extLst>
              <a:ext uri="{FF2B5EF4-FFF2-40B4-BE49-F238E27FC236}">
                <a16:creationId xmlns:a16="http://schemas.microsoft.com/office/drawing/2014/main" id="{92D01D68-CB79-434B-ACFF-AE61E27462F0}"/>
              </a:ext>
            </a:extLst>
          </p:cNvPr>
          <p:cNvSpPr>
            <a:spLocks noGrp="1"/>
          </p:cNvSpPr>
          <p:nvPr>
            <p:ph type="title"/>
          </p:nvPr>
        </p:nvSpPr>
        <p:spPr/>
        <p:txBody>
          <a:bodyPr/>
          <a:lstStyle/>
          <a:p>
            <a:endParaRPr lang="de-DE"/>
          </a:p>
        </p:txBody>
      </p:sp>
      <p:pic>
        <p:nvPicPr>
          <p:cNvPr id="7" name="Grafik 6">
            <a:extLst>
              <a:ext uri="{FF2B5EF4-FFF2-40B4-BE49-F238E27FC236}">
                <a16:creationId xmlns:a16="http://schemas.microsoft.com/office/drawing/2014/main" id="{3F3F2395-5AB1-472F-A160-81ED9ADD7495}"/>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050802" y="2133341"/>
            <a:ext cx="7273726" cy="3959955"/>
          </a:xfrm>
          <a:prstGeom prst="rect">
            <a:avLst/>
          </a:prstGeom>
        </p:spPr>
      </p:pic>
    </p:spTree>
    <p:extLst>
      <p:ext uri="{BB962C8B-B14F-4D97-AF65-F5344CB8AC3E}">
        <p14:creationId xmlns:p14="http://schemas.microsoft.com/office/powerpoint/2010/main" val="20293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AB818219-48B0-4B78-B45B-C0A6AF9FB20C}"/>
              </a:ext>
            </a:extLst>
          </p:cNvPr>
          <p:cNvGraphicFramePr/>
          <p:nvPr/>
        </p:nvGraphicFramePr>
        <p:xfrm>
          <a:off x="539552" y="1340768"/>
          <a:ext cx="799288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ussdiagramm: Verbinder 2">
            <a:extLst>
              <a:ext uri="{FF2B5EF4-FFF2-40B4-BE49-F238E27FC236}">
                <a16:creationId xmlns:a16="http://schemas.microsoft.com/office/drawing/2014/main" id="{0AB0D00F-020D-4E39-9423-E0A76A666182}"/>
              </a:ext>
            </a:extLst>
          </p:cNvPr>
          <p:cNvSpPr/>
          <p:nvPr/>
        </p:nvSpPr>
        <p:spPr>
          <a:xfrm>
            <a:off x="3275856" y="2348880"/>
            <a:ext cx="2520280" cy="2592288"/>
          </a:xfrm>
          <a:prstGeom prst="flowChartConnector">
            <a:avLst/>
          </a:prstGeom>
          <a:solidFill>
            <a:srgbClr val="6689A1"/>
          </a:solidFill>
          <a:ln>
            <a:solidFill>
              <a:srgbClr val="7EC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Arial" pitchFamily="34" charset="0"/>
              </a:rPr>
              <a:t>Förderung des Selbstkonzeptes von Lehrkräften als Vermittler fachbezogener Schriftsprach-Kompetenzen</a:t>
            </a:r>
          </a:p>
          <a:p>
            <a:pPr algn="ctr"/>
            <a:endParaRPr lang="de-DE" dirty="0"/>
          </a:p>
        </p:txBody>
      </p:sp>
      <p:sp>
        <p:nvSpPr>
          <p:cNvPr id="8" name="Titel 3">
            <a:extLst>
              <a:ext uri="{FF2B5EF4-FFF2-40B4-BE49-F238E27FC236}">
                <a16:creationId xmlns:a16="http://schemas.microsoft.com/office/drawing/2014/main" id="{74653CF3-C45A-4C37-9291-B855E439064A}"/>
              </a:ext>
            </a:extLst>
          </p:cNvPr>
          <p:cNvSpPr>
            <a:spLocks noGrp="1"/>
          </p:cNvSpPr>
          <p:nvPr>
            <p:ph type="title"/>
          </p:nvPr>
        </p:nvSpPr>
        <p:spPr>
          <a:xfrm>
            <a:off x="323528" y="10990"/>
            <a:ext cx="7926184" cy="1060287"/>
          </a:xfrm>
        </p:spPr>
        <p:txBody>
          <a:bodyPr>
            <a:normAutofit fontScale="90000"/>
          </a:bodyPr>
          <a:lstStyle/>
          <a:p>
            <a:r>
              <a:rPr lang="de-DE" sz="3200" b="1" dirty="0">
                <a:solidFill>
                  <a:schemeClr val="bg1"/>
                </a:solidFill>
              </a:rPr>
              <a:t>Das BaCuLit Kerncurriculum: 9 Module in 24 (optionalen) Dreistunden-Lehreinheiten </a:t>
            </a:r>
            <a:endParaRPr lang="de-DE" dirty="0"/>
          </a:p>
        </p:txBody>
      </p:sp>
    </p:spTree>
    <p:extLst>
      <p:ext uri="{BB962C8B-B14F-4D97-AF65-F5344CB8AC3E}">
        <p14:creationId xmlns:p14="http://schemas.microsoft.com/office/powerpoint/2010/main" val="2796756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lvl="0"/>
              <a:r>
                <a:rPr lang="de-DE" sz="3200" dirty="0"/>
                <a:t>Prinzipien erfolgreicher Wortschatzarbeit und weitere Methoden</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2591476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7DC2336-E7F0-4D77-8A6D-131C1B1DFDB5}"/>
              </a:ext>
            </a:extLst>
          </p:cNvPr>
          <p:cNvSpPr>
            <a:spLocks noGrp="1"/>
          </p:cNvSpPr>
          <p:nvPr>
            <p:ph type="body" sz="quarter" idx="13"/>
          </p:nvPr>
        </p:nvSpPr>
        <p:spPr/>
        <p:txBody>
          <a:bodyPr>
            <a:normAutofit/>
          </a:bodyPr>
          <a:lstStyle/>
          <a:p>
            <a:pPr marL="457200" indent="-457200">
              <a:lnSpc>
                <a:spcPct val="110000"/>
              </a:lnSpc>
              <a:buFont typeface="+mj-lt"/>
              <a:buAutoNum type="arabicPeriod"/>
              <a:defRPr/>
            </a:pPr>
            <a:r>
              <a:rPr lang="en-US" dirty="0" err="1">
                <a:solidFill>
                  <a:prstClr val="black"/>
                </a:solidFill>
                <a:latin typeface="Calibri"/>
              </a:rPr>
              <a:t>Umfang</a:t>
            </a:r>
            <a:r>
              <a:rPr lang="en-US" dirty="0">
                <a:solidFill>
                  <a:prstClr val="black"/>
                </a:solidFill>
                <a:latin typeface="Calibri"/>
              </a:rPr>
              <a:t> des </a:t>
            </a:r>
            <a:r>
              <a:rPr lang="en-US" dirty="0" err="1">
                <a:solidFill>
                  <a:prstClr val="black"/>
                </a:solidFill>
                <a:latin typeface="Calibri"/>
              </a:rPr>
              <a:t>Wortschatzes</a:t>
            </a:r>
            <a:r>
              <a:rPr lang="en-US" dirty="0">
                <a:solidFill>
                  <a:prstClr val="black"/>
                </a:solidFill>
                <a:latin typeface="Calibri"/>
              </a:rPr>
              <a:t> und  </a:t>
            </a:r>
            <a:r>
              <a:rPr lang="en-US" dirty="0" err="1">
                <a:solidFill>
                  <a:prstClr val="black"/>
                </a:solidFill>
                <a:latin typeface="Calibri"/>
              </a:rPr>
              <a:t>Lesegeläufigkeit</a:t>
            </a:r>
            <a:r>
              <a:rPr lang="en-US" dirty="0">
                <a:solidFill>
                  <a:prstClr val="black"/>
                </a:solidFill>
                <a:latin typeface="Calibri"/>
              </a:rPr>
              <a:t>/</a:t>
            </a:r>
            <a:r>
              <a:rPr lang="en-US" dirty="0" err="1">
                <a:solidFill>
                  <a:prstClr val="black"/>
                </a:solidFill>
                <a:latin typeface="Calibri"/>
              </a:rPr>
              <a:t>Viellesen</a:t>
            </a:r>
            <a:endParaRPr lang="en-US" dirty="0">
              <a:solidFill>
                <a:prstClr val="black"/>
              </a:solidFill>
              <a:latin typeface="Calibri"/>
            </a:endParaRPr>
          </a:p>
          <a:p>
            <a:pPr marL="0" indent="0">
              <a:lnSpc>
                <a:spcPct val="110000"/>
              </a:lnSpc>
              <a:buNone/>
              <a:defRPr/>
            </a:pPr>
            <a:endParaRPr lang="en-US" dirty="0">
              <a:solidFill>
                <a:prstClr val="black"/>
              </a:solidFill>
              <a:latin typeface="Calibri"/>
            </a:endParaRPr>
          </a:p>
          <a:p>
            <a:pPr marL="457200" indent="-457200">
              <a:lnSpc>
                <a:spcPct val="110000"/>
              </a:lnSpc>
              <a:buFont typeface="+mj-lt"/>
              <a:buAutoNum type="arabicPeriod" startAt="2"/>
              <a:defRPr/>
            </a:pPr>
            <a:r>
              <a:rPr lang="de-DE" dirty="0">
                <a:solidFill>
                  <a:prstClr val="black"/>
                </a:solidFill>
                <a:latin typeface="Calibri"/>
              </a:rPr>
              <a:t>Wortschatzarbeit (und Textentlastung) </a:t>
            </a:r>
            <a:r>
              <a:rPr lang="de-DE" b="1" dirty="0">
                <a:solidFill>
                  <a:prstClr val="black"/>
                </a:solidFill>
                <a:latin typeface="Calibri"/>
              </a:rPr>
              <a:t>vor dem Lesen</a:t>
            </a:r>
          </a:p>
          <a:p>
            <a:pPr marL="457200" indent="-457200">
              <a:lnSpc>
                <a:spcPct val="110000"/>
              </a:lnSpc>
              <a:buFont typeface="+mj-lt"/>
              <a:buAutoNum type="arabicPeriod" startAt="2"/>
              <a:defRPr/>
            </a:pPr>
            <a:endParaRPr lang="en-US" dirty="0">
              <a:solidFill>
                <a:prstClr val="black"/>
              </a:solidFill>
              <a:latin typeface="Calibri"/>
            </a:endParaRPr>
          </a:p>
          <a:p>
            <a:pPr marL="457200" indent="-457200">
              <a:lnSpc>
                <a:spcPct val="110000"/>
              </a:lnSpc>
              <a:buFont typeface="+mj-lt"/>
              <a:buAutoNum type="arabicPeriod" startAt="2"/>
              <a:defRPr/>
            </a:pPr>
            <a:r>
              <a:rPr lang="de-DE" dirty="0">
                <a:solidFill>
                  <a:prstClr val="black"/>
                </a:solidFill>
                <a:latin typeface="Calibri"/>
              </a:rPr>
              <a:t>Auswahl treffen</a:t>
            </a:r>
            <a:endParaRPr lang="en-US" dirty="0">
              <a:solidFill>
                <a:prstClr val="black"/>
              </a:solidFill>
              <a:latin typeface="Calibri"/>
            </a:endParaRPr>
          </a:p>
        </p:txBody>
      </p:sp>
      <p:sp>
        <p:nvSpPr>
          <p:cNvPr id="2" name="Titel 1">
            <a:extLst>
              <a:ext uri="{FF2B5EF4-FFF2-40B4-BE49-F238E27FC236}">
                <a16:creationId xmlns:a16="http://schemas.microsoft.com/office/drawing/2014/main" id="{CEB046D1-0146-4EF8-ABA9-059722A9C21D}"/>
              </a:ext>
            </a:extLst>
          </p:cNvPr>
          <p:cNvSpPr>
            <a:spLocks noGrp="1"/>
          </p:cNvSpPr>
          <p:nvPr>
            <p:ph type="title"/>
          </p:nvPr>
        </p:nvSpPr>
        <p:spPr/>
        <p:txBody>
          <a:bodyPr>
            <a:normAutofit fontScale="90000"/>
          </a:bodyPr>
          <a:lstStyle/>
          <a:p>
            <a:r>
              <a:rPr lang="de-DE" dirty="0"/>
              <a:t>Forschungsergebnisse</a:t>
            </a:r>
            <a:br>
              <a:rPr lang="de-DE" dirty="0"/>
            </a:br>
            <a:r>
              <a:rPr lang="de-DE" dirty="0"/>
              <a:t>Prinzipien erfolgreicher Wortschatzarbeit</a:t>
            </a:r>
          </a:p>
        </p:txBody>
      </p:sp>
      <p:sp>
        <p:nvSpPr>
          <p:cNvPr id="6" name="Textplatzhalter 4">
            <a:extLst>
              <a:ext uri="{FF2B5EF4-FFF2-40B4-BE49-F238E27FC236}">
                <a16:creationId xmlns:a16="http://schemas.microsoft.com/office/drawing/2014/main" id="{604C016B-4181-4CAA-BCE4-DDE0F0C4A45F}"/>
              </a:ext>
            </a:extLst>
          </p:cNvPr>
          <p:cNvSpPr txBox="1">
            <a:spLocks/>
          </p:cNvSpPr>
          <p:nvPr/>
        </p:nvSpPr>
        <p:spPr>
          <a:xfrm>
            <a:off x="574675" y="1341438"/>
            <a:ext cx="8569325" cy="41036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200000"/>
              </a:lnSpc>
              <a:buFont typeface="+mj-lt"/>
              <a:buAutoNum type="arabicPeriod"/>
              <a:defRPr/>
            </a:pPr>
            <a:endParaRPr lang="en-US" sz="2200" dirty="0">
              <a:solidFill>
                <a:prstClr val="black"/>
              </a:solidFill>
              <a:latin typeface="Calibri"/>
            </a:endParaRPr>
          </a:p>
        </p:txBody>
      </p:sp>
    </p:spTree>
    <p:extLst>
      <p:ext uri="{BB962C8B-B14F-4D97-AF65-F5344CB8AC3E}">
        <p14:creationId xmlns:p14="http://schemas.microsoft.com/office/powerpoint/2010/main" val="1038388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DD18E7-1FBF-4CEA-A8C9-97A79D2BC931}"/>
              </a:ext>
            </a:extLst>
          </p:cNvPr>
          <p:cNvSpPr>
            <a:spLocks noGrp="1"/>
          </p:cNvSpPr>
          <p:nvPr>
            <p:ph type="title"/>
          </p:nvPr>
        </p:nvSpPr>
        <p:spPr/>
        <p:txBody>
          <a:bodyPr>
            <a:normAutofit/>
          </a:bodyPr>
          <a:lstStyle/>
          <a:p>
            <a:r>
              <a:rPr lang="de-DE" dirty="0"/>
              <a:t>Textentlastung durch das ABC-</a:t>
            </a:r>
            <a:r>
              <a:rPr lang="de-DE" dirty="0" err="1"/>
              <a:t>Darium</a:t>
            </a:r>
            <a:endParaRPr lang="de-DE" dirty="0"/>
          </a:p>
        </p:txBody>
      </p:sp>
      <p:graphicFrame>
        <p:nvGraphicFramePr>
          <p:cNvPr id="5" name="Diagramm 4">
            <a:extLst>
              <a:ext uri="{FF2B5EF4-FFF2-40B4-BE49-F238E27FC236}">
                <a16:creationId xmlns:a16="http://schemas.microsoft.com/office/drawing/2014/main" id="{A522E0F9-C369-4675-BC6F-BD2FBBC03388}"/>
              </a:ext>
            </a:extLst>
          </p:cNvPr>
          <p:cNvGraphicFramePr/>
          <p:nvPr/>
        </p:nvGraphicFramePr>
        <p:xfrm>
          <a:off x="251520" y="1196752"/>
          <a:ext cx="8784976" cy="4552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1865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1D5959D3-A137-494A-8378-5125183451FA}"/>
              </a:ext>
            </a:extLst>
          </p:cNvPr>
          <p:cNvSpPr>
            <a:spLocks noGrp="1"/>
          </p:cNvSpPr>
          <p:nvPr>
            <p:ph type="body" sz="quarter" idx="13"/>
          </p:nvPr>
        </p:nvSpPr>
        <p:spPr>
          <a:xfrm>
            <a:off x="323528" y="1341438"/>
            <a:ext cx="7272808" cy="4319810"/>
          </a:xfrm>
        </p:spPr>
        <p:txBody>
          <a:bodyPr>
            <a:normAutofit lnSpcReduction="10000"/>
          </a:bodyPr>
          <a:lstStyle/>
          <a:p>
            <a:pPr marL="0" indent="0">
              <a:spcAft>
                <a:spcPts val="1200"/>
              </a:spcAft>
              <a:buNone/>
            </a:pPr>
            <a:r>
              <a:rPr lang="de-DE" sz="2400" b="1" dirty="0"/>
              <a:t>Bitte lesen Sie den Text „Kitzeln – Warum lachen wir, wenn uns jemand kitzelt“  so, wie Sie gewöhnlich einen anspruchsvollen Zeitungsartikel lesen. Sie können mit Markierungen/ Unterstreichungen arbeiten.</a:t>
            </a:r>
          </a:p>
          <a:p>
            <a:pPr marL="0" indent="0">
              <a:spcAft>
                <a:spcPts val="1200"/>
              </a:spcAft>
              <a:buNone/>
            </a:pPr>
            <a:r>
              <a:rPr lang="de-DE" sz="2400" dirty="0"/>
              <a:t>Markieren Sie 3-5 Begriffe/Wendungen, die Ihnen wichtig erscheinen.</a:t>
            </a:r>
          </a:p>
          <a:p>
            <a:pPr marL="0" indent="0">
              <a:spcAft>
                <a:spcPts val="1200"/>
              </a:spcAft>
              <a:buNone/>
            </a:pPr>
            <a:r>
              <a:rPr lang="de-DE" sz="2400" dirty="0"/>
              <a:t>Diese schreiben Sie nun auf vorbereitete kleine Papierstreifen.</a:t>
            </a:r>
          </a:p>
          <a:p>
            <a:pPr marL="0" indent="0">
              <a:spcAft>
                <a:spcPts val="1200"/>
              </a:spcAft>
              <a:buNone/>
            </a:pPr>
            <a:r>
              <a:rPr lang="de-DE" sz="2400" dirty="0"/>
              <a:t>Anschließend legen Sie Ihre Wortkärtchen an das ausgelegte Alphabet/ABC.</a:t>
            </a:r>
          </a:p>
        </p:txBody>
      </p:sp>
      <p:sp>
        <p:nvSpPr>
          <p:cNvPr id="2" name="Titel 1">
            <a:extLst>
              <a:ext uri="{FF2B5EF4-FFF2-40B4-BE49-F238E27FC236}">
                <a16:creationId xmlns:a16="http://schemas.microsoft.com/office/drawing/2014/main" id="{9BB366E3-0B13-439E-A0C5-D13DC0D4FCD4}"/>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1315176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D66C5E68-5DEE-4081-A9EF-B039FD62C8A6}"/>
              </a:ext>
            </a:extLst>
          </p:cNvPr>
          <p:cNvSpPr>
            <a:spLocks noGrp="1"/>
          </p:cNvSpPr>
          <p:nvPr>
            <p:ph type="body" sz="quarter" idx="13"/>
          </p:nvPr>
        </p:nvSpPr>
        <p:spPr>
          <a:xfrm>
            <a:off x="323528" y="1341438"/>
            <a:ext cx="8569647" cy="4607842"/>
          </a:xfrm>
        </p:spPr>
        <p:txBody>
          <a:bodyPr>
            <a:normAutofit fontScale="92500" lnSpcReduction="10000"/>
          </a:bodyPr>
          <a:lstStyle/>
          <a:p>
            <a:pPr marL="457200" indent="-457200">
              <a:lnSpc>
                <a:spcPct val="150000"/>
              </a:lnSpc>
              <a:buFont typeface="+mj-lt"/>
              <a:buAutoNum type="arabicPeriod" startAt="4"/>
              <a:defRPr/>
            </a:pPr>
            <a:r>
              <a:rPr lang="de-DE" sz="2400" b="1" dirty="0">
                <a:solidFill>
                  <a:prstClr val="black"/>
                </a:solidFill>
                <a:latin typeface="Calibri"/>
              </a:rPr>
              <a:t>Produktiver Wortschatzunterricht </a:t>
            </a:r>
            <a:r>
              <a:rPr lang="de-DE" sz="2400" dirty="0">
                <a:solidFill>
                  <a:prstClr val="black"/>
                </a:solidFill>
                <a:latin typeface="Calibri"/>
              </a:rPr>
              <a:t>– facettenreich und differenzierend in den Zugängen</a:t>
            </a:r>
            <a:r>
              <a:rPr lang="de-DE" sz="2400" dirty="0">
                <a:solidFill>
                  <a:srgbClr val="00B0F0"/>
                </a:solidFill>
                <a:latin typeface="Calibri"/>
              </a:rPr>
              <a:t> </a:t>
            </a:r>
            <a:r>
              <a:rPr lang="de-DE" sz="2400" dirty="0">
                <a:solidFill>
                  <a:prstClr val="black"/>
                </a:solidFill>
                <a:latin typeface="Calibri"/>
              </a:rPr>
              <a:t>– benötigt Wiederholung und Ausarbeitung durch Schreiben und Diskutieren.</a:t>
            </a:r>
          </a:p>
          <a:p>
            <a:pPr marL="0" indent="0">
              <a:lnSpc>
                <a:spcPct val="150000"/>
              </a:lnSpc>
              <a:buFont typeface="Arial" panose="020B0604020202020204" pitchFamily="34" charset="0"/>
              <a:buNone/>
              <a:defRPr/>
            </a:pPr>
            <a:endParaRPr lang="de-DE" sz="2400" dirty="0">
              <a:solidFill>
                <a:prstClr val="black"/>
              </a:solidFill>
              <a:latin typeface="Calibri"/>
            </a:endParaRPr>
          </a:p>
          <a:p>
            <a:pPr marL="457200" indent="-457200">
              <a:lnSpc>
                <a:spcPct val="150000"/>
              </a:lnSpc>
              <a:buFont typeface="+mj-lt"/>
              <a:buAutoNum type="arabicPeriod" startAt="5"/>
              <a:defRPr/>
            </a:pPr>
            <a:r>
              <a:rPr lang="de-DE" sz="2400" b="1" dirty="0">
                <a:solidFill>
                  <a:prstClr val="black"/>
                </a:solidFill>
                <a:latin typeface="Calibri"/>
              </a:rPr>
              <a:t>Metakognition</a:t>
            </a:r>
            <a:r>
              <a:rPr lang="de-DE" sz="2400" dirty="0">
                <a:solidFill>
                  <a:prstClr val="black"/>
                </a:solidFill>
                <a:latin typeface="Calibri"/>
              </a:rPr>
              <a:t> – Um erfolgreich zu sein, müssen Schüler(innen) wissen, </a:t>
            </a:r>
            <a:r>
              <a:rPr lang="de-DE" sz="2400" b="1" dirty="0">
                <a:solidFill>
                  <a:prstClr val="black"/>
                </a:solidFill>
                <a:latin typeface="Calibri"/>
              </a:rPr>
              <a:t>wie</a:t>
            </a:r>
            <a:r>
              <a:rPr lang="de-DE" sz="2400" dirty="0">
                <a:solidFill>
                  <a:prstClr val="black"/>
                </a:solidFill>
                <a:latin typeface="Calibri"/>
              </a:rPr>
              <a:t> man neue Wörter lernt, d.h. sie benötigen Wörterlern- und Memorierungstechniken für ihren Wortschatz.</a:t>
            </a:r>
          </a:p>
          <a:p>
            <a:pPr marL="0" indent="0">
              <a:lnSpc>
                <a:spcPct val="150000"/>
              </a:lnSpc>
              <a:buFont typeface="Arial" panose="020B0604020202020204" pitchFamily="34" charset="0"/>
              <a:buNone/>
              <a:defRPr/>
            </a:pPr>
            <a:endParaRPr lang="de-DE" sz="2400" b="1" dirty="0">
              <a:solidFill>
                <a:prstClr val="black"/>
              </a:solidFill>
              <a:latin typeface="Calibri"/>
            </a:endParaRPr>
          </a:p>
          <a:p>
            <a:pPr marL="0" indent="0">
              <a:lnSpc>
                <a:spcPct val="150000"/>
              </a:lnSpc>
              <a:buFont typeface="Arial" panose="020B0604020202020204" pitchFamily="34" charset="0"/>
              <a:buNone/>
              <a:defRPr/>
            </a:pPr>
            <a:r>
              <a:rPr lang="de-DE" sz="2400" b="1" dirty="0">
                <a:solidFill>
                  <a:prstClr val="black"/>
                </a:solidFill>
                <a:latin typeface="Calibri"/>
              </a:rPr>
              <a:t>Motivation: Wortschatzarbeit kann (auch) Spaß machen! </a:t>
            </a:r>
          </a:p>
        </p:txBody>
      </p:sp>
      <p:sp>
        <p:nvSpPr>
          <p:cNvPr id="2" name="Titel 1">
            <a:extLst>
              <a:ext uri="{FF2B5EF4-FFF2-40B4-BE49-F238E27FC236}">
                <a16:creationId xmlns:a16="http://schemas.microsoft.com/office/drawing/2014/main" id="{AF21EECC-D108-4B84-B3DB-4FF51BDBC740}"/>
              </a:ext>
            </a:extLst>
          </p:cNvPr>
          <p:cNvSpPr>
            <a:spLocks noGrp="1"/>
          </p:cNvSpPr>
          <p:nvPr>
            <p:ph type="title"/>
          </p:nvPr>
        </p:nvSpPr>
        <p:spPr/>
        <p:txBody>
          <a:bodyPr>
            <a:normAutofit fontScale="90000"/>
          </a:bodyPr>
          <a:lstStyle/>
          <a:p>
            <a:r>
              <a:rPr lang="de-DE" dirty="0"/>
              <a:t>Forschungsergebnisse</a:t>
            </a:r>
            <a:br>
              <a:rPr lang="de-DE" dirty="0"/>
            </a:br>
            <a:r>
              <a:rPr lang="de-DE" dirty="0"/>
              <a:t>Prinzipien erfolgreicher Wortschatzarbeit – Teil 2</a:t>
            </a:r>
          </a:p>
        </p:txBody>
      </p:sp>
    </p:spTree>
    <p:extLst>
      <p:ext uri="{BB962C8B-B14F-4D97-AF65-F5344CB8AC3E}">
        <p14:creationId xmlns:p14="http://schemas.microsoft.com/office/powerpoint/2010/main" val="3715911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C241BC2-E476-42D9-916E-C9B43C585ACD}"/>
              </a:ext>
            </a:extLst>
          </p:cNvPr>
          <p:cNvSpPr>
            <a:spLocks noGrp="1"/>
          </p:cNvSpPr>
          <p:nvPr>
            <p:ph type="title"/>
          </p:nvPr>
        </p:nvSpPr>
        <p:spPr/>
        <p:txBody>
          <a:bodyPr>
            <a:normAutofit fontScale="90000"/>
          </a:bodyPr>
          <a:lstStyle/>
          <a:p>
            <a:r>
              <a:rPr lang="de-DE" dirty="0"/>
              <a:t>Wörter lernen mit dem Memorierungskleeblatt</a:t>
            </a:r>
            <a:br>
              <a:rPr lang="de-DE" dirty="0"/>
            </a:br>
            <a:r>
              <a:rPr lang="de-DE" dirty="0"/>
              <a:t>b</a:t>
            </a:r>
            <a:r>
              <a:rPr lang="de-DE" sz="3200" b="1" dirty="0"/>
              <a:t>estehend aus vier gleichwertigen Blättern</a:t>
            </a:r>
            <a:endParaRPr lang="de-DE" dirty="0"/>
          </a:p>
        </p:txBody>
      </p:sp>
      <p:pic>
        <p:nvPicPr>
          <p:cNvPr id="4" name="Grafik 3">
            <a:extLst>
              <a:ext uri="{FF2B5EF4-FFF2-40B4-BE49-F238E27FC236}">
                <a16:creationId xmlns:a16="http://schemas.microsoft.com/office/drawing/2014/main" id="{C2ADE761-C90A-4E38-964F-764B7CBD7B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51720" y="1556792"/>
            <a:ext cx="4948649" cy="4836531"/>
          </a:xfrm>
          <a:prstGeom prst="rect">
            <a:avLst/>
          </a:prstGeom>
        </p:spPr>
      </p:pic>
      <p:sp>
        <p:nvSpPr>
          <p:cNvPr id="6" name="Textfeld 5">
            <a:extLst>
              <a:ext uri="{FF2B5EF4-FFF2-40B4-BE49-F238E27FC236}">
                <a16:creationId xmlns:a16="http://schemas.microsoft.com/office/drawing/2014/main" id="{2E33BF23-0745-4834-815B-427EAA002C28}"/>
              </a:ext>
            </a:extLst>
          </p:cNvPr>
          <p:cNvSpPr txBox="1"/>
          <p:nvPr/>
        </p:nvSpPr>
        <p:spPr>
          <a:xfrm>
            <a:off x="3563888" y="1916832"/>
            <a:ext cx="2016224" cy="523220"/>
          </a:xfrm>
          <a:prstGeom prst="rect">
            <a:avLst/>
          </a:prstGeom>
          <a:noFill/>
        </p:spPr>
        <p:txBody>
          <a:bodyPr wrap="square" rtlCol="0">
            <a:spAutoFit/>
          </a:bodyPr>
          <a:lstStyle/>
          <a:p>
            <a:r>
              <a:rPr lang="de-DE" sz="2800" b="1" dirty="0">
                <a:solidFill>
                  <a:schemeClr val="bg1"/>
                </a:solidFill>
              </a:rPr>
              <a:t>Aussprache</a:t>
            </a:r>
          </a:p>
        </p:txBody>
      </p:sp>
      <p:sp>
        <p:nvSpPr>
          <p:cNvPr id="8" name="Textfeld 7">
            <a:extLst>
              <a:ext uri="{FF2B5EF4-FFF2-40B4-BE49-F238E27FC236}">
                <a16:creationId xmlns:a16="http://schemas.microsoft.com/office/drawing/2014/main" id="{81BE2D9B-811E-41B6-B0CA-4FF6139916B0}"/>
              </a:ext>
            </a:extLst>
          </p:cNvPr>
          <p:cNvSpPr txBox="1"/>
          <p:nvPr/>
        </p:nvSpPr>
        <p:spPr>
          <a:xfrm>
            <a:off x="3707904" y="4824154"/>
            <a:ext cx="2016224" cy="954107"/>
          </a:xfrm>
          <a:prstGeom prst="rect">
            <a:avLst/>
          </a:prstGeom>
          <a:noFill/>
        </p:spPr>
        <p:txBody>
          <a:bodyPr wrap="square" rtlCol="0">
            <a:spAutoFit/>
          </a:bodyPr>
          <a:lstStyle/>
          <a:p>
            <a:r>
              <a:rPr lang="de-DE" sz="2800" b="1" dirty="0">
                <a:solidFill>
                  <a:schemeClr val="bg1"/>
                </a:solidFill>
              </a:rPr>
              <a:t>Bedeutung (Semantik)</a:t>
            </a:r>
          </a:p>
        </p:txBody>
      </p:sp>
      <p:sp>
        <p:nvSpPr>
          <p:cNvPr id="10" name="Textfeld 9">
            <a:extLst>
              <a:ext uri="{FF2B5EF4-FFF2-40B4-BE49-F238E27FC236}">
                <a16:creationId xmlns:a16="http://schemas.microsoft.com/office/drawing/2014/main" id="{2C98DE74-EB02-4BE7-A935-789F4DCDCBAB}"/>
              </a:ext>
            </a:extLst>
          </p:cNvPr>
          <p:cNvSpPr txBox="1"/>
          <p:nvPr/>
        </p:nvSpPr>
        <p:spPr>
          <a:xfrm>
            <a:off x="5233625" y="3314997"/>
            <a:ext cx="2016224" cy="954107"/>
          </a:xfrm>
          <a:prstGeom prst="rect">
            <a:avLst/>
          </a:prstGeom>
          <a:noFill/>
        </p:spPr>
        <p:txBody>
          <a:bodyPr wrap="square" rtlCol="0">
            <a:spAutoFit/>
          </a:bodyPr>
          <a:lstStyle/>
          <a:p>
            <a:r>
              <a:rPr lang="de-DE" sz="2800" b="1" dirty="0">
                <a:solidFill>
                  <a:schemeClr val="bg1"/>
                </a:solidFill>
              </a:rPr>
              <a:t>gramm. Umfeld)</a:t>
            </a:r>
          </a:p>
        </p:txBody>
      </p:sp>
      <p:sp>
        <p:nvSpPr>
          <p:cNvPr id="12" name="Textfeld 11">
            <a:extLst>
              <a:ext uri="{FF2B5EF4-FFF2-40B4-BE49-F238E27FC236}">
                <a16:creationId xmlns:a16="http://schemas.microsoft.com/office/drawing/2014/main" id="{6D64DD81-E570-44E0-B5F7-6D5BC36F7457}"/>
              </a:ext>
            </a:extLst>
          </p:cNvPr>
          <p:cNvSpPr txBox="1"/>
          <p:nvPr/>
        </p:nvSpPr>
        <p:spPr>
          <a:xfrm>
            <a:off x="2411760" y="3190988"/>
            <a:ext cx="2016224" cy="1384995"/>
          </a:xfrm>
          <a:prstGeom prst="rect">
            <a:avLst/>
          </a:prstGeom>
          <a:noFill/>
        </p:spPr>
        <p:txBody>
          <a:bodyPr wrap="square" rtlCol="0">
            <a:spAutoFit/>
          </a:bodyPr>
          <a:lstStyle/>
          <a:p>
            <a:r>
              <a:rPr lang="de-DE" sz="2800" b="1" dirty="0">
                <a:solidFill>
                  <a:schemeClr val="bg1"/>
                </a:solidFill>
              </a:rPr>
              <a:t>Schrift-zeichen für das Wort</a:t>
            </a:r>
          </a:p>
        </p:txBody>
      </p:sp>
      <p:sp>
        <p:nvSpPr>
          <p:cNvPr id="13" name="Textfeld 12">
            <a:extLst>
              <a:ext uri="{FF2B5EF4-FFF2-40B4-BE49-F238E27FC236}">
                <a16:creationId xmlns:a16="http://schemas.microsoft.com/office/drawing/2014/main" id="{372166E6-2420-4E71-92A3-3457F79A1C2E}"/>
              </a:ext>
            </a:extLst>
          </p:cNvPr>
          <p:cNvSpPr txBox="1"/>
          <p:nvPr/>
        </p:nvSpPr>
        <p:spPr>
          <a:xfrm>
            <a:off x="5508104" y="1484784"/>
            <a:ext cx="2448272" cy="864096"/>
          </a:xfrm>
          <a:prstGeom prst="rect">
            <a:avLst/>
          </a:prstGeom>
          <a:noFill/>
        </p:spPr>
        <p:txBody>
          <a:bodyPr wrap="square" rtlCol="0">
            <a:spAutoFit/>
          </a:bodyPr>
          <a:lstStyle/>
          <a:p>
            <a:endParaRPr lang="de-DE" dirty="0"/>
          </a:p>
        </p:txBody>
      </p:sp>
    </p:spTree>
    <p:extLst>
      <p:ext uri="{BB962C8B-B14F-4D97-AF65-F5344CB8AC3E}">
        <p14:creationId xmlns:p14="http://schemas.microsoft.com/office/powerpoint/2010/main" val="2724967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AE27535-1D74-4101-BD32-5B5B5C5B4066}"/>
              </a:ext>
            </a:extLst>
          </p:cNvPr>
          <p:cNvSpPr>
            <a:spLocks noGrp="1"/>
          </p:cNvSpPr>
          <p:nvPr>
            <p:ph type="body" sz="quarter" idx="13"/>
          </p:nvPr>
        </p:nvSpPr>
        <p:spPr/>
        <p:txBody>
          <a:bodyPr/>
          <a:lstStyle/>
          <a:p>
            <a:pPr marL="0" indent="0">
              <a:buFont typeface="Arial" panose="020B0604020202020204" pitchFamily="34" charset="0"/>
              <a:buNone/>
            </a:pPr>
            <a:r>
              <a:rPr lang="de-DE" sz="2400" b="1" dirty="0"/>
              <a:t>Sortieren Sie die Wörter in drei Kästen:</a:t>
            </a:r>
          </a:p>
          <a:p>
            <a:pPr marL="857250" lvl="1" indent="-457200">
              <a:buFont typeface="Arial" panose="020B0604020202020204" pitchFamily="34" charset="0"/>
              <a:buAutoNum type="arabicPeriod"/>
            </a:pPr>
            <a:r>
              <a:rPr lang="de-DE" sz="2000" dirty="0"/>
              <a:t>Ich weiß, was diese Wörter bedeuten.</a:t>
            </a:r>
          </a:p>
          <a:p>
            <a:pPr marL="857250" lvl="1" indent="-457200">
              <a:buFont typeface="Arial" panose="020B0604020202020204" pitchFamily="34" charset="0"/>
              <a:buAutoNum type="arabicPeriod"/>
            </a:pPr>
            <a:r>
              <a:rPr lang="de-DE" sz="2000" dirty="0"/>
              <a:t>Ich bin mir unsicher, was diese Wörter bedeuten</a:t>
            </a:r>
          </a:p>
          <a:p>
            <a:pPr marL="857250" lvl="1" indent="-457200">
              <a:buFont typeface="Arial" panose="020B0604020202020204" pitchFamily="34" charset="0"/>
              <a:buAutoNum type="arabicPeriod"/>
            </a:pPr>
            <a:r>
              <a:rPr lang="de-DE" sz="2000" dirty="0"/>
              <a:t>Ich weiß noch nicht, was diese Wörter bedeuten  </a:t>
            </a:r>
          </a:p>
        </p:txBody>
      </p:sp>
      <p:sp>
        <p:nvSpPr>
          <p:cNvPr id="2" name="Titel 1">
            <a:extLst>
              <a:ext uri="{FF2B5EF4-FFF2-40B4-BE49-F238E27FC236}">
                <a16:creationId xmlns:a16="http://schemas.microsoft.com/office/drawing/2014/main" id="{8C6A30EF-00C3-4864-BF63-00A5D6A46747}"/>
              </a:ext>
            </a:extLst>
          </p:cNvPr>
          <p:cNvSpPr>
            <a:spLocks noGrp="1"/>
          </p:cNvSpPr>
          <p:nvPr>
            <p:ph type="title"/>
          </p:nvPr>
        </p:nvSpPr>
        <p:spPr/>
        <p:txBody>
          <a:bodyPr>
            <a:normAutofit/>
          </a:bodyPr>
          <a:lstStyle/>
          <a:p>
            <a:r>
              <a:rPr lang="de-DE" dirty="0"/>
              <a:t>Wortschatz lernen mit dem „Schüttelkasten“</a:t>
            </a:r>
          </a:p>
        </p:txBody>
      </p:sp>
      <p:sp>
        <p:nvSpPr>
          <p:cNvPr id="7" name="Inhaltsplatzhalter 1">
            <a:extLst>
              <a:ext uri="{FF2B5EF4-FFF2-40B4-BE49-F238E27FC236}">
                <a16:creationId xmlns:a16="http://schemas.microsoft.com/office/drawing/2014/main" id="{05A3C3B5-4F4A-4FEB-86E9-01741AE0C6B2}"/>
              </a:ext>
            </a:extLst>
          </p:cNvPr>
          <p:cNvSpPr txBox="1">
            <a:spLocks/>
          </p:cNvSpPr>
          <p:nvPr/>
        </p:nvSpPr>
        <p:spPr>
          <a:xfrm>
            <a:off x="377878" y="3092868"/>
            <a:ext cx="8229600" cy="3033295"/>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2400" b="1" dirty="0"/>
              <a:t>Beispiel: Müll und Recycling</a:t>
            </a:r>
          </a:p>
          <a:p>
            <a:pPr marL="0" indent="0">
              <a:buFont typeface="Arial" panose="020B0604020202020204" pitchFamily="34" charset="0"/>
              <a:buNone/>
            </a:pPr>
            <a:r>
              <a:rPr lang="de-DE" sz="2400" dirty="0"/>
              <a:t>Im Schüttelkasten befinden sich die Begriffe:</a:t>
            </a:r>
          </a:p>
          <a:p>
            <a:pPr marL="0" indent="0">
              <a:buFont typeface="Arial" panose="020B0604020202020204" pitchFamily="34" charset="0"/>
              <a:buNone/>
            </a:pPr>
            <a:r>
              <a:rPr lang="de-DE" sz="2400" dirty="0"/>
              <a:t>recyceln, der Müll, der Abfall, das Plastik, das Altpapier, </a:t>
            </a:r>
          </a:p>
          <a:p>
            <a:pPr marL="0" indent="0">
              <a:buFont typeface="Arial" panose="020B0604020202020204" pitchFamily="34" charset="0"/>
              <a:buNone/>
            </a:pPr>
            <a:r>
              <a:rPr lang="de-DE" sz="2400" dirty="0"/>
              <a:t>die Mehrwegflasche, das Müllauto, die Müllabfuhr, wiederverwenden, nachhaltig, </a:t>
            </a:r>
          </a:p>
          <a:p>
            <a:pPr marL="0" indent="0">
              <a:buFont typeface="Arial" panose="020B0604020202020204" pitchFamily="34" charset="0"/>
              <a:buNone/>
            </a:pPr>
            <a:r>
              <a:rPr lang="de-DE" sz="2400" dirty="0"/>
              <a:t>die Nachhaltigkeit, ökologisch, grüne Energie, Biogas, organische Abfälle, umweltschonend, Umweltschutz, gelbe Tonne, leeren, werfen, wegschmeißen, umweltfreundlich.</a:t>
            </a:r>
          </a:p>
        </p:txBody>
      </p:sp>
      <p:sp>
        <p:nvSpPr>
          <p:cNvPr id="6" name="Textplatzhalter 4">
            <a:extLst>
              <a:ext uri="{FF2B5EF4-FFF2-40B4-BE49-F238E27FC236}">
                <a16:creationId xmlns:a16="http://schemas.microsoft.com/office/drawing/2014/main" id="{9F750847-3F21-4089-8469-825078DA9353}"/>
              </a:ext>
            </a:extLst>
          </p:cNvPr>
          <p:cNvSpPr txBox="1">
            <a:spLocks/>
          </p:cNvSpPr>
          <p:nvPr/>
        </p:nvSpPr>
        <p:spPr>
          <a:xfrm>
            <a:off x="6228184" y="2557671"/>
            <a:ext cx="6913562" cy="41036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de-DE" sz="2000" dirty="0"/>
          </a:p>
        </p:txBody>
      </p:sp>
    </p:spTree>
    <p:extLst>
      <p:ext uri="{BB962C8B-B14F-4D97-AF65-F5344CB8AC3E}">
        <p14:creationId xmlns:p14="http://schemas.microsoft.com/office/powerpoint/2010/main" val="990657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ABA8839-12B4-4646-97EF-18C854E932D5}"/>
              </a:ext>
            </a:extLst>
          </p:cNvPr>
          <p:cNvSpPr>
            <a:spLocks noGrp="1"/>
          </p:cNvSpPr>
          <p:nvPr>
            <p:ph type="body" sz="quarter" idx="13"/>
          </p:nvPr>
        </p:nvSpPr>
        <p:spPr/>
        <p:txBody>
          <a:bodyPr/>
          <a:lstStyle/>
          <a:p>
            <a:r>
              <a:rPr lang="de-DE" dirty="0"/>
              <a:t>Wörter lernen mit  Wörterlisten/Glossaren</a:t>
            </a:r>
          </a:p>
        </p:txBody>
      </p:sp>
      <p:sp>
        <p:nvSpPr>
          <p:cNvPr id="2" name="Titel 1">
            <a:extLst>
              <a:ext uri="{FF2B5EF4-FFF2-40B4-BE49-F238E27FC236}">
                <a16:creationId xmlns:a16="http://schemas.microsoft.com/office/drawing/2014/main" id="{8BEDD63E-CD73-4CF6-8CB4-A40ADAC580A0}"/>
              </a:ext>
            </a:extLst>
          </p:cNvPr>
          <p:cNvSpPr>
            <a:spLocks noGrp="1"/>
          </p:cNvSpPr>
          <p:nvPr>
            <p:ph type="title"/>
          </p:nvPr>
        </p:nvSpPr>
        <p:spPr/>
        <p:txBody>
          <a:bodyPr>
            <a:normAutofit/>
          </a:bodyPr>
          <a:lstStyle/>
          <a:p>
            <a:pPr marL="0" indent="0"/>
            <a:r>
              <a:rPr lang="de-DE" sz="3200" b="1" dirty="0"/>
              <a:t>Eintragungen in Wörterliste/Wortkarten</a:t>
            </a:r>
            <a:endParaRPr lang="de-DE" dirty="0"/>
          </a:p>
        </p:txBody>
      </p:sp>
      <p:graphicFrame>
        <p:nvGraphicFramePr>
          <p:cNvPr id="7" name="Tabelle 6">
            <a:extLst>
              <a:ext uri="{FF2B5EF4-FFF2-40B4-BE49-F238E27FC236}">
                <a16:creationId xmlns:a16="http://schemas.microsoft.com/office/drawing/2014/main" id="{0F05B8AD-1590-4BA7-BB64-7E357EA2F152}"/>
              </a:ext>
            </a:extLst>
          </p:cNvPr>
          <p:cNvGraphicFramePr>
            <a:graphicFrameLocks noGrp="1"/>
          </p:cNvGraphicFramePr>
          <p:nvPr/>
        </p:nvGraphicFramePr>
        <p:xfrm>
          <a:off x="927565" y="2503916"/>
          <a:ext cx="7288870" cy="2653276"/>
        </p:xfrm>
        <a:graphic>
          <a:graphicData uri="http://schemas.openxmlformats.org/drawingml/2006/table">
            <a:tbl>
              <a:tblPr firstRow="1" bandRow="1">
                <a:tableStyleId>{35758FB7-9AC5-4552-8A53-C91805E547FA}</a:tableStyleId>
              </a:tblPr>
              <a:tblGrid>
                <a:gridCol w="3682634">
                  <a:extLst>
                    <a:ext uri="{9D8B030D-6E8A-4147-A177-3AD203B41FA5}">
                      <a16:colId xmlns:a16="http://schemas.microsoft.com/office/drawing/2014/main" val="2579739466"/>
                    </a:ext>
                  </a:extLst>
                </a:gridCol>
                <a:gridCol w="3606236">
                  <a:extLst>
                    <a:ext uri="{9D8B030D-6E8A-4147-A177-3AD203B41FA5}">
                      <a16:colId xmlns:a16="http://schemas.microsoft.com/office/drawing/2014/main" val="2068384892"/>
                    </a:ext>
                  </a:extLst>
                </a:gridCol>
              </a:tblGrid>
              <a:tr h="503441">
                <a:tc>
                  <a:txBody>
                    <a:bodyPr/>
                    <a:lstStyle/>
                    <a:p>
                      <a:r>
                        <a:rPr lang="de-DE" sz="2400" baseline="0" dirty="0"/>
                        <a:t>Wortart</a:t>
                      </a:r>
                    </a:p>
                  </a:txBody>
                  <a:tcPr/>
                </a:tc>
                <a:tc>
                  <a:txBody>
                    <a:bodyPr/>
                    <a:lstStyle/>
                    <a:p>
                      <a:r>
                        <a:rPr lang="de-DE" sz="2400" baseline="0" dirty="0"/>
                        <a:t>Informationen</a:t>
                      </a:r>
                    </a:p>
                  </a:txBody>
                  <a:tcPr/>
                </a:tc>
                <a:extLst>
                  <a:ext uri="{0D108BD9-81ED-4DB2-BD59-A6C34878D82A}">
                    <a16:rowId xmlns:a16="http://schemas.microsoft.com/office/drawing/2014/main" val="2747179587"/>
                  </a:ext>
                </a:extLst>
              </a:tr>
              <a:tr h="2149835">
                <a:tc>
                  <a:txBody>
                    <a:bodyPr/>
                    <a:lstStyle/>
                    <a:p>
                      <a:pPr marL="342900" indent="-342900">
                        <a:buFont typeface="Arial" panose="020B0604020202020204" pitchFamily="34" charset="0"/>
                        <a:buChar char="•"/>
                      </a:pPr>
                      <a:r>
                        <a:rPr lang="de-DE" sz="2400" baseline="0" dirty="0"/>
                        <a:t>Nomen mit Artikel /Pl.</a:t>
                      </a:r>
                    </a:p>
                    <a:p>
                      <a:pPr marL="342900" indent="-342900">
                        <a:buFont typeface="Arial" panose="020B0604020202020204" pitchFamily="34" charset="0"/>
                        <a:buChar char="•"/>
                      </a:pPr>
                      <a:r>
                        <a:rPr lang="de-DE" sz="2400" baseline="0" dirty="0"/>
                        <a:t>Verben mit Flexion</a:t>
                      </a:r>
                    </a:p>
                    <a:p>
                      <a:pPr marL="342900" indent="-342900">
                        <a:buFont typeface="Arial" panose="020B0604020202020204" pitchFamily="34" charset="0"/>
                        <a:buChar char="•"/>
                      </a:pPr>
                      <a:r>
                        <a:rPr lang="de-DE" sz="2400" baseline="0" dirty="0"/>
                        <a:t>Adjektive mit Steigerung</a:t>
                      </a:r>
                    </a:p>
                    <a:p>
                      <a:pPr marL="342900" indent="-342900">
                        <a:buFont typeface="Arial" panose="020B0604020202020204" pitchFamily="34" charset="0"/>
                        <a:buChar char="•"/>
                      </a:pPr>
                      <a:r>
                        <a:rPr lang="de-DE" sz="2400" baseline="0" dirty="0"/>
                        <a:t>Stehende Wendungen</a:t>
                      </a:r>
                    </a:p>
                  </a:txBody>
                  <a:tcPr/>
                </a:tc>
                <a:tc>
                  <a:txBody>
                    <a:bodyPr/>
                    <a:lstStyle/>
                    <a:p>
                      <a:pPr marL="342900" indent="-342900">
                        <a:buFont typeface="Arial" panose="020B0604020202020204" pitchFamily="34" charset="0"/>
                        <a:buChar char="•"/>
                      </a:pPr>
                      <a:r>
                        <a:rPr lang="de-DE" sz="2400" baseline="0" dirty="0"/>
                        <a:t>Bild, Foto, Zeichnung</a:t>
                      </a:r>
                    </a:p>
                    <a:p>
                      <a:pPr marL="342900" indent="-342900">
                        <a:buFont typeface="Arial" panose="020B0604020202020204" pitchFamily="34" charset="0"/>
                        <a:buChar char="•"/>
                      </a:pPr>
                      <a:r>
                        <a:rPr lang="de-DE" sz="2400" baseline="0" dirty="0"/>
                        <a:t>Erstsprache-Bedeutung</a:t>
                      </a:r>
                    </a:p>
                    <a:p>
                      <a:pPr marL="342900" indent="-342900">
                        <a:buFont typeface="Arial" panose="020B0604020202020204" pitchFamily="34" charset="0"/>
                        <a:buChar char="•"/>
                      </a:pPr>
                      <a:r>
                        <a:rPr lang="de-DE" sz="2400" baseline="0" dirty="0"/>
                        <a:t>Umschreibung</a:t>
                      </a:r>
                    </a:p>
                    <a:p>
                      <a:pPr marL="342900" indent="-342900">
                        <a:buFont typeface="Arial" panose="020B0604020202020204" pitchFamily="34" charset="0"/>
                        <a:buChar char="•"/>
                      </a:pPr>
                      <a:r>
                        <a:rPr lang="de-DE" sz="2400" baseline="0" dirty="0"/>
                        <a:t>Erklärung</a:t>
                      </a:r>
                    </a:p>
                  </a:txBody>
                  <a:tcPr/>
                </a:tc>
                <a:extLst>
                  <a:ext uri="{0D108BD9-81ED-4DB2-BD59-A6C34878D82A}">
                    <a16:rowId xmlns:a16="http://schemas.microsoft.com/office/drawing/2014/main" val="2474865947"/>
                  </a:ext>
                </a:extLst>
              </a:tr>
            </a:tbl>
          </a:graphicData>
        </a:graphic>
      </p:graphicFrame>
    </p:spTree>
    <p:extLst>
      <p:ext uri="{BB962C8B-B14F-4D97-AF65-F5344CB8AC3E}">
        <p14:creationId xmlns:p14="http://schemas.microsoft.com/office/powerpoint/2010/main" val="1965333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9BA7684-E2B0-4848-9E38-FFC87D31AB97}"/>
              </a:ext>
            </a:extLst>
          </p:cNvPr>
          <p:cNvSpPr/>
          <p:nvPr/>
        </p:nvSpPr>
        <p:spPr>
          <a:xfrm>
            <a:off x="1979712" y="1412776"/>
            <a:ext cx="6048672" cy="4968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b="1" dirty="0">
              <a:solidFill>
                <a:schemeClr val="tx1"/>
              </a:solidFill>
            </a:endParaRPr>
          </a:p>
        </p:txBody>
      </p:sp>
      <p:pic>
        <p:nvPicPr>
          <p:cNvPr id="6" name="Grafik 5" descr="Ein Bild, das Text, Karte enthält.&#10;&#10;Automatisch generierte Beschreibung">
            <a:extLst>
              <a:ext uri="{FF2B5EF4-FFF2-40B4-BE49-F238E27FC236}">
                <a16:creationId xmlns:a16="http://schemas.microsoft.com/office/drawing/2014/main" id="{D20EA9FF-21D2-4A20-B1D8-83192BC5CCA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672" y="2204864"/>
            <a:ext cx="7661799" cy="4500000"/>
          </a:xfrm>
          <a:prstGeom prst="rect">
            <a:avLst/>
          </a:prstGeom>
        </p:spPr>
      </p:pic>
      <p:sp>
        <p:nvSpPr>
          <p:cNvPr id="3" name="Textplatzhalter 2">
            <a:extLst>
              <a:ext uri="{FF2B5EF4-FFF2-40B4-BE49-F238E27FC236}">
                <a16:creationId xmlns:a16="http://schemas.microsoft.com/office/drawing/2014/main" id="{BF06E566-D608-4662-8B66-60304576E89B}"/>
              </a:ext>
            </a:extLst>
          </p:cNvPr>
          <p:cNvSpPr>
            <a:spLocks noGrp="1"/>
          </p:cNvSpPr>
          <p:nvPr>
            <p:ph type="body" sz="quarter" idx="13"/>
          </p:nvPr>
        </p:nvSpPr>
        <p:spPr/>
        <p:txBody>
          <a:bodyPr>
            <a:normAutofit/>
          </a:bodyPr>
          <a:lstStyle/>
          <a:p>
            <a:pPr marL="0" indent="0">
              <a:buNone/>
            </a:pPr>
            <a:r>
              <a:rPr lang="de-DE" sz="2400" b="1" dirty="0">
                <a:solidFill>
                  <a:schemeClr val="tx1"/>
                </a:solidFill>
              </a:rPr>
              <a:t>Erstellen Sie eine Concept Map zum Begriff „Lachen“. Verwenden Sie hierfür die beiliegenden Definitionen.</a:t>
            </a:r>
          </a:p>
        </p:txBody>
      </p:sp>
      <p:sp>
        <p:nvSpPr>
          <p:cNvPr id="7" name="Titel 2">
            <a:extLst>
              <a:ext uri="{FF2B5EF4-FFF2-40B4-BE49-F238E27FC236}">
                <a16:creationId xmlns:a16="http://schemas.microsoft.com/office/drawing/2014/main" id="{E138678F-2401-4105-A73C-F0278153AA01}"/>
              </a:ext>
            </a:extLst>
          </p:cNvPr>
          <p:cNvSpPr>
            <a:spLocks noGrp="1"/>
          </p:cNvSpPr>
          <p:nvPr>
            <p:ph type="title"/>
          </p:nvPr>
        </p:nvSpPr>
        <p:spPr/>
        <p:txBody>
          <a:bodyPr/>
          <a:lstStyle/>
          <a:p>
            <a:r>
              <a:rPr lang="de-DE" sz="3200" b="1" dirty="0">
                <a:solidFill>
                  <a:schemeClr val="bg1"/>
                </a:solidFill>
              </a:rPr>
              <a:t>Concept Map – Übung macht den Meister</a:t>
            </a:r>
          </a:p>
        </p:txBody>
      </p:sp>
    </p:spTree>
    <p:extLst>
      <p:ext uri="{BB962C8B-B14F-4D97-AF65-F5344CB8AC3E}">
        <p14:creationId xmlns:p14="http://schemas.microsoft.com/office/powerpoint/2010/main" val="3644521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87F6E032-DB0D-44D1-BFCB-1333C8DE77F7}"/>
              </a:ext>
            </a:extLst>
          </p:cNvPr>
          <p:cNvSpPr>
            <a:spLocks noGrp="1"/>
          </p:cNvSpPr>
          <p:nvPr>
            <p:ph type="title"/>
          </p:nvPr>
        </p:nvSpPr>
        <p:spPr/>
        <p:txBody>
          <a:bodyPr>
            <a:normAutofit fontScale="90000"/>
          </a:bodyPr>
          <a:lstStyle/>
          <a:p>
            <a:r>
              <a:rPr lang="de-DE" sz="3200" b="1" dirty="0">
                <a:solidFill>
                  <a:schemeClr val="bg1"/>
                </a:solidFill>
              </a:rPr>
              <a:t>Concept Map – Lachen – </a:t>
            </a:r>
            <a:br>
              <a:rPr lang="de-DE" sz="3200" b="1" dirty="0">
                <a:solidFill>
                  <a:schemeClr val="bg1"/>
                </a:solidFill>
              </a:rPr>
            </a:br>
            <a:r>
              <a:rPr lang="de-DE" sz="3200" b="1" dirty="0">
                <a:solidFill>
                  <a:schemeClr val="bg1"/>
                </a:solidFill>
              </a:rPr>
              <a:t>nach der Lektüre des 1. Textes </a:t>
            </a:r>
          </a:p>
        </p:txBody>
      </p:sp>
      <p:pic>
        <p:nvPicPr>
          <p:cNvPr id="5" name="Grafik 4" descr="Ein Bild, das Text, Karte enthält.&#10;&#10;Automatisch generierte Beschreibung">
            <a:extLst>
              <a:ext uri="{FF2B5EF4-FFF2-40B4-BE49-F238E27FC236}">
                <a16:creationId xmlns:a16="http://schemas.microsoft.com/office/drawing/2014/main" id="{3B27853F-D31B-48BE-8A05-C0FB927BB02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0977" y="1052736"/>
            <a:ext cx="8887569" cy="5436000"/>
          </a:xfrm>
          <a:prstGeom prst="rect">
            <a:avLst/>
          </a:prstGeom>
        </p:spPr>
      </p:pic>
    </p:spTree>
    <p:extLst>
      <p:ext uri="{BB962C8B-B14F-4D97-AF65-F5344CB8AC3E}">
        <p14:creationId xmlns:p14="http://schemas.microsoft.com/office/powerpoint/2010/main" val="427688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a:extLst>
              <a:ext uri="{FF2B5EF4-FFF2-40B4-BE49-F238E27FC236}">
                <a16:creationId xmlns:a16="http://schemas.microsoft.com/office/drawing/2014/main" id="{7BCA2457-7507-496F-8D4B-2A2A1630EB3F}"/>
              </a:ext>
            </a:extLst>
          </p:cNvPr>
          <p:cNvGraphicFramePr/>
          <p:nvPr>
            <p:extLst>
              <p:ext uri="{D42A27DB-BD31-4B8C-83A1-F6EECF244321}">
                <p14:modId xmlns:p14="http://schemas.microsoft.com/office/powerpoint/2010/main" val="419475620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el 3">
            <a:extLst>
              <a:ext uri="{FF2B5EF4-FFF2-40B4-BE49-F238E27FC236}">
                <a16:creationId xmlns:a16="http://schemas.microsoft.com/office/drawing/2014/main" id="{88264E8C-D87E-4FDE-92A4-605A3295D026}"/>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3636600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Bildschirmausschnitt">
            <a:extLst>
              <a:ext uri="{FF2B5EF4-FFF2-40B4-BE49-F238E27FC236}">
                <a16:creationId xmlns:a16="http://schemas.microsoft.com/office/drawing/2014/main" id="{B97F4D3B-4991-4F9B-802D-74DECB52AF48}"/>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327" t="6831" r="1963" b="6831"/>
          <a:stretch/>
        </p:blipFill>
        <p:spPr>
          <a:xfrm>
            <a:off x="35496" y="1556792"/>
            <a:ext cx="9127797" cy="4066015"/>
          </a:xfrm>
          <a:prstGeom prst="rect">
            <a:avLst/>
          </a:prstGeom>
        </p:spPr>
      </p:pic>
      <p:sp>
        <p:nvSpPr>
          <p:cNvPr id="6" name="Titel 3">
            <a:extLst>
              <a:ext uri="{FF2B5EF4-FFF2-40B4-BE49-F238E27FC236}">
                <a16:creationId xmlns:a16="http://schemas.microsoft.com/office/drawing/2014/main" id="{81099451-3B77-4CFC-8267-51A5A1F93114}"/>
              </a:ext>
            </a:extLst>
          </p:cNvPr>
          <p:cNvSpPr>
            <a:spLocks noGrp="1"/>
          </p:cNvSpPr>
          <p:nvPr>
            <p:ph type="title"/>
          </p:nvPr>
        </p:nvSpPr>
        <p:spPr/>
        <p:txBody>
          <a:bodyPr>
            <a:normAutofit fontScale="90000"/>
          </a:bodyPr>
          <a:lstStyle/>
          <a:p>
            <a:r>
              <a:rPr lang="de-DE" sz="3200" b="1" dirty="0">
                <a:solidFill>
                  <a:schemeClr val="bg1"/>
                </a:solidFill>
              </a:rPr>
              <a:t>Concept Map – Lachen – </a:t>
            </a:r>
            <a:br>
              <a:rPr lang="de-DE" sz="3200" b="1" dirty="0">
                <a:solidFill>
                  <a:schemeClr val="bg1"/>
                </a:solidFill>
              </a:rPr>
            </a:br>
            <a:r>
              <a:rPr lang="de-DE" sz="3200" b="1" dirty="0">
                <a:solidFill>
                  <a:schemeClr val="bg1"/>
                </a:solidFill>
              </a:rPr>
              <a:t>nach der Lektüre der drei Texte </a:t>
            </a:r>
          </a:p>
        </p:txBody>
      </p:sp>
    </p:spTree>
    <p:extLst>
      <p:ext uri="{BB962C8B-B14F-4D97-AF65-F5344CB8AC3E}">
        <p14:creationId xmlns:p14="http://schemas.microsoft.com/office/powerpoint/2010/main" val="418050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2DF9B871-D04B-4421-9816-ADF0B436FC72}"/>
              </a:ext>
            </a:extLst>
          </p:cNvPr>
          <p:cNvSpPr>
            <a:spLocks noGrp="1"/>
          </p:cNvSpPr>
          <p:nvPr>
            <p:ph type="body" sz="quarter" idx="13"/>
          </p:nvPr>
        </p:nvSpPr>
        <p:spPr/>
        <p:txBody>
          <a:bodyPr/>
          <a:lstStyle/>
          <a:p>
            <a:pPr marL="0" indent="0">
              <a:buNone/>
            </a:pPr>
            <a:r>
              <a:rPr lang="de-DE" b="1" dirty="0"/>
              <a:t>Erstellen Sie eine Concept Map </a:t>
            </a:r>
          </a:p>
          <a:p>
            <a:pPr marL="0" indent="0">
              <a:buNone/>
            </a:pPr>
            <a:r>
              <a:rPr lang="de-DE" b="1" dirty="0"/>
              <a:t>zum Text „Die Macht des Lachens?“.</a:t>
            </a:r>
          </a:p>
          <a:p>
            <a:pPr marL="0" indent="0">
              <a:buNone/>
            </a:pPr>
            <a:endParaRPr lang="de-DE" dirty="0"/>
          </a:p>
          <a:p>
            <a:pPr marL="0" indent="0">
              <a:buNone/>
            </a:pPr>
            <a:r>
              <a:rPr lang="de-DE" dirty="0"/>
              <a:t>Fügen Sie Verben ein.</a:t>
            </a:r>
          </a:p>
        </p:txBody>
      </p:sp>
      <p:sp>
        <p:nvSpPr>
          <p:cNvPr id="5" name="Titel 1">
            <a:extLst>
              <a:ext uri="{FF2B5EF4-FFF2-40B4-BE49-F238E27FC236}">
                <a16:creationId xmlns:a16="http://schemas.microsoft.com/office/drawing/2014/main" id="{490422D2-FCDE-4A6E-967F-D430F647C2C3}"/>
              </a:ext>
            </a:extLst>
          </p:cNvPr>
          <p:cNvSpPr>
            <a:spLocks noGrp="1"/>
          </p:cNvSpPr>
          <p:nvPr>
            <p:ph type="title"/>
          </p:nvPr>
        </p:nvSpPr>
        <p:spPr/>
        <p:txBody>
          <a:bodyPr>
            <a:normAutofit fontScale="90000"/>
          </a:bodyPr>
          <a:lstStyle/>
          <a:p>
            <a:r>
              <a:rPr lang="de-DE" sz="3200" b="1" dirty="0">
                <a:solidFill>
                  <a:schemeClr val="bg1"/>
                </a:solidFill>
                <a:latin typeface="+mj-lt"/>
              </a:rPr>
              <a:t>Vom Text zurück zum Wort – andere Strukturen</a:t>
            </a:r>
            <a:endParaRPr lang="de-DE" sz="3200" b="1" dirty="0">
              <a:solidFill>
                <a:schemeClr val="bg1"/>
              </a:solidFill>
            </a:endParaRPr>
          </a:p>
        </p:txBody>
      </p:sp>
    </p:spTree>
    <p:extLst>
      <p:ext uri="{BB962C8B-B14F-4D97-AF65-F5344CB8AC3E}">
        <p14:creationId xmlns:p14="http://schemas.microsoft.com/office/powerpoint/2010/main" val="2975411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Bildschirmausschnitt">
            <a:extLst>
              <a:ext uri="{FF2B5EF4-FFF2-40B4-BE49-F238E27FC236}">
                <a16:creationId xmlns:a16="http://schemas.microsoft.com/office/drawing/2014/main" id="{142B6511-2009-41B7-B91F-81B05F1BCEA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060286"/>
            <a:ext cx="8388424" cy="5208939"/>
          </a:xfrm>
          <a:prstGeom prst="rect">
            <a:avLst/>
          </a:prstGeom>
        </p:spPr>
      </p:pic>
      <p:sp>
        <p:nvSpPr>
          <p:cNvPr id="6" name="Titel 1">
            <a:extLst>
              <a:ext uri="{FF2B5EF4-FFF2-40B4-BE49-F238E27FC236}">
                <a16:creationId xmlns:a16="http://schemas.microsoft.com/office/drawing/2014/main" id="{6FD0AB9D-C973-4BED-9BB5-0DCDEFAD46DB}"/>
              </a:ext>
            </a:extLst>
          </p:cNvPr>
          <p:cNvSpPr>
            <a:spLocks noGrp="1"/>
          </p:cNvSpPr>
          <p:nvPr>
            <p:ph type="title"/>
          </p:nvPr>
        </p:nvSpPr>
        <p:spPr/>
        <p:txBody>
          <a:bodyPr>
            <a:normAutofit fontScale="90000"/>
          </a:bodyPr>
          <a:lstStyle/>
          <a:p>
            <a:r>
              <a:rPr lang="de-DE" sz="3200" b="1" dirty="0">
                <a:solidFill>
                  <a:schemeClr val="bg1"/>
                </a:solidFill>
                <a:latin typeface="+mj-lt"/>
              </a:rPr>
              <a:t>Vom Text zurück zum Wort – andere Strukturen</a:t>
            </a:r>
            <a:br>
              <a:rPr lang="de-DE" sz="3200" b="1" dirty="0">
                <a:solidFill>
                  <a:schemeClr val="bg1"/>
                </a:solidFill>
                <a:latin typeface="+mj-lt"/>
              </a:rPr>
            </a:br>
            <a:r>
              <a:rPr lang="de-DE" sz="3200" b="1" dirty="0">
                <a:solidFill>
                  <a:schemeClr val="bg1"/>
                </a:solidFill>
                <a:latin typeface="+mj-lt"/>
              </a:rPr>
              <a:t>ein Beispiel</a:t>
            </a:r>
            <a:endParaRPr lang="de-DE" sz="3200" b="1" dirty="0">
              <a:solidFill>
                <a:schemeClr val="bg1"/>
              </a:solidFill>
            </a:endParaRPr>
          </a:p>
        </p:txBody>
      </p:sp>
    </p:spTree>
    <p:extLst>
      <p:ext uri="{BB962C8B-B14F-4D97-AF65-F5344CB8AC3E}">
        <p14:creationId xmlns:p14="http://schemas.microsoft.com/office/powerpoint/2010/main" val="3200859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lvl="0"/>
              <a:r>
                <a:rPr lang="de-DE" sz="3200" dirty="0"/>
                <a:t>Wortschatzauswahl im Fachunterricht</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2621087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EAE2D8FA-59C7-4F0B-A635-65C2EE373D9F}"/>
              </a:ext>
            </a:extLst>
          </p:cNvPr>
          <p:cNvSpPr>
            <a:spLocks noGrp="1"/>
          </p:cNvSpPr>
          <p:nvPr>
            <p:ph type="body" sz="quarter" idx="13"/>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Calibri"/>
                <a:ea typeface="+mn-ea"/>
                <a:cs typeface="+mn-cs"/>
              </a:rPr>
              <a:t>Ebene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Calibri"/>
                <a:ea typeface="+mn-ea"/>
                <a:cs typeface="+mn-cs"/>
              </a:rPr>
              <a:t>Zentrale Konzepte</a:t>
            </a:r>
            <a:r>
              <a:rPr kumimoji="0" lang="de-DE" sz="2400" b="0" i="0" u="none" strike="noStrike" kern="1200" cap="none" spc="0" normalizeH="0" baseline="0" noProof="0" dirty="0">
                <a:ln>
                  <a:noFill/>
                </a:ln>
                <a:solidFill>
                  <a:prstClr val="black"/>
                </a:solidFill>
                <a:effectLst/>
                <a:uLnTx/>
                <a:uFillTx/>
                <a:latin typeface="Calibri"/>
                <a:ea typeface="+mn-ea"/>
                <a:cs typeface="+mn-cs"/>
              </a:rPr>
              <a:t>, unverzichtbar zum </a:t>
            </a:r>
            <a:r>
              <a:rPr kumimoji="0" lang="de-DE" sz="2400" b="1" i="0" u="none" strike="noStrike" kern="1200" cap="none" spc="0" normalizeH="0" baseline="0" noProof="0" dirty="0">
                <a:ln>
                  <a:noFill/>
                </a:ln>
                <a:solidFill>
                  <a:prstClr val="black"/>
                </a:solidFill>
                <a:effectLst/>
                <a:uLnTx/>
                <a:uFillTx/>
                <a:latin typeface="Calibri"/>
                <a:ea typeface="+mn-ea"/>
                <a:cs typeface="+mn-cs"/>
              </a:rPr>
              <a:t>Vor-Verständnis</a:t>
            </a:r>
            <a:r>
              <a:rPr kumimoji="0" lang="de-DE" sz="2400" b="0" i="0" u="none" strike="noStrike" kern="1200" cap="none" spc="0" normalizeH="0" baseline="0" noProof="0" dirty="0">
                <a:ln>
                  <a:noFill/>
                </a:ln>
                <a:solidFill>
                  <a:prstClr val="black"/>
                </a:solidFill>
                <a:effectLst/>
                <a:uLnTx/>
                <a:uFillTx/>
                <a:latin typeface="Calibri"/>
                <a:ea typeface="+mn-ea"/>
                <a:cs typeface="+mn-cs"/>
              </a:rPr>
              <a:t> des Begriffs (Vorsicht: Es sind nicht immer die fett gedruckten Wörter oder Überschriften!)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Calibri"/>
                <a:ea typeface="+mn-ea"/>
                <a:cs typeface="+mn-cs"/>
              </a:rPr>
              <a:t>Ebene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Calibri"/>
                <a:ea typeface="+mn-ea"/>
                <a:cs typeface="+mn-cs"/>
              </a:rPr>
              <a:t>„Türöffner“-Begriffe </a:t>
            </a:r>
            <a:r>
              <a:rPr kumimoji="0" lang="de-DE" sz="2400" b="0" i="0" u="none" strike="noStrike" kern="1200" cap="none" spc="0" normalizeH="0" baseline="0" noProof="0" dirty="0">
                <a:ln>
                  <a:noFill/>
                </a:ln>
                <a:solidFill>
                  <a:prstClr val="black"/>
                </a:solidFill>
                <a:effectLst/>
                <a:uLnTx/>
                <a:uFillTx/>
                <a:latin typeface="Calibri"/>
                <a:ea typeface="+mn-ea"/>
                <a:cs typeface="+mn-cs"/>
              </a:rPr>
              <a:t>- müssen wenigstens auf der Oberfläche vor dem Lesen verstanden werden.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Calibri"/>
                <a:ea typeface="+mn-ea"/>
                <a:cs typeface="+mn-cs"/>
              </a:rPr>
              <a:t>Ebene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Wörter/Begriffe, die für die Stundenziele </a:t>
            </a:r>
            <a:r>
              <a:rPr kumimoji="0" lang="de-DE" sz="2400" b="1" i="0" u="none" strike="noStrike" kern="1200" cap="none" spc="0" normalizeH="0" baseline="0" noProof="0" dirty="0">
                <a:ln>
                  <a:noFill/>
                </a:ln>
                <a:solidFill>
                  <a:prstClr val="black"/>
                </a:solidFill>
                <a:effectLst/>
                <a:uLnTx/>
                <a:uFillTx/>
                <a:latin typeface="Calibri"/>
                <a:ea typeface="+mn-ea"/>
                <a:cs typeface="+mn-cs"/>
              </a:rPr>
              <a:t>nicht grundlegend </a:t>
            </a:r>
            <a:r>
              <a:rPr kumimoji="0" lang="de-DE" sz="2400" b="0" i="0" u="none" strike="noStrike" kern="1200" cap="none" spc="0" normalizeH="0" baseline="0" noProof="0" dirty="0">
                <a:ln>
                  <a:noFill/>
                </a:ln>
                <a:solidFill>
                  <a:prstClr val="black"/>
                </a:solidFill>
                <a:effectLst/>
                <a:uLnTx/>
                <a:uFillTx/>
                <a:latin typeface="Calibri"/>
                <a:ea typeface="+mn-ea"/>
                <a:cs typeface="+mn-cs"/>
              </a:rPr>
              <a:t>sind oder im Text explizit erklärt werden – müssen nicht gelehrt werden </a:t>
            </a:r>
          </a:p>
        </p:txBody>
      </p:sp>
      <p:sp>
        <p:nvSpPr>
          <p:cNvPr id="5" name="Titel 1">
            <a:extLst>
              <a:ext uri="{FF2B5EF4-FFF2-40B4-BE49-F238E27FC236}">
                <a16:creationId xmlns:a16="http://schemas.microsoft.com/office/drawing/2014/main" id="{5179DEB7-9821-4796-B020-77435E858185}"/>
              </a:ext>
            </a:extLst>
          </p:cNvPr>
          <p:cNvSpPr>
            <a:spLocks noGrp="1"/>
          </p:cNvSpPr>
          <p:nvPr>
            <p:ph type="title"/>
          </p:nvPr>
        </p:nvSpPr>
        <p:spPr/>
        <p:txBody>
          <a:bodyPr>
            <a:normAutofit fontScale="90000"/>
          </a:bodyPr>
          <a:lstStyle/>
          <a:p>
            <a:r>
              <a:rPr lang="de-DE" sz="3200" b="1" dirty="0">
                <a:solidFill>
                  <a:schemeClr val="bg1"/>
                </a:solidFill>
                <a:latin typeface="+mj-lt"/>
              </a:rPr>
              <a:t>Wortschatz-Auswahl im Fachunterricht</a:t>
            </a:r>
            <a:br>
              <a:rPr lang="de-DE" sz="3200" b="1" dirty="0">
                <a:solidFill>
                  <a:schemeClr val="bg1"/>
                </a:solidFill>
                <a:latin typeface="+mj-lt"/>
              </a:rPr>
            </a:br>
            <a:r>
              <a:rPr lang="de-DE" sz="3200" b="1" dirty="0">
                <a:solidFill>
                  <a:schemeClr val="bg1"/>
                </a:solidFill>
                <a:latin typeface="+mj-lt"/>
              </a:rPr>
              <a:t>(Flanagan &amp; Greenwood, 2009)</a:t>
            </a:r>
            <a:endParaRPr lang="de-DE" sz="3200" b="1" dirty="0">
              <a:solidFill>
                <a:schemeClr val="bg1"/>
              </a:solidFill>
            </a:endParaRPr>
          </a:p>
        </p:txBody>
      </p:sp>
    </p:spTree>
    <p:extLst>
      <p:ext uri="{BB962C8B-B14F-4D97-AF65-F5344CB8AC3E}">
        <p14:creationId xmlns:p14="http://schemas.microsoft.com/office/powerpoint/2010/main" val="4031704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D3195A2-84B7-4A92-8356-C3ED3ECC455C}"/>
              </a:ext>
            </a:extLst>
          </p:cNvPr>
          <p:cNvSpPr>
            <a:spLocks noGrp="1"/>
          </p:cNvSpPr>
          <p:nvPr>
            <p:ph type="body" sz="quarter" idx="13"/>
          </p:nvPr>
        </p:nvSpPr>
        <p:spPr/>
        <p:txBody>
          <a:bodyPr>
            <a:normAutofit fontScale="85000" lnSpcReduction="20000"/>
          </a:bodyPr>
          <a:lstStyle/>
          <a:p>
            <a:pPr>
              <a:spcAft>
                <a:spcPts val="1200"/>
              </a:spcAft>
            </a:pPr>
            <a:r>
              <a:rPr lang="de-DE" sz="3200" dirty="0"/>
              <a:t>Wie baue ich ein Verständnis des grundlegenden Fachwortschatzes auf? </a:t>
            </a:r>
          </a:p>
          <a:p>
            <a:pPr>
              <a:spcAft>
                <a:spcPts val="1200"/>
              </a:spcAft>
            </a:pPr>
            <a:endParaRPr lang="de-DE" sz="3200" dirty="0"/>
          </a:p>
          <a:p>
            <a:pPr>
              <a:spcAft>
                <a:spcPts val="1200"/>
              </a:spcAft>
            </a:pPr>
            <a:r>
              <a:rPr lang="de-DE" sz="3200" dirty="0"/>
              <a:t>Wie wähle ich den Grundwortschatz in meinem Fachgebiet aus?</a:t>
            </a:r>
          </a:p>
          <a:p>
            <a:pPr>
              <a:spcAft>
                <a:spcPts val="1200"/>
              </a:spcAft>
            </a:pPr>
            <a:endParaRPr lang="de-DE" sz="3200" dirty="0"/>
          </a:p>
          <a:p>
            <a:pPr>
              <a:spcAft>
                <a:spcPts val="1200"/>
              </a:spcAft>
            </a:pPr>
            <a:r>
              <a:rPr lang="de-DE" sz="3200" dirty="0"/>
              <a:t>Welche Strategien verwende ich, damit die Lerner/innen sich den grundlegenden Fachwortschatz aneignen können?</a:t>
            </a:r>
          </a:p>
        </p:txBody>
      </p:sp>
      <p:sp>
        <p:nvSpPr>
          <p:cNvPr id="4" name="Titel 3">
            <a:extLst>
              <a:ext uri="{FF2B5EF4-FFF2-40B4-BE49-F238E27FC236}">
                <a16:creationId xmlns:a16="http://schemas.microsoft.com/office/drawing/2014/main" id="{2BAFBA96-EF83-4EA9-AC5E-F487580EB73E}"/>
              </a:ext>
            </a:extLst>
          </p:cNvPr>
          <p:cNvSpPr>
            <a:spLocks noGrp="1"/>
          </p:cNvSpPr>
          <p:nvPr>
            <p:ph type="title"/>
          </p:nvPr>
        </p:nvSpPr>
        <p:spPr/>
        <p:txBody>
          <a:bodyPr>
            <a:normAutofit fontScale="90000"/>
          </a:bodyPr>
          <a:lstStyle/>
          <a:p>
            <a:r>
              <a:rPr lang="en-US" dirty="0" err="1"/>
              <a:t>Leitfragen</a:t>
            </a:r>
            <a:r>
              <a:rPr lang="en-US" dirty="0"/>
              <a:t> </a:t>
            </a:r>
            <a:r>
              <a:rPr lang="en-US" dirty="0" err="1"/>
              <a:t>zur</a:t>
            </a:r>
            <a:r>
              <a:rPr lang="en-US" dirty="0"/>
              <a:t> </a:t>
            </a:r>
            <a:r>
              <a:rPr lang="en-US" dirty="0" err="1"/>
              <a:t>Unterrichtsplanung</a:t>
            </a:r>
            <a:r>
              <a:rPr lang="en-US" dirty="0"/>
              <a:t>: </a:t>
            </a:r>
            <a:br>
              <a:rPr lang="en-US" dirty="0"/>
            </a:br>
            <a:r>
              <a:rPr lang="en-US" dirty="0" err="1"/>
              <a:t>Fachwortschatz</a:t>
            </a:r>
            <a:endParaRPr lang="de-DE" dirty="0"/>
          </a:p>
        </p:txBody>
      </p:sp>
    </p:spTree>
    <p:extLst>
      <p:ext uri="{BB962C8B-B14F-4D97-AF65-F5344CB8AC3E}">
        <p14:creationId xmlns:p14="http://schemas.microsoft.com/office/powerpoint/2010/main" val="2933745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89DAA6B-DCB6-4BB4-A739-2BCB439CF2E2}"/>
              </a:ext>
            </a:extLst>
          </p:cNvPr>
          <p:cNvSpPr>
            <a:spLocks noGrp="1"/>
          </p:cNvSpPr>
          <p:nvPr>
            <p:ph type="body" sz="quarter" idx="13"/>
          </p:nvPr>
        </p:nvSpPr>
        <p:spPr/>
        <p:txBody>
          <a:bodyPr>
            <a:normAutofit fontScale="55000" lnSpcReduction="20000"/>
          </a:bodyPr>
          <a:lstStyle/>
          <a:p>
            <a:pPr marL="0" indent="0">
              <a:spcBef>
                <a:spcPts val="600"/>
              </a:spcBef>
              <a:spcAft>
                <a:spcPts val="600"/>
              </a:spcAft>
              <a:buFont typeface="Arial" panose="020B0604020202020204" pitchFamily="34" charset="0"/>
              <a:buNone/>
              <a:defRPr/>
            </a:pPr>
            <a:r>
              <a:rPr lang="de-DE" sz="3200" dirty="0">
                <a:solidFill>
                  <a:prstClr val="black"/>
                </a:solidFill>
                <a:latin typeface="Calibri"/>
              </a:rPr>
              <a:t>Ein Gedicht von Ivan </a:t>
            </a:r>
            <a:r>
              <a:rPr lang="de-DE" sz="3200" dirty="0" err="1">
                <a:solidFill>
                  <a:prstClr val="black"/>
                </a:solidFill>
                <a:latin typeface="Calibri"/>
              </a:rPr>
              <a:t>Tapia</a:t>
            </a:r>
            <a:r>
              <a:rPr lang="de-DE" sz="3200" dirty="0">
                <a:solidFill>
                  <a:prstClr val="black"/>
                </a:solidFill>
                <a:latin typeface="Calibri"/>
              </a:rPr>
              <a:t> Bravo</a:t>
            </a:r>
          </a:p>
          <a:p>
            <a:pPr marL="0" indent="0">
              <a:spcBef>
                <a:spcPts val="600"/>
              </a:spcBef>
              <a:spcAft>
                <a:spcPts val="600"/>
              </a:spcAft>
              <a:buFont typeface="Arial" panose="020B0604020202020204" pitchFamily="34" charset="0"/>
              <a:buNone/>
              <a:defRPr/>
            </a:pPr>
            <a:endParaRPr lang="de-DE" sz="3200" dirty="0">
              <a:solidFill>
                <a:prstClr val="black"/>
              </a:solidFill>
              <a:latin typeface="Calibri"/>
            </a:endParaRPr>
          </a:p>
          <a:p>
            <a:pPr marL="0" indent="0">
              <a:spcBef>
                <a:spcPts val="600"/>
              </a:spcBef>
              <a:spcAft>
                <a:spcPts val="600"/>
              </a:spcAft>
              <a:buFont typeface="Arial" panose="020B0604020202020204" pitchFamily="34" charset="0"/>
              <a:buNone/>
              <a:defRPr/>
            </a:pPr>
            <a:r>
              <a:rPr lang="de-DE" sz="3200" b="1" i="1" dirty="0">
                <a:solidFill>
                  <a:prstClr val="black"/>
                </a:solidFill>
                <a:latin typeface="Calibri"/>
              </a:rPr>
              <a:t>Das bin ich mir schuldig</a:t>
            </a:r>
          </a:p>
          <a:p>
            <a:pPr marL="0" indent="0">
              <a:spcBef>
                <a:spcPts val="600"/>
              </a:spcBef>
              <a:spcAft>
                <a:spcPts val="600"/>
              </a:spcAft>
              <a:buFont typeface="Arial" panose="020B0604020202020204" pitchFamily="34" charset="0"/>
              <a:buNone/>
              <a:defRPr/>
            </a:pPr>
            <a:endParaRPr lang="de-DE" sz="3200" b="1" i="1" dirty="0">
              <a:solidFill>
                <a:prstClr val="black"/>
              </a:solidFill>
              <a:latin typeface="Calibri"/>
            </a:endParaRPr>
          </a:p>
          <a:p>
            <a:pPr marL="0" indent="0">
              <a:spcBef>
                <a:spcPts val="600"/>
              </a:spcBef>
              <a:spcAft>
                <a:spcPts val="600"/>
              </a:spcAft>
              <a:buFont typeface="Arial" panose="020B0604020202020204" pitchFamily="34" charset="0"/>
              <a:buNone/>
              <a:defRPr/>
            </a:pPr>
            <a:r>
              <a:rPr lang="de-DE" sz="3200" i="1" dirty="0">
                <a:solidFill>
                  <a:prstClr val="black"/>
                </a:solidFill>
                <a:latin typeface="Calibri"/>
              </a:rPr>
              <a:t>Bevor ich ein  Wort spreche aus,</a:t>
            </a:r>
          </a:p>
          <a:p>
            <a:pPr marL="0" indent="0">
              <a:spcBef>
                <a:spcPts val="600"/>
              </a:spcBef>
              <a:spcAft>
                <a:spcPts val="600"/>
              </a:spcAft>
              <a:buFont typeface="Arial" panose="020B0604020202020204" pitchFamily="34" charset="0"/>
              <a:buNone/>
              <a:defRPr/>
            </a:pPr>
            <a:r>
              <a:rPr lang="de-DE" sz="3200" i="1" dirty="0">
                <a:solidFill>
                  <a:prstClr val="black"/>
                </a:solidFill>
                <a:latin typeface="Calibri"/>
              </a:rPr>
              <a:t>nachdenke ich gründlich darüber.</a:t>
            </a:r>
          </a:p>
          <a:p>
            <a:pPr marL="0" indent="0">
              <a:spcBef>
                <a:spcPts val="600"/>
              </a:spcBef>
              <a:spcAft>
                <a:spcPts val="600"/>
              </a:spcAft>
              <a:buFont typeface="Arial" panose="020B0604020202020204" pitchFamily="34" charset="0"/>
              <a:buNone/>
              <a:defRPr/>
            </a:pPr>
            <a:r>
              <a:rPr lang="de-DE" sz="3200" i="1" dirty="0">
                <a:solidFill>
                  <a:prstClr val="black"/>
                </a:solidFill>
                <a:latin typeface="Calibri"/>
              </a:rPr>
              <a:t>Mir soll laufen unter kein Fehler,</a:t>
            </a:r>
          </a:p>
          <a:p>
            <a:pPr marL="0" indent="0">
              <a:spcBef>
                <a:spcPts val="600"/>
              </a:spcBef>
              <a:spcAft>
                <a:spcPts val="600"/>
              </a:spcAft>
              <a:buFont typeface="Arial" panose="020B0604020202020204" pitchFamily="34" charset="0"/>
              <a:buNone/>
              <a:defRPr/>
            </a:pPr>
            <a:r>
              <a:rPr lang="de-DE" sz="3200" i="1" dirty="0">
                <a:solidFill>
                  <a:prstClr val="black"/>
                </a:solidFill>
                <a:latin typeface="Calibri"/>
              </a:rPr>
              <a:t>damit ich nicht falle auf</a:t>
            </a:r>
          </a:p>
          <a:p>
            <a:pPr marL="0" indent="0">
              <a:spcBef>
                <a:spcPts val="600"/>
              </a:spcBef>
              <a:spcAft>
                <a:spcPts val="600"/>
              </a:spcAft>
              <a:buFont typeface="Arial" panose="020B0604020202020204" pitchFamily="34" charset="0"/>
              <a:buNone/>
              <a:defRPr/>
            </a:pPr>
            <a:r>
              <a:rPr lang="de-DE" sz="3200" i="1" dirty="0">
                <a:solidFill>
                  <a:prstClr val="black"/>
                </a:solidFill>
                <a:latin typeface="Calibri"/>
              </a:rPr>
              <a:t>vor einem so erlesenen Publikum</a:t>
            </a:r>
          </a:p>
          <a:p>
            <a:pPr marL="0" indent="0">
              <a:spcBef>
                <a:spcPts val="600"/>
              </a:spcBef>
              <a:spcAft>
                <a:spcPts val="600"/>
              </a:spcAft>
              <a:buFont typeface="Arial" panose="020B0604020202020204" pitchFamily="34" charset="0"/>
              <a:buNone/>
              <a:defRPr/>
            </a:pPr>
            <a:r>
              <a:rPr lang="de-DE" sz="3200" i="1" dirty="0">
                <a:solidFill>
                  <a:prstClr val="black"/>
                </a:solidFill>
                <a:latin typeface="Calibri"/>
              </a:rPr>
              <a:t>als unkundiger Trottel,</a:t>
            </a:r>
          </a:p>
          <a:p>
            <a:pPr marL="0" indent="0">
              <a:spcBef>
                <a:spcPts val="600"/>
              </a:spcBef>
              <a:spcAft>
                <a:spcPts val="600"/>
              </a:spcAft>
              <a:buFont typeface="Arial" panose="020B0604020202020204" pitchFamily="34" charset="0"/>
              <a:buNone/>
              <a:defRPr/>
            </a:pPr>
            <a:r>
              <a:rPr lang="de-DE" sz="3200" i="1" dirty="0">
                <a:solidFill>
                  <a:prstClr val="black"/>
                </a:solidFill>
                <a:latin typeface="Calibri"/>
              </a:rPr>
              <a:t>der sich benimmt immer daneben.</a:t>
            </a:r>
          </a:p>
        </p:txBody>
      </p:sp>
      <p:sp>
        <p:nvSpPr>
          <p:cNvPr id="4" name="Titel 3">
            <a:extLst>
              <a:ext uri="{FF2B5EF4-FFF2-40B4-BE49-F238E27FC236}">
                <a16:creationId xmlns:a16="http://schemas.microsoft.com/office/drawing/2014/main" id="{A77EDE17-5A6F-45DF-A528-07CDB5DFEA51}"/>
              </a:ext>
            </a:extLst>
          </p:cNvPr>
          <p:cNvSpPr>
            <a:spLocks noGrp="1"/>
          </p:cNvSpPr>
          <p:nvPr>
            <p:ph type="title"/>
          </p:nvPr>
        </p:nvSpPr>
        <p:spPr/>
        <p:txBody>
          <a:bodyPr>
            <a:normAutofit/>
          </a:bodyPr>
          <a:lstStyle/>
          <a:p>
            <a:r>
              <a:rPr lang="de-DE" dirty="0"/>
              <a:t>Zum Abschluss  noch ein (Wort-) Schatz</a:t>
            </a:r>
          </a:p>
        </p:txBody>
      </p:sp>
      <p:sp>
        <p:nvSpPr>
          <p:cNvPr id="5" name="Textplatzhalter 2">
            <a:extLst>
              <a:ext uri="{FF2B5EF4-FFF2-40B4-BE49-F238E27FC236}">
                <a16:creationId xmlns:a16="http://schemas.microsoft.com/office/drawing/2014/main" id="{6B521EE1-B832-4D98-8E31-917619D581CC}"/>
              </a:ext>
            </a:extLst>
          </p:cNvPr>
          <p:cNvSpPr txBox="1">
            <a:spLocks/>
          </p:cNvSpPr>
          <p:nvPr/>
        </p:nvSpPr>
        <p:spPr>
          <a:xfrm>
            <a:off x="3059832" y="2420888"/>
            <a:ext cx="8569325" cy="5040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Font typeface="Arial" panose="020B0604020202020204" pitchFamily="34" charset="0"/>
              <a:buNone/>
              <a:defRPr/>
            </a:pPr>
            <a:endParaRPr lang="de-DE" sz="2200" i="1" dirty="0">
              <a:solidFill>
                <a:prstClr val="black"/>
              </a:solidFill>
              <a:latin typeface="Calibri"/>
            </a:endParaRPr>
          </a:p>
        </p:txBody>
      </p:sp>
    </p:spTree>
    <p:extLst>
      <p:ext uri="{BB962C8B-B14F-4D97-AF65-F5344CB8AC3E}">
        <p14:creationId xmlns:p14="http://schemas.microsoft.com/office/powerpoint/2010/main" val="1414190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3">
            <a:extLst>
              <a:ext uri="{FF2B5EF4-FFF2-40B4-BE49-F238E27FC236}">
                <a16:creationId xmlns:a16="http://schemas.microsoft.com/office/drawing/2014/main" id="{2C72848F-7725-4B3A-A68B-3B6EA6CDB1D2}"/>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32887669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53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l"/>
            <a:r>
              <a:rPr lang="de-DE" sz="3000" b="1" dirty="0">
                <a:solidFill>
                  <a:schemeClr val="bg1"/>
                </a:solidFill>
                <a:ea typeface="+mn-ea"/>
                <a:cs typeface="+mn-cs"/>
              </a:rPr>
              <a:t>Vom Wort zum Satz zum Text und zurück</a:t>
            </a:r>
          </a:p>
        </p:txBody>
      </p:sp>
      <p:graphicFrame>
        <p:nvGraphicFramePr>
          <p:cNvPr id="5" name="Inhaltsplatzhalter 4">
            <a:extLst>
              <a:ext uri="{FF2B5EF4-FFF2-40B4-BE49-F238E27FC236}">
                <a16:creationId xmlns:a16="http://schemas.microsoft.com/office/drawing/2014/main" id="{C068A47D-37F5-4B27-8C01-5DE70959C3D4}"/>
              </a:ext>
            </a:extLst>
          </p:cNvPr>
          <p:cNvGraphicFramePr>
            <a:graphicFrameLocks noGrp="1"/>
          </p:cNvGraphicFramePr>
          <p:nvPr>
            <p:ph idx="4294967295"/>
          </p:nvPr>
        </p:nvGraphicFramePr>
        <p:xfrm>
          <a:off x="0" y="1358900"/>
          <a:ext cx="7708900" cy="486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9636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lvl="0"/>
              <a:r>
                <a:rPr lang="de-DE" sz="3600" dirty="0"/>
                <a:t>Reflexion</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3639782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D4D7BF1B-FE08-4932-832E-13BE2F0CB196}"/>
              </a:ext>
            </a:extLst>
          </p:cNvPr>
          <p:cNvSpPr>
            <a:spLocks noGrp="1"/>
          </p:cNvSpPr>
          <p:nvPr>
            <p:ph type="body" sz="quarter" idx="13"/>
          </p:nvPr>
        </p:nvSpPr>
        <p:spPr/>
        <p:txBody>
          <a:bodyPr>
            <a:normAutofit fontScale="85000" lnSpcReduction="20000"/>
          </a:bodyPr>
          <a:lstStyle/>
          <a:p>
            <a:r>
              <a:rPr lang="de-DE" dirty="0"/>
              <a:t>Welche Rolle spielt die Wortschatzarbeit (auch Operatoren für Aufgabenstellungen) in Ihrem Fachunterricht mit DaZ-Lernern?</a:t>
            </a:r>
          </a:p>
          <a:p>
            <a:endParaRPr lang="de-DE" dirty="0"/>
          </a:p>
          <a:p>
            <a:r>
              <a:rPr lang="de-DE" dirty="0"/>
              <a:t>Wie können Lernende eigene „lernerfreundliche“ Definitionen für Fachbegriffe entwickeln? </a:t>
            </a:r>
          </a:p>
          <a:p>
            <a:endParaRPr lang="de-DE" dirty="0"/>
          </a:p>
          <a:p>
            <a:r>
              <a:rPr lang="de-DE" dirty="0"/>
              <a:t>Wie gestalte ich fachliche Einheiten mit Wortschatzanteilen oder lexikalische Einheiten?</a:t>
            </a:r>
          </a:p>
        </p:txBody>
      </p:sp>
      <p:sp>
        <p:nvSpPr>
          <p:cNvPr id="3" name="Titel 2">
            <a:extLst>
              <a:ext uri="{FF2B5EF4-FFF2-40B4-BE49-F238E27FC236}">
                <a16:creationId xmlns:a16="http://schemas.microsoft.com/office/drawing/2014/main" id="{BF664E98-FAE2-4A12-8CD8-13C6258A2F47}"/>
              </a:ext>
            </a:extLst>
          </p:cNvPr>
          <p:cNvSpPr>
            <a:spLocks noGrp="1"/>
          </p:cNvSpPr>
          <p:nvPr>
            <p:ph type="title"/>
          </p:nvPr>
        </p:nvSpPr>
        <p:spPr/>
        <p:txBody>
          <a:bodyPr>
            <a:normAutofit/>
          </a:bodyPr>
          <a:lstStyle/>
          <a:p>
            <a:r>
              <a:rPr lang="de-DE" b="1" dirty="0"/>
              <a:t>Zeit zur Reflexion</a:t>
            </a:r>
            <a:endParaRPr lang="de-DE" dirty="0"/>
          </a:p>
        </p:txBody>
      </p:sp>
    </p:spTree>
    <p:extLst>
      <p:ext uri="{BB962C8B-B14F-4D97-AF65-F5344CB8AC3E}">
        <p14:creationId xmlns:p14="http://schemas.microsoft.com/office/powerpoint/2010/main" val="1053434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lvl="0"/>
              <a:r>
                <a:rPr lang="de-DE" sz="3600" dirty="0"/>
                <a:t>Wortschatzerwerb und eigene Definitionen</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p14="http://schemas.microsoft.com/office/powerpoint/2010/main" val="3513730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C43A266-FF0E-46AC-95E4-8B67F90C2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311131"/>
            <a:ext cx="7128792" cy="4750672"/>
          </a:xfrm>
          <a:prstGeom prst="rect">
            <a:avLst/>
          </a:prstGeom>
        </p:spPr>
      </p:pic>
      <p:sp>
        <p:nvSpPr>
          <p:cNvPr id="7" name="Textfeld 6">
            <a:extLst>
              <a:ext uri="{FF2B5EF4-FFF2-40B4-BE49-F238E27FC236}">
                <a16:creationId xmlns:a16="http://schemas.microsoft.com/office/drawing/2014/main" id="{606FFEAA-9E1A-4884-926D-5A3F024424C1}"/>
              </a:ext>
            </a:extLst>
          </p:cNvPr>
          <p:cNvSpPr txBox="1"/>
          <p:nvPr/>
        </p:nvSpPr>
        <p:spPr>
          <a:xfrm>
            <a:off x="2915816" y="6351131"/>
            <a:ext cx="5760640" cy="246221"/>
          </a:xfrm>
          <a:prstGeom prst="rect">
            <a:avLst/>
          </a:prstGeom>
          <a:noFill/>
        </p:spPr>
        <p:txBody>
          <a:bodyPr wrap="square" rtlCol="0">
            <a:spAutoFit/>
          </a:bodyPr>
          <a:lstStyle/>
          <a:p>
            <a:r>
              <a:rPr lang="de-DE" sz="1000" dirty="0"/>
              <a:t>Quelle: https://pixabay.com/de/illustrations/k%C3%BCnstliche-intelligenz-gehirn-hirn-4427460/</a:t>
            </a:r>
          </a:p>
        </p:txBody>
      </p:sp>
      <p:sp>
        <p:nvSpPr>
          <p:cNvPr id="8" name="Titel 1">
            <a:extLst>
              <a:ext uri="{FF2B5EF4-FFF2-40B4-BE49-F238E27FC236}">
                <a16:creationId xmlns:a16="http://schemas.microsoft.com/office/drawing/2014/main" id="{41F91874-A8F4-4D9E-A2AC-344782E34F98}"/>
              </a:ext>
            </a:extLst>
          </p:cNvPr>
          <p:cNvSpPr>
            <a:spLocks noGrp="1"/>
          </p:cNvSpPr>
          <p:nvPr>
            <p:ph type="title"/>
          </p:nvPr>
        </p:nvSpPr>
        <p:spPr/>
        <p:txBody>
          <a:bodyPr>
            <a:normAutofit/>
          </a:bodyPr>
          <a:lstStyle/>
          <a:p>
            <a:r>
              <a:rPr kumimoji="0" lang="en-US" sz="3200" b="1" i="0" u="none" strike="noStrike" kern="0" cap="none" spc="0" normalizeH="0" baseline="0" noProof="0" dirty="0">
                <a:ln>
                  <a:noFill/>
                </a:ln>
                <a:solidFill>
                  <a:prstClr val="white"/>
                </a:solidFill>
                <a:effectLst/>
                <a:uLnTx/>
                <a:uFillTx/>
                <a:latin typeface="Calibri"/>
                <a:ea typeface="+mj-ea"/>
                <a:cs typeface="+mj-cs"/>
              </a:rPr>
              <a:t>Wortschatzerwerb und -erweiterung</a:t>
            </a:r>
            <a:endParaRPr lang="de-DE" dirty="0"/>
          </a:p>
        </p:txBody>
      </p:sp>
    </p:spTree>
    <p:extLst>
      <p:ext uri="{BB962C8B-B14F-4D97-AF65-F5344CB8AC3E}">
        <p14:creationId xmlns:p14="http://schemas.microsoft.com/office/powerpoint/2010/main" val="1278341676"/>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7370</Words>
  <Application>Microsoft Office PowerPoint</Application>
  <PresentationFormat>Bildschirmpräsentation (4:3)</PresentationFormat>
  <Paragraphs>492</Paragraphs>
  <Slides>48</Slides>
  <Notes>37</Notes>
  <HiddenSlides>1</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48</vt:i4>
      </vt:variant>
    </vt:vector>
  </HeadingPairs>
  <TitlesOfParts>
    <vt:vector size="56" baseType="lpstr">
      <vt:lpstr>Arial</vt:lpstr>
      <vt:lpstr>Avenir Next</vt:lpstr>
      <vt:lpstr>Calibri</vt:lpstr>
      <vt:lpstr>Roboto</vt:lpstr>
      <vt:lpstr>Symbol</vt:lpstr>
      <vt:lpstr>Times New Roman</vt:lpstr>
      <vt:lpstr>Wingdings</vt:lpstr>
      <vt:lpstr>Larissa</vt:lpstr>
      <vt:lpstr>Modul 7  Textverständnis in allen Fächern – mehrsprachige Lernerinnen und Lerner  Block 2: Fachwortschatz und Concept Maps für mehrsprachige Lernende unterrichten</vt:lpstr>
      <vt:lpstr>Vorstellung und Kennenlernen</vt:lpstr>
      <vt:lpstr>Das BaCuLit Kerncurriculum: 9 Module in 24 (optionalen) Dreistunden-Lehreinheiten </vt:lpstr>
      <vt:lpstr>PowerPoint-Präsentation</vt:lpstr>
      <vt:lpstr>Vom Wort zum Satz zum Text und zurück</vt:lpstr>
      <vt:lpstr>PowerPoint-Präsentation</vt:lpstr>
      <vt:lpstr>Zeit zur Reflexion</vt:lpstr>
      <vt:lpstr>PowerPoint-Präsentation</vt:lpstr>
      <vt:lpstr>Wortschatzerwerb und -erweiterung</vt:lpstr>
      <vt:lpstr>Warum überhaupt Fachwortschatz???</vt:lpstr>
      <vt:lpstr>Die drei Stufen des Wortschatzerwerbs </vt:lpstr>
      <vt:lpstr>Eigene Erklärungen und Definitionen entwickeln</vt:lpstr>
      <vt:lpstr>Schülerfreundliche „eigene“ Erklärungen</vt:lpstr>
      <vt:lpstr>„Deutsch ist meine neue Zunge“ – Kindererklärungen/-definitionen </vt:lpstr>
      <vt:lpstr>Kinderdefinition zu „Lachen“ – als „Karte“</vt:lpstr>
      <vt:lpstr>Schülerfreundliche „eigene“ Erklärungen Praxis-Anleitung</vt:lpstr>
      <vt:lpstr>PowerPoint-Präsentation</vt:lpstr>
      <vt:lpstr>PowerPoint-Präsentation</vt:lpstr>
      <vt:lpstr>Concept Map Kitzeln</vt:lpstr>
      <vt:lpstr>Concept Map = Begriffslandkarte</vt:lpstr>
      <vt:lpstr>Concept-Map - Beispiel Terrier</vt:lpstr>
      <vt:lpstr>Concept-Map - Beispiel Terrier  – mit anschaulichen Bildern</vt:lpstr>
      <vt:lpstr>Concept-Map - Beispiel Terrier – mit helfenden Verben für das eigene Formulieren</vt:lpstr>
      <vt:lpstr>Füllen Sie den folgenden Lückentext mit Hilfe der Concept Map „Terrier“ aus.</vt:lpstr>
      <vt:lpstr>Lückentext zur Concept-Map – Lösung </vt:lpstr>
      <vt:lpstr>PowerPoint-Präsentation</vt:lpstr>
      <vt:lpstr>Schreiben zur CM Terrier - Vorschlag</vt:lpstr>
      <vt:lpstr>PowerPoint-Präsentation</vt:lpstr>
      <vt:lpstr>PowerPoint-Präsentation</vt:lpstr>
      <vt:lpstr>PowerPoint-Präsentation</vt:lpstr>
      <vt:lpstr>Forschungsergebnisse Prinzipien erfolgreicher Wortschatzarbeit</vt:lpstr>
      <vt:lpstr>Textentlastung durch das ABC-Darium</vt:lpstr>
      <vt:lpstr>PowerPoint-Präsentation</vt:lpstr>
      <vt:lpstr>Forschungsergebnisse Prinzipien erfolgreicher Wortschatzarbeit – Teil 2</vt:lpstr>
      <vt:lpstr>Wörter lernen mit dem Memorierungskleeblatt bestehend aus vier gleichwertigen Blättern</vt:lpstr>
      <vt:lpstr>Wortschatz lernen mit dem „Schüttelkasten“</vt:lpstr>
      <vt:lpstr>Eintragungen in Wörterliste/Wortkarten</vt:lpstr>
      <vt:lpstr>Concept Map – Übung macht den Meister</vt:lpstr>
      <vt:lpstr>Concept Map – Lachen –  nach der Lektüre des 1. Textes </vt:lpstr>
      <vt:lpstr>Concept Map – Lachen –  nach der Lektüre der drei Texte </vt:lpstr>
      <vt:lpstr>Vom Text zurück zum Wort – andere Strukturen</vt:lpstr>
      <vt:lpstr>Vom Text zurück zum Wort – andere Strukturen ein Beispiel</vt:lpstr>
      <vt:lpstr>PowerPoint-Präsentation</vt:lpstr>
      <vt:lpstr>Wortschatz-Auswahl im Fachunterricht (Flanagan &amp; Greenwood, 2009)</vt:lpstr>
      <vt:lpstr>Leitfragen zur Unterrichtsplanung:  Fachwortschatz</vt:lpstr>
      <vt:lpstr>Zum Abschluss  noch ein (Wort-) Schatz</vt:lpstr>
      <vt:lpstr>PowerPoint-Präsentation</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Dr. Yvonne Hörmann</dc:creator>
  <cp:lastModifiedBy>Yvonne Hörmann</cp:lastModifiedBy>
  <cp:revision>155</cp:revision>
  <cp:lastPrinted>2018-08-17T13:39:57Z</cp:lastPrinted>
  <dcterms:created xsi:type="dcterms:W3CDTF">2016-11-02T10:00:14Z</dcterms:created>
  <dcterms:modified xsi:type="dcterms:W3CDTF">2022-09-09T08:44:36Z</dcterms:modified>
</cp:coreProperties>
</file>