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Lst>
  <p:notesMasterIdLst>
    <p:notesMasterId r:id="rId15"/>
  </p:notesMasterIdLst>
  <p:handoutMasterIdLst>
    <p:handoutMasterId r:id="rId16"/>
  </p:handoutMasterIdLst>
  <p:sldIdLst>
    <p:sldId id="412" r:id="rId3"/>
    <p:sldId id="870" r:id="rId4"/>
    <p:sldId id="869" r:id="rId5"/>
    <p:sldId id="410" r:id="rId6"/>
    <p:sldId id="414" r:id="rId7"/>
    <p:sldId id="420" r:id="rId8"/>
    <p:sldId id="421" r:id="rId9"/>
    <p:sldId id="415" r:id="rId10"/>
    <p:sldId id="418" r:id="rId11"/>
    <p:sldId id="424" r:id="rId12"/>
    <p:sldId id="411" r:id="rId13"/>
    <p:sldId id="394"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8" autoAdjust="0"/>
    <p:restoredTop sz="95481" autoAdjust="0"/>
  </p:normalViewPr>
  <p:slideViewPr>
    <p:cSldViewPr>
      <p:cViewPr varScale="1">
        <p:scale>
          <a:sx n="118" d="100"/>
          <a:sy n="118" d="100"/>
        </p:scale>
        <p:origin x="132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 Diagnostik &amp; 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(1) Einführung</a:t>
          </a:r>
          <a:endParaRPr lang="de-DE" sz="1800" dirty="0"/>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lang="de-DE" sz="1800" kern="1200" noProof="0" dirty="0">
              <a:solidFill>
                <a:prstClr val="white"/>
              </a:solidFill>
              <a:latin typeface="Calibri"/>
              <a:ea typeface="+mn-ea"/>
              <a:cs typeface="+mn-cs"/>
            </a:rPr>
            <a:t>(5) Lesestrategien</a:t>
          </a:r>
          <a:endParaRPr lang="de-DE" sz="1800" kern="1200" dirty="0">
            <a:solidFill>
              <a:prstClr val="white"/>
            </a:solidFill>
            <a:latin typeface="Calibri"/>
            <a:ea typeface="+mn-ea"/>
            <a:cs typeface="+mn-cs"/>
          </a:endParaRPr>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(6) Schreibstrategien</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(3) Fachvokabular</a:t>
          </a:r>
          <a:endParaRPr lang="de-DE" sz="1800" dirty="0"/>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t>
        <a:bodyPr/>
        <a:lstStyle/>
        <a:p>
          <a:endParaRPr lang="de-DE"/>
        </a:p>
      </dgm:t>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t>
        <a:bodyPr/>
        <a:lstStyle/>
        <a:p>
          <a:endParaRPr lang="de-DE"/>
        </a:p>
      </dgm:t>
    </dgm:pt>
    <dgm:pt modelId="{8AD64ADA-A9C3-48CE-8347-ED667CE16ED6}" type="pres">
      <dgm:prSet presAssocID="{2428A602-06FE-42D3-BE26-40116D2485D3}" presName="sibTransFirstNode" presStyleLbl="bgShp" presStyleIdx="0" presStyleCnt="1"/>
      <dgm:spPr/>
      <dgm:t>
        <a:bodyPr/>
        <a:lstStyle/>
        <a:p>
          <a:endParaRPr lang="de-DE"/>
        </a:p>
      </dgm:t>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dgm:t>
        <a:bodyPr/>
        <a:lstStyle/>
        <a:p>
          <a:endParaRPr lang="de-DE"/>
        </a:p>
      </dgm:t>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t>
        <a:bodyPr/>
        <a:lstStyle/>
        <a:p>
          <a:endParaRPr lang="de-DE"/>
        </a:p>
      </dgm:t>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dgm:t>
        <a:bodyPr/>
        <a:lstStyle/>
        <a:p>
          <a:endParaRPr lang="de-DE"/>
        </a:p>
      </dgm:t>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t>
        <a:bodyPr/>
        <a:lstStyle/>
        <a:p>
          <a:endParaRPr lang="de-DE"/>
        </a:p>
      </dgm:t>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a:xfrm>
          <a:off x="1440155" y="3816434"/>
          <a:ext cx="2232001" cy="649812"/>
        </a:xfrm>
        <a:prstGeom prst="roundRect">
          <a:avLst/>
        </a:prstGeom>
      </dgm:spPr>
      <dgm:t>
        <a:bodyPr/>
        <a:lstStyle/>
        <a:p>
          <a:endParaRPr lang="de-DE"/>
        </a:p>
      </dgm:t>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a:xfrm>
          <a:off x="591896" y="2808298"/>
          <a:ext cx="2232001" cy="649812"/>
        </a:xfrm>
        <a:prstGeom prst="roundRect">
          <a:avLst/>
        </a:prstGeom>
      </dgm:spPr>
      <dgm:t>
        <a:bodyPr/>
        <a:lstStyle/>
        <a:p>
          <a:endParaRPr lang="de-DE"/>
        </a:p>
      </dgm:t>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t>
        <a:bodyPr/>
        <a:lstStyle/>
        <a:p>
          <a:endParaRPr lang="de-DE"/>
        </a:p>
      </dgm:t>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t>
        <a:bodyPr/>
        <a:lstStyle/>
        <a:p>
          <a:endParaRPr lang="de-DE"/>
        </a:p>
      </dgm:t>
    </dgm:pt>
  </dgm:ptLst>
  <dgm:cxnLst>
    <dgm:cxn modelId="{685B2E15-C482-4D10-BBED-E34E36F9F1F6}" srcId="{8B09D1DF-D6FB-4621-9DC3-BEEBE96FC6AE}" destId="{96EF904B-6F14-4E9C-9C96-60B837C8B7CA}" srcOrd="4" destOrd="0" parTransId="{99904122-098A-43CC-A24D-63E36092C8CF}" sibTransId="{6068E793-D201-4698-A365-61FC0A09E9AF}"/>
    <dgm:cxn modelId="{F3CB361B-2339-41C1-993F-C4CDBF2D8D0C}" type="presOf" srcId="{931946D3-8168-4272-AA3B-F2271B6889D1}" destId="{696611D4-6ECB-43EC-9631-563BE88C2595}" srcOrd="0" destOrd="0" presId="urn:microsoft.com/office/officeart/2005/8/layout/cycle3"/>
    <dgm:cxn modelId="{5157C2B3-6861-4740-AADD-AF02D6F4C545}" type="presOf" srcId="{AC2F5B03-A634-4632-87F1-5CD8E1748A58}" destId="{5B0873A4-F700-4F29-9748-98C5C8521A46}"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B7163381-3995-4CF0-AAFB-572E082BB877}" srcId="{8B09D1DF-D6FB-4621-9DC3-BEEBE96FC6AE}" destId="{82678BDB-58C2-4E1A-BFC7-810F1F3BEEB1}" srcOrd="1" destOrd="0" parTransId="{5C1508B4-BFB6-4E74-96EE-D814169D4F07}" sibTransId="{8ABA0F12-EB15-41A4-B865-0FB90E077AC3}"/>
    <dgm:cxn modelId="{CAD14C0C-E3B4-4665-9616-DA2F85BA1F70}" type="presOf" srcId="{EC5CD961-98FB-407D-96DD-CF008BA5F855}" destId="{E822C1D9-1126-4C86-AF63-B48D0FF35DD5}"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989D1703-94FA-497C-808E-8A664BF65991}" type="presOf" srcId="{1D414591-4D4E-4098-B6A6-8FF1D056C587}" destId="{0B8155CE-6EE0-4AF4-894D-E04F676935EB}"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5EB8302-4EEC-445D-A038-C07469EE164B}" type="presOf" srcId="{95058CA7-3F8A-4A70-A4B0-8C84D1FBE683}" destId="{46741B13-0897-40C2-8F2B-9BB5AA3049AA}" srcOrd="0" destOrd="0" presId="urn:microsoft.com/office/officeart/2005/8/layout/cycle3"/>
    <dgm:cxn modelId="{2117AEFB-79F3-4529-B42B-961A5EC9FE6F}" type="presOf" srcId="{26F96612-148D-4395-841B-DC7EBDFA13B7}" destId="{3C1A539E-6DA6-44CB-8349-72FEDF1C9AA3}"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688EEF8E-17F6-43A8-B491-F99B1A3694A3}" srcId="{8B09D1DF-D6FB-4621-9DC3-BEEBE96FC6AE}" destId="{AC2F5B03-A634-4632-87F1-5CD8E1748A58}" srcOrd="2" destOrd="0" parTransId="{EE61993C-F706-4B63-85B8-C92913F9A54C}" sibTransId="{FF6A5952-1E3C-49E4-B330-09D9FFDCF1F5}"/>
    <dgm:cxn modelId="{C48FE9F3-D92A-4E0D-92E4-C71A949AC46A}" srcId="{8B09D1DF-D6FB-4621-9DC3-BEEBE96FC6AE}" destId="{1D414591-4D4E-4098-B6A6-8FF1D056C587}" srcOrd="5" destOrd="0" parTransId="{1FC1A42C-FBE2-40E5-90FB-1B5A94E87CAB}" sibTransId="{9DA650A3-7426-46DB-93A4-0550E36FE05D}"/>
    <dgm:cxn modelId="{37AED803-E5E7-45B9-97A5-B5415EF3D008}" type="presOf" srcId="{8B09D1DF-D6FB-4621-9DC3-BEEBE96FC6AE}" destId="{9A8607C8-CF0A-457F-BD86-8B61654C4CF5}" srcOrd="0" destOrd="0" presId="urn:microsoft.com/office/officeart/2005/8/layout/cycle3"/>
    <dgm:cxn modelId="{69F6EF5E-0CCA-46FC-9B13-77745E2933E7}" type="presOf" srcId="{2428A602-06FE-42D3-BE26-40116D2485D3}" destId="{8AD64ADA-A9C3-48CE-8347-ED667CE16ED6}" srcOrd="0" destOrd="0" presId="urn:microsoft.com/office/officeart/2005/8/layout/cycle3"/>
    <dgm:cxn modelId="{AA8C7079-4EB9-44A2-8C6D-4601677CE8B1}" type="presOf" srcId="{96EF904B-6F14-4E9C-9C96-60B837C8B7CA}" destId="{134C7451-639C-4FBE-AA6F-5299AC7B02C6}" srcOrd="0" destOrd="0" presId="urn:microsoft.com/office/officeart/2005/8/layout/cycle3"/>
    <dgm:cxn modelId="{A8311FDA-1335-4967-91DD-A89D6FDC4C39}" type="presOf" srcId="{82678BDB-58C2-4E1A-BFC7-810F1F3BEEB1}" destId="{B0D3CCDC-C10B-47A8-B946-1A43B4312188}" srcOrd="0" destOrd="0" presId="urn:microsoft.com/office/officeart/2005/8/layout/cycle3"/>
    <dgm:cxn modelId="{0C44D43A-241F-4463-A6D7-778C52B3BF9F}" srcId="{8B09D1DF-D6FB-4621-9DC3-BEEBE96FC6AE}" destId="{26F96612-148D-4395-841B-DC7EBDFA13B7}" srcOrd="8" destOrd="0" parTransId="{0E524B3C-3F15-4E0E-ABE0-399CF3AF7951}" sibTransId="{7A2D6429-5600-4965-BF95-B8924406D236}"/>
    <dgm:cxn modelId="{7468E869-0B41-424B-B9D9-262D49C2CE33}" srcId="{8B09D1DF-D6FB-4621-9DC3-BEEBE96FC6AE}" destId="{A215E77C-A3BC-4A8E-BEDD-A05CB9A124AE}" srcOrd="3" destOrd="0" parTransId="{0ECE9D1E-BE49-4F9B-9DC1-660B9B634193}" sibTransId="{B304B58D-256E-4B00-B39F-8FEA8CA3FEFA}"/>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51CF9-FEE3-4A3B-A24F-EC0277D7C88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F5809DE2-0B08-4F5D-BE18-46B2111BD975}">
      <dgm:prSet phldrT="[Text]"/>
      <dgm:spPr/>
      <dgm:t>
        <a:bodyPr/>
        <a:lstStyle/>
        <a:p>
          <a:endParaRPr lang="de-DE"/>
        </a:p>
      </dgm:t>
    </dgm:pt>
    <dgm:pt modelId="{1BF031CD-4A3A-42A9-A682-799B57037E76}" type="parTrans" cxnId="{F19A4F4C-4B24-4F82-8A15-BA242DB59AA4}">
      <dgm:prSet/>
      <dgm:spPr/>
      <dgm:t>
        <a:bodyPr/>
        <a:lstStyle/>
        <a:p>
          <a:endParaRPr lang="de-DE"/>
        </a:p>
      </dgm:t>
    </dgm:pt>
    <dgm:pt modelId="{134494FD-C12D-4240-BB4C-6D71A7EC8392}" type="sibTrans" cxnId="{F19A4F4C-4B24-4F82-8A15-BA242DB59AA4}">
      <dgm:prSet/>
      <dgm:spPr/>
      <dgm:t>
        <a:bodyPr/>
        <a:lstStyle/>
        <a:p>
          <a:endParaRPr lang="de-DE"/>
        </a:p>
      </dgm:t>
    </dgm:pt>
    <dgm:pt modelId="{27979C25-1CE8-4341-B6AB-A3EDB01F7C47}">
      <dgm:prSet phldrT="[Text]"/>
      <dgm:spPr/>
      <dgm:t>
        <a:bodyPr/>
        <a:lstStyle/>
        <a:p>
          <a:endParaRPr lang="de-DE"/>
        </a:p>
      </dgm:t>
    </dgm:pt>
    <dgm:pt modelId="{CA2E6DD6-C352-47F5-A709-3E358FE04214}" type="parTrans" cxnId="{537E90CE-40C1-4EEF-9511-F9C0EC2D78A2}">
      <dgm:prSet/>
      <dgm:spPr/>
      <dgm:t>
        <a:bodyPr/>
        <a:lstStyle/>
        <a:p>
          <a:endParaRPr lang="de-DE"/>
        </a:p>
      </dgm:t>
    </dgm:pt>
    <dgm:pt modelId="{A20A1696-D421-4D65-AC05-3E49DC40A4F2}" type="sibTrans" cxnId="{537E90CE-40C1-4EEF-9511-F9C0EC2D78A2}">
      <dgm:prSet/>
      <dgm:spPr/>
      <dgm:t>
        <a:bodyPr/>
        <a:lstStyle/>
        <a:p>
          <a:endParaRPr lang="de-DE"/>
        </a:p>
      </dgm:t>
    </dgm:pt>
    <dgm:pt modelId="{8347CE29-A09F-4B1C-B7D7-242C000D23F4}">
      <dgm:prSet phldrT="[Text]"/>
      <dgm:spPr/>
      <dgm:t>
        <a:bodyPr/>
        <a:lstStyle/>
        <a:p>
          <a:endParaRPr lang="de-DE"/>
        </a:p>
      </dgm:t>
    </dgm:pt>
    <dgm:pt modelId="{EDA6C96F-F3E5-4060-8D3F-7C65A4D7D18E}" type="parTrans" cxnId="{A160C486-C493-4614-87AE-52E3CB660AF9}">
      <dgm:prSet/>
      <dgm:spPr/>
      <dgm:t>
        <a:bodyPr/>
        <a:lstStyle/>
        <a:p>
          <a:endParaRPr lang="de-DE"/>
        </a:p>
      </dgm:t>
    </dgm:pt>
    <dgm:pt modelId="{A9CDAF71-71C7-40FB-97F1-646623D2B335}" type="sibTrans" cxnId="{A160C486-C493-4614-87AE-52E3CB660AF9}">
      <dgm:prSet/>
      <dgm:spPr/>
      <dgm:t>
        <a:bodyPr/>
        <a:lstStyle/>
        <a:p>
          <a:endParaRPr lang="de-DE"/>
        </a:p>
      </dgm:t>
    </dgm:pt>
    <dgm:pt modelId="{DE91A6A0-A3B9-4ED3-8861-F54BD6938EF6}">
      <dgm:prSet phldrT="[Text]" custT="1"/>
      <dgm:spPr/>
      <dgm:t>
        <a:bodyPr/>
        <a:lstStyle/>
        <a:p>
          <a:r>
            <a:rPr lang="de-DE" sz="1400" dirty="0">
              <a:latin typeface="Calibri" panose="020F0502020204030204" pitchFamily="34" charset="0"/>
            </a:rPr>
            <a:t>Lernenden erkennen das Problem (Aufgabe) im Szenario.</a:t>
          </a:r>
        </a:p>
      </dgm:t>
    </dgm:pt>
    <dgm:pt modelId="{82018753-C0E3-4358-8BD1-1872464590C2}" type="parTrans" cxnId="{EC29B039-A894-4960-9141-064A45B8E069}">
      <dgm:prSet/>
      <dgm:spPr/>
      <dgm:t>
        <a:bodyPr/>
        <a:lstStyle/>
        <a:p>
          <a:endParaRPr lang="de-DE"/>
        </a:p>
      </dgm:t>
    </dgm:pt>
    <dgm:pt modelId="{60472EE2-89AE-4052-94A2-DA162EA19CBB}" type="sibTrans" cxnId="{EC29B039-A894-4960-9141-064A45B8E069}">
      <dgm:prSet/>
      <dgm:spPr/>
      <dgm:t>
        <a:bodyPr/>
        <a:lstStyle/>
        <a:p>
          <a:endParaRPr lang="de-DE"/>
        </a:p>
      </dgm:t>
    </dgm:pt>
    <dgm:pt modelId="{321D8B63-632B-4F15-940C-B6EB677A85E8}">
      <dgm:prSet/>
      <dgm:spPr/>
      <dgm:t>
        <a:bodyPr/>
        <a:lstStyle/>
        <a:p>
          <a:endParaRPr lang="de-DE"/>
        </a:p>
      </dgm:t>
    </dgm:pt>
    <dgm:pt modelId="{B91D975B-0829-4FE5-82E9-3F95BCBBDCD4}" type="parTrans" cxnId="{D4654DAE-8FCB-43E2-A1C9-CB01728D8358}">
      <dgm:prSet/>
      <dgm:spPr/>
      <dgm:t>
        <a:bodyPr/>
        <a:lstStyle/>
        <a:p>
          <a:endParaRPr lang="de-DE"/>
        </a:p>
      </dgm:t>
    </dgm:pt>
    <dgm:pt modelId="{07D9E9C0-E68E-4B75-A5DF-75AEFE0ABEBE}" type="sibTrans" cxnId="{D4654DAE-8FCB-43E2-A1C9-CB01728D8358}">
      <dgm:prSet/>
      <dgm:spPr/>
      <dgm:t>
        <a:bodyPr/>
        <a:lstStyle/>
        <a:p>
          <a:endParaRPr lang="de-DE"/>
        </a:p>
      </dgm:t>
    </dgm:pt>
    <dgm:pt modelId="{08FBF292-313F-41DF-9A6B-AFC0FF4C3731}">
      <dgm:prSet/>
      <dgm:spPr/>
      <dgm:t>
        <a:bodyPr/>
        <a:lstStyle/>
        <a:p>
          <a:endParaRPr lang="de-DE"/>
        </a:p>
      </dgm:t>
    </dgm:pt>
    <dgm:pt modelId="{20F75EE4-0025-4CD0-9133-FB1DCD916383}" type="parTrans" cxnId="{141B11E8-C8F2-4989-A1C5-3E89D489CE04}">
      <dgm:prSet/>
      <dgm:spPr/>
      <dgm:t>
        <a:bodyPr/>
        <a:lstStyle/>
        <a:p>
          <a:endParaRPr lang="de-DE"/>
        </a:p>
      </dgm:t>
    </dgm:pt>
    <dgm:pt modelId="{8E5A7CC1-47AB-41A0-AA86-2B498EC15BB0}" type="sibTrans" cxnId="{141B11E8-C8F2-4989-A1C5-3E89D489CE04}">
      <dgm:prSet/>
      <dgm:spPr/>
      <dgm:t>
        <a:bodyPr/>
        <a:lstStyle/>
        <a:p>
          <a:endParaRPr lang="de-DE"/>
        </a:p>
      </dgm:t>
    </dgm:pt>
    <dgm:pt modelId="{F2916F74-6175-485D-9DA1-25D7BF34B831}">
      <dgm:prSet/>
      <dgm:spPr/>
      <dgm:t>
        <a:bodyPr/>
        <a:lstStyle/>
        <a:p>
          <a:endParaRPr lang="de-DE"/>
        </a:p>
      </dgm:t>
    </dgm:pt>
    <dgm:pt modelId="{AB342FAD-0991-47E3-B685-A1B194511368}" type="parTrans" cxnId="{AC383B27-5F8A-425D-8C2A-6DC5942B588A}">
      <dgm:prSet/>
      <dgm:spPr/>
      <dgm:t>
        <a:bodyPr/>
        <a:lstStyle/>
        <a:p>
          <a:endParaRPr lang="de-DE"/>
        </a:p>
      </dgm:t>
    </dgm:pt>
    <dgm:pt modelId="{9986D7BE-AA07-4E88-8F9A-17C612F7E9B4}" type="sibTrans" cxnId="{AC383B27-5F8A-425D-8C2A-6DC5942B588A}">
      <dgm:prSet/>
      <dgm:spPr/>
      <dgm:t>
        <a:bodyPr/>
        <a:lstStyle/>
        <a:p>
          <a:endParaRPr lang="de-DE"/>
        </a:p>
      </dgm:t>
    </dgm:pt>
    <dgm:pt modelId="{4CDD001F-3FC8-4B4E-B396-EC5C3C97C7CD}">
      <dgm:prSet/>
      <dgm:spPr/>
      <dgm:t>
        <a:bodyPr/>
        <a:lstStyle/>
        <a:p>
          <a:endParaRPr lang="de-DE"/>
        </a:p>
      </dgm:t>
    </dgm:pt>
    <dgm:pt modelId="{D48DAC7F-CD6C-4B0B-8E11-EA3FA099121A}" type="parTrans" cxnId="{C7B7C67D-233D-49F1-862C-37169B9AD73F}">
      <dgm:prSet/>
      <dgm:spPr/>
      <dgm:t>
        <a:bodyPr/>
        <a:lstStyle/>
        <a:p>
          <a:endParaRPr lang="de-DE"/>
        </a:p>
      </dgm:t>
    </dgm:pt>
    <dgm:pt modelId="{0155DB22-7051-4634-BDCD-617844B5849E}" type="sibTrans" cxnId="{C7B7C67D-233D-49F1-862C-37169B9AD73F}">
      <dgm:prSet/>
      <dgm:spPr/>
      <dgm:t>
        <a:bodyPr/>
        <a:lstStyle/>
        <a:p>
          <a:endParaRPr lang="de-DE"/>
        </a:p>
      </dgm:t>
    </dgm:pt>
    <dgm:pt modelId="{4D00C959-5744-4336-8470-7AF594EC21AF}">
      <dgm:prSet custT="1"/>
      <dgm:spPr>
        <a:solidFill>
          <a:schemeClr val="bg1">
            <a:alpha val="90000"/>
          </a:schemeClr>
        </a:solidFill>
      </dgm:spPr>
      <dgm:t>
        <a:bodyPr/>
        <a:lstStyle/>
        <a:p>
          <a:r>
            <a:rPr lang="de-DE" sz="1400" dirty="0">
              <a:latin typeface="Calibri" panose="020F0502020204030204" pitchFamily="34" charset="0"/>
            </a:rPr>
            <a:t>Lehrkraft analysiert die sprachlichen und fachlichen Lernbedürfnisse und Fähigkeiten der Lernenden. </a:t>
          </a:r>
        </a:p>
      </dgm:t>
    </dgm:pt>
    <dgm:pt modelId="{2C607152-9FC7-4AB7-8867-38788DA79F24}" type="parTrans" cxnId="{8C49CA9C-2E02-4F11-BB61-CC4AC4BEE9F5}">
      <dgm:prSet/>
      <dgm:spPr/>
      <dgm:t>
        <a:bodyPr/>
        <a:lstStyle/>
        <a:p>
          <a:endParaRPr lang="de-DE"/>
        </a:p>
      </dgm:t>
    </dgm:pt>
    <dgm:pt modelId="{E30D8B23-274E-4252-9495-CB6C0193D11E}" type="sibTrans" cxnId="{8C49CA9C-2E02-4F11-BB61-CC4AC4BEE9F5}">
      <dgm:prSet/>
      <dgm:spPr/>
      <dgm:t>
        <a:bodyPr/>
        <a:lstStyle/>
        <a:p>
          <a:endParaRPr lang="de-DE"/>
        </a:p>
      </dgm:t>
    </dgm:pt>
    <dgm:pt modelId="{037BBE79-FEBE-4620-8685-02D89A7BDC97}">
      <dgm:prSet custT="1"/>
      <dgm:spPr/>
      <dgm:t>
        <a:bodyPr/>
        <a:lstStyle/>
        <a:p>
          <a:r>
            <a:rPr lang="de-DE" sz="1400" dirty="0">
              <a:latin typeface="Calibri" panose="020F0502020204030204" pitchFamily="34" charset="0"/>
            </a:rPr>
            <a:t>Lehrkraft entwickelt und präsentiert Szenario, stellt Lesematerialien, ggf. Lese- und Schreibaufgaben</a:t>
          </a:r>
          <a:r>
            <a:rPr lang="de-DE" sz="1100" dirty="0">
              <a:latin typeface="Calibri" panose="020F0502020204030204" pitchFamily="34" charset="0"/>
            </a:rPr>
            <a:t>.</a:t>
          </a:r>
        </a:p>
      </dgm:t>
    </dgm:pt>
    <dgm:pt modelId="{0E225AF3-B4B1-4029-A63E-D203955DA3AE}" type="parTrans" cxnId="{325FC57B-8419-4C0A-A9F2-21A81E84E1E3}">
      <dgm:prSet/>
      <dgm:spPr/>
      <dgm:t>
        <a:bodyPr/>
        <a:lstStyle/>
        <a:p>
          <a:endParaRPr lang="de-DE"/>
        </a:p>
      </dgm:t>
    </dgm:pt>
    <dgm:pt modelId="{604F4FEB-9BF6-4600-8C34-C3535B2A2BDE}" type="sibTrans" cxnId="{325FC57B-8419-4C0A-A9F2-21A81E84E1E3}">
      <dgm:prSet/>
      <dgm:spPr/>
      <dgm:t>
        <a:bodyPr/>
        <a:lstStyle/>
        <a:p>
          <a:endParaRPr lang="de-DE"/>
        </a:p>
      </dgm:t>
    </dgm:pt>
    <dgm:pt modelId="{B3C701BB-BE67-4E8B-B182-0780DD3DAC6D}">
      <dgm:prSet custT="1"/>
      <dgm:spPr/>
      <dgm:t>
        <a:bodyPr/>
        <a:lstStyle/>
        <a:p>
          <a:r>
            <a:rPr lang="de-DE" sz="1400" dirty="0">
              <a:latin typeface="Calibri" panose="020F0502020204030204" pitchFamily="34" charset="0"/>
            </a:rPr>
            <a:t>Lernenden planen Schritt für Schritt, wie sie das Problem lösen wollen. </a:t>
          </a:r>
        </a:p>
      </dgm:t>
    </dgm:pt>
    <dgm:pt modelId="{8479D6A6-10B6-410B-96C9-0A09FB13BD32}" type="parTrans" cxnId="{9920F667-3F73-4D2C-AFE9-B14AA044EFF5}">
      <dgm:prSet/>
      <dgm:spPr/>
      <dgm:t>
        <a:bodyPr/>
        <a:lstStyle/>
        <a:p>
          <a:endParaRPr lang="de-DE"/>
        </a:p>
      </dgm:t>
    </dgm:pt>
    <dgm:pt modelId="{C1ACA486-2BCD-47B3-AFA7-9B3B959CD936}" type="sibTrans" cxnId="{9920F667-3F73-4D2C-AFE9-B14AA044EFF5}">
      <dgm:prSet/>
      <dgm:spPr/>
      <dgm:t>
        <a:bodyPr/>
        <a:lstStyle/>
        <a:p>
          <a:endParaRPr lang="de-DE"/>
        </a:p>
      </dgm:t>
    </dgm:pt>
    <dgm:pt modelId="{5597C790-8D25-4303-BDAF-F98C33261EC0}">
      <dgm:prSet custT="1"/>
      <dgm:spPr/>
      <dgm:t>
        <a:bodyPr/>
        <a:lstStyle/>
        <a:p>
          <a:r>
            <a:rPr lang="de-DE" sz="1400" dirty="0">
              <a:latin typeface="Calibri" panose="020F0502020204030204" pitchFamily="34" charset="0"/>
            </a:rPr>
            <a:t>Lernenden setzen ihre Planung um, indem sie Lese- und Schreibaktivitäten ausführen. Lehrkraft unterstützt ggf</a:t>
          </a:r>
          <a:r>
            <a:rPr lang="de-DE" sz="1100" dirty="0">
              <a:latin typeface="Calibri" panose="020F0502020204030204" pitchFamily="34" charset="0"/>
            </a:rPr>
            <a:t>.</a:t>
          </a:r>
        </a:p>
      </dgm:t>
    </dgm:pt>
    <dgm:pt modelId="{AF8033E0-6BE0-467C-9A15-972552EB0C22}" type="parTrans" cxnId="{AE85BDC6-991A-4391-801C-CE0C2AE3589F}">
      <dgm:prSet/>
      <dgm:spPr/>
      <dgm:t>
        <a:bodyPr/>
        <a:lstStyle/>
        <a:p>
          <a:endParaRPr lang="de-DE"/>
        </a:p>
      </dgm:t>
    </dgm:pt>
    <dgm:pt modelId="{003B3096-A3FA-45D3-8E0D-F80F12566627}" type="sibTrans" cxnId="{AE85BDC6-991A-4391-801C-CE0C2AE3589F}">
      <dgm:prSet/>
      <dgm:spPr/>
      <dgm:t>
        <a:bodyPr/>
        <a:lstStyle/>
        <a:p>
          <a:endParaRPr lang="de-DE"/>
        </a:p>
      </dgm:t>
    </dgm:pt>
    <dgm:pt modelId="{31FC4A10-1193-4843-BF6A-723FF3C62986}">
      <dgm:prSet custT="1"/>
      <dgm:spPr/>
      <dgm:t>
        <a:bodyPr/>
        <a:lstStyle/>
        <a:p>
          <a:r>
            <a:rPr lang="de-DE" sz="1400" dirty="0">
              <a:latin typeface="Calibri" panose="020F0502020204030204" pitchFamily="34" charset="0"/>
            </a:rPr>
            <a:t>Lehrkraft fördert die Reflexion der Lernenden (Prozess und Produkt) durch kollegiale oder Selbstreflexion. </a:t>
          </a:r>
        </a:p>
      </dgm:t>
    </dgm:pt>
    <dgm:pt modelId="{1CDC7953-8AC9-4F33-BC54-BF07FEA020B3}" type="parTrans" cxnId="{BE150A1B-6A63-4CBE-8617-CC5C4856026B}">
      <dgm:prSet/>
      <dgm:spPr/>
      <dgm:t>
        <a:bodyPr/>
        <a:lstStyle/>
        <a:p>
          <a:endParaRPr lang="de-DE"/>
        </a:p>
      </dgm:t>
    </dgm:pt>
    <dgm:pt modelId="{CC9C7880-E5CF-49DE-AE7F-21495323EA54}" type="sibTrans" cxnId="{BE150A1B-6A63-4CBE-8617-CC5C4856026B}">
      <dgm:prSet/>
      <dgm:spPr/>
      <dgm:t>
        <a:bodyPr/>
        <a:lstStyle/>
        <a:p>
          <a:endParaRPr lang="de-DE"/>
        </a:p>
      </dgm:t>
    </dgm:pt>
    <dgm:pt modelId="{289F6D61-83CD-4F33-8AFC-1A281F0F5BD2}">
      <dgm:prSet custT="1"/>
      <dgm:spPr/>
      <dgm:t>
        <a:bodyPr/>
        <a:lstStyle/>
        <a:p>
          <a:r>
            <a:rPr lang="de-DE" sz="1400" dirty="0">
              <a:latin typeface="Calibri" panose="020F0502020204030204" pitchFamily="34" charset="0"/>
            </a:rPr>
            <a:t>Lehrkraft reflektiert und bewertet den Lernprozess und das Ergebnis der Lernenden.</a:t>
          </a:r>
        </a:p>
      </dgm:t>
    </dgm:pt>
    <dgm:pt modelId="{53F6DF9C-63E7-408F-9833-280A7862571D}" type="parTrans" cxnId="{F9FAE6CE-9B48-45E4-9C8A-A2F13CD4CEE3}">
      <dgm:prSet/>
      <dgm:spPr/>
      <dgm:t>
        <a:bodyPr/>
        <a:lstStyle/>
        <a:p>
          <a:endParaRPr lang="de-DE"/>
        </a:p>
      </dgm:t>
    </dgm:pt>
    <dgm:pt modelId="{B97D896F-D50F-4B15-B5B5-73AD885C15BD}" type="sibTrans" cxnId="{F9FAE6CE-9B48-45E4-9C8A-A2F13CD4CEE3}">
      <dgm:prSet/>
      <dgm:spPr/>
      <dgm:t>
        <a:bodyPr/>
        <a:lstStyle/>
        <a:p>
          <a:endParaRPr lang="de-DE"/>
        </a:p>
      </dgm:t>
    </dgm:pt>
    <dgm:pt modelId="{5CDCF049-855C-4C11-875E-F37AE24F5D72}" type="pres">
      <dgm:prSet presAssocID="{47B51CF9-FEE3-4A3B-A24F-EC0277D7C88C}" presName="linearFlow" presStyleCnt="0">
        <dgm:presLayoutVars>
          <dgm:dir/>
          <dgm:animLvl val="lvl"/>
          <dgm:resizeHandles val="exact"/>
        </dgm:presLayoutVars>
      </dgm:prSet>
      <dgm:spPr/>
      <dgm:t>
        <a:bodyPr/>
        <a:lstStyle/>
        <a:p>
          <a:endParaRPr lang="de-DE"/>
        </a:p>
      </dgm:t>
    </dgm:pt>
    <dgm:pt modelId="{E1FD27DC-54A0-4A32-9234-60CCD81B7136}" type="pres">
      <dgm:prSet presAssocID="{F5809DE2-0B08-4F5D-BE18-46B2111BD975}" presName="composite" presStyleCnt="0"/>
      <dgm:spPr/>
    </dgm:pt>
    <dgm:pt modelId="{1F17FDBC-A9AB-40BB-974D-70D47A9BA297}" type="pres">
      <dgm:prSet presAssocID="{F5809DE2-0B08-4F5D-BE18-46B2111BD975}" presName="parentText" presStyleLbl="alignNode1" presStyleIdx="0" presStyleCnt="7">
        <dgm:presLayoutVars>
          <dgm:chMax val="1"/>
          <dgm:bulletEnabled val="1"/>
        </dgm:presLayoutVars>
      </dgm:prSet>
      <dgm:spPr/>
      <dgm:t>
        <a:bodyPr/>
        <a:lstStyle/>
        <a:p>
          <a:endParaRPr lang="de-DE"/>
        </a:p>
      </dgm:t>
    </dgm:pt>
    <dgm:pt modelId="{55B59380-CE54-4BC2-8AB1-0AFB2306AB2A}" type="pres">
      <dgm:prSet presAssocID="{F5809DE2-0B08-4F5D-BE18-46B2111BD975}" presName="descendantText" presStyleLbl="alignAcc1" presStyleIdx="0" presStyleCnt="7">
        <dgm:presLayoutVars>
          <dgm:bulletEnabled val="1"/>
        </dgm:presLayoutVars>
      </dgm:prSet>
      <dgm:spPr/>
      <dgm:t>
        <a:bodyPr/>
        <a:lstStyle/>
        <a:p>
          <a:endParaRPr lang="de-DE"/>
        </a:p>
      </dgm:t>
    </dgm:pt>
    <dgm:pt modelId="{4268AA7B-B868-4C19-A8A3-076F08F0CDD0}" type="pres">
      <dgm:prSet presAssocID="{134494FD-C12D-4240-BB4C-6D71A7EC8392}" presName="sp" presStyleCnt="0"/>
      <dgm:spPr/>
    </dgm:pt>
    <dgm:pt modelId="{23CECD5E-4EAD-4722-BEFB-B47187AD4E8C}" type="pres">
      <dgm:prSet presAssocID="{27979C25-1CE8-4341-B6AB-A3EDB01F7C47}" presName="composite" presStyleCnt="0"/>
      <dgm:spPr/>
    </dgm:pt>
    <dgm:pt modelId="{16872D0C-973F-4985-8FCB-1F8BF37FA91B}" type="pres">
      <dgm:prSet presAssocID="{27979C25-1CE8-4341-B6AB-A3EDB01F7C47}" presName="parentText" presStyleLbl="alignNode1" presStyleIdx="1" presStyleCnt="7">
        <dgm:presLayoutVars>
          <dgm:chMax val="1"/>
          <dgm:bulletEnabled val="1"/>
        </dgm:presLayoutVars>
      </dgm:prSet>
      <dgm:spPr/>
      <dgm:t>
        <a:bodyPr/>
        <a:lstStyle/>
        <a:p>
          <a:endParaRPr lang="de-DE"/>
        </a:p>
      </dgm:t>
    </dgm:pt>
    <dgm:pt modelId="{FDAC7511-7A53-4969-BC79-1DFF926D619D}" type="pres">
      <dgm:prSet presAssocID="{27979C25-1CE8-4341-B6AB-A3EDB01F7C47}" presName="descendantText" presStyleLbl="alignAcc1" presStyleIdx="1" presStyleCnt="7">
        <dgm:presLayoutVars>
          <dgm:bulletEnabled val="1"/>
        </dgm:presLayoutVars>
      </dgm:prSet>
      <dgm:spPr/>
      <dgm:t>
        <a:bodyPr/>
        <a:lstStyle/>
        <a:p>
          <a:endParaRPr lang="de-DE"/>
        </a:p>
      </dgm:t>
    </dgm:pt>
    <dgm:pt modelId="{FEBF18E9-7F84-4B40-BF9C-56C7F40EFF7B}" type="pres">
      <dgm:prSet presAssocID="{A20A1696-D421-4D65-AC05-3E49DC40A4F2}" presName="sp" presStyleCnt="0"/>
      <dgm:spPr/>
    </dgm:pt>
    <dgm:pt modelId="{16C3D10C-0452-44C7-811F-DDFC2C9DE8CE}" type="pres">
      <dgm:prSet presAssocID="{8347CE29-A09F-4B1C-B7D7-242C000D23F4}" presName="composite" presStyleCnt="0"/>
      <dgm:spPr/>
    </dgm:pt>
    <dgm:pt modelId="{DCAF0EE9-8A40-424C-B688-333F8D1C3458}" type="pres">
      <dgm:prSet presAssocID="{8347CE29-A09F-4B1C-B7D7-242C000D23F4}" presName="parentText" presStyleLbl="alignNode1" presStyleIdx="2" presStyleCnt="7">
        <dgm:presLayoutVars>
          <dgm:chMax val="1"/>
          <dgm:bulletEnabled val="1"/>
        </dgm:presLayoutVars>
      </dgm:prSet>
      <dgm:spPr/>
      <dgm:t>
        <a:bodyPr/>
        <a:lstStyle/>
        <a:p>
          <a:endParaRPr lang="de-DE"/>
        </a:p>
      </dgm:t>
    </dgm:pt>
    <dgm:pt modelId="{CA0353BE-0D0A-4AAD-A762-1C3FC973B9F9}" type="pres">
      <dgm:prSet presAssocID="{8347CE29-A09F-4B1C-B7D7-242C000D23F4}" presName="descendantText" presStyleLbl="alignAcc1" presStyleIdx="2" presStyleCnt="7">
        <dgm:presLayoutVars>
          <dgm:bulletEnabled val="1"/>
        </dgm:presLayoutVars>
      </dgm:prSet>
      <dgm:spPr/>
      <dgm:t>
        <a:bodyPr/>
        <a:lstStyle/>
        <a:p>
          <a:endParaRPr lang="de-DE"/>
        </a:p>
      </dgm:t>
    </dgm:pt>
    <dgm:pt modelId="{D229623E-A387-4A4B-95DD-DB77C1FCD377}" type="pres">
      <dgm:prSet presAssocID="{A9CDAF71-71C7-40FB-97F1-646623D2B335}" presName="sp" presStyleCnt="0"/>
      <dgm:spPr/>
    </dgm:pt>
    <dgm:pt modelId="{226F03F4-4325-4C08-AA1A-EFF913788A23}" type="pres">
      <dgm:prSet presAssocID="{321D8B63-632B-4F15-940C-B6EB677A85E8}" presName="composite" presStyleCnt="0"/>
      <dgm:spPr/>
    </dgm:pt>
    <dgm:pt modelId="{FA101174-355D-4A73-86A7-30898772B4D9}" type="pres">
      <dgm:prSet presAssocID="{321D8B63-632B-4F15-940C-B6EB677A85E8}" presName="parentText" presStyleLbl="alignNode1" presStyleIdx="3" presStyleCnt="7">
        <dgm:presLayoutVars>
          <dgm:chMax val="1"/>
          <dgm:bulletEnabled val="1"/>
        </dgm:presLayoutVars>
      </dgm:prSet>
      <dgm:spPr/>
      <dgm:t>
        <a:bodyPr/>
        <a:lstStyle/>
        <a:p>
          <a:endParaRPr lang="de-DE"/>
        </a:p>
      </dgm:t>
    </dgm:pt>
    <dgm:pt modelId="{85D9E971-0880-4888-BFB3-F15699DE0754}" type="pres">
      <dgm:prSet presAssocID="{321D8B63-632B-4F15-940C-B6EB677A85E8}" presName="descendantText" presStyleLbl="alignAcc1" presStyleIdx="3" presStyleCnt="7">
        <dgm:presLayoutVars>
          <dgm:bulletEnabled val="1"/>
        </dgm:presLayoutVars>
      </dgm:prSet>
      <dgm:spPr/>
      <dgm:t>
        <a:bodyPr/>
        <a:lstStyle/>
        <a:p>
          <a:endParaRPr lang="de-DE"/>
        </a:p>
      </dgm:t>
    </dgm:pt>
    <dgm:pt modelId="{A5264A60-A1BC-4860-B340-C8B884E0FC8C}" type="pres">
      <dgm:prSet presAssocID="{07D9E9C0-E68E-4B75-A5DF-75AEFE0ABEBE}" presName="sp" presStyleCnt="0"/>
      <dgm:spPr/>
    </dgm:pt>
    <dgm:pt modelId="{5DB1250B-0DC2-48BE-93B9-1EA44545A709}" type="pres">
      <dgm:prSet presAssocID="{08FBF292-313F-41DF-9A6B-AFC0FF4C3731}" presName="composite" presStyleCnt="0"/>
      <dgm:spPr/>
    </dgm:pt>
    <dgm:pt modelId="{29DD6D85-ACE6-49AA-8342-8F268FEDF090}" type="pres">
      <dgm:prSet presAssocID="{08FBF292-313F-41DF-9A6B-AFC0FF4C3731}" presName="parentText" presStyleLbl="alignNode1" presStyleIdx="4" presStyleCnt="7">
        <dgm:presLayoutVars>
          <dgm:chMax val="1"/>
          <dgm:bulletEnabled val="1"/>
        </dgm:presLayoutVars>
      </dgm:prSet>
      <dgm:spPr/>
      <dgm:t>
        <a:bodyPr/>
        <a:lstStyle/>
        <a:p>
          <a:endParaRPr lang="de-DE"/>
        </a:p>
      </dgm:t>
    </dgm:pt>
    <dgm:pt modelId="{4D2767C4-F14F-4D84-B4FA-E89D063C3B64}" type="pres">
      <dgm:prSet presAssocID="{08FBF292-313F-41DF-9A6B-AFC0FF4C3731}" presName="descendantText" presStyleLbl="alignAcc1" presStyleIdx="4" presStyleCnt="7">
        <dgm:presLayoutVars>
          <dgm:bulletEnabled val="1"/>
        </dgm:presLayoutVars>
      </dgm:prSet>
      <dgm:spPr/>
      <dgm:t>
        <a:bodyPr/>
        <a:lstStyle/>
        <a:p>
          <a:endParaRPr lang="de-DE"/>
        </a:p>
      </dgm:t>
    </dgm:pt>
    <dgm:pt modelId="{7F2E5FCE-C5C9-440E-808A-C978B7B84FA2}" type="pres">
      <dgm:prSet presAssocID="{8E5A7CC1-47AB-41A0-AA86-2B498EC15BB0}" presName="sp" presStyleCnt="0"/>
      <dgm:spPr/>
    </dgm:pt>
    <dgm:pt modelId="{D49CA3A5-B0CB-495D-A361-8F4859F1E1EE}" type="pres">
      <dgm:prSet presAssocID="{F2916F74-6175-485D-9DA1-25D7BF34B831}" presName="composite" presStyleCnt="0"/>
      <dgm:spPr/>
    </dgm:pt>
    <dgm:pt modelId="{5F12F8AB-C8D2-4133-BCA1-10A56DD02D01}" type="pres">
      <dgm:prSet presAssocID="{F2916F74-6175-485D-9DA1-25D7BF34B831}" presName="parentText" presStyleLbl="alignNode1" presStyleIdx="5" presStyleCnt="7">
        <dgm:presLayoutVars>
          <dgm:chMax val="1"/>
          <dgm:bulletEnabled val="1"/>
        </dgm:presLayoutVars>
      </dgm:prSet>
      <dgm:spPr/>
      <dgm:t>
        <a:bodyPr/>
        <a:lstStyle/>
        <a:p>
          <a:endParaRPr lang="de-DE"/>
        </a:p>
      </dgm:t>
    </dgm:pt>
    <dgm:pt modelId="{A881658E-12A5-4EDD-BFC6-6C141A355401}" type="pres">
      <dgm:prSet presAssocID="{F2916F74-6175-485D-9DA1-25D7BF34B831}" presName="descendantText" presStyleLbl="alignAcc1" presStyleIdx="5" presStyleCnt="7">
        <dgm:presLayoutVars>
          <dgm:bulletEnabled val="1"/>
        </dgm:presLayoutVars>
      </dgm:prSet>
      <dgm:spPr/>
      <dgm:t>
        <a:bodyPr/>
        <a:lstStyle/>
        <a:p>
          <a:endParaRPr lang="de-DE"/>
        </a:p>
      </dgm:t>
    </dgm:pt>
    <dgm:pt modelId="{D2E658CB-2716-48EA-A67A-57E1354289DC}" type="pres">
      <dgm:prSet presAssocID="{9986D7BE-AA07-4E88-8F9A-17C612F7E9B4}" presName="sp" presStyleCnt="0"/>
      <dgm:spPr/>
    </dgm:pt>
    <dgm:pt modelId="{E99C0E10-325B-4B9A-B3C1-0EDE3DA071BD}" type="pres">
      <dgm:prSet presAssocID="{4CDD001F-3FC8-4B4E-B396-EC5C3C97C7CD}" presName="composite" presStyleCnt="0"/>
      <dgm:spPr/>
    </dgm:pt>
    <dgm:pt modelId="{933A3AB0-7ED0-457E-BD9E-39774FBD6E8A}" type="pres">
      <dgm:prSet presAssocID="{4CDD001F-3FC8-4B4E-B396-EC5C3C97C7CD}" presName="parentText" presStyleLbl="alignNode1" presStyleIdx="6" presStyleCnt="7">
        <dgm:presLayoutVars>
          <dgm:chMax val="1"/>
          <dgm:bulletEnabled val="1"/>
        </dgm:presLayoutVars>
      </dgm:prSet>
      <dgm:spPr/>
      <dgm:t>
        <a:bodyPr/>
        <a:lstStyle/>
        <a:p>
          <a:endParaRPr lang="de-DE"/>
        </a:p>
      </dgm:t>
    </dgm:pt>
    <dgm:pt modelId="{A8F28E1B-309E-47CE-AC37-1FE398800917}" type="pres">
      <dgm:prSet presAssocID="{4CDD001F-3FC8-4B4E-B396-EC5C3C97C7CD}" presName="descendantText" presStyleLbl="alignAcc1" presStyleIdx="6" presStyleCnt="7">
        <dgm:presLayoutVars>
          <dgm:bulletEnabled val="1"/>
        </dgm:presLayoutVars>
      </dgm:prSet>
      <dgm:spPr/>
      <dgm:t>
        <a:bodyPr/>
        <a:lstStyle/>
        <a:p>
          <a:endParaRPr lang="de-DE"/>
        </a:p>
      </dgm:t>
    </dgm:pt>
  </dgm:ptLst>
  <dgm:cxnLst>
    <dgm:cxn modelId="{AE85BDC6-991A-4391-801C-CE0C2AE3589F}" srcId="{08FBF292-313F-41DF-9A6B-AFC0FF4C3731}" destId="{5597C790-8D25-4303-BDAF-F98C33261EC0}" srcOrd="0" destOrd="0" parTransId="{AF8033E0-6BE0-467C-9A15-972552EB0C22}" sibTransId="{003B3096-A3FA-45D3-8E0D-F80F12566627}"/>
    <dgm:cxn modelId="{27C32832-CD5D-411F-8CE1-D97506B73859}" type="presOf" srcId="{4D00C959-5744-4336-8470-7AF594EC21AF}" destId="{55B59380-CE54-4BC2-8AB1-0AFB2306AB2A}" srcOrd="0" destOrd="0" presId="urn:microsoft.com/office/officeart/2005/8/layout/chevron2"/>
    <dgm:cxn modelId="{141B11E8-C8F2-4989-A1C5-3E89D489CE04}" srcId="{47B51CF9-FEE3-4A3B-A24F-EC0277D7C88C}" destId="{08FBF292-313F-41DF-9A6B-AFC0FF4C3731}" srcOrd="4" destOrd="0" parTransId="{20F75EE4-0025-4CD0-9133-FB1DCD916383}" sibTransId="{8E5A7CC1-47AB-41A0-AA86-2B498EC15BB0}"/>
    <dgm:cxn modelId="{06A01694-572D-4EB1-9041-AB2B0A009BCD}" type="presOf" srcId="{F2916F74-6175-485D-9DA1-25D7BF34B831}" destId="{5F12F8AB-C8D2-4133-BCA1-10A56DD02D01}" srcOrd="0" destOrd="0" presId="urn:microsoft.com/office/officeart/2005/8/layout/chevron2"/>
    <dgm:cxn modelId="{AC383B27-5F8A-425D-8C2A-6DC5942B588A}" srcId="{47B51CF9-FEE3-4A3B-A24F-EC0277D7C88C}" destId="{F2916F74-6175-485D-9DA1-25D7BF34B831}" srcOrd="5" destOrd="0" parTransId="{AB342FAD-0991-47E3-B685-A1B194511368}" sibTransId="{9986D7BE-AA07-4E88-8F9A-17C612F7E9B4}"/>
    <dgm:cxn modelId="{F9FAE6CE-9B48-45E4-9C8A-A2F13CD4CEE3}" srcId="{4CDD001F-3FC8-4B4E-B396-EC5C3C97C7CD}" destId="{289F6D61-83CD-4F33-8AFC-1A281F0F5BD2}" srcOrd="0" destOrd="0" parTransId="{53F6DF9C-63E7-408F-9833-280A7862571D}" sibTransId="{B97D896F-D50F-4B15-B5B5-73AD885C15BD}"/>
    <dgm:cxn modelId="{A160C486-C493-4614-87AE-52E3CB660AF9}" srcId="{47B51CF9-FEE3-4A3B-A24F-EC0277D7C88C}" destId="{8347CE29-A09F-4B1C-B7D7-242C000D23F4}" srcOrd="2" destOrd="0" parTransId="{EDA6C96F-F3E5-4060-8D3F-7C65A4D7D18E}" sibTransId="{A9CDAF71-71C7-40FB-97F1-646623D2B335}"/>
    <dgm:cxn modelId="{537E90CE-40C1-4EEF-9511-F9C0EC2D78A2}" srcId="{47B51CF9-FEE3-4A3B-A24F-EC0277D7C88C}" destId="{27979C25-1CE8-4341-B6AB-A3EDB01F7C47}" srcOrd="1" destOrd="0" parTransId="{CA2E6DD6-C352-47F5-A709-3E358FE04214}" sibTransId="{A20A1696-D421-4D65-AC05-3E49DC40A4F2}"/>
    <dgm:cxn modelId="{AF4268FA-2D67-451A-9ED6-23D81F1FCB47}" type="presOf" srcId="{8347CE29-A09F-4B1C-B7D7-242C000D23F4}" destId="{DCAF0EE9-8A40-424C-B688-333F8D1C3458}" srcOrd="0" destOrd="0" presId="urn:microsoft.com/office/officeart/2005/8/layout/chevron2"/>
    <dgm:cxn modelId="{F19A4F4C-4B24-4F82-8A15-BA242DB59AA4}" srcId="{47B51CF9-FEE3-4A3B-A24F-EC0277D7C88C}" destId="{F5809DE2-0B08-4F5D-BE18-46B2111BD975}" srcOrd="0" destOrd="0" parTransId="{1BF031CD-4A3A-42A9-A682-799B57037E76}" sibTransId="{134494FD-C12D-4240-BB4C-6D71A7EC8392}"/>
    <dgm:cxn modelId="{CAD899B2-B0A6-4507-B0E2-629C53EAF13A}" type="presOf" srcId="{4CDD001F-3FC8-4B4E-B396-EC5C3C97C7CD}" destId="{933A3AB0-7ED0-457E-BD9E-39774FBD6E8A}" srcOrd="0" destOrd="0" presId="urn:microsoft.com/office/officeart/2005/8/layout/chevron2"/>
    <dgm:cxn modelId="{8F0A1F5F-2DF4-4CC6-A7A4-4803C9B3C1C2}" type="presOf" srcId="{27979C25-1CE8-4341-B6AB-A3EDB01F7C47}" destId="{16872D0C-973F-4985-8FCB-1F8BF37FA91B}" srcOrd="0" destOrd="0" presId="urn:microsoft.com/office/officeart/2005/8/layout/chevron2"/>
    <dgm:cxn modelId="{BC16E00D-A2EC-42E3-9496-38641BBD146F}" type="presOf" srcId="{321D8B63-632B-4F15-940C-B6EB677A85E8}" destId="{FA101174-355D-4A73-86A7-30898772B4D9}" srcOrd="0" destOrd="0" presId="urn:microsoft.com/office/officeart/2005/8/layout/chevron2"/>
    <dgm:cxn modelId="{59428F5B-4459-4DA4-ABF2-D887BDA5902B}" type="presOf" srcId="{289F6D61-83CD-4F33-8AFC-1A281F0F5BD2}" destId="{A8F28E1B-309E-47CE-AC37-1FE398800917}" srcOrd="0" destOrd="0" presId="urn:microsoft.com/office/officeart/2005/8/layout/chevron2"/>
    <dgm:cxn modelId="{33D5360A-6EBE-44B5-9E58-844580C7C7A2}" type="presOf" srcId="{037BBE79-FEBE-4620-8685-02D89A7BDC97}" destId="{FDAC7511-7A53-4969-BC79-1DFF926D619D}" srcOrd="0" destOrd="0" presId="urn:microsoft.com/office/officeart/2005/8/layout/chevron2"/>
    <dgm:cxn modelId="{D4654DAE-8FCB-43E2-A1C9-CB01728D8358}" srcId="{47B51CF9-FEE3-4A3B-A24F-EC0277D7C88C}" destId="{321D8B63-632B-4F15-940C-B6EB677A85E8}" srcOrd="3" destOrd="0" parTransId="{B91D975B-0829-4FE5-82E9-3F95BCBBDCD4}" sibTransId="{07D9E9C0-E68E-4B75-A5DF-75AEFE0ABEBE}"/>
    <dgm:cxn modelId="{BE150A1B-6A63-4CBE-8617-CC5C4856026B}" srcId="{F2916F74-6175-485D-9DA1-25D7BF34B831}" destId="{31FC4A10-1193-4843-BF6A-723FF3C62986}" srcOrd="0" destOrd="0" parTransId="{1CDC7953-8AC9-4F33-BC54-BF07FEA020B3}" sibTransId="{CC9C7880-E5CF-49DE-AE7F-21495323EA54}"/>
    <dgm:cxn modelId="{6EDAAE08-7402-4C51-8A43-1150CBFF41FB}" type="presOf" srcId="{F5809DE2-0B08-4F5D-BE18-46B2111BD975}" destId="{1F17FDBC-A9AB-40BB-974D-70D47A9BA297}" srcOrd="0" destOrd="0" presId="urn:microsoft.com/office/officeart/2005/8/layout/chevron2"/>
    <dgm:cxn modelId="{426A7FE9-E082-48F4-8961-714168329A41}" type="presOf" srcId="{B3C701BB-BE67-4E8B-B182-0780DD3DAC6D}" destId="{85D9E971-0880-4888-BFB3-F15699DE0754}" srcOrd="0" destOrd="0" presId="urn:microsoft.com/office/officeart/2005/8/layout/chevron2"/>
    <dgm:cxn modelId="{752E9EB0-D7D7-4AA8-9782-5DD9028D7469}" type="presOf" srcId="{5597C790-8D25-4303-BDAF-F98C33261EC0}" destId="{4D2767C4-F14F-4D84-B4FA-E89D063C3B64}" srcOrd="0" destOrd="0" presId="urn:microsoft.com/office/officeart/2005/8/layout/chevron2"/>
    <dgm:cxn modelId="{1F774266-0B0E-40FB-9863-D5B4A00E93BB}" type="presOf" srcId="{08FBF292-313F-41DF-9A6B-AFC0FF4C3731}" destId="{29DD6D85-ACE6-49AA-8342-8F268FEDF090}" srcOrd="0" destOrd="0" presId="urn:microsoft.com/office/officeart/2005/8/layout/chevron2"/>
    <dgm:cxn modelId="{9920F667-3F73-4D2C-AFE9-B14AA044EFF5}" srcId="{321D8B63-632B-4F15-940C-B6EB677A85E8}" destId="{B3C701BB-BE67-4E8B-B182-0780DD3DAC6D}" srcOrd="0" destOrd="0" parTransId="{8479D6A6-10B6-410B-96C9-0A09FB13BD32}" sibTransId="{C1ACA486-2BCD-47B3-AFA7-9B3B959CD936}"/>
    <dgm:cxn modelId="{876FF6CE-98A6-4512-8A66-41EEA80D0C0C}" type="presOf" srcId="{31FC4A10-1193-4843-BF6A-723FF3C62986}" destId="{A881658E-12A5-4EDD-BFC6-6C141A355401}" srcOrd="0" destOrd="0" presId="urn:microsoft.com/office/officeart/2005/8/layout/chevron2"/>
    <dgm:cxn modelId="{325FC57B-8419-4C0A-A9F2-21A81E84E1E3}" srcId="{27979C25-1CE8-4341-B6AB-A3EDB01F7C47}" destId="{037BBE79-FEBE-4620-8685-02D89A7BDC97}" srcOrd="0" destOrd="0" parTransId="{0E225AF3-B4B1-4029-A63E-D203955DA3AE}" sibTransId="{604F4FEB-9BF6-4600-8C34-C3535B2A2BDE}"/>
    <dgm:cxn modelId="{EC29B039-A894-4960-9141-064A45B8E069}" srcId="{8347CE29-A09F-4B1C-B7D7-242C000D23F4}" destId="{DE91A6A0-A3B9-4ED3-8861-F54BD6938EF6}" srcOrd="0" destOrd="0" parTransId="{82018753-C0E3-4358-8BD1-1872464590C2}" sibTransId="{60472EE2-89AE-4052-94A2-DA162EA19CBB}"/>
    <dgm:cxn modelId="{C837AA59-8DB9-4E9D-8035-F0479B3DA89E}" type="presOf" srcId="{DE91A6A0-A3B9-4ED3-8861-F54BD6938EF6}" destId="{CA0353BE-0D0A-4AAD-A762-1C3FC973B9F9}" srcOrd="0" destOrd="0" presId="urn:microsoft.com/office/officeart/2005/8/layout/chevron2"/>
    <dgm:cxn modelId="{2301B8CC-648B-4856-BE94-E7BB9EBFC94C}" type="presOf" srcId="{47B51CF9-FEE3-4A3B-A24F-EC0277D7C88C}" destId="{5CDCF049-855C-4C11-875E-F37AE24F5D72}" srcOrd="0" destOrd="0" presId="urn:microsoft.com/office/officeart/2005/8/layout/chevron2"/>
    <dgm:cxn modelId="{C7B7C67D-233D-49F1-862C-37169B9AD73F}" srcId="{47B51CF9-FEE3-4A3B-A24F-EC0277D7C88C}" destId="{4CDD001F-3FC8-4B4E-B396-EC5C3C97C7CD}" srcOrd="6" destOrd="0" parTransId="{D48DAC7F-CD6C-4B0B-8E11-EA3FA099121A}" sibTransId="{0155DB22-7051-4634-BDCD-617844B5849E}"/>
    <dgm:cxn modelId="{8C49CA9C-2E02-4F11-BB61-CC4AC4BEE9F5}" srcId="{F5809DE2-0B08-4F5D-BE18-46B2111BD975}" destId="{4D00C959-5744-4336-8470-7AF594EC21AF}" srcOrd="0" destOrd="0" parTransId="{2C607152-9FC7-4AB7-8867-38788DA79F24}" sibTransId="{E30D8B23-274E-4252-9495-CB6C0193D11E}"/>
    <dgm:cxn modelId="{78609988-7021-420D-B4AF-5BB692F2BEC6}" type="presParOf" srcId="{5CDCF049-855C-4C11-875E-F37AE24F5D72}" destId="{E1FD27DC-54A0-4A32-9234-60CCD81B7136}" srcOrd="0" destOrd="0" presId="urn:microsoft.com/office/officeart/2005/8/layout/chevron2"/>
    <dgm:cxn modelId="{076AF1B2-4E3B-4138-AE74-4DDB00C492FD}" type="presParOf" srcId="{E1FD27DC-54A0-4A32-9234-60CCD81B7136}" destId="{1F17FDBC-A9AB-40BB-974D-70D47A9BA297}" srcOrd="0" destOrd="0" presId="urn:microsoft.com/office/officeart/2005/8/layout/chevron2"/>
    <dgm:cxn modelId="{327FB00F-F255-4E01-909F-0A5F259E6114}" type="presParOf" srcId="{E1FD27DC-54A0-4A32-9234-60CCD81B7136}" destId="{55B59380-CE54-4BC2-8AB1-0AFB2306AB2A}" srcOrd="1" destOrd="0" presId="urn:microsoft.com/office/officeart/2005/8/layout/chevron2"/>
    <dgm:cxn modelId="{0AB3A26E-02DE-4B66-BFC9-B9C7EDB0DDCB}" type="presParOf" srcId="{5CDCF049-855C-4C11-875E-F37AE24F5D72}" destId="{4268AA7B-B868-4C19-A8A3-076F08F0CDD0}" srcOrd="1" destOrd="0" presId="urn:microsoft.com/office/officeart/2005/8/layout/chevron2"/>
    <dgm:cxn modelId="{A16FF423-A34D-4641-BD7F-79D919446B72}" type="presParOf" srcId="{5CDCF049-855C-4C11-875E-F37AE24F5D72}" destId="{23CECD5E-4EAD-4722-BEFB-B47187AD4E8C}" srcOrd="2" destOrd="0" presId="urn:microsoft.com/office/officeart/2005/8/layout/chevron2"/>
    <dgm:cxn modelId="{105932A7-2307-4890-A1C2-40AF1224C1D0}" type="presParOf" srcId="{23CECD5E-4EAD-4722-BEFB-B47187AD4E8C}" destId="{16872D0C-973F-4985-8FCB-1F8BF37FA91B}" srcOrd="0" destOrd="0" presId="urn:microsoft.com/office/officeart/2005/8/layout/chevron2"/>
    <dgm:cxn modelId="{998BC78C-63F0-4A4D-A6F0-C2969BA8157B}" type="presParOf" srcId="{23CECD5E-4EAD-4722-BEFB-B47187AD4E8C}" destId="{FDAC7511-7A53-4969-BC79-1DFF926D619D}" srcOrd="1" destOrd="0" presId="urn:microsoft.com/office/officeart/2005/8/layout/chevron2"/>
    <dgm:cxn modelId="{A0BED05B-D00A-46F4-ACE1-C7915AAC378C}" type="presParOf" srcId="{5CDCF049-855C-4C11-875E-F37AE24F5D72}" destId="{FEBF18E9-7F84-4B40-BF9C-56C7F40EFF7B}" srcOrd="3" destOrd="0" presId="urn:microsoft.com/office/officeart/2005/8/layout/chevron2"/>
    <dgm:cxn modelId="{6A7F6D57-0255-4D68-9076-5794697AD92B}" type="presParOf" srcId="{5CDCF049-855C-4C11-875E-F37AE24F5D72}" destId="{16C3D10C-0452-44C7-811F-DDFC2C9DE8CE}" srcOrd="4" destOrd="0" presId="urn:microsoft.com/office/officeart/2005/8/layout/chevron2"/>
    <dgm:cxn modelId="{5314D731-AC37-4203-98BE-9CD73E3231C0}" type="presParOf" srcId="{16C3D10C-0452-44C7-811F-DDFC2C9DE8CE}" destId="{DCAF0EE9-8A40-424C-B688-333F8D1C3458}" srcOrd="0" destOrd="0" presId="urn:microsoft.com/office/officeart/2005/8/layout/chevron2"/>
    <dgm:cxn modelId="{276B4E53-E0C5-47D0-8C81-BCF6EA7DA2E1}" type="presParOf" srcId="{16C3D10C-0452-44C7-811F-DDFC2C9DE8CE}" destId="{CA0353BE-0D0A-4AAD-A762-1C3FC973B9F9}" srcOrd="1" destOrd="0" presId="urn:microsoft.com/office/officeart/2005/8/layout/chevron2"/>
    <dgm:cxn modelId="{5F0198AF-6D6C-45D9-B71D-3156A01E0F8B}" type="presParOf" srcId="{5CDCF049-855C-4C11-875E-F37AE24F5D72}" destId="{D229623E-A387-4A4B-95DD-DB77C1FCD377}" srcOrd="5" destOrd="0" presId="urn:microsoft.com/office/officeart/2005/8/layout/chevron2"/>
    <dgm:cxn modelId="{F5C81374-3ED4-4BA4-BFB4-BEB2003B3C0B}" type="presParOf" srcId="{5CDCF049-855C-4C11-875E-F37AE24F5D72}" destId="{226F03F4-4325-4C08-AA1A-EFF913788A23}" srcOrd="6" destOrd="0" presId="urn:microsoft.com/office/officeart/2005/8/layout/chevron2"/>
    <dgm:cxn modelId="{6255236A-926A-4CC9-86BD-C22DE76B8D18}" type="presParOf" srcId="{226F03F4-4325-4C08-AA1A-EFF913788A23}" destId="{FA101174-355D-4A73-86A7-30898772B4D9}" srcOrd="0" destOrd="0" presId="urn:microsoft.com/office/officeart/2005/8/layout/chevron2"/>
    <dgm:cxn modelId="{408633BC-386D-487B-B721-9CC5722F500B}" type="presParOf" srcId="{226F03F4-4325-4C08-AA1A-EFF913788A23}" destId="{85D9E971-0880-4888-BFB3-F15699DE0754}" srcOrd="1" destOrd="0" presId="urn:microsoft.com/office/officeart/2005/8/layout/chevron2"/>
    <dgm:cxn modelId="{1A8D0282-0162-41D8-8B4F-9D5361C127B8}" type="presParOf" srcId="{5CDCF049-855C-4C11-875E-F37AE24F5D72}" destId="{A5264A60-A1BC-4860-B340-C8B884E0FC8C}" srcOrd="7" destOrd="0" presId="urn:microsoft.com/office/officeart/2005/8/layout/chevron2"/>
    <dgm:cxn modelId="{F5A0FC4D-4FC9-47F2-ACD2-C24C36C9E559}" type="presParOf" srcId="{5CDCF049-855C-4C11-875E-F37AE24F5D72}" destId="{5DB1250B-0DC2-48BE-93B9-1EA44545A709}" srcOrd="8" destOrd="0" presId="urn:microsoft.com/office/officeart/2005/8/layout/chevron2"/>
    <dgm:cxn modelId="{0DE9F684-4A11-4D79-AE2D-5EB9429FFE1B}" type="presParOf" srcId="{5DB1250B-0DC2-48BE-93B9-1EA44545A709}" destId="{29DD6D85-ACE6-49AA-8342-8F268FEDF090}" srcOrd="0" destOrd="0" presId="urn:microsoft.com/office/officeart/2005/8/layout/chevron2"/>
    <dgm:cxn modelId="{CC2003A6-7A5C-41CD-8644-61182197C301}" type="presParOf" srcId="{5DB1250B-0DC2-48BE-93B9-1EA44545A709}" destId="{4D2767C4-F14F-4D84-B4FA-E89D063C3B64}" srcOrd="1" destOrd="0" presId="urn:microsoft.com/office/officeart/2005/8/layout/chevron2"/>
    <dgm:cxn modelId="{808EA727-8941-4BE9-8566-82662CB6048D}" type="presParOf" srcId="{5CDCF049-855C-4C11-875E-F37AE24F5D72}" destId="{7F2E5FCE-C5C9-440E-808A-C978B7B84FA2}" srcOrd="9" destOrd="0" presId="urn:microsoft.com/office/officeart/2005/8/layout/chevron2"/>
    <dgm:cxn modelId="{B5D41FCC-1C25-4BEF-B81E-B47266A58EED}" type="presParOf" srcId="{5CDCF049-855C-4C11-875E-F37AE24F5D72}" destId="{D49CA3A5-B0CB-495D-A361-8F4859F1E1EE}" srcOrd="10" destOrd="0" presId="urn:microsoft.com/office/officeart/2005/8/layout/chevron2"/>
    <dgm:cxn modelId="{43411CE8-99E6-4F95-A02E-650F76E3B699}" type="presParOf" srcId="{D49CA3A5-B0CB-495D-A361-8F4859F1E1EE}" destId="{5F12F8AB-C8D2-4133-BCA1-10A56DD02D01}" srcOrd="0" destOrd="0" presId="urn:microsoft.com/office/officeart/2005/8/layout/chevron2"/>
    <dgm:cxn modelId="{525DD4F7-9FE6-4A97-9820-CDB0593E5A17}" type="presParOf" srcId="{D49CA3A5-B0CB-495D-A361-8F4859F1E1EE}" destId="{A881658E-12A5-4EDD-BFC6-6C141A355401}" srcOrd="1" destOrd="0" presId="urn:microsoft.com/office/officeart/2005/8/layout/chevron2"/>
    <dgm:cxn modelId="{231A50AE-B4E5-442B-8243-A74F46DF83F6}" type="presParOf" srcId="{5CDCF049-855C-4C11-875E-F37AE24F5D72}" destId="{D2E658CB-2716-48EA-A67A-57E1354289DC}" srcOrd="11" destOrd="0" presId="urn:microsoft.com/office/officeart/2005/8/layout/chevron2"/>
    <dgm:cxn modelId="{E49934D2-505E-410E-A1D5-36EE800273D6}" type="presParOf" srcId="{5CDCF049-855C-4C11-875E-F37AE24F5D72}" destId="{E99C0E10-325B-4B9A-B3C1-0EDE3DA071BD}" srcOrd="12" destOrd="0" presId="urn:microsoft.com/office/officeart/2005/8/layout/chevron2"/>
    <dgm:cxn modelId="{11D212A1-100D-4351-BE0A-2A4529BE750B}" type="presParOf" srcId="{E99C0E10-325B-4B9A-B3C1-0EDE3DA071BD}" destId="{933A3AB0-7ED0-457E-BD9E-39774FBD6E8A}" srcOrd="0" destOrd="0" presId="urn:microsoft.com/office/officeart/2005/8/layout/chevron2"/>
    <dgm:cxn modelId="{DA4C5519-F00B-4505-9F60-99717D64A890}" type="presParOf" srcId="{E99C0E10-325B-4B9A-B3C1-0EDE3DA071BD}" destId="{A8F28E1B-309E-47CE-AC37-1FE39880091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 Diagnostik &amp; 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(1) Einführung</a:t>
          </a:r>
          <a:endParaRPr lang="de-DE" sz="1800" kern="1200" dirty="0"/>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(3) Fachvokabular</a:t>
          </a:r>
          <a:endParaRPr lang="de-DE" sz="1800" kern="1200" dirty="0"/>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de-DE" sz="1800" kern="1200" noProof="0" dirty="0">
              <a:solidFill>
                <a:prstClr val="white"/>
              </a:solidFill>
              <a:latin typeface="Calibri"/>
              <a:ea typeface="+mn-ea"/>
              <a:cs typeface="+mn-cs"/>
            </a:rPr>
            <a:t>(5) Lesestrategien</a:t>
          </a:r>
          <a:endParaRPr lang="de-DE" sz="1800" kern="1200" dirty="0">
            <a:solidFill>
              <a:prstClr val="white"/>
            </a:solidFill>
            <a:latin typeface="Calibri"/>
            <a:ea typeface="+mn-ea"/>
            <a:cs typeface="+mn-cs"/>
          </a:endParaRPr>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(6) Schreibstrategien</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9/19/2022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886333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10</a:t>
            </a:fld>
            <a:endParaRPr lang="en-US" dirty="0"/>
          </a:p>
        </p:txBody>
      </p:sp>
    </p:spTree>
    <p:extLst>
      <p:ext uri="{BB962C8B-B14F-4D97-AF65-F5344CB8AC3E}">
        <p14:creationId xmlns:p14="http://schemas.microsoft.com/office/powerpoint/2010/main" val="938436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11</a:t>
            </a:fld>
            <a:endParaRPr lang="en-US" dirty="0"/>
          </a:p>
        </p:txBody>
      </p:sp>
    </p:spTree>
    <p:extLst>
      <p:ext uri="{BB962C8B-B14F-4D97-AF65-F5344CB8AC3E}">
        <p14:creationId xmlns:p14="http://schemas.microsoft.com/office/powerpoint/2010/main" val="323347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12</a:t>
            </a:fld>
            <a:endParaRPr lang="en-US" dirty="0"/>
          </a:p>
        </p:txBody>
      </p:sp>
    </p:spTree>
    <p:extLst>
      <p:ext uri="{BB962C8B-B14F-4D97-AF65-F5344CB8AC3E}">
        <p14:creationId xmlns:p14="http://schemas.microsoft.com/office/powerpoint/2010/main" val="37512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ist abhängig davon, ob sich die Teilnehmer aus vorangegangenen Modulen bereits kennen.</a:t>
            </a:r>
          </a:p>
          <a:p>
            <a:endParaRPr lang="de-DE" dirty="0"/>
          </a:p>
          <a:p>
            <a:r>
              <a:rPr lang="de-DE" dirty="0"/>
              <a:t>Die Vorstellung kann beispielsweise ersetzt werden durch</a:t>
            </a:r>
          </a:p>
          <a:p>
            <a:pPr marL="171450" indent="-171450">
              <a:buFontTx/>
              <a:buChar char="-"/>
            </a:pPr>
            <a:r>
              <a:rPr lang="de-DE" dirty="0"/>
              <a:t>Einfache Vorstellungsrunde: Name, Schule, Fächerkombination, Interesse an der Veranstaltung</a:t>
            </a:r>
          </a:p>
          <a:p>
            <a:pPr marL="171450" indent="-171450">
              <a:buFontTx/>
              <a:buChar char="-"/>
            </a:pPr>
            <a:r>
              <a:rPr lang="de-DE" dirty="0"/>
              <a:t>Erwartungen an die heutige Veranstaltung</a:t>
            </a:r>
          </a:p>
          <a:p>
            <a:pPr marL="171450" indent="-171450">
              <a:buFontTx/>
              <a:buChar char="-"/>
            </a:pPr>
            <a:r>
              <a:rPr lang="de-DE" dirty="0"/>
              <a:t>Bereits vorhandenes Wissen zu heutigen Thema</a:t>
            </a:r>
          </a:p>
          <a:p>
            <a:pPr marL="171450" indent="-171450">
              <a:buFontTx/>
              <a:buChar char="-"/>
            </a:pPr>
            <a:r>
              <a:rPr lang="de-DE" dirty="0"/>
              <a:t>Erfahrungen mit bisherigen Modulen.</a:t>
            </a:r>
          </a:p>
        </p:txBody>
      </p:sp>
      <p:sp>
        <p:nvSpPr>
          <p:cNvPr id="4" name="Foliennummernplatzhalter 3"/>
          <p:cNvSpPr>
            <a:spLocks noGrp="1"/>
          </p:cNvSpPr>
          <p:nvPr>
            <p:ph type="sldNum" sz="quarter" idx="5"/>
          </p:nvPr>
        </p:nvSpPr>
        <p:spPr/>
        <p:txBody>
          <a:bodyPr/>
          <a:lstStyle/>
          <a:p>
            <a:fld id="{F1331116-AC31-4588-BB05-E7350721AD5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90177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214263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kern="1200" baseline="0" dirty="0">
                <a:solidFill>
                  <a:schemeClr val="tx1"/>
                </a:solidFill>
                <a:effectLst/>
                <a:latin typeface="+mn-lt"/>
                <a:ea typeface="+mn-ea"/>
                <a:cs typeface="+mn-cs"/>
              </a:rPr>
              <a:t>Während Lesen teilweise als Genuss angesehen wird, wird mit Schreiben wesentlich häufiger eine vermeidungswürdige Tätigkeit assoziiert.</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61655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err="1">
                <a:solidFill>
                  <a:schemeClr val="tx1"/>
                </a:solidFill>
                <a:effectLst/>
                <a:latin typeface="+mn-lt"/>
                <a:ea typeface="+mn-ea"/>
                <a:cs typeface="+mn-cs"/>
              </a:rPr>
              <a:t>Szenario-basiertes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Lernen</a:t>
            </a:r>
            <a:endParaRPr lang="de-DE" sz="1200" b="1"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Szenarien sind authentische oder zumindest semirealistische Handlungsaufforderungen, die einen lebensweltlichen oder beruflichen Bezug für die Lernenden haben sollten. Sie müssen inhaltliche und sprachliche Ziele beinhalten. Das Szenario muss sinnvoll und realisierbar sein; zudem sollte es den Lernenden die Möglichkeit bieten, sich selbst auszudrücken und ihr Handeln zu reflektieren. Häufig bieten Szenarien Möglichkeiten für gemeinschaftliches Lernen und kollegiales Feedback.</a:t>
            </a:r>
          </a:p>
          <a:p>
            <a:r>
              <a:rPr lang="de-DE" sz="1200" kern="1200" dirty="0">
                <a:solidFill>
                  <a:schemeClr val="tx1"/>
                </a:solidFill>
                <a:effectLst/>
                <a:latin typeface="+mn-lt"/>
                <a:ea typeface="+mn-ea"/>
                <a:cs typeface="+mn-cs"/>
              </a:rPr>
              <a:t>Die Rolle der Lehrkraft ist eine andere als die im lehrerzentrierten Unterricht. Beim Szenario-basierten Lernen ist die Lehrperson ein Aktivator, versorgt die Lernenden mit herausfordernden Aufgaben und unterstützt sie durch Vorführen, Anleitungen und </a:t>
            </a:r>
            <a:r>
              <a:rPr lang="de-DE" sz="1200"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Das Szenario fokussiert die Aufmerksamkeit auf bestimmte Themen und initiiert Denk- und Handlungsprozesse. Um diese Prozesse erfolgreich zu meistern, bedarf es unter Umständen des </a:t>
            </a:r>
            <a:r>
              <a:rPr lang="de-DE" sz="1200"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 sowie kognitiver und metakognitiver Strategien und der Berücksichtigung des Modells der vollständigen Handlung.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Der Szenario-basierte Lernansatz kann in den verschiedenen Bereichen angewendet werden: z.B. in der Projektarbeit, dem erforschenden Lernen, der Leittext-Methode, durch Fallstudien, Konstruktionsaufgaben, Experimente und im Rollenspiel. </a:t>
            </a: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5</a:t>
            </a:fld>
            <a:endParaRPr lang="en-US" dirty="0"/>
          </a:p>
        </p:txBody>
      </p:sp>
    </p:spTree>
    <p:extLst>
      <p:ext uri="{BB962C8B-B14F-4D97-AF65-F5344CB8AC3E}">
        <p14:creationId xmlns:p14="http://schemas.microsoft.com/office/powerpoint/2010/main" val="112885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Beim Szenario-basierten Lernen findet eine Verschiebung des Rollenverständnisses des Lehrenden statt – von der traditionellen Rolle hin zu einer unterstützenden und ermöglichenden Rolle. Bei dieser Art des Lernens aktiviert und unterstützt die Lehrkraft die Problemlösungs- und Lernprozesse der Lernenden, stellt Hilfsmittel (</a:t>
            </a:r>
            <a:r>
              <a:rPr lang="de-DE" sz="1200"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 zur Verfügung und zeigt bei Bedarf Lese- und Schreibstrategien auf. Dies bedeutet, dass die Lehrkraft flexibel genug sein sollte, um ihren Unterricht an die Bedürfnisse der Lernenden anzupassen.</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6</a:t>
            </a:fld>
            <a:endParaRPr lang="en-US" dirty="0"/>
          </a:p>
        </p:txBody>
      </p:sp>
    </p:spTree>
    <p:extLst>
      <p:ext uri="{BB962C8B-B14F-4D97-AF65-F5344CB8AC3E}">
        <p14:creationId xmlns:p14="http://schemas.microsoft.com/office/powerpoint/2010/main" val="43423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Das Modell der vollständigen Handlung basiert auf dem Wissen, dass das Lernen in bestimmten Handlungsschritten erfolgt, wie sie Lernende auch am Arbeitsplatz oder in ihrem Privatleben ausführen müssen.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Konfrontiert mit einer neuen Aufgabe müssen die Lernenden (weitgehend) selbstständig Informationen sammeln, ihre Vorgehensweise planen und diese dann umsetzen. Die Ergebnisse werden kontrolliert, besprochen und beurteilt.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7</a:t>
            </a:fld>
            <a:endParaRPr lang="en-US" dirty="0"/>
          </a:p>
        </p:txBody>
      </p:sp>
    </p:spTree>
    <p:extLst>
      <p:ext uri="{BB962C8B-B14F-4D97-AF65-F5344CB8AC3E}">
        <p14:creationId xmlns:p14="http://schemas.microsoft.com/office/powerpoint/2010/main" val="164349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err="1">
                <a:solidFill>
                  <a:schemeClr val="tx1"/>
                </a:solidFill>
                <a:effectLst/>
                <a:latin typeface="+mn-lt"/>
                <a:ea typeface="+mn-ea"/>
                <a:cs typeface="+mn-cs"/>
              </a:rPr>
              <a:t>Szenario-basiertes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Lernen</a:t>
            </a:r>
            <a:endParaRPr lang="de-DE" sz="1200" b="1"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Szenarien sind authentische oder zumindest semirealistische Handlungsaufforderungen, die einen lebensweltlichen oder beruflichen Bezug für die Lernenden haben sollten. Sie müssen inhaltliche und sprachliche Ziele beinhalten. Das Szenario muss sinnvoll und realisierbar sein; zudem sollte es den Lernenden die Möglichkeit bieten, sich selbst auszudrücken und ihr Handeln zu reflektieren. Häufig bieten Szenarien Möglichkeiten für gemeinschaftliches Lernen und kollegiales Feedback.</a:t>
            </a:r>
          </a:p>
          <a:p>
            <a:r>
              <a:rPr lang="de-DE" sz="1200" kern="1200" dirty="0">
                <a:solidFill>
                  <a:schemeClr val="tx1"/>
                </a:solidFill>
                <a:effectLst/>
                <a:latin typeface="+mn-lt"/>
                <a:ea typeface="+mn-ea"/>
                <a:cs typeface="+mn-cs"/>
              </a:rPr>
              <a:t>Die Rolle der Lehrkraft ist eine andere als die im lehrerzentrierten Unterricht. Beim Szenario-basierten Lernen ist die Lehrperson ein Aktivator, versorgt die Lernenden mit herausfordernden Aufgaben und unterstützt sie durch Vorführen, Anleitungen und </a:t>
            </a:r>
            <a:r>
              <a:rPr lang="de-DE" sz="1200"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Das Szenario fokussiert die Aufmerksamkeit auf bestimmte Themen und initiiert Denk- und Handlungsprozesse. Um diese Prozesse erfolgreich zu meistern, bedarf es unter Umständen des </a:t>
            </a:r>
            <a:r>
              <a:rPr lang="de-DE" sz="1200"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 sowie kognitiver und metakognitiver Strategien und der Berücksichtigung des Modells der vollständigen Handlung (siehe S. 10). Der Szenario-basierte Lernansatz kann in den verschiedenen Bereichen der beruflichen Bildung angewendet werden: z.B. in der Projektarbeit, dem erforschenden Lernen, der Leittext-Methode, durch Fallstudien, Konstruktionsaufgaben, Experimente und im Rollenspiel. Obwohl Szenario-basierte Lernprozesse durch unterschiedliche Methoden realisiert werden können, weisen sie alle bestimmte Merkmale auf (</a:t>
            </a:r>
            <a:r>
              <a:rPr lang="de-DE" sz="1200" kern="1200" dirty="0" err="1">
                <a:solidFill>
                  <a:schemeClr val="tx1"/>
                </a:solidFill>
                <a:effectLst/>
                <a:latin typeface="+mn-lt"/>
                <a:ea typeface="+mn-ea"/>
                <a:cs typeface="+mn-cs"/>
              </a:rPr>
              <a:t>Nurkholis</a:t>
            </a:r>
            <a:r>
              <a:rPr lang="de-DE" sz="1200" kern="1200" dirty="0">
                <a:solidFill>
                  <a:schemeClr val="tx1"/>
                </a:solidFill>
                <a:effectLst/>
                <a:latin typeface="+mn-lt"/>
                <a:ea typeface="+mn-ea"/>
                <a:cs typeface="+mn-cs"/>
              </a:rPr>
              <a:t> &amp; </a:t>
            </a:r>
            <a:r>
              <a:rPr lang="de-DE" sz="1200" kern="1200" dirty="0" err="1">
                <a:solidFill>
                  <a:schemeClr val="tx1"/>
                </a:solidFill>
                <a:effectLst/>
                <a:latin typeface="+mn-lt"/>
                <a:ea typeface="+mn-ea"/>
                <a:cs typeface="+mn-cs"/>
              </a:rPr>
              <a:t>Petrick</a:t>
            </a:r>
            <a:r>
              <a:rPr lang="de-DE" sz="1200" kern="1200" dirty="0">
                <a:solidFill>
                  <a:schemeClr val="tx1"/>
                </a:solidFill>
                <a:effectLst/>
                <a:latin typeface="+mn-lt"/>
                <a:ea typeface="+mn-ea"/>
                <a:cs typeface="+mn-cs"/>
              </a:rPr>
              <a:t>, 2014):</a:t>
            </a:r>
          </a:p>
          <a:p>
            <a:pPr lvl="0" fontAlgn="base"/>
            <a:r>
              <a:rPr lang="en-US" sz="1200" u="none" strike="noStrike" kern="1200" dirty="0" err="1">
                <a:solidFill>
                  <a:schemeClr val="tx1"/>
                </a:solidFill>
                <a:effectLst>
                  <a:outerShdw sx="0" sy="0">
                    <a:srgbClr val="000000"/>
                  </a:outerShdw>
                </a:effectLst>
                <a:latin typeface="+mn-lt"/>
                <a:ea typeface="+mn-ea"/>
                <a:cs typeface="+mn-cs"/>
              </a:rPr>
              <a:t>Authentische</a:t>
            </a:r>
            <a:r>
              <a:rPr lang="en-US" sz="1200" u="none" strike="noStrike" kern="1200" dirty="0">
                <a:solidFill>
                  <a:schemeClr val="tx1"/>
                </a:solidFill>
                <a:effectLst>
                  <a:outerShdw sx="0" sy="0">
                    <a:srgbClr val="000000"/>
                  </a:outerShdw>
                </a:effectLst>
                <a:latin typeface="+mn-lt"/>
                <a:ea typeface="+mn-ea"/>
                <a:cs typeface="+mn-cs"/>
              </a:rPr>
              <a:t>, </a:t>
            </a:r>
            <a:r>
              <a:rPr lang="en-US" sz="1200" u="none" strike="noStrike" kern="1200" dirty="0" err="1">
                <a:solidFill>
                  <a:schemeClr val="tx1"/>
                </a:solidFill>
                <a:effectLst>
                  <a:outerShdw sx="0" sy="0">
                    <a:srgbClr val="000000"/>
                  </a:outerShdw>
                </a:effectLst>
                <a:latin typeface="+mn-lt"/>
                <a:ea typeface="+mn-ea"/>
                <a:cs typeface="+mn-cs"/>
              </a:rPr>
              <a:t>praxisorientierte</a:t>
            </a:r>
            <a:r>
              <a:rPr lang="en-US" sz="1200" u="none" strike="noStrike" kern="1200" dirty="0">
                <a:solidFill>
                  <a:schemeClr val="tx1"/>
                </a:solidFill>
                <a:effectLst>
                  <a:outerShdw sx="0" sy="0">
                    <a:srgbClr val="000000"/>
                  </a:outerShdw>
                </a:effectLst>
                <a:latin typeface="+mn-lt"/>
                <a:ea typeface="+mn-ea"/>
                <a:cs typeface="+mn-cs"/>
              </a:rPr>
              <a:t> </a:t>
            </a:r>
            <a:r>
              <a:rPr lang="en-US" sz="1200" u="none" strike="noStrike" kern="1200" dirty="0" err="1">
                <a:solidFill>
                  <a:schemeClr val="tx1"/>
                </a:solidFill>
                <a:effectLst>
                  <a:outerShdw sx="0" sy="0">
                    <a:srgbClr val="000000"/>
                  </a:outerShdw>
                </a:effectLst>
                <a:latin typeface="+mn-lt"/>
                <a:ea typeface="+mn-ea"/>
                <a:cs typeface="+mn-cs"/>
              </a:rPr>
              <a:t>Aufgaben</a:t>
            </a:r>
            <a:endParaRPr lang="de-DE" sz="1200" u="none" strike="noStrike" kern="1200" dirty="0">
              <a:solidFill>
                <a:schemeClr val="tx1"/>
              </a:solidFill>
              <a:effectLst>
                <a:outerShdw sx="0" sy="0">
                  <a:srgbClr val="000000"/>
                </a:outerShdw>
              </a:effectLst>
              <a:latin typeface="+mn-lt"/>
              <a:ea typeface="+mn-ea"/>
              <a:cs typeface="+mn-cs"/>
            </a:endParaRPr>
          </a:p>
          <a:p>
            <a:pPr lvl="0" fontAlgn="base"/>
            <a:r>
              <a:rPr lang="de-DE" sz="1200" u="none" strike="noStrike" kern="1200" dirty="0">
                <a:solidFill>
                  <a:schemeClr val="tx1"/>
                </a:solidFill>
                <a:effectLst>
                  <a:outerShdw sx="0" sy="0">
                    <a:srgbClr val="000000"/>
                  </a:outerShdw>
                </a:effectLst>
                <a:latin typeface="+mn-lt"/>
                <a:ea typeface="+mn-ea"/>
                <a:cs typeface="+mn-cs"/>
              </a:rPr>
              <a:t>Aktivierung der Lernenden zur selbständigen Durchführung von Arbeitsaufgaben</a:t>
            </a:r>
          </a:p>
          <a:p>
            <a:pPr lvl="0" fontAlgn="base"/>
            <a:r>
              <a:rPr lang="de-DE" sz="1200" u="none" strike="noStrike" kern="1200" dirty="0">
                <a:solidFill>
                  <a:schemeClr val="tx1"/>
                </a:solidFill>
                <a:effectLst>
                  <a:outerShdw sx="0" sy="0">
                    <a:srgbClr val="000000"/>
                  </a:outerShdw>
                </a:effectLst>
                <a:latin typeface="+mn-lt"/>
                <a:ea typeface="+mn-ea"/>
                <a:cs typeface="+mn-cs"/>
              </a:rPr>
              <a:t>Mischung aus Gruppen- und Einzelarbeit zur Förderung der Sozialkompetenz</a:t>
            </a:r>
          </a:p>
          <a:p>
            <a:pPr lvl="0" fontAlgn="base"/>
            <a:r>
              <a:rPr lang="de-DE" sz="1200" u="none" strike="noStrike" kern="1200" dirty="0">
                <a:solidFill>
                  <a:schemeClr val="tx1"/>
                </a:solidFill>
                <a:effectLst>
                  <a:outerShdw sx="0" sy="0">
                    <a:srgbClr val="000000"/>
                  </a:outerShdw>
                </a:effectLst>
                <a:latin typeface="+mn-lt"/>
                <a:ea typeface="+mn-ea"/>
                <a:cs typeface="+mn-cs"/>
              </a:rPr>
              <a:t>Erstellung von Handlungsprodukten als Ergebnis des Lernprozesses (wie z.B. eine Präsentation, ein Modell, ein Werkstück, ein Kundengespräch, ein Event, ein Brief). Die Lernenden identifizieren sich mit dem aus ihrer Arbeit entstandenen Ergebnis und nutzen es als Diskussions- und Bewertungsgrundlage</a:t>
            </a:r>
          </a:p>
          <a:p>
            <a:pPr lvl="0" fontAlgn="base"/>
            <a:r>
              <a:rPr lang="de-DE" sz="1200" u="none" strike="noStrike" kern="1200" dirty="0">
                <a:solidFill>
                  <a:schemeClr val="tx1"/>
                </a:solidFill>
                <a:effectLst>
                  <a:outerShdw sx="0" sy="0">
                    <a:srgbClr val="000000"/>
                  </a:outerShdw>
                </a:effectLst>
                <a:latin typeface="+mn-lt"/>
                <a:ea typeface="+mn-ea"/>
                <a:cs typeface="+mn-cs"/>
              </a:rPr>
              <a:t>Vorkenntnisse werden reaktiviert und neue Informationen eingeführt</a:t>
            </a:r>
          </a:p>
          <a:p>
            <a:pPr lvl="0" fontAlgn="base"/>
            <a:r>
              <a:rPr lang="de-DE" sz="1200" u="none" strike="noStrike" kern="1200" dirty="0">
                <a:solidFill>
                  <a:schemeClr val="tx1"/>
                </a:solidFill>
                <a:effectLst>
                  <a:outerShdw sx="0" sy="0">
                    <a:srgbClr val="000000"/>
                  </a:outerShdw>
                </a:effectLst>
                <a:latin typeface="+mn-lt"/>
                <a:ea typeface="+mn-ea"/>
                <a:cs typeface="+mn-cs"/>
              </a:rPr>
              <a:t>der Lehrer fungiert als Lernbegleiter und Berater </a:t>
            </a:r>
          </a:p>
          <a:p>
            <a:pPr lvl="0" fontAlgn="base"/>
            <a:r>
              <a:rPr lang="de-DE" sz="1200" u="none" strike="noStrike" kern="1200" dirty="0">
                <a:solidFill>
                  <a:schemeClr val="tx1"/>
                </a:solidFill>
                <a:effectLst>
                  <a:outerShdw sx="0" sy="0">
                    <a:srgbClr val="000000"/>
                  </a:outerShdw>
                </a:effectLst>
                <a:latin typeface="+mn-lt"/>
                <a:ea typeface="+mn-ea"/>
                <a:cs typeface="+mn-cs"/>
              </a:rPr>
              <a:t>Lernen dient der Vorbereitung auf den zukünftigen Arbeitsplatz, aber auch der Persönlichkeitsentwicklung </a:t>
            </a:r>
          </a:p>
          <a:p>
            <a:pPr lvl="0" fontAlgn="base"/>
            <a:r>
              <a:rPr lang="de-DE" sz="1200" u="none" strike="noStrike" kern="1200" dirty="0">
                <a:solidFill>
                  <a:schemeClr val="tx1"/>
                </a:solidFill>
                <a:effectLst>
                  <a:outerShdw sx="0" sy="0">
                    <a:srgbClr val="000000"/>
                  </a:outerShdw>
                </a:effectLst>
                <a:latin typeface="+mn-lt"/>
                <a:ea typeface="+mn-ea"/>
                <a:cs typeface="+mn-cs"/>
              </a:rPr>
              <a:t>subjektive Interessen der Lernenden (selbstgesteuertes, forschendes Lernen) werden berücksichtigt </a:t>
            </a:r>
          </a:p>
          <a:p>
            <a:r>
              <a:rPr lang="de-DE" sz="1200" i="1" kern="1200" dirty="0">
                <a:solidFill>
                  <a:schemeClr val="tx1"/>
                </a:solidFill>
                <a:effectLst/>
                <a:latin typeface="+mn-lt"/>
                <a:ea typeface="+mn-ea"/>
                <a:cs typeface="+mn-cs"/>
              </a:rPr>
              <a:t>Beispiel: Sie sind Holzmechaniker und sollen einen Tisch für einen Kunden herstellen. Der Kunde hat sich für den folgenden Tag angemeldet. Ein Beratungsgespräch haben Sie jedoch noch nie geführt. Um sich auf dieses Gespräch vorzubereiten, erstellen Sie eine Liste mit Fragen, die Sie dem Kunden stellen müssen, um zu klären, welche Holzart für die Anforderungen des Kunden am geeignetsten erscheint.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 wir uns im Rahmen dieses Projekts auf die Förderung von Lese- und Schreibfähigkeiten konzentrieren, sollten die Szenarien Lese- und Schreibaktivitäten erfordern, um die Aufgabe zu erfüllen. Dabei unterstützen sich Lese- und Schreibaktivitäten gegenseitig und führen zu einem tieferen Verständnis von Texten und besseren Schreibprodukten (Lesen, um zu schreiben / Schreiben, um zu lesen). </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8</a:t>
            </a:fld>
            <a:endParaRPr lang="en-US" dirty="0"/>
          </a:p>
        </p:txBody>
      </p:sp>
    </p:spTree>
    <p:extLst>
      <p:ext uri="{BB962C8B-B14F-4D97-AF65-F5344CB8AC3E}">
        <p14:creationId xmlns:p14="http://schemas.microsoft.com/office/powerpoint/2010/main" val="204458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9</a:t>
            </a:fld>
            <a:endParaRPr lang="en-US" dirty="0"/>
          </a:p>
        </p:txBody>
      </p:sp>
    </p:spTree>
    <p:extLst>
      <p:ext uri="{BB962C8B-B14F-4D97-AF65-F5344CB8AC3E}">
        <p14:creationId xmlns:p14="http://schemas.microsoft.com/office/powerpoint/2010/main" val="1566323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r>
              <a:rPr lang="de-DE" sz="3600" dirty="0">
                <a:solidFill>
                  <a:schemeClr val="bg1"/>
                </a:solidFill>
              </a:rPr>
              <a:t/>
            </a:r>
            <a:br>
              <a:rPr lang="de-DE" sz="3600" dirty="0">
                <a:solidFill>
                  <a:schemeClr val="bg1"/>
                </a:solidFill>
              </a:rPr>
            </a:br>
            <a:r>
              <a:rPr lang="de-DE" sz="3600" dirty="0">
                <a:solidFill>
                  <a:schemeClr val="bg1"/>
                </a:solidFill>
              </a:rPr>
              <a:t/>
            </a:r>
            <a:br>
              <a:rPr lang="de-DE" sz="3600" dirty="0">
                <a:solidFill>
                  <a:schemeClr val="bg1"/>
                </a:solidFill>
              </a:rPr>
            </a:br>
            <a:r>
              <a:rPr lang="de-DE" sz="3600" b="1" dirty="0">
                <a:solidFill>
                  <a:schemeClr val="bg1"/>
                </a:solidFill>
              </a:rPr>
              <a:t>Block :</a:t>
            </a:r>
            <a:br>
              <a:rPr lang="de-DE" sz="3600" b="1" dirty="0">
                <a:solidFill>
                  <a:schemeClr val="bg1"/>
                </a:solidFill>
              </a:rPr>
            </a:br>
            <a:r>
              <a:rPr lang="de-DE" sz="3600" dirty="0">
                <a:solidFill>
                  <a:schemeClr val="bg1"/>
                </a:solidFill>
              </a:rPr>
              <a:t/>
            </a: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xmlns=""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xmlns=""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xmlns=""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xmlns=""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xmlns=""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xmlns=""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xmlns=""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xmlns=""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xmlns=""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xmlns=""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xmlns=""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xmlns=""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xmlns=""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xmlns=""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xmlns=""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xmlns=""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xmlns=""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xmlns=""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xmlns=""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xmlns=""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xmlns=""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xmlns=""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xmlns=""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xmlns=""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xmlns=""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xmlns=""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xmlns=""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xmlns=""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xmlns=""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xmlns=""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xmlns=""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xmlns=""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xmlns=""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xmlns=""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xmlns=""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xmlns=""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xmlns=""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xmlns=""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xmlns=""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xmlns=""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xmlns=""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xmlns=""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xmlns=""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xmlns=""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xmlns=""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xmlns=""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xmlns=""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xmlns=""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xmlns=""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xmlns=""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xmlns=""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xmlns=""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xmlns=""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xmlns=""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xmlns=""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19.09.2022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xmlns=""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1929054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prstClr val="white"/>
                </a:solidFill>
              </a:rPr>
              <a:t>Modul :</a:t>
            </a:r>
            <a:r>
              <a:rPr lang="de-DE" sz="3600" dirty="0">
                <a:solidFill>
                  <a:prstClr val="white"/>
                </a:solidFill>
              </a:rPr>
              <a:t/>
            </a:r>
            <a:br>
              <a:rPr lang="de-DE" sz="3600" dirty="0">
                <a:solidFill>
                  <a:prstClr val="white"/>
                </a:solidFill>
              </a:rPr>
            </a:br>
            <a:r>
              <a:rPr lang="de-DE" sz="3600" dirty="0">
                <a:solidFill>
                  <a:prstClr val="white"/>
                </a:solidFill>
              </a:rPr>
              <a:t/>
            </a:r>
            <a:br>
              <a:rPr lang="de-DE" sz="3600" dirty="0">
                <a:solidFill>
                  <a:prstClr val="white"/>
                </a:solidFill>
              </a:rPr>
            </a:br>
            <a:r>
              <a:rPr lang="de-DE" sz="3600" b="1" dirty="0">
                <a:solidFill>
                  <a:prstClr val="white"/>
                </a:solidFill>
              </a:rPr>
              <a:t>Block :</a:t>
            </a:r>
            <a:br>
              <a:rPr lang="de-DE" sz="3600" b="1" dirty="0">
                <a:solidFill>
                  <a:prstClr val="white"/>
                </a:solidFill>
              </a:rPr>
            </a:br>
            <a:r>
              <a:rPr lang="de-DE" sz="3600" dirty="0">
                <a:solidFill>
                  <a:prstClr val="white"/>
                </a:solidFill>
              </a:rPr>
              <a:t/>
            </a:r>
            <a:br>
              <a:rPr lang="de-DE" sz="3600" dirty="0">
                <a:solidFill>
                  <a:prstClr val="white"/>
                </a:solidFill>
              </a:rPr>
            </a:br>
            <a:endParaRPr lang="de-DE" sz="3600" dirty="0">
              <a:solidFill>
                <a:prstClr val="white"/>
              </a:solidFill>
            </a:endParaRPr>
          </a:p>
        </p:txBody>
      </p:sp>
      <p:pic>
        <p:nvPicPr>
          <p:cNvPr id="22" name="Grafik 21">
            <a:extLst>
              <a:ext uri="{FF2B5EF4-FFF2-40B4-BE49-F238E27FC236}">
                <a16:creationId xmlns:a16="http://schemas.microsoft.com/office/drawing/2014/main" xmlns=""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xmlns=""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xmlns=""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3" name="Rechteck 52">
            <a:extLst>
              <a:ext uri="{FF2B5EF4-FFF2-40B4-BE49-F238E27FC236}">
                <a16:creationId xmlns:a16="http://schemas.microsoft.com/office/drawing/2014/main" xmlns=""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4" name="Rechteck 53">
            <a:extLst>
              <a:ext uri="{FF2B5EF4-FFF2-40B4-BE49-F238E27FC236}">
                <a16:creationId xmlns:a16="http://schemas.microsoft.com/office/drawing/2014/main" xmlns=""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5" name="TextBox 4">
            <a:extLst>
              <a:ext uri="{FF2B5EF4-FFF2-40B4-BE49-F238E27FC236}">
                <a16:creationId xmlns:a16="http://schemas.microsoft.com/office/drawing/2014/main" xmlns=""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algn="ctr">
              <a:defRPr/>
            </a:pPr>
            <a:r>
              <a:rPr lang="en-US" sz="3000" b="1" dirty="0">
                <a:solidFill>
                  <a:prstClr val="black"/>
                </a:solidFill>
              </a:rPr>
              <a:t>BaCuLit</a:t>
            </a:r>
          </a:p>
          <a:p>
            <a:pPr algn="ctr">
              <a:defRPr/>
            </a:pPr>
            <a:endParaRPr lang="en-US" sz="1400" dirty="0">
              <a:solidFill>
                <a:prstClr val="black"/>
              </a:solidFill>
            </a:endParaRPr>
          </a:p>
          <a:p>
            <a:pPr algn="ctr">
              <a:defRPr/>
            </a:pPr>
            <a:r>
              <a:rPr lang="en-US" sz="1400" dirty="0">
                <a:solidFill>
                  <a:prstClr val="black"/>
                </a:solidFill>
              </a:rPr>
              <a:t>Basic Curriculum for Teachers’ In-Service Training in Content Area Literacy </a:t>
            </a:r>
          </a:p>
          <a:p>
            <a:pPr algn="ctr">
              <a:defRPr/>
            </a:pPr>
            <a:r>
              <a:rPr lang="en-US" sz="1400" dirty="0">
                <a:solidFill>
                  <a:prstClr val="black"/>
                </a:solidFill>
              </a:rPr>
              <a:t>Fortbildung für Lehrkräfte zur Vermittlung fachbezogener </a:t>
            </a:r>
          </a:p>
          <a:p>
            <a:pPr algn="ctr">
              <a:defRPr/>
            </a:pPr>
            <a:r>
              <a:rPr lang="en-US" sz="1400" dirty="0">
                <a:solidFill>
                  <a:prstClr val="black"/>
                </a:solidFill>
              </a:rPr>
              <a:t>Lese- und Schreibkompetenzen</a:t>
            </a:r>
          </a:p>
        </p:txBody>
      </p:sp>
      <p:grpSp>
        <p:nvGrpSpPr>
          <p:cNvPr id="56" name="officeArt object">
            <a:extLst>
              <a:ext uri="{FF2B5EF4-FFF2-40B4-BE49-F238E27FC236}">
                <a16:creationId xmlns:a16="http://schemas.microsoft.com/office/drawing/2014/main" xmlns=""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xmlns=""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xmlns=""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xmlns=""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xmlns=""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xmlns=""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xmlns=""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a:defRPr/>
                  </a:pPr>
                  <a:endParaRPr lang="en-US" dirty="0">
                    <a:solidFill>
                      <a:prstClr val="black"/>
                    </a:solidFill>
                  </a:endParaRPr>
                </a:p>
              </p:txBody>
            </p:sp>
            <p:sp>
              <p:nvSpPr>
                <p:cNvPr id="63" name="Shape 1073741842">
                  <a:extLst>
                    <a:ext uri="{FF2B5EF4-FFF2-40B4-BE49-F238E27FC236}">
                      <a16:creationId xmlns:a16="http://schemas.microsoft.com/office/drawing/2014/main" xmlns=""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a:defRPr/>
                  </a:pPr>
                  <a:endParaRPr lang="en-US" dirty="0">
                    <a:solidFill>
                      <a:prstClr val="black"/>
                    </a:solidFill>
                  </a:endParaRPr>
                </a:p>
              </p:txBody>
            </p:sp>
            <p:sp>
              <p:nvSpPr>
                <p:cNvPr id="64" name="Shape 1073741843">
                  <a:extLst>
                    <a:ext uri="{FF2B5EF4-FFF2-40B4-BE49-F238E27FC236}">
                      <a16:creationId xmlns:a16="http://schemas.microsoft.com/office/drawing/2014/main" xmlns=""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a:defRPr/>
                  </a:pPr>
                  <a:endParaRPr lang="en-US" dirty="0">
                    <a:solidFill>
                      <a:prstClr val="black"/>
                    </a:solidFill>
                  </a:endParaRPr>
                </a:p>
              </p:txBody>
            </p:sp>
            <p:sp>
              <p:nvSpPr>
                <p:cNvPr id="65" name="Shape 1073741844">
                  <a:extLst>
                    <a:ext uri="{FF2B5EF4-FFF2-40B4-BE49-F238E27FC236}">
                      <a16:creationId xmlns:a16="http://schemas.microsoft.com/office/drawing/2014/main" xmlns=""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a:defRPr/>
                  </a:pPr>
                  <a:endParaRPr lang="en-US" dirty="0">
                    <a:solidFill>
                      <a:prstClr val="black"/>
                    </a:solidFill>
                  </a:endParaRPr>
                </a:p>
              </p:txBody>
            </p:sp>
            <p:sp>
              <p:nvSpPr>
                <p:cNvPr id="66" name="Shape 1073741845">
                  <a:extLst>
                    <a:ext uri="{FF2B5EF4-FFF2-40B4-BE49-F238E27FC236}">
                      <a16:creationId xmlns:a16="http://schemas.microsoft.com/office/drawing/2014/main" xmlns=""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a:defRPr/>
                  </a:pPr>
                  <a:endParaRPr lang="en-US" dirty="0">
                    <a:solidFill>
                      <a:prstClr val="black"/>
                    </a:solidFill>
                  </a:endParaRPr>
                </a:p>
              </p:txBody>
            </p:sp>
            <p:sp>
              <p:nvSpPr>
                <p:cNvPr id="67" name="Shape 1073741846">
                  <a:extLst>
                    <a:ext uri="{FF2B5EF4-FFF2-40B4-BE49-F238E27FC236}">
                      <a16:creationId xmlns:a16="http://schemas.microsoft.com/office/drawing/2014/main" xmlns=""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a:defRPr/>
                  </a:pPr>
                  <a:endParaRPr lang="en-US" dirty="0">
                    <a:solidFill>
                      <a:prstClr val="black"/>
                    </a:solidFill>
                  </a:endParaRPr>
                </a:p>
              </p:txBody>
            </p:sp>
          </p:grpSp>
        </p:grpSp>
      </p:grpSp>
      <p:sp>
        <p:nvSpPr>
          <p:cNvPr id="68" name="Ellipse 67">
            <a:extLst>
              <a:ext uri="{FF2B5EF4-FFF2-40B4-BE49-F238E27FC236}">
                <a16:creationId xmlns:a16="http://schemas.microsoft.com/office/drawing/2014/main" xmlns=""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pic>
        <p:nvPicPr>
          <p:cNvPr id="6" name="Grafik 5">
            <a:extLst>
              <a:ext uri="{FF2B5EF4-FFF2-40B4-BE49-F238E27FC236}">
                <a16:creationId xmlns:a16="http://schemas.microsoft.com/office/drawing/2014/main" xmlns=""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xmlns=""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solidFill>
                <a:prstClr val="black"/>
              </a:solidFill>
            </a:endParaRPr>
          </a:p>
        </p:txBody>
      </p:sp>
      <p:pic>
        <p:nvPicPr>
          <p:cNvPr id="1034" name="Grafik 6" descr="Creative Commons Lizenzvertrag">
            <a:extLst>
              <a:ext uri="{FF2B5EF4-FFF2-40B4-BE49-F238E27FC236}">
                <a16:creationId xmlns:a16="http://schemas.microsoft.com/office/drawing/2014/main" xmlns=""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prstClr val="white"/>
                </a:solidFill>
                <a:ea typeface="Times New Roman" panose="02020603050405020304" pitchFamily="18" charset="0"/>
                <a:cs typeface="Calibri" panose="020F0502020204030204" pitchFamily="34" charset="0"/>
              </a:rPr>
              <a:t> </a:t>
            </a:r>
            <a:r>
              <a:rPr lang="de-DE" altLang="de-DE" sz="1600" dirty="0">
                <a:solidFill>
                  <a:prstClr val="white"/>
                </a:solidFill>
                <a:ea typeface="Times New Roman" panose="02020603050405020304" pitchFamily="18" charset="0"/>
                <a:cs typeface="Calibri" panose="020F0502020204030204" pitchFamily="34" charset="0"/>
              </a:rPr>
              <a:t>BaCuLit</a:t>
            </a:r>
            <a:r>
              <a:rPr lang="de-DE" altLang="de-DE" sz="500" dirty="0">
                <a:solidFill>
                  <a:prstClr val="white"/>
                </a:solidFill>
              </a:rPr>
              <a:t> </a:t>
            </a:r>
            <a:endParaRPr lang="de-DE" altLang="de-DE" sz="2000" dirty="0">
              <a:solidFill>
                <a:prstClr val="white"/>
              </a:solidFill>
              <a:latin typeface="Arial" panose="020B0604020202020204" pitchFamily="34" charset="0"/>
            </a:endParaRPr>
          </a:p>
        </p:txBody>
      </p:sp>
      <p:pic>
        <p:nvPicPr>
          <p:cNvPr id="27" name="Grafik 26">
            <a:extLst>
              <a:ext uri="{FF2B5EF4-FFF2-40B4-BE49-F238E27FC236}">
                <a16:creationId xmlns:a16="http://schemas.microsoft.com/office/drawing/2014/main" xmlns=""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3554111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a:t>
            </a:r>
            <a:r>
              <a:rPr lang="de-DE" sz="1200" dirty="0" err="1">
                <a:solidFill>
                  <a:prstClr val="white"/>
                </a:solidFill>
              </a:rPr>
              <a:t>nzen</a:t>
            </a:r>
            <a:endParaRPr lang="de-DE" sz="1200" dirty="0">
              <a:solidFill>
                <a:prstClr val="white"/>
              </a:solidFill>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pic>
        <p:nvPicPr>
          <p:cNvPr id="10" name="Grafik 6" descr="Creative Commons Lizenzvertrag">
            <a:extLst>
              <a:ext uri="{FF2B5EF4-FFF2-40B4-BE49-F238E27FC236}">
                <a16:creationId xmlns:a16="http://schemas.microsoft.com/office/drawing/2014/main" xmlns=""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4" name="Titel 4">
            <a:extLst>
              <a:ext uri="{FF2B5EF4-FFF2-40B4-BE49-F238E27FC236}">
                <a16:creationId xmlns:a16="http://schemas.microsoft.com/office/drawing/2014/main" xmlns=""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3613708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10" name="Grafik 6" descr="Creative Commons Lizenzvertrag">
            <a:extLst>
              <a:ext uri="{FF2B5EF4-FFF2-40B4-BE49-F238E27FC236}">
                <a16:creationId xmlns:a16="http://schemas.microsoft.com/office/drawing/2014/main" xmlns=""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4" name="Titel 4">
            <a:extLst>
              <a:ext uri="{FF2B5EF4-FFF2-40B4-BE49-F238E27FC236}">
                <a16:creationId xmlns:a16="http://schemas.microsoft.com/office/drawing/2014/main" xmlns=""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xmlns=""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74818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xmlns=""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pic>
        <p:nvPicPr>
          <p:cNvPr id="15" name="Grafik 14">
            <a:extLst>
              <a:ext uri="{FF2B5EF4-FFF2-40B4-BE49-F238E27FC236}">
                <a16:creationId xmlns:a16="http://schemas.microsoft.com/office/drawing/2014/main" xmlns=""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597384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1816485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133522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xmlns=""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xmlns=""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xmlns=""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xmlns=""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5" name="Titel 4">
            <a:extLst>
              <a:ext uri="{FF2B5EF4-FFF2-40B4-BE49-F238E27FC236}">
                <a16:creationId xmlns:a16="http://schemas.microsoft.com/office/drawing/2014/main" xmlns=""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4099185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1462915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xmlns=""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7" name="Titel 4">
            <a:extLst>
              <a:ext uri="{FF2B5EF4-FFF2-40B4-BE49-F238E27FC236}">
                <a16:creationId xmlns:a16="http://schemas.microsoft.com/office/drawing/2014/main" xmlns=""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1383736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xmlns=""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7" name="Titel 4">
            <a:extLst>
              <a:ext uri="{FF2B5EF4-FFF2-40B4-BE49-F238E27FC236}">
                <a16:creationId xmlns:a16="http://schemas.microsoft.com/office/drawing/2014/main" xmlns=""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964934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xmlns=""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5" name="Titel 4">
            <a:extLst>
              <a:ext uri="{FF2B5EF4-FFF2-40B4-BE49-F238E27FC236}">
                <a16:creationId xmlns:a16="http://schemas.microsoft.com/office/drawing/2014/main" xmlns=""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401716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xmlns=""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7" name="Titel 4">
            <a:extLst>
              <a:ext uri="{FF2B5EF4-FFF2-40B4-BE49-F238E27FC236}">
                <a16:creationId xmlns:a16="http://schemas.microsoft.com/office/drawing/2014/main" xmlns=""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3203824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8" name="Grafik 7">
            <a:extLst>
              <a:ext uri="{FF2B5EF4-FFF2-40B4-BE49-F238E27FC236}">
                <a16:creationId xmlns:a16="http://schemas.microsoft.com/office/drawing/2014/main" xmlns=""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xmlns=""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102931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14" name="Grafik 13">
            <a:extLst>
              <a:ext uri="{FF2B5EF4-FFF2-40B4-BE49-F238E27FC236}">
                <a16:creationId xmlns:a16="http://schemas.microsoft.com/office/drawing/2014/main" xmlns=""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xmlns=""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xmlns=""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7" name="Titel 4">
            <a:extLst>
              <a:ext uri="{FF2B5EF4-FFF2-40B4-BE49-F238E27FC236}">
                <a16:creationId xmlns:a16="http://schemas.microsoft.com/office/drawing/2014/main" xmlns=""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529819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8" name="Grafik 7">
            <a:extLst>
              <a:ext uri="{FF2B5EF4-FFF2-40B4-BE49-F238E27FC236}">
                <a16:creationId xmlns:a16="http://schemas.microsoft.com/office/drawing/2014/main" xmlns=""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xmlns=""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833111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9" name="Grafik 8">
            <a:extLst>
              <a:ext uri="{FF2B5EF4-FFF2-40B4-BE49-F238E27FC236}">
                <a16:creationId xmlns:a16="http://schemas.microsoft.com/office/drawing/2014/main" xmlns=""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xmlns=""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50687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xmlns=""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xmlns=""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9" name="Grafik 8" descr="Ein Bild, das Buch, Regal, drinnen enthält.&#10;&#10;Automatisch generierte Beschreibung">
            <a:extLst>
              <a:ext uri="{FF2B5EF4-FFF2-40B4-BE49-F238E27FC236}">
                <a16:creationId xmlns:a16="http://schemas.microsoft.com/office/drawing/2014/main" xmlns=""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xmlns=""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1840125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9" name="Grafik 8" descr="Ein Bild, das Automat enthält.&#10;&#10;Automatisch generierte Beschreibung">
            <a:extLst>
              <a:ext uri="{FF2B5EF4-FFF2-40B4-BE49-F238E27FC236}">
                <a16:creationId xmlns:a16="http://schemas.microsoft.com/office/drawing/2014/main" xmlns=""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xmlns=""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xmlns=""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5" name="Titel 4">
            <a:extLst>
              <a:ext uri="{FF2B5EF4-FFF2-40B4-BE49-F238E27FC236}">
                <a16:creationId xmlns:a16="http://schemas.microsoft.com/office/drawing/2014/main" xmlns=""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solidFill>
                  <a:prstClr val="white"/>
                </a:solidFill>
              </a:rPr>
              <a:t>Kaffee- bzw. Teepause</a:t>
            </a:r>
          </a:p>
        </p:txBody>
      </p:sp>
      <p:pic>
        <p:nvPicPr>
          <p:cNvPr id="16" name="Grafik 15">
            <a:extLst>
              <a:ext uri="{FF2B5EF4-FFF2-40B4-BE49-F238E27FC236}">
                <a16:creationId xmlns:a16="http://schemas.microsoft.com/office/drawing/2014/main" xmlns=""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3602874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8" name="Grafik 7" descr="Ein Bild, das LEGO, Spielzeug enthält.&#10;&#10;Automatisch generierte Beschreibung">
            <a:extLst>
              <a:ext uri="{FF2B5EF4-FFF2-40B4-BE49-F238E27FC236}">
                <a16:creationId xmlns:a16="http://schemas.microsoft.com/office/drawing/2014/main" xmlns=""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xmlns=""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5" name="Titel 4">
            <a:extLst>
              <a:ext uri="{FF2B5EF4-FFF2-40B4-BE49-F238E27FC236}">
                <a16:creationId xmlns:a16="http://schemas.microsoft.com/office/drawing/2014/main" xmlns=""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3353462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9" name="Titel 4">
            <a:extLst>
              <a:ext uri="{FF2B5EF4-FFF2-40B4-BE49-F238E27FC236}">
                <a16:creationId xmlns:a16="http://schemas.microsoft.com/office/drawing/2014/main" xmlns=""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xmlns=""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xmlns=""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081058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xmlns=""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arallelogram 2">
            <a:extLst>
              <a:ext uri="{FF2B5EF4-FFF2-40B4-BE49-F238E27FC236}">
                <a16:creationId xmlns:a16="http://schemas.microsoft.com/office/drawing/2014/main" xmlns=""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18" name="Title 1">
            <a:extLst>
              <a:ext uri="{FF2B5EF4-FFF2-40B4-BE49-F238E27FC236}">
                <a16:creationId xmlns:a16="http://schemas.microsoft.com/office/drawing/2014/main" xmlns=""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a:solidFill>
                  <a:prstClr val="white"/>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xmlns=""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xmlns=""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xmlns=""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pic>
        <p:nvPicPr>
          <p:cNvPr id="11" name="Grafik 10">
            <a:extLst>
              <a:ext uri="{FF2B5EF4-FFF2-40B4-BE49-F238E27FC236}">
                <a16:creationId xmlns:a16="http://schemas.microsoft.com/office/drawing/2014/main" xmlns=""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61653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solidFill>
                  <a:prstClr val="black">
                    <a:tint val="75000"/>
                  </a:prstClr>
                </a:solidFill>
              </a:rPr>
              <a:pPr/>
              <a:t>19.09.2022</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63716C5D-123D-4EDE-A4A5-85ED365A388D}"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55483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xmlns=""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xmlns=""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19.09.2022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solidFill>
                  <a:prstClr val="black">
                    <a:tint val="75000"/>
                  </a:prstClr>
                </a:solidFill>
              </a:rPr>
              <a:pPr/>
              <a:t>19.09.2022</a:t>
            </a:fld>
            <a:endParaRPr lang="de-DE" dirty="0">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22702121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sCrRr6NBg0"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2D27E5BD-6941-405A-9D8F-FF811CD48B76}"/>
              </a:ext>
            </a:extLst>
          </p:cNvPr>
          <p:cNvSpPr>
            <a:spLocks noGrp="1"/>
          </p:cNvSpPr>
          <p:nvPr>
            <p:ph type="ctrTitle"/>
          </p:nvPr>
        </p:nvSpPr>
        <p:spPr>
          <a:xfrm>
            <a:off x="3059832" y="3681296"/>
            <a:ext cx="6480720" cy="2412000"/>
          </a:xfrm>
        </p:spPr>
        <p:txBody>
          <a:bodyPr>
            <a:normAutofit fontScale="90000"/>
          </a:bodyPr>
          <a:lstStyle/>
          <a:p>
            <a:r>
              <a:rPr lang="de-DE" dirty="0"/>
              <a:t>Modul 6:  </a:t>
            </a:r>
            <a:br>
              <a:rPr lang="de-DE" dirty="0"/>
            </a:br>
            <a:r>
              <a:rPr lang="de-DE" dirty="0"/>
              <a:t>Kognitive und metakognitive Schreibstrategien unterrichten</a:t>
            </a:r>
            <a:br>
              <a:rPr lang="de-DE" dirty="0"/>
            </a:br>
            <a:r>
              <a:rPr lang="de-DE" dirty="0"/>
              <a:t/>
            </a:r>
            <a:br>
              <a:rPr lang="de-DE" dirty="0"/>
            </a:br>
            <a:r>
              <a:rPr lang="de-DE" dirty="0"/>
              <a:t>Block 3: </a:t>
            </a:r>
            <a:br>
              <a:rPr lang="de-DE" dirty="0"/>
            </a:br>
            <a:r>
              <a:rPr lang="de-DE" dirty="0" err="1"/>
              <a:t>Szenariobasiertes</a:t>
            </a:r>
            <a:r>
              <a:rPr lang="de-DE" dirty="0"/>
              <a:t> Schreiben</a:t>
            </a:r>
            <a:br>
              <a:rPr lang="de-DE" dirty="0"/>
            </a:br>
            <a:r>
              <a:rPr lang="de-DE" dirty="0"/>
              <a:t/>
            </a:r>
            <a:br>
              <a:rPr lang="de-DE" dirty="0"/>
            </a:br>
            <a:endParaRPr lang="de-DE" dirty="0"/>
          </a:p>
        </p:txBody>
      </p:sp>
    </p:spTree>
    <p:extLst>
      <p:ext uri="{BB962C8B-B14F-4D97-AF65-F5344CB8AC3E}">
        <p14:creationId xmlns:p14="http://schemas.microsoft.com/office/powerpoint/2010/main" val="3274563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Feedback zum Modul Schreiben Block 3</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088337"/>
            <a:ext cx="8316416" cy="4589972"/>
          </a:xfrm>
          <a:prstGeom prst="rect">
            <a:avLst/>
          </a:prstGeom>
        </p:spPr>
      </p:pic>
      <p:sp>
        <p:nvSpPr>
          <p:cNvPr id="5" name="Textfeld 4"/>
          <p:cNvSpPr txBox="1"/>
          <p:nvPr/>
        </p:nvSpPr>
        <p:spPr>
          <a:xfrm>
            <a:off x="2051720" y="5301208"/>
            <a:ext cx="1152128" cy="246221"/>
          </a:xfrm>
          <a:prstGeom prst="rect">
            <a:avLst/>
          </a:prstGeom>
          <a:noFill/>
        </p:spPr>
        <p:txBody>
          <a:bodyPr wrap="square" rtlCol="0">
            <a:spAutoFit/>
          </a:bodyPr>
          <a:lstStyle/>
          <a:p>
            <a:r>
              <a:rPr lang="de-DE" sz="1000" dirty="0"/>
              <a:t>Bild: </a:t>
            </a:r>
            <a:r>
              <a:rPr lang="de-DE" sz="1000" dirty="0" err="1"/>
              <a:t>Pixabay</a:t>
            </a:r>
            <a:endParaRPr lang="de-DE" sz="1000" dirty="0"/>
          </a:p>
        </p:txBody>
      </p:sp>
    </p:spTree>
    <p:extLst>
      <p:ext uri="{BB962C8B-B14F-4D97-AF65-F5344CB8AC3E}">
        <p14:creationId xmlns:p14="http://schemas.microsoft.com/office/powerpoint/2010/main" val="424267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42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a:xfrm>
            <a:off x="323528" y="1196752"/>
            <a:ext cx="8569647" cy="4103687"/>
          </a:xfrm>
        </p:spPr>
        <p:txBody>
          <a:bodyPr>
            <a:noAutofit/>
          </a:bodyPr>
          <a:lstStyle/>
          <a:p>
            <a:pPr>
              <a:lnSpc>
                <a:spcPct val="170000"/>
              </a:lnSpc>
            </a:pPr>
            <a:r>
              <a:rPr lang="de-DE" sz="1000" dirty="0"/>
              <a:t>Baumann, B. &amp; Becker-</a:t>
            </a:r>
            <a:r>
              <a:rPr lang="de-DE" sz="1000" dirty="0" err="1"/>
              <a:t>Mrotzek</a:t>
            </a:r>
            <a:r>
              <a:rPr lang="de-DE" sz="1000" dirty="0"/>
              <a:t>, M. (2014): </a:t>
            </a:r>
            <a:r>
              <a:rPr lang="de-DE" sz="1000" i="1" dirty="0"/>
              <a:t>Sprachförderung und Deutsch als Zweitsprache an deutschen Schulen: </a:t>
            </a:r>
            <a:br>
              <a:rPr lang="de-DE" sz="1000" i="1" dirty="0"/>
            </a:br>
            <a:r>
              <a:rPr lang="de-DE" sz="1000" i="1" dirty="0"/>
              <a:t>Was leistet die Lehrerbildung?</a:t>
            </a:r>
            <a:r>
              <a:rPr lang="de-DE" sz="1000" dirty="0"/>
              <a:t> Köln: Mercator-Institut für Sprachförderung und Deutsch als Zweitsprache </a:t>
            </a:r>
            <a:endParaRPr lang="en-GB" sz="1000" i="1" dirty="0"/>
          </a:p>
          <a:p>
            <a:pPr>
              <a:lnSpc>
                <a:spcPct val="170000"/>
              </a:lnSpc>
            </a:pPr>
            <a:r>
              <a:rPr lang="en-GB" sz="1000" dirty="0"/>
              <a:t>Graham, S. &amp; Hebert, M. (2010): </a:t>
            </a:r>
            <a:r>
              <a:rPr lang="en-GB" sz="1000" i="1" dirty="0"/>
              <a:t>Writing to Read. Evidence for How Writing Can Improve Reading. </a:t>
            </a:r>
            <a:br>
              <a:rPr lang="en-GB" sz="1000" i="1" dirty="0"/>
            </a:br>
            <a:r>
              <a:rPr lang="en-GB" sz="1000" dirty="0"/>
              <a:t>New York: Carnegie Corporation.</a:t>
            </a:r>
          </a:p>
          <a:p>
            <a:pPr>
              <a:lnSpc>
                <a:spcPct val="170000"/>
              </a:lnSpc>
            </a:pPr>
            <a:r>
              <a:rPr lang="de-DE" sz="1000" dirty="0"/>
              <a:t>Hoefele, J. &amp; Konstantinidou, L. (2018). </a:t>
            </a:r>
            <a:r>
              <a:rPr lang="de-DE" sz="1000" i="1" dirty="0"/>
              <a:t>Förderung der allgemeinen Schreibkompetenz im Bereich der beruflichen Bildung</a:t>
            </a:r>
            <a:r>
              <a:rPr lang="de-DE" sz="1000" dirty="0"/>
              <a:t>. </a:t>
            </a:r>
            <a:br>
              <a:rPr lang="de-DE" sz="1000" dirty="0"/>
            </a:br>
            <a:r>
              <a:rPr lang="de-DE" sz="1000" dirty="0"/>
              <a:t>In: Efing, Christian &amp; Kiefer, Karl-Hubert, Hrsg., Sprache und Kommunikation in der beruflichen Aus‐ und Weiterbildung: </a:t>
            </a:r>
            <a:br>
              <a:rPr lang="de-DE" sz="1000" dirty="0"/>
            </a:br>
            <a:r>
              <a:rPr lang="de-DE" sz="1000" dirty="0"/>
              <a:t>ein interdisziplinäres Handbuch. Tübingen: Narr. S. 339-345</a:t>
            </a:r>
          </a:p>
          <a:p>
            <a:pPr>
              <a:lnSpc>
                <a:spcPct val="170000"/>
              </a:lnSpc>
            </a:pPr>
            <a:r>
              <a:rPr lang="de-DE" sz="1000" dirty="0"/>
              <a:t>Lesch, H.  </a:t>
            </a:r>
            <a:r>
              <a:rPr lang="de-DE" sz="1000" i="1" dirty="0"/>
              <a:t>Schule der Zukunft – Leschs Kosmos  </a:t>
            </a:r>
            <a:r>
              <a:rPr lang="de-DE" sz="1000" u="sng" dirty="0">
                <a:hlinkClick r:id="rId3"/>
              </a:rPr>
              <a:t>https://www.youtube.com/watch?v=ksCrRr6NBg0</a:t>
            </a:r>
            <a:r>
              <a:rPr lang="de-DE" sz="1000" u="sng" dirty="0"/>
              <a:t> </a:t>
            </a:r>
            <a:r>
              <a:rPr lang="de-DE" sz="1000" dirty="0"/>
              <a:t>[03.05.2021]</a:t>
            </a:r>
            <a:endParaRPr lang="en-GB" sz="1000" i="1" dirty="0"/>
          </a:p>
          <a:p>
            <a:pPr>
              <a:lnSpc>
                <a:spcPct val="170000"/>
              </a:lnSpc>
            </a:pPr>
            <a:r>
              <a:rPr lang="de-DE" sz="1000" dirty="0" err="1"/>
              <a:t>Ossner</a:t>
            </a:r>
            <a:r>
              <a:rPr lang="de-DE" sz="1000" dirty="0"/>
              <a:t>, J. (1995). </a:t>
            </a:r>
            <a:r>
              <a:rPr lang="de-DE" sz="1000" i="1" dirty="0"/>
              <a:t>Prozessorientierte Schreibdidaktik in Lehrplänen</a:t>
            </a:r>
            <a:r>
              <a:rPr lang="de-DE" sz="1000" dirty="0"/>
              <a:t>. In: </a:t>
            </a:r>
            <a:r>
              <a:rPr lang="de-DE" sz="1000" dirty="0" err="1"/>
              <a:t>Baurmann</a:t>
            </a:r>
            <a:r>
              <a:rPr lang="de-DE" sz="1000" dirty="0"/>
              <a:t>, J. &amp; Weingarten, R. (</a:t>
            </a:r>
            <a:r>
              <a:rPr lang="de-DE" sz="1000" dirty="0" err="1"/>
              <a:t>Hrsg</a:t>
            </a:r>
            <a:r>
              <a:rPr lang="de-DE" sz="1000" dirty="0"/>
              <a:t>). </a:t>
            </a:r>
            <a:br>
              <a:rPr lang="de-DE" sz="1000" dirty="0"/>
            </a:br>
            <a:r>
              <a:rPr lang="de-DE" sz="1000" dirty="0"/>
              <a:t>Schreiben. Prozesse, Prozeduren und Produkte. Opladen: Westdeutscher Verlag</a:t>
            </a:r>
            <a:endParaRPr lang="de-DE" sz="1000" i="1" dirty="0"/>
          </a:p>
          <a:p>
            <a:pPr>
              <a:lnSpc>
                <a:spcPct val="170000"/>
              </a:lnSpc>
            </a:pPr>
            <a:r>
              <a:rPr lang="de-DE" sz="1000" dirty="0"/>
              <a:t>Philipp, M. (2015): </a:t>
            </a:r>
            <a:r>
              <a:rPr lang="de-DE" sz="1000" i="1" dirty="0"/>
              <a:t>Grundlagen der effektiven Schreibdidaktik und der systematischen schulischen Schreibförderung. </a:t>
            </a:r>
            <a:br>
              <a:rPr lang="de-DE" sz="1000" i="1" dirty="0"/>
            </a:br>
            <a:r>
              <a:rPr lang="de-DE" sz="1000" dirty="0" err="1"/>
              <a:t>Baltmansweiler</a:t>
            </a:r>
            <a:r>
              <a:rPr lang="de-DE" sz="1000" dirty="0"/>
              <a:t>: Schneider Verlag </a:t>
            </a:r>
            <a:r>
              <a:rPr lang="de-DE" sz="1000" dirty="0" err="1"/>
              <a:t>Hohengehren</a:t>
            </a:r>
            <a:r>
              <a:rPr lang="de-DE" sz="1000" dirty="0"/>
              <a:t> GmbH</a:t>
            </a:r>
          </a:p>
          <a:p>
            <a:pPr>
              <a:lnSpc>
                <a:spcPct val="170000"/>
              </a:lnSpc>
            </a:pPr>
            <a:r>
              <a:rPr lang="de-DE" sz="1000" dirty="0"/>
              <a:t>Philipp, M. (2021): </a:t>
            </a:r>
            <a:r>
              <a:rPr lang="de-DE" sz="1000" i="1" dirty="0"/>
              <a:t>Lesen – Schreiben –Lernen</a:t>
            </a:r>
            <a:r>
              <a:rPr lang="de-DE" sz="1000" dirty="0"/>
              <a:t>. Weinheim. Verlagsgruppe Beltz</a:t>
            </a:r>
          </a:p>
          <a:p>
            <a:pPr>
              <a:lnSpc>
                <a:spcPct val="170000"/>
              </a:lnSpc>
            </a:pPr>
            <a:r>
              <a:rPr lang="de-DE" sz="1000" dirty="0"/>
              <a:t>Sturm, A. (2012):  </a:t>
            </a:r>
            <a:r>
              <a:rPr lang="de-DE" sz="1000" i="1" dirty="0"/>
              <a:t>Schreibförderung an multikulturellen Schulen –Herausforderungen und Potenziale </a:t>
            </a:r>
            <a:r>
              <a:rPr lang="de-DE" sz="1000" dirty="0"/>
              <a:t>(Referat)</a:t>
            </a:r>
          </a:p>
          <a:p>
            <a:pPr>
              <a:lnSpc>
                <a:spcPct val="170000"/>
              </a:lnSpc>
            </a:pPr>
            <a:r>
              <a:rPr lang="de-DE" sz="1000" dirty="0"/>
              <a:t>Sturm, A., Schneider, H., Philipp, M. (2013): </a:t>
            </a:r>
            <a:r>
              <a:rPr lang="de-DE" sz="1000" i="1" dirty="0"/>
              <a:t>Schreibförderung an QUIMS-Schulen. Grundlagen und Empfehlungen zur Weiterentwicklung des Programms</a:t>
            </a:r>
            <a:r>
              <a:rPr lang="de-DE" sz="1000" dirty="0"/>
              <a:t>. Erstellt von der PH FHNW. Zentrum Lesen. Im Auftrag des Volksschulamts der Bildungsdirektion Zürich</a:t>
            </a:r>
            <a:endParaRPr lang="de-DE" sz="1000" i="1" dirty="0"/>
          </a:p>
          <a:p>
            <a:pPr>
              <a:lnSpc>
                <a:spcPct val="170000"/>
              </a:lnSpc>
            </a:pPr>
            <a:r>
              <a:rPr lang="de-DE" sz="1000" dirty="0" err="1"/>
              <a:t>Wampfler</a:t>
            </a:r>
            <a:r>
              <a:rPr lang="de-DE" sz="1000" dirty="0"/>
              <a:t>, P. (2020): </a:t>
            </a:r>
            <a:r>
              <a:rPr lang="de-DE" sz="1000" i="1" dirty="0"/>
              <a:t>Digitales Schreiben. Blogs &amp; Co. im Unterricht. </a:t>
            </a:r>
            <a:r>
              <a:rPr lang="de-DE" sz="1000" dirty="0"/>
              <a:t>Ditzingen. Philipp Reclam jun. Verlag GmbH</a:t>
            </a:r>
          </a:p>
        </p:txBody>
      </p:sp>
      <p:sp>
        <p:nvSpPr>
          <p:cNvPr id="4" name="Titel 3"/>
          <p:cNvSpPr>
            <a:spLocks noGrp="1"/>
          </p:cNvSpPr>
          <p:nvPr>
            <p:ph type="title"/>
          </p:nvPr>
        </p:nvSpPr>
        <p:spPr/>
        <p:txBody>
          <a:bodyPr/>
          <a:lstStyle/>
          <a:p>
            <a:r>
              <a:rPr lang="de-DE" dirty="0"/>
              <a:t>Literaturtipps</a:t>
            </a:r>
          </a:p>
        </p:txBody>
      </p:sp>
    </p:spTree>
    <p:extLst>
      <p:ext uri="{BB962C8B-B14F-4D97-AF65-F5344CB8AC3E}">
        <p14:creationId xmlns:p14="http://schemas.microsoft.com/office/powerpoint/2010/main" val="138081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9CFD18-F120-4D65-A4B8-E59454B89BEA}"/>
              </a:ext>
            </a:extLst>
          </p:cNvPr>
          <p:cNvSpPr>
            <a:spLocks noGrp="1"/>
          </p:cNvSpPr>
          <p:nvPr>
            <p:ph type="title"/>
          </p:nvPr>
        </p:nvSpPr>
        <p:spPr/>
        <p:txBody>
          <a:bodyPr>
            <a:normAutofit/>
          </a:bodyPr>
          <a:lstStyle/>
          <a:p>
            <a:r>
              <a:rPr lang="de-DE" sz="3200" b="1" dirty="0">
                <a:solidFill>
                  <a:schemeClr val="bg1"/>
                </a:solidFill>
                <a:latin typeface="+mj-lt"/>
              </a:rPr>
              <a:t>Vorstellung und Kennenlernen</a:t>
            </a:r>
            <a:endParaRPr lang="de-DE" dirty="0"/>
          </a:p>
        </p:txBody>
      </p:sp>
    </p:spTree>
    <p:extLst>
      <p:ext uri="{BB962C8B-B14F-4D97-AF65-F5344CB8AC3E}">
        <p14:creationId xmlns:p14="http://schemas.microsoft.com/office/powerpoint/2010/main" val="76912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xmlns="" id="{AB818219-48B0-4B78-B45B-C0A6AF9FB20C}"/>
              </a:ext>
            </a:extLst>
          </p:cNvPr>
          <p:cNvGraphicFramePr/>
          <p:nvPr>
            <p:extLst>
              <p:ext uri="{D42A27DB-BD31-4B8C-83A1-F6EECF244321}">
                <p14:modId xmlns:p14="http://schemas.microsoft.com/office/powerpoint/2010/main" val="2357765879"/>
              </p:ext>
            </p:extLst>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xmlns=""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7" name="Textfeld 6">
            <a:extLst>
              <a:ext uri="{FF2B5EF4-FFF2-40B4-BE49-F238E27FC236}">
                <a16:creationId xmlns:a16="http://schemas.microsoft.com/office/drawing/2014/main" xmlns="" id="{DDB772FF-1D1F-4A09-9E11-921588E84418}"/>
              </a:ext>
            </a:extLst>
          </p:cNvPr>
          <p:cNvSpPr txBox="1"/>
          <p:nvPr/>
        </p:nvSpPr>
        <p:spPr>
          <a:xfrm>
            <a:off x="468000" y="10800"/>
            <a:ext cx="7848872" cy="1077218"/>
          </a:xfrm>
          <a:prstGeom prst="rect">
            <a:avLst/>
          </a:prstGeom>
          <a:noFill/>
        </p:spPr>
        <p:txBody>
          <a:bodyPr wrap="square" rtlCol="0">
            <a:spAutoFit/>
          </a:bodyPr>
          <a:lstStyle/>
          <a:p>
            <a:r>
              <a:rPr lang="de-DE" sz="3200" b="1" dirty="0">
                <a:solidFill>
                  <a:schemeClr val="bg1"/>
                </a:solidFill>
              </a:rPr>
              <a:t>Das BaCuLit Kerncurriculum: 9 Module in 24 (optionalen) Dreistunden-Lehreinheiten </a:t>
            </a:r>
          </a:p>
        </p:txBody>
      </p:sp>
    </p:spTree>
    <p:extLst>
      <p:ext uri="{BB962C8B-B14F-4D97-AF65-F5344CB8AC3E}">
        <p14:creationId xmlns:p14="http://schemas.microsoft.com/office/powerpoint/2010/main" val="279675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dirty="0"/>
              <a:t>Wann haben Sie das letzte Mal zur Entspannung gelesen?</a:t>
            </a:r>
          </a:p>
          <a:p>
            <a:r>
              <a:rPr lang="de-DE" dirty="0"/>
              <a:t>Wann haben Sie das letzte Mal zur Entspannung geschrieben?</a:t>
            </a:r>
          </a:p>
          <a:p>
            <a:endParaRPr lang="de-DE" dirty="0"/>
          </a:p>
          <a:p>
            <a:endParaRPr lang="de-DE" dirty="0"/>
          </a:p>
          <a:p>
            <a:endParaRPr lang="de-DE" dirty="0"/>
          </a:p>
          <a:p>
            <a:endParaRPr lang="de-DE" dirty="0"/>
          </a:p>
          <a:p>
            <a:endParaRPr lang="de-DE" dirty="0"/>
          </a:p>
        </p:txBody>
      </p:sp>
      <p:sp>
        <p:nvSpPr>
          <p:cNvPr id="3" name="Titel 2"/>
          <p:cNvSpPr>
            <a:spLocks noGrp="1"/>
          </p:cNvSpPr>
          <p:nvPr>
            <p:ph type="title"/>
          </p:nvPr>
        </p:nvSpPr>
        <p:spPr/>
        <p:txBody>
          <a:bodyPr/>
          <a:lstStyle/>
          <a:p>
            <a:r>
              <a:rPr lang="de-DE" dirty="0"/>
              <a:t>Frage</a:t>
            </a:r>
          </a:p>
        </p:txBody>
      </p:sp>
    </p:spTree>
    <p:extLst>
      <p:ext uri="{BB962C8B-B14F-4D97-AF65-F5344CB8AC3E}">
        <p14:creationId xmlns:p14="http://schemas.microsoft.com/office/powerpoint/2010/main" val="378506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sz="2400" dirty="0"/>
              <a:t>Szenarien: authentische Handlungsaufforderungen, mit lebensweltlichen / fachlichen Bezug, beinhalten inhaltliche und sprachliche Ziele. </a:t>
            </a:r>
          </a:p>
          <a:p>
            <a:r>
              <a:rPr lang="de-DE" sz="2400" dirty="0"/>
              <a:t>Bieten den Lernenden die Möglichkeit bieten, sich selbst auszudrücken und ihr Handeln zu reflektieren, für gemeinschaftliches Lernen und kollegiales Feedback.</a:t>
            </a:r>
          </a:p>
          <a:p>
            <a:r>
              <a:rPr lang="de-DE" sz="2400" dirty="0"/>
              <a:t>Szenario fokussiert die Aufmerksamkeit auf bestimmte Themen und initiiert Denk- und Handlungsprozesse. </a:t>
            </a:r>
          </a:p>
          <a:p>
            <a:pPr marL="0" indent="0">
              <a:buNone/>
            </a:pPr>
            <a:endParaRPr lang="de-DE" sz="2400" dirty="0"/>
          </a:p>
          <a:p>
            <a:pPr marL="0" indent="0">
              <a:buNone/>
            </a:pPr>
            <a:endParaRPr lang="de-DE" dirty="0"/>
          </a:p>
        </p:txBody>
      </p:sp>
      <p:sp>
        <p:nvSpPr>
          <p:cNvPr id="4" name="Titel 3"/>
          <p:cNvSpPr>
            <a:spLocks noGrp="1"/>
          </p:cNvSpPr>
          <p:nvPr>
            <p:ph type="title"/>
          </p:nvPr>
        </p:nvSpPr>
        <p:spPr/>
        <p:txBody>
          <a:bodyPr/>
          <a:lstStyle/>
          <a:p>
            <a:r>
              <a:rPr lang="de-DE" dirty="0"/>
              <a:t>Szenario-basiertes Lernen</a:t>
            </a:r>
          </a:p>
        </p:txBody>
      </p:sp>
    </p:spTree>
    <p:extLst>
      <p:ext uri="{BB962C8B-B14F-4D97-AF65-F5344CB8AC3E}">
        <p14:creationId xmlns:p14="http://schemas.microsoft.com/office/powerpoint/2010/main" val="226612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sz="2400" dirty="0"/>
              <a:t>Verschiebung des Rollenverständnisses des Lehrenden statt – von der traditionellen Rolle hin zu einer unterstützenden und ermöglichenden Rolle. </a:t>
            </a:r>
          </a:p>
          <a:p>
            <a:r>
              <a:rPr lang="de-DE" sz="2400" dirty="0"/>
              <a:t>Lehrkraft aktiviert und unterstützt die Problemlösungs- und Lernprozesse der Lernenden. </a:t>
            </a:r>
          </a:p>
          <a:p>
            <a:r>
              <a:rPr lang="de-DE" sz="2400" dirty="0"/>
              <a:t>Lehrkraft stellt Hilfsmittel (</a:t>
            </a:r>
            <a:r>
              <a:rPr lang="de-DE" sz="2400" dirty="0" err="1"/>
              <a:t>Scaffolding</a:t>
            </a:r>
            <a:r>
              <a:rPr lang="de-DE" sz="2400" dirty="0"/>
              <a:t>) zur Verfügung und zeigt bei Bedarf Lese- und Schreibstrategien auf. </a:t>
            </a:r>
          </a:p>
          <a:p>
            <a:r>
              <a:rPr lang="de-DE" sz="2400" dirty="0"/>
              <a:t>Lehrkraft richtet flexibel den Unterricht nach den Bedürfnissen der Lernenden aus.</a:t>
            </a:r>
          </a:p>
          <a:p>
            <a:pPr marL="0" indent="0">
              <a:buNone/>
            </a:pPr>
            <a:endParaRPr lang="de-DE" dirty="0"/>
          </a:p>
        </p:txBody>
      </p:sp>
      <p:sp>
        <p:nvSpPr>
          <p:cNvPr id="4" name="Titel 3"/>
          <p:cNvSpPr>
            <a:spLocks noGrp="1"/>
          </p:cNvSpPr>
          <p:nvPr>
            <p:ph type="title"/>
          </p:nvPr>
        </p:nvSpPr>
        <p:spPr/>
        <p:txBody>
          <a:bodyPr>
            <a:normAutofit fontScale="90000"/>
          </a:bodyPr>
          <a:lstStyle/>
          <a:p>
            <a:r>
              <a:rPr lang="de-DE" dirty="0"/>
              <a:t>Rolle der Lehrkraft beim Szenario-basierten Lernen</a:t>
            </a:r>
          </a:p>
        </p:txBody>
      </p:sp>
    </p:spTree>
    <p:extLst>
      <p:ext uri="{BB962C8B-B14F-4D97-AF65-F5344CB8AC3E}">
        <p14:creationId xmlns:p14="http://schemas.microsoft.com/office/powerpoint/2010/main" val="208112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Modell der vollständigen Handlung</a:t>
            </a:r>
          </a:p>
        </p:txBody>
      </p:sp>
      <p:grpSp>
        <p:nvGrpSpPr>
          <p:cNvPr id="6" name="officeArt object"/>
          <p:cNvGrpSpPr/>
          <p:nvPr/>
        </p:nvGrpSpPr>
        <p:grpSpPr>
          <a:xfrm>
            <a:off x="1908491" y="1244560"/>
            <a:ext cx="5327017" cy="4704720"/>
            <a:chOff x="0" y="-1"/>
            <a:chExt cx="5327522" cy="4704967"/>
          </a:xfrm>
        </p:grpSpPr>
        <p:grpSp>
          <p:nvGrpSpPr>
            <p:cNvPr id="7" name="Group 1073741851"/>
            <p:cNvGrpSpPr/>
            <p:nvPr/>
          </p:nvGrpSpPr>
          <p:grpSpPr>
            <a:xfrm>
              <a:off x="1943185" y="-1"/>
              <a:ext cx="1441150" cy="1008806"/>
              <a:chOff x="0" y="0"/>
              <a:chExt cx="1441148" cy="1008804"/>
            </a:xfrm>
          </p:grpSpPr>
          <p:sp>
            <p:nvSpPr>
              <p:cNvPr id="25" name="Shape 1073741849"/>
              <p:cNvSpPr/>
              <p:nvPr/>
            </p:nvSpPr>
            <p:spPr>
              <a:xfrm>
                <a:off x="0" y="0"/>
                <a:ext cx="1441148" cy="1008804"/>
              </a:xfrm>
              <a:prstGeom prst="roundRect">
                <a:avLst>
                  <a:gd name="adj" fmla="val 20000"/>
                </a:avLst>
              </a:prstGeom>
              <a:solidFill>
                <a:schemeClr val="accent1"/>
              </a:solidFill>
              <a:ln w="12700" cap="flat">
                <a:solidFill>
                  <a:srgbClr val="FFFFFF"/>
                </a:solidFill>
                <a:prstDash val="solid"/>
                <a:miter lim="800000"/>
                <a:tailEnd type="triangle" w="med" len="med"/>
              </a:ln>
              <a:effectLst/>
            </p:spPr>
            <p:txBody>
              <a:bodyPr/>
              <a:lstStyle/>
              <a:p>
                <a:endParaRPr lang="de-DE"/>
              </a:p>
            </p:txBody>
          </p:sp>
          <p:sp>
            <p:nvSpPr>
              <p:cNvPr id="26" name="Shape 1073741850"/>
              <p:cNvSpPr/>
              <p:nvPr/>
            </p:nvSpPr>
            <p:spPr>
              <a:xfrm>
                <a:off x="59080" y="59080"/>
                <a:ext cx="1322987" cy="890644"/>
              </a:xfrm>
              <a:prstGeom prst="rect">
                <a:avLst/>
              </a:prstGeom>
              <a:noFill/>
              <a:ln w="12700" cap="flat">
                <a:noFill/>
                <a:miter lim="400000"/>
              </a:ln>
              <a:effectLst/>
            </p:spPr>
            <p:txBody>
              <a:bodyPr wrap="square" lIns="45718" tIns="45718" rIns="45718" bIns="45718" numCol="1" anchor="ctr">
                <a:noAutofit/>
              </a:bodyPr>
              <a:lstStyle/>
              <a:p>
                <a:pPr algn="ctr">
                  <a:lnSpc>
                    <a:spcPct val="115000"/>
                  </a:lnSpc>
                  <a:spcAft>
                    <a:spcPts val="1000"/>
                  </a:spcAft>
                </a:pPr>
                <a:r>
                  <a:rPr lang="en-US" sz="1400" b="1">
                    <a:solidFill>
                      <a:srgbClr val="FFFFFF"/>
                    </a:solidFill>
                    <a:effectLst/>
                    <a:uFill>
                      <a:solidFill>
                        <a:srgbClr val="000000"/>
                      </a:solidFill>
                    </a:uFill>
                    <a:latin typeface="Calibri" panose="020F0502020204030204" pitchFamily="34" charset="0"/>
                    <a:ea typeface="Calibri" panose="020F0502020204030204" pitchFamily="34" charset="0"/>
                  </a:rPr>
                  <a:t>1. Informieren</a:t>
                </a:r>
                <a:endParaRPr lang="de-DE" sz="110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grpSp>
        <p:sp>
          <p:nvSpPr>
            <p:cNvPr id="8" name="Shape 1073741852"/>
            <p:cNvSpPr/>
            <p:nvPr/>
          </p:nvSpPr>
          <p:spPr>
            <a:xfrm>
              <a:off x="3558976" y="710990"/>
              <a:ext cx="690145" cy="5478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361" y="5139"/>
                    <a:pt x="15732" y="12508"/>
                    <a:pt x="21600" y="21600"/>
                  </a:cubicBezTo>
                </a:path>
              </a:pathLst>
            </a:custGeom>
            <a:noFill/>
            <a:ln w="6350" cap="flat">
              <a:solidFill>
                <a:schemeClr val="accent1"/>
              </a:solidFill>
              <a:prstDash val="solid"/>
              <a:miter lim="800000"/>
              <a:tailEnd type="triangle" w="med" len="med"/>
            </a:ln>
            <a:effectLst/>
          </p:spPr>
          <p:txBody>
            <a:bodyPr/>
            <a:lstStyle/>
            <a:p>
              <a:endParaRPr lang="de-DE"/>
            </a:p>
          </p:txBody>
        </p:sp>
        <p:grpSp>
          <p:nvGrpSpPr>
            <p:cNvPr id="9" name="Group 1073741855"/>
            <p:cNvGrpSpPr/>
            <p:nvPr/>
          </p:nvGrpSpPr>
          <p:grpSpPr>
            <a:xfrm>
              <a:off x="3886371" y="1411807"/>
              <a:ext cx="1441151" cy="1008806"/>
              <a:chOff x="0" y="0"/>
              <a:chExt cx="1441149" cy="1008804"/>
            </a:xfrm>
          </p:grpSpPr>
          <p:sp>
            <p:nvSpPr>
              <p:cNvPr id="23" name="Shape 1073741853"/>
              <p:cNvSpPr/>
              <p:nvPr/>
            </p:nvSpPr>
            <p:spPr>
              <a:xfrm>
                <a:off x="0" y="0"/>
                <a:ext cx="1441149" cy="1008804"/>
              </a:xfrm>
              <a:prstGeom prst="roundRect">
                <a:avLst>
                  <a:gd name="adj" fmla="val 20000"/>
                </a:avLst>
              </a:prstGeom>
              <a:solidFill>
                <a:schemeClr val="accent1"/>
              </a:solidFill>
              <a:ln w="12700" cap="flat">
                <a:solidFill>
                  <a:srgbClr val="FFFFFF"/>
                </a:solidFill>
                <a:prstDash val="solid"/>
                <a:miter lim="800000"/>
                <a:tailEnd type="triangle" w="med" len="med"/>
              </a:ln>
              <a:effectLst/>
            </p:spPr>
            <p:txBody>
              <a:bodyPr/>
              <a:lstStyle/>
              <a:p>
                <a:endParaRPr lang="de-DE"/>
              </a:p>
            </p:txBody>
          </p:sp>
          <p:sp>
            <p:nvSpPr>
              <p:cNvPr id="24" name="Shape 1073741854"/>
              <p:cNvSpPr/>
              <p:nvPr/>
            </p:nvSpPr>
            <p:spPr>
              <a:xfrm>
                <a:off x="59080" y="59080"/>
                <a:ext cx="1322987" cy="890644"/>
              </a:xfrm>
              <a:prstGeom prst="rect">
                <a:avLst/>
              </a:prstGeom>
              <a:noFill/>
              <a:ln w="12700" cap="flat">
                <a:noFill/>
                <a:miter lim="400000"/>
              </a:ln>
              <a:effectLst/>
            </p:spPr>
            <p:txBody>
              <a:bodyPr wrap="square" lIns="45718" tIns="45718" rIns="45718" bIns="45718" numCol="1" anchor="ctr">
                <a:noAutofit/>
              </a:bodyPr>
              <a:lstStyle/>
              <a:p>
                <a:pPr algn="ctr">
                  <a:lnSpc>
                    <a:spcPct val="115000"/>
                  </a:lnSpc>
                  <a:spcAft>
                    <a:spcPts val="1000"/>
                  </a:spcAft>
                </a:pPr>
                <a:r>
                  <a:rPr lang="en-US" sz="1400" b="1">
                    <a:solidFill>
                      <a:srgbClr val="FFFFFF"/>
                    </a:solidFill>
                    <a:effectLst/>
                    <a:uFill>
                      <a:solidFill>
                        <a:srgbClr val="000000"/>
                      </a:solidFill>
                    </a:uFill>
                    <a:latin typeface="Calibri" panose="020F0502020204030204" pitchFamily="34" charset="0"/>
                    <a:ea typeface="Calibri" panose="020F0502020204030204" pitchFamily="34" charset="0"/>
                  </a:rPr>
                  <a:t>2. Planen</a:t>
                </a:r>
                <a:endParaRPr lang="de-DE" sz="110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grpSp>
        <p:sp>
          <p:nvSpPr>
            <p:cNvPr id="10" name="Shape 1073741856"/>
            <p:cNvSpPr/>
            <p:nvPr/>
          </p:nvSpPr>
          <p:spPr>
            <a:xfrm>
              <a:off x="4458546" y="2622504"/>
              <a:ext cx="246888" cy="9010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90" y="7560"/>
                    <a:pt x="13192" y="14956"/>
                    <a:pt x="0" y="21600"/>
                  </a:cubicBezTo>
                </a:path>
              </a:pathLst>
            </a:custGeom>
            <a:noFill/>
            <a:ln w="6350" cap="flat">
              <a:solidFill>
                <a:schemeClr val="accent1"/>
              </a:solidFill>
              <a:prstDash val="solid"/>
              <a:miter lim="800000"/>
              <a:tailEnd type="triangle" w="med" len="med"/>
            </a:ln>
            <a:effectLst/>
          </p:spPr>
          <p:txBody>
            <a:bodyPr/>
            <a:lstStyle/>
            <a:p>
              <a:endParaRPr lang="de-DE"/>
            </a:p>
          </p:txBody>
        </p:sp>
        <p:grpSp>
          <p:nvGrpSpPr>
            <p:cNvPr id="11" name="Group 1073741859"/>
            <p:cNvGrpSpPr/>
            <p:nvPr/>
          </p:nvGrpSpPr>
          <p:grpSpPr>
            <a:xfrm>
              <a:off x="3144141" y="3696159"/>
              <a:ext cx="1441149" cy="1008807"/>
              <a:chOff x="0" y="0"/>
              <a:chExt cx="1441148" cy="1008805"/>
            </a:xfrm>
          </p:grpSpPr>
          <p:sp>
            <p:nvSpPr>
              <p:cNvPr id="21" name="Shape 1073741857"/>
              <p:cNvSpPr/>
              <p:nvPr/>
            </p:nvSpPr>
            <p:spPr>
              <a:xfrm>
                <a:off x="0" y="0"/>
                <a:ext cx="1441148" cy="1008805"/>
              </a:xfrm>
              <a:prstGeom prst="roundRect">
                <a:avLst>
                  <a:gd name="adj" fmla="val 20000"/>
                </a:avLst>
              </a:prstGeom>
              <a:solidFill>
                <a:schemeClr val="accent1"/>
              </a:solidFill>
              <a:ln w="12700" cap="flat">
                <a:solidFill>
                  <a:srgbClr val="FFFFFF"/>
                </a:solidFill>
                <a:prstDash val="solid"/>
                <a:miter lim="800000"/>
                <a:tailEnd type="triangle" w="med" len="med"/>
              </a:ln>
              <a:effectLst/>
            </p:spPr>
            <p:txBody>
              <a:bodyPr/>
              <a:lstStyle/>
              <a:p>
                <a:endParaRPr lang="de-DE"/>
              </a:p>
            </p:txBody>
          </p:sp>
          <p:sp>
            <p:nvSpPr>
              <p:cNvPr id="22" name="Shape 1073741858"/>
              <p:cNvSpPr/>
              <p:nvPr/>
            </p:nvSpPr>
            <p:spPr>
              <a:xfrm>
                <a:off x="59080" y="59080"/>
                <a:ext cx="1322987" cy="890645"/>
              </a:xfrm>
              <a:prstGeom prst="rect">
                <a:avLst/>
              </a:prstGeom>
              <a:noFill/>
              <a:ln w="12700" cap="flat">
                <a:noFill/>
                <a:miter lim="400000"/>
              </a:ln>
              <a:effectLst/>
            </p:spPr>
            <p:txBody>
              <a:bodyPr wrap="square" lIns="45718" tIns="45718" rIns="45718" bIns="45718" numCol="1" anchor="ctr">
                <a:noAutofit/>
              </a:bodyPr>
              <a:lstStyle/>
              <a:p>
                <a:pPr algn="ctr">
                  <a:lnSpc>
                    <a:spcPct val="115000"/>
                  </a:lnSpc>
                  <a:spcAft>
                    <a:spcPts val="1000"/>
                  </a:spcAft>
                </a:pPr>
                <a:r>
                  <a:rPr lang="en-US" sz="1400" b="1">
                    <a:solidFill>
                      <a:srgbClr val="FFFFFF"/>
                    </a:solidFill>
                    <a:effectLst/>
                    <a:uFill>
                      <a:solidFill>
                        <a:srgbClr val="000000"/>
                      </a:solidFill>
                    </a:uFill>
                    <a:latin typeface="Calibri" panose="020F0502020204030204" pitchFamily="34" charset="0"/>
                    <a:ea typeface="Calibri" panose="020F0502020204030204" pitchFamily="34" charset="0"/>
                  </a:rPr>
                  <a:t>3. Entscheiden</a:t>
                </a:r>
                <a:endParaRPr lang="de-DE" sz="110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grpSp>
        <p:sp>
          <p:nvSpPr>
            <p:cNvPr id="12" name="Shape 1073741860"/>
            <p:cNvSpPr/>
            <p:nvPr/>
          </p:nvSpPr>
          <p:spPr>
            <a:xfrm>
              <a:off x="2325876" y="4562586"/>
              <a:ext cx="675767" cy="28096"/>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cubicBezTo>
                    <a:pt x="14446" y="21600"/>
                    <a:pt x="7154" y="21600"/>
                    <a:pt x="0" y="0"/>
                  </a:cubicBezTo>
                </a:path>
              </a:pathLst>
            </a:custGeom>
            <a:noFill/>
            <a:ln w="6350" cap="flat">
              <a:solidFill>
                <a:schemeClr val="accent1"/>
              </a:solidFill>
              <a:prstDash val="solid"/>
              <a:miter lim="800000"/>
              <a:tailEnd type="triangle" w="med" len="med"/>
            </a:ln>
            <a:effectLst/>
          </p:spPr>
          <p:txBody>
            <a:bodyPr/>
            <a:lstStyle/>
            <a:p>
              <a:endParaRPr lang="de-DE"/>
            </a:p>
          </p:txBody>
        </p:sp>
        <p:grpSp>
          <p:nvGrpSpPr>
            <p:cNvPr id="13" name="Group 1073741863"/>
            <p:cNvGrpSpPr/>
            <p:nvPr/>
          </p:nvGrpSpPr>
          <p:grpSpPr>
            <a:xfrm>
              <a:off x="742230" y="3696159"/>
              <a:ext cx="1441151" cy="1008807"/>
              <a:chOff x="0" y="0"/>
              <a:chExt cx="1441149" cy="1008805"/>
            </a:xfrm>
          </p:grpSpPr>
          <p:sp>
            <p:nvSpPr>
              <p:cNvPr id="19" name="Shape 1073741861"/>
              <p:cNvSpPr/>
              <p:nvPr/>
            </p:nvSpPr>
            <p:spPr>
              <a:xfrm>
                <a:off x="0" y="0"/>
                <a:ext cx="1441149" cy="1008805"/>
              </a:xfrm>
              <a:prstGeom prst="roundRect">
                <a:avLst>
                  <a:gd name="adj" fmla="val 20000"/>
                </a:avLst>
              </a:prstGeom>
              <a:solidFill>
                <a:schemeClr val="accent1"/>
              </a:solidFill>
              <a:ln w="12700" cap="flat">
                <a:solidFill>
                  <a:srgbClr val="FFFFFF"/>
                </a:solidFill>
                <a:prstDash val="solid"/>
                <a:miter lim="800000"/>
                <a:tailEnd type="triangle" w="med" len="med"/>
              </a:ln>
              <a:effectLst/>
            </p:spPr>
            <p:txBody>
              <a:bodyPr/>
              <a:lstStyle/>
              <a:p>
                <a:endParaRPr lang="de-DE"/>
              </a:p>
            </p:txBody>
          </p:sp>
          <p:sp>
            <p:nvSpPr>
              <p:cNvPr id="20" name="Shape 1073741862"/>
              <p:cNvSpPr/>
              <p:nvPr/>
            </p:nvSpPr>
            <p:spPr>
              <a:xfrm>
                <a:off x="59080" y="59080"/>
                <a:ext cx="1322987" cy="890645"/>
              </a:xfrm>
              <a:prstGeom prst="rect">
                <a:avLst/>
              </a:prstGeom>
              <a:noFill/>
              <a:ln w="12700" cap="flat">
                <a:noFill/>
                <a:miter lim="400000"/>
              </a:ln>
              <a:effectLst/>
            </p:spPr>
            <p:txBody>
              <a:bodyPr wrap="square" lIns="45718" tIns="45718" rIns="45718" bIns="45718" numCol="1" anchor="ctr">
                <a:noAutofit/>
              </a:bodyPr>
              <a:lstStyle/>
              <a:p>
                <a:pPr algn="ctr">
                  <a:lnSpc>
                    <a:spcPct val="115000"/>
                  </a:lnSpc>
                  <a:spcAft>
                    <a:spcPts val="1000"/>
                  </a:spcAft>
                </a:pPr>
                <a:r>
                  <a:rPr lang="en-US" sz="1400" b="1">
                    <a:solidFill>
                      <a:srgbClr val="FFFFFF"/>
                    </a:solidFill>
                    <a:effectLst/>
                    <a:uFill>
                      <a:solidFill>
                        <a:srgbClr val="000000"/>
                      </a:solidFill>
                    </a:uFill>
                    <a:latin typeface="Calibri" panose="020F0502020204030204" pitchFamily="34" charset="0"/>
                    <a:ea typeface="Calibri" panose="020F0502020204030204" pitchFamily="34" charset="0"/>
                  </a:rPr>
                  <a:t>4. Ausführen</a:t>
                </a:r>
                <a:endParaRPr lang="de-DE" sz="110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grpSp>
        <p:sp>
          <p:nvSpPr>
            <p:cNvPr id="14" name="Shape 1073741864"/>
            <p:cNvSpPr/>
            <p:nvPr/>
          </p:nvSpPr>
          <p:spPr>
            <a:xfrm>
              <a:off x="622085" y="2622504"/>
              <a:ext cx="246887" cy="9010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8408" y="14956"/>
                    <a:pt x="1010" y="7560"/>
                    <a:pt x="0" y="0"/>
                  </a:cubicBezTo>
                </a:path>
              </a:pathLst>
            </a:custGeom>
            <a:noFill/>
            <a:ln w="6350" cap="flat">
              <a:solidFill>
                <a:schemeClr val="accent1"/>
              </a:solidFill>
              <a:prstDash val="solid"/>
              <a:miter lim="800000"/>
              <a:tailEnd type="triangle" w="med" len="med"/>
            </a:ln>
            <a:effectLst/>
          </p:spPr>
          <p:txBody>
            <a:bodyPr/>
            <a:lstStyle/>
            <a:p>
              <a:endParaRPr lang="de-DE"/>
            </a:p>
          </p:txBody>
        </p:sp>
        <p:grpSp>
          <p:nvGrpSpPr>
            <p:cNvPr id="15" name="Group 1073741867"/>
            <p:cNvGrpSpPr/>
            <p:nvPr/>
          </p:nvGrpSpPr>
          <p:grpSpPr>
            <a:xfrm>
              <a:off x="0" y="1411807"/>
              <a:ext cx="1441149" cy="1008806"/>
              <a:chOff x="0" y="0"/>
              <a:chExt cx="1441148" cy="1008804"/>
            </a:xfrm>
          </p:grpSpPr>
          <p:sp>
            <p:nvSpPr>
              <p:cNvPr id="17" name="Shape 1073741865"/>
              <p:cNvSpPr/>
              <p:nvPr/>
            </p:nvSpPr>
            <p:spPr>
              <a:xfrm>
                <a:off x="0" y="0"/>
                <a:ext cx="1441148" cy="1008804"/>
              </a:xfrm>
              <a:prstGeom prst="roundRect">
                <a:avLst>
                  <a:gd name="adj" fmla="val 20000"/>
                </a:avLst>
              </a:prstGeom>
              <a:solidFill>
                <a:schemeClr val="accent1"/>
              </a:solidFill>
              <a:ln w="12700" cap="flat">
                <a:solidFill>
                  <a:srgbClr val="FFFFFF"/>
                </a:solidFill>
                <a:prstDash val="solid"/>
                <a:miter lim="800000"/>
                <a:tailEnd type="triangle" w="med" len="med"/>
              </a:ln>
              <a:effectLst/>
            </p:spPr>
            <p:txBody>
              <a:bodyPr/>
              <a:lstStyle/>
              <a:p>
                <a:endParaRPr lang="de-DE"/>
              </a:p>
            </p:txBody>
          </p:sp>
          <p:sp>
            <p:nvSpPr>
              <p:cNvPr id="18" name="Shape 1073741866"/>
              <p:cNvSpPr/>
              <p:nvPr/>
            </p:nvSpPr>
            <p:spPr>
              <a:xfrm>
                <a:off x="59080" y="59080"/>
                <a:ext cx="1322987" cy="890644"/>
              </a:xfrm>
              <a:prstGeom prst="rect">
                <a:avLst/>
              </a:prstGeom>
              <a:noFill/>
              <a:ln w="12700" cap="flat">
                <a:noFill/>
                <a:miter lim="400000"/>
              </a:ln>
              <a:effectLst/>
            </p:spPr>
            <p:txBody>
              <a:bodyPr wrap="square" lIns="45718" tIns="45718" rIns="45718" bIns="45718" numCol="1" anchor="ctr">
                <a:noAutofit/>
              </a:bodyPr>
              <a:lstStyle/>
              <a:p>
                <a:pPr algn="ctr">
                  <a:lnSpc>
                    <a:spcPct val="115000"/>
                  </a:lnSpc>
                  <a:spcAft>
                    <a:spcPts val="1000"/>
                  </a:spcAft>
                </a:pPr>
                <a:r>
                  <a:rPr lang="en-US" sz="1400" b="1">
                    <a:solidFill>
                      <a:srgbClr val="FFFFFF"/>
                    </a:solidFill>
                    <a:effectLst/>
                    <a:uFill>
                      <a:solidFill>
                        <a:srgbClr val="000000"/>
                      </a:solidFill>
                    </a:uFill>
                    <a:latin typeface="Calibri" panose="020F0502020204030204" pitchFamily="34" charset="0"/>
                    <a:ea typeface="Calibri" panose="020F0502020204030204" pitchFamily="34" charset="0"/>
                  </a:rPr>
                  <a:t>5. Kontrollieren</a:t>
                </a:r>
                <a:endParaRPr lang="de-DE" sz="110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grpSp>
        <p:sp>
          <p:nvSpPr>
            <p:cNvPr id="16" name="Shape 1073741868"/>
            <p:cNvSpPr/>
            <p:nvPr/>
          </p:nvSpPr>
          <p:spPr>
            <a:xfrm>
              <a:off x="1078397" y="710990"/>
              <a:ext cx="690145" cy="5478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868" y="12508"/>
                    <a:pt x="13239" y="5139"/>
                    <a:pt x="21600" y="0"/>
                  </a:cubicBezTo>
                </a:path>
              </a:pathLst>
            </a:custGeom>
            <a:noFill/>
            <a:ln w="6350" cap="flat">
              <a:solidFill>
                <a:schemeClr val="accent1"/>
              </a:solidFill>
              <a:prstDash val="solid"/>
              <a:miter lim="800000"/>
              <a:tailEnd type="triangle" w="med" len="med"/>
            </a:ln>
            <a:effectLst/>
          </p:spPr>
          <p:txBody>
            <a:bodyPr/>
            <a:lstStyle/>
            <a:p>
              <a:endParaRPr lang="de-DE"/>
            </a:p>
          </p:txBody>
        </p:sp>
      </p:grpSp>
      <p:sp>
        <p:nvSpPr>
          <p:cNvPr id="27" name="Shape 1073741846"/>
          <p:cNvSpPr/>
          <p:nvPr/>
        </p:nvSpPr>
        <p:spPr>
          <a:xfrm rot="19228641">
            <a:off x="2535334" y="1751166"/>
            <a:ext cx="1032510" cy="386080"/>
          </a:xfrm>
          <a:prstGeom prst="roundRect">
            <a:avLst>
              <a:gd name="adj" fmla="val 16667"/>
            </a:avLst>
          </a:prstGeom>
          <a:solidFill>
            <a:schemeClr val="bg2"/>
          </a:solidFill>
          <a:ln w="12700" cap="flat">
            <a:solidFill>
              <a:srgbClr val="32538F"/>
            </a:solidFill>
            <a:prstDash val="solid"/>
            <a:miter lim="800000"/>
            <a:tailEnd type="triangle" w="med" len="med"/>
          </a:ln>
          <a:effectLst/>
        </p:spPr>
        <p:txBody>
          <a:bodyPr/>
          <a:lstStyle/>
          <a:p>
            <a:r>
              <a:rPr lang="de-DE" sz="1000" dirty="0"/>
              <a:t>Falls notwendig</a:t>
            </a:r>
          </a:p>
        </p:txBody>
      </p:sp>
    </p:spTree>
    <p:extLst>
      <p:ext uri="{BB962C8B-B14F-4D97-AF65-F5344CB8AC3E}">
        <p14:creationId xmlns:p14="http://schemas.microsoft.com/office/powerpoint/2010/main" val="384946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pPr lvl="0" fontAlgn="base"/>
            <a:r>
              <a:rPr lang="en-US" sz="2000" dirty="0" err="1">
                <a:effectLst>
                  <a:outerShdw sx="0" sy="0">
                    <a:srgbClr val="000000"/>
                  </a:outerShdw>
                </a:effectLst>
              </a:rPr>
              <a:t>Authentische</a:t>
            </a:r>
            <a:r>
              <a:rPr lang="en-US" sz="2000" dirty="0">
                <a:effectLst>
                  <a:outerShdw sx="0" sy="0">
                    <a:srgbClr val="000000"/>
                  </a:outerShdw>
                </a:effectLst>
              </a:rPr>
              <a:t>, </a:t>
            </a:r>
            <a:r>
              <a:rPr lang="en-US" sz="2000" dirty="0" err="1">
                <a:effectLst>
                  <a:outerShdw sx="0" sy="0">
                    <a:srgbClr val="000000"/>
                  </a:outerShdw>
                </a:effectLst>
              </a:rPr>
              <a:t>praxisorientierte</a:t>
            </a:r>
            <a:r>
              <a:rPr lang="en-US" sz="2000" dirty="0">
                <a:effectLst>
                  <a:outerShdw sx="0" sy="0">
                    <a:srgbClr val="000000"/>
                  </a:outerShdw>
                </a:effectLst>
              </a:rPr>
              <a:t> </a:t>
            </a:r>
            <a:r>
              <a:rPr lang="en-US" sz="2000" dirty="0" err="1">
                <a:effectLst>
                  <a:outerShdw sx="0" sy="0">
                    <a:srgbClr val="000000"/>
                  </a:outerShdw>
                </a:effectLst>
              </a:rPr>
              <a:t>Aufgaben</a:t>
            </a:r>
            <a:endParaRPr lang="de-DE" sz="2000" dirty="0">
              <a:effectLst>
                <a:outerShdw sx="0" sy="0">
                  <a:srgbClr val="000000"/>
                </a:outerShdw>
              </a:effectLst>
            </a:endParaRPr>
          </a:p>
          <a:p>
            <a:pPr lvl="0" fontAlgn="base"/>
            <a:r>
              <a:rPr lang="de-DE" sz="2000" dirty="0">
                <a:effectLst>
                  <a:outerShdw sx="0" sy="0">
                    <a:srgbClr val="000000"/>
                  </a:outerShdw>
                </a:effectLst>
              </a:rPr>
              <a:t>Aktivierung zur selbständigen Durchführung von Arbeitsaufgaben</a:t>
            </a:r>
          </a:p>
          <a:p>
            <a:pPr lvl="0" fontAlgn="base"/>
            <a:r>
              <a:rPr lang="de-DE" sz="2000" dirty="0">
                <a:effectLst>
                  <a:outerShdw sx="0" sy="0">
                    <a:srgbClr val="000000"/>
                  </a:outerShdw>
                </a:effectLst>
              </a:rPr>
              <a:t>Mischung aus Gruppen- und Einzelarbeit zur Förderung der Sozialkompetenz</a:t>
            </a:r>
          </a:p>
          <a:p>
            <a:pPr lvl="0" fontAlgn="base"/>
            <a:r>
              <a:rPr lang="de-DE" sz="2000" dirty="0">
                <a:effectLst>
                  <a:outerShdw sx="0" sy="0">
                    <a:srgbClr val="000000"/>
                  </a:outerShdw>
                </a:effectLst>
              </a:rPr>
              <a:t>Erstellung von Handlungsprodukten als Ergebnis des Lernprozesses (wie z.B. eine Präsentation, ein Modell, ein Werkstück, ein Kundengespräch, ein Event, ein Brief). </a:t>
            </a:r>
          </a:p>
          <a:p>
            <a:pPr lvl="0" fontAlgn="base"/>
            <a:r>
              <a:rPr lang="de-DE" sz="2000" dirty="0">
                <a:effectLst>
                  <a:outerShdw sx="0" sy="0">
                    <a:srgbClr val="000000"/>
                  </a:outerShdw>
                </a:effectLst>
              </a:rPr>
              <a:t>Vorkenntnisse werden reaktiviert und neue Informationen eingeführt</a:t>
            </a:r>
          </a:p>
          <a:p>
            <a:pPr lvl="0" fontAlgn="base"/>
            <a:r>
              <a:rPr lang="de-DE" sz="2000" dirty="0">
                <a:effectLst>
                  <a:outerShdw sx="0" sy="0">
                    <a:srgbClr val="000000"/>
                  </a:outerShdw>
                </a:effectLst>
              </a:rPr>
              <a:t>Lehrer fungiert als Lernbegleiter und Berater </a:t>
            </a:r>
          </a:p>
          <a:p>
            <a:pPr lvl="0" fontAlgn="base"/>
            <a:r>
              <a:rPr lang="de-DE" sz="2000" dirty="0">
                <a:effectLst>
                  <a:outerShdw sx="0" sy="0">
                    <a:srgbClr val="000000"/>
                  </a:outerShdw>
                </a:effectLst>
              </a:rPr>
              <a:t>Subjektive Interessen der Lernenden (selbstgesteuertes, forschendes Lernen) werden berücksichtigt </a:t>
            </a:r>
          </a:p>
          <a:p>
            <a:endParaRPr lang="de-DE" dirty="0"/>
          </a:p>
        </p:txBody>
      </p:sp>
      <p:sp>
        <p:nvSpPr>
          <p:cNvPr id="4" name="Titel 3"/>
          <p:cNvSpPr>
            <a:spLocks noGrp="1"/>
          </p:cNvSpPr>
          <p:nvPr>
            <p:ph type="title"/>
          </p:nvPr>
        </p:nvSpPr>
        <p:spPr/>
        <p:txBody>
          <a:bodyPr>
            <a:normAutofit fontScale="90000"/>
          </a:bodyPr>
          <a:lstStyle/>
          <a:p>
            <a:r>
              <a:rPr lang="de-DE" dirty="0"/>
              <a:t>Merkmale von Szenarien (</a:t>
            </a:r>
            <a:r>
              <a:rPr lang="de-DE" dirty="0" err="1"/>
              <a:t>Nurkholis</a:t>
            </a:r>
            <a:r>
              <a:rPr lang="de-DE" dirty="0"/>
              <a:t> &amp; </a:t>
            </a:r>
            <a:r>
              <a:rPr lang="de-DE" dirty="0" err="1"/>
              <a:t>Petrick</a:t>
            </a:r>
            <a:r>
              <a:rPr lang="de-DE" dirty="0"/>
              <a:t> 2014)</a:t>
            </a:r>
          </a:p>
        </p:txBody>
      </p:sp>
    </p:spTree>
    <p:extLst>
      <p:ext uri="{BB962C8B-B14F-4D97-AF65-F5344CB8AC3E}">
        <p14:creationId xmlns:p14="http://schemas.microsoft.com/office/powerpoint/2010/main" val="348238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Planung und Umsetzung Szenario</a:t>
            </a:r>
          </a:p>
        </p:txBody>
      </p:sp>
      <p:graphicFrame>
        <p:nvGraphicFramePr>
          <p:cNvPr id="7" name="Diagramm 6"/>
          <p:cNvGraphicFramePr/>
          <p:nvPr/>
        </p:nvGraphicFramePr>
        <p:xfrm>
          <a:off x="251520" y="1268760"/>
          <a:ext cx="820891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p:cNvSpPr txBox="1"/>
          <p:nvPr/>
        </p:nvSpPr>
        <p:spPr>
          <a:xfrm>
            <a:off x="971600" y="6165304"/>
            <a:ext cx="4392488" cy="276999"/>
          </a:xfrm>
          <a:prstGeom prst="rect">
            <a:avLst/>
          </a:prstGeom>
          <a:noFill/>
        </p:spPr>
        <p:txBody>
          <a:bodyPr wrap="square" rtlCol="0">
            <a:spAutoFit/>
          </a:bodyPr>
          <a:lstStyle/>
          <a:p>
            <a:r>
              <a:rPr lang="de-DE" sz="1200" dirty="0"/>
              <a:t>Hoefele, J. &amp; Konstantinidou, L. (2018)</a:t>
            </a:r>
          </a:p>
        </p:txBody>
      </p:sp>
    </p:spTree>
    <p:extLst>
      <p:ext uri="{BB962C8B-B14F-4D97-AF65-F5344CB8AC3E}">
        <p14:creationId xmlns:p14="http://schemas.microsoft.com/office/powerpoint/2010/main" val="197011502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1307</Words>
  <Application>Microsoft Office PowerPoint</Application>
  <PresentationFormat>Bildschirmpräsentation (4:3)</PresentationFormat>
  <Paragraphs>111</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12</vt:i4>
      </vt:variant>
    </vt:vector>
  </HeadingPairs>
  <TitlesOfParts>
    <vt:vector size="18" baseType="lpstr">
      <vt:lpstr>Arial</vt:lpstr>
      <vt:lpstr>Avenir Next</vt:lpstr>
      <vt:lpstr>Calibri</vt:lpstr>
      <vt:lpstr>Times New Roman</vt:lpstr>
      <vt:lpstr>Larissa</vt:lpstr>
      <vt:lpstr>1_Larissa</vt:lpstr>
      <vt:lpstr>Modul 6:   Kognitive und metakognitive Schreibstrategien unterrichten  Block 3:  Szenariobasiertes Schreiben  </vt:lpstr>
      <vt:lpstr>Vorstellung und Kennenlernen</vt:lpstr>
      <vt:lpstr>PowerPoint-Präsentation</vt:lpstr>
      <vt:lpstr>Frage</vt:lpstr>
      <vt:lpstr>Szenario-basiertes Lernen</vt:lpstr>
      <vt:lpstr>Rolle der Lehrkraft beim Szenario-basierten Lernen</vt:lpstr>
      <vt:lpstr>Modell der vollständigen Handlung</vt:lpstr>
      <vt:lpstr>Merkmale von Szenarien (Nurkholis &amp; Petrick 2014)</vt:lpstr>
      <vt:lpstr>Planung und Umsetzung Szenario</vt:lpstr>
      <vt:lpstr>Feedback zum Modul Schreiben Block 3</vt:lpstr>
      <vt:lpstr>PowerPoint-Präsentation</vt:lpstr>
      <vt:lpstr>Literaturtipps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Sigges, Stefan (PL)</cp:lastModifiedBy>
  <cp:revision>154</cp:revision>
  <cp:lastPrinted>2018-08-17T13:39:57Z</cp:lastPrinted>
  <dcterms:created xsi:type="dcterms:W3CDTF">2016-11-02T10:00:14Z</dcterms:created>
  <dcterms:modified xsi:type="dcterms:W3CDTF">2022-09-19T15:13:23Z</dcterms:modified>
</cp:coreProperties>
</file>