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97" r:id="rId2"/>
    <p:sldId id="871" r:id="rId3"/>
    <p:sldId id="870" r:id="rId4"/>
    <p:sldId id="398" r:id="rId5"/>
    <p:sldId id="405" r:id="rId6"/>
    <p:sldId id="399" r:id="rId7"/>
    <p:sldId id="400" r:id="rId8"/>
    <p:sldId id="404" r:id="rId9"/>
    <p:sldId id="419" r:id="rId10"/>
    <p:sldId id="401" r:id="rId11"/>
    <p:sldId id="417" r:id="rId12"/>
    <p:sldId id="416" r:id="rId13"/>
    <p:sldId id="402" r:id="rId14"/>
    <p:sldId id="406" r:id="rId15"/>
    <p:sldId id="403" r:id="rId16"/>
    <p:sldId id="407" r:id="rId17"/>
    <p:sldId id="408" r:id="rId18"/>
    <p:sldId id="423" r:id="rId19"/>
    <p:sldId id="409" r:id="rId20"/>
    <p:sldId id="422" r:id="rId21"/>
    <p:sldId id="424" r:id="rId22"/>
    <p:sldId id="394" r:id="rId23"/>
    <p:sldId id="411"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95481" autoAdjust="0"/>
  </p:normalViewPr>
  <p:slideViewPr>
    <p:cSldViewPr>
      <p:cViewPr varScale="1">
        <p:scale>
          <a:sx n="118" d="100"/>
          <a:sy n="118" d="100"/>
        </p:scale>
        <p:origin x="13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smtClean="0">
              <a:ln/>
              <a:effectLst/>
              <a:uLnTx/>
              <a:uFillTx/>
              <a:latin typeface="Calibri"/>
              <a:ea typeface="+mn-ea"/>
              <a:cs typeface="+mn-cs"/>
            </a:rPr>
            <a:t>(7) Mehrsprachige Lernende</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a:ln w="57150">
          <a:solidFill>
            <a:srgbClr val="C00000"/>
          </a:solidFill>
        </a:ln>
      </dgm:spPr>
      <dgm:t>
        <a:bodyPr/>
        <a:lstStyle/>
        <a:p>
          <a:pPr>
            <a:buClrTx/>
            <a:buSzTx/>
            <a:buFontTx/>
            <a:buNone/>
          </a:pPr>
          <a:r>
            <a:rPr lang="de-DE" sz="1800" dirty="0" smtClean="0"/>
            <a:t>(6) Schreibstrategien</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t>
        <a:bodyPr/>
        <a:lstStyle/>
        <a:p>
          <a:endParaRPr lang="de-DE"/>
        </a:p>
      </dgm:t>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t>
        <a:bodyPr/>
        <a:lstStyle/>
        <a:p>
          <a:endParaRPr lang="de-DE"/>
        </a:p>
      </dgm:t>
    </dgm:pt>
    <dgm:pt modelId="{8AD64ADA-A9C3-48CE-8347-ED667CE16ED6}" type="pres">
      <dgm:prSet presAssocID="{2428A602-06FE-42D3-BE26-40116D2485D3}" presName="sibTransFirstNode" presStyleLbl="bgShp" presStyleIdx="0" presStyleCnt="1"/>
      <dgm:spPr/>
      <dgm:t>
        <a:bodyPr/>
        <a:lstStyle/>
        <a:p>
          <a:endParaRPr lang="de-DE"/>
        </a:p>
      </dgm:t>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t>
        <a:bodyPr/>
        <a:lstStyle/>
        <a:p>
          <a:endParaRPr lang="de-DE"/>
        </a:p>
      </dgm:t>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t>
        <a:bodyPr/>
        <a:lstStyle/>
        <a:p>
          <a:endParaRPr lang="de-DE"/>
        </a:p>
      </dgm:t>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t>
        <a:bodyPr/>
        <a:lstStyle/>
        <a:p>
          <a:endParaRPr lang="de-DE"/>
        </a:p>
      </dgm:t>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t>
        <a:bodyPr/>
        <a:lstStyle/>
        <a:p>
          <a:endParaRPr lang="de-DE"/>
        </a:p>
      </dgm:t>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t>
        <a:bodyPr/>
        <a:lstStyle/>
        <a:p>
          <a:endParaRPr lang="de-DE"/>
        </a:p>
      </dgm:t>
    </dgm:pt>
    <dgm:pt modelId="{696611D4-6ECB-43EC-9631-563BE88C2595}" type="pres">
      <dgm:prSet presAssocID="{931946D3-8168-4272-AA3B-F2271B6889D1}" presName="nodeFollowingNodes" presStyleLbl="node1" presStyleIdx="6" presStyleCnt="9" custScaleX="171742" custRadScaleRad="124969" custRadScaleInc="104239">
        <dgm:presLayoutVars>
          <dgm:bulletEnabled val="1"/>
        </dgm:presLayoutVars>
      </dgm:prSet>
      <dgm:spPr/>
      <dgm:t>
        <a:bodyPr/>
        <a:lstStyle/>
        <a:p>
          <a:endParaRPr lang="de-DE"/>
        </a:p>
      </dgm:t>
    </dgm:pt>
    <dgm:pt modelId="{E822C1D9-1126-4C86-AF63-B48D0FF35DD5}" type="pres">
      <dgm:prSet presAssocID="{EC5CD961-98FB-407D-96DD-CF008BA5F855}" presName="nodeFollowingNodes" presStyleLbl="node1" presStyleIdx="7" presStyleCnt="9" custScaleX="171742" custRadScaleRad="117865" custRadScaleInc="-69448">
        <dgm:presLayoutVars>
          <dgm:bulletEnabled val="1"/>
        </dgm:presLayoutVars>
      </dgm:prSet>
      <dgm:spPr/>
      <dgm:t>
        <a:bodyPr/>
        <a:lstStyle/>
        <a:p>
          <a:endParaRPr lang="de-DE"/>
        </a:p>
      </dgm:t>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t>
        <a:bodyPr/>
        <a:lstStyle/>
        <a:p>
          <a:endParaRPr lang="de-DE"/>
        </a:p>
      </dgm:t>
    </dgm:pt>
  </dgm:ptLst>
  <dgm:cxnLst>
    <dgm:cxn modelId="{20F12A6C-2931-4127-92C5-BEECB7B047ED}" type="presOf" srcId="{EC5CD961-98FB-407D-96DD-CF008BA5F855}" destId="{E822C1D9-1126-4C86-AF63-B48D0FF35DD5}" srcOrd="0" destOrd="0" presId="urn:microsoft.com/office/officeart/2005/8/layout/cycle3"/>
    <dgm:cxn modelId="{688EEF8E-17F6-43A8-B491-F99B1A3694A3}" srcId="{8B09D1DF-D6FB-4621-9DC3-BEEBE96FC6AE}" destId="{AC2F5B03-A634-4632-87F1-5CD8E1748A58}" srcOrd="2" destOrd="0" parTransId="{EE61993C-F706-4B63-85B8-C92913F9A54C}" sibTransId="{FF6A5952-1E3C-49E4-B330-09D9FFDCF1F5}"/>
    <dgm:cxn modelId="{1ED4914C-5357-4FFC-8AF2-54CF9FD12F27}" type="presOf" srcId="{8B09D1DF-D6FB-4621-9DC3-BEEBE96FC6AE}" destId="{9A8607C8-CF0A-457F-BD86-8B61654C4CF5}" srcOrd="0" destOrd="0" presId="urn:microsoft.com/office/officeart/2005/8/layout/cycle3"/>
    <dgm:cxn modelId="{AF217AE6-878A-464F-A1BF-EC603A5D4F00}" type="presOf" srcId="{82678BDB-58C2-4E1A-BFC7-810F1F3BEEB1}" destId="{B0D3CCDC-C10B-47A8-B946-1A43B4312188}"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FE2EDFF3-B93B-43FC-8D9F-CE0AE879B9B4}" type="presOf" srcId="{95058CA7-3F8A-4A70-A4B0-8C84D1FBE683}" destId="{46741B13-0897-40C2-8F2B-9BB5AA3049AA}" srcOrd="0" destOrd="0" presId="urn:microsoft.com/office/officeart/2005/8/layout/cycle3"/>
    <dgm:cxn modelId="{05E07376-5FEB-46F0-8846-3C75C167B877}" type="presOf" srcId="{A215E77C-A3BC-4A8E-BEDD-A05CB9A124AE}" destId="{8662FC47-0303-4D47-8B68-4B9CB86DE8E5}" srcOrd="0" destOrd="0" presId="urn:microsoft.com/office/officeart/2005/8/layout/cycle3"/>
    <dgm:cxn modelId="{4CC592D8-5B1D-4256-99A2-70398ED32328}" type="presOf" srcId="{96EF904B-6F14-4E9C-9C96-60B837C8B7CA}" destId="{134C7451-639C-4FBE-AA6F-5299AC7B02C6}"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388ED13D-B05F-4E77-8101-AC7C108340A5}" type="presOf" srcId="{26F96612-148D-4395-841B-DC7EBDFA13B7}" destId="{3C1A539E-6DA6-44CB-8349-72FEDF1C9AA3}" srcOrd="0" destOrd="0" presId="urn:microsoft.com/office/officeart/2005/8/layout/cycle3"/>
    <dgm:cxn modelId="{25C03DE8-D4CC-4F06-B516-A84E736DB7A6}" type="presOf" srcId="{AC2F5B03-A634-4632-87F1-5CD8E1748A58}" destId="{5B0873A4-F700-4F29-9748-98C5C8521A46}" srcOrd="0" destOrd="0" presId="urn:microsoft.com/office/officeart/2005/8/layout/cycle3"/>
    <dgm:cxn modelId="{0C44D43A-241F-4463-A6D7-778C52B3BF9F}" srcId="{8B09D1DF-D6FB-4621-9DC3-BEEBE96FC6AE}" destId="{26F96612-148D-4395-841B-DC7EBDFA13B7}" srcOrd="8" destOrd="0" parTransId="{0E524B3C-3F15-4E0E-ABE0-399CF3AF7951}" sibTransId="{7A2D6429-5600-4965-BF95-B8924406D236}"/>
    <dgm:cxn modelId="{4917F38F-4961-401B-8E85-4A68314D2C66}" type="presOf" srcId="{2428A602-06FE-42D3-BE26-40116D2485D3}" destId="{8AD64ADA-A9C3-48CE-8347-ED667CE16ED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C48FE9F3-D92A-4E0D-92E4-C71A949AC46A}" srcId="{8B09D1DF-D6FB-4621-9DC3-BEEBE96FC6AE}" destId="{1D414591-4D4E-4098-B6A6-8FF1D056C587}" srcOrd="5" destOrd="0" parTransId="{1FC1A42C-FBE2-40E5-90FB-1B5A94E87CAB}" sibTransId="{9DA650A3-7426-46DB-93A4-0550E36FE05D}"/>
    <dgm:cxn modelId="{CC888F1A-0A49-4D03-86D9-38C925179515}" type="presOf" srcId="{931946D3-8168-4272-AA3B-F2271B6889D1}" destId="{696611D4-6ECB-43EC-9631-563BE88C2595}"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272B5352-9168-4A95-A820-B1AAF228DC75}" type="presOf" srcId="{1D414591-4D4E-4098-B6A6-8FF1D056C587}" destId="{0B8155CE-6EE0-4AF4-894D-E04F676935EB}"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D3EFDDB-B471-4CC1-98D9-5813EE6592DA}" srcId="{8B09D1DF-D6FB-4621-9DC3-BEEBE96FC6AE}" destId="{931946D3-8168-4272-AA3B-F2271B6889D1}" srcOrd="6" destOrd="0" parTransId="{2A2424A2-5BB8-4516-997D-6C54E0CB689D}" sibTransId="{1C51AAFF-3AE1-4516-9032-54208AE43962}"/>
    <dgm:cxn modelId="{98FD9599-4B28-49DB-851D-AD01CF243BE6}" type="presParOf" srcId="{9A8607C8-CF0A-457F-BD86-8B61654C4CF5}" destId="{59EE5170-3816-4A38-BA66-3D84E4DCC414}" srcOrd="0" destOrd="0" presId="urn:microsoft.com/office/officeart/2005/8/layout/cycle3"/>
    <dgm:cxn modelId="{3F0ABE3C-D67A-4425-9C86-DAFBA7004376}" type="presParOf" srcId="{59EE5170-3816-4A38-BA66-3D84E4DCC414}" destId="{46741B13-0897-40C2-8F2B-9BB5AA3049AA}" srcOrd="0" destOrd="0" presId="urn:microsoft.com/office/officeart/2005/8/layout/cycle3"/>
    <dgm:cxn modelId="{D241011C-F37C-4F46-A454-CA691A2A0994}" type="presParOf" srcId="{59EE5170-3816-4A38-BA66-3D84E4DCC414}" destId="{8AD64ADA-A9C3-48CE-8347-ED667CE16ED6}" srcOrd="1" destOrd="0" presId="urn:microsoft.com/office/officeart/2005/8/layout/cycle3"/>
    <dgm:cxn modelId="{90D68728-1DF7-4166-9D15-573BCFB9FFDB}" type="presParOf" srcId="{59EE5170-3816-4A38-BA66-3D84E4DCC414}" destId="{B0D3CCDC-C10B-47A8-B946-1A43B4312188}" srcOrd="2" destOrd="0" presId="urn:microsoft.com/office/officeart/2005/8/layout/cycle3"/>
    <dgm:cxn modelId="{23C177B6-16D2-4F80-9AA0-A7C67B96EDA2}" type="presParOf" srcId="{59EE5170-3816-4A38-BA66-3D84E4DCC414}" destId="{5B0873A4-F700-4F29-9748-98C5C8521A46}" srcOrd="3" destOrd="0" presId="urn:microsoft.com/office/officeart/2005/8/layout/cycle3"/>
    <dgm:cxn modelId="{A7451137-EC03-4E99-8556-E96219A2A068}" type="presParOf" srcId="{59EE5170-3816-4A38-BA66-3D84E4DCC414}" destId="{8662FC47-0303-4D47-8B68-4B9CB86DE8E5}" srcOrd="4" destOrd="0" presId="urn:microsoft.com/office/officeart/2005/8/layout/cycle3"/>
    <dgm:cxn modelId="{9C6092D6-1485-4D3A-A350-8B2F6803ABAA}" type="presParOf" srcId="{59EE5170-3816-4A38-BA66-3D84E4DCC414}" destId="{134C7451-639C-4FBE-AA6F-5299AC7B02C6}" srcOrd="5" destOrd="0" presId="urn:microsoft.com/office/officeart/2005/8/layout/cycle3"/>
    <dgm:cxn modelId="{AF06C876-6F67-4973-9C84-06E0C4A43EFF}" type="presParOf" srcId="{59EE5170-3816-4A38-BA66-3D84E4DCC414}" destId="{0B8155CE-6EE0-4AF4-894D-E04F676935EB}" srcOrd="6" destOrd="0" presId="urn:microsoft.com/office/officeart/2005/8/layout/cycle3"/>
    <dgm:cxn modelId="{2B0FE115-1B18-436D-B7BA-E874C79A25DE}" type="presParOf" srcId="{59EE5170-3816-4A38-BA66-3D84E4DCC414}" destId="{696611D4-6ECB-43EC-9631-563BE88C2595}" srcOrd="7" destOrd="0" presId="urn:microsoft.com/office/officeart/2005/8/layout/cycle3"/>
    <dgm:cxn modelId="{D66F8EA0-FE14-47E7-80B0-DFE6F630C351}" type="presParOf" srcId="{59EE5170-3816-4A38-BA66-3D84E4DCC414}" destId="{E822C1D9-1126-4C86-AF63-B48D0FF35DD5}" srcOrd="8" destOrd="0" presId="urn:microsoft.com/office/officeart/2005/8/layout/cycle3"/>
    <dgm:cxn modelId="{302B9CC2-89E3-4EAF-BC0F-A7AF7CC33598}"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 Diagnostik &amp; 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216037" y="1800202"/>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kumimoji="0" lang="de-DE" sz="1800" b="0" i="0" u="none" strike="noStrike" kern="1200" cap="none" spc="0" normalizeH="0" baseline="0" noProof="0" dirty="0" smtClean="0">
              <a:ln/>
              <a:effectLst/>
              <a:uLnTx/>
              <a:uFillTx/>
              <a:latin typeface="Calibri"/>
              <a:ea typeface="+mn-ea"/>
              <a:cs typeface="+mn-cs"/>
            </a:rPr>
            <a:t>(7) Mehrsprachige Lernende</a:t>
          </a:r>
          <a:endParaRPr lang="de-DE" sz="1800" kern="1200" dirty="0"/>
        </a:p>
      </dsp:txBody>
      <dsp:txXfrm>
        <a:off x="247758" y="1831923"/>
        <a:ext cx="2168559" cy="586370"/>
      </dsp:txXfrm>
    </dsp:sp>
    <dsp:sp modelId="{E822C1D9-1126-4C86-AF63-B48D0FF35DD5}">
      <dsp:nvSpPr>
        <dsp:cNvPr id="0" name=""/>
        <dsp:cNvSpPr/>
      </dsp:nvSpPr>
      <dsp:spPr>
        <a:xfrm>
          <a:off x="432047" y="280831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Tx/>
            <a:buSzTx/>
            <a:buFontTx/>
            <a:buNone/>
          </a:pPr>
          <a:r>
            <a:rPr lang="de-DE" sz="1800" kern="1200" dirty="0" smtClean="0"/>
            <a:t>(6) Schreibstrategien</a:t>
          </a:r>
          <a:endParaRPr lang="de-DE" sz="1800" kern="1200" dirty="0"/>
        </a:p>
      </dsp:txBody>
      <dsp:txXfrm>
        <a:off x="463768" y="2840034"/>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lvl="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9/19/2022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ksCrRr6NBg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356335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Es kann sich hierbei um jede beliebige Strategie oder um sonstige zu vermittelnde Dinge gehen (z.B. Aufschlag beim Volleyball). </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10</a:t>
            </a:fld>
            <a:endParaRPr lang="en-US" dirty="0"/>
          </a:p>
        </p:txBody>
      </p:sp>
    </p:spTree>
    <p:extLst>
      <p:ext uri="{BB962C8B-B14F-4D97-AF65-F5344CB8AC3E}">
        <p14:creationId xmlns:p14="http://schemas.microsoft.com/office/powerpoint/2010/main" val="181262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Jakob </a:t>
            </a:r>
            <a:r>
              <a:rPr lang="de-DE" dirty="0" err="1"/>
              <a:t>Ossner</a:t>
            </a:r>
            <a:r>
              <a:rPr lang="de-DE" dirty="0"/>
              <a:t> unterscheidet drei Schreibfunktionen:</a:t>
            </a:r>
          </a:p>
          <a:p>
            <a:pPr marL="228600" indent="-228600">
              <a:buAutoNum type="arabicPeriod"/>
            </a:pPr>
            <a:r>
              <a:rPr lang="de-DE" baseline="0" dirty="0"/>
              <a:t>Psychische Funktion: Schreiber ist gleichzeitig Adressat, häufig geht es um Emotionen und Gedanken. Der Schreibprozess schafft eine Distanz, Gedachtes wird bewusst und sichtbar.</a:t>
            </a:r>
          </a:p>
          <a:p>
            <a:pPr marL="228600" indent="-228600">
              <a:buAutoNum type="arabicPeriod"/>
            </a:pPr>
            <a:r>
              <a:rPr lang="de-DE" baseline="0" dirty="0"/>
              <a:t>Soziale Funktion: Schreiber richtet sich an andere Person, Text hat eine kommunikative Funktion. Inhaltlich ist fast alles möglich (Leserbrief, Beschwerdebrief, Protokoll, Bedienungsanleitung, …) </a:t>
            </a:r>
            <a:r>
              <a:rPr lang="de-DE" b="1" baseline="0" dirty="0"/>
              <a:t>Reagieren Leser auf einen Text (z.B. Durchführung einer Handlung, </a:t>
            </a:r>
            <a:r>
              <a:rPr lang="de-DE" b="1" baseline="0" dirty="0" err="1"/>
              <a:t>Anwortschreiben</a:t>
            </a:r>
            <a:r>
              <a:rPr lang="de-DE" b="1" baseline="0" dirty="0"/>
              <a:t>) kann das für den Verfasser sehr motivierend wirken. </a:t>
            </a:r>
          </a:p>
          <a:p>
            <a:pPr marL="228600" indent="-228600">
              <a:buAutoNum type="arabicPeriod"/>
            </a:pPr>
            <a:r>
              <a:rPr lang="de-DE" baseline="0" dirty="0"/>
              <a:t>Kognitive Funktion: Schreiben dient dem Erkenntnisgewinn oder der Entlastung des Gedächtnisses. Beispiele: Notizen, Brainstorming, Zusammenfassungen, wissenschaftliche Arbeiten. </a:t>
            </a:r>
          </a:p>
          <a:p>
            <a:pPr marL="0" indent="0">
              <a:buNone/>
            </a:pPr>
            <a:endParaRPr lang="de-DE" baseline="0" dirty="0"/>
          </a:p>
          <a:p>
            <a:pPr marL="0" indent="0">
              <a:buNone/>
            </a:pPr>
            <a:r>
              <a:rPr lang="de-DE" baseline="0" dirty="0"/>
              <a:t>Es gibt Schreibsettings, die mehr als eine Schreibfunktion beinhaltet. Z.B. gibt ein Blog nicht vor, welche Schreibfunktion er hat. Erst nachdem ein Blog geschrieben wurde, kann man dies erkennen. </a:t>
            </a:r>
          </a:p>
          <a:p>
            <a:pPr marL="228600" indent="-228600">
              <a:buAutoNum type="arabicPeriod"/>
            </a:pPr>
            <a:endParaRPr lang="de-DE" baseline="0" dirty="0"/>
          </a:p>
          <a:p>
            <a:pPr marL="0" indent="0">
              <a:buNone/>
            </a:pPr>
            <a:r>
              <a:rPr lang="de-DE" baseline="0" dirty="0"/>
              <a:t>Fragen an die Kursteilnehmer: Welche dieser Schreibfunktionen kommt im Unterricht am häufigsten vor? Welche dieser Schreibfunktionen motiviert </a:t>
            </a:r>
            <a:r>
              <a:rPr lang="de-DE" baseline="0" dirty="0" err="1"/>
              <a:t>SuS</a:t>
            </a:r>
            <a:r>
              <a:rPr lang="de-DE" baseline="0" dirty="0"/>
              <a:t> am stärksten?</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11</a:t>
            </a:fld>
            <a:endParaRPr lang="en-US" dirty="0"/>
          </a:p>
        </p:txBody>
      </p:sp>
    </p:spTree>
    <p:extLst>
      <p:ext uri="{BB962C8B-B14F-4D97-AF65-F5344CB8AC3E}">
        <p14:creationId xmlns:p14="http://schemas.microsoft.com/office/powerpoint/2010/main" val="230744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Durch das Klicken auf das Bild gelangen Sie</a:t>
            </a:r>
            <a:r>
              <a:rPr lang="de-DE" sz="1200" kern="1200" baseline="0" dirty="0">
                <a:solidFill>
                  <a:schemeClr val="tx1"/>
                </a:solidFill>
                <a:effectLst/>
                <a:latin typeface="+mn-lt"/>
                <a:ea typeface="+mn-ea"/>
                <a:cs typeface="+mn-cs"/>
              </a:rPr>
              <a:t> zum YouTube Video von </a:t>
            </a:r>
            <a:r>
              <a:rPr lang="de-DE" sz="1200" kern="1200" dirty="0">
                <a:solidFill>
                  <a:schemeClr val="tx1"/>
                </a:solidFill>
                <a:effectLst/>
                <a:latin typeface="+mn-lt"/>
                <a:ea typeface="+mn-ea"/>
                <a:cs typeface="+mn-cs"/>
              </a:rPr>
              <a:t>Harald Lesch  </a:t>
            </a:r>
            <a:r>
              <a:rPr lang="de-DE" sz="1200" u="sng" kern="1200" dirty="0">
                <a:solidFill>
                  <a:schemeClr val="tx1"/>
                </a:solidFill>
                <a:effectLst/>
                <a:latin typeface="+mn-lt"/>
                <a:ea typeface="+mn-ea"/>
                <a:cs typeface="+mn-cs"/>
                <a:hlinkClick r:id="rId3"/>
              </a:rPr>
              <a:t>Schule der Zukunft – Leschs Kosmos [Ganze TV-Folge] | Harald Lesch - YouTube</a:t>
            </a:r>
            <a:r>
              <a:rPr lang="de-DE" sz="1200" kern="1200" dirty="0">
                <a:solidFill>
                  <a:schemeClr val="tx1"/>
                </a:solidFill>
                <a:effectLst/>
                <a:latin typeface="+mn-lt"/>
                <a:ea typeface="+mn-ea"/>
                <a:cs typeface="+mn-cs"/>
              </a:rPr>
              <a:t>  In</a:t>
            </a:r>
            <a:r>
              <a:rPr lang="de-DE" sz="1200" kern="1200" baseline="0" dirty="0">
                <a:solidFill>
                  <a:schemeClr val="tx1"/>
                </a:solidFill>
                <a:effectLst/>
                <a:latin typeface="+mn-lt"/>
                <a:ea typeface="+mn-ea"/>
                <a:cs typeface="+mn-cs"/>
              </a:rPr>
              <a:t> diesem Video wird zwischen </a:t>
            </a:r>
            <a:r>
              <a:rPr lang="de-DE" sz="1200" kern="1200" dirty="0">
                <a:solidFill>
                  <a:schemeClr val="tx1"/>
                </a:solidFill>
                <a:effectLst/>
                <a:latin typeface="+mn-lt"/>
                <a:ea typeface="+mn-ea"/>
                <a:cs typeface="+mn-cs"/>
              </a:rPr>
              <a:t>Minute 2:12 </a:t>
            </a:r>
            <a:r>
              <a:rPr lang="de-DE" sz="1200" kern="1200" baseline="0" dirty="0">
                <a:solidFill>
                  <a:schemeClr val="tx1"/>
                </a:solidFill>
                <a:effectLst/>
                <a:latin typeface="+mn-lt"/>
                <a:ea typeface="+mn-ea"/>
                <a:cs typeface="+mn-cs"/>
              </a:rPr>
              <a:t> und </a:t>
            </a:r>
            <a:r>
              <a:rPr lang="de-DE" sz="1200" kern="1200" dirty="0">
                <a:solidFill>
                  <a:schemeClr val="tx1"/>
                </a:solidFill>
                <a:effectLst/>
                <a:latin typeface="+mn-lt"/>
                <a:ea typeface="+mn-ea"/>
                <a:cs typeface="+mn-cs"/>
              </a:rPr>
              <a:t> ca. 07:00 von einem Test</a:t>
            </a:r>
            <a:r>
              <a:rPr lang="de-DE" sz="1200" kern="1200" baseline="0" dirty="0">
                <a:solidFill>
                  <a:schemeClr val="tx1"/>
                </a:solidFill>
                <a:effectLst/>
                <a:latin typeface="+mn-lt"/>
                <a:ea typeface="+mn-ea"/>
                <a:cs typeface="+mn-cs"/>
              </a:rPr>
              <a:t> mit 60 Studenten zum analogen und digitalen Schreiben berichtet.</a:t>
            </a:r>
            <a:r>
              <a:rPr lang="de-DE" sz="1200" kern="1200" dirty="0">
                <a:solidFill>
                  <a:schemeClr val="tx1"/>
                </a:solidFill>
                <a:effectLst/>
                <a:latin typeface="+mn-lt"/>
                <a:ea typeface="+mn-ea"/>
                <a:cs typeface="+mn-cs"/>
              </a:rPr>
              <a:t>   </a:t>
            </a:r>
            <a:r>
              <a:rPr lang="de-DE" sz="1200" u="sng" kern="1200" dirty="0">
                <a:solidFill>
                  <a:schemeClr val="tx1"/>
                </a:solidFill>
                <a:effectLst/>
                <a:latin typeface="+mn-lt"/>
                <a:ea typeface="+mn-ea"/>
                <a:cs typeface="+mn-cs"/>
                <a:hlinkClick r:id="rId3"/>
              </a:rPr>
              <a:t>https://www.youtube.com/watch?v=ksCrRr6NBg0</a:t>
            </a:r>
            <a:r>
              <a:rPr lang="de-DE" sz="1200" kern="1200" dirty="0">
                <a:solidFill>
                  <a:schemeClr val="tx1"/>
                </a:solidFill>
                <a:effectLst/>
                <a:latin typeface="+mn-lt"/>
                <a:ea typeface="+mn-ea"/>
                <a:cs typeface="+mn-cs"/>
              </a:rPr>
              <a:t> kann gut im Workshop an dieser Stelle gezeigt werden)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Untersuchungen deuten darauf hin, dass das handschriftliche Zusammenfassen von Vorträgen oder Artikel zu besseren </a:t>
            </a:r>
            <a:r>
              <a:rPr lang="de-DE" sz="1200" kern="1200" dirty="0" err="1">
                <a:solidFill>
                  <a:schemeClr val="tx1"/>
                </a:solidFill>
                <a:effectLst/>
                <a:latin typeface="+mn-lt"/>
                <a:ea typeface="+mn-ea"/>
                <a:cs typeface="+mn-cs"/>
              </a:rPr>
              <a:t>Behaltensleistungen</a:t>
            </a:r>
            <a:r>
              <a:rPr lang="de-DE" sz="1200" kern="1200" dirty="0">
                <a:solidFill>
                  <a:schemeClr val="tx1"/>
                </a:solidFill>
                <a:effectLst/>
                <a:latin typeface="+mn-lt"/>
                <a:ea typeface="+mn-ea"/>
                <a:cs typeface="+mn-cs"/>
              </a:rPr>
              <a:t> führen. Der Geschwindigkeitsnachteil beim handschriftlichen Schreiben führt zu einer Fokussierung, bzw. Verdichtung, die eine tiefere und präzisere Verarbeitung erlaubt (</a:t>
            </a:r>
            <a:r>
              <a:rPr lang="de-DE" sz="1200" kern="1200" dirty="0" err="1">
                <a:solidFill>
                  <a:schemeClr val="tx1"/>
                </a:solidFill>
                <a:effectLst/>
                <a:latin typeface="+mn-lt"/>
                <a:ea typeface="+mn-ea"/>
                <a:cs typeface="+mn-cs"/>
              </a:rPr>
              <a:t>Wampfler</a:t>
            </a:r>
            <a:r>
              <a:rPr lang="de-DE" sz="1200" kern="1200" dirty="0">
                <a:solidFill>
                  <a:schemeClr val="tx1"/>
                </a:solidFill>
                <a:effectLst/>
                <a:latin typeface="+mn-lt"/>
                <a:ea typeface="+mn-ea"/>
                <a:cs typeface="+mn-cs"/>
              </a:rPr>
              <a:t>, 2020). So bietet es sich tendenziell an, vor allem in der Planungsphase, wenn es darum geht Informationen zu sichten und zu sichern, handschriftlich zu arbeiten.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den nachfolgenden Phasen spielt das digitale Schreiben seine Vorteile aus. Das Schreiben selbst gehört zu den basalen Schreibfähigkeiten, je mehr diese „automatisiert“ ablaufen, desto mehr kognitive Ressourcen stehen für hierarchiehöhere Tätigkeiten zur Verfügung. Lernende, die auf einer Tastatur schneller und routinierter schreiben als von Hand, schreiben genauere, strukturiertere und längere Texte. Die Qualität eines Textes korreliert mit der Geschwindigkeit, bei der im Schreibprozess Gedanken in Wörter übersetzt und getippt werden (</a:t>
            </a:r>
            <a:r>
              <a:rPr lang="de-DE" sz="1200" kern="1200" dirty="0" err="1">
                <a:solidFill>
                  <a:schemeClr val="tx1"/>
                </a:solidFill>
                <a:effectLst/>
                <a:latin typeface="+mn-lt"/>
                <a:ea typeface="+mn-ea"/>
                <a:cs typeface="+mn-cs"/>
              </a:rPr>
              <a:t>Wampfler</a:t>
            </a:r>
            <a:r>
              <a:rPr lang="de-DE" sz="1200" kern="1200" dirty="0">
                <a:solidFill>
                  <a:schemeClr val="tx1"/>
                </a:solidFill>
                <a:effectLst/>
                <a:latin typeface="+mn-lt"/>
                <a:ea typeface="+mn-ea"/>
                <a:cs typeface="+mn-cs"/>
              </a:rPr>
              <a:t>, 2020, 15). Dieser Aspekt spricht dafür, Lernende möglichst früh das professionelle Tastaturschreiben zu vermitteln.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Digitales Schreien, welches auf „</a:t>
            </a:r>
            <a:r>
              <a:rPr lang="de-DE" sz="1200" kern="1200" dirty="0" err="1">
                <a:solidFill>
                  <a:schemeClr val="tx1"/>
                </a:solidFill>
                <a:effectLst/>
                <a:latin typeface="+mn-lt"/>
                <a:ea typeface="+mn-ea"/>
                <a:cs typeface="+mn-cs"/>
              </a:rPr>
              <a:t>Copy</a:t>
            </a:r>
            <a:r>
              <a:rPr lang="de-DE" sz="1200" kern="1200" dirty="0">
                <a:solidFill>
                  <a:schemeClr val="tx1"/>
                </a:solidFill>
                <a:effectLst/>
                <a:latin typeface="+mn-lt"/>
                <a:ea typeface="+mn-ea"/>
                <a:cs typeface="+mn-cs"/>
              </a:rPr>
              <a:t> &amp; Paste“ basiert, führt in der Regel zu qualitativ schlechteren Ergebnissen, weil oftmals die echte Auseinandersetzung mit dem kopierten Textstellen fehlt.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Schreibphasen</a:t>
            </a:r>
            <a:r>
              <a:rPr lang="de-DE" sz="1200" kern="1200" baseline="0" dirty="0">
                <a:solidFill>
                  <a:schemeClr val="tx1"/>
                </a:solidFill>
                <a:effectLst/>
                <a:latin typeface="+mn-lt"/>
                <a:ea typeface="+mn-ea"/>
                <a:cs typeface="+mn-cs"/>
              </a:rPr>
              <a:t> (nächste Folie) können allerdings so schnell wechseln, dass eine Zuordnung handschriftliches Schreiben = Planungsphase, digitales Schreiben = Formulierungsphase oftmals nicht so umsetzbar sind. </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Dabei ist Schreiben in</a:t>
            </a:r>
            <a:r>
              <a:rPr lang="de-DE" sz="1200" kern="1200" baseline="0" dirty="0">
                <a:solidFill>
                  <a:schemeClr val="tx1"/>
                </a:solidFill>
                <a:effectLst/>
                <a:latin typeface="+mn-lt"/>
                <a:ea typeface="+mn-ea"/>
                <a:cs typeface="+mn-cs"/>
              </a:rPr>
              <a:t> der heutigen Zeit eine Kulturtechnik, die analoge und digitale Funktionsweisen verschränkt.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12</a:t>
            </a:fld>
            <a:endParaRPr lang="en-US" dirty="0"/>
          </a:p>
        </p:txBody>
      </p:sp>
    </p:spTree>
    <p:extLst>
      <p:ext uri="{BB962C8B-B14F-4D97-AF65-F5344CB8AC3E}">
        <p14:creationId xmlns:p14="http://schemas.microsoft.com/office/powerpoint/2010/main" val="216007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Phasen des Schreibprozesses</a:t>
            </a:r>
            <a:r>
              <a:rPr lang="de-DE" baseline="0" dirty="0"/>
              <a:t> (Vgl. Block 2) verlaufen oftmals nicht linear. Dies entspricht der Vielzahl an Optionen, die sich während der Textproduktion ergeben. </a:t>
            </a:r>
            <a:r>
              <a:rPr lang="de-DE" sz="1200" kern="1200" dirty="0">
                <a:solidFill>
                  <a:schemeClr val="tx1"/>
                </a:solidFill>
                <a:effectLst/>
                <a:latin typeface="+mn-lt"/>
                <a:ea typeface="+mn-ea"/>
                <a:cs typeface="+mn-cs"/>
              </a:rPr>
              <a:t>Die einzelnen Phasen greifen immer wieder ineinander über. Es kommt beispielsweise vor, dass in der Phase des Formulierens noch weitere Informationen zum Thema eingeholt werden müssen oder schon während des Formulierens Überarbeitungsvorgänge im Kopf ablaufen. </a:t>
            </a:r>
          </a:p>
          <a:p>
            <a:endParaRPr lang="de-DE" baseline="0" dirty="0"/>
          </a:p>
          <a:p>
            <a:r>
              <a:rPr lang="de-DE" baseline="0" dirty="0"/>
              <a:t>Dennoch eignet sich diese Einteilung der Phasen sehr gut, um strukturiert Schreibstrategien und Unterstützungsmaßnahmen anzubieten. </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13</a:t>
            </a:fld>
            <a:endParaRPr lang="en-US" dirty="0"/>
          </a:p>
        </p:txBody>
      </p:sp>
    </p:spTree>
    <p:extLst>
      <p:ext uri="{BB962C8B-B14F-4D97-AF65-F5344CB8AC3E}">
        <p14:creationId xmlns:p14="http://schemas.microsoft.com/office/powerpoint/2010/main" val="141640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Besonders</a:t>
            </a:r>
            <a:r>
              <a:rPr lang="de-DE" baseline="0" dirty="0"/>
              <a:t> bei unerfahrenen Schreibern sollte ein gemeinsames „Briefing“ am Beginn der Planungsphase stehen. Die Aufgabe der Lehrkraft ist es, dass alle Lernende ein gemeinsames Verständnis von der Schreibaufgabe aufbauen und so Fehlkonzepte und Missverständnisse vermieden werden. </a:t>
            </a:r>
          </a:p>
          <a:p>
            <a:endParaRPr lang="de-DE" baseline="0" dirty="0"/>
          </a:p>
          <a:p>
            <a:r>
              <a:rPr lang="de-DE" baseline="0" dirty="0"/>
              <a:t>Darüber hinaus sollten </a:t>
            </a:r>
            <a:r>
              <a:rPr lang="de-DE" sz="1200" kern="1200" dirty="0">
                <a:solidFill>
                  <a:schemeClr val="tx1"/>
                </a:solidFill>
                <a:effectLst/>
                <a:latin typeface="+mn-lt"/>
                <a:ea typeface="+mn-ea"/>
                <a:cs typeface="+mn-cs"/>
              </a:rPr>
              <a:t>Textkenntnisse (Struktur, formale Regeln, Layout, etc.) und Sprachkenntnisse (Vokabular, Satzstruktur, Stil etc.) geklärt</a:t>
            </a:r>
            <a:r>
              <a:rPr lang="de-DE" sz="1200" kern="1200" baseline="0" dirty="0">
                <a:solidFill>
                  <a:schemeClr val="tx1"/>
                </a:solidFill>
                <a:effectLst/>
                <a:latin typeface="+mn-lt"/>
                <a:ea typeface="+mn-ea"/>
                <a:cs typeface="+mn-cs"/>
              </a:rPr>
              <a:t> oder vermittelt werden. Es sollten an dieser Stelle auch Kriterien festgelegt werden, anhand welcher der geschriebene Text überprüft werden kann.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Lehrpersonen sollten sich darüber im Klaren sein, wie und warum eine bestimmte vorbereitende Leseaktivität für das Schreiben der Lernenden nützlich ist. Es ist jedoch wichtig, dass sich das Lesen als auf das Schreiben vorbereitende Tätigkeit klar auf Inhalt, Text oder Sprachkenntnisse konzentriert und sich im Schreibkontext widerspiegelt.</a:t>
            </a:r>
            <a:r>
              <a:rPr lang="de-DE" sz="1200" kern="1200" baseline="0" dirty="0">
                <a:solidFill>
                  <a:schemeClr val="tx1"/>
                </a:solidFill>
                <a:effectLst/>
                <a:latin typeface="+mn-lt"/>
                <a:ea typeface="+mn-ea"/>
                <a:cs typeface="+mn-cs"/>
              </a:rPr>
              <a:t> </a:t>
            </a:r>
          </a:p>
          <a:p>
            <a:endParaRPr lang="de-DE" sz="1200" kern="1200" baseline="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14</a:t>
            </a:fld>
            <a:endParaRPr lang="en-US" dirty="0"/>
          </a:p>
        </p:txBody>
      </p:sp>
    </p:spTree>
    <p:extLst>
      <p:ext uri="{BB962C8B-B14F-4D97-AF65-F5344CB8AC3E}">
        <p14:creationId xmlns:p14="http://schemas.microsoft.com/office/powerpoint/2010/main" val="426417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Sammlung von Informationen und Ideen, die für die Erstellung eines Entwurfs notwendig sind. Dies kann darin bestehen, Notizen zu machen oder eine </a:t>
            </a:r>
            <a:r>
              <a:rPr lang="de-DE" sz="1200" kern="1200" dirty="0" err="1">
                <a:solidFill>
                  <a:schemeClr val="tx1"/>
                </a:solidFill>
                <a:effectLst/>
                <a:latin typeface="+mn-lt"/>
                <a:ea typeface="+mn-ea"/>
                <a:cs typeface="+mn-cs"/>
              </a:rPr>
              <a:t>Mind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Map</a:t>
            </a:r>
            <a:r>
              <a:rPr lang="de-DE" sz="1200" kern="1200" dirty="0">
                <a:solidFill>
                  <a:schemeClr val="tx1"/>
                </a:solidFill>
                <a:effectLst/>
                <a:latin typeface="+mn-lt"/>
                <a:ea typeface="+mn-ea"/>
                <a:cs typeface="+mn-cs"/>
              </a:rPr>
              <a:t> zu entwickeln, mit Gleichaltrigen zu diskutieren, im Internet zu recherchieren, digitale oder gedruckte Informationen zu lesen. Diese Schreib-, Interaktions- oder Leseaktivitäten werden als „Vor-dem-Schreiben“-Aktivitäten oder -Strategien betrachtet.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der Phase „Vor-dem-Schreiben“ können Lehrkräfte mit kurzen Übungen die sprachlichen Fähigkeiten der Lernenden fördern, die für die jeweilige Schreibaufgabe notwendig sind. Diese kurzen Übungen sollen kein neues Wissen aufbauen, sondern vielmehr das Bewusstsein für sprachliche Besonderheiten beim Schreiben eines Entwurfs schärfen (Vokabular: Synonyme, Paraphrasen, Worteinheiten, Lückentext; Textstruktur: vermischte Text(abschnitt)e, Indikatoren für Textmuster (Konjunktionen, z.B. weil, aber, vor allem, nämlich etc.); Textzusammenhang/Kohäsion: Volltext, vom Satz zum Text).</a:t>
            </a:r>
          </a:p>
          <a:p>
            <a:r>
              <a:rPr lang="de-DE" sz="1200" kern="1200" dirty="0">
                <a:solidFill>
                  <a:schemeClr val="tx1"/>
                </a:solidFill>
                <a:effectLst/>
                <a:latin typeface="+mn-lt"/>
                <a:ea typeface="+mn-ea"/>
                <a:cs typeface="+mn-cs"/>
              </a:rPr>
              <a:t>Diese kurzen Übungen sollten auch im Unterricht hinsichtlich ihrer Relevanz für die jeweilige Schreibaufgabe reflektiert werden: Warum war diese Übung wichtig für die Schreibaufgabe?</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Arbeitsblatt mit Schreibstrategien nach Phasen: </a:t>
            </a:r>
            <a:r>
              <a:rPr lang="de-DE" sz="1200" b="1" kern="1200" dirty="0" err="1">
                <a:solidFill>
                  <a:schemeClr val="tx1"/>
                </a:solidFill>
                <a:effectLst/>
                <a:latin typeface="+mn-lt"/>
                <a:ea typeface="+mn-ea"/>
                <a:cs typeface="+mn-cs"/>
              </a:rPr>
              <a:t>AB_Modul</a:t>
            </a:r>
            <a:r>
              <a:rPr lang="de-DE" sz="1200" b="1" kern="1200" dirty="0">
                <a:solidFill>
                  <a:schemeClr val="tx1"/>
                </a:solidFill>
                <a:effectLst/>
                <a:latin typeface="+mn-lt"/>
                <a:ea typeface="+mn-ea"/>
                <a:cs typeface="+mn-cs"/>
              </a:rPr>
              <a:t> 6 Block 2: Schreibphasen, Strategien, Übungen</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15</a:t>
            </a:fld>
            <a:endParaRPr lang="en-US" dirty="0"/>
          </a:p>
        </p:txBody>
      </p:sp>
    </p:spTree>
    <p:extLst>
      <p:ext uri="{BB962C8B-B14F-4D97-AF65-F5344CB8AC3E}">
        <p14:creationId xmlns:p14="http://schemas.microsoft.com/office/powerpoint/2010/main" val="393573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Nach der Phase „Vor-dem-Schreiben“ folgt das Schreiben eines Entwurfs. Es ist wichtig, die Lernenden daran zu erinnern, dass es nicht darum geht, den endgültigen Text zu schreiben, sondern nur eine erste Version, die später überarbeitet wird. Ungeübte Schreiber</a:t>
            </a:r>
            <a:r>
              <a:rPr lang="de-DE" sz="1200" kern="1200" baseline="0" dirty="0">
                <a:solidFill>
                  <a:schemeClr val="tx1"/>
                </a:solidFill>
                <a:effectLst/>
                <a:latin typeface="+mn-lt"/>
                <a:ea typeface="+mn-ea"/>
                <a:cs typeface="+mn-cs"/>
              </a:rPr>
              <a:t> sehen Entwürfe oft als unnütze Arbeit an.</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Schreibenden sollen sich ständig überprüfen während des Schreibens. Wenn die Überprüfung jedoch zu starr ist, dann ist der Schreibprozess nicht flüssig. Deshalb kann </a:t>
            </a:r>
            <a:r>
              <a:rPr lang="de-DE" sz="1200" kern="1200" dirty="0" err="1">
                <a:solidFill>
                  <a:schemeClr val="tx1"/>
                </a:solidFill>
                <a:effectLst/>
                <a:latin typeface="+mn-lt"/>
                <a:ea typeface="+mn-ea"/>
                <a:cs typeface="+mn-cs"/>
              </a:rPr>
              <a:t>kollaboratives</a:t>
            </a:r>
            <a:r>
              <a:rPr lang="de-DE" sz="1200" kern="1200" dirty="0">
                <a:solidFill>
                  <a:schemeClr val="tx1"/>
                </a:solidFill>
                <a:effectLst/>
                <a:latin typeface="+mn-lt"/>
                <a:ea typeface="+mn-ea"/>
                <a:cs typeface="+mn-cs"/>
              </a:rPr>
              <a:t> Schreiben als unterstützende Methode eingesetzt werden. Hier schreibt in der Regel eine Person und die andere übernimmt die Rolle des Feedbackgebers; dies kann sich auf Inhalt, Text oder Sprache beziehen. In der Schule kann dies in Gruppen oder Paaren durchgeführt werden.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Während des Schreibens stellen die Lernenden möglicherweise fest, dass sie mehr Informationen zum Schreiben benötigen und deshalb zurück in die Phase „Vor-dem-Schreiben“  </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gehen, einen Text lesen oder mit einem Mitschüler über den Text diskutieren.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ist auch wichtig zu bedenken, dass einige der Lernenden über wenig Schreibpraxis (Mangel an basalen</a:t>
            </a:r>
            <a:r>
              <a:rPr lang="de-DE" sz="1200" kern="1200" baseline="0" dirty="0">
                <a:solidFill>
                  <a:schemeClr val="tx1"/>
                </a:solidFill>
                <a:effectLst/>
                <a:latin typeface="+mn-lt"/>
                <a:ea typeface="+mn-ea"/>
                <a:cs typeface="+mn-cs"/>
              </a:rPr>
              <a:t> Schreibfähigkeiten)</a:t>
            </a:r>
            <a:r>
              <a:rPr lang="de-DE" sz="1200" kern="1200" dirty="0">
                <a:solidFill>
                  <a:schemeClr val="tx1"/>
                </a:solidFill>
                <a:effectLst/>
                <a:latin typeface="+mn-lt"/>
                <a:ea typeface="+mn-ea"/>
                <a:cs typeface="+mn-cs"/>
              </a:rPr>
              <a:t> verfügen. Solche Schreiber haben Schwierigkeiten mit Feinmotorik und Rechtschreibung, die den Schreibfluss behindern. Ihr Kurzzeitgedächtnis ist mit dem Schreiben oder Eintippen von Buchstaben beschäftigt, daher haben sie nicht die Fähigkeit, dem Schreibplan (vgl. M6_Schreiben_Block2: Grundmuster Schreibplan) während des Schreibens zu folgen. In diesem Fall kann es hilfreich sein, eine Checkliste oder Fragen, Vorlagen oder Mustertexte oder ein Textverarbeitungsprogramm usw. zu haben. Diese Art von Hilfsmitteln (im Sinne von „</a:t>
            </a:r>
            <a:r>
              <a:rPr lang="de-DE" sz="1200" b="1"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kann auch für </a:t>
            </a:r>
            <a:r>
              <a:rPr lang="de-DE" sz="1200" kern="1200" dirty="0" err="1">
                <a:solidFill>
                  <a:schemeClr val="tx1"/>
                </a:solidFill>
                <a:effectLst/>
                <a:latin typeface="+mn-lt"/>
                <a:ea typeface="+mn-ea"/>
                <a:cs typeface="+mn-cs"/>
              </a:rPr>
              <a:t>fortgeschrittenere</a:t>
            </a:r>
            <a:r>
              <a:rPr lang="de-DE" sz="1200" kern="1200" dirty="0">
                <a:solidFill>
                  <a:schemeClr val="tx1"/>
                </a:solidFill>
                <a:effectLst/>
                <a:latin typeface="+mn-lt"/>
                <a:ea typeface="+mn-ea"/>
                <a:cs typeface="+mn-cs"/>
              </a:rPr>
              <a:t> Schreiber nützlich sein, um den Schreibprozess zu unterstützen.</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Arbeitsblatt mit Schreibstrategien nach Phasen: </a:t>
            </a:r>
            <a:r>
              <a:rPr lang="de-DE" sz="1200" kern="1200" dirty="0" err="1">
                <a:solidFill>
                  <a:schemeClr val="tx1"/>
                </a:solidFill>
                <a:effectLst/>
                <a:latin typeface="+mn-lt"/>
                <a:ea typeface="+mn-ea"/>
                <a:cs typeface="+mn-cs"/>
              </a:rPr>
              <a:t>BaCuLit</a:t>
            </a:r>
            <a:r>
              <a:rPr lang="de-DE" sz="1200" kern="1200" dirty="0">
                <a:solidFill>
                  <a:schemeClr val="tx1"/>
                </a:solidFill>
                <a:effectLst/>
                <a:latin typeface="+mn-lt"/>
                <a:ea typeface="+mn-ea"/>
                <a:cs typeface="+mn-cs"/>
              </a:rPr>
              <a:t> M6_2 AB 2</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34229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Das Überarbeiten beruht auf einer kritischen Auseinandersetzung mit dem Text, entweder durch Selbstreflektieren oder durch Feedback anderer Personen. Wie</a:t>
            </a:r>
            <a:r>
              <a:rPr lang="de-DE" sz="1200" kern="1200" baseline="0" dirty="0">
                <a:solidFill>
                  <a:schemeClr val="tx1"/>
                </a:solidFill>
                <a:effectLst/>
                <a:latin typeface="+mn-lt"/>
                <a:ea typeface="+mn-ea"/>
                <a:cs typeface="+mn-cs"/>
              </a:rPr>
              <a:t> schon gesagt,</a:t>
            </a:r>
            <a:r>
              <a:rPr lang="de-DE" sz="1200" kern="1200" dirty="0">
                <a:solidFill>
                  <a:schemeClr val="tx1"/>
                </a:solidFill>
                <a:effectLst/>
                <a:latin typeface="+mn-lt"/>
                <a:ea typeface="+mn-ea"/>
                <a:cs typeface="+mn-cs"/>
              </a:rPr>
              <a:t> ist es wichtig, dass die Lernenden ihr erstes schriftliches Produkt nur als Entwurf betrachten,</a:t>
            </a:r>
            <a:r>
              <a:rPr lang="de-DE" sz="1200" kern="1200" baseline="0" dirty="0">
                <a:solidFill>
                  <a:schemeClr val="tx1"/>
                </a:solidFill>
                <a:effectLst/>
                <a:latin typeface="+mn-lt"/>
                <a:ea typeface="+mn-ea"/>
                <a:cs typeface="+mn-cs"/>
              </a:rPr>
              <a:t> welcher (mehrfach) </a:t>
            </a:r>
            <a:r>
              <a:rPr lang="de-DE" sz="1200" kern="1200" dirty="0">
                <a:solidFill>
                  <a:schemeClr val="tx1"/>
                </a:solidFill>
                <a:effectLst/>
                <a:latin typeface="+mn-lt"/>
                <a:ea typeface="+mn-ea"/>
                <a:cs typeface="+mn-cs"/>
              </a:rPr>
              <a:t>überarbeitet wird. Dies erfordert eine kritische Reflexion.</a:t>
            </a:r>
          </a:p>
          <a:p>
            <a:endParaRPr lang="de-DE" sz="1200" kern="1200" baseline="0" dirty="0">
              <a:solidFill>
                <a:schemeClr val="tx1"/>
              </a:solidFill>
              <a:effectLst/>
              <a:latin typeface="+mn-lt"/>
              <a:ea typeface="+mn-ea"/>
              <a:cs typeface="+mn-cs"/>
            </a:endParaRPr>
          </a:p>
          <a:p>
            <a:r>
              <a:rPr lang="de-DE" sz="1200" kern="1200" baseline="0" dirty="0">
                <a:solidFill>
                  <a:schemeClr val="tx1"/>
                </a:solidFill>
                <a:effectLst/>
                <a:latin typeface="+mn-lt"/>
                <a:ea typeface="+mn-ea"/>
                <a:cs typeface="+mn-cs"/>
              </a:rPr>
              <a:t>Bei der Selbstreflexion sollte versucht werden, die Rolle vom Verfasser zum Adressaten zu wechseln und zu überprüfen, ob die Schreibziele erreicht wurden. Dies kann durch zeitlichen Abstand (nicht sofort nach dem Schreiben den Text lesen), technische Hilfsmittel (Text aufnehmen und sich selbst abspielen) und grundsätzlich durch den Versuch, sich in den Adressaten hineinzuversetzen, gelingen. Auch das Vorlesen des eigenen Textes durch eine dritte Person kann der Selbstreflexion dienen, durch Bemerkungen der dritten Person vermischt es sich mit der Fremdreflexion. </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Feedback (auch kollegiales Feedback) ist ein wesentliches Element des prozessorientierten Schreibens. Studien (</a:t>
            </a:r>
            <a:r>
              <a:rPr lang="de-DE" sz="1200" kern="1200" dirty="0" err="1">
                <a:solidFill>
                  <a:schemeClr val="tx1"/>
                </a:solidFill>
                <a:effectLst/>
                <a:latin typeface="+mn-lt"/>
                <a:ea typeface="+mn-ea"/>
                <a:cs typeface="+mn-cs"/>
              </a:rPr>
              <a:t>Rijlaardam</a:t>
            </a:r>
            <a:r>
              <a:rPr lang="de-DE" sz="1200" kern="1200" dirty="0">
                <a:solidFill>
                  <a:schemeClr val="tx1"/>
                </a:solidFill>
                <a:effectLst/>
                <a:latin typeface="+mn-lt"/>
                <a:ea typeface="+mn-ea"/>
                <a:cs typeface="+mn-cs"/>
              </a:rPr>
              <a:t> &amp; </a:t>
            </a:r>
            <a:r>
              <a:rPr lang="de-DE" sz="1200" kern="1200" dirty="0" err="1">
                <a:solidFill>
                  <a:schemeClr val="tx1"/>
                </a:solidFill>
                <a:effectLst/>
                <a:latin typeface="+mn-lt"/>
                <a:ea typeface="+mn-ea"/>
                <a:cs typeface="+mn-cs"/>
              </a:rPr>
              <a:t>Braaksma</a:t>
            </a:r>
            <a:r>
              <a:rPr lang="de-DE" sz="1200" kern="1200" dirty="0">
                <a:solidFill>
                  <a:schemeClr val="tx1"/>
                </a:solidFill>
                <a:effectLst/>
                <a:latin typeface="+mn-lt"/>
                <a:ea typeface="+mn-ea"/>
                <a:cs typeface="+mn-cs"/>
              </a:rPr>
              <a:t>, 2008) haben gezeigt, dass kollegiales Feedback nicht nur für den Autor, sondern auch für den Feedbackgeber sehr effektiv und nützlich sein kann. Feedback kann sich auf den Inhalt, auf die Textstruktur oder auf Sprachmerkmale beziehen. Es ist jedoch wichtig, einen klaren Fokus zu haben, sei es auf den Inhalt, die Struktur oder die Sprache. </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Eine weitere Möglichkeit besteht in der Überprüfung ob der Text seine in der Planungsphase festgelegten Ziele</a:t>
            </a:r>
            <a:r>
              <a:rPr lang="de-DE" sz="1200" kern="1200" baseline="0" dirty="0">
                <a:solidFill>
                  <a:schemeClr val="tx1"/>
                </a:solidFill>
                <a:effectLst/>
                <a:latin typeface="+mn-lt"/>
                <a:ea typeface="+mn-ea"/>
                <a:cs typeface="+mn-cs"/>
              </a:rPr>
              <a:t> und </a:t>
            </a:r>
            <a:r>
              <a:rPr lang="de-DE" sz="1200" kern="1200" dirty="0">
                <a:solidFill>
                  <a:schemeClr val="tx1"/>
                </a:solidFill>
                <a:effectLst/>
                <a:latin typeface="+mn-lt"/>
                <a:ea typeface="+mn-ea"/>
                <a:cs typeface="+mn-cs"/>
              </a:rPr>
              <a:t>Funktionen erfüllt. Wenn die Textfunktion z.B. darin liegt, eine Bedienungsanleitung für ein Messgerät im Physikunterricht zu verfassen, kann eine oder mehrere Testpersonen aus dem Adressatenkreis gebeten werden, das Messgerät zu bedienen, dabei kann die Methode des Lauten Denkens angewendet werden, da so kognitive Vorgänge bei der Testperson erkennbar sind. </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Arbeitsblatt mit Schreibstrategien nach Phasen: </a:t>
            </a:r>
            <a:r>
              <a:rPr lang="de-DE" sz="1200" kern="1200" dirty="0" err="1">
                <a:solidFill>
                  <a:schemeClr val="tx1"/>
                </a:solidFill>
                <a:effectLst/>
                <a:latin typeface="+mn-lt"/>
                <a:ea typeface="+mn-ea"/>
                <a:cs typeface="+mn-cs"/>
              </a:rPr>
              <a:t>BaCuLit</a:t>
            </a:r>
            <a:r>
              <a:rPr lang="de-DE" sz="1200" kern="1200" dirty="0">
                <a:solidFill>
                  <a:schemeClr val="tx1"/>
                </a:solidFill>
                <a:effectLst/>
                <a:latin typeface="+mn-lt"/>
                <a:ea typeface="+mn-ea"/>
                <a:cs typeface="+mn-cs"/>
              </a:rPr>
              <a:t> M6_2 AB 2</a:t>
            </a:r>
            <a:endParaRPr lang="de-DE"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2215615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Rückmeldungen zum Text erfolgen mit einem klaren Auftrag: </a:t>
            </a:r>
            <a:r>
              <a:rPr lang="de-DE" sz="1200" dirty="0"/>
              <a:t>Feedback</a:t>
            </a:r>
            <a:r>
              <a:rPr lang="de-DE" sz="1200" baseline="0" dirty="0"/>
              <a:t> wird auf einen bestimmten Schwerpunkt gegeben, sonst Gefahr der Beliebigkeit und von vagem Lob. </a:t>
            </a:r>
            <a:endParaRPr lang="de-DE" sz="1200" dirty="0"/>
          </a:p>
          <a:p>
            <a:r>
              <a:rPr lang="de-DE" sz="1200" b="1" dirty="0"/>
              <a:t>Rückmeldungen müssen dokumentiert werden: </a:t>
            </a:r>
            <a:r>
              <a:rPr lang="de-DE" sz="1200" dirty="0"/>
              <a:t>Sie sind Teil des Textprozesses und werden (digital)</a:t>
            </a:r>
            <a:r>
              <a:rPr lang="de-DE" sz="1200" baseline="0" dirty="0"/>
              <a:t> in einer Version des Textes gespeichert.</a:t>
            </a:r>
            <a:endParaRPr lang="de-DE" sz="1200" dirty="0"/>
          </a:p>
          <a:p>
            <a:r>
              <a:rPr lang="de-DE" sz="1200" b="1" dirty="0"/>
              <a:t>Wird der Schreibprozess bewertet, ist auch das Feedback Teil der Bewertung:</a:t>
            </a:r>
            <a:r>
              <a:rPr lang="de-DE" sz="1200" b="1" baseline="0" dirty="0"/>
              <a:t> </a:t>
            </a:r>
            <a:r>
              <a:rPr lang="de-DE" sz="1200" baseline="0" dirty="0"/>
              <a:t>Lernenden deutlich machen, dass Feedback wichtig ist und einen Wert hat (auch der Feedbackgeber kann bewertet werden).</a:t>
            </a:r>
          </a:p>
          <a:p>
            <a:endParaRPr lang="de-DE" sz="1200" b="0" i="0" kern="1200" baseline="0" dirty="0">
              <a:solidFill>
                <a:schemeClr val="tx1"/>
              </a:solidFill>
              <a:effectLst/>
              <a:latin typeface="+mn-lt"/>
              <a:ea typeface="+mn-ea"/>
              <a:cs typeface="+mn-cs"/>
            </a:endParaRPr>
          </a:p>
          <a:p>
            <a:r>
              <a:rPr lang="de-DE" sz="1200" b="0" i="0" kern="1200" baseline="0" dirty="0">
                <a:solidFill>
                  <a:schemeClr val="tx1"/>
                </a:solidFill>
                <a:effectLst/>
                <a:latin typeface="+mn-lt"/>
                <a:ea typeface="+mn-ea"/>
                <a:cs typeface="+mn-cs"/>
              </a:rPr>
              <a:t>Vom Peer-Feedback profitieren </a:t>
            </a:r>
            <a:r>
              <a:rPr lang="de-DE" sz="1200" b="0" i="0" kern="1200" dirty="0">
                <a:solidFill>
                  <a:schemeClr val="tx1"/>
                </a:solidFill>
                <a:effectLst/>
                <a:latin typeface="+mn-lt"/>
                <a:ea typeface="+mn-ea"/>
                <a:cs typeface="+mn-cs"/>
              </a:rPr>
              <a:t>nicht nur die Schreibenden, sondern auch die Feedback-Geber. Feedback-Geber</a:t>
            </a:r>
            <a:r>
              <a:rPr lang="de-DE" sz="1200" b="0" i="0" kern="1200" baseline="0" dirty="0">
                <a:solidFill>
                  <a:schemeClr val="tx1"/>
                </a:solidFill>
                <a:effectLst/>
                <a:latin typeface="+mn-lt"/>
                <a:ea typeface="+mn-ea"/>
                <a:cs typeface="+mn-cs"/>
              </a:rPr>
              <a:t> </a:t>
            </a:r>
            <a:r>
              <a:rPr lang="de-DE" sz="1200" b="0" i="0" kern="1200" dirty="0">
                <a:solidFill>
                  <a:schemeClr val="tx1"/>
                </a:solidFill>
                <a:effectLst/>
                <a:latin typeface="+mn-lt"/>
                <a:ea typeface="+mn-ea"/>
                <a:cs typeface="+mn-cs"/>
              </a:rPr>
              <a:t>lernen, fremde Texte kritisch zu betrachten. Mit der Zeit werden sie damit fähig, auch zu eigenen Texten eine kritische Distanz einzunehmen. Sie setzen das im Unterricht Gelernte permanent um.</a:t>
            </a:r>
          </a:p>
          <a:p>
            <a:endParaRPr lang="de-DE" sz="1200" baseline="0" dirty="0"/>
          </a:p>
          <a:p>
            <a:endParaRPr lang="de-DE" sz="1200" baseline="0" dirty="0"/>
          </a:p>
          <a:p>
            <a:r>
              <a:rPr lang="de-DE" sz="1200" dirty="0"/>
              <a:t>Weitere</a:t>
            </a:r>
            <a:r>
              <a:rPr lang="de-DE" sz="1200" baseline="0" dirty="0"/>
              <a:t> Infos und Anleitung zum Thema : </a:t>
            </a:r>
            <a:r>
              <a:rPr lang="de-DE" sz="1200" dirty="0"/>
              <a:t>https://web2-unterricht.ch/2013/05/peer-feedbacks-im-deutschunterric/</a:t>
            </a:r>
          </a:p>
          <a:p>
            <a:endParaRPr lang="de-DE" sz="1200" dirty="0"/>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18</a:t>
            </a:fld>
            <a:endParaRPr lang="en-US" dirty="0"/>
          </a:p>
        </p:txBody>
      </p:sp>
    </p:spTree>
    <p:extLst>
      <p:ext uri="{BB962C8B-B14F-4D97-AF65-F5344CB8AC3E}">
        <p14:creationId xmlns:p14="http://schemas.microsoft.com/office/powerpoint/2010/main" val="318682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Textüberarbeitung basiert auf dem erhaltenen Feedback und gibt den Lernenden die Möglichkeit, ihre Texte inhaltlich, strukturell oder sprachlich zu verändern oder zu ergänzen. Es ist wichtig, dass dies im Klassenzimmer stattfindet und als wertvolle Aktivität im Schreibprozess angesehen wird (Nicht: „dann macht das </a:t>
            </a:r>
            <a:r>
              <a:rPr lang="de-DE" sz="1200" kern="1200" baseline="0" dirty="0">
                <a:solidFill>
                  <a:schemeClr val="tx1"/>
                </a:solidFill>
                <a:effectLst/>
                <a:latin typeface="+mn-lt"/>
                <a:ea typeface="+mn-ea"/>
                <a:cs typeface="+mn-cs"/>
              </a:rPr>
              <a:t>als Hausaufgabe</a:t>
            </a:r>
            <a:r>
              <a:rPr lang="de-DE" sz="1200" kern="1200" dirty="0">
                <a:solidFill>
                  <a:schemeClr val="tx1"/>
                </a:solidFill>
                <a:effectLst/>
                <a:latin typeface="+mn-lt"/>
                <a:ea typeface="+mn-ea"/>
                <a:cs typeface="+mn-cs"/>
              </a:rPr>
              <a:t>.“) Für die Überarbeitung eines Textes können die Lernenden auch Hilfselemente (Lesetexte, typische Redewendungen und Phrasen der Texte, grammatikalische oder syntaktische Konstruktionen, Textorganisation und Textmuster) verwenden, die in früheren Phasen des Schreibprozesses erarbeitet wurden. Layout und Textbearbeitung runden den Schreibprozess ab. Nach der Überarbeitung können die Texte einer fachlich versierten Person /Lehrkraft zur abschließenden Beurteilung vorgelegt werden.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Arbeitsblatt mit Schreibstrategien nach Phasen:</a:t>
            </a:r>
            <a:r>
              <a:rPr lang="de-DE" sz="1200" kern="1200" baseline="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BaCuLit</a:t>
            </a:r>
            <a:r>
              <a:rPr lang="de-DE" sz="1200" kern="1200" dirty="0">
                <a:solidFill>
                  <a:schemeClr val="tx1"/>
                </a:solidFill>
                <a:effectLst/>
                <a:latin typeface="+mn-lt"/>
                <a:ea typeface="+mn-ea"/>
                <a:cs typeface="+mn-cs"/>
              </a:rPr>
              <a:t> M6_2 AB 2</a:t>
            </a:r>
            <a:endParaRPr lang="de-DE" dirty="0"/>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19</a:t>
            </a:fld>
            <a:endParaRPr lang="en-US" dirty="0"/>
          </a:p>
        </p:txBody>
      </p:sp>
    </p:spTree>
    <p:extLst>
      <p:ext uri="{BB962C8B-B14F-4D97-AF65-F5344CB8AC3E}">
        <p14:creationId xmlns:p14="http://schemas.microsoft.com/office/powerpoint/2010/main" val="34159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ist abhängig davon, ob sich die Teilnehmer aus vorangegangenen Modulen bereits kennen.</a:t>
            </a:r>
          </a:p>
          <a:p>
            <a:endParaRPr lang="de-DE" dirty="0"/>
          </a:p>
          <a:p>
            <a:r>
              <a:rPr lang="de-DE" dirty="0"/>
              <a:t>Die Vorstellung kann beispielsweise ersetzt werden durch</a:t>
            </a:r>
          </a:p>
          <a:p>
            <a:pPr marL="171450" indent="-171450">
              <a:buFontTx/>
              <a:buChar char="-"/>
            </a:pPr>
            <a:r>
              <a:rPr lang="de-DE" dirty="0"/>
              <a:t>Einfache Vorstellungsrunde: Name, Schule, Fächerkombination, Interesse an der Veranstaltung</a:t>
            </a:r>
          </a:p>
          <a:p>
            <a:pPr marL="171450" indent="-171450">
              <a:buFontTx/>
              <a:buChar char="-"/>
            </a:pPr>
            <a:r>
              <a:rPr lang="de-DE" dirty="0"/>
              <a:t>Erwartungen an die heutige Veranstaltung</a:t>
            </a:r>
          </a:p>
          <a:p>
            <a:pPr marL="171450" indent="-171450">
              <a:buFontTx/>
              <a:buChar char="-"/>
            </a:pPr>
            <a:r>
              <a:rPr lang="de-DE" dirty="0"/>
              <a:t>Bereits vorhandenes Wissen zu heutigen Thema</a:t>
            </a:r>
          </a:p>
          <a:p>
            <a:pPr marL="171450" indent="-171450">
              <a:buFontTx/>
              <a:buChar char="-"/>
            </a:pPr>
            <a:r>
              <a:rPr lang="de-DE" dirty="0"/>
              <a:t>Erfahrungen mit bisherigen Modulen.</a:t>
            </a:r>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105264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Interaktionsorientiertes Schreiben:</a:t>
            </a:r>
            <a:r>
              <a:rPr lang="de-DE" b="1" baseline="0" dirty="0"/>
              <a:t> </a:t>
            </a:r>
            <a:r>
              <a:rPr lang="de-DE" baseline="0" dirty="0"/>
              <a:t>Digitale Vernetzung führt zu zeitnahen Rückkoppelungen der Beteiligten. Interaktion zwischen Leser und Schreiber, Verständnis zwischen den beteiligten Personen aufbauen (z.B. Chat). Reaktionsgeschwindigkeit ist wichtiger als formale Richtigkeit. Gesprächsnormen erhalten Priorität vor anderen sprachlichen Normen.</a:t>
            </a:r>
          </a:p>
          <a:p>
            <a:r>
              <a:rPr lang="de-DE" baseline="0" dirty="0"/>
              <a:t> </a:t>
            </a:r>
          </a:p>
          <a:p>
            <a:r>
              <a:rPr lang="de-DE" b="1" baseline="0" dirty="0"/>
              <a:t>Materialgestütztes Schreiben: </a:t>
            </a:r>
            <a:r>
              <a:rPr lang="de-DE" baseline="0" dirty="0"/>
              <a:t>Mithilfe von Texten, Grafiken, Tabellen, Videos, … eigene informierende oder argumentierende Texte zu einem Sachthema verfassen. Häufig anzutreffende Schreibform in schulischen, universitären und beruflichen Kontexten. </a:t>
            </a:r>
          </a:p>
          <a:p>
            <a:endParaRPr lang="de-DE" baseline="0" dirty="0"/>
          </a:p>
          <a:p>
            <a:r>
              <a:rPr lang="de-DE" b="1" baseline="0" dirty="0" err="1"/>
              <a:t>Kollaboratives</a:t>
            </a:r>
            <a:r>
              <a:rPr lang="de-DE" b="1" baseline="0" dirty="0"/>
              <a:t> Schreiben: </a:t>
            </a:r>
            <a:r>
              <a:rPr lang="de-DE" baseline="0" dirty="0"/>
              <a:t>Co-konstruierendes Lernsetting. Schreibprozess wird durch unterschiedliche Wahrnehmungen auf Absichten, Wirkungen und Sprache eines Textes beeinflusst. Schreibende handeln wesentliche Entscheidungen gemeinsam aus. Digitale Anwendungen (z.B. </a:t>
            </a:r>
            <a:r>
              <a:rPr lang="de-DE" baseline="0" dirty="0" err="1"/>
              <a:t>Etherpad</a:t>
            </a:r>
            <a:r>
              <a:rPr lang="de-DE" baseline="0" dirty="0"/>
              <a:t>, </a:t>
            </a:r>
            <a:r>
              <a:rPr lang="de-DE" baseline="0" dirty="0" err="1"/>
              <a:t>Twine</a:t>
            </a:r>
            <a:r>
              <a:rPr lang="de-DE" baseline="0" dirty="0"/>
              <a:t>, Google </a:t>
            </a:r>
            <a:r>
              <a:rPr lang="de-DE" baseline="0" dirty="0" err="1"/>
              <a:t>Docs</a:t>
            </a:r>
            <a:r>
              <a:rPr lang="de-DE" baseline="0" dirty="0"/>
              <a:t>,…) erleichtern das </a:t>
            </a:r>
            <a:r>
              <a:rPr lang="de-DE" baseline="0" dirty="0" err="1"/>
              <a:t>Kollab</a:t>
            </a:r>
            <a:r>
              <a:rPr lang="de-DE" baseline="0" dirty="0"/>
              <a:t>. </a:t>
            </a:r>
            <a:r>
              <a:rPr lang="de-DE" baseline="0" dirty="0" err="1"/>
              <a:t>Schr</a:t>
            </a:r>
            <a:r>
              <a:rPr lang="de-DE" baseline="0" dirty="0"/>
              <a:t>. erheblich, auch die Anwesenheit an einem Ort ist nicht mehr zwangsläufig notwendig.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Produktionsorientierter Literaturunterricht: </a:t>
            </a:r>
            <a:r>
              <a:rPr lang="de-DE" b="0" baseline="0" dirty="0"/>
              <a:t>Kreative Form des materialgestützten Schreibens, kann zu attraktiven Schreibaufträgen führen, auch im Fachunterricht nutzbar.  Entwicklung eigener Schreib- und Lernprodukte durch aktive Auseinandersetzung mit bestehenden Texten. </a:t>
            </a:r>
            <a:r>
              <a:rPr lang="de-DE" b="0" baseline="0" dirty="0" err="1"/>
              <a:t>Bsp</a:t>
            </a:r>
            <a:r>
              <a:rPr lang="de-DE" b="0" baseline="0" dirty="0"/>
              <a:t>: Webseite Versteckte Verse (https://versteckteverse.glitch.me/) kann in der Planungsphase als Entwurf den Schreibprozess unterstützen. Durch einen Doppelklick auf den dargestellten Screenshot gelangt man zu der Website. </a:t>
            </a:r>
            <a:endParaRPr lang="de-DE" baseline="0" dirty="0"/>
          </a:p>
        </p:txBody>
      </p:sp>
      <p:sp>
        <p:nvSpPr>
          <p:cNvPr id="4" name="Foliennummernplatzhalter 3"/>
          <p:cNvSpPr>
            <a:spLocks noGrp="1"/>
          </p:cNvSpPr>
          <p:nvPr>
            <p:ph type="sldNum" sz="quarter" idx="10"/>
          </p:nvPr>
        </p:nvSpPr>
        <p:spPr/>
        <p:txBody>
          <a:bodyPr/>
          <a:lstStyle/>
          <a:p>
            <a:fld id="{F1331116-AC31-4588-BB05-E7350721AD54}" type="slidenum">
              <a:rPr lang="en-US" smtClean="0"/>
              <a:t>20</a:t>
            </a:fld>
            <a:endParaRPr lang="en-US" dirty="0"/>
          </a:p>
        </p:txBody>
      </p:sp>
    </p:spTree>
    <p:extLst>
      <p:ext uri="{BB962C8B-B14F-4D97-AF65-F5344CB8AC3E}">
        <p14:creationId xmlns:p14="http://schemas.microsoft.com/office/powerpoint/2010/main" val="4158996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21</a:t>
            </a:fld>
            <a:endParaRPr lang="en-US" dirty="0"/>
          </a:p>
        </p:txBody>
      </p:sp>
    </p:spTree>
    <p:extLst>
      <p:ext uri="{BB962C8B-B14F-4D97-AF65-F5344CB8AC3E}">
        <p14:creationId xmlns:p14="http://schemas.microsoft.com/office/powerpoint/2010/main" val="938436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22</a:t>
            </a:fld>
            <a:endParaRPr lang="en-US" dirty="0"/>
          </a:p>
        </p:txBody>
      </p:sp>
    </p:spTree>
    <p:extLst>
      <p:ext uri="{BB962C8B-B14F-4D97-AF65-F5344CB8AC3E}">
        <p14:creationId xmlns:p14="http://schemas.microsoft.com/office/powerpoint/2010/main" val="375127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331116-AC31-4588-BB05-E7350721AD54}" type="slidenum">
              <a:rPr lang="en-US" smtClean="0"/>
              <a:t>23</a:t>
            </a:fld>
            <a:endParaRPr lang="en-US" dirty="0"/>
          </a:p>
        </p:txBody>
      </p:sp>
    </p:spTree>
    <p:extLst>
      <p:ext uri="{BB962C8B-B14F-4D97-AF65-F5344CB8AC3E}">
        <p14:creationId xmlns:p14="http://schemas.microsoft.com/office/powerpoint/2010/main" val="323347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8916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Vermittlung von Schreibstrategien sollte sich nicht nur im Deutsch- bzw. Sprachunterricht stattfinden. Der Deutschunterricht reicht oftmals nicht aus, um Lernende bei der Förderung ihrer Schreibkompetenz hinreichend zu unterstützen. Allerdings wird das Potential des Schreibens für das Lernen von einer großen Anzahl von Fachlehrkräften unterschätzt, bzw. sie sehen die Schreibförderung als alleinige Aufgabe des Deutschlehrers an. Somit besteht die Herausforderung, (Fach-)Lehrkräfte zu motivieren und zu qualifizieren, damit diese einen wertvollen Beitrag zur Schreibförderung leisten können. Hierbei können Lese- und Schreibförderung nicht voneinander getrennt betrachtet werden. Wenn Fachlehrkräfte sprachliche Förderung in ihren Unterricht integrieren, fokussieren sie weiterhin auf fachspezifische Aspekte, letztendlich fokussieren sie sogar mehr auf fachliche Aspekte, da Schreiben (und Lesen) kognitive Prozesse anregen und somit dabei helfen,  Wissen zu erwerben, zu erweitern und zu vertiefen.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321313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Teilnehmer müssen ihr Schreibprodukt niemand zeigen. Diese zusätzliche Info sorgt bei vielen Teilnehmern für Erleichterung. Diese Erleichterung und eventuelle Gründe hierfür (z.B. „ich blamiere mich nicht“) dafür sollten nach der Arbeitsphase thematisiert werden. </a:t>
            </a:r>
          </a:p>
          <a:p>
            <a:endParaRPr lang="de-DE" baseline="0" dirty="0"/>
          </a:p>
          <a:p>
            <a:r>
              <a:rPr lang="de-DE" baseline="0" dirty="0"/>
              <a:t>Teilnehmer erkennen durch diese Übung, dass das die Beschreibung von an sich bekannten Prozessen durch reduzierte sprachlicher Mittel (hier vermutlich (Fach-)Wortschatz) herausfordernd werden kann. Wenn neben den sprachlichen Mitteln auch noch inhaltliche Fehlkonzepte dazukommen, wird das Schreiben noch schwieriger.</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5</a:t>
            </a:fld>
            <a:endParaRPr lang="en-US" dirty="0"/>
          </a:p>
        </p:txBody>
      </p:sp>
    </p:spTree>
    <p:extLst>
      <p:ext uri="{BB962C8B-B14F-4D97-AF65-F5344CB8AC3E}">
        <p14:creationId xmlns:p14="http://schemas.microsoft.com/office/powerpoint/2010/main" val="101441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sei deutlich darauf hingewiesen, dass die Schreibförderung im Fachunterricht nicht speziell auf die Rechtschreibung abzielt. Studien lassen vermuten, dass ein Fokus auf Rechtschreibung sogar negative Auswirkungen auf die Entwicklung der Schreibkompetenz haben könnte (Philipp, 2015). Damit soll nicht die Bedeutung der Rechtschreibung in Frage gestellt werden, allerdings besteht die Gefahr, dass ein starker Fokus hierauf besonders in einer frühen Phase des Schreibens Motivationshindernisse verursachen da kognitive Ressourcen stark mit Rechtschreibthemen und nicht mit inhaltlichen und strukturellen Themen beschäftigt sind. Dies lässt sich auch am Modell von Hayes nachvollziehen.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Besonders Fachlehrer</a:t>
            </a:r>
            <a:r>
              <a:rPr lang="de-DE" sz="1200" kern="1200" baseline="0" dirty="0">
                <a:solidFill>
                  <a:schemeClr val="tx1"/>
                </a:solidFill>
                <a:effectLst/>
                <a:latin typeface="+mn-lt"/>
                <a:ea typeface="+mn-ea"/>
                <a:cs typeface="+mn-cs"/>
              </a:rPr>
              <a:t> haben Vorbehalte gegenüber der Schreibförderung, da sie diese zu sehr mit Rechtschreibung in Verbindung bringen.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229579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Für die erfolgreiche Einführung neuer Strategien ist Berücksichtigung der kognitiven Meisterlehre (vgl. Modul 4 kognitive und metakognitive Lesestrategien unterrichten) von entscheidender Bedeutung. Daher ist es essentiell, dass diese schrittweise und nachvollziehbar im Unterricht eingeführt werden. Die Vermittlung neuer Strategien benötigt Zeit und Anstrengungen, dieses Investment zahlt sich zu einem späteren Zeitpunkt dennoch mehr als aus. Das folgende Prinzip der expliziten Vermittlung (Philipp 2015) beruht auf der kognitiven Meisterlehre. Bei dem Prinzip liegt die Verantwortung für die richtige Anwendung der Lese-/Schreibstrategien zunächst bei der Lehrkraft, der Grad der übernommenen Verantwortung der Lernenden steigt dabei allmählich bis hin zur völligen Selbständigkeit und Selbstregulation. Der Transfer der Strategie auf neue Aufgaben erfolgt dabei erst, wenn die Selbständigkeit erreicht ist. </a:t>
            </a:r>
          </a:p>
          <a:p>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Hintergrundwissen</a:t>
            </a:r>
            <a:r>
              <a:rPr lang="de-DE" sz="1200" kern="1200" dirty="0">
                <a:solidFill>
                  <a:schemeClr val="tx1"/>
                </a:solidFill>
                <a:effectLst/>
                <a:latin typeface="+mn-lt"/>
                <a:ea typeface="+mn-ea"/>
                <a:cs typeface="+mn-cs"/>
              </a:rPr>
              <a:t>.  Exakte Beschreibung der Strategie, das Wissen wie man die Strategie anwendet und das Wissen, wann man die Strategie nutzt oder auch wann eine Nutzung nicht sinnvoll erscheint. </a:t>
            </a:r>
          </a:p>
          <a:p>
            <a:r>
              <a:rPr lang="de-DE" sz="1200" b="1" kern="1200" dirty="0">
                <a:solidFill>
                  <a:schemeClr val="tx1"/>
                </a:solidFill>
                <a:effectLst/>
                <a:latin typeface="+mn-lt"/>
                <a:ea typeface="+mn-ea"/>
                <a:cs typeface="+mn-cs"/>
              </a:rPr>
              <a:t>Modellieren</a:t>
            </a:r>
            <a:r>
              <a:rPr lang="de-DE" sz="1200" kern="1200" dirty="0">
                <a:solidFill>
                  <a:schemeClr val="tx1"/>
                </a:solidFill>
                <a:effectLst/>
                <a:latin typeface="+mn-lt"/>
                <a:ea typeface="+mn-ea"/>
                <a:cs typeface="+mn-cs"/>
              </a:rPr>
              <a:t>.  Demonstrierung Strategieanwendung unter Beobachtung der Lernenden. Das Vorgehen wird konkret dargestellt, dabei ist es wichtig, dass auch mentale Prozesse hinreichend verbalisiert werden. </a:t>
            </a:r>
          </a:p>
          <a:p>
            <a:r>
              <a:rPr lang="de-DE" sz="1200" b="1" kern="1200" dirty="0">
                <a:solidFill>
                  <a:schemeClr val="tx1"/>
                </a:solidFill>
                <a:effectLst/>
                <a:latin typeface="+mn-lt"/>
                <a:ea typeface="+mn-ea"/>
                <a:cs typeface="+mn-cs"/>
              </a:rPr>
              <a:t>Memorierens</a:t>
            </a:r>
            <a:r>
              <a:rPr lang="de-DE" sz="1200" kern="1200" dirty="0">
                <a:solidFill>
                  <a:schemeClr val="tx1"/>
                </a:solidFill>
                <a:effectLst/>
                <a:latin typeface="+mn-lt"/>
                <a:ea typeface="+mn-ea"/>
                <a:cs typeface="+mn-cs"/>
              </a:rPr>
              <a:t>.  Strategieschritte verinnerlichen und handlungsfähig werden. </a:t>
            </a:r>
            <a:r>
              <a:rPr lang="de-DE" sz="1200" i="1"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-Maßnahmen, wie z.B. vorgegebene Protokollstrukturen oder Lückentexte, helfen ungeübten Lernenden beim Memorieren. Lehrkraft und Lernende arbeiten zusammen.</a:t>
            </a:r>
          </a:p>
          <a:p>
            <a:r>
              <a:rPr lang="de-DE" sz="1200" b="1" kern="1200" dirty="0">
                <a:solidFill>
                  <a:schemeClr val="tx1"/>
                </a:solidFill>
                <a:effectLst/>
                <a:latin typeface="+mn-lt"/>
                <a:ea typeface="+mn-ea"/>
                <a:cs typeface="+mn-cs"/>
              </a:rPr>
              <a:t>Angeleitetes und kooperatives Üben</a:t>
            </a:r>
            <a:r>
              <a:rPr lang="de-DE" sz="1200" kern="1200" dirty="0">
                <a:solidFill>
                  <a:schemeClr val="tx1"/>
                </a:solidFill>
                <a:effectLst/>
                <a:latin typeface="+mn-lt"/>
                <a:ea typeface="+mn-ea"/>
                <a:cs typeface="+mn-cs"/>
              </a:rPr>
              <a:t>. Lernende wenden mit angemessenen Aufgaben (</a:t>
            </a:r>
            <a:r>
              <a:rPr lang="de-DE" sz="1200" i="1" kern="1200" dirty="0">
                <a:solidFill>
                  <a:schemeClr val="tx1"/>
                </a:solidFill>
                <a:effectLst/>
                <a:latin typeface="+mn-lt"/>
                <a:ea typeface="+mn-ea"/>
                <a:cs typeface="+mn-cs"/>
              </a:rPr>
              <a:t>Vgl. </a:t>
            </a:r>
            <a:r>
              <a:rPr lang="de-DE" sz="1200" i="1" kern="1200" dirty="0" err="1">
                <a:solidFill>
                  <a:schemeClr val="tx1"/>
                </a:solidFill>
                <a:effectLst/>
                <a:latin typeface="+mn-lt"/>
                <a:ea typeface="+mn-ea"/>
                <a:cs typeface="+mn-cs"/>
              </a:rPr>
              <a:t>Wygotski</a:t>
            </a:r>
            <a:r>
              <a:rPr lang="de-DE" sz="1200" i="1" kern="1200" dirty="0">
                <a:solidFill>
                  <a:schemeClr val="tx1"/>
                </a:solidFill>
                <a:effectLst/>
                <a:latin typeface="+mn-lt"/>
                <a:ea typeface="+mn-ea"/>
                <a:cs typeface="+mn-cs"/>
              </a:rPr>
              <a:t>: Zone der nächsten Entwicklung</a:t>
            </a:r>
            <a:r>
              <a:rPr lang="de-DE" sz="1200" kern="1200" dirty="0">
                <a:solidFill>
                  <a:schemeClr val="tx1"/>
                </a:solidFill>
                <a:effectLst/>
                <a:latin typeface="+mn-lt"/>
                <a:ea typeface="+mn-ea"/>
                <a:cs typeface="+mn-cs"/>
              </a:rPr>
              <a:t>) die Strategieschritte an. Unterstützung temporär durch Lehrkraft. </a:t>
            </a:r>
          </a:p>
          <a:p>
            <a:r>
              <a:rPr lang="de-DE" sz="1200" b="1" kern="1200" dirty="0">
                <a:solidFill>
                  <a:schemeClr val="tx1"/>
                </a:solidFill>
                <a:effectLst/>
                <a:latin typeface="+mn-lt"/>
                <a:ea typeface="+mn-ea"/>
                <a:cs typeface="+mn-cs"/>
              </a:rPr>
              <a:t>Unabhängiges Üben/Lernen</a:t>
            </a:r>
            <a:r>
              <a:rPr lang="de-DE" sz="1200" kern="1200" dirty="0">
                <a:solidFill>
                  <a:schemeClr val="tx1"/>
                </a:solidFill>
                <a:effectLst/>
                <a:latin typeface="+mn-lt"/>
                <a:ea typeface="+mn-ea"/>
                <a:cs typeface="+mn-cs"/>
              </a:rPr>
              <a:t>. Lernenden wenden Strategie ohne Unterstützung an, Lehrkraft beobachtet. Anwendung und Transfer stehen im Mittelgrund, dabei ist es wichtig, dass die Lernenden darüber sprechen, wie ihnen die Strategie geholfen hat, Texte besser zu verstehen, bzw. bessere Texte zu verfassen. </a:t>
            </a: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226414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Tabellarische</a:t>
            </a:r>
            <a:r>
              <a:rPr lang="de-DE" baseline="0" dirty="0"/>
              <a:t> Darstellung. Teilnehmer sollen die Felder mit eigenem </a:t>
            </a:r>
            <a:r>
              <a:rPr lang="de-DE" baseline="0"/>
              <a:t>Beispiel füllen.</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8</a:t>
            </a:fld>
            <a:endParaRPr lang="en-US" dirty="0"/>
          </a:p>
        </p:txBody>
      </p:sp>
    </p:spTree>
    <p:extLst>
      <p:ext uri="{BB962C8B-B14F-4D97-AF65-F5344CB8AC3E}">
        <p14:creationId xmlns:p14="http://schemas.microsoft.com/office/powerpoint/2010/main" val="105295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Unter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a:t>
            </a:r>
            <a:r>
              <a:rPr lang="de-DE" sz="1200" b="0" i="0" kern="1200" dirty="0">
                <a:solidFill>
                  <a:schemeClr val="tx1"/>
                </a:solidFill>
                <a:effectLst/>
                <a:latin typeface="+mn-lt"/>
                <a:ea typeface="+mn-ea"/>
                <a:cs typeface="+mn-cs"/>
              </a:rPr>
              <a:t>von englisch </a:t>
            </a:r>
            <a:r>
              <a:rPr lang="de-DE" sz="1200" b="0" i="0" kern="1200" dirty="0" err="1">
                <a:solidFill>
                  <a:schemeClr val="tx1"/>
                </a:solidFill>
                <a:effectLst/>
                <a:latin typeface="+mn-lt"/>
                <a:ea typeface="+mn-ea"/>
                <a:cs typeface="+mn-cs"/>
              </a:rPr>
              <a:t>scaffold</a:t>
            </a:r>
            <a:r>
              <a:rPr lang="de-DE" sz="1200" b="0" i="0" kern="1200" dirty="0">
                <a:solidFill>
                  <a:schemeClr val="tx1"/>
                </a:solidFill>
                <a:effectLst/>
                <a:latin typeface="+mn-lt"/>
                <a:ea typeface="+mn-ea"/>
                <a:cs typeface="+mn-cs"/>
              </a:rPr>
              <a:t> „Gerüst“) </a:t>
            </a:r>
            <a:r>
              <a:rPr lang="de-DE" sz="1200" kern="1200" dirty="0">
                <a:solidFill>
                  <a:schemeClr val="tx1"/>
                </a:solidFill>
                <a:effectLst/>
                <a:latin typeface="+mn-lt"/>
                <a:ea typeface="+mn-ea"/>
                <a:cs typeface="+mn-cs"/>
              </a:rPr>
              <a:t>(Gibbons, 2015) versteht man die Unterstützung des Lernprozesses durch die Bereitstellung von situativen und temporären Hilfestellungen. Dazu gehören Materialien, Strukturen, Anweisungen und Denkanstöße. Diese Hilfestellungen werden für eine begrenzte Zeit genutzt. Ziel ist nämlich, diese schrittweise zurückzufahren bis zu dem Zeitpunkt, an dem die Lernenden die Aufgabe völlig selbständig erfüllen können.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Jeder Lernende hat die Fähigkeit, Probleme auf einem bestimmten Niveau ohne die Hilfe anderer zu lösen. Wenn dem Schüler Unterstützung angeboten wird und der pädagogische Zweck der Unterstützung erklärt wird, kann er höchstwahrscheinlich die nächste Lernstufe erreichen. Dies entspricht </a:t>
            </a:r>
            <a:r>
              <a:rPr lang="de-DE" sz="1200" kern="1200" dirty="0" err="1">
                <a:solidFill>
                  <a:schemeClr val="tx1"/>
                </a:solidFill>
                <a:effectLst/>
                <a:latin typeface="+mn-lt"/>
                <a:ea typeface="+mn-ea"/>
                <a:cs typeface="+mn-cs"/>
              </a:rPr>
              <a:t>Vygotskis</a:t>
            </a:r>
            <a:r>
              <a:rPr lang="de-DE" sz="1200" kern="1200" dirty="0">
                <a:solidFill>
                  <a:schemeClr val="tx1"/>
                </a:solidFill>
                <a:effectLst/>
                <a:latin typeface="+mn-lt"/>
                <a:ea typeface="+mn-ea"/>
                <a:cs typeface="+mn-cs"/>
              </a:rPr>
              <a:t> Zone der nächsten Entwicklung. Ziel des </a:t>
            </a:r>
            <a:r>
              <a:rPr lang="de-DE" sz="1200" kern="1200" dirty="0" err="1">
                <a:solidFill>
                  <a:schemeClr val="tx1"/>
                </a:solidFill>
                <a:effectLst/>
                <a:latin typeface="+mn-lt"/>
                <a:ea typeface="+mn-ea"/>
                <a:cs typeface="+mn-cs"/>
              </a:rPr>
              <a:t>Scaffoldings</a:t>
            </a:r>
            <a:r>
              <a:rPr lang="de-DE" sz="1200" kern="1200" dirty="0">
                <a:solidFill>
                  <a:schemeClr val="tx1"/>
                </a:solidFill>
                <a:effectLst/>
                <a:latin typeface="+mn-lt"/>
                <a:ea typeface="+mn-ea"/>
                <a:cs typeface="+mn-cs"/>
              </a:rPr>
              <a:t> ist es, eine Brücke zu schlagen zwischen dem, was die Lernenden allein tun können und dem, was sie mit Unterstützung tun können. Der Einsatz von Unterstützungsmaßnahmen ist ein entscheidendes Erfolgskriterium, da die Anwendung des prozessorientierten Unterrichts, die Kenntnis von Lese- und Schreibstrategien und die Sprachkompetenz in der Unterrichtssprache innerhalb der europäischen Bildungssysteme sehr unterschiedlich sind. </a:t>
            </a:r>
          </a:p>
          <a:p>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ist jedoch keine eigenständige Kategorie didaktisch-methodischer Prinzipien, sondern umfasst alle Ansätze, die den Lernenden helfen sollen, die Unterstützung schrittweise zu reduzieren. Dies wird anhand der folgenden Lesestrategie erläutert: Lerner erhalten den Auftrag, vorgegebene Überschriften bestimmten Textabsätzen zuordnen. Sobald dies einem Lerner leichtfällt, soll er selbst Überschriften für weitere Textabschnitte formulieren. Auf diese Weise wird die Hilfe individuell und schrittweise reduziert, sodass die Lernenden ihre Fähigkeiten erweitern und Erfolge erzielen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8302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xmlns=""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xmlns=""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xmlns=""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xmlns=""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xmlns=""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xmlns=""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xmlns=""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xmlns=""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xmlns=""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xmlns=""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xmlns=""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xmlns=""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xmlns=""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xmlns=""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xmlns=""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xmlns=""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xmlns=""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xmlns=""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xmlns=""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xmlns=""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xmlns=""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xmlns=""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xmlns=""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xmlns=""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xmlns=""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xmlns=""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xmlns=""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xmlns=""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xmlns=""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xmlns=""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xmlns=""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xmlns=""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xmlns=""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xmlns=""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xmlns=""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xmlns=""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xmlns=""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xmlns=""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xmlns=""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xmlns=""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xmlns=""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xmlns=""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xmlns=""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xmlns=""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xmlns=""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xmlns=""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xmlns=""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xmlns=""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xmlns=""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xmlns=""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xmlns=""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xmlns=""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xmlns=""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xmlns=""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19.09.2022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xmlns="" id="{BBE47BC9-124E-427A-A0E5-155A78C270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xmlns=""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xmlns=""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192905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ink-Pare-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xmlns=""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xmlns=""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xmlns=""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pic>
        <p:nvPicPr>
          <p:cNvPr id="8" name="Grafik 7" descr="Ein Bild, das LEGO, Spielzeug enthält.&#10;&#10;Automatisch generierte Beschreibung">
            <a:extLst>
              <a:ext uri="{FF2B5EF4-FFF2-40B4-BE49-F238E27FC236}">
                <a16:creationId xmlns:a16="http://schemas.microsoft.com/office/drawing/2014/main" xmlns=""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spTree>
    <p:extLst>
      <p:ext uri="{BB962C8B-B14F-4D97-AF65-F5344CB8AC3E}">
        <p14:creationId xmlns:p14="http://schemas.microsoft.com/office/powerpoint/2010/main" val="412308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xmlns=""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xmlns=""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xmlns=""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xmlns=""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xmlns=""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xmlns=""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xmlns=""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xmlns=""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xmlns=""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xmlns=""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xmlns=""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xmlns=""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xmlns=""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xmlns=""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xmlns=""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xmlns=""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xmlns=""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xmlns=""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xmlns=""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xmlns=""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xmlns=""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xmlns=""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xmlns=""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xmlns=""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xmlns=""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xmlns=""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xmlns=""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19.09.2022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sCrRr6NBg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versteckteverse.glitch.m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sCrRr6NBg0"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D27E5BD-6941-405A-9D8F-FF811CD48B76}"/>
              </a:ext>
            </a:extLst>
          </p:cNvPr>
          <p:cNvSpPr>
            <a:spLocks noGrp="1"/>
          </p:cNvSpPr>
          <p:nvPr>
            <p:ph type="ctrTitle"/>
          </p:nvPr>
        </p:nvSpPr>
        <p:spPr>
          <a:xfrm>
            <a:off x="3059832" y="3681296"/>
            <a:ext cx="6480720" cy="2412000"/>
          </a:xfrm>
        </p:spPr>
        <p:txBody>
          <a:bodyPr>
            <a:normAutofit fontScale="90000"/>
          </a:bodyPr>
          <a:lstStyle/>
          <a:p>
            <a:r>
              <a:rPr lang="de-DE" dirty="0"/>
              <a:t>Modul 6:  </a:t>
            </a:r>
            <a:br>
              <a:rPr lang="de-DE" dirty="0"/>
            </a:br>
            <a:r>
              <a:rPr lang="de-DE" dirty="0"/>
              <a:t>Kognitive und metakognitive Schreibstrategien unterrichten</a:t>
            </a:r>
            <a:br>
              <a:rPr lang="de-DE" dirty="0"/>
            </a:br>
            <a:r>
              <a:rPr lang="de-DE" dirty="0"/>
              <a:t/>
            </a:r>
            <a:br>
              <a:rPr lang="de-DE" dirty="0"/>
            </a:br>
            <a:r>
              <a:rPr lang="de-DE" dirty="0"/>
              <a:t>Block 2: </a:t>
            </a:r>
            <a:br>
              <a:rPr lang="de-DE" dirty="0"/>
            </a:br>
            <a:r>
              <a:rPr lang="de-DE" dirty="0"/>
              <a:t>Schreibstrategien kennenlernen </a:t>
            </a:r>
            <a:br>
              <a:rPr lang="de-DE" dirty="0"/>
            </a:br>
            <a:r>
              <a:rPr lang="de-DE" dirty="0"/>
              <a:t>und vermitteln</a:t>
            </a:r>
            <a:br>
              <a:rPr lang="de-DE" dirty="0"/>
            </a:br>
            <a:r>
              <a:rPr lang="de-DE" dirty="0"/>
              <a:t/>
            </a:r>
            <a:br>
              <a:rPr lang="de-DE" dirty="0"/>
            </a:br>
            <a:endParaRPr lang="de-DE" dirty="0"/>
          </a:p>
        </p:txBody>
      </p:sp>
    </p:spTree>
    <p:extLst>
      <p:ext uri="{BB962C8B-B14F-4D97-AF65-F5344CB8AC3E}">
        <p14:creationId xmlns:p14="http://schemas.microsoft.com/office/powerpoint/2010/main" val="349183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r>
              <a:rPr lang="de-DE" dirty="0"/>
              <a:t>Stellen Sie an einer beliebigen Strategie aus Ihrem Unterricht dar, wie Sie bei der Einführung dieser alle Phasen durchlaufen!</a:t>
            </a:r>
          </a:p>
          <a:p>
            <a:r>
              <a:rPr lang="de-DE" dirty="0"/>
              <a:t>Tauschen Sie Ihre Ansätze mit einem anderen Kursteilnehmer aus!</a:t>
            </a:r>
          </a:p>
        </p:txBody>
      </p:sp>
      <p:sp>
        <p:nvSpPr>
          <p:cNvPr id="2" name="Titel 1"/>
          <p:cNvSpPr>
            <a:spLocks noGrp="1"/>
          </p:cNvSpPr>
          <p:nvPr>
            <p:ph type="title"/>
          </p:nvPr>
        </p:nvSpPr>
        <p:spPr/>
        <p:txBody>
          <a:bodyPr/>
          <a:lstStyle/>
          <a:p>
            <a:r>
              <a:rPr lang="de-DE" dirty="0"/>
              <a:t>Arbeitsauftrag</a:t>
            </a:r>
          </a:p>
        </p:txBody>
      </p:sp>
    </p:spTree>
    <p:extLst>
      <p:ext uri="{BB962C8B-B14F-4D97-AF65-F5344CB8AC3E}">
        <p14:creationId xmlns:p14="http://schemas.microsoft.com/office/powerpoint/2010/main" val="45256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323528" y="2060848"/>
            <a:ext cx="8569647" cy="3384277"/>
          </a:xfrm>
        </p:spPr>
        <p:txBody>
          <a:bodyPr/>
          <a:lstStyle/>
          <a:p>
            <a:r>
              <a:rPr lang="de-DE" i="1" dirty="0"/>
              <a:t>Psychische Funktion: </a:t>
            </a:r>
            <a:r>
              <a:rPr lang="de-DE" dirty="0"/>
              <a:t>Schreiben an sich selbst</a:t>
            </a:r>
          </a:p>
          <a:p>
            <a:r>
              <a:rPr lang="de-DE" i="1" dirty="0"/>
              <a:t>Soziale Funktion: </a:t>
            </a:r>
            <a:r>
              <a:rPr lang="de-DE" dirty="0"/>
              <a:t>Schreiben an eine andere Person</a:t>
            </a:r>
          </a:p>
          <a:p>
            <a:r>
              <a:rPr lang="de-DE" i="1" dirty="0"/>
              <a:t>Kognitive Funktion: </a:t>
            </a:r>
            <a:r>
              <a:rPr lang="de-DE" dirty="0"/>
              <a:t>Schreiben zum Erkenntnisgewinn </a:t>
            </a:r>
          </a:p>
        </p:txBody>
      </p:sp>
      <p:sp>
        <p:nvSpPr>
          <p:cNvPr id="4" name="Titel 3"/>
          <p:cNvSpPr>
            <a:spLocks noGrp="1"/>
          </p:cNvSpPr>
          <p:nvPr>
            <p:ph type="title"/>
          </p:nvPr>
        </p:nvSpPr>
        <p:spPr/>
        <p:txBody>
          <a:bodyPr/>
          <a:lstStyle/>
          <a:p>
            <a:r>
              <a:rPr lang="de-DE" dirty="0"/>
              <a:t>Schreibfunktionen (</a:t>
            </a:r>
            <a:r>
              <a:rPr lang="de-DE" dirty="0" err="1"/>
              <a:t>Ossner</a:t>
            </a:r>
            <a:r>
              <a:rPr lang="de-DE" dirty="0"/>
              <a:t> 1995)</a:t>
            </a:r>
          </a:p>
        </p:txBody>
      </p:sp>
    </p:spTree>
    <p:extLst>
      <p:ext uri="{BB962C8B-B14F-4D97-AF65-F5344CB8AC3E}">
        <p14:creationId xmlns:p14="http://schemas.microsoft.com/office/powerpoint/2010/main" val="195302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251520" y="4797152"/>
            <a:ext cx="8569647" cy="1368152"/>
          </a:xfrm>
        </p:spPr>
        <p:txBody>
          <a:bodyPr>
            <a:normAutofit lnSpcReduction="10000"/>
          </a:bodyPr>
          <a:lstStyle/>
          <a:p>
            <a:r>
              <a:rPr lang="de-DE" sz="2000" dirty="0"/>
              <a:t>Berichte und Studien deuten an, dass das handschriftliche Zusammenfassen </a:t>
            </a:r>
            <a:br>
              <a:rPr lang="de-DE" sz="2000" dirty="0"/>
            </a:br>
            <a:r>
              <a:rPr lang="de-DE" sz="2000" dirty="0"/>
              <a:t>von Vorträgen oder Artikel zu besseren </a:t>
            </a:r>
            <a:r>
              <a:rPr lang="de-DE" sz="2000" dirty="0" err="1"/>
              <a:t>Behaltensleistungen</a:t>
            </a:r>
            <a:r>
              <a:rPr lang="de-DE" sz="2000" dirty="0"/>
              <a:t> führen. </a:t>
            </a:r>
          </a:p>
          <a:p>
            <a:r>
              <a:rPr lang="de-DE" sz="2000" dirty="0"/>
              <a:t>Routiniertes Tastaturschreiben führt zu genaueren, strukturierteren </a:t>
            </a:r>
            <a:br>
              <a:rPr lang="de-DE" sz="2000" dirty="0"/>
            </a:br>
            <a:r>
              <a:rPr lang="de-DE" sz="2000" dirty="0"/>
              <a:t>und längeren Texten.</a:t>
            </a:r>
          </a:p>
          <a:p>
            <a:endParaRPr lang="de-DE" dirty="0"/>
          </a:p>
          <a:p>
            <a:endParaRPr lang="de-DE" dirty="0"/>
          </a:p>
        </p:txBody>
      </p:sp>
      <p:sp>
        <p:nvSpPr>
          <p:cNvPr id="4" name="Titel 3"/>
          <p:cNvSpPr>
            <a:spLocks noGrp="1"/>
          </p:cNvSpPr>
          <p:nvPr>
            <p:ph type="title"/>
          </p:nvPr>
        </p:nvSpPr>
        <p:spPr/>
        <p:txBody>
          <a:bodyPr/>
          <a:lstStyle/>
          <a:p>
            <a:r>
              <a:rPr lang="de-DE" dirty="0"/>
              <a:t>Schreiben: Analog oder digital?</a:t>
            </a:r>
          </a:p>
        </p:txBody>
      </p:sp>
      <p:pic>
        <p:nvPicPr>
          <p:cNvPr id="2" name="Grafik 1">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66" t="17422" r="-787" b="24879"/>
          <a:stretch/>
        </p:blipFill>
        <p:spPr>
          <a:xfrm>
            <a:off x="-51677" y="1052736"/>
            <a:ext cx="9304197" cy="3312368"/>
          </a:xfrm>
          <a:prstGeom prst="rect">
            <a:avLst/>
          </a:prstGeom>
        </p:spPr>
      </p:pic>
      <p:sp>
        <p:nvSpPr>
          <p:cNvPr id="3" name="Textfeld 2"/>
          <p:cNvSpPr txBox="1"/>
          <p:nvPr/>
        </p:nvSpPr>
        <p:spPr>
          <a:xfrm>
            <a:off x="6300192" y="4365104"/>
            <a:ext cx="2880320" cy="246221"/>
          </a:xfrm>
          <a:prstGeom prst="rect">
            <a:avLst/>
          </a:prstGeom>
          <a:noFill/>
        </p:spPr>
        <p:txBody>
          <a:bodyPr wrap="square" rtlCol="0">
            <a:spAutoFit/>
          </a:bodyPr>
          <a:lstStyle/>
          <a:p>
            <a:r>
              <a:rPr lang="de-DE" sz="1000" dirty="0"/>
              <a:t>Harald Lesch Schule der Zukunft – Leschs Kosmos</a:t>
            </a:r>
          </a:p>
        </p:txBody>
      </p:sp>
    </p:spTree>
    <p:extLst>
      <p:ext uri="{BB962C8B-B14F-4D97-AF65-F5344CB8AC3E}">
        <p14:creationId xmlns:p14="http://schemas.microsoft.com/office/powerpoint/2010/main" val="386848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Phasen des Schreibprozesses in der Praxis</a:t>
            </a:r>
          </a:p>
        </p:txBody>
      </p:sp>
      <p:sp>
        <p:nvSpPr>
          <p:cNvPr id="2" name="Abgerundetes Rechteck 1"/>
          <p:cNvSpPr/>
          <p:nvPr/>
        </p:nvSpPr>
        <p:spPr>
          <a:xfrm>
            <a:off x="553616" y="1700808"/>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Planen</a:t>
            </a:r>
          </a:p>
        </p:txBody>
      </p:sp>
      <p:sp>
        <p:nvSpPr>
          <p:cNvPr id="6" name="Abgerundetes Rechteck 5"/>
          <p:cNvSpPr/>
          <p:nvPr/>
        </p:nvSpPr>
        <p:spPr>
          <a:xfrm>
            <a:off x="6091332" y="1700808"/>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Überarbeiten</a:t>
            </a:r>
          </a:p>
        </p:txBody>
      </p:sp>
      <p:sp>
        <p:nvSpPr>
          <p:cNvPr id="7" name="Abgerundetes Rechteck 6"/>
          <p:cNvSpPr/>
          <p:nvPr/>
        </p:nvSpPr>
        <p:spPr>
          <a:xfrm>
            <a:off x="3322474" y="1700808"/>
            <a:ext cx="21602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Formulieren</a:t>
            </a:r>
          </a:p>
        </p:txBody>
      </p:sp>
      <p:sp>
        <p:nvSpPr>
          <p:cNvPr id="8" name="Abgerundetes Rechteck 7"/>
          <p:cNvSpPr/>
          <p:nvPr/>
        </p:nvSpPr>
        <p:spPr>
          <a:xfrm>
            <a:off x="553616" y="3933056"/>
            <a:ext cx="7696096" cy="1008112"/>
          </a:xfrm>
          <a:prstGeom prst="round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b="1" dirty="0"/>
              <a:t>Prozess der Textproduktion</a:t>
            </a:r>
          </a:p>
        </p:txBody>
      </p:sp>
      <p:cxnSp>
        <p:nvCxnSpPr>
          <p:cNvPr id="10" name="Gerade Verbindung mit Pfeil 9"/>
          <p:cNvCxnSpPr/>
          <p:nvPr/>
        </p:nvCxnSpPr>
        <p:spPr>
          <a:xfrm>
            <a:off x="697632" y="4221088"/>
            <a:ext cx="7474768" cy="0"/>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1" name="Textfeld 10"/>
          <p:cNvSpPr txBox="1"/>
          <p:nvPr/>
        </p:nvSpPr>
        <p:spPr>
          <a:xfrm>
            <a:off x="539552" y="5013176"/>
            <a:ext cx="3658344" cy="276999"/>
          </a:xfrm>
          <a:prstGeom prst="rect">
            <a:avLst/>
          </a:prstGeom>
          <a:noFill/>
        </p:spPr>
        <p:txBody>
          <a:bodyPr wrap="square" rtlCol="0">
            <a:spAutoFit/>
          </a:bodyPr>
          <a:lstStyle/>
          <a:p>
            <a:r>
              <a:rPr lang="de-DE" sz="1200" dirty="0"/>
              <a:t>In Anlehnung an Sturm 2017</a:t>
            </a:r>
          </a:p>
        </p:txBody>
      </p:sp>
      <p:cxnSp>
        <p:nvCxnSpPr>
          <p:cNvPr id="13" name="Gerade Verbindung mit Pfeil 12"/>
          <p:cNvCxnSpPr>
            <a:stCxn id="2" idx="2"/>
          </p:cNvCxnSpPr>
          <p:nvPr/>
        </p:nvCxnSpPr>
        <p:spPr>
          <a:xfrm flipH="1">
            <a:off x="827584" y="2924944"/>
            <a:ext cx="806152" cy="12241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Gerade Verbindung mit Pfeil 14"/>
          <p:cNvCxnSpPr>
            <a:stCxn id="2" idx="2"/>
          </p:cNvCxnSpPr>
          <p:nvPr/>
        </p:nvCxnSpPr>
        <p:spPr>
          <a:xfrm>
            <a:off x="1633736" y="2924944"/>
            <a:ext cx="2434208" cy="12241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Gerade Verbindung mit Pfeil 16"/>
          <p:cNvCxnSpPr>
            <a:stCxn id="2" idx="2"/>
          </p:cNvCxnSpPr>
          <p:nvPr/>
        </p:nvCxnSpPr>
        <p:spPr>
          <a:xfrm>
            <a:off x="1633736" y="2924944"/>
            <a:ext cx="5890592" cy="12241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Gerade Verbindung mit Pfeil 20"/>
          <p:cNvCxnSpPr>
            <a:stCxn id="7" idx="2"/>
          </p:cNvCxnSpPr>
          <p:nvPr/>
        </p:nvCxnSpPr>
        <p:spPr>
          <a:xfrm flipH="1">
            <a:off x="1331640" y="2924944"/>
            <a:ext cx="3070954" cy="1224136"/>
          </a:xfrm>
          <a:prstGeom prst="straightConnector1">
            <a:avLst/>
          </a:prstGeom>
          <a:ln>
            <a:prstDash val="sysDash"/>
            <a:tailEnd type="triangle"/>
          </a:ln>
        </p:spPr>
        <p:style>
          <a:lnRef idx="2">
            <a:schemeClr val="accent6"/>
          </a:lnRef>
          <a:fillRef idx="0">
            <a:schemeClr val="accent6"/>
          </a:fillRef>
          <a:effectRef idx="1">
            <a:schemeClr val="accent6"/>
          </a:effectRef>
          <a:fontRef idx="minor">
            <a:schemeClr val="tx1"/>
          </a:fontRef>
        </p:style>
      </p:cxnSp>
      <p:cxnSp>
        <p:nvCxnSpPr>
          <p:cNvPr id="23" name="Gerade Verbindung mit Pfeil 22"/>
          <p:cNvCxnSpPr>
            <a:stCxn id="7" idx="2"/>
          </p:cNvCxnSpPr>
          <p:nvPr/>
        </p:nvCxnSpPr>
        <p:spPr>
          <a:xfrm flipH="1">
            <a:off x="4283968" y="2924944"/>
            <a:ext cx="118626" cy="1224136"/>
          </a:xfrm>
          <a:prstGeom prst="straightConnector1">
            <a:avLst/>
          </a:prstGeom>
          <a:ln>
            <a:prstDash val="sysDash"/>
            <a:tailEnd type="triangle"/>
          </a:ln>
        </p:spPr>
        <p:style>
          <a:lnRef idx="2">
            <a:schemeClr val="accent6"/>
          </a:lnRef>
          <a:fillRef idx="0">
            <a:schemeClr val="accent6"/>
          </a:fillRef>
          <a:effectRef idx="1">
            <a:schemeClr val="accent6"/>
          </a:effectRef>
          <a:fontRef idx="minor">
            <a:schemeClr val="tx1"/>
          </a:fontRef>
        </p:style>
      </p:cxnSp>
      <p:cxnSp>
        <p:nvCxnSpPr>
          <p:cNvPr id="25" name="Gerade Verbindung mit Pfeil 24"/>
          <p:cNvCxnSpPr>
            <a:stCxn id="7" idx="2"/>
          </p:cNvCxnSpPr>
          <p:nvPr/>
        </p:nvCxnSpPr>
        <p:spPr>
          <a:xfrm>
            <a:off x="4402594" y="2924944"/>
            <a:ext cx="3337758" cy="1224136"/>
          </a:xfrm>
          <a:prstGeom prst="straightConnector1">
            <a:avLst/>
          </a:prstGeom>
          <a:ln>
            <a:prstDash val="sysDash"/>
            <a:tailEnd type="triangle"/>
          </a:ln>
        </p:spPr>
        <p:style>
          <a:lnRef idx="2">
            <a:schemeClr val="accent6"/>
          </a:lnRef>
          <a:fillRef idx="0">
            <a:schemeClr val="accent6"/>
          </a:fillRef>
          <a:effectRef idx="1">
            <a:schemeClr val="accent6"/>
          </a:effectRef>
          <a:fontRef idx="minor">
            <a:schemeClr val="tx1"/>
          </a:fontRef>
        </p:style>
      </p:cxnSp>
      <p:cxnSp>
        <p:nvCxnSpPr>
          <p:cNvPr id="27" name="Gerade Verbindung mit Pfeil 26"/>
          <p:cNvCxnSpPr>
            <a:stCxn id="6" idx="2"/>
          </p:cNvCxnSpPr>
          <p:nvPr/>
        </p:nvCxnSpPr>
        <p:spPr>
          <a:xfrm flipH="1">
            <a:off x="1763688" y="2924944"/>
            <a:ext cx="5407764" cy="1224136"/>
          </a:xfrm>
          <a:prstGeom prst="straightConnector1">
            <a:avLst/>
          </a:prstGeom>
          <a:ln>
            <a:prstDash val="lgDashDot"/>
            <a:tailEnd type="triangle"/>
          </a:ln>
        </p:spPr>
        <p:style>
          <a:lnRef idx="2">
            <a:schemeClr val="accent3"/>
          </a:lnRef>
          <a:fillRef idx="0">
            <a:schemeClr val="accent3"/>
          </a:fillRef>
          <a:effectRef idx="1">
            <a:schemeClr val="accent3"/>
          </a:effectRef>
          <a:fontRef idx="minor">
            <a:schemeClr val="tx1"/>
          </a:fontRef>
        </p:style>
      </p:cxnSp>
      <p:cxnSp>
        <p:nvCxnSpPr>
          <p:cNvPr id="31" name="Gerade Verbindung mit Pfeil 30"/>
          <p:cNvCxnSpPr>
            <a:stCxn id="6" idx="2"/>
          </p:cNvCxnSpPr>
          <p:nvPr/>
        </p:nvCxnSpPr>
        <p:spPr>
          <a:xfrm>
            <a:off x="7171452" y="2924944"/>
            <a:ext cx="712916" cy="1224136"/>
          </a:xfrm>
          <a:prstGeom prst="straightConnector1">
            <a:avLst/>
          </a:prstGeom>
          <a:ln>
            <a:prstDash val="lgDashDot"/>
            <a:tailEnd type="triangle"/>
          </a:ln>
        </p:spPr>
        <p:style>
          <a:lnRef idx="2">
            <a:schemeClr val="accent3"/>
          </a:lnRef>
          <a:fillRef idx="0">
            <a:schemeClr val="accent3"/>
          </a:fillRef>
          <a:effectRef idx="1">
            <a:schemeClr val="accent3"/>
          </a:effectRef>
          <a:fontRef idx="minor">
            <a:schemeClr val="tx1"/>
          </a:fontRef>
        </p:style>
      </p:cxnSp>
      <p:cxnSp>
        <p:nvCxnSpPr>
          <p:cNvPr id="33" name="Gerade Verbindung mit Pfeil 32"/>
          <p:cNvCxnSpPr>
            <a:stCxn id="6" idx="2"/>
          </p:cNvCxnSpPr>
          <p:nvPr/>
        </p:nvCxnSpPr>
        <p:spPr>
          <a:xfrm flipH="1">
            <a:off x="5076056" y="2924944"/>
            <a:ext cx="2095396" cy="1224136"/>
          </a:xfrm>
          <a:prstGeom prst="straightConnector1">
            <a:avLst/>
          </a:prstGeom>
          <a:ln>
            <a:prstDash val="lgDashDot"/>
            <a:tailEnd type="triangle"/>
          </a:ln>
        </p:spPr>
        <p:style>
          <a:lnRef idx="2">
            <a:schemeClr val="accent3"/>
          </a:lnRef>
          <a:fillRef idx="0">
            <a:schemeClr val="accent3"/>
          </a:fillRef>
          <a:effectRef idx="1">
            <a:schemeClr val="accent3"/>
          </a:effectRef>
          <a:fontRef idx="minor">
            <a:schemeClr val="tx1"/>
          </a:fontRef>
        </p:style>
      </p:cxnSp>
      <p:sp>
        <p:nvSpPr>
          <p:cNvPr id="34" name="Pfeil nach rechts 33"/>
          <p:cNvSpPr/>
          <p:nvPr/>
        </p:nvSpPr>
        <p:spPr>
          <a:xfrm>
            <a:off x="2874149" y="227687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rechts 34"/>
          <p:cNvSpPr/>
          <p:nvPr/>
        </p:nvSpPr>
        <p:spPr>
          <a:xfrm>
            <a:off x="5643007" y="227687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685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a:t>Klärung von: </a:t>
            </a:r>
          </a:p>
          <a:p>
            <a:pPr lvl="1"/>
            <a:r>
              <a:rPr lang="de-DE" dirty="0"/>
              <a:t>Schreibziele (Produkt und Prozess), </a:t>
            </a:r>
          </a:p>
          <a:p>
            <a:pPr lvl="1"/>
            <a:r>
              <a:rPr lang="de-DE" dirty="0"/>
              <a:t>Adressaten</a:t>
            </a:r>
          </a:p>
          <a:p>
            <a:pPr lvl="1"/>
            <a:r>
              <a:rPr lang="de-DE" dirty="0"/>
              <a:t>Textsorte</a:t>
            </a:r>
          </a:p>
          <a:p>
            <a:pPr lvl="1"/>
            <a:r>
              <a:rPr lang="de-DE" dirty="0"/>
              <a:t>Prüfkriterien für den geschriebenen Text</a:t>
            </a:r>
          </a:p>
          <a:p>
            <a:r>
              <a:rPr lang="de-DE" dirty="0"/>
              <a:t>Schaffung von:</a:t>
            </a:r>
          </a:p>
          <a:p>
            <a:pPr lvl="1"/>
            <a:r>
              <a:rPr lang="de-DE" dirty="0"/>
              <a:t>Gemeinsames Verständnis von Aufgabe und Ziel  </a:t>
            </a:r>
          </a:p>
        </p:txBody>
      </p:sp>
      <p:sp>
        <p:nvSpPr>
          <p:cNvPr id="3" name="Titel 2"/>
          <p:cNvSpPr>
            <a:spLocks noGrp="1"/>
          </p:cNvSpPr>
          <p:nvPr>
            <p:ph type="title"/>
          </p:nvPr>
        </p:nvSpPr>
        <p:spPr/>
        <p:txBody>
          <a:bodyPr/>
          <a:lstStyle/>
          <a:p>
            <a:r>
              <a:rPr lang="de-DE" dirty="0"/>
              <a:t>Planen</a:t>
            </a:r>
          </a:p>
        </p:txBody>
      </p:sp>
    </p:spTree>
    <p:extLst>
      <p:ext uri="{BB962C8B-B14F-4D97-AF65-F5344CB8AC3E}">
        <p14:creationId xmlns:p14="http://schemas.microsoft.com/office/powerpoint/2010/main" val="95169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a:t>Aktivieren von Vorwissen</a:t>
            </a:r>
          </a:p>
          <a:p>
            <a:r>
              <a:rPr lang="de-DE" dirty="0"/>
              <a:t>Informations- und Ideengenerierung</a:t>
            </a:r>
          </a:p>
          <a:p>
            <a:r>
              <a:rPr lang="de-DE" dirty="0"/>
              <a:t>Kurzübungen, welche bei der Lösung der jeweiligen Schreibaufgabe unterstützen</a:t>
            </a:r>
          </a:p>
          <a:p>
            <a:endParaRPr lang="de-DE" dirty="0"/>
          </a:p>
          <a:p>
            <a:endParaRPr lang="de-DE" dirty="0"/>
          </a:p>
          <a:p>
            <a:endParaRPr lang="de-DE" dirty="0"/>
          </a:p>
        </p:txBody>
      </p:sp>
      <p:sp>
        <p:nvSpPr>
          <p:cNvPr id="3" name="Titel 2"/>
          <p:cNvSpPr>
            <a:spLocks noGrp="1"/>
          </p:cNvSpPr>
          <p:nvPr>
            <p:ph type="title"/>
          </p:nvPr>
        </p:nvSpPr>
        <p:spPr/>
        <p:txBody>
          <a:bodyPr/>
          <a:lstStyle/>
          <a:p>
            <a:r>
              <a:rPr lang="de-DE" dirty="0"/>
              <a:t>Planen</a:t>
            </a:r>
          </a:p>
        </p:txBody>
      </p:sp>
    </p:spTree>
    <p:extLst>
      <p:ext uri="{BB962C8B-B14F-4D97-AF65-F5344CB8AC3E}">
        <p14:creationId xmlns:p14="http://schemas.microsoft.com/office/powerpoint/2010/main" val="274622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a:t>Erste Textversion als Entwurf sehen</a:t>
            </a:r>
          </a:p>
          <a:p>
            <a:r>
              <a:rPr lang="de-DE" dirty="0"/>
              <a:t>Schreibprozess flexibel kontrollieren, z.B. durch </a:t>
            </a:r>
            <a:r>
              <a:rPr lang="de-DE" dirty="0" err="1"/>
              <a:t>kollaboratives</a:t>
            </a:r>
            <a:r>
              <a:rPr lang="de-DE" dirty="0"/>
              <a:t> Schreiben</a:t>
            </a:r>
          </a:p>
          <a:p>
            <a:r>
              <a:rPr lang="de-DE" dirty="0"/>
              <a:t>Wechsel zu „Vor- oder Nach-dem-Schreiben“</a:t>
            </a:r>
          </a:p>
          <a:p>
            <a:r>
              <a:rPr lang="de-DE" dirty="0" err="1"/>
              <a:t>Scaffolding</a:t>
            </a:r>
            <a:r>
              <a:rPr lang="de-DE" dirty="0"/>
              <a:t>: Strategien, Schreibplan, Vorlagen, Mustertexte, …</a:t>
            </a:r>
          </a:p>
          <a:p>
            <a:endParaRPr lang="de-DE" dirty="0"/>
          </a:p>
          <a:p>
            <a:endParaRPr lang="de-DE" dirty="0"/>
          </a:p>
          <a:p>
            <a:endParaRPr lang="de-DE" dirty="0"/>
          </a:p>
          <a:p>
            <a:endParaRPr lang="de-DE" dirty="0"/>
          </a:p>
          <a:p>
            <a:endParaRPr lang="de-DE" dirty="0"/>
          </a:p>
          <a:p>
            <a:endParaRPr lang="de-DE" dirty="0"/>
          </a:p>
        </p:txBody>
      </p:sp>
      <p:sp>
        <p:nvSpPr>
          <p:cNvPr id="3" name="Titel 2"/>
          <p:cNvSpPr>
            <a:spLocks noGrp="1"/>
          </p:cNvSpPr>
          <p:nvPr>
            <p:ph type="title"/>
          </p:nvPr>
        </p:nvSpPr>
        <p:spPr/>
        <p:txBody>
          <a:bodyPr/>
          <a:lstStyle/>
          <a:p>
            <a:r>
              <a:rPr lang="de-DE" dirty="0"/>
              <a:t>Formulieren</a:t>
            </a:r>
          </a:p>
        </p:txBody>
      </p:sp>
    </p:spTree>
    <p:extLst>
      <p:ext uri="{BB962C8B-B14F-4D97-AF65-F5344CB8AC3E}">
        <p14:creationId xmlns:p14="http://schemas.microsoft.com/office/powerpoint/2010/main" val="171069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791232" y="4725144"/>
            <a:ext cx="7957232" cy="1080120"/>
          </a:xfrm>
        </p:spPr>
        <p:txBody>
          <a:bodyPr>
            <a:normAutofit/>
          </a:bodyPr>
          <a:lstStyle/>
          <a:p>
            <a:pPr marL="0" indent="0">
              <a:buNone/>
            </a:pPr>
            <a:r>
              <a:rPr lang="de-DE" sz="2000" dirty="0"/>
              <a:t>Reflexion/Feedback (auch kollegiales Feedback) ist ein wesentliches </a:t>
            </a:r>
            <a:br>
              <a:rPr lang="de-DE" sz="2000" dirty="0"/>
            </a:br>
            <a:r>
              <a:rPr lang="de-DE" sz="2000" dirty="0"/>
              <a:t>Element des prozessorientierten Schreibens.</a:t>
            </a:r>
          </a:p>
        </p:txBody>
      </p:sp>
      <p:sp>
        <p:nvSpPr>
          <p:cNvPr id="3" name="Titel 2"/>
          <p:cNvSpPr>
            <a:spLocks noGrp="1"/>
          </p:cNvSpPr>
          <p:nvPr>
            <p:ph type="title"/>
          </p:nvPr>
        </p:nvSpPr>
        <p:spPr/>
        <p:txBody>
          <a:bodyPr/>
          <a:lstStyle/>
          <a:p>
            <a:r>
              <a:rPr lang="de-DE" dirty="0"/>
              <a:t>Überarbeiten / Reflexion</a:t>
            </a:r>
          </a:p>
        </p:txBody>
      </p:sp>
      <p:graphicFrame>
        <p:nvGraphicFramePr>
          <p:cNvPr id="5" name="Tabelle 4"/>
          <p:cNvGraphicFramePr>
            <a:graphicFrameLocks noGrp="1"/>
          </p:cNvGraphicFramePr>
          <p:nvPr/>
        </p:nvGraphicFramePr>
        <p:xfrm>
          <a:off x="467544" y="1484784"/>
          <a:ext cx="7344816" cy="3048352"/>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tblGrid>
              <a:tr h="427072">
                <a:tc>
                  <a:txBody>
                    <a:bodyPr/>
                    <a:lstStyle/>
                    <a:p>
                      <a:pPr algn="ctr"/>
                      <a:r>
                        <a:rPr lang="de-DE" sz="2000" dirty="0"/>
                        <a:t>Selbstreflexion</a:t>
                      </a:r>
                    </a:p>
                  </a:txBody>
                  <a:tcPr/>
                </a:tc>
                <a:tc>
                  <a:txBody>
                    <a:bodyPr/>
                    <a:lstStyle/>
                    <a:p>
                      <a:pPr algn="ctr"/>
                      <a:r>
                        <a:rPr lang="de-DE" sz="2000" dirty="0"/>
                        <a:t>Fremdreflexion</a:t>
                      </a:r>
                    </a:p>
                  </a:txBody>
                  <a:tcPr/>
                </a:tc>
                <a:extLst>
                  <a:ext uri="{0D108BD9-81ED-4DB2-BD59-A6C34878D82A}">
                    <a16:rowId xmlns:a16="http://schemas.microsoft.com/office/drawing/2014/main" xmlns="" val="10000"/>
                  </a:ext>
                </a:extLst>
              </a:tr>
              <a:tr h="370840">
                <a:tc>
                  <a:txBody>
                    <a:bodyPr/>
                    <a:lstStyle/>
                    <a:p>
                      <a:pPr marL="285750" indent="-285750">
                        <a:buFontTx/>
                        <a:buChar char="-"/>
                      </a:pPr>
                      <a:r>
                        <a:rPr lang="de-DE" sz="2000" dirty="0"/>
                        <a:t>Eigenen Text lesen</a:t>
                      </a:r>
                    </a:p>
                    <a:p>
                      <a:pPr marL="285750" indent="-285750">
                        <a:buFontTx/>
                        <a:buChar char="-"/>
                      </a:pPr>
                      <a:r>
                        <a:rPr lang="de-DE" sz="2000" dirty="0"/>
                        <a:t>Eigenen</a:t>
                      </a:r>
                      <a:r>
                        <a:rPr lang="de-DE" sz="2000" baseline="0" dirty="0"/>
                        <a:t> Text aufnehmen, </a:t>
                      </a:r>
                      <a:br>
                        <a:rPr lang="de-DE" sz="2000" baseline="0" dirty="0"/>
                      </a:br>
                      <a:r>
                        <a:rPr lang="de-DE" sz="2000" baseline="0" dirty="0"/>
                        <a:t>sich selbst anhören</a:t>
                      </a:r>
                    </a:p>
                    <a:p>
                      <a:pPr marL="285750" indent="-285750">
                        <a:buFontTx/>
                        <a:buChar char="-"/>
                      </a:pPr>
                      <a:r>
                        <a:rPr lang="de-DE" sz="2000" baseline="0" dirty="0"/>
                        <a:t>Eigenen Text vorlesen lassen</a:t>
                      </a:r>
                    </a:p>
                    <a:p>
                      <a:endParaRPr lang="de-DE" sz="2000" dirty="0"/>
                    </a:p>
                  </a:txBody>
                  <a:tcPr/>
                </a:tc>
                <a:tc>
                  <a:txBody>
                    <a:bodyPr/>
                    <a:lstStyle/>
                    <a:p>
                      <a:pPr marL="285750" indent="-285750">
                        <a:buFontTx/>
                        <a:buChar char="-"/>
                      </a:pPr>
                      <a:r>
                        <a:rPr lang="de-DE" sz="2000" baseline="0" dirty="0"/>
                        <a:t>Peer-Feedback</a:t>
                      </a:r>
                    </a:p>
                    <a:p>
                      <a:pPr marL="285750" indent="-285750">
                        <a:buFontTx/>
                        <a:buChar char="-"/>
                      </a:pPr>
                      <a:r>
                        <a:rPr lang="de-DE" sz="2000" baseline="0" dirty="0"/>
                        <a:t>Lehrer-/Experten-Feedback</a:t>
                      </a:r>
                    </a:p>
                    <a:p>
                      <a:pPr marL="285750" indent="-285750">
                        <a:buFontTx/>
                        <a:buChar char="-"/>
                      </a:pPr>
                      <a:r>
                        <a:rPr lang="de-DE" sz="2000" baseline="0" dirty="0">
                          <a:solidFill>
                            <a:srgbClr val="C00000"/>
                          </a:solidFill>
                        </a:rPr>
                        <a:t>Adressaten-Feedback</a:t>
                      </a:r>
                      <a:r>
                        <a:rPr lang="de-DE" sz="2000" baseline="0" dirty="0"/>
                        <a:t> </a:t>
                      </a:r>
                      <a:endParaRPr lang="de-DE" sz="2000" dirty="0"/>
                    </a:p>
                    <a:p>
                      <a:endParaRPr lang="de-DE" sz="2000" dirty="0"/>
                    </a:p>
                  </a:txBody>
                  <a:tcPr/>
                </a:tc>
                <a:extLst>
                  <a:ext uri="{0D108BD9-81ED-4DB2-BD59-A6C34878D82A}">
                    <a16:rowId xmlns:a16="http://schemas.microsoft.com/office/drawing/2014/main" xmlns="" val="1000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C00000"/>
                          </a:solidFill>
                        </a:rPr>
                        <a:t>Adressaten-Feedback</a:t>
                      </a:r>
                      <a:r>
                        <a:rPr lang="de-DE" sz="2000" dirty="0"/>
                        <a:t>: Testperson liest den Text, äußert sich zur Verständlichkeit (Lautes Denken), führt Handlungen durch.</a:t>
                      </a:r>
                    </a:p>
                    <a:p>
                      <a:endParaRPr lang="de-DE" sz="2000" dirty="0"/>
                    </a:p>
                  </a:txBody>
                  <a:tcPr/>
                </a:tc>
                <a:tc hMerge="1">
                  <a:txBody>
                    <a:bodyPr/>
                    <a:lstStyle/>
                    <a:p>
                      <a:endParaRPr lang="de-DE" dirty="0"/>
                    </a:p>
                  </a:txBody>
                  <a:tcPr/>
                </a:tc>
                <a:extLst>
                  <a:ext uri="{0D108BD9-81ED-4DB2-BD59-A6C34878D82A}">
                    <a16:rowId xmlns:a16="http://schemas.microsoft.com/office/drawing/2014/main" xmlns="" val="10002"/>
                  </a:ext>
                </a:extLst>
              </a:tr>
            </a:tbl>
          </a:graphicData>
        </a:graphic>
      </p:graphicFrame>
      <p:sp>
        <p:nvSpPr>
          <p:cNvPr id="6" name="Pfeil nach rechts 5"/>
          <p:cNvSpPr/>
          <p:nvPr/>
        </p:nvSpPr>
        <p:spPr>
          <a:xfrm>
            <a:off x="467544" y="4857377"/>
            <a:ext cx="288032" cy="178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8218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395536" y="1340768"/>
            <a:ext cx="8136904" cy="4320480"/>
          </a:xfrm>
        </p:spPr>
        <p:txBody>
          <a:bodyPr>
            <a:normAutofit/>
          </a:bodyPr>
          <a:lstStyle/>
          <a:p>
            <a:pPr marL="0" indent="0">
              <a:buNone/>
            </a:pPr>
            <a:r>
              <a:rPr lang="de-DE" sz="2800" dirty="0"/>
              <a:t>Regeln für wirksames Peer-Feedback (</a:t>
            </a:r>
            <a:r>
              <a:rPr lang="de-DE" sz="2800" dirty="0" err="1"/>
              <a:t>Wampfler</a:t>
            </a:r>
            <a:r>
              <a:rPr lang="de-DE" sz="2800" dirty="0"/>
              <a:t> 2020):</a:t>
            </a:r>
            <a:br>
              <a:rPr lang="de-DE" sz="2800" dirty="0"/>
            </a:br>
            <a:r>
              <a:rPr lang="de-DE" sz="2800" dirty="0"/>
              <a:t> </a:t>
            </a:r>
          </a:p>
          <a:p>
            <a:r>
              <a:rPr lang="de-DE" sz="2800" dirty="0"/>
              <a:t>Rückmeldungen zum Text erfolgen mit einem </a:t>
            </a:r>
            <a:br>
              <a:rPr lang="de-DE" sz="2800" dirty="0"/>
            </a:br>
            <a:r>
              <a:rPr lang="de-DE" sz="2800" dirty="0"/>
              <a:t>klaren Auftrag</a:t>
            </a:r>
          </a:p>
          <a:p>
            <a:r>
              <a:rPr lang="de-DE" sz="2800" dirty="0"/>
              <a:t>Rückmeldungen müssen dokumentiert werden</a:t>
            </a:r>
          </a:p>
          <a:p>
            <a:r>
              <a:rPr lang="de-DE" sz="2800" dirty="0"/>
              <a:t>Wird der Schreibprozess bewertet, ist auch das Feedback Teil der Bewertung.</a:t>
            </a:r>
          </a:p>
        </p:txBody>
      </p:sp>
      <p:sp>
        <p:nvSpPr>
          <p:cNvPr id="3" name="Titel 2"/>
          <p:cNvSpPr>
            <a:spLocks noGrp="1"/>
          </p:cNvSpPr>
          <p:nvPr>
            <p:ph type="title"/>
          </p:nvPr>
        </p:nvSpPr>
        <p:spPr/>
        <p:txBody>
          <a:bodyPr/>
          <a:lstStyle/>
          <a:p>
            <a:r>
              <a:rPr lang="de-DE" dirty="0"/>
              <a:t>Überarbeiten / Reflexion</a:t>
            </a:r>
          </a:p>
        </p:txBody>
      </p:sp>
    </p:spTree>
    <p:extLst>
      <p:ext uri="{BB962C8B-B14F-4D97-AF65-F5344CB8AC3E}">
        <p14:creationId xmlns:p14="http://schemas.microsoft.com/office/powerpoint/2010/main" val="410123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a:t>Textentwurf inhaltlich, strukturell oder sprachlich verändern oder ergänzen.</a:t>
            </a:r>
          </a:p>
          <a:p>
            <a:r>
              <a:rPr lang="de-DE" dirty="0"/>
              <a:t>Hilfselemente (Vorgaben, Textmuster) verwenden</a:t>
            </a:r>
          </a:p>
          <a:p>
            <a:r>
              <a:rPr lang="de-DE" dirty="0"/>
              <a:t>Findet im Unterricht statt.</a:t>
            </a:r>
          </a:p>
          <a:p>
            <a:endParaRPr lang="de-DE" dirty="0"/>
          </a:p>
          <a:p>
            <a:endParaRPr lang="de-DE" dirty="0"/>
          </a:p>
          <a:p>
            <a:endParaRPr lang="de-DE" dirty="0"/>
          </a:p>
          <a:p>
            <a:endParaRPr lang="de-DE" dirty="0"/>
          </a:p>
          <a:p>
            <a:endParaRPr lang="de-DE" dirty="0"/>
          </a:p>
        </p:txBody>
      </p:sp>
      <p:sp>
        <p:nvSpPr>
          <p:cNvPr id="3" name="Titel 2"/>
          <p:cNvSpPr>
            <a:spLocks noGrp="1"/>
          </p:cNvSpPr>
          <p:nvPr>
            <p:ph type="title"/>
          </p:nvPr>
        </p:nvSpPr>
        <p:spPr/>
        <p:txBody>
          <a:bodyPr/>
          <a:lstStyle/>
          <a:p>
            <a:r>
              <a:rPr lang="de-DE" dirty="0"/>
              <a:t>Überarbeiten nach Feedback und Reflexion</a:t>
            </a:r>
          </a:p>
        </p:txBody>
      </p:sp>
    </p:spTree>
    <p:extLst>
      <p:ext uri="{BB962C8B-B14F-4D97-AF65-F5344CB8AC3E}">
        <p14:creationId xmlns:p14="http://schemas.microsoft.com/office/powerpoint/2010/main" val="248798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9CFD18-F120-4D65-A4B8-E59454B89BEA}"/>
              </a:ext>
            </a:extLst>
          </p:cNvPr>
          <p:cNvSpPr>
            <a:spLocks noGrp="1"/>
          </p:cNvSpPr>
          <p:nvPr>
            <p:ph type="title"/>
          </p:nvPr>
        </p:nvSpPr>
        <p:spPr/>
        <p:txBody>
          <a:bodyPr>
            <a:normAutofit/>
          </a:bodyPr>
          <a:lstStyle/>
          <a:p>
            <a:r>
              <a:rPr lang="de-DE" sz="3200" b="1" dirty="0">
                <a:solidFill>
                  <a:schemeClr val="bg1"/>
                </a:solidFill>
                <a:latin typeface="+mj-lt"/>
              </a:rPr>
              <a:t>Vorstellung und Kennenlernen</a:t>
            </a:r>
            <a:endParaRPr lang="de-DE" dirty="0"/>
          </a:p>
        </p:txBody>
      </p:sp>
    </p:spTree>
    <p:extLst>
      <p:ext uri="{BB962C8B-B14F-4D97-AF65-F5344CB8AC3E}">
        <p14:creationId xmlns:p14="http://schemas.microsoft.com/office/powerpoint/2010/main" val="229620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a:t>Interaktionsorientiertes Schreiben</a:t>
            </a:r>
          </a:p>
          <a:p>
            <a:r>
              <a:rPr lang="de-DE" dirty="0"/>
              <a:t>Materialgestütztes Schreiben</a:t>
            </a:r>
          </a:p>
          <a:p>
            <a:r>
              <a:rPr lang="de-DE" dirty="0" err="1"/>
              <a:t>Kollaboratives</a:t>
            </a:r>
            <a:r>
              <a:rPr lang="de-DE" dirty="0"/>
              <a:t> Schreiben</a:t>
            </a:r>
          </a:p>
          <a:p>
            <a:r>
              <a:rPr lang="de-DE" dirty="0"/>
              <a:t>Produktionsorientierter Literaturunterricht </a:t>
            </a:r>
          </a:p>
          <a:p>
            <a:endParaRPr lang="de-DE" dirty="0"/>
          </a:p>
          <a:p>
            <a:endParaRPr lang="de-DE" dirty="0"/>
          </a:p>
          <a:p>
            <a:endParaRPr lang="de-DE" dirty="0"/>
          </a:p>
          <a:p>
            <a:pPr marL="0" indent="0">
              <a:buNone/>
            </a:pPr>
            <a:endParaRPr lang="de-DE" dirty="0"/>
          </a:p>
        </p:txBody>
      </p:sp>
      <p:sp>
        <p:nvSpPr>
          <p:cNvPr id="3" name="Titel 2"/>
          <p:cNvSpPr>
            <a:spLocks noGrp="1"/>
          </p:cNvSpPr>
          <p:nvPr>
            <p:ph type="title"/>
          </p:nvPr>
        </p:nvSpPr>
        <p:spPr/>
        <p:txBody>
          <a:bodyPr>
            <a:normAutofit fontScale="90000"/>
          </a:bodyPr>
          <a:lstStyle/>
          <a:p>
            <a:r>
              <a:rPr lang="de-DE" dirty="0"/>
              <a:t>Schreibprozesse: mögliche Settings (</a:t>
            </a:r>
            <a:r>
              <a:rPr lang="de-DE" dirty="0" err="1"/>
              <a:t>Wampfler</a:t>
            </a:r>
            <a:r>
              <a:rPr lang="de-DE" dirty="0"/>
              <a:t> 2020)</a:t>
            </a:r>
          </a:p>
        </p:txBody>
      </p:sp>
      <p:pic>
        <p:nvPicPr>
          <p:cNvPr id="2" name="Grafik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16" y="3789040"/>
            <a:ext cx="4007064" cy="2088232"/>
          </a:xfrm>
          <a:prstGeom prst="rect">
            <a:avLst/>
          </a:prstGeom>
        </p:spPr>
      </p:pic>
    </p:spTree>
    <p:extLst>
      <p:ext uri="{BB962C8B-B14F-4D97-AF65-F5344CB8AC3E}">
        <p14:creationId xmlns:p14="http://schemas.microsoft.com/office/powerpoint/2010/main" val="1453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Feedback zum Modul Schreiben Block 2</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088337"/>
            <a:ext cx="8316416" cy="4589972"/>
          </a:xfrm>
          <a:prstGeom prst="rect">
            <a:avLst/>
          </a:prstGeom>
        </p:spPr>
      </p:pic>
      <p:sp>
        <p:nvSpPr>
          <p:cNvPr id="5" name="Textfeld 4"/>
          <p:cNvSpPr txBox="1"/>
          <p:nvPr/>
        </p:nvSpPr>
        <p:spPr>
          <a:xfrm>
            <a:off x="2051720" y="5301208"/>
            <a:ext cx="1152128" cy="246221"/>
          </a:xfrm>
          <a:prstGeom prst="rect">
            <a:avLst/>
          </a:prstGeom>
          <a:noFill/>
        </p:spPr>
        <p:txBody>
          <a:bodyPr wrap="square" rtlCol="0">
            <a:spAutoFit/>
          </a:bodyPr>
          <a:lstStyle/>
          <a:p>
            <a:r>
              <a:rPr lang="de-DE" sz="1000" dirty="0"/>
              <a:t>Bild: </a:t>
            </a:r>
            <a:r>
              <a:rPr lang="de-DE" sz="1000" dirty="0" err="1"/>
              <a:t>Pixabay</a:t>
            </a:r>
            <a:endParaRPr lang="de-DE" sz="1000" dirty="0"/>
          </a:p>
        </p:txBody>
      </p:sp>
    </p:spTree>
    <p:extLst>
      <p:ext uri="{BB962C8B-B14F-4D97-AF65-F5344CB8AC3E}">
        <p14:creationId xmlns:p14="http://schemas.microsoft.com/office/powerpoint/2010/main" val="424267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323528" y="1196752"/>
            <a:ext cx="8569647" cy="4103687"/>
          </a:xfrm>
        </p:spPr>
        <p:txBody>
          <a:bodyPr>
            <a:noAutofit/>
          </a:bodyPr>
          <a:lstStyle/>
          <a:p>
            <a:pPr>
              <a:lnSpc>
                <a:spcPct val="170000"/>
              </a:lnSpc>
            </a:pPr>
            <a:r>
              <a:rPr lang="de-DE" sz="1000" dirty="0"/>
              <a:t>Baumann, B. &amp; Becker-</a:t>
            </a:r>
            <a:r>
              <a:rPr lang="de-DE" sz="1000" dirty="0" err="1"/>
              <a:t>Mrotzek</a:t>
            </a:r>
            <a:r>
              <a:rPr lang="de-DE" sz="1000" dirty="0"/>
              <a:t>, M. (2014): </a:t>
            </a:r>
            <a:r>
              <a:rPr lang="de-DE" sz="1000" i="1" dirty="0"/>
              <a:t>Sprachförderung und Deutsch als Zweitsprache an deutschen Schulen: </a:t>
            </a:r>
            <a:br>
              <a:rPr lang="de-DE" sz="1000" i="1" dirty="0"/>
            </a:br>
            <a:r>
              <a:rPr lang="de-DE" sz="1000" i="1" dirty="0"/>
              <a:t>Was leistet die Lehrerbildung?</a:t>
            </a:r>
            <a:r>
              <a:rPr lang="de-DE" sz="1000" dirty="0"/>
              <a:t> Köln: Mercator-Institut für Sprachförderung und Deutsch als Zweitsprache </a:t>
            </a:r>
            <a:endParaRPr lang="en-GB" sz="1000" i="1" dirty="0"/>
          </a:p>
          <a:p>
            <a:pPr>
              <a:lnSpc>
                <a:spcPct val="170000"/>
              </a:lnSpc>
            </a:pPr>
            <a:r>
              <a:rPr lang="en-GB" sz="1000" dirty="0"/>
              <a:t>Graham, S. &amp; Hebert, M. (2010): </a:t>
            </a:r>
            <a:r>
              <a:rPr lang="en-GB" sz="1000" i="1" dirty="0"/>
              <a:t>Writing to Read. Evidence for How Writing Can Improve Reading. </a:t>
            </a:r>
            <a:br>
              <a:rPr lang="en-GB" sz="1000" i="1" dirty="0"/>
            </a:br>
            <a:r>
              <a:rPr lang="en-GB" sz="1000" dirty="0"/>
              <a:t>New York: Carnegie Corporation.</a:t>
            </a:r>
          </a:p>
          <a:p>
            <a:pPr>
              <a:lnSpc>
                <a:spcPct val="170000"/>
              </a:lnSpc>
            </a:pPr>
            <a:r>
              <a:rPr lang="de-DE" sz="1000" dirty="0"/>
              <a:t>Hoefele, J. &amp; Konstantinidou, L. (2018). </a:t>
            </a:r>
            <a:r>
              <a:rPr lang="de-DE" sz="1000" i="1" dirty="0"/>
              <a:t>Förderung der allgemeinen Schreibkompetenz im Bereich der beruflichen Bildung</a:t>
            </a:r>
            <a:r>
              <a:rPr lang="de-DE" sz="1000" dirty="0"/>
              <a:t>. </a:t>
            </a:r>
            <a:br>
              <a:rPr lang="de-DE" sz="1000" dirty="0"/>
            </a:br>
            <a:r>
              <a:rPr lang="de-DE" sz="1000" dirty="0"/>
              <a:t>In: Efing, Christian &amp; Kiefer, Karl-Hubert, Hrsg., Sprache und Kommunikation in der beruflichen Aus‐ und Weiterbildung: </a:t>
            </a:r>
            <a:br>
              <a:rPr lang="de-DE" sz="1000" dirty="0"/>
            </a:br>
            <a:r>
              <a:rPr lang="de-DE" sz="1000" dirty="0"/>
              <a:t>ein interdisziplinäres Handbuch. Tübingen: Narr. S. 339-345</a:t>
            </a:r>
          </a:p>
          <a:p>
            <a:pPr>
              <a:lnSpc>
                <a:spcPct val="170000"/>
              </a:lnSpc>
            </a:pPr>
            <a:r>
              <a:rPr lang="de-DE" sz="1000" dirty="0"/>
              <a:t>Lesch, H.  </a:t>
            </a:r>
            <a:r>
              <a:rPr lang="de-DE" sz="1000" i="1" dirty="0"/>
              <a:t>Schule der Zukunft – Leschs Kosmos  </a:t>
            </a:r>
            <a:r>
              <a:rPr lang="de-DE" sz="1000" u="sng" dirty="0">
                <a:hlinkClick r:id="rId3"/>
              </a:rPr>
              <a:t>https://www.youtube.com/watch?v=ksCrRr6NBg0</a:t>
            </a:r>
            <a:r>
              <a:rPr lang="de-DE" sz="1000" u="sng" dirty="0"/>
              <a:t> </a:t>
            </a:r>
            <a:r>
              <a:rPr lang="de-DE" sz="1000" dirty="0"/>
              <a:t>[03.05.2021]</a:t>
            </a:r>
            <a:endParaRPr lang="en-GB" sz="1000" i="1" dirty="0"/>
          </a:p>
          <a:p>
            <a:pPr>
              <a:lnSpc>
                <a:spcPct val="170000"/>
              </a:lnSpc>
            </a:pPr>
            <a:r>
              <a:rPr lang="de-DE" sz="1000" dirty="0" err="1"/>
              <a:t>Ossner</a:t>
            </a:r>
            <a:r>
              <a:rPr lang="de-DE" sz="1000" dirty="0"/>
              <a:t>, J. (1995). </a:t>
            </a:r>
            <a:r>
              <a:rPr lang="de-DE" sz="1000" i="1" dirty="0"/>
              <a:t>Prozessorientierte Schreibdidaktik in Lehrplänen</a:t>
            </a:r>
            <a:r>
              <a:rPr lang="de-DE" sz="1000" dirty="0"/>
              <a:t>. In: </a:t>
            </a:r>
            <a:r>
              <a:rPr lang="de-DE" sz="1000" dirty="0" err="1"/>
              <a:t>Baurmann</a:t>
            </a:r>
            <a:r>
              <a:rPr lang="de-DE" sz="1000" dirty="0"/>
              <a:t>, J. &amp; Weingarten, R. (</a:t>
            </a:r>
            <a:r>
              <a:rPr lang="de-DE" sz="1000" dirty="0" err="1"/>
              <a:t>Hrsg</a:t>
            </a:r>
            <a:r>
              <a:rPr lang="de-DE" sz="1000" dirty="0"/>
              <a:t>). </a:t>
            </a:r>
            <a:br>
              <a:rPr lang="de-DE" sz="1000" dirty="0"/>
            </a:br>
            <a:r>
              <a:rPr lang="de-DE" sz="1000" dirty="0"/>
              <a:t>Schreiben. Prozesse, Prozeduren und Produkte. Opladen: Westdeutscher Verlag</a:t>
            </a:r>
            <a:endParaRPr lang="de-DE" sz="1000" i="1" dirty="0"/>
          </a:p>
          <a:p>
            <a:pPr>
              <a:lnSpc>
                <a:spcPct val="170000"/>
              </a:lnSpc>
            </a:pPr>
            <a:r>
              <a:rPr lang="de-DE" sz="1000" dirty="0"/>
              <a:t>Philipp, M. (2015): </a:t>
            </a:r>
            <a:r>
              <a:rPr lang="de-DE" sz="1000" i="1" dirty="0"/>
              <a:t>Grundlagen der effektiven Schreibdidaktik und der systematischen schulischen Schreibförderung. </a:t>
            </a:r>
            <a:br>
              <a:rPr lang="de-DE" sz="1000" i="1" dirty="0"/>
            </a:br>
            <a:r>
              <a:rPr lang="de-DE" sz="1000" dirty="0" err="1"/>
              <a:t>Baltmansweiler</a:t>
            </a:r>
            <a:r>
              <a:rPr lang="de-DE" sz="1000" dirty="0"/>
              <a:t>: Schneider Verlag </a:t>
            </a:r>
            <a:r>
              <a:rPr lang="de-DE" sz="1000" dirty="0" err="1"/>
              <a:t>Hohengehren</a:t>
            </a:r>
            <a:r>
              <a:rPr lang="de-DE" sz="1000" dirty="0"/>
              <a:t> GmbH</a:t>
            </a:r>
          </a:p>
          <a:p>
            <a:pPr>
              <a:lnSpc>
                <a:spcPct val="170000"/>
              </a:lnSpc>
            </a:pPr>
            <a:r>
              <a:rPr lang="de-DE" sz="1000" dirty="0"/>
              <a:t>Philipp, M. (2021): </a:t>
            </a:r>
            <a:r>
              <a:rPr lang="de-DE" sz="1000" i="1" dirty="0"/>
              <a:t>Lesen – Schreiben –Lernen</a:t>
            </a:r>
            <a:r>
              <a:rPr lang="de-DE" sz="1000" dirty="0"/>
              <a:t>. Weinheim. Verlagsgruppe Beltz</a:t>
            </a:r>
          </a:p>
          <a:p>
            <a:pPr>
              <a:lnSpc>
                <a:spcPct val="170000"/>
              </a:lnSpc>
            </a:pPr>
            <a:r>
              <a:rPr lang="de-DE" sz="1000" dirty="0"/>
              <a:t>Sturm, A. (2012):  </a:t>
            </a:r>
            <a:r>
              <a:rPr lang="de-DE" sz="1000" i="1" dirty="0"/>
              <a:t>Schreibförderung an multikulturellen Schulen –Herausforderungen und Potenziale </a:t>
            </a:r>
            <a:r>
              <a:rPr lang="de-DE" sz="1000" dirty="0"/>
              <a:t>(Referat)</a:t>
            </a:r>
          </a:p>
          <a:p>
            <a:pPr>
              <a:lnSpc>
                <a:spcPct val="170000"/>
              </a:lnSpc>
            </a:pPr>
            <a:r>
              <a:rPr lang="de-DE" sz="1000" dirty="0"/>
              <a:t>Sturm, A., Schneider, H., Philipp, M. (2013): </a:t>
            </a:r>
            <a:r>
              <a:rPr lang="de-DE" sz="1000" i="1" dirty="0"/>
              <a:t>Schreibförderung an QUIMS-Schulen. Grundlagen und Empfehlungen zur Weiterentwicklung des Programms</a:t>
            </a:r>
            <a:r>
              <a:rPr lang="de-DE" sz="1000" dirty="0"/>
              <a:t>. Erstellt von der PH FHNW. Zentrum Lesen. Im Auftrag des Volksschulamts der Bildungsdirektion Zürich</a:t>
            </a:r>
            <a:endParaRPr lang="de-DE" sz="1000" i="1" dirty="0"/>
          </a:p>
          <a:p>
            <a:pPr>
              <a:lnSpc>
                <a:spcPct val="170000"/>
              </a:lnSpc>
            </a:pPr>
            <a:r>
              <a:rPr lang="de-DE" sz="1000" dirty="0" err="1"/>
              <a:t>Wampfler</a:t>
            </a:r>
            <a:r>
              <a:rPr lang="de-DE" sz="1000" dirty="0"/>
              <a:t>, P. (2020): </a:t>
            </a:r>
            <a:r>
              <a:rPr lang="de-DE" sz="1000" i="1" dirty="0"/>
              <a:t>Digitales Schreiben. Blogs &amp; Co. im Unterricht. </a:t>
            </a:r>
            <a:r>
              <a:rPr lang="de-DE" sz="1000" dirty="0"/>
              <a:t>Ditzingen. Philipp Reclam jun. Verlag GmbH</a:t>
            </a:r>
          </a:p>
        </p:txBody>
      </p:sp>
      <p:sp>
        <p:nvSpPr>
          <p:cNvPr id="4" name="Titel 3"/>
          <p:cNvSpPr>
            <a:spLocks noGrp="1"/>
          </p:cNvSpPr>
          <p:nvPr>
            <p:ph type="title"/>
          </p:nvPr>
        </p:nvSpPr>
        <p:spPr/>
        <p:txBody>
          <a:bodyPr/>
          <a:lstStyle/>
          <a:p>
            <a:r>
              <a:rPr lang="de-DE" dirty="0"/>
              <a:t>Literaturtipps</a:t>
            </a:r>
          </a:p>
        </p:txBody>
      </p:sp>
    </p:spTree>
    <p:extLst>
      <p:ext uri="{BB962C8B-B14F-4D97-AF65-F5344CB8AC3E}">
        <p14:creationId xmlns:p14="http://schemas.microsoft.com/office/powerpoint/2010/main" val="138081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2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xmlns="" id="{AB818219-48B0-4B78-B45B-C0A6AF9FB20C}"/>
              </a:ext>
            </a:extLst>
          </p:cNvPr>
          <p:cNvGraphicFramePr/>
          <p:nvPr>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xmlns=""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600" dirty="0">
              <a:solidFill>
                <a:prstClr val="black"/>
              </a:solidFill>
              <a:latin typeface="Arial" pitchFamily="34" charset="0"/>
              <a:cs typeface="Arial" pitchFamily="34" charset="0"/>
            </a:endParaRPr>
          </a:p>
          <a:p>
            <a:pPr algn="ctr">
              <a:defRPr/>
            </a:pPr>
            <a:r>
              <a:rPr lang="de-DE" dirty="0">
                <a:solidFill>
                  <a:prstClr val="white"/>
                </a:solidFill>
                <a:cs typeface="Arial" pitchFamily="34" charset="0"/>
              </a:rPr>
              <a:t>Förderung des Selbstkonzeptes von Lehrkräften als Vermittler fachbezogener Schriftsprach-Kompetenzen</a:t>
            </a:r>
          </a:p>
          <a:p>
            <a:pPr algn="ctr"/>
            <a:endParaRPr lang="de-DE" dirty="0">
              <a:solidFill>
                <a:prstClr val="white"/>
              </a:solidFill>
            </a:endParaRPr>
          </a:p>
        </p:txBody>
      </p:sp>
      <p:sp>
        <p:nvSpPr>
          <p:cNvPr id="8" name="Titel 3">
            <a:extLst>
              <a:ext uri="{FF2B5EF4-FFF2-40B4-BE49-F238E27FC236}">
                <a16:creationId xmlns:a16="http://schemas.microsoft.com/office/drawing/2014/main" xmlns="" id="{74653CF3-C45A-4C37-9291-B855E439064A}"/>
              </a:ext>
            </a:extLst>
          </p:cNvPr>
          <p:cNvSpPr>
            <a:spLocks noGrp="1"/>
          </p:cNvSpPr>
          <p:nvPr>
            <p:ph type="title"/>
          </p:nvPr>
        </p:nvSpPr>
        <p:spPr>
          <a:xfrm>
            <a:off x="323528" y="10990"/>
            <a:ext cx="7926184" cy="1060287"/>
          </a:xfrm>
        </p:spPr>
        <p:txBody>
          <a:bodyPr>
            <a:normAutofit fontScale="90000"/>
          </a:bodyPr>
          <a:lstStyle/>
          <a:p>
            <a:r>
              <a:rPr lang="de-DE" sz="3200" b="1" dirty="0">
                <a:solidFill>
                  <a:schemeClr val="bg1"/>
                </a:solidFill>
              </a:rPr>
              <a:t>Das BaCuLit Kerncurriculum: 9 Module in 23 (optionalen) Dreistunden-Lehreinheiten </a:t>
            </a:r>
            <a:endParaRPr lang="de-DE" dirty="0"/>
          </a:p>
        </p:txBody>
      </p:sp>
    </p:spTree>
    <p:extLst>
      <p:ext uri="{BB962C8B-B14F-4D97-AF65-F5344CB8AC3E}">
        <p14:creationId xmlns:p14="http://schemas.microsoft.com/office/powerpoint/2010/main" val="160855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sz="2800" dirty="0"/>
              <a:t>Vermittlung von Schreibstrategien ist Aufgabe aller Fächer. </a:t>
            </a:r>
          </a:p>
          <a:p>
            <a:r>
              <a:rPr lang="de-DE" sz="2800" dirty="0"/>
              <a:t>Potential des Schreibens für das Lernen wird unterschätzt.</a:t>
            </a:r>
          </a:p>
          <a:p>
            <a:r>
              <a:rPr lang="de-DE" sz="2800" dirty="0"/>
              <a:t>Lese- und Schreibförderung können häufig nicht voneinander getrennt betrachtet werden. </a:t>
            </a:r>
          </a:p>
          <a:p>
            <a:r>
              <a:rPr lang="de-DE" sz="2800" dirty="0"/>
              <a:t>Schreiben regt kognitive Prozesse an und hilft somit,  Wissen zu erwerben, zu erweitern und zu vertiefen. </a:t>
            </a:r>
          </a:p>
          <a:p>
            <a:endParaRPr lang="de-DE" dirty="0"/>
          </a:p>
        </p:txBody>
      </p:sp>
      <p:sp>
        <p:nvSpPr>
          <p:cNvPr id="3" name="Titel 2"/>
          <p:cNvSpPr>
            <a:spLocks noGrp="1"/>
          </p:cNvSpPr>
          <p:nvPr>
            <p:ph type="title"/>
          </p:nvPr>
        </p:nvSpPr>
        <p:spPr/>
        <p:txBody>
          <a:bodyPr>
            <a:normAutofit fontScale="90000"/>
          </a:bodyPr>
          <a:lstStyle/>
          <a:p>
            <a:r>
              <a:rPr lang="de-DE" dirty="0"/>
              <a:t>Schreiben als Bestandteil und Aufgabe aller Fächer</a:t>
            </a:r>
          </a:p>
        </p:txBody>
      </p:sp>
    </p:spTree>
    <p:extLst>
      <p:ext uri="{BB962C8B-B14F-4D97-AF65-F5344CB8AC3E}">
        <p14:creationId xmlns:p14="http://schemas.microsoft.com/office/powerpoint/2010/main" val="309251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2" y="1071277"/>
            <a:ext cx="9144000" cy="4589972"/>
          </a:xfrm>
          <a:prstGeom prst="rect">
            <a:avLst/>
          </a:prstGeom>
        </p:spPr>
      </p:pic>
      <p:sp>
        <p:nvSpPr>
          <p:cNvPr id="5" name="Textplatzhalter 4"/>
          <p:cNvSpPr>
            <a:spLocks noGrp="1"/>
          </p:cNvSpPr>
          <p:nvPr>
            <p:ph type="body" sz="quarter" idx="13"/>
          </p:nvPr>
        </p:nvSpPr>
        <p:spPr>
          <a:xfrm>
            <a:off x="20112" y="4581798"/>
            <a:ext cx="9123888" cy="1799530"/>
          </a:xfrm>
        </p:spPr>
        <p:txBody>
          <a:bodyPr>
            <a:normAutofit/>
          </a:bodyPr>
          <a:lstStyle/>
          <a:p>
            <a:r>
              <a:rPr lang="de-DE" sz="2800" b="1" dirty="0">
                <a:solidFill>
                  <a:schemeClr val="bg1"/>
                </a:solidFill>
              </a:rPr>
              <a:t>Bitte verschriftlichen Sie den Prozess des </a:t>
            </a:r>
            <a:r>
              <a:rPr lang="de-DE" sz="2800" b="1" dirty="0" err="1">
                <a:solidFill>
                  <a:schemeClr val="bg1"/>
                </a:solidFill>
              </a:rPr>
              <a:t>Schnürsenkelbindens</a:t>
            </a:r>
            <a:r>
              <a:rPr lang="de-DE" sz="2800" b="1" dirty="0">
                <a:solidFill>
                  <a:schemeClr val="bg1"/>
                </a:solidFill>
              </a:rPr>
              <a:t> in Ihrer besten Fremdsprache. </a:t>
            </a:r>
          </a:p>
        </p:txBody>
      </p:sp>
      <p:sp>
        <p:nvSpPr>
          <p:cNvPr id="4" name="Titel 3"/>
          <p:cNvSpPr>
            <a:spLocks noGrp="1"/>
          </p:cNvSpPr>
          <p:nvPr>
            <p:ph type="title"/>
          </p:nvPr>
        </p:nvSpPr>
        <p:spPr/>
        <p:txBody>
          <a:bodyPr/>
          <a:lstStyle/>
          <a:p>
            <a:r>
              <a:rPr lang="de-DE" dirty="0"/>
              <a:t>Arbeitsauftrag</a:t>
            </a:r>
          </a:p>
        </p:txBody>
      </p:sp>
      <p:sp>
        <p:nvSpPr>
          <p:cNvPr id="7" name="Textfeld 6"/>
          <p:cNvSpPr txBox="1"/>
          <p:nvPr/>
        </p:nvSpPr>
        <p:spPr>
          <a:xfrm>
            <a:off x="395536" y="5744289"/>
            <a:ext cx="1512168" cy="276999"/>
          </a:xfrm>
          <a:prstGeom prst="rect">
            <a:avLst/>
          </a:prstGeom>
          <a:noFill/>
        </p:spPr>
        <p:txBody>
          <a:bodyPr wrap="square" rtlCol="0">
            <a:spAutoFit/>
          </a:bodyPr>
          <a:lstStyle/>
          <a:p>
            <a:r>
              <a:rPr lang="de-DE" sz="1200" dirty="0"/>
              <a:t>Bild: </a:t>
            </a:r>
            <a:r>
              <a:rPr lang="de-DE" sz="1200" dirty="0" err="1"/>
              <a:t>Pixabay</a:t>
            </a:r>
            <a:endParaRPr lang="de-DE" sz="1200" dirty="0"/>
          </a:p>
        </p:txBody>
      </p:sp>
    </p:spTree>
    <p:extLst>
      <p:ext uri="{BB962C8B-B14F-4D97-AF65-F5344CB8AC3E}">
        <p14:creationId xmlns:p14="http://schemas.microsoft.com/office/powerpoint/2010/main" val="290960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a:t>Kurzzeitgedächtnis ist der Flaschenhals beim Schreiben (vgl. Hayes-Model). </a:t>
            </a:r>
          </a:p>
          <a:p>
            <a:r>
              <a:rPr lang="de-DE" dirty="0"/>
              <a:t>Zu früher Fokus auf Rechtschreibung bindet kognitive Ressourcen die für inhaltliche Ideen notwendig sind.</a:t>
            </a:r>
          </a:p>
          <a:p>
            <a:pPr marL="0" indent="0">
              <a:buNone/>
            </a:pPr>
            <a:endParaRPr lang="de-DE" dirty="0"/>
          </a:p>
          <a:p>
            <a:endParaRPr lang="de-DE" dirty="0"/>
          </a:p>
          <a:p>
            <a:endParaRPr lang="de-DE" dirty="0"/>
          </a:p>
        </p:txBody>
      </p:sp>
      <p:sp>
        <p:nvSpPr>
          <p:cNvPr id="3" name="Titel 2"/>
          <p:cNvSpPr>
            <a:spLocks noGrp="1"/>
          </p:cNvSpPr>
          <p:nvPr>
            <p:ph type="title"/>
          </p:nvPr>
        </p:nvSpPr>
        <p:spPr/>
        <p:txBody>
          <a:bodyPr/>
          <a:lstStyle/>
          <a:p>
            <a:r>
              <a:rPr lang="de-DE" dirty="0"/>
              <a:t>Schreibförderung </a:t>
            </a:r>
            <a:r>
              <a:rPr lang="de-DE" dirty="0" err="1"/>
              <a:t>vs</a:t>
            </a:r>
            <a:r>
              <a:rPr lang="de-DE" dirty="0"/>
              <a:t> Orthografie?</a:t>
            </a:r>
          </a:p>
        </p:txBody>
      </p:sp>
    </p:spTree>
    <p:extLst>
      <p:ext uri="{BB962C8B-B14F-4D97-AF65-F5344CB8AC3E}">
        <p14:creationId xmlns:p14="http://schemas.microsoft.com/office/powerpoint/2010/main" val="132774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5004048" y="5591289"/>
            <a:ext cx="3235320" cy="422442"/>
          </a:xfrm>
        </p:spPr>
        <p:txBody>
          <a:bodyPr>
            <a:normAutofit/>
          </a:bodyPr>
          <a:lstStyle/>
          <a:p>
            <a:pPr marL="0" indent="0">
              <a:buNone/>
            </a:pPr>
            <a:r>
              <a:rPr lang="de-DE" sz="1200" dirty="0"/>
              <a:t>(Eigene Darstellung nach Philipp 2013) </a:t>
            </a:r>
          </a:p>
        </p:txBody>
      </p:sp>
      <p:sp>
        <p:nvSpPr>
          <p:cNvPr id="3" name="Titel 2"/>
          <p:cNvSpPr>
            <a:spLocks noGrp="1"/>
          </p:cNvSpPr>
          <p:nvPr>
            <p:ph type="title"/>
          </p:nvPr>
        </p:nvSpPr>
        <p:spPr/>
        <p:txBody>
          <a:bodyPr>
            <a:normAutofit/>
          </a:bodyPr>
          <a:lstStyle/>
          <a:p>
            <a:r>
              <a:rPr lang="de-DE" dirty="0"/>
              <a:t>Prinzip der expliziten Strategievermittlung </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96752"/>
            <a:ext cx="6984776" cy="4374864"/>
          </a:xfrm>
          <a:prstGeom prst="rect">
            <a:avLst/>
          </a:prstGeom>
        </p:spPr>
      </p:pic>
    </p:spTree>
    <p:extLst>
      <p:ext uri="{BB962C8B-B14F-4D97-AF65-F5344CB8AC3E}">
        <p14:creationId xmlns:p14="http://schemas.microsoft.com/office/powerpoint/2010/main" val="244584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6156176" y="5601952"/>
            <a:ext cx="1815584" cy="422442"/>
          </a:xfrm>
        </p:spPr>
        <p:txBody>
          <a:bodyPr>
            <a:normAutofit/>
          </a:bodyPr>
          <a:lstStyle/>
          <a:p>
            <a:pPr marL="0" indent="0">
              <a:buNone/>
            </a:pPr>
            <a:r>
              <a:rPr lang="de-DE" sz="1200" dirty="0"/>
              <a:t>(Philipp 2015: 70-75) </a:t>
            </a:r>
          </a:p>
        </p:txBody>
      </p:sp>
      <p:sp>
        <p:nvSpPr>
          <p:cNvPr id="3" name="Titel 2"/>
          <p:cNvSpPr>
            <a:spLocks noGrp="1"/>
          </p:cNvSpPr>
          <p:nvPr>
            <p:ph type="title"/>
          </p:nvPr>
        </p:nvSpPr>
        <p:spPr/>
        <p:txBody>
          <a:bodyPr>
            <a:normAutofit/>
          </a:bodyPr>
          <a:lstStyle/>
          <a:p>
            <a:r>
              <a:rPr lang="de-DE" dirty="0"/>
              <a:t>Prinzip der expliziten Strategievermittlung </a:t>
            </a:r>
          </a:p>
        </p:txBody>
      </p:sp>
      <p:graphicFrame>
        <p:nvGraphicFramePr>
          <p:cNvPr id="2" name="Tabelle 1"/>
          <p:cNvGraphicFramePr>
            <a:graphicFrameLocks noGrp="1"/>
          </p:cNvGraphicFramePr>
          <p:nvPr/>
        </p:nvGraphicFramePr>
        <p:xfrm>
          <a:off x="683568" y="2243931"/>
          <a:ext cx="6858962" cy="3358021"/>
        </p:xfrm>
        <a:graphic>
          <a:graphicData uri="http://schemas.openxmlformats.org/drawingml/2006/table">
            <a:tbl>
              <a:tblPr firstRow="1" firstCol="1" bandRow="1">
                <a:tableStyleId>{5C22544A-7EE6-4342-B048-85BDC9FD1C3A}</a:tableStyleId>
              </a:tblPr>
              <a:tblGrid>
                <a:gridCol w="1455220">
                  <a:extLst>
                    <a:ext uri="{9D8B030D-6E8A-4147-A177-3AD203B41FA5}">
                      <a16:colId xmlns:a16="http://schemas.microsoft.com/office/drawing/2014/main" xmlns="" val="20000"/>
                    </a:ext>
                  </a:extLst>
                </a:gridCol>
                <a:gridCol w="2598136">
                  <a:extLst>
                    <a:ext uri="{9D8B030D-6E8A-4147-A177-3AD203B41FA5}">
                      <a16:colId xmlns:a16="http://schemas.microsoft.com/office/drawing/2014/main" xmlns="" val="20001"/>
                    </a:ext>
                  </a:extLst>
                </a:gridCol>
                <a:gridCol w="2805606">
                  <a:extLst>
                    <a:ext uri="{9D8B030D-6E8A-4147-A177-3AD203B41FA5}">
                      <a16:colId xmlns:a16="http://schemas.microsoft.com/office/drawing/2014/main" xmlns="" val="20002"/>
                    </a:ext>
                  </a:extLst>
                </a:gridCol>
              </a:tblGrid>
              <a:tr h="762763">
                <a:tc>
                  <a:txBody>
                    <a:bodyPr/>
                    <a:lstStyle/>
                    <a:p>
                      <a:pPr algn="l">
                        <a:lnSpc>
                          <a:spcPct val="150000"/>
                        </a:lnSpc>
                        <a:spcBef>
                          <a:spcPts val="300"/>
                        </a:spcBef>
                        <a:spcAft>
                          <a:spcPts val="0"/>
                        </a:spcAft>
                      </a:pPr>
                      <a:r>
                        <a:rPr lang="de-DE" sz="1000" dirty="0">
                          <a:effectLst/>
                        </a:rPr>
                        <a:t>Phase der Strategievermittlung</a:t>
                      </a:r>
                      <a:endParaRPr lang="de-DE" sz="1100" dirty="0">
                        <a:effectLst/>
                      </a:endParaRPr>
                    </a:p>
                    <a:p>
                      <a:pPr marL="228600" algn="just">
                        <a:lnSpc>
                          <a:spcPct val="150000"/>
                        </a:lnSpc>
                        <a:spcBef>
                          <a:spcPts val="300"/>
                        </a:spcBef>
                        <a:spcAft>
                          <a:spcPts val="0"/>
                        </a:spcAft>
                      </a:pPr>
                      <a:r>
                        <a:rPr lang="de-DE" sz="1000" dirty="0">
                          <a:effectLst/>
                        </a:rPr>
                        <a:t> </a:t>
                      </a:r>
                      <a:endParaRPr lang="de-D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algn="ctr">
                        <a:lnSpc>
                          <a:spcPct val="150000"/>
                        </a:lnSpc>
                        <a:spcBef>
                          <a:spcPts val="300"/>
                        </a:spcBef>
                        <a:spcAft>
                          <a:spcPts val="0"/>
                        </a:spcAft>
                      </a:pPr>
                      <a:r>
                        <a:rPr lang="de-DE" sz="1000" dirty="0">
                          <a:effectLst/>
                        </a:rPr>
                        <a:t>Einsatz im Unterricht</a:t>
                      </a:r>
                      <a:endParaRPr lang="de-D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de-DE"/>
                    </a:p>
                  </a:txBody>
                  <a:tcPr/>
                </a:tc>
                <a:extLst>
                  <a:ext uri="{0D108BD9-81ED-4DB2-BD59-A6C34878D82A}">
                    <a16:rowId xmlns:a16="http://schemas.microsoft.com/office/drawing/2014/main" xmlns="" val="10000"/>
                  </a:ext>
                </a:extLst>
              </a:tr>
              <a:tr h="223268">
                <a:tc>
                  <a:txBody>
                    <a:bodyPr/>
                    <a:lstStyle/>
                    <a:p>
                      <a:pPr algn="just">
                        <a:lnSpc>
                          <a:spcPct val="150000"/>
                        </a:lnSpc>
                        <a:spcBef>
                          <a:spcPts val="300"/>
                        </a:spcBef>
                        <a:spcAft>
                          <a:spcPts val="0"/>
                        </a:spcAft>
                      </a:pPr>
                      <a:r>
                        <a:rPr lang="de-DE" sz="1000">
                          <a:effectLst/>
                        </a:rPr>
                        <a:t> </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300"/>
                        </a:spcBef>
                        <a:spcAft>
                          <a:spcPts val="0"/>
                        </a:spcAft>
                      </a:pPr>
                      <a:r>
                        <a:rPr lang="de-DE" sz="1000">
                          <a:effectLst/>
                        </a:rPr>
                        <a:t>Aktivitäten Lehrkraft</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300"/>
                        </a:spcBef>
                        <a:spcAft>
                          <a:spcPts val="0"/>
                        </a:spcAft>
                      </a:pPr>
                      <a:r>
                        <a:rPr lang="de-DE" sz="1000">
                          <a:effectLst/>
                        </a:rPr>
                        <a:t>Aktivitäten Lernende </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472265">
                <a:tc>
                  <a:txBody>
                    <a:bodyPr/>
                    <a:lstStyle/>
                    <a:p>
                      <a:pPr algn="just">
                        <a:lnSpc>
                          <a:spcPct val="150000"/>
                        </a:lnSpc>
                        <a:spcBef>
                          <a:spcPts val="300"/>
                        </a:spcBef>
                        <a:spcAft>
                          <a:spcPts val="0"/>
                        </a:spcAft>
                      </a:pPr>
                      <a:r>
                        <a:rPr lang="de-DE" sz="1000">
                          <a:effectLst/>
                        </a:rPr>
                        <a:t>Background Knowledge</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dirty="0">
                          <a:effectLst/>
                          <a:highlight>
                            <a:srgbClr val="FFFF00"/>
                          </a:highlight>
                        </a:rPr>
                        <a:t>Sinn, Zweck und Einsatzmöglichkeiten der Strategie erläutern.</a:t>
                      </a:r>
                      <a:endParaRPr lang="de-D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a:effectLst/>
                          <a:highlight>
                            <a:srgbClr val="FFFF00"/>
                          </a:highlight>
                        </a:rPr>
                        <a:t>Zuhören, Fragen stellen</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472265">
                <a:tc>
                  <a:txBody>
                    <a:bodyPr/>
                    <a:lstStyle/>
                    <a:p>
                      <a:pPr algn="just">
                        <a:lnSpc>
                          <a:spcPct val="150000"/>
                        </a:lnSpc>
                        <a:spcBef>
                          <a:spcPts val="300"/>
                        </a:spcBef>
                        <a:spcAft>
                          <a:spcPts val="0"/>
                        </a:spcAft>
                      </a:pPr>
                      <a:r>
                        <a:rPr lang="de-DE" sz="1000">
                          <a:effectLst/>
                        </a:rPr>
                        <a:t>Modelling</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a:effectLst/>
                          <a:highlight>
                            <a:srgbClr val="FFFF00"/>
                          </a:highlight>
                        </a:rPr>
                        <a:t>Strategie durch lautes Denken vormachen</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dirty="0">
                          <a:effectLst/>
                          <a:highlight>
                            <a:srgbClr val="FFFF00"/>
                          </a:highlight>
                        </a:rPr>
                        <a:t>Zuhören, beobachten, Fragen stellen</a:t>
                      </a:r>
                      <a:endParaRPr lang="de-D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223268">
                <a:tc>
                  <a:txBody>
                    <a:bodyPr/>
                    <a:lstStyle/>
                    <a:p>
                      <a:pPr algn="just">
                        <a:lnSpc>
                          <a:spcPct val="150000"/>
                        </a:lnSpc>
                        <a:spcBef>
                          <a:spcPts val="300"/>
                        </a:spcBef>
                        <a:spcAft>
                          <a:spcPts val="0"/>
                        </a:spcAft>
                      </a:pPr>
                      <a:r>
                        <a:rPr lang="de-DE" sz="1000">
                          <a:effectLst/>
                        </a:rPr>
                        <a:t>Memorise</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a:effectLst/>
                          <a:highlight>
                            <a:srgbClr val="FFFF00"/>
                          </a:highlight>
                        </a:rPr>
                        <a:t>Protokollstrukturen bereitstellen</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a:effectLst/>
                          <a:highlight>
                            <a:srgbClr val="FFFF00"/>
                          </a:highlight>
                        </a:rPr>
                        <a:t>Protokoll ausfüllen</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721263">
                <a:tc>
                  <a:txBody>
                    <a:bodyPr/>
                    <a:lstStyle/>
                    <a:p>
                      <a:pPr algn="just">
                        <a:lnSpc>
                          <a:spcPct val="150000"/>
                        </a:lnSpc>
                        <a:spcBef>
                          <a:spcPts val="300"/>
                        </a:spcBef>
                        <a:spcAft>
                          <a:spcPts val="0"/>
                        </a:spcAft>
                      </a:pPr>
                      <a:r>
                        <a:rPr lang="de-DE" sz="1000">
                          <a:effectLst/>
                        </a:rPr>
                        <a:t>Guided Learning</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dirty="0">
                          <a:effectLst/>
                          <a:highlight>
                            <a:srgbClr val="FFFF00"/>
                          </a:highlight>
                        </a:rPr>
                        <a:t>Übungstext bereitstellen, Hilfestellungen geben</a:t>
                      </a:r>
                      <a:endParaRPr lang="de-D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spcBef>
                          <a:spcPts val="300"/>
                        </a:spcBef>
                        <a:spcAft>
                          <a:spcPts val="0"/>
                        </a:spcAft>
                      </a:pPr>
                      <a:r>
                        <a:rPr lang="de-DE" sz="1000" dirty="0">
                          <a:effectLst/>
                          <a:highlight>
                            <a:srgbClr val="FFFF00"/>
                          </a:highlight>
                        </a:rPr>
                        <a:t>Strategie unter Zuhilfenahme des Strategiewissens und des Protokolls anwenden, Unklarheiten ansprechen.</a:t>
                      </a:r>
                      <a:endParaRPr lang="de-D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472265">
                <a:tc>
                  <a:txBody>
                    <a:bodyPr/>
                    <a:lstStyle/>
                    <a:p>
                      <a:pPr algn="just">
                        <a:lnSpc>
                          <a:spcPct val="150000"/>
                        </a:lnSpc>
                        <a:spcBef>
                          <a:spcPts val="300"/>
                        </a:spcBef>
                        <a:spcAft>
                          <a:spcPts val="0"/>
                        </a:spcAft>
                      </a:pPr>
                      <a:r>
                        <a:rPr lang="de-DE" sz="1000">
                          <a:effectLst/>
                        </a:rPr>
                        <a:t>Independent Learning</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300"/>
                        </a:spcBef>
                        <a:spcAft>
                          <a:spcPts val="0"/>
                        </a:spcAft>
                      </a:pPr>
                      <a:r>
                        <a:rPr lang="de-DE" sz="1000">
                          <a:effectLst/>
                          <a:highlight>
                            <a:srgbClr val="FFFF00"/>
                          </a:highlight>
                        </a:rPr>
                        <a:t> </a:t>
                      </a:r>
                      <a:endParaRPr lang="de-D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300"/>
                        </a:spcBef>
                        <a:spcAft>
                          <a:spcPts val="0"/>
                        </a:spcAft>
                      </a:pPr>
                      <a:r>
                        <a:rPr lang="de-DE" sz="1000" dirty="0">
                          <a:effectLst/>
                          <a:highlight>
                            <a:srgbClr val="FFFF00"/>
                          </a:highlight>
                        </a:rPr>
                        <a:t> </a:t>
                      </a:r>
                      <a:endParaRPr lang="de-D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84071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95536" y="4941168"/>
            <a:ext cx="8569647" cy="4103687"/>
          </a:xfrm>
        </p:spPr>
        <p:txBody>
          <a:bodyPr/>
          <a:lstStyle/>
          <a:p>
            <a:r>
              <a:rPr lang="de-DE" sz="2000" dirty="0"/>
              <a:t>Temporäres „Gerüst“, pädagogische Hilfestellungen, </a:t>
            </a:r>
            <a:br>
              <a:rPr lang="de-DE" sz="2000" dirty="0"/>
            </a:br>
            <a:r>
              <a:rPr lang="de-DE" sz="2000" dirty="0"/>
              <a:t>die es Lernenden ermöglicht, Aufgaben zu lösen. </a:t>
            </a:r>
          </a:p>
          <a:p>
            <a:r>
              <a:rPr lang="de-DE" sz="2000" dirty="0"/>
              <a:t>Hilfestellungen werden sukzessive  zurückzufahren, </a:t>
            </a:r>
            <a:br>
              <a:rPr lang="de-DE" sz="2000" dirty="0"/>
            </a:br>
            <a:r>
              <a:rPr lang="de-DE" sz="2000" dirty="0"/>
              <a:t>bis die Lernenden die Aufgaben eigenständig lösen können.</a:t>
            </a:r>
          </a:p>
          <a:p>
            <a:endParaRPr lang="de-DE" dirty="0"/>
          </a:p>
        </p:txBody>
      </p:sp>
      <p:sp>
        <p:nvSpPr>
          <p:cNvPr id="3" name="Titel 2"/>
          <p:cNvSpPr>
            <a:spLocks noGrp="1"/>
          </p:cNvSpPr>
          <p:nvPr>
            <p:ph type="title"/>
          </p:nvPr>
        </p:nvSpPr>
        <p:spPr/>
        <p:txBody>
          <a:bodyPr/>
          <a:lstStyle/>
          <a:p>
            <a:r>
              <a:rPr lang="de-DE" dirty="0" err="1"/>
              <a:t>Scaffolding</a:t>
            </a:r>
            <a:endParaRPr lang="de-DE"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1754" b="18692"/>
          <a:stretch/>
        </p:blipFill>
        <p:spPr>
          <a:xfrm>
            <a:off x="20112" y="1052735"/>
            <a:ext cx="9123888" cy="3888433"/>
          </a:xfrm>
          <a:prstGeom prst="rect">
            <a:avLst/>
          </a:prstGeom>
        </p:spPr>
      </p:pic>
      <p:sp>
        <p:nvSpPr>
          <p:cNvPr id="5" name="Textfeld 4"/>
          <p:cNvSpPr txBox="1"/>
          <p:nvPr/>
        </p:nvSpPr>
        <p:spPr>
          <a:xfrm>
            <a:off x="7991872" y="5013176"/>
            <a:ext cx="1152128" cy="246221"/>
          </a:xfrm>
          <a:prstGeom prst="rect">
            <a:avLst/>
          </a:prstGeom>
          <a:noFill/>
        </p:spPr>
        <p:txBody>
          <a:bodyPr wrap="square" rtlCol="0">
            <a:spAutoFit/>
          </a:bodyPr>
          <a:lstStyle/>
          <a:p>
            <a:r>
              <a:rPr lang="de-DE" sz="1000" dirty="0"/>
              <a:t>Bild: </a:t>
            </a:r>
            <a:r>
              <a:rPr lang="de-DE" sz="1000" dirty="0" err="1"/>
              <a:t>Pixabay</a:t>
            </a:r>
            <a:endParaRPr lang="de-DE" sz="1000" dirty="0"/>
          </a:p>
        </p:txBody>
      </p:sp>
    </p:spTree>
    <p:extLst>
      <p:ext uri="{BB962C8B-B14F-4D97-AF65-F5344CB8AC3E}">
        <p14:creationId xmlns:p14="http://schemas.microsoft.com/office/powerpoint/2010/main" val="133543415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3555</Words>
  <Application>Microsoft Office PowerPoint</Application>
  <PresentationFormat>Bildschirmpräsentation (4:3)</PresentationFormat>
  <Paragraphs>269</Paragraphs>
  <Slides>23</Slides>
  <Notes>23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Avenir Next</vt:lpstr>
      <vt:lpstr>Calibri</vt:lpstr>
      <vt:lpstr>Times New Roman</vt:lpstr>
      <vt:lpstr>Larissa</vt:lpstr>
      <vt:lpstr>Modul 6:   Kognitive und metakognitive Schreibstrategien unterrichten  Block 2:  Schreibstrategien kennenlernen  und vermitteln  </vt:lpstr>
      <vt:lpstr>Vorstellung und Kennenlernen</vt:lpstr>
      <vt:lpstr>Das BaCuLit Kerncurriculum: 9 Module in 23 (optionalen) Dreistunden-Lehreinheiten </vt:lpstr>
      <vt:lpstr>Schreiben als Bestandteil und Aufgabe aller Fächer</vt:lpstr>
      <vt:lpstr>Arbeitsauftrag</vt:lpstr>
      <vt:lpstr>Schreibförderung vs Orthografie?</vt:lpstr>
      <vt:lpstr>Prinzip der expliziten Strategievermittlung </vt:lpstr>
      <vt:lpstr>Prinzip der expliziten Strategievermittlung </vt:lpstr>
      <vt:lpstr>Scaffolding</vt:lpstr>
      <vt:lpstr>Arbeitsauftrag</vt:lpstr>
      <vt:lpstr>Schreibfunktionen (Ossner 1995)</vt:lpstr>
      <vt:lpstr>Schreiben: Analog oder digital?</vt:lpstr>
      <vt:lpstr>Phasen des Schreibprozesses in der Praxis</vt:lpstr>
      <vt:lpstr>Planen</vt:lpstr>
      <vt:lpstr>Planen</vt:lpstr>
      <vt:lpstr>Formulieren</vt:lpstr>
      <vt:lpstr>Überarbeiten / Reflexion</vt:lpstr>
      <vt:lpstr>Überarbeiten / Reflexion</vt:lpstr>
      <vt:lpstr>Überarbeiten nach Feedback und Reflexion</vt:lpstr>
      <vt:lpstr>Schreibprozesse: mögliche Settings (Wampfler 2020)</vt:lpstr>
      <vt:lpstr>Feedback zum Modul Schreiben Block 2</vt:lpstr>
      <vt:lpstr>Literaturtipps</vt:lpstr>
      <vt:lpstr>PowerPoint-Präsentation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Sigges, Stefan (PL)</cp:lastModifiedBy>
  <cp:revision>155</cp:revision>
  <cp:lastPrinted>2018-08-17T13:39:57Z</cp:lastPrinted>
  <dcterms:created xsi:type="dcterms:W3CDTF">2016-11-02T10:00:14Z</dcterms:created>
  <dcterms:modified xsi:type="dcterms:W3CDTF">2022-09-19T15:05:00Z</dcterms:modified>
</cp:coreProperties>
</file>