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20"/>
  </p:notesMasterIdLst>
  <p:handoutMasterIdLst>
    <p:handoutMasterId r:id="rId21"/>
  </p:handoutMasterIdLst>
  <p:sldIdLst>
    <p:sldId id="871" r:id="rId3"/>
    <p:sldId id="395" r:id="rId4"/>
    <p:sldId id="879" r:id="rId5"/>
    <p:sldId id="872" r:id="rId6"/>
    <p:sldId id="873" r:id="rId7"/>
    <p:sldId id="389" r:id="rId8"/>
    <p:sldId id="396" r:id="rId9"/>
    <p:sldId id="390" r:id="rId10"/>
    <p:sldId id="874" r:id="rId11"/>
    <p:sldId id="875" r:id="rId12"/>
    <p:sldId id="388" r:id="rId13"/>
    <p:sldId id="391" r:id="rId14"/>
    <p:sldId id="876" r:id="rId15"/>
    <p:sldId id="393" r:id="rId16"/>
    <p:sldId id="877" r:id="rId17"/>
    <p:sldId id="878" r:id="rId18"/>
    <p:sldId id="394" r:id="rId19"/>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95481" autoAdjust="0"/>
  </p:normalViewPr>
  <p:slideViewPr>
    <p:cSldViewPr>
      <p:cViewPr varScale="1">
        <p:scale>
          <a:sx n="118" d="100"/>
          <a:sy n="118" d="100"/>
        </p:scale>
        <p:origin x="132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613"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 Diagnostik &amp; 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smtClean="0">
              <a:ln/>
              <a:effectLst/>
              <a:uLnTx/>
              <a:uFillTx/>
              <a:latin typeface="Calibri"/>
              <a:ea typeface="+mn-ea"/>
              <a:cs typeface="+mn-cs"/>
            </a:rPr>
            <a:t>(7) Mehrsprachige Lernende</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a:ln w="57150">
          <a:solidFill>
            <a:srgbClr val="C00000"/>
          </a:solidFill>
        </a:ln>
      </dgm:spPr>
      <dgm:t>
        <a:bodyPr/>
        <a:lstStyle/>
        <a:p>
          <a:pPr>
            <a:buClrTx/>
            <a:buSzTx/>
            <a:buFontTx/>
            <a:buNone/>
          </a:pPr>
          <a:r>
            <a:rPr lang="de-DE" sz="1800" dirty="0" smtClean="0"/>
            <a:t>(6) Schreibstrategien</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t>
        <a:bodyPr/>
        <a:lstStyle/>
        <a:p>
          <a:endParaRPr lang="de-DE"/>
        </a:p>
      </dgm:t>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t>
        <a:bodyPr/>
        <a:lstStyle/>
        <a:p>
          <a:endParaRPr lang="de-DE"/>
        </a:p>
      </dgm:t>
    </dgm:pt>
    <dgm:pt modelId="{8AD64ADA-A9C3-48CE-8347-ED667CE16ED6}" type="pres">
      <dgm:prSet presAssocID="{2428A602-06FE-42D3-BE26-40116D2485D3}" presName="sibTransFirstNode" presStyleLbl="bgShp" presStyleIdx="0" presStyleCnt="1"/>
      <dgm:spPr/>
      <dgm:t>
        <a:bodyPr/>
        <a:lstStyle/>
        <a:p>
          <a:endParaRPr lang="de-DE"/>
        </a:p>
      </dgm:t>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t>
        <a:bodyPr/>
        <a:lstStyle/>
        <a:p>
          <a:endParaRPr lang="de-DE"/>
        </a:p>
      </dgm:t>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t>
        <a:bodyPr/>
        <a:lstStyle/>
        <a:p>
          <a:endParaRPr lang="de-DE"/>
        </a:p>
      </dgm:t>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t>
        <a:bodyPr/>
        <a:lstStyle/>
        <a:p>
          <a:endParaRPr lang="de-DE"/>
        </a:p>
      </dgm:t>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t>
        <a:bodyPr/>
        <a:lstStyle/>
        <a:p>
          <a:endParaRPr lang="de-DE"/>
        </a:p>
      </dgm:t>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t>
        <a:bodyPr/>
        <a:lstStyle/>
        <a:p>
          <a:endParaRPr lang="de-DE"/>
        </a:p>
      </dgm:t>
    </dgm:pt>
    <dgm:pt modelId="{696611D4-6ECB-43EC-9631-563BE88C2595}" type="pres">
      <dgm:prSet presAssocID="{931946D3-8168-4272-AA3B-F2271B6889D1}" presName="nodeFollowingNodes" presStyleLbl="node1" presStyleIdx="6" presStyleCnt="9" custScaleX="171742" custRadScaleRad="124969" custRadScaleInc="104239">
        <dgm:presLayoutVars>
          <dgm:bulletEnabled val="1"/>
        </dgm:presLayoutVars>
      </dgm:prSet>
      <dgm:spPr/>
      <dgm:t>
        <a:bodyPr/>
        <a:lstStyle/>
        <a:p>
          <a:endParaRPr lang="de-DE"/>
        </a:p>
      </dgm:t>
    </dgm:pt>
    <dgm:pt modelId="{E822C1D9-1126-4C86-AF63-B48D0FF35DD5}" type="pres">
      <dgm:prSet presAssocID="{EC5CD961-98FB-407D-96DD-CF008BA5F855}" presName="nodeFollowingNodes" presStyleLbl="node1" presStyleIdx="7" presStyleCnt="9" custScaleX="171742" custRadScaleRad="117865" custRadScaleInc="-69448">
        <dgm:presLayoutVars>
          <dgm:bulletEnabled val="1"/>
        </dgm:presLayoutVars>
      </dgm:prSet>
      <dgm:spPr/>
      <dgm:t>
        <a:bodyPr/>
        <a:lstStyle/>
        <a:p>
          <a:endParaRPr lang="de-DE"/>
        </a:p>
      </dgm:t>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t>
        <a:bodyPr/>
        <a:lstStyle/>
        <a:p>
          <a:endParaRPr lang="de-DE"/>
        </a:p>
      </dgm:t>
    </dgm:pt>
  </dgm:ptLst>
  <dgm:cxnLst>
    <dgm:cxn modelId="{D53536D4-6F7D-478A-A19A-633EA4668134}" type="presOf" srcId="{A215E77C-A3BC-4A8E-BEDD-A05CB9A124AE}" destId="{8662FC47-0303-4D47-8B68-4B9CB86DE8E5}" srcOrd="0" destOrd="0" presId="urn:microsoft.com/office/officeart/2005/8/layout/cycle3"/>
    <dgm:cxn modelId="{B220BF9D-F948-4700-81EF-506EC30C9EDD}" type="presOf" srcId="{1D414591-4D4E-4098-B6A6-8FF1D056C587}" destId="{0B8155CE-6EE0-4AF4-894D-E04F676935EB}"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04DAFFE6-059D-475F-A7F2-FF52A7D588B3}" type="presOf" srcId="{26F96612-148D-4395-841B-DC7EBDFA13B7}" destId="{3C1A539E-6DA6-44CB-8349-72FEDF1C9AA3}"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B7163381-3995-4CF0-AAFB-572E082BB877}" srcId="{8B09D1DF-D6FB-4621-9DC3-BEEBE96FC6AE}" destId="{82678BDB-58C2-4E1A-BFC7-810F1F3BEEB1}" srcOrd="1" destOrd="0" parTransId="{5C1508B4-BFB6-4E74-96EE-D814169D4F07}" sibTransId="{8ABA0F12-EB15-41A4-B865-0FB90E077AC3}"/>
    <dgm:cxn modelId="{AD3EFDDB-B471-4CC1-98D9-5813EE6592DA}" srcId="{8B09D1DF-D6FB-4621-9DC3-BEEBE96FC6AE}" destId="{931946D3-8168-4272-AA3B-F2271B6889D1}" srcOrd="6" destOrd="0" parTransId="{2A2424A2-5BB8-4516-997D-6C54E0CB689D}" sibTransId="{1C51AAFF-3AE1-4516-9032-54208AE43962}"/>
    <dgm:cxn modelId="{BAA370C3-675F-4DD5-A2DD-980A5E3C7B2D}" srcId="{8B09D1DF-D6FB-4621-9DC3-BEEBE96FC6AE}" destId="{EC5CD961-98FB-407D-96DD-CF008BA5F855}" srcOrd="7" destOrd="0" parTransId="{9E5A19C3-901D-49BB-8181-3CE354637CAE}" sibTransId="{8A92503B-01C1-4532-B106-8BB590688372}"/>
    <dgm:cxn modelId="{75C4095A-0FE5-4F32-B542-319292AEBBA5}" type="presOf" srcId="{8B09D1DF-D6FB-4621-9DC3-BEEBE96FC6AE}" destId="{9A8607C8-CF0A-457F-BD86-8B61654C4CF5}" srcOrd="0" destOrd="0" presId="urn:microsoft.com/office/officeart/2005/8/layout/cycle3"/>
    <dgm:cxn modelId="{89122276-568E-44C5-BDF2-252145E79A9E}" type="presOf" srcId="{EC5CD961-98FB-407D-96DD-CF008BA5F855}" destId="{E822C1D9-1126-4C86-AF63-B48D0FF35DD5}" srcOrd="0" destOrd="0" presId="urn:microsoft.com/office/officeart/2005/8/layout/cycle3"/>
    <dgm:cxn modelId="{688EEF8E-17F6-43A8-B491-F99B1A3694A3}" srcId="{8B09D1DF-D6FB-4621-9DC3-BEEBE96FC6AE}" destId="{AC2F5B03-A634-4632-87F1-5CD8E1748A58}" srcOrd="2" destOrd="0" parTransId="{EE61993C-F706-4B63-85B8-C92913F9A54C}" sibTransId="{FF6A5952-1E3C-49E4-B330-09D9FFDCF1F5}"/>
    <dgm:cxn modelId="{C48FE9F3-D92A-4E0D-92E4-C71A949AC46A}" srcId="{8B09D1DF-D6FB-4621-9DC3-BEEBE96FC6AE}" destId="{1D414591-4D4E-4098-B6A6-8FF1D056C587}" srcOrd="5" destOrd="0" parTransId="{1FC1A42C-FBE2-40E5-90FB-1B5A94E87CAB}" sibTransId="{9DA650A3-7426-46DB-93A4-0550E36FE05D}"/>
    <dgm:cxn modelId="{B9C888C8-5455-490D-901B-DBA09D444D0B}" type="presOf" srcId="{95058CA7-3F8A-4A70-A4B0-8C84D1FBE683}" destId="{46741B13-0897-40C2-8F2B-9BB5AA3049AA}" srcOrd="0" destOrd="0" presId="urn:microsoft.com/office/officeart/2005/8/layout/cycle3"/>
    <dgm:cxn modelId="{5FAB954A-0CF1-49B9-B9DC-C60CADEA8D6A}" type="presOf" srcId="{96EF904B-6F14-4E9C-9C96-60B837C8B7CA}" destId="{134C7451-639C-4FBE-AA6F-5299AC7B02C6}" srcOrd="0" destOrd="0" presId="urn:microsoft.com/office/officeart/2005/8/layout/cycle3"/>
    <dgm:cxn modelId="{0D71E031-1EB1-4529-816B-15E3F4B6D407}" type="presOf" srcId="{AC2F5B03-A634-4632-87F1-5CD8E1748A58}" destId="{5B0873A4-F700-4F29-9748-98C5C8521A46}" srcOrd="0" destOrd="0" presId="urn:microsoft.com/office/officeart/2005/8/layout/cycle3"/>
    <dgm:cxn modelId="{80EE18FB-6243-4A41-A750-A06540607E54}" type="presOf" srcId="{2428A602-06FE-42D3-BE26-40116D2485D3}" destId="{8AD64ADA-A9C3-48CE-8347-ED667CE16ED6}" srcOrd="0" destOrd="0" presId="urn:microsoft.com/office/officeart/2005/8/layout/cycle3"/>
    <dgm:cxn modelId="{9B01C709-BA8D-48D1-A485-9C92006CE41F}" type="presOf" srcId="{931946D3-8168-4272-AA3B-F2271B6889D1}" destId="{696611D4-6ECB-43EC-9631-563BE88C2595}" srcOrd="0" destOrd="0" presId="urn:microsoft.com/office/officeart/2005/8/layout/cycle3"/>
    <dgm:cxn modelId="{0C44D43A-241F-4463-A6D7-778C52B3BF9F}" srcId="{8B09D1DF-D6FB-4621-9DC3-BEEBE96FC6AE}" destId="{26F96612-148D-4395-841B-DC7EBDFA13B7}" srcOrd="8" destOrd="0" parTransId="{0E524B3C-3F15-4E0E-ABE0-399CF3AF7951}" sibTransId="{7A2D6429-5600-4965-BF95-B8924406D236}"/>
    <dgm:cxn modelId="{A7A75787-A62E-48C8-9585-1E6901F8D2BE}" type="presOf" srcId="{82678BDB-58C2-4E1A-BFC7-810F1F3BEEB1}" destId="{B0D3CCDC-C10B-47A8-B946-1A43B4312188}"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1429561A-465A-4442-8F47-227AE144B852}" type="presParOf" srcId="{9A8607C8-CF0A-457F-BD86-8B61654C4CF5}" destId="{59EE5170-3816-4A38-BA66-3D84E4DCC414}" srcOrd="0" destOrd="0" presId="urn:microsoft.com/office/officeart/2005/8/layout/cycle3"/>
    <dgm:cxn modelId="{55D44B90-1DF0-4CAD-9CA2-8E9B6E25D7A7}" type="presParOf" srcId="{59EE5170-3816-4A38-BA66-3D84E4DCC414}" destId="{46741B13-0897-40C2-8F2B-9BB5AA3049AA}" srcOrd="0" destOrd="0" presId="urn:microsoft.com/office/officeart/2005/8/layout/cycle3"/>
    <dgm:cxn modelId="{CF4B1BFF-4D89-488A-B98D-8D1760D5E79B}" type="presParOf" srcId="{59EE5170-3816-4A38-BA66-3D84E4DCC414}" destId="{8AD64ADA-A9C3-48CE-8347-ED667CE16ED6}" srcOrd="1" destOrd="0" presId="urn:microsoft.com/office/officeart/2005/8/layout/cycle3"/>
    <dgm:cxn modelId="{F0BFF320-FAB3-42F9-801C-CCB221A2D8EE}" type="presParOf" srcId="{59EE5170-3816-4A38-BA66-3D84E4DCC414}" destId="{B0D3CCDC-C10B-47A8-B946-1A43B4312188}" srcOrd="2" destOrd="0" presId="urn:microsoft.com/office/officeart/2005/8/layout/cycle3"/>
    <dgm:cxn modelId="{29CA0C7E-E9BB-4471-A2B3-10B94BE7B7D4}" type="presParOf" srcId="{59EE5170-3816-4A38-BA66-3D84E4DCC414}" destId="{5B0873A4-F700-4F29-9748-98C5C8521A46}" srcOrd="3" destOrd="0" presId="urn:microsoft.com/office/officeart/2005/8/layout/cycle3"/>
    <dgm:cxn modelId="{A2538C15-1A74-410B-B9E9-88B8C2857E00}" type="presParOf" srcId="{59EE5170-3816-4A38-BA66-3D84E4DCC414}" destId="{8662FC47-0303-4D47-8B68-4B9CB86DE8E5}" srcOrd="4" destOrd="0" presId="urn:microsoft.com/office/officeart/2005/8/layout/cycle3"/>
    <dgm:cxn modelId="{5B80FD5B-292B-4018-9B7B-30AB7A169F7E}" type="presParOf" srcId="{59EE5170-3816-4A38-BA66-3D84E4DCC414}" destId="{134C7451-639C-4FBE-AA6F-5299AC7B02C6}" srcOrd="5" destOrd="0" presId="urn:microsoft.com/office/officeart/2005/8/layout/cycle3"/>
    <dgm:cxn modelId="{B505FB54-36C8-40E1-B992-568204B9EBF8}" type="presParOf" srcId="{59EE5170-3816-4A38-BA66-3D84E4DCC414}" destId="{0B8155CE-6EE0-4AF4-894D-E04F676935EB}" srcOrd="6" destOrd="0" presId="urn:microsoft.com/office/officeart/2005/8/layout/cycle3"/>
    <dgm:cxn modelId="{6DBE2E93-24C7-4E89-B2BC-CC646380AABE}" type="presParOf" srcId="{59EE5170-3816-4A38-BA66-3D84E4DCC414}" destId="{696611D4-6ECB-43EC-9631-563BE88C2595}" srcOrd="7" destOrd="0" presId="urn:microsoft.com/office/officeart/2005/8/layout/cycle3"/>
    <dgm:cxn modelId="{BD05297F-B5A9-4908-9E22-667013F96864}" type="presParOf" srcId="{59EE5170-3816-4A38-BA66-3D84E4DCC414}" destId="{E822C1D9-1126-4C86-AF63-B48D0FF35DD5}" srcOrd="8" destOrd="0" presId="urn:microsoft.com/office/officeart/2005/8/layout/cycle3"/>
    <dgm:cxn modelId="{CE534A57-F91B-41DC-9FA5-720485B4F0C7}"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73C44-D661-4AD2-BC9A-A0AC2D73426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de-DE"/>
        </a:p>
      </dgm:t>
    </dgm:pt>
    <dgm:pt modelId="{0AFD9532-4BC7-4B7E-BC28-A87654EC0CD5}">
      <dgm:prSet phldrT="[Text]"/>
      <dgm:spPr>
        <a:solidFill>
          <a:schemeClr val="accent2"/>
        </a:solidFill>
      </dgm:spPr>
      <dgm:t>
        <a:bodyPr/>
        <a:lstStyle/>
        <a:p>
          <a:r>
            <a:rPr lang="de-DE" dirty="0"/>
            <a:t>Grundlagen</a:t>
          </a:r>
        </a:p>
      </dgm:t>
    </dgm:pt>
    <dgm:pt modelId="{CA4BA74F-C18B-4925-B243-8EB68592CC32}" type="parTrans" cxnId="{7F8695D4-F180-44C0-9A12-9C56E7F31386}">
      <dgm:prSet/>
      <dgm:spPr/>
      <dgm:t>
        <a:bodyPr/>
        <a:lstStyle/>
        <a:p>
          <a:endParaRPr lang="de-DE"/>
        </a:p>
      </dgm:t>
    </dgm:pt>
    <dgm:pt modelId="{1CB77EFF-6947-4F1E-A8D1-F48BC0F14922}" type="sibTrans" cxnId="{7F8695D4-F180-44C0-9A12-9C56E7F31386}">
      <dgm:prSet/>
      <dgm:spPr/>
      <dgm:t>
        <a:bodyPr/>
        <a:lstStyle/>
        <a:p>
          <a:endParaRPr lang="de-DE"/>
        </a:p>
      </dgm:t>
    </dgm:pt>
    <dgm:pt modelId="{4627BD78-3BC2-4FB4-9C5C-93C776577F00}">
      <dgm:prSet phldrT="[Text]"/>
      <dgm:spPr>
        <a:solidFill>
          <a:schemeClr val="bg1">
            <a:alpha val="90000"/>
          </a:schemeClr>
        </a:solidFill>
      </dgm:spPr>
      <dgm:t>
        <a:bodyPr/>
        <a:lstStyle/>
        <a:p>
          <a:pPr algn="l"/>
          <a:r>
            <a:rPr lang="de-DE" dirty="0">
              <a:solidFill>
                <a:schemeClr val="dk1">
                  <a:hueOff val="0"/>
                  <a:satOff val="0"/>
                  <a:lumOff val="0"/>
                </a:schemeClr>
              </a:solidFill>
            </a:rPr>
            <a:t>- </a:t>
          </a:r>
          <a:r>
            <a:rPr lang="de-DE" dirty="0"/>
            <a:t>Zusammenhang zwischen Lese- und  Schreibaktivitäten</a:t>
          </a:r>
        </a:p>
        <a:p>
          <a:pPr algn="l"/>
          <a:r>
            <a:rPr lang="de-DE" dirty="0"/>
            <a:t>- Phasen des Schreibprozesses</a:t>
          </a:r>
        </a:p>
        <a:p>
          <a:pPr algn="l"/>
          <a:r>
            <a:rPr lang="de-DE" dirty="0"/>
            <a:t>- </a:t>
          </a:r>
          <a:r>
            <a:rPr lang="de-DE" dirty="0">
              <a:solidFill>
                <a:schemeClr val="dk1">
                  <a:hueOff val="0"/>
                  <a:satOff val="0"/>
                  <a:lumOff val="0"/>
                </a:schemeClr>
              </a:solidFill>
            </a:rPr>
            <a:t> Schreibprozessmodell von Hayes</a:t>
          </a:r>
        </a:p>
      </dgm:t>
    </dgm:pt>
    <dgm:pt modelId="{E34A8AD0-090A-46E9-A9BA-47074BDBCD8E}" type="parTrans" cxnId="{8B478ED5-31A0-4A2D-953E-16790103BEC2}">
      <dgm:prSet/>
      <dgm:spPr/>
      <dgm:t>
        <a:bodyPr/>
        <a:lstStyle/>
        <a:p>
          <a:endParaRPr lang="de-DE"/>
        </a:p>
      </dgm:t>
    </dgm:pt>
    <dgm:pt modelId="{FCB87AD7-6B0A-46AA-8FA3-CB9BE6AFA28A}" type="sibTrans" cxnId="{8B478ED5-31A0-4A2D-953E-16790103BEC2}">
      <dgm:prSet/>
      <dgm:spPr/>
      <dgm:t>
        <a:bodyPr/>
        <a:lstStyle/>
        <a:p>
          <a:endParaRPr lang="de-DE"/>
        </a:p>
      </dgm:t>
    </dgm:pt>
    <dgm:pt modelId="{34C5AB03-62FC-440A-838F-A4D1FCD9126A}">
      <dgm:prSet phldrT="[Text]"/>
      <dgm:spPr>
        <a:solidFill>
          <a:schemeClr val="accent1"/>
        </a:solidFill>
      </dgm:spPr>
      <dgm:t>
        <a:bodyPr/>
        <a:lstStyle/>
        <a:p>
          <a:endParaRPr lang="de-DE" dirty="0"/>
        </a:p>
        <a:p>
          <a:r>
            <a:rPr lang="de-DE" dirty="0"/>
            <a:t>Schreibstrategien </a:t>
          </a:r>
        </a:p>
        <a:p>
          <a:endParaRPr lang="de-DE" dirty="0"/>
        </a:p>
      </dgm:t>
    </dgm:pt>
    <dgm:pt modelId="{56EB6D9E-E178-4354-AD01-72CCF6D438D1}" type="parTrans" cxnId="{26BC09E6-7A17-4014-B4D5-C84148390B3A}">
      <dgm:prSet/>
      <dgm:spPr/>
      <dgm:t>
        <a:bodyPr/>
        <a:lstStyle/>
        <a:p>
          <a:endParaRPr lang="de-DE"/>
        </a:p>
      </dgm:t>
    </dgm:pt>
    <dgm:pt modelId="{8AF2DD6C-C4B2-4C67-A7D7-E108A574B552}" type="sibTrans" cxnId="{26BC09E6-7A17-4014-B4D5-C84148390B3A}">
      <dgm:prSet/>
      <dgm:spPr/>
      <dgm:t>
        <a:bodyPr/>
        <a:lstStyle/>
        <a:p>
          <a:endParaRPr lang="de-DE"/>
        </a:p>
      </dgm:t>
    </dgm:pt>
    <dgm:pt modelId="{74D5D427-E23F-496E-B92B-59B7E0B1402F}">
      <dgm:prSet phldrT="[Text]"/>
      <dgm:spPr>
        <a:solidFill>
          <a:schemeClr val="accent4">
            <a:lumMod val="20000"/>
            <a:lumOff val="80000"/>
            <a:alpha val="90000"/>
          </a:schemeClr>
        </a:solidFill>
      </dgm:spPr>
      <dgm:t>
        <a:bodyPr/>
        <a:lstStyle/>
        <a:p>
          <a:pPr algn="l"/>
          <a:r>
            <a:rPr lang="de-DE" dirty="0"/>
            <a:t>- Lernzuwachs durch kompetentes Schreiben</a:t>
          </a:r>
        </a:p>
        <a:p>
          <a:pPr algn="l"/>
          <a:r>
            <a:rPr lang="de-DE" dirty="0"/>
            <a:t>- Schreiben: Analog oder Digital?</a:t>
          </a:r>
        </a:p>
        <a:p>
          <a:pPr algn="l"/>
          <a:r>
            <a:rPr lang="de-DE" dirty="0"/>
            <a:t>- Schreibstrategien nach Phasen</a:t>
          </a:r>
        </a:p>
      </dgm:t>
    </dgm:pt>
    <dgm:pt modelId="{E89916D4-5574-457D-A950-E74A700954AE}" type="parTrans" cxnId="{4A227258-827A-4B3D-8EEB-D15C7378ABE1}">
      <dgm:prSet/>
      <dgm:spPr/>
      <dgm:t>
        <a:bodyPr/>
        <a:lstStyle/>
        <a:p>
          <a:endParaRPr lang="de-DE"/>
        </a:p>
      </dgm:t>
    </dgm:pt>
    <dgm:pt modelId="{3AE03821-D042-4C4F-88EC-262AAC7E111C}" type="sibTrans" cxnId="{4A227258-827A-4B3D-8EEB-D15C7378ABE1}">
      <dgm:prSet/>
      <dgm:spPr/>
      <dgm:t>
        <a:bodyPr/>
        <a:lstStyle/>
        <a:p>
          <a:endParaRPr lang="de-DE"/>
        </a:p>
      </dgm:t>
    </dgm:pt>
    <dgm:pt modelId="{45374C98-010F-45D4-9185-A188526BC4E0}">
      <dgm:prSet phldrT="[Text]"/>
      <dgm:spPr>
        <a:solidFill>
          <a:schemeClr val="accent4">
            <a:lumMod val="20000"/>
            <a:lumOff val="80000"/>
            <a:alpha val="90000"/>
          </a:schemeClr>
        </a:solidFill>
      </dgm:spPr>
      <dgm:t>
        <a:bodyPr/>
        <a:lstStyle/>
        <a:p>
          <a:pPr algn="l"/>
          <a:r>
            <a:rPr lang="de-DE" dirty="0"/>
            <a:t>- Definition Szenario</a:t>
          </a:r>
        </a:p>
        <a:p>
          <a:pPr algn="l"/>
          <a:r>
            <a:rPr lang="de-DE" dirty="0"/>
            <a:t>- Beispiel eines Szenarios</a:t>
          </a:r>
        </a:p>
        <a:p>
          <a:pPr algn="l"/>
          <a:r>
            <a:rPr lang="de-DE" dirty="0"/>
            <a:t>- Aufbau Szenario</a:t>
          </a:r>
        </a:p>
        <a:p>
          <a:pPr algn="l"/>
          <a:r>
            <a:rPr lang="de-DE" dirty="0"/>
            <a:t>- Entwicklung </a:t>
          </a:r>
          <a:r>
            <a:rPr lang="de-DE" dirty="0" err="1"/>
            <a:t>Szenariokonzept</a:t>
          </a:r>
          <a:endParaRPr lang="de-DE" dirty="0"/>
        </a:p>
      </dgm:t>
    </dgm:pt>
    <dgm:pt modelId="{5A889348-F238-4844-AFD2-315FAD1FA9F9}" type="parTrans" cxnId="{4E739024-3D1F-4421-8D1D-019366D4CACD}">
      <dgm:prSet/>
      <dgm:spPr/>
      <dgm:t>
        <a:bodyPr/>
        <a:lstStyle/>
        <a:p>
          <a:endParaRPr lang="de-DE"/>
        </a:p>
      </dgm:t>
    </dgm:pt>
    <dgm:pt modelId="{4D270E9E-E6F7-4E5F-B9EC-ED31180174EB}" type="sibTrans" cxnId="{4E739024-3D1F-4421-8D1D-019366D4CACD}">
      <dgm:prSet/>
      <dgm:spPr/>
      <dgm:t>
        <a:bodyPr/>
        <a:lstStyle/>
        <a:p>
          <a:endParaRPr lang="de-DE"/>
        </a:p>
      </dgm:t>
    </dgm:pt>
    <dgm:pt modelId="{DA7DAC45-085E-4B57-A139-EC2D12872DF1}">
      <dgm:prSet phldrT="[Text]"/>
      <dgm:spPr/>
      <dgm:t>
        <a:bodyPr/>
        <a:lstStyle/>
        <a:p>
          <a:r>
            <a:rPr lang="de-DE"/>
            <a:t>Szenario-basiertes Schreiben </a:t>
          </a:r>
          <a:endParaRPr lang="de-DE" dirty="0"/>
        </a:p>
      </dgm:t>
    </dgm:pt>
    <dgm:pt modelId="{4A0AFAFA-39A1-4CA6-A258-40C0DC6B618E}" type="sibTrans" cxnId="{98A6BD54-2DF6-42FA-8F6C-B9DA503369F0}">
      <dgm:prSet/>
      <dgm:spPr/>
      <dgm:t>
        <a:bodyPr/>
        <a:lstStyle/>
        <a:p>
          <a:endParaRPr lang="de-DE"/>
        </a:p>
      </dgm:t>
    </dgm:pt>
    <dgm:pt modelId="{55DB7FE3-456B-4A06-B6E1-539907FBAF87}" type="parTrans" cxnId="{98A6BD54-2DF6-42FA-8F6C-B9DA503369F0}">
      <dgm:prSet/>
      <dgm:spPr/>
      <dgm:t>
        <a:bodyPr/>
        <a:lstStyle/>
        <a:p>
          <a:endParaRPr lang="de-DE"/>
        </a:p>
      </dgm:t>
    </dgm:pt>
    <dgm:pt modelId="{B174260E-8386-475B-9031-A9AB72964B32}" type="pres">
      <dgm:prSet presAssocID="{DF273C44-D661-4AD2-BC9A-A0AC2D734263}" presName="diagram" presStyleCnt="0">
        <dgm:presLayoutVars>
          <dgm:chPref val="1"/>
          <dgm:dir/>
          <dgm:animOne val="branch"/>
          <dgm:animLvl val="lvl"/>
          <dgm:resizeHandles/>
        </dgm:presLayoutVars>
      </dgm:prSet>
      <dgm:spPr/>
      <dgm:t>
        <a:bodyPr/>
        <a:lstStyle/>
        <a:p>
          <a:endParaRPr lang="de-DE"/>
        </a:p>
      </dgm:t>
    </dgm:pt>
    <dgm:pt modelId="{99B3DF13-E0DC-4D1D-B810-CB9B4F428938}" type="pres">
      <dgm:prSet presAssocID="{0AFD9532-4BC7-4B7E-BC28-A87654EC0CD5}" presName="root" presStyleCnt="0"/>
      <dgm:spPr/>
    </dgm:pt>
    <dgm:pt modelId="{E380A9AD-149C-44C4-A560-CBD97C1FEBAD}" type="pres">
      <dgm:prSet presAssocID="{0AFD9532-4BC7-4B7E-BC28-A87654EC0CD5}" presName="rootComposite" presStyleCnt="0"/>
      <dgm:spPr/>
    </dgm:pt>
    <dgm:pt modelId="{0A84493F-CDEB-4EED-9149-0630E9972ACB}" type="pres">
      <dgm:prSet presAssocID="{0AFD9532-4BC7-4B7E-BC28-A87654EC0CD5}" presName="rootText" presStyleLbl="node1" presStyleIdx="0" presStyleCnt="3"/>
      <dgm:spPr/>
      <dgm:t>
        <a:bodyPr/>
        <a:lstStyle/>
        <a:p>
          <a:endParaRPr lang="de-DE"/>
        </a:p>
      </dgm:t>
    </dgm:pt>
    <dgm:pt modelId="{3117EACD-62C8-43D5-AC7E-1512F001A1E5}" type="pres">
      <dgm:prSet presAssocID="{0AFD9532-4BC7-4B7E-BC28-A87654EC0CD5}" presName="rootConnector" presStyleLbl="node1" presStyleIdx="0" presStyleCnt="3"/>
      <dgm:spPr/>
      <dgm:t>
        <a:bodyPr/>
        <a:lstStyle/>
        <a:p>
          <a:endParaRPr lang="de-DE"/>
        </a:p>
      </dgm:t>
    </dgm:pt>
    <dgm:pt modelId="{09D383D6-7775-4B82-A9CA-8ED67DD8678C}" type="pres">
      <dgm:prSet presAssocID="{0AFD9532-4BC7-4B7E-BC28-A87654EC0CD5}" presName="childShape" presStyleCnt="0"/>
      <dgm:spPr/>
    </dgm:pt>
    <dgm:pt modelId="{73C64B2F-796F-4740-BB78-49E29B5EB329}" type="pres">
      <dgm:prSet presAssocID="{E34A8AD0-090A-46E9-A9BA-47074BDBCD8E}" presName="Name13" presStyleLbl="parChTrans1D2" presStyleIdx="0" presStyleCnt="3"/>
      <dgm:spPr/>
      <dgm:t>
        <a:bodyPr/>
        <a:lstStyle/>
        <a:p>
          <a:endParaRPr lang="de-DE"/>
        </a:p>
      </dgm:t>
    </dgm:pt>
    <dgm:pt modelId="{BC590F2C-3D7E-4398-9A9D-7E775FEBC377}" type="pres">
      <dgm:prSet presAssocID="{4627BD78-3BC2-4FB4-9C5C-93C776577F00}" presName="childText" presStyleLbl="bgAcc1" presStyleIdx="0" presStyleCnt="3">
        <dgm:presLayoutVars>
          <dgm:bulletEnabled val="1"/>
        </dgm:presLayoutVars>
      </dgm:prSet>
      <dgm:spPr/>
      <dgm:t>
        <a:bodyPr/>
        <a:lstStyle/>
        <a:p>
          <a:endParaRPr lang="de-DE"/>
        </a:p>
      </dgm:t>
    </dgm:pt>
    <dgm:pt modelId="{695BFFCD-B144-479B-8292-C7E15BF33968}" type="pres">
      <dgm:prSet presAssocID="{34C5AB03-62FC-440A-838F-A4D1FCD9126A}" presName="root" presStyleCnt="0"/>
      <dgm:spPr/>
    </dgm:pt>
    <dgm:pt modelId="{5ED60FAF-EEAC-4224-A64B-F195D3C86ACD}" type="pres">
      <dgm:prSet presAssocID="{34C5AB03-62FC-440A-838F-A4D1FCD9126A}" presName="rootComposite" presStyleCnt="0"/>
      <dgm:spPr/>
    </dgm:pt>
    <dgm:pt modelId="{722B060A-B4DA-43CF-A556-198470605611}" type="pres">
      <dgm:prSet presAssocID="{34C5AB03-62FC-440A-838F-A4D1FCD9126A}" presName="rootText" presStyleLbl="node1" presStyleIdx="1" presStyleCnt="3"/>
      <dgm:spPr/>
      <dgm:t>
        <a:bodyPr/>
        <a:lstStyle/>
        <a:p>
          <a:endParaRPr lang="de-DE"/>
        </a:p>
      </dgm:t>
    </dgm:pt>
    <dgm:pt modelId="{0E593980-32D6-4889-A84A-6D2D4097F8F3}" type="pres">
      <dgm:prSet presAssocID="{34C5AB03-62FC-440A-838F-A4D1FCD9126A}" presName="rootConnector" presStyleLbl="node1" presStyleIdx="1" presStyleCnt="3"/>
      <dgm:spPr/>
      <dgm:t>
        <a:bodyPr/>
        <a:lstStyle/>
        <a:p>
          <a:endParaRPr lang="de-DE"/>
        </a:p>
      </dgm:t>
    </dgm:pt>
    <dgm:pt modelId="{6FDB4782-A558-4931-9A6A-7772A8AFB661}" type="pres">
      <dgm:prSet presAssocID="{34C5AB03-62FC-440A-838F-A4D1FCD9126A}" presName="childShape" presStyleCnt="0"/>
      <dgm:spPr/>
    </dgm:pt>
    <dgm:pt modelId="{249E7FFC-C3E5-415A-9350-A11BAFE1FDF2}" type="pres">
      <dgm:prSet presAssocID="{E89916D4-5574-457D-A950-E74A700954AE}" presName="Name13" presStyleLbl="parChTrans1D2" presStyleIdx="1" presStyleCnt="3"/>
      <dgm:spPr/>
      <dgm:t>
        <a:bodyPr/>
        <a:lstStyle/>
        <a:p>
          <a:endParaRPr lang="de-DE"/>
        </a:p>
      </dgm:t>
    </dgm:pt>
    <dgm:pt modelId="{DACE84D7-2089-4100-A456-F198800957EC}" type="pres">
      <dgm:prSet presAssocID="{74D5D427-E23F-496E-B92B-59B7E0B1402F}" presName="childText" presStyleLbl="bgAcc1" presStyleIdx="1" presStyleCnt="3">
        <dgm:presLayoutVars>
          <dgm:bulletEnabled val="1"/>
        </dgm:presLayoutVars>
      </dgm:prSet>
      <dgm:spPr/>
      <dgm:t>
        <a:bodyPr/>
        <a:lstStyle/>
        <a:p>
          <a:endParaRPr lang="de-DE"/>
        </a:p>
      </dgm:t>
    </dgm:pt>
    <dgm:pt modelId="{3462DAB3-5ECA-42E5-B28A-2FD09C533005}" type="pres">
      <dgm:prSet presAssocID="{DA7DAC45-085E-4B57-A139-EC2D12872DF1}" presName="root" presStyleCnt="0"/>
      <dgm:spPr/>
    </dgm:pt>
    <dgm:pt modelId="{8F281608-078E-4595-985F-720DE129C192}" type="pres">
      <dgm:prSet presAssocID="{DA7DAC45-085E-4B57-A139-EC2D12872DF1}" presName="rootComposite" presStyleCnt="0"/>
      <dgm:spPr/>
    </dgm:pt>
    <dgm:pt modelId="{92A7ACD7-0AC2-40CD-BBCB-258CDE5C868B}" type="pres">
      <dgm:prSet presAssocID="{DA7DAC45-085E-4B57-A139-EC2D12872DF1}" presName="rootText" presStyleLbl="node1" presStyleIdx="2" presStyleCnt="3"/>
      <dgm:spPr/>
      <dgm:t>
        <a:bodyPr/>
        <a:lstStyle/>
        <a:p>
          <a:endParaRPr lang="de-DE"/>
        </a:p>
      </dgm:t>
    </dgm:pt>
    <dgm:pt modelId="{079C4A3C-60EF-4CCC-BC0E-C4728F31EE00}" type="pres">
      <dgm:prSet presAssocID="{DA7DAC45-085E-4B57-A139-EC2D12872DF1}" presName="rootConnector" presStyleLbl="node1" presStyleIdx="2" presStyleCnt="3"/>
      <dgm:spPr/>
      <dgm:t>
        <a:bodyPr/>
        <a:lstStyle/>
        <a:p>
          <a:endParaRPr lang="de-DE"/>
        </a:p>
      </dgm:t>
    </dgm:pt>
    <dgm:pt modelId="{F6811AF1-B1D9-483F-8DAB-51F73DC29D5A}" type="pres">
      <dgm:prSet presAssocID="{DA7DAC45-085E-4B57-A139-EC2D12872DF1}" presName="childShape" presStyleCnt="0"/>
      <dgm:spPr/>
    </dgm:pt>
    <dgm:pt modelId="{90308BB3-B601-4F8E-B578-2D427F3B5A8A}" type="pres">
      <dgm:prSet presAssocID="{5A889348-F238-4844-AFD2-315FAD1FA9F9}" presName="Name13" presStyleLbl="parChTrans1D2" presStyleIdx="2" presStyleCnt="3"/>
      <dgm:spPr/>
      <dgm:t>
        <a:bodyPr/>
        <a:lstStyle/>
        <a:p>
          <a:endParaRPr lang="de-DE"/>
        </a:p>
      </dgm:t>
    </dgm:pt>
    <dgm:pt modelId="{70C19B28-3AD9-447F-81A4-473C6D04BCD7}" type="pres">
      <dgm:prSet presAssocID="{45374C98-010F-45D4-9185-A188526BC4E0}" presName="childText" presStyleLbl="bgAcc1" presStyleIdx="2" presStyleCnt="3">
        <dgm:presLayoutVars>
          <dgm:bulletEnabled val="1"/>
        </dgm:presLayoutVars>
      </dgm:prSet>
      <dgm:spPr/>
      <dgm:t>
        <a:bodyPr/>
        <a:lstStyle/>
        <a:p>
          <a:endParaRPr lang="de-DE"/>
        </a:p>
      </dgm:t>
    </dgm:pt>
  </dgm:ptLst>
  <dgm:cxnLst>
    <dgm:cxn modelId="{904B7FCE-C939-4CF0-8ECB-8CB6D5EA6780}" type="presOf" srcId="{DA7DAC45-085E-4B57-A139-EC2D12872DF1}" destId="{079C4A3C-60EF-4CCC-BC0E-C4728F31EE00}" srcOrd="1" destOrd="0" presId="urn:microsoft.com/office/officeart/2005/8/layout/hierarchy3"/>
    <dgm:cxn modelId="{8B478ED5-31A0-4A2D-953E-16790103BEC2}" srcId="{0AFD9532-4BC7-4B7E-BC28-A87654EC0CD5}" destId="{4627BD78-3BC2-4FB4-9C5C-93C776577F00}" srcOrd="0" destOrd="0" parTransId="{E34A8AD0-090A-46E9-A9BA-47074BDBCD8E}" sibTransId="{FCB87AD7-6B0A-46AA-8FA3-CB9BE6AFA28A}"/>
    <dgm:cxn modelId="{4A227258-827A-4B3D-8EEB-D15C7378ABE1}" srcId="{34C5AB03-62FC-440A-838F-A4D1FCD9126A}" destId="{74D5D427-E23F-496E-B92B-59B7E0B1402F}" srcOrd="0" destOrd="0" parTransId="{E89916D4-5574-457D-A950-E74A700954AE}" sibTransId="{3AE03821-D042-4C4F-88EC-262AAC7E111C}"/>
    <dgm:cxn modelId="{9DC2FE8A-FCB1-4F46-881E-C038D5409358}" type="presOf" srcId="{E89916D4-5574-457D-A950-E74A700954AE}" destId="{249E7FFC-C3E5-415A-9350-A11BAFE1FDF2}" srcOrd="0" destOrd="0" presId="urn:microsoft.com/office/officeart/2005/8/layout/hierarchy3"/>
    <dgm:cxn modelId="{FB2DA717-C0B5-4EFE-85D0-B685D0362945}" type="presOf" srcId="{34C5AB03-62FC-440A-838F-A4D1FCD9126A}" destId="{722B060A-B4DA-43CF-A556-198470605611}" srcOrd="0" destOrd="0" presId="urn:microsoft.com/office/officeart/2005/8/layout/hierarchy3"/>
    <dgm:cxn modelId="{B575F91C-772F-421B-A34E-C1B0512257C9}" type="presOf" srcId="{E34A8AD0-090A-46E9-A9BA-47074BDBCD8E}" destId="{73C64B2F-796F-4740-BB78-49E29B5EB329}" srcOrd="0" destOrd="0" presId="urn:microsoft.com/office/officeart/2005/8/layout/hierarchy3"/>
    <dgm:cxn modelId="{400E875F-68CC-498E-AD2C-FA8C3ABE4B10}" type="presOf" srcId="{45374C98-010F-45D4-9185-A188526BC4E0}" destId="{70C19B28-3AD9-447F-81A4-473C6D04BCD7}" srcOrd="0" destOrd="0" presId="urn:microsoft.com/office/officeart/2005/8/layout/hierarchy3"/>
    <dgm:cxn modelId="{4E739024-3D1F-4421-8D1D-019366D4CACD}" srcId="{DA7DAC45-085E-4B57-A139-EC2D12872DF1}" destId="{45374C98-010F-45D4-9185-A188526BC4E0}" srcOrd="0" destOrd="0" parTransId="{5A889348-F238-4844-AFD2-315FAD1FA9F9}" sibTransId="{4D270E9E-E6F7-4E5F-B9EC-ED31180174EB}"/>
    <dgm:cxn modelId="{98A6BD54-2DF6-42FA-8F6C-B9DA503369F0}" srcId="{DF273C44-D661-4AD2-BC9A-A0AC2D734263}" destId="{DA7DAC45-085E-4B57-A139-EC2D12872DF1}" srcOrd="2" destOrd="0" parTransId="{55DB7FE3-456B-4A06-B6E1-539907FBAF87}" sibTransId="{4A0AFAFA-39A1-4CA6-A258-40C0DC6B618E}"/>
    <dgm:cxn modelId="{26BC09E6-7A17-4014-B4D5-C84148390B3A}" srcId="{DF273C44-D661-4AD2-BC9A-A0AC2D734263}" destId="{34C5AB03-62FC-440A-838F-A4D1FCD9126A}" srcOrd="1" destOrd="0" parTransId="{56EB6D9E-E178-4354-AD01-72CCF6D438D1}" sibTransId="{8AF2DD6C-C4B2-4C67-A7D7-E108A574B552}"/>
    <dgm:cxn modelId="{F9A8E21A-3BDA-4EF2-A533-2B351B0E141D}" type="presOf" srcId="{74D5D427-E23F-496E-B92B-59B7E0B1402F}" destId="{DACE84D7-2089-4100-A456-F198800957EC}" srcOrd="0" destOrd="0" presId="urn:microsoft.com/office/officeart/2005/8/layout/hierarchy3"/>
    <dgm:cxn modelId="{9A9E67B5-4589-4C63-B73E-8721FF4E9170}" type="presOf" srcId="{5A889348-F238-4844-AFD2-315FAD1FA9F9}" destId="{90308BB3-B601-4F8E-B578-2D427F3B5A8A}" srcOrd="0" destOrd="0" presId="urn:microsoft.com/office/officeart/2005/8/layout/hierarchy3"/>
    <dgm:cxn modelId="{C29EFFAA-93E8-4A24-B937-2E3D0776F1E2}" type="presOf" srcId="{0AFD9532-4BC7-4B7E-BC28-A87654EC0CD5}" destId="{0A84493F-CDEB-4EED-9149-0630E9972ACB}" srcOrd="0" destOrd="0" presId="urn:microsoft.com/office/officeart/2005/8/layout/hierarchy3"/>
    <dgm:cxn modelId="{8E2D2069-E6B2-4C29-8CF4-894B1AE09F8B}" type="presOf" srcId="{34C5AB03-62FC-440A-838F-A4D1FCD9126A}" destId="{0E593980-32D6-4889-A84A-6D2D4097F8F3}" srcOrd="1" destOrd="0" presId="urn:microsoft.com/office/officeart/2005/8/layout/hierarchy3"/>
    <dgm:cxn modelId="{3C568405-AF21-4241-BEB7-6C96A900A2E3}" type="presOf" srcId="{4627BD78-3BC2-4FB4-9C5C-93C776577F00}" destId="{BC590F2C-3D7E-4398-9A9D-7E775FEBC377}" srcOrd="0" destOrd="0" presId="urn:microsoft.com/office/officeart/2005/8/layout/hierarchy3"/>
    <dgm:cxn modelId="{59A4E420-C2E2-413E-B1C2-A37799D358DE}" type="presOf" srcId="{0AFD9532-4BC7-4B7E-BC28-A87654EC0CD5}" destId="{3117EACD-62C8-43D5-AC7E-1512F001A1E5}" srcOrd="1" destOrd="0" presId="urn:microsoft.com/office/officeart/2005/8/layout/hierarchy3"/>
    <dgm:cxn modelId="{7F8695D4-F180-44C0-9A12-9C56E7F31386}" srcId="{DF273C44-D661-4AD2-BC9A-A0AC2D734263}" destId="{0AFD9532-4BC7-4B7E-BC28-A87654EC0CD5}" srcOrd="0" destOrd="0" parTransId="{CA4BA74F-C18B-4925-B243-8EB68592CC32}" sibTransId="{1CB77EFF-6947-4F1E-A8D1-F48BC0F14922}"/>
    <dgm:cxn modelId="{A3A99616-045A-47BD-9C71-5CA43A967D8E}" type="presOf" srcId="{DA7DAC45-085E-4B57-A139-EC2D12872DF1}" destId="{92A7ACD7-0AC2-40CD-BBCB-258CDE5C868B}" srcOrd="0" destOrd="0" presId="urn:microsoft.com/office/officeart/2005/8/layout/hierarchy3"/>
    <dgm:cxn modelId="{26FFF4F3-EA98-4231-8B2A-2C15E7299A78}" type="presOf" srcId="{DF273C44-D661-4AD2-BC9A-A0AC2D734263}" destId="{B174260E-8386-475B-9031-A9AB72964B32}" srcOrd="0" destOrd="0" presId="urn:microsoft.com/office/officeart/2005/8/layout/hierarchy3"/>
    <dgm:cxn modelId="{8F00CFEE-648C-4977-A7C1-5AA13B5C072B}" type="presParOf" srcId="{B174260E-8386-475B-9031-A9AB72964B32}" destId="{99B3DF13-E0DC-4D1D-B810-CB9B4F428938}" srcOrd="0" destOrd="0" presId="urn:microsoft.com/office/officeart/2005/8/layout/hierarchy3"/>
    <dgm:cxn modelId="{6F08D8D4-C1C5-4B91-85E8-A9405C2DFCE1}" type="presParOf" srcId="{99B3DF13-E0DC-4D1D-B810-CB9B4F428938}" destId="{E380A9AD-149C-44C4-A560-CBD97C1FEBAD}" srcOrd="0" destOrd="0" presId="urn:microsoft.com/office/officeart/2005/8/layout/hierarchy3"/>
    <dgm:cxn modelId="{04C93CFF-7400-42AF-8495-2E4CAEB3CAE0}" type="presParOf" srcId="{E380A9AD-149C-44C4-A560-CBD97C1FEBAD}" destId="{0A84493F-CDEB-4EED-9149-0630E9972ACB}" srcOrd="0" destOrd="0" presId="urn:microsoft.com/office/officeart/2005/8/layout/hierarchy3"/>
    <dgm:cxn modelId="{152755BF-DCF9-40AD-8B64-FDDBC8CD689B}" type="presParOf" srcId="{E380A9AD-149C-44C4-A560-CBD97C1FEBAD}" destId="{3117EACD-62C8-43D5-AC7E-1512F001A1E5}" srcOrd="1" destOrd="0" presId="urn:microsoft.com/office/officeart/2005/8/layout/hierarchy3"/>
    <dgm:cxn modelId="{952576DD-2984-49C0-9687-88C28E712325}" type="presParOf" srcId="{99B3DF13-E0DC-4D1D-B810-CB9B4F428938}" destId="{09D383D6-7775-4B82-A9CA-8ED67DD8678C}" srcOrd="1" destOrd="0" presId="urn:microsoft.com/office/officeart/2005/8/layout/hierarchy3"/>
    <dgm:cxn modelId="{66F5D835-8892-4FA0-BA1A-4ADD5EB0A5C9}" type="presParOf" srcId="{09D383D6-7775-4B82-A9CA-8ED67DD8678C}" destId="{73C64B2F-796F-4740-BB78-49E29B5EB329}" srcOrd="0" destOrd="0" presId="urn:microsoft.com/office/officeart/2005/8/layout/hierarchy3"/>
    <dgm:cxn modelId="{F0F78A52-223D-4B3B-9E75-5E45192636CA}" type="presParOf" srcId="{09D383D6-7775-4B82-A9CA-8ED67DD8678C}" destId="{BC590F2C-3D7E-4398-9A9D-7E775FEBC377}" srcOrd="1" destOrd="0" presId="urn:microsoft.com/office/officeart/2005/8/layout/hierarchy3"/>
    <dgm:cxn modelId="{E5630478-F6D9-4578-BDF0-D62F13D2019D}" type="presParOf" srcId="{B174260E-8386-475B-9031-A9AB72964B32}" destId="{695BFFCD-B144-479B-8292-C7E15BF33968}" srcOrd="1" destOrd="0" presId="urn:microsoft.com/office/officeart/2005/8/layout/hierarchy3"/>
    <dgm:cxn modelId="{BC5A0673-3D41-4E83-AAE7-638B9B7737B7}" type="presParOf" srcId="{695BFFCD-B144-479B-8292-C7E15BF33968}" destId="{5ED60FAF-EEAC-4224-A64B-F195D3C86ACD}" srcOrd="0" destOrd="0" presId="urn:microsoft.com/office/officeart/2005/8/layout/hierarchy3"/>
    <dgm:cxn modelId="{E5852A25-2F92-4F46-A042-22FCCDFE3970}" type="presParOf" srcId="{5ED60FAF-EEAC-4224-A64B-F195D3C86ACD}" destId="{722B060A-B4DA-43CF-A556-198470605611}" srcOrd="0" destOrd="0" presId="urn:microsoft.com/office/officeart/2005/8/layout/hierarchy3"/>
    <dgm:cxn modelId="{90EC3190-0863-49F3-8CC0-1DC4C4ECF58C}" type="presParOf" srcId="{5ED60FAF-EEAC-4224-A64B-F195D3C86ACD}" destId="{0E593980-32D6-4889-A84A-6D2D4097F8F3}" srcOrd="1" destOrd="0" presId="urn:microsoft.com/office/officeart/2005/8/layout/hierarchy3"/>
    <dgm:cxn modelId="{6CBB280C-E8DE-46E0-8176-6BE6F7F9161E}" type="presParOf" srcId="{695BFFCD-B144-479B-8292-C7E15BF33968}" destId="{6FDB4782-A558-4931-9A6A-7772A8AFB661}" srcOrd="1" destOrd="0" presId="urn:microsoft.com/office/officeart/2005/8/layout/hierarchy3"/>
    <dgm:cxn modelId="{9236E7D9-94C9-4873-A5B7-6A7BA7049A23}" type="presParOf" srcId="{6FDB4782-A558-4931-9A6A-7772A8AFB661}" destId="{249E7FFC-C3E5-415A-9350-A11BAFE1FDF2}" srcOrd="0" destOrd="0" presId="urn:microsoft.com/office/officeart/2005/8/layout/hierarchy3"/>
    <dgm:cxn modelId="{2E0D234A-CCE5-4CFF-896E-2C89AD0AF9B8}" type="presParOf" srcId="{6FDB4782-A558-4931-9A6A-7772A8AFB661}" destId="{DACE84D7-2089-4100-A456-F198800957EC}" srcOrd="1" destOrd="0" presId="urn:microsoft.com/office/officeart/2005/8/layout/hierarchy3"/>
    <dgm:cxn modelId="{EA27584A-2B28-4B2D-8D99-BC6A37B17AD1}" type="presParOf" srcId="{B174260E-8386-475B-9031-A9AB72964B32}" destId="{3462DAB3-5ECA-42E5-B28A-2FD09C533005}" srcOrd="2" destOrd="0" presId="urn:microsoft.com/office/officeart/2005/8/layout/hierarchy3"/>
    <dgm:cxn modelId="{C8967995-210C-43DD-AA57-0CD0E902E1A2}" type="presParOf" srcId="{3462DAB3-5ECA-42E5-B28A-2FD09C533005}" destId="{8F281608-078E-4595-985F-720DE129C192}" srcOrd="0" destOrd="0" presId="urn:microsoft.com/office/officeart/2005/8/layout/hierarchy3"/>
    <dgm:cxn modelId="{CD1BBCB1-5335-40AE-9A98-4BD9B06F45B8}" type="presParOf" srcId="{8F281608-078E-4595-985F-720DE129C192}" destId="{92A7ACD7-0AC2-40CD-BBCB-258CDE5C868B}" srcOrd="0" destOrd="0" presId="urn:microsoft.com/office/officeart/2005/8/layout/hierarchy3"/>
    <dgm:cxn modelId="{E07A5F9C-FCC3-42A2-B546-337EDA7AFF6E}" type="presParOf" srcId="{8F281608-078E-4595-985F-720DE129C192}" destId="{079C4A3C-60EF-4CCC-BC0E-C4728F31EE00}" srcOrd="1" destOrd="0" presId="urn:microsoft.com/office/officeart/2005/8/layout/hierarchy3"/>
    <dgm:cxn modelId="{C5BFC3F1-2C7C-430B-81DB-A5634AB212ED}" type="presParOf" srcId="{3462DAB3-5ECA-42E5-B28A-2FD09C533005}" destId="{F6811AF1-B1D9-483F-8DAB-51F73DC29D5A}" srcOrd="1" destOrd="0" presId="urn:microsoft.com/office/officeart/2005/8/layout/hierarchy3"/>
    <dgm:cxn modelId="{CA658AF9-E0ED-4543-AA04-E9F3D543F826}" type="presParOf" srcId="{F6811AF1-B1D9-483F-8DAB-51F73DC29D5A}" destId="{90308BB3-B601-4F8E-B578-2D427F3B5A8A}" srcOrd="0" destOrd="0" presId="urn:microsoft.com/office/officeart/2005/8/layout/hierarchy3"/>
    <dgm:cxn modelId="{B470D6D3-952B-4D61-9095-E29862ED2CCE}" type="presParOf" srcId="{F6811AF1-B1D9-483F-8DAB-51F73DC29D5A}" destId="{70C19B28-3AD9-447F-81A4-473C6D04BCD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1D3EB-0374-4225-AA69-2194CE3307CE}" type="doc">
      <dgm:prSet loTypeId="urn:microsoft.com/office/officeart/2005/8/layout/cycle8" loCatId="cycle" qsTypeId="urn:microsoft.com/office/officeart/2005/8/quickstyle/simple1" qsCatId="simple" csTypeId="urn:microsoft.com/office/officeart/2005/8/colors/accent1_2" csCatId="accent1" phldr="1"/>
      <dgm:spPr/>
    </dgm:pt>
    <dgm:pt modelId="{EE1A80FB-7D99-4223-8438-AD8C26A82031}">
      <dgm:prSet phldrT="[Text]"/>
      <dgm:spPr/>
      <dgm:t>
        <a:bodyPr/>
        <a:lstStyle/>
        <a:p>
          <a:r>
            <a:rPr lang="de-DE" dirty="0"/>
            <a:t>Planen</a:t>
          </a:r>
        </a:p>
      </dgm:t>
    </dgm:pt>
    <dgm:pt modelId="{7990B633-909B-413F-AB36-4457611B3343}" type="parTrans" cxnId="{83FB8E63-5806-44E3-A778-AD368B01D9CD}">
      <dgm:prSet/>
      <dgm:spPr/>
      <dgm:t>
        <a:bodyPr/>
        <a:lstStyle/>
        <a:p>
          <a:endParaRPr lang="de-DE"/>
        </a:p>
      </dgm:t>
    </dgm:pt>
    <dgm:pt modelId="{D0C2AF7D-5387-4157-8555-2C1701132392}" type="sibTrans" cxnId="{83FB8E63-5806-44E3-A778-AD368B01D9CD}">
      <dgm:prSet/>
      <dgm:spPr/>
      <dgm:t>
        <a:bodyPr/>
        <a:lstStyle/>
        <a:p>
          <a:endParaRPr lang="de-DE"/>
        </a:p>
      </dgm:t>
    </dgm:pt>
    <dgm:pt modelId="{330C13E7-6CC5-4609-874D-9C175C1484E0}">
      <dgm:prSet phldrT="[Text]"/>
      <dgm:spPr/>
      <dgm:t>
        <a:bodyPr/>
        <a:lstStyle/>
        <a:p>
          <a:r>
            <a:rPr lang="de-DE" dirty="0"/>
            <a:t>Formulieren </a:t>
          </a:r>
        </a:p>
      </dgm:t>
    </dgm:pt>
    <dgm:pt modelId="{DBBFE54D-6E86-4D3F-8480-F4A6B1A475BB}" type="parTrans" cxnId="{6A52CE4D-88CD-43C7-9935-1B781B6B2F12}">
      <dgm:prSet/>
      <dgm:spPr/>
      <dgm:t>
        <a:bodyPr/>
        <a:lstStyle/>
        <a:p>
          <a:endParaRPr lang="de-DE"/>
        </a:p>
      </dgm:t>
    </dgm:pt>
    <dgm:pt modelId="{90F37C72-802B-45EE-9A94-51BADC8663D1}" type="sibTrans" cxnId="{6A52CE4D-88CD-43C7-9935-1B781B6B2F12}">
      <dgm:prSet/>
      <dgm:spPr/>
      <dgm:t>
        <a:bodyPr/>
        <a:lstStyle/>
        <a:p>
          <a:endParaRPr lang="de-DE"/>
        </a:p>
      </dgm:t>
    </dgm:pt>
    <dgm:pt modelId="{E66ABF5B-AB4C-4746-B24B-CED860E7E924}">
      <dgm:prSet phldrT="[Text]"/>
      <dgm:spPr/>
      <dgm:t>
        <a:bodyPr/>
        <a:lstStyle/>
        <a:p>
          <a:r>
            <a:rPr lang="de-DE" dirty="0"/>
            <a:t>Überarbeiten</a:t>
          </a:r>
        </a:p>
      </dgm:t>
    </dgm:pt>
    <dgm:pt modelId="{1E9A2C3E-3F09-43CA-83D5-86B6D622A048}" type="parTrans" cxnId="{46ACAF91-B9A0-4EBE-92D5-34723523F06E}">
      <dgm:prSet/>
      <dgm:spPr/>
      <dgm:t>
        <a:bodyPr/>
        <a:lstStyle/>
        <a:p>
          <a:endParaRPr lang="de-DE"/>
        </a:p>
      </dgm:t>
    </dgm:pt>
    <dgm:pt modelId="{F07D7EC1-BB98-493E-8040-59E95BF1F86F}" type="sibTrans" cxnId="{46ACAF91-B9A0-4EBE-92D5-34723523F06E}">
      <dgm:prSet/>
      <dgm:spPr/>
      <dgm:t>
        <a:bodyPr/>
        <a:lstStyle/>
        <a:p>
          <a:endParaRPr lang="de-DE"/>
        </a:p>
      </dgm:t>
    </dgm:pt>
    <dgm:pt modelId="{29B3D3D6-4D74-4D1C-86E8-60C486A9AACE}" type="pres">
      <dgm:prSet presAssocID="{3341D3EB-0374-4225-AA69-2194CE3307CE}" presName="compositeShape" presStyleCnt="0">
        <dgm:presLayoutVars>
          <dgm:chMax val="7"/>
          <dgm:dir/>
          <dgm:resizeHandles val="exact"/>
        </dgm:presLayoutVars>
      </dgm:prSet>
      <dgm:spPr/>
    </dgm:pt>
    <dgm:pt modelId="{54BC25E5-ECDC-4DA7-8C61-ADB0FB5B2F2F}" type="pres">
      <dgm:prSet presAssocID="{3341D3EB-0374-4225-AA69-2194CE3307CE}" presName="wedge1" presStyleLbl="node1" presStyleIdx="0" presStyleCnt="3"/>
      <dgm:spPr/>
      <dgm:t>
        <a:bodyPr/>
        <a:lstStyle/>
        <a:p>
          <a:endParaRPr lang="de-DE"/>
        </a:p>
      </dgm:t>
    </dgm:pt>
    <dgm:pt modelId="{F505299D-62A3-4118-97F8-38CFE8812A3C}" type="pres">
      <dgm:prSet presAssocID="{3341D3EB-0374-4225-AA69-2194CE3307CE}" presName="dummy1a" presStyleCnt="0"/>
      <dgm:spPr/>
    </dgm:pt>
    <dgm:pt modelId="{83537F45-0992-473C-869F-C6B7CEFBB1CE}" type="pres">
      <dgm:prSet presAssocID="{3341D3EB-0374-4225-AA69-2194CE3307CE}" presName="dummy1b" presStyleCnt="0"/>
      <dgm:spPr/>
    </dgm:pt>
    <dgm:pt modelId="{AC3C2E2B-265E-4B0E-B497-FDD04E6C6F7C}" type="pres">
      <dgm:prSet presAssocID="{3341D3EB-0374-4225-AA69-2194CE3307CE}" presName="wedge1Tx" presStyleLbl="node1" presStyleIdx="0" presStyleCnt="3">
        <dgm:presLayoutVars>
          <dgm:chMax val="0"/>
          <dgm:chPref val="0"/>
          <dgm:bulletEnabled val="1"/>
        </dgm:presLayoutVars>
      </dgm:prSet>
      <dgm:spPr/>
      <dgm:t>
        <a:bodyPr/>
        <a:lstStyle/>
        <a:p>
          <a:endParaRPr lang="de-DE"/>
        </a:p>
      </dgm:t>
    </dgm:pt>
    <dgm:pt modelId="{F96669A6-E312-4E86-806F-5E5409C8EBED}" type="pres">
      <dgm:prSet presAssocID="{3341D3EB-0374-4225-AA69-2194CE3307CE}" presName="wedge2" presStyleLbl="node1" presStyleIdx="1" presStyleCnt="3"/>
      <dgm:spPr/>
      <dgm:t>
        <a:bodyPr/>
        <a:lstStyle/>
        <a:p>
          <a:endParaRPr lang="de-DE"/>
        </a:p>
      </dgm:t>
    </dgm:pt>
    <dgm:pt modelId="{6A8DD8E6-08C8-4009-B103-28754496400B}" type="pres">
      <dgm:prSet presAssocID="{3341D3EB-0374-4225-AA69-2194CE3307CE}" presName="dummy2a" presStyleCnt="0"/>
      <dgm:spPr/>
    </dgm:pt>
    <dgm:pt modelId="{3CB30EE2-BCA7-4BAF-86D1-D0A60C09451B}" type="pres">
      <dgm:prSet presAssocID="{3341D3EB-0374-4225-AA69-2194CE3307CE}" presName="dummy2b" presStyleCnt="0"/>
      <dgm:spPr/>
    </dgm:pt>
    <dgm:pt modelId="{3FCD04CA-8535-439A-AF7F-63B552EE12E8}" type="pres">
      <dgm:prSet presAssocID="{3341D3EB-0374-4225-AA69-2194CE3307CE}" presName="wedge2Tx" presStyleLbl="node1" presStyleIdx="1" presStyleCnt="3">
        <dgm:presLayoutVars>
          <dgm:chMax val="0"/>
          <dgm:chPref val="0"/>
          <dgm:bulletEnabled val="1"/>
        </dgm:presLayoutVars>
      </dgm:prSet>
      <dgm:spPr/>
      <dgm:t>
        <a:bodyPr/>
        <a:lstStyle/>
        <a:p>
          <a:endParaRPr lang="de-DE"/>
        </a:p>
      </dgm:t>
    </dgm:pt>
    <dgm:pt modelId="{CA21A970-C9FE-4ED3-848C-02A620D4A289}" type="pres">
      <dgm:prSet presAssocID="{3341D3EB-0374-4225-AA69-2194CE3307CE}" presName="wedge3" presStyleLbl="node1" presStyleIdx="2" presStyleCnt="3" custLinFactNeighborX="0"/>
      <dgm:spPr/>
      <dgm:t>
        <a:bodyPr/>
        <a:lstStyle/>
        <a:p>
          <a:endParaRPr lang="de-DE"/>
        </a:p>
      </dgm:t>
    </dgm:pt>
    <dgm:pt modelId="{61D156E1-2E02-4510-926F-9D686AD299B4}" type="pres">
      <dgm:prSet presAssocID="{3341D3EB-0374-4225-AA69-2194CE3307CE}" presName="dummy3a" presStyleCnt="0"/>
      <dgm:spPr/>
    </dgm:pt>
    <dgm:pt modelId="{75474728-A5B6-4051-B3A7-8A2D39680D72}" type="pres">
      <dgm:prSet presAssocID="{3341D3EB-0374-4225-AA69-2194CE3307CE}" presName="dummy3b" presStyleCnt="0"/>
      <dgm:spPr/>
    </dgm:pt>
    <dgm:pt modelId="{7625FFC5-55AD-450F-800C-928E78CE9814}" type="pres">
      <dgm:prSet presAssocID="{3341D3EB-0374-4225-AA69-2194CE3307CE}" presName="wedge3Tx" presStyleLbl="node1" presStyleIdx="2" presStyleCnt="3">
        <dgm:presLayoutVars>
          <dgm:chMax val="0"/>
          <dgm:chPref val="0"/>
          <dgm:bulletEnabled val="1"/>
        </dgm:presLayoutVars>
      </dgm:prSet>
      <dgm:spPr/>
      <dgm:t>
        <a:bodyPr/>
        <a:lstStyle/>
        <a:p>
          <a:endParaRPr lang="de-DE"/>
        </a:p>
      </dgm:t>
    </dgm:pt>
    <dgm:pt modelId="{CF2576D7-1AA5-42C1-A2F4-57F33C08CDF4}" type="pres">
      <dgm:prSet presAssocID="{D0C2AF7D-5387-4157-8555-2C1701132392}" presName="arrowWedge1" presStyleLbl="fgSibTrans2D1" presStyleIdx="0" presStyleCnt="3"/>
      <dgm:spPr/>
    </dgm:pt>
    <dgm:pt modelId="{5F77D350-2CBC-4C7C-9E99-E27567D84AB9}" type="pres">
      <dgm:prSet presAssocID="{90F37C72-802B-45EE-9A94-51BADC8663D1}" presName="arrowWedge2" presStyleLbl="fgSibTrans2D1" presStyleIdx="1" presStyleCnt="3"/>
      <dgm:spPr/>
    </dgm:pt>
    <dgm:pt modelId="{66C67129-EAE1-4C2F-BBC9-8C22C1F22743}" type="pres">
      <dgm:prSet presAssocID="{F07D7EC1-BB98-493E-8040-59E95BF1F86F}" presName="arrowWedge3" presStyleLbl="fgSibTrans2D1" presStyleIdx="2" presStyleCnt="3"/>
      <dgm:spPr/>
    </dgm:pt>
  </dgm:ptLst>
  <dgm:cxnLst>
    <dgm:cxn modelId="{7B124D7B-4FFA-4F1E-B949-4F8D6D3AE879}" type="presOf" srcId="{EE1A80FB-7D99-4223-8438-AD8C26A82031}" destId="{AC3C2E2B-265E-4B0E-B497-FDD04E6C6F7C}" srcOrd="1" destOrd="0" presId="urn:microsoft.com/office/officeart/2005/8/layout/cycle8"/>
    <dgm:cxn modelId="{5D2AF19F-5D56-4B46-A0E2-59DD8C1328E7}" type="presOf" srcId="{E66ABF5B-AB4C-4746-B24B-CED860E7E924}" destId="{7625FFC5-55AD-450F-800C-928E78CE9814}" srcOrd="1" destOrd="0" presId="urn:microsoft.com/office/officeart/2005/8/layout/cycle8"/>
    <dgm:cxn modelId="{6A52CE4D-88CD-43C7-9935-1B781B6B2F12}" srcId="{3341D3EB-0374-4225-AA69-2194CE3307CE}" destId="{330C13E7-6CC5-4609-874D-9C175C1484E0}" srcOrd="1" destOrd="0" parTransId="{DBBFE54D-6E86-4D3F-8480-F4A6B1A475BB}" sibTransId="{90F37C72-802B-45EE-9A94-51BADC8663D1}"/>
    <dgm:cxn modelId="{B36FF7F2-9622-404D-B09D-437710BA85EE}" type="presOf" srcId="{EE1A80FB-7D99-4223-8438-AD8C26A82031}" destId="{54BC25E5-ECDC-4DA7-8C61-ADB0FB5B2F2F}" srcOrd="0" destOrd="0" presId="urn:microsoft.com/office/officeart/2005/8/layout/cycle8"/>
    <dgm:cxn modelId="{46ACAF91-B9A0-4EBE-92D5-34723523F06E}" srcId="{3341D3EB-0374-4225-AA69-2194CE3307CE}" destId="{E66ABF5B-AB4C-4746-B24B-CED860E7E924}" srcOrd="2" destOrd="0" parTransId="{1E9A2C3E-3F09-43CA-83D5-86B6D622A048}" sibTransId="{F07D7EC1-BB98-493E-8040-59E95BF1F86F}"/>
    <dgm:cxn modelId="{A16AD488-577F-41A1-96ED-CA2E26218363}" type="presOf" srcId="{E66ABF5B-AB4C-4746-B24B-CED860E7E924}" destId="{CA21A970-C9FE-4ED3-848C-02A620D4A289}" srcOrd="0" destOrd="0" presId="urn:microsoft.com/office/officeart/2005/8/layout/cycle8"/>
    <dgm:cxn modelId="{6AF8FC22-98B5-4719-8D64-193950C2B2DB}" type="presOf" srcId="{3341D3EB-0374-4225-AA69-2194CE3307CE}" destId="{29B3D3D6-4D74-4D1C-86E8-60C486A9AACE}" srcOrd="0" destOrd="0" presId="urn:microsoft.com/office/officeart/2005/8/layout/cycle8"/>
    <dgm:cxn modelId="{4B28CCE2-307A-40D9-A668-BC917FD72425}" type="presOf" srcId="{330C13E7-6CC5-4609-874D-9C175C1484E0}" destId="{F96669A6-E312-4E86-806F-5E5409C8EBED}" srcOrd="0" destOrd="0" presId="urn:microsoft.com/office/officeart/2005/8/layout/cycle8"/>
    <dgm:cxn modelId="{000EF779-4E99-4F04-9A2E-A7B238D0A8AC}" type="presOf" srcId="{330C13E7-6CC5-4609-874D-9C175C1484E0}" destId="{3FCD04CA-8535-439A-AF7F-63B552EE12E8}" srcOrd="1" destOrd="0" presId="urn:microsoft.com/office/officeart/2005/8/layout/cycle8"/>
    <dgm:cxn modelId="{83FB8E63-5806-44E3-A778-AD368B01D9CD}" srcId="{3341D3EB-0374-4225-AA69-2194CE3307CE}" destId="{EE1A80FB-7D99-4223-8438-AD8C26A82031}" srcOrd="0" destOrd="0" parTransId="{7990B633-909B-413F-AB36-4457611B3343}" sibTransId="{D0C2AF7D-5387-4157-8555-2C1701132392}"/>
    <dgm:cxn modelId="{5F3F078B-45BC-4D83-93B1-B98C5DF6CED6}" type="presParOf" srcId="{29B3D3D6-4D74-4D1C-86E8-60C486A9AACE}" destId="{54BC25E5-ECDC-4DA7-8C61-ADB0FB5B2F2F}" srcOrd="0" destOrd="0" presId="urn:microsoft.com/office/officeart/2005/8/layout/cycle8"/>
    <dgm:cxn modelId="{B0EE11AF-8718-4257-9387-3B82E88F2F81}" type="presParOf" srcId="{29B3D3D6-4D74-4D1C-86E8-60C486A9AACE}" destId="{F505299D-62A3-4118-97F8-38CFE8812A3C}" srcOrd="1" destOrd="0" presId="urn:microsoft.com/office/officeart/2005/8/layout/cycle8"/>
    <dgm:cxn modelId="{5AD117AB-2EDE-48CB-87E0-679EBE35EAE4}" type="presParOf" srcId="{29B3D3D6-4D74-4D1C-86E8-60C486A9AACE}" destId="{83537F45-0992-473C-869F-C6B7CEFBB1CE}" srcOrd="2" destOrd="0" presId="urn:microsoft.com/office/officeart/2005/8/layout/cycle8"/>
    <dgm:cxn modelId="{3AFDBA96-759B-47AE-B2CC-93F582D77109}" type="presParOf" srcId="{29B3D3D6-4D74-4D1C-86E8-60C486A9AACE}" destId="{AC3C2E2B-265E-4B0E-B497-FDD04E6C6F7C}" srcOrd="3" destOrd="0" presId="urn:microsoft.com/office/officeart/2005/8/layout/cycle8"/>
    <dgm:cxn modelId="{C6BC828B-DF6D-4BEB-B8F4-BF33D0A3293E}" type="presParOf" srcId="{29B3D3D6-4D74-4D1C-86E8-60C486A9AACE}" destId="{F96669A6-E312-4E86-806F-5E5409C8EBED}" srcOrd="4" destOrd="0" presId="urn:microsoft.com/office/officeart/2005/8/layout/cycle8"/>
    <dgm:cxn modelId="{5F9D6B97-9DC9-40C8-B57D-5F099192E7DB}" type="presParOf" srcId="{29B3D3D6-4D74-4D1C-86E8-60C486A9AACE}" destId="{6A8DD8E6-08C8-4009-B103-28754496400B}" srcOrd="5" destOrd="0" presId="urn:microsoft.com/office/officeart/2005/8/layout/cycle8"/>
    <dgm:cxn modelId="{EFDFFA35-4225-4BD6-8F35-DB4AA1B38435}" type="presParOf" srcId="{29B3D3D6-4D74-4D1C-86E8-60C486A9AACE}" destId="{3CB30EE2-BCA7-4BAF-86D1-D0A60C09451B}" srcOrd="6" destOrd="0" presId="urn:microsoft.com/office/officeart/2005/8/layout/cycle8"/>
    <dgm:cxn modelId="{2508146E-46CC-4527-B298-D3FEA35BEB3B}" type="presParOf" srcId="{29B3D3D6-4D74-4D1C-86E8-60C486A9AACE}" destId="{3FCD04CA-8535-439A-AF7F-63B552EE12E8}" srcOrd="7" destOrd="0" presId="urn:microsoft.com/office/officeart/2005/8/layout/cycle8"/>
    <dgm:cxn modelId="{276D688C-CAE5-4459-8E1A-B68607674404}" type="presParOf" srcId="{29B3D3D6-4D74-4D1C-86E8-60C486A9AACE}" destId="{CA21A970-C9FE-4ED3-848C-02A620D4A289}" srcOrd="8" destOrd="0" presId="urn:microsoft.com/office/officeart/2005/8/layout/cycle8"/>
    <dgm:cxn modelId="{B755B710-55D5-41E0-B943-23BADB6547C7}" type="presParOf" srcId="{29B3D3D6-4D74-4D1C-86E8-60C486A9AACE}" destId="{61D156E1-2E02-4510-926F-9D686AD299B4}" srcOrd="9" destOrd="0" presId="urn:microsoft.com/office/officeart/2005/8/layout/cycle8"/>
    <dgm:cxn modelId="{1A473F6B-F203-4162-8CF3-BB2C60345527}" type="presParOf" srcId="{29B3D3D6-4D74-4D1C-86E8-60C486A9AACE}" destId="{75474728-A5B6-4051-B3A7-8A2D39680D72}" srcOrd="10" destOrd="0" presId="urn:microsoft.com/office/officeart/2005/8/layout/cycle8"/>
    <dgm:cxn modelId="{D31801AE-60C4-438C-BBDA-5E50B0665C01}" type="presParOf" srcId="{29B3D3D6-4D74-4D1C-86E8-60C486A9AACE}" destId="{7625FFC5-55AD-450F-800C-928E78CE9814}" srcOrd="11" destOrd="0" presId="urn:microsoft.com/office/officeart/2005/8/layout/cycle8"/>
    <dgm:cxn modelId="{679C2A49-017C-4BD7-88FF-B6411A32E5D2}" type="presParOf" srcId="{29B3D3D6-4D74-4D1C-86E8-60C486A9AACE}" destId="{CF2576D7-1AA5-42C1-A2F4-57F33C08CDF4}" srcOrd="12" destOrd="0" presId="urn:microsoft.com/office/officeart/2005/8/layout/cycle8"/>
    <dgm:cxn modelId="{EFF5C19A-B68D-41D9-BD46-8BB2F12AE9AE}" type="presParOf" srcId="{29B3D3D6-4D74-4D1C-86E8-60C486A9AACE}" destId="{5F77D350-2CBC-4C7C-9E99-E27567D84AB9}" srcOrd="13" destOrd="0" presId="urn:microsoft.com/office/officeart/2005/8/layout/cycle8"/>
    <dgm:cxn modelId="{AD5258EF-8945-4414-B17A-E11C39E97472}" type="presParOf" srcId="{29B3D3D6-4D74-4D1C-86E8-60C486A9AACE}" destId="{66C67129-EAE1-4C2F-BBC9-8C22C1F2274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 Diagnostik &amp; 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216037" y="1800202"/>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smtClean="0">
              <a:ln/>
              <a:effectLst/>
              <a:uLnTx/>
              <a:uFillTx/>
              <a:latin typeface="Calibri"/>
              <a:ea typeface="+mn-ea"/>
              <a:cs typeface="+mn-cs"/>
            </a:rPr>
            <a:t>(7) Mehrsprachige Lernende</a:t>
          </a:r>
          <a:endParaRPr lang="de-DE" sz="1800" kern="1200" dirty="0"/>
        </a:p>
      </dsp:txBody>
      <dsp:txXfrm>
        <a:off x="247758" y="1831923"/>
        <a:ext cx="2168559" cy="586370"/>
      </dsp:txXfrm>
    </dsp:sp>
    <dsp:sp modelId="{E822C1D9-1126-4C86-AF63-B48D0FF35DD5}">
      <dsp:nvSpPr>
        <dsp:cNvPr id="0" name=""/>
        <dsp:cNvSpPr/>
      </dsp:nvSpPr>
      <dsp:spPr>
        <a:xfrm>
          <a:off x="432047" y="280831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lang="de-DE" sz="1800" kern="1200" dirty="0" smtClean="0"/>
            <a:t>(6) Schreibstrategien</a:t>
          </a:r>
          <a:endParaRPr lang="de-DE" sz="1800" kern="1200" dirty="0"/>
        </a:p>
      </dsp:txBody>
      <dsp:txXfrm>
        <a:off x="463768" y="2840034"/>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4493F-CDEB-4EED-9149-0630E9972ACB}">
      <dsp:nvSpPr>
        <dsp:cNvPr id="0" name=""/>
        <dsp:cNvSpPr/>
      </dsp:nvSpPr>
      <dsp:spPr>
        <a:xfrm>
          <a:off x="1004" y="940690"/>
          <a:ext cx="2350740" cy="117537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a:t>Grundlagen</a:t>
          </a:r>
        </a:p>
      </dsp:txBody>
      <dsp:txXfrm>
        <a:off x="35429" y="975115"/>
        <a:ext cx="2281890" cy="1106520"/>
      </dsp:txXfrm>
    </dsp:sp>
    <dsp:sp modelId="{73C64B2F-796F-4740-BB78-49E29B5EB329}">
      <dsp:nvSpPr>
        <dsp:cNvPr id="0" name=""/>
        <dsp:cNvSpPr/>
      </dsp:nvSpPr>
      <dsp:spPr>
        <a:xfrm>
          <a:off x="236078" y="2116060"/>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90F2C-3D7E-4398-9A9D-7E775FEBC377}">
      <dsp:nvSpPr>
        <dsp:cNvPr id="0" name=""/>
        <dsp:cNvSpPr/>
      </dsp:nvSpPr>
      <dsp:spPr>
        <a:xfrm>
          <a:off x="471152" y="2409902"/>
          <a:ext cx="1880592" cy="1175370"/>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de-DE" sz="1100" kern="1200" dirty="0">
              <a:solidFill>
                <a:schemeClr val="dk1">
                  <a:hueOff val="0"/>
                  <a:satOff val="0"/>
                  <a:lumOff val="0"/>
                </a:schemeClr>
              </a:solidFill>
            </a:rPr>
            <a:t>- </a:t>
          </a:r>
          <a:r>
            <a:rPr lang="de-DE" sz="1100" kern="1200" dirty="0"/>
            <a:t>Zusammenhang zwischen Lese- und  Schreibaktivitäten</a:t>
          </a:r>
        </a:p>
        <a:p>
          <a:pPr lvl="0" algn="l" defTabSz="488950">
            <a:lnSpc>
              <a:spcPct val="90000"/>
            </a:lnSpc>
            <a:spcBef>
              <a:spcPct val="0"/>
            </a:spcBef>
            <a:spcAft>
              <a:spcPct val="35000"/>
            </a:spcAft>
          </a:pPr>
          <a:r>
            <a:rPr lang="de-DE" sz="1100" kern="1200" dirty="0"/>
            <a:t>- Phasen des Schreibprozesses</a:t>
          </a:r>
        </a:p>
        <a:p>
          <a:pPr lvl="0" algn="l" defTabSz="488950">
            <a:lnSpc>
              <a:spcPct val="90000"/>
            </a:lnSpc>
            <a:spcBef>
              <a:spcPct val="0"/>
            </a:spcBef>
            <a:spcAft>
              <a:spcPct val="35000"/>
            </a:spcAft>
          </a:pPr>
          <a:r>
            <a:rPr lang="de-DE" sz="1100" kern="1200" dirty="0"/>
            <a:t>- </a:t>
          </a:r>
          <a:r>
            <a:rPr lang="de-DE" sz="1100" kern="1200" dirty="0">
              <a:solidFill>
                <a:schemeClr val="dk1">
                  <a:hueOff val="0"/>
                  <a:satOff val="0"/>
                  <a:lumOff val="0"/>
                </a:schemeClr>
              </a:solidFill>
            </a:rPr>
            <a:t> Schreibprozessmodell von Hayes</a:t>
          </a:r>
        </a:p>
      </dsp:txBody>
      <dsp:txXfrm>
        <a:off x="505577" y="2444327"/>
        <a:ext cx="1811742" cy="1106520"/>
      </dsp:txXfrm>
    </dsp:sp>
    <dsp:sp modelId="{722B060A-B4DA-43CF-A556-198470605611}">
      <dsp:nvSpPr>
        <dsp:cNvPr id="0" name=""/>
        <dsp:cNvSpPr/>
      </dsp:nvSpPr>
      <dsp:spPr>
        <a:xfrm>
          <a:off x="2939429" y="940690"/>
          <a:ext cx="2350740" cy="1175370"/>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de-DE" sz="2000" kern="1200" dirty="0"/>
        </a:p>
        <a:p>
          <a:pPr lvl="0" algn="ctr" defTabSz="889000">
            <a:lnSpc>
              <a:spcPct val="90000"/>
            </a:lnSpc>
            <a:spcBef>
              <a:spcPct val="0"/>
            </a:spcBef>
            <a:spcAft>
              <a:spcPct val="35000"/>
            </a:spcAft>
          </a:pPr>
          <a:r>
            <a:rPr lang="de-DE" sz="2000" kern="1200" dirty="0"/>
            <a:t>Schreibstrategien </a:t>
          </a:r>
        </a:p>
        <a:p>
          <a:pPr lvl="0" algn="ctr" defTabSz="889000">
            <a:lnSpc>
              <a:spcPct val="90000"/>
            </a:lnSpc>
            <a:spcBef>
              <a:spcPct val="0"/>
            </a:spcBef>
            <a:spcAft>
              <a:spcPct val="35000"/>
            </a:spcAft>
          </a:pPr>
          <a:endParaRPr lang="de-DE" sz="2000" kern="1200" dirty="0"/>
        </a:p>
      </dsp:txBody>
      <dsp:txXfrm>
        <a:off x="2973854" y="975115"/>
        <a:ext cx="2281890" cy="1106520"/>
      </dsp:txXfrm>
    </dsp:sp>
    <dsp:sp modelId="{249E7FFC-C3E5-415A-9350-A11BAFE1FDF2}">
      <dsp:nvSpPr>
        <dsp:cNvPr id="0" name=""/>
        <dsp:cNvSpPr/>
      </dsp:nvSpPr>
      <dsp:spPr>
        <a:xfrm>
          <a:off x="3174503" y="2116060"/>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E84D7-2089-4100-A456-F198800957EC}">
      <dsp:nvSpPr>
        <dsp:cNvPr id="0" name=""/>
        <dsp:cNvSpPr/>
      </dsp:nvSpPr>
      <dsp:spPr>
        <a:xfrm>
          <a:off x="3409577" y="2409902"/>
          <a:ext cx="1880592" cy="1175370"/>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de-DE" sz="1100" kern="1200" dirty="0"/>
            <a:t>- Lernzuwachs durch kompetentes Schreiben</a:t>
          </a:r>
        </a:p>
        <a:p>
          <a:pPr lvl="0" algn="l" defTabSz="488950">
            <a:lnSpc>
              <a:spcPct val="90000"/>
            </a:lnSpc>
            <a:spcBef>
              <a:spcPct val="0"/>
            </a:spcBef>
            <a:spcAft>
              <a:spcPct val="35000"/>
            </a:spcAft>
          </a:pPr>
          <a:r>
            <a:rPr lang="de-DE" sz="1100" kern="1200" dirty="0"/>
            <a:t>- Schreiben: Analog oder Digital?</a:t>
          </a:r>
        </a:p>
        <a:p>
          <a:pPr lvl="0" algn="l" defTabSz="488950">
            <a:lnSpc>
              <a:spcPct val="90000"/>
            </a:lnSpc>
            <a:spcBef>
              <a:spcPct val="0"/>
            </a:spcBef>
            <a:spcAft>
              <a:spcPct val="35000"/>
            </a:spcAft>
          </a:pPr>
          <a:r>
            <a:rPr lang="de-DE" sz="1100" kern="1200" dirty="0"/>
            <a:t>- Schreibstrategien nach Phasen</a:t>
          </a:r>
        </a:p>
      </dsp:txBody>
      <dsp:txXfrm>
        <a:off x="3444002" y="2444327"/>
        <a:ext cx="1811742" cy="1106520"/>
      </dsp:txXfrm>
    </dsp:sp>
    <dsp:sp modelId="{92A7ACD7-0AC2-40CD-BBCB-258CDE5C868B}">
      <dsp:nvSpPr>
        <dsp:cNvPr id="0" name=""/>
        <dsp:cNvSpPr/>
      </dsp:nvSpPr>
      <dsp:spPr>
        <a:xfrm>
          <a:off x="5877855" y="940690"/>
          <a:ext cx="2350740" cy="1175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a:t>Szenario-basiertes Schreiben </a:t>
          </a:r>
          <a:endParaRPr lang="de-DE" sz="2000" kern="1200" dirty="0"/>
        </a:p>
      </dsp:txBody>
      <dsp:txXfrm>
        <a:off x="5912280" y="975115"/>
        <a:ext cx="2281890" cy="1106520"/>
      </dsp:txXfrm>
    </dsp:sp>
    <dsp:sp modelId="{90308BB3-B601-4F8E-B578-2D427F3B5A8A}">
      <dsp:nvSpPr>
        <dsp:cNvPr id="0" name=""/>
        <dsp:cNvSpPr/>
      </dsp:nvSpPr>
      <dsp:spPr>
        <a:xfrm>
          <a:off x="6112929" y="2116060"/>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19B28-3AD9-447F-81A4-473C6D04BCD7}">
      <dsp:nvSpPr>
        <dsp:cNvPr id="0" name=""/>
        <dsp:cNvSpPr/>
      </dsp:nvSpPr>
      <dsp:spPr>
        <a:xfrm>
          <a:off x="6348003" y="2409902"/>
          <a:ext cx="1880592" cy="1175370"/>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de-DE" sz="1100" kern="1200" dirty="0"/>
            <a:t>- Definition Szenario</a:t>
          </a:r>
        </a:p>
        <a:p>
          <a:pPr lvl="0" algn="l" defTabSz="488950">
            <a:lnSpc>
              <a:spcPct val="90000"/>
            </a:lnSpc>
            <a:spcBef>
              <a:spcPct val="0"/>
            </a:spcBef>
            <a:spcAft>
              <a:spcPct val="35000"/>
            </a:spcAft>
          </a:pPr>
          <a:r>
            <a:rPr lang="de-DE" sz="1100" kern="1200" dirty="0"/>
            <a:t>- Beispiel eines Szenarios</a:t>
          </a:r>
        </a:p>
        <a:p>
          <a:pPr lvl="0" algn="l" defTabSz="488950">
            <a:lnSpc>
              <a:spcPct val="90000"/>
            </a:lnSpc>
            <a:spcBef>
              <a:spcPct val="0"/>
            </a:spcBef>
            <a:spcAft>
              <a:spcPct val="35000"/>
            </a:spcAft>
          </a:pPr>
          <a:r>
            <a:rPr lang="de-DE" sz="1100" kern="1200" dirty="0"/>
            <a:t>- Aufbau Szenario</a:t>
          </a:r>
        </a:p>
        <a:p>
          <a:pPr lvl="0" algn="l" defTabSz="488950">
            <a:lnSpc>
              <a:spcPct val="90000"/>
            </a:lnSpc>
            <a:spcBef>
              <a:spcPct val="0"/>
            </a:spcBef>
            <a:spcAft>
              <a:spcPct val="35000"/>
            </a:spcAft>
          </a:pPr>
          <a:r>
            <a:rPr lang="de-DE" sz="1100" kern="1200" dirty="0"/>
            <a:t>- Entwicklung </a:t>
          </a:r>
          <a:r>
            <a:rPr lang="de-DE" sz="1100" kern="1200" dirty="0" err="1"/>
            <a:t>Szenariokonzept</a:t>
          </a:r>
          <a:endParaRPr lang="de-DE" sz="1100" kern="1200" dirty="0"/>
        </a:p>
      </dsp:txBody>
      <dsp:txXfrm>
        <a:off x="6382428" y="2444327"/>
        <a:ext cx="1811742" cy="1106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C25E5-ECDC-4DA7-8C61-ADB0FB5B2F2F}">
      <dsp:nvSpPr>
        <dsp:cNvPr id="0" name=""/>
        <dsp:cNvSpPr/>
      </dsp:nvSpPr>
      <dsp:spPr>
        <a:xfrm>
          <a:off x="1445327" y="312551"/>
          <a:ext cx="4039125" cy="4039125"/>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a:t>Planen</a:t>
          </a:r>
        </a:p>
      </dsp:txBody>
      <dsp:txXfrm>
        <a:off x="3574042" y="1168461"/>
        <a:ext cx="1442544" cy="1202120"/>
      </dsp:txXfrm>
    </dsp:sp>
    <dsp:sp modelId="{F96669A6-E312-4E86-806F-5E5409C8EBED}">
      <dsp:nvSpPr>
        <dsp:cNvPr id="0" name=""/>
        <dsp:cNvSpPr/>
      </dsp:nvSpPr>
      <dsp:spPr>
        <a:xfrm>
          <a:off x="1362140" y="456805"/>
          <a:ext cx="4039125" cy="4039125"/>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a:t>Formulieren </a:t>
          </a:r>
        </a:p>
      </dsp:txBody>
      <dsp:txXfrm>
        <a:off x="2323837" y="3077429"/>
        <a:ext cx="2163817" cy="1057866"/>
      </dsp:txXfrm>
    </dsp:sp>
    <dsp:sp modelId="{CA21A970-C9FE-4ED3-848C-02A620D4A289}">
      <dsp:nvSpPr>
        <dsp:cNvPr id="0" name=""/>
        <dsp:cNvSpPr/>
      </dsp:nvSpPr>
      <dsp:spPr>
        <a:xfrm>
          <a:off x="1278953" y="312551"/>
          <a:ext cx="4039125" cy="4039125"/>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a:t>Überarbeiten</a:t>
          </a:r>
        </a:p>
      </dsp:txBody>
      <dsp:txXfrm>
        <a:off x="1746819" y="1168461"/>
        <a:ext cx="1442544" cy="1202120"/>
      </dsp:txXfrm>
    </dsp:sp>
    <dsp:sp modelId="{CF2576D7-1AA5-42C1-A2F4-57F33C08CDF4}">
      <dsp:nvSpPr>
        <dsp:cNvPr id="0" name=""/>
        <dsp:cNvSpPr/>
      </dsp:nvSpPr>
      <dsp:spPr>
        <a:xfrm>
          <a:off x="1195619" y="62510"/>
          <a:ext cx="4539207" cy="453920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7D350-2CBC-4C7C-9E99-E27567D84AB9}">
      <dsp:nvSpPr>
        <dsp:cNvPr id="0" name=""/>
        <dsp:cNvSpPr/>
      </dsp:nvSpPr>
      <dsp:spPr>
        <a:xfrm>
          <a:off x="1112099" y="206509"/>
          <a:ext cx="4539207" cy="453920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C67129-EAE1-4C2F-BBC9-8C22C1F22743}">
      <dsp:nvSpPr>
        <dsp:cNvPr id="0" name=""/>
        <dsp:cNvSpPr/>
      </dsp:nvSpPr>
      <dsp:spPr>
        <a:xfrm>
          <a:off x="1028579" y="62510"/>
          <a:ext cx="4539207" cy="453920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245FF8D-9311-4407-A3A9-97E1D02B18A1}" type="datetimeFigureOut">
              <a:rPr lang="en-US" smtClean="0"/>
              <a:t>9/19/2022</a:t>
            </a:fld>
            <a:endParaRPr lang="en-US" dirty="0"/>
          </a:p>
        </p:txBody>
      </p:sp>
      <p:sp>
        <p:nvSpPr>
          <p:cNvPr id="4" name="Θέση εικόνας διαφάνειας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ms.bildung-rp.de/bleteach/pluginfile.php/204/mod_folder/content/0/schreibtypentest.de.pdf?forcedownload=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rnegie.org/media/filer_public/9d/e2/9de20604-a055-42da-bc00-77da949b29d7/ccny_report_2010_writing.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Parallelen zur Leseförderung (Vor-, während- und nach dem Lesen),  nicht-linearer Prozess, welcher auf Text-, Satz- und Wortebene stattfinden kann. </a:t>
            </a:r>
          </a:p>
          <a:p>
            <a:endParaRPr lang="de-DE" dirty="0"/>
          </a:p>
          <a:p>
            <a:pPr marL="285750" indent="-285750">
              <a:buFont typeface="Arial" panose="020B0604020202020204" pitchFamily="34" charset="0"/>
              <a:buChar char="•"/>
            </a:pPr>
            <a:r>
              <a:rPr lang="de-DE" dirty="0"/>
              <a:t>Planung: -erste Entscheidungen über das Textprodukt treffen (Ideen sammeln, Adressat, Textsorte, Struktur, Schreibziel =&gt; Schreibpläne)</a:t>
            </a:r>
            <a:br>
              <a:rPr lang="de-DE" dirty="0"/>
            </a:br>
            <a:endParaRPr lang="de-DE" dirty="0"/>
          </a:p>
          <a:p>
            <a:pPr marL="285750" indent="-285750">
              <a:buFont typeface="Arial" panose="020B0604020202020204" pitchFamily="34" charset="0"/>
              <a:buChar char="•"/>
            </a:pPr>
            <a:r>
              <a:rPr lang="de-DE" dirty="0"/>
              <a:t>Formulieren (Verschriftlichen): - Ausformulierung der Gedanken aus der Planungsphase, Fachwortschatz, Wörter kombinieren, Sätze korrekt formulieren.</a:t>
            </a:r>
            <a:br>
              <a:rPr lang="de-DE" dirty="0"/>
            </a:br>
            <a:r>
              <a:rPr lang="de-DE" dirty="0"/>
              <a:t> </a:t>
            </a:r>
          </a:p>
          <a:p>
            <a:pPr marL="285750" indent="-285750">
              <a:buFont typeface="Arial" panose="020B0604020202020204" pitchFamily="34" charset="0"/>
              <a:buChar char="•"/>
            </a:pPr>
            <a:r>
              <a:rPr lang="de-DE" dirty="0"/>
              <a:t>Überarbeiten (Revidieren): - Distanzierung vom eigenen Schreibprodukt um es zu prüfen. </a:t>
            </a:r>
          </a:p>
          <a:p>
            <a:pPr marL="285750" indent="-285750">
              <a:buFont typeface="Arial" panose="020B0604020202020204" pitchFamily="34" charset="0"/>
              <a:buChar cha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In einer Studie (</a:t>
            </a:r>
            <a:r>
              <a:rPr lang="de-DE" sz="1200" kern="1200" dirty="0" err="1">
                <a:solidFill>
                  <a:schemeClr val="tx1"/>
                </a:solidFill>
                <a:effectLst/>
                <a:latin typeface="+mn-lt"/>
                <a:ea typeface="+mn-ea"/>
                <a:cs typeface="+mn-cs"/>
              </a:rPr>
              <a:t>Spear-Swerling</a:t>
            </a:r>
            <a:r>
              <a:rPr lang="de-DE" sz="1200" kern="1200" dirty="0">
                <a:solidFill>
                  <a:schemeClr val="tx1"/>
                </a:solidFill>
                <a:effectLst/>
                <a:latin typeface="+mn-lt"/>
                <a:ea typeface="+mn-ea"/>
                <a:cs typeface="+mn-cs"/>
              </a:rPr>
              <a:t> &amp; </a:t>
            </a:r>
            <a:r>
              <a:rPr lang="de-DE" sz="1200" kern="1200" dirty="0" err="1">
                <a:solidFill>
                  <a:schemeClr val="tx1"/>
                </a:solidFill>
                <a:effectLst/>
                <a:latin typeface="+mn-lt"/>
                <a:ea typeface="+mn-ea"/>
                <a:cs typeface="+mn-cs"/>
              </a:rPr>
              <a:t>Zibulsky</a:t>
            </a:r>
            <a:r>
              <a:rPr lang="de-DE" sz="1200" kern="1200" dirty="0">
                <a:solidFill>
                  <a:schemeClr val="tx1"/>
                </a:solidFill>
                <a:effectLst/>
                <a:latin typeface="+mn-lt"/>
                <a:ea typeface="+mn-ea"/>
                <a:cs typeface="+mn-cs"/>
              </a:rPr>
              <a:t>, 2014) aus den USA wurden Unterrichtsentwürfe (Vorschule bis zur Jahrgangsstufe 5) auf Schreibaktivitäten untersucht. Laut den Unterrichtsentwürfen waren die Lernenden durchschnittlich ca. 18% der Unterrichtszeit mit Schreiben beschäftigt. Allerdings kamen in den Unterrichtsentwürfen die Phasen </a:t>
            </a:r>
            <a:r>
              <a:rPr lang="de-DE" sz="1200" i="1" kern="1200" dirty="0">
                <a:solidFill>
                  <a:schemeClr val="tx1"/>
                </a:solidFill>
                <a:effectLst/>
                <a:latin typeface="+mn-lt"/>
                <a:ea typeface="+mn-ea"/>
                <a:cs typeface="+mn-cs"/>
              </a:rPr>
              <a:t>Planen</a:t>
            </a:r>
            <a:r>
              <a:rPr lang="de-DE" sz="1200" kern="1200" dirty="0">
                <a:solidFill>
                  <a:schemeClr val="tx1"/>
                </a:solidFill>
                <a:effectLst/>
                <a:latin typeface="+mn-lt"/>
                <a:ea typeface="+mn-ea"/>
                <a:cs typeface="+mn-cs"/>
              </a:rPr>
              <a:t> und </a:t>
            </a:r>
            <a:r>
              <a:rPr lang="de-DE" sz="1200" i="1" kern="1200" dirty="0">
                <a:solidFill>
                  <a:schemeClr val="tx1"/>
                </a:solidFill>
                <a:effectLst/>
                <a:latin typeface="+mn-lt"/>
                <a:ea typeface="+mn-ea"/>
                <a:cs typeface="+mn-cs"/>
              </a:rPr>
              <a:t>Überarbeiten</a:t>
            </a:r>
            <a:r>
              <a:rPr lang="de-DE" sz="1200" kern="1200" dirty="0">
                <a:solidFill>
                  <a:schemeClr val="tx1"/>
                </a:solidFill>
                <a:effectLst/>
                <a:latin typeface="+mn-lt"/>
                <a:ea typeface="+mn-ea"/>
                <a:cs typeface="+mn-cs"/>
              </a:rPr>
              <a:t> kaum vor. Dies lässt ein geringes Bewusstsein für die Notwendigkeit von Vermittlung aktiver und direkter Schreibprozesse vermuten. Ein solcher Unterricht nutzt das Potential des Schreibens für das Lernen nur unzureichend aus.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Nächste Folie: Austeilen und bearbeiten des Arbeitsblatt</a:t>
            </a:r>
            <a:r>
              <a:rPr lang="de-DE" sz="1200" kern="1200" baseline="0" dirty="0">
                <a:solidFill>
                  <a:schemeClr val="tx1"/>
                </a:solidFill>
                <a:effectLst/>
                <a:latin typeface="+mn-lt"/>
                <a:ea typeface="+mn-ea"/>
                <a:cs typeface="+mn-cs"/>
              </a:rPr>
              <a:t> </a:t>
            </a:r>
            <a:r>
              <a:rPr lang="de-DE" sz="1200" b="1" kern="1200" cap="small" dirty="0">
                <a:solidFill>
                  <a:schemeClr val="tx1"/>
                </a:solidFill>
                <a:effectLst/>
                <a:latin typeface="+mn-lt"/>
                <a:ea typeface="+mn-ea"/>
                <a:cs typeface="+mn-cs"/>
              </a:rPr>
              <a:t>M6_Schreiben_Block 1: Phasen des Schreibprozesses. </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10</a:t>
            </a:fld>
            <a:endParaRPr lang="en-US" dirty="0"/>
          </a:p>
        </p:txBody>
      </p:sp>
    </p:spTree>
    <p:extLst>
      <p:ext uri="{BB962C8B-B14F-4D97-AF65-F5344CB8AC3E}">
        <p14:creationId xmlns:p14="http://schemas.microsoft.com/office/powerpoint/2010/main" val="303655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Austeilen und bearbeiten des Arbeitsblatt</a:t>
            </a:r>
            <a:r>
              <a:rPr lang="de-DE" sz="1200" kern="1200" baseline="0" dirty="0">
                <a:solidFill>
                  <a:schemeClr val="tx1"/>
                </a:solidFill>
                <a:effectLst/>
                <a:latin typeface="+mn-lt"/>
                <a:ea typeface="+mn-ea"/>
                <a:cs typeface="+mn-cs"/>
              </a:rPr>
              <a:t> </a:t>
            </a:r>
            <a:r>
              <a:rPr lang="de-DE" sz="1200" b="1" kern="1200" cap="small" dirty="0">
                <a:solidFill>
                  <a:schemeClr val="tx1"/>
                </a:solidFill>
                <a:effectLst/>
                <a:latin typeface="+mn-lt"/>
                <a:ea typeface="+mn-ea"/>
                <a:cs typeface="+mn-cs"/>
              </a:rPr>
              <a:t>M6_Schreiben_Block 1: Phasen des Schreibprozesses. </a:t>
            </a:r>
            <a:r>
              <a:rPr lang="de-DE" sz="1200" kern="1200" dirty="0">
                <a:solidFill>
                  <a:schemeClr val="tx1"/>
                </a:solidFill>
                <a:effectLst/>
                <a:latin typeface="+mn-lt"/>
                <a:ea typeface="+mn-ea"/>
                <a:cs typeface="+mn-cs"/>
              </a:rPr>
              <a:t>Vertiefen der</a:t>
            </a:r>
            <a:r>
              <a:rPr lang="de-DE" sz="1200" kern="1200" baseline="0" dirty="0">
                <a:solidFill>
                  <a:schemeClr val="tx1"/>
                </a:solidFill>
                <a:effectLst/>
                <a:latin typeface="+mn-lt"/>
                <a:ea typeface="+mn-ea"/>
                <a:cs typeface="+mn-cs"/>
              </a:rPr>
              <a:t> vorherigen Folie. </a:t>
            </a:r>
            <a:endParaRPr lang="de-DE" sz="1200" b="1" kern="1200" cap="sm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11</a:t>
            </a:fld>
            <a:endParaRPr lang="en-US" dirty="0"/>
          </a:p>
        </p:txBody>
      </p:sp>
    </p:spTree>
    <p:extLst>
      <p:ext uri="{BB962C8B-B14F-4D97-AF65-F5344CB8AC3E}">
        <p14:creationId xmlns:p14="http://schemas.microsoft.com/office/powerpoint/2010/main" val="73892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Bsp</a:t>
            </a:r>
            <a:r>
              <a:rPr lang="de-DE" dirty="0"/>
              <a:t>: Dynamische Struktur:</a:t>
            </a:r>
            <a:r>
              <a:rPr lang="de-DE" baseline="0" dirty="0"/>
              <a:t> Planen- Verschriftlichen-Revidieren, kann auf Wort-, Satz- und Textebene stattfinden, es ist nicht zwangsläufig ein linearer Prozess. </a:t>
            </a:r>
          </a:p>
          <a:p>
            <a:endParaRPr lang="de-DE" baseline="0" dirty="0"/>
          </a:p>
          <a:p>
            <a:pPr lvl="0"/>
            <a:r>
              <a:rPr lang="de-DE" sz="1200" dirty="0"/>
              <a:t>Schreibprozess ist ein Set aus unterscheidbaren Denkprozessen, welche ein Schreiber beim Schreiben koordiniert.</a:t>
            </a:r>
          </a:p>
          <a:p>
            <a:pPr lvl="0"/>
            <a:endParaRPr lang="de-DE" sz="1200" dirty="0"/>
          </a:p>
          <a:p>
            <a:pPr lvl="0"/>
            <a:r>
              <a:rPr lang="de-DE" sz="1200" dirty="0"/>
              <a:t>Prozesse haben einerseits eine hierarchische und anderseits eine sehr dynamische Struktur, in der prinzipiell jeder Denkprozess innerhalb eines anderen stattfinden kann. </a:t>
            </a:r>
          </a:p>
          <a:p>
            <a:pPr lvl="0"/>
            <a:endParaRPr lang="de-DE" sz="1200" dirty="0"/>
          </a:p>
          <a:p>
            <a:pPr lvl="0"/>
            <a:r>
              <a:rPr lang="de-DE" sz="1200" dirty="0"/>
              <a:t>Der Akt des Schreibens ist ein zielgerichteter Denkprozess, der vom wachsenden Netzwerk der Ziele eines Schreibers gesteuert wird.</a:t>
            </a:r>
          </a:p>
          <a:p>
            <a:pPr lvl="0"/>
            <a:endParaRPr lang="de-DE" sz="1200" dirty="0"/>
          </a:p>
          <a:p>
            <a:pPr lvl="0"/>
            <a:r>
              <a:rPr lang="de-DE" sz="1200" dirty="0"/>
              <a:t>Schreiber haben übergeordnete Hauptziele und unterstützende Teilziele. Die Teilziele verkörpern den vom Schreiber entwickelten Sinn seiner Schreibabsicht. </a:t>
            </a:r>
          </a:p>
          <a:p>
            <a:pPr lvl="0"/>
            <a:endParaRPr lang="de-DE" sz="1200" dirty="0"/>
          </a:p>
          <a:p>
            <a:pPr lvl="0"/>
            <a:r>
              <a:rPr lang="de-DE" sz="1200" dirty="0"/>
              <a:t>Gelegentlich kommt es zur Veränderung der Hauptziele, die auf den Erfahrungen des Schreibers im konkreten Schreibprozess basieren. </a:t>
            </a:r>
          </a:p>
          <a:p>
            <a:pPr lvl="0"/>
            <a:endParaRPr lang="de-DE" sz="1200" dirty="0"/>
          </a:p>
          <a:p>
            <a:r>
              <a:rPr lang="de-DE" sz="1200" dirty="0"/>
              <a:t>Damit ist Schreiben ein zielgerichteter kognitiver Prozess, der sich wiederum in einzelne Teilprozesse mit komplexer Struktur untereinander trennen lässt. Gleichzeitig ist Schreiben aber auch prinzipiell offen hinsichtlich des Ergebnisse und der zugrundeliegenden Ziele. Es ist also eine Balance zwischen Struktur und Flexibilität, die kompetentes Schreiben ausmacht.</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12</a:t>
            </a:fld>
            <a:endParaRPr lang="en-US" dirty="0"/>
          </a:p>
        </p:txBody>
      </p:sp>
    </p:spTree>
    <p:extLst>
      <p:ext uri="{BB962C8B-B14F-4D97-AF65-F5344CB8AC3E}">
        <p14:creationId xmlns:p14="http://schemas.microsoft.com/office/powerpoint/2010/main" val="164784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Arbeitsblatt Mod6.1_Doc5a </a:t>
            </a:r>
            <a:r>
              <a:rPr lang="de-DE" b="1" dirty="0"/>
              <a:t>oder</a:t>
            </a:r>
            <a:r>
              <a:rPr lang="de-DE" dirty="0"/>
              <a:t> Thema im</a:t>
            </a:r>
            <a:r>
              <a:rPr lang="de-DE" baseline="0" dirty="0"/>
              <a:t> kooperativen Schreibsetting erarbeiten lassen. Welche Strategien haben Sie bei Ihrer Zusammenarbeit angewendet? Spicken auf Folie „Kooperatives Lernen“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Hayes unterscheidet zwischen Aufgabenumgebung (Kontext) und Individuum und stellt damit die Bedeutsamkeit individueller Unterschiede beim Schreibprozess heraus.</a:t>
            </a:r>
          </a:p>
          <a:p>
            <a:endParaRPr lang="de-DE" sz="1200" kern="1200" baseline="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Aufgabenumgebung unterteilt Hayes in physische und soziale Umgebung.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Innerhalb des Individuums spielen vier große Komponenten eine Rolle: - Motivation und Affekt,</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Langzeitgedächtnis, -Arbeitsgedächtnis,</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kognitiven Prozessen. </a:t>
            </a:r>
          </a:p>
          <a:p>
            <a:r>
              <a:rPr lang="de-DE" sz="1200" kern="1200" dirty="0">
                <a:solidFill>
                  <a:schemeClr val="tx1"/>
                </a:solidFill>
                <a:effectLst/>
                <a:latin typeface="+mn-lt"/>
                <a:ea typeface="+mn-ea"/>
                <a:cs typeface="+mn-cs"/>
              </a:rPr>
              <a:t>Eine zentrale Rolle für alle Teilprozesse des Schreibens spielt das Arbeitsgedächtnis: Dieses besteht aus zwei verschiedenen Speichern, der phonologischen Schleife, in der sprachliche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akustische) Information gespeichert wird, und dem visuell-räumlichen Notizblock, der visuelle Information aufnimmt und aufbewahrt. Komplexer</a:t>
            </a:r>
            <a:r>
              <a:rPr lang="de-DE" sz="1200" kern="1200" baseline="0" dirty="0">
                <a:solidFill>
                  <a:schemeClr val="tx1"/>
                </a:solidFill>
                <a:effectLst/>
                <a:latin typeface="+mn-lt"/>
                <a:ea typeface="+mn-ea"/>
                <a:cs typeface="+mn-cs"/>
              </a:rPr>
              <a:t> / schwerer Text beansprucht das </a:t>
            </a:r>
            <a:r>
              <a:rPr lang="de-DE" sz="1200" kern="1200" baseline="0" dirty="0" err="1">
                <a:solidFill>
                  <a:schemeClr val="tx1"/>
                </a:solidFill>
                <a:effectLst/>
                <a:latin typeface="+mn-lt"/>
                <a:ea typeface="+mn-ea"/>
                <a:cs typeface="+mn-cs"/>
              </a:rPr>
              <a:t>Arbeitsgedächt</a:t>
            </a:r>
            <a:r>
              <a:rPr lang="de-DE" sz="1200" kern="1200" baseline="0" dirty="0">
                <a:solidFill>
                  <a:schemeClr val="tx1"/>
                </a:solidFill>
                <a:effectLst/>
                <a:latin typeface="+mn-lt"/>
                <a:ea typeface="+mn-ea"/>
                <a:cs typeface="+mn-cs"/>
              </a:rPr>
              <a:t>. stark und beeinflusst andere Komponenten: </a:t>
            </a:r>
            <a:r>
              <a:rPr lang="de-DE" sz="1200" b="1" kern="1200" baseline="0" dirty="0">
                <a:solidFill>
                  <a:schemeClr val="tx1"/>
                </a:solidFill>
                <a:effectLst/>
                <a:latin typeface="+mn-lt"/>
                <a:ea typeface="+mn-ea"/>
                <a:cs typeface="+mn-cs"/>
              </a:rPr>
              <a:t>Übung: </a:t>
            </a:r>
            <a:r>
              <a:rPr lang="de-DE" sz="1200" kern="1200" baseline="0" dirty="0">
                <a:solidFill>
                  <a:schemeClr val="tx1"/>
                </a:solidFill>
                <a:effectLst/>
                <a:latin typeface="+mn-lt"/>
                <a:ea typeface="+mn-ea"/>
                <a:cs typeface="+mn-cs"/>
              </a:rPr>
              <a:t>Schreibhand wechseln, alles klein, jeden 3. Buchstaben groß, was haben Sie gestern gemacht, 1 Min. Silben zählen (40 normal)</a:t>
            </a:r>
            <a:endParaRPr lang="de-DE" sz="1200" kern="1200" dirty="0">
              <a:solidFill>
                <a:schemeClr val="tx1"/>
              </a:solidFill>
              <a:effectLst/>
              <a:latin typeface="+mn-lt"/>
              <a:ea typeface="+mn-ea"/>
              <a:cs typeface="+mn-cs"/>
            </a:endParaRP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Alle diese Komponenten beeinflussen sich gegenseitig und. </a:t>
            </a:r>
            <a:r>
              <a:rPr lang="de-DE" sz="1200" b="1" kern="1200" dirty="0">
                <a:solidFill>
                  <a:schemeClr val="tx1"/>
                </a:solidFill>
                <a:effectLst/>
                <a:latin typeface="+mn-lt"/>
                <a:ea typeface="+mn-ea"/>
                <a:cs typeface="+mn-cs"/>
              </a:rPr>
              <a:t>Später gehen</a:t>
            </a:r>
            <a:r>
              <a:rPr lang="de-DE" sz="1200" b="1" kern="1200" baseline="0" dirty="0">
                <a:solidFill>
                  <a:schemeClr val="tx1"/>
                </a:solidFill>
                <a:effectLst/>
                <a:latin typeface="+mn-lt"/>
                <a:ea typeface="+mn-ea"/>
                <a:cs typeface="+mn-cs"/>
              </a:rPr>
              <a:t> wir noch genauer auf dieses Model ein</a:t>
            </a:r>
            <a:r>
              <a:rPr lang="de-DE" sz="1200" b="1" kern="1200" dirty="0">
                <a:solidFill>
                  <a:schemeClr val="tx1"/>
                </a:solidFill>
                <a:effectLst/>
                <a:latin typeface="+mn-lt"/>
                <a:ea typeface="+mn-ea"/>
                <a:cs typeface="+mn-cs"/>
              </a:rPr>
              <a:t>.</a:t>
            </a:r>
          </a:p>
        </p:txBody>
      </p:sp>
      <p:sp>
        <p:nvSpPr>
          <p:cNvPr id="4" name="Foliennummernplatzhalter 3"/>
          <p:cNvSpPr>
            <a:spLocks noGrp="1"/>
          </p:cNvSpPr>
          <p:nvPr>
            <p:ph type="sldNum" sz="quarter" idx="10"/>
          </p:nvPr>
        </p:nvSpPr>
        <p:spPr/>
        <p:txBody>
          <a:bodyPr/>
          <a:lstStyle/>
          <a:p>
            <a:fld id="{F1331116-AC31-4588-BB05-E7350721AD54}" type="slidenum">
              <a:rPr lang="en-US" smtClean="0"/>
              <a:t>13</a:t>
            </a:fld>
            <a:endParaRPr lang="en-US" dirty="0"/>
          </a:p>
        </p:txBody>
      </p:sp>
    </p:spTree>
    <p:extLst>
      <p:ext uri="{BB962C8B-B14F-4D97-AF65-F5344CB8AC3E}">
        <p14:creationId xmlns:p14="http://schemas.microsoft.com/office/powerpoint/2010/main" val="1870439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14</a:t>
            </a:fld>
            <a:endParaRPr lang="en-US" dirty="0"/>
          </a:p>
        </p:txBody>
      </p:sp>
    </p:spTree>
    <p:extLst>
      <p:ext uri="{BB962C8B-B14F-4D97-AF65-F5344CB8AC3E}">
        <p14:creationId xmlns:p14="http://schemas.microsoft.com/office/powerpoint/2010/main" val="4213283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15</a:t>
            </a:fld>
            <a:endParaRPr lang="en-US" dirty="0"/>
          </a:p>
        </p:txBody>
      </p:sp>
    </p:spTree>
    <p:extLst>
      <p:ext uri="{BB962C8B-B14F-4D97-AF65-F5344CB8AC3E}">
        <p14:creationId xmlns:p14="http://schemas.microsoft.com/office/powerpoint/2010/main" val="3819645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1106200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17</a:t>
            </a:fld>
            <a:endParaRPr lang="en-US" dirty="0"/>
          </a:p>
        </p:txBody>
      </p:sp>
    </p:spTree>
    <p:extLst>
      <p:ext uri="{BB962C8B-B14F-4D97-AF65-F5344CB8AC3E}">
        <p14:creationId xmlns:p14="http://schemas.microsoft.com/office/powerpoint/2010/main" val="37512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258892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5429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Schreibprodukte der Lernenden stellen in Tests, Klassenarbeiten und Prüfungen in der Regel die wichtigste Beurteilungsgrundlage dar. Gerade bei Lernenden höherer Klassenstufen bilden zudem eigene Notizen und Zusammenfassungen teilweise Lerngrundlagen für Leistungsüberprüfungen.</a:t>
            </a:r>
          </a:p>
          <a:p>
            <a:r>
              <a:rPr lang="de-DE" sz="1200" kern="1200" dirty="0">
                <a:solidFill>
                  <a:schemeClr val="tx1"/>
                </a:solidFill>
                <a:effectLst/>
                <a:latin typeface="+mn-lt"/>
                <a:ea typeface="+mn-ea"/>
                <a:cs typeface="+mn-cs"/>
              </a:rPr>
              <a:t>Die Schreibkompetenzen der Lernenden haben somit einen signifikanten Einfluss auf die erfolgreiche Teilnahme am schulischen, beruflichen und letztendlich auch am privaten Leben. Mehr noch als bei der Leseförderung wird die Förderung der Schreibkompetenzen dabei von vielen Fachlehrkräften als alleinige Aufgabe der Muttersprach-Lehrkraft verstanden.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der universitären Lehrerausbildung hat die Sprachförderung und damit die Förderung von Lesen und Schreiben bisher nur eine sehr geringe Rolle gespielt, zu diesem Ergebnis kommt die Studie des Mercator-Instituts „Sprachförderung und Deutsch als Zweitsprache an deutschen Schulen: Was leistet die Lehrerbildung?“ (Baumann &amp; Becker-</a:t>
            </a:r>
            <a:r>
              <a:rPr lang="de-DE" sz="1200" kern="1200" dirty="0" err="1">
                <a:solidFill>
                  <a:schemeClr val="tx1"/>
                </a:solidFill>
                <a:effectLst/>
                <a:latin typeface="+mn-lt"/>
                <a:ea typeface="+mn-ea"/>
                <a:cs typeface="+mn-cs"/>
              </a:rPr>
              <a:t>Mrotzek</a:t>
            </a:r>
            <a:r>
              <a:rPr lang="de-DE" sz="1200" kern="1200" dirty="0">
                <a:solidFill>
                  <a:schemeClr val="tx1"/>
                </a:solidFill>
                <a:effectLst/>
                <a:latin typeface="+mn-lt"/>
                <a:ea typeface="+mn-ea"/>
                <a:cs typeface="+mn-cs"/>
              </a:rPr>
              <a:t> 2014, 7). </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211971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kern="1200" dirty="0">
                <a:solidFill>
                  <a:schemeClr val="tx1"/>
                </a:solidFill>
                <a:effectLst/>
                <a:latin typeface="+mn-lt"/>
                <a:ea typeface="+mn-ea"/>
                <a:cs typeface="+mn-cs"/>
              </a:rPr>
              <a:t>In diesem Block geht es um die Grundlagen.</a:t>
            </a:r>
            <a:r>
              <a:rPr lang="de-DE" sz="1200" b="0" kern="1200" baseline="0" dirty="0">
                <a:solidFill>
                  <a:schemeClr val="tx1"/>
                </a:solidFill>
                <a:effectLst/>
                <a:latin typeface="+mn-lt"/>
                <a:ea typeface="+mn-ea"/>
                <a:cs typeface="+mn-cs"/>
              </a:rPr>
              <a:t> Im Block zwei geht es um Schreibstrategien und im Block drei um die Anwendung des Schreibens.</a:t>
            </a:r>
          </a:p>
          <a:p>
            <a:endParaRPr lang="de-DE" sz="1200" b="0" kern="1200" baseline="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Ein weiteres Feld der Schreibförderung</a:t>
            </a:r>
            <a:r>
              <a:rPr lang="de-DE" sz="1200" b="0" kern="1200" baseline="0" dirty="0">
                <a:solidFill>
                  <a:schemeClr val="tx1"/>
                </a:solidFill>
                <a:effectLst/>
                <a:latin typeface="+mn-lt"/>
                <a:ea typeface="+mn-ea"/>
                <a:cs typeface="+mn-cs"/>
              </a:rPr>
              <a:t> sind die</a:t>
            </a:r>
            <a:r>
              <a:rPr lang="de-DE" sz="1200" b="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basalen</a:t>
            </a:r>
            <a:r>
              <a:rPr lang="de-DE" sz="1200" b="1" kern="1200" baseline="0" dirty="0">
                <a:solidFill>
                  <a:schemeClr val="tx1"/>
                </a:solidFill>
                <a:effectLst/>
                <a:latin typeface="+mn-lt"/>
                <a:ea typeface="+mn-ea"/>
                <a:cs typeface="+mn-cs"/>
              </a:rPr>
              <a:t> Schreibfähigkeiten</a:t>
            </a:r>
            <a:r>
              <a:rPr lang="de-DE" sz="1200" b="0" kern="1200" baseline="0" dirty="0">
                <a:solidFill>
                  <a:schemeClr val="tx1"/>
                </a:solidFill>
                <a:effectLst/>
                <a:latin typeface="+mn-lt"/>
                <a:ea typeface="+mn-ea"/>
                <a:cs typeface="+mn-cs"/>
              </a:rPr>
              <a:t> (Handschrift, Schreibflüssigkeit, Rechtschreibung). Bei jüngeren oder sehr leistungsschwachen Lernenden kommt diesem Bereich eine hohe Bedeutung zu. Das Vorhandensein basaler Schreibfähigkeiten ist oftmals Voraussetzung für hierarchiehöhere Tätigkeiten, wie z.B. die Anwendung von kognitiven oder metakognitiven Strategien. </a:t>
            </a:r>
            <a:endParaRPr lang="de-DE" sz="1200" b="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5</a:t>
            </a:fld>
            <a:endParaRPr lang="en-US" dirty="0"/>
          </a:p>
        </p:txBody>
      </p:sp>
    </p:spTree>
    <p:extLst>
      <p:ext uri="{BB962C8B-B14F-4D97-AF65-F5344CB8AC3E}">
        <p14:creationId xmlns:p14="http://schemas.microsoft.com/office/powerpoint/2010/main" val="100871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Bevor wir uns weiter mit den theoretischen Grundlagen des Schreibens beschäftigen, möchten wir Sie bitten, Ihr eigenes Schreiben zu reflektieren. Hierzu nutzen wir z.B. den </a:t>
            </a:r>
            <a:r>
              <a:rPr lang="de-DE" u="sng" dirty="0">
                <a:hlinkClick r:id="rId3"/>
              </a:rPr>
              <a:t>Schreibtypentest der TU Darmstadt</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Hinweis</a:t>
            </a:r>
            <a:r>
              <a:rPr lang="de-DE" dirty="0"/>
              <a:t>: oft</a:t>
            </a:r>
            <a:r>
              <a:rPr lang="de-DE" baseline="0" dirty="0"/>
              <a:t> ordnen sich Teilnehmer mehreren Schreibtypen des Tests zu. Die Besprechung des Tests im Plenum führt zur Diskussion und Reflexion des eigenen Schreibens und des Schreibens der Lernenden. Somit erfolgt eine Sensibilisierung, welche für den weiteren Verlauf des Blocks hilfreich ist. </a:t>
            </a:r>
            <a:endParaRPr lang="de-DE" dirty="0"/>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6</a:t>
            </a:fld>
            <a:endParaRPr lang="en-US" dirty="0"/>
          </a:p>
        </p:txBody>
      </p:sp>
    </p:spTree>
    <p:extLst>
      <p:ext uri="{BB962C8B-B14F-4D97-AF65-F5344CB8AC3E}">
        <p14:creationId xmlns:p14="http://schemas.microsoft.com/office/powerpoint/2010/main" val="1593830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Lese- und Schreibaktivitäten </a:t>
            </a:r>
            <a:r>
              <a:rPr lang="de-DE" b="1" dirty="0"/>
              <a:t>im Unterricht </a:t>
            </a:r>
            <a:r>
              <a:rPr lang="de-DE" dirty="0"/>
              <a:t>sind besonders effektiv, wenn sie darauf ausgereichtet sind, gemeinsame Ziele zu erreichen</a:t>
            </a:r>
            <a:r>
              <a:rPr lang="de-DE" b="1" baseline="0" dirty="0"/>
              <a:t> und dem Erwerb von Wissen, Fähigkeiten und Strategien fördern. </a:t>
            </a:r>
            <a:br>
              <a:rPr lang="de-DE" b="1" baseline="0" dirty="0"/>
            </a:br>
            <a:endParaRPr lang="de-DE" b="1"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Lese- und Schreibaktivitäten bedingen und fördern sich gegenseitig oftmals zu erzeugen somit Transfereffekte. </a:t>
            </a:r>
            <a:r>
              <a:rPr lang="de-DE" b="1" dirty="0"/>
              <a:t>„Lesen um zu schreiben“ </a:t>
            </a:r>
            <a:r>
              <a:rPr lang="de-DE" dirty="0"/>
              <a:t>unterstützt z.B. Entwicklung</a:t>
            </a:r>
            <a:r>
              <a:rPr lang="de-DE" baseline="0" dirty="0"/>
              <a:t> von Inhalt, Wortschatz, Textstruktur und Textsortenwissen. </a:t>
            </a:r>
            <a:r>
              <a:rPr lang="de-DE" b="1" baseline="0" dirty="0"/>
              <a:t>„Schreiben, um zu lesen“ </a:t>
            </a:r>
            <a:r>
              <a:rPr lang="de-DE" baseline="0" dirty="0"/>
              <a:t>fördert das Textverständnis. Im Unterricht bedeutet dies häufig </a:t>
            </a:r>
            <a:r>
              <a:rPr lang="de-DE" baseline="0" dirty="0" err="1"/>
              <a:t>Infotext</a:t>
            </a:r>
            <a:r>
              <a:rPr lang="de-DE" baseline="0" dirty="0"/>
              <a:t> lesen – schreiben für einen anderen Leser.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a:t>Mit dem Schreiben, um zu lesen wollen wir uns jetzt näher beschäftigen. Writing </a:t>
            </a:r>
            <a:r>
              <a:rPr lang="de-DE" baseline="0" dirty="0" err="1"/>
              <a:t>to</a:t>
            </a:r>
            <a:r>
              <a:rPr lang="de-DE" baseline="0" dirty="0"/>
              <a:t> </a:t>
            </a:r>
            <a:r>
              <a:rPr lang="de-DE" baseline="0" dirty="0" err="1"/>
              <a:t>read</a:t>
            </a:r>
            <a:r>
              <a:rPr lang="de-DE" baseline="0" dirty="0"/>
              <a:t>. </a:t>
            </a:r>
            <a:endParaRPr lang="de-D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b="1" dirty="0"/>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7</a:t>
            </a:fld>
            <a:endParaRPr lang="en-US" dirty="0"/>
          </a:p>
        </p:txBody>
      </p:sp>
    </p:spTree>
    <p:extLst>
      <p:ext uri="{BB962C8B-B14F-4D97-AF65-F5344CB8AC3E}">
        <p14:creationId xmlns:p14="http://schemas.microsoft.com/office/powerpoint/2010/main" val="64487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In ihrem Artikel </a:t>
            </a:r>
            <a:r>
              <a:rPr lang="de-DE" sz="1200" i="1" dirty="0"/>
              <a:t>„</a:t>
            </a:r>
            <a:r>
              <a:rPr lang="de-DE" sz="1200" i="1" dirty="0">
                <a:hlinkClick r:id="rId3"/>
              </a:rPr>
              <a:t>Writing </a:t>
            </a:r>
            <a:r>
              <a:rPr lang="de-DE" sz="1200" i="1" dirty="0" err="1">
                <a:hlinkClick r:id="rId3"/>
              </a:rPr>
              <a:t>to</a:t>
            </a:r>
            <a:r>
              <a:rPr lang="de-DE" sz="1200" i="1" dirty="0">
                <a:hlinkClick r:id="rId3"/>
              </a:rPr>
              <a:t> Read - </a:t>
            </a:r>
            <a:r>
              <a:rPr lang="de-DE" sz="1200" i="1" dirty="0" err="1">
                <a:hlinkClick r:id="rId3"/>
              </a:rPr>
              <a:t>Evidence</a:t>
            </a:r>
            <a:r>
              <a:rPr lang="de-DE" sz="1200" i="1" dirty="0">
                <a:hlinkClick r:id="rId3"/>
              </a:rPr>
              <a:t> </a:t>
            </a:r>
            <a:r>
              <a:rPr lang="de-DE" sz="1200" i="1" dirty="0" err="1">
                <a:hlinkClick r:id="rId3"/>
              </a:rPr>
              <a:t>for</a:t>
            </a:r>
            <a:r>
              <a:rPr lang="de-DE" sz="1200" i="1" dirty="0">
                <a:hlinkClick r:id="rId3"/>
              </a:rPr>
              <a:t> </a:t>
            </a:r>
            <a:r>
              <a:rPr lang="de-DE" sz="1200" i="1" dirty="0" err="1">
                <a:hlinkClick r:id="rId3"/>
              </a:rPr>
              <a:t>How</a:t>
            </a:r>
            <a:r>
              <a:rPr lang="de-DE" sz="1200" i="1" dirty="0">
                <a:hlinkClick r:id="rId3"/>
              </a:rPr>
              <a:t> Writing Can </a:t>
            </a:r>
            <a:r>
              <a:rPr lang="de-DE" sz="1200" i="1" dirty="0" err="1">
                <a:hlinkClick r:id="rId3"/>
              </a:rPr>
              <a:t>Improve</a:t>
            </a:r>
            <a:r>
              <a:rPr lang="de-DE" sz="1200" i="1" dirty="0">
                <a:hlinkClick r:id="rId3"/>
              </a:rPr>
              <a:t> Reading</a:t>
            </a:r>
            <a:r>
              <a:rPr lang="de-DE" sz="1200" i="1" dirty="0"/>
              <a:t>“ </a:t>
            </a:r>
            <a:r>
              <a:rPr lang="de-DE" sz="1200" dirty="0"/>
              <a:t>stellen Steve Graham und Michael Hebert dar, wie das Schreiben das Lesen verbessern kann. Im</a:t>
            </a:r>
            <a:r>
              <a:rPr lang="de-DE" sz="1200" baseline="0" dirty="0"/>
              <a:t> folgenden Arbeitsblatt finden Sie einen übersetzten (und erweiterten) Auszug aus dem Artikel. </a:t>
            </a:r>
            <a:endParaRPr lang="de-DE" sz="1200" dirty="0"/>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8</a:t>
            </a:fld>
            <a:endParaRPr lang="en-US" dirty="0"/>
          </a:p>
        </p:txBody>
      </p:sp>
    </p:spTree>
    <p:extLst>
      <p:ext uri="{BB962C8B-B14F-4D97-AF65-F5344CB8AC3E}">
        <p14:creationId xmlns:p14="http://schemas.microsoft.com/office/powerpoint/2010/main" val="423739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Schreibkompetenz – Schreibprozess</a:t>
            </a: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 17-19.)</a:t>
            </a: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Drei Modellierungen von Schreibkompetenz (Müller &amp; Richter 2014) innerhalb der Psychologie. Sie wurden ursprünglich für das Lesen entwickelt, lassen sich aber auch auf das Schreiben übertagen.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a:t>
            </a:r>
            <a:r>
              <a:rPr kumimoji="0" lang="de-DE" altLang="de-DE"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differenziell-psychologischer Sicht </a:t>
            </a: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 die Schreibleistung als Produkt angemessen erfassen und so Leistungsdifferenzen mittels Diagnose bestimmen.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a:t>
            </a:r>
            <a:r>
              <a:rPr kumimoji="0" lang="de-DE" altLang="de-DE"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Kognitionspsychologie</a:t>
            </a: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fokussiert auf die zugrundeliegenden Prozesse und ihre wechselseitigen Verflechtungen. Kompetent ist, wer den Schreibprozess beherrscht.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a:t>
            </a:r>
            <a:r>
              <a:rPr kumimoji="0" lang="de-DE" altLang="de-DE"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Pädagogische Psychologie </a:t>
            </a: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widmet sich der Gestaltung motivierender, unterrichtlicher Prozesse, welche dazu führen, dass Schüler besser schreiben. </a:t>
            </a:r>
            <a:endParaRPr kumimoji="0" lang="de-DE" altLang="de-DE" sz="900" b="0" i="0" u="none" strike="noStrike" cap="none" normalizeH="0" baseline="0" dirty="0">
              <a:ln>
                <a:noFill/>
              </a:ln>
              <a:solidFill>
                <a:schemeClr val="tx1"/>
              </a:solidFill>
              <a:effectLst/>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1921849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xmlns=""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xmlns=""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xmlns=""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xmlns=""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xmlns=""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xmlns=""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xmlns=""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xmlns=""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xmlns=""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xmlns=""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xmlns=""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xmlns=""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xmlns=""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xmlns=""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xmlns=""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xmlns=""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xmlns=""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xmlns=""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xmlns=""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xmlns=""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xmlns=""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xmlns=""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xmlns=""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xmlns=""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xmlns=""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xmlns=""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xmlns=""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xmlns=""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xmlns=""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xmlns=""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xmlns=""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xmlns=""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xmlns=""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xmlns=""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xmlns=""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xmlns=""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xmlns=""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xmlns=""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xmlns=""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xmlns=""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xmlns=""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xmlns=""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xmlns=""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xmlns=""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xmlns=""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xmlns=""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xmlns=""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xmlns=""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xmlns=""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xmlns=""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19.09.2022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192905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ink-Pare-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xmlns=""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spTree>
    <p:extLst>
      <p:ext uri="{BB962C8B-B14F-4D97-AF65-F5344CB8AC3E}">
        <p14:creationId xmlns:p14="http://schemas.microsoft.com/office/powerpoint/2010/main" val="87490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prstClr val="white"/>
                </a:solidFill>
              </a:rPr>
              <a:t>Modul :</a:t>
            </a:r>
            <a:r>
              <a:rPr lang="de-DE" sz="3600" dirty="0">
                <a:solidFill>
                  <a:prstClr val="white"/>
                </a:solidFill>
              </a:rPr>
              <a:t/>
            </a:r>
            <a:br>
              <a:rPr lang="de-DE" sz="3600" dirty="0">
                <a:solidFill>
                  <a:prstClr val="white"/>
                </a:solidFill>
              </a:rPr>
            </a:br>
            <a:r>
              <a:rPr lang="de-DE" sz="3600" dirty="0">
                <a:solidFill>
                  <a:prstClr val="white"/>
                </a:solidFill>
              </a:rPr>
              <a:t/>
            </a:r>
            <a:br>
              <a:rPr lang="de-DE" sz="3600" dirty="0">
                <a:solidFill>
                  <a:prstClr val="white"/>
                </a:solidFill>
              </a:rPr>
            </a:br>
            <a:r>
              <a:rPr lang="de-DE" sz="3600" b="1" dirty="0">
                <a:solidFill>
                  <a:prstClr val="white"/>
                </a:solidFill>
              </a:rPr>
              <a:t>Block :</a:t>
            </a:r>
            <a:br>
              <a:rPr lang="de-DE" sz="3600" b="1" dirty="0">
                <a:solidFill>
                  <a:prstClr val="white"/>
                </a:solidFill>
              </a:rPr>
            </a:br>
            <a:r>
              <a:rPr lang="de-DE" sz="3600" dirty="0">
                <a:solidFill>
                  <a:prstClr val="white"/>
                </a:solidFill>
              </a:rPr>
              <a:t/>
            </a:r>
            <a:br>
              <a:rPr lang="de-DE" sz="3600" dirty="0">
                <a:solidFill>
                  <a:prstClr val="white"/>
                </a:solidFill>
              </a:rPr>
            </a:br>
            <a:endParaRPr lang="de-DE" sz="3600" dirty="0">
              <a:solidFill>
                <a:prstClr val="white"/>
              </a:solidFill>
            </a:endParaRPr>
          </a:p>
        </p:txBody>
      </p:sp>
      <p:pic>
        <p:nvPicPr>
          <p:cNvPr id="22" name="Grafik 21">
            <a:extLst>
              <a:ext uri="{FF2B5EF4-FFF2-40B4-BE49-F238E27FC236}">
                <a16:creationId xmlns:a16="http://schemas.microsoft.com/office/drawing/2014/main" xmlns=""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xmlns=""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xmlns=""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3" name="Rechteck 52">
            <a:extLst>
              <a:ext uri="{FF2B5EF4-FFF2-40B4-BE49-F238E27FC236}">
                <a16:creationId xmlns:a16="http://schemas.microsoft.com/office/drawing/2014/main" xmlns=""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4" name="Rechteck 53">
            <a:extLst>
              <a:ext uri="{FF2B5EF4-FFF2-40B4-BE49-F238E27FC236}">
                <a16:creationId xmlns:a16="http://schemas.microsoft.com/office/drawing/2014/main" xmlns=""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5" name="TextBox 4">
            <a:extLst>
              <a:ext uri="{FF2B5EF4-FFF2-40B4-BE49-F238E27FC236}">
                <a16:creationId xmlns:a16="http://schemas.microsoft.com/office/drawing/2014/main" xmlns=""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algn="ctr">
              <a:defRPr/>
            </a:pPr>
            <a:r>
              <a:rPr lang="en-US" sz="3000" b="1" dirty="0">
                <a:solidFill>
                  <a:prstClr val="black"/>
                </a:solidFill>
              </a:rPr>
              <a:t>BaCuLit</a:t>
            </a:r>
          </a:p>
          <a:p>
            <a:pPr algn="ctr">
              <a:defRPr/>
            </a:pPr>
            <a:endParaRPr lang="en-US" sz="1400" dirty="0">
              <a:solidFill>
                <a:prstClr val="black"/>
              </a:solidFill>
            </a:endParaRPr>
          </a:p>
          <a:p>
            <a:pPr algn="ctr">
              <a:defRPr/>
            </a:pPr>
            <a:r>
              <a:rPr lang="en-US" sz="1400" dirty="0">
                <a:solidFill>
                  <a:prstClr val="black"/>
                </a:solidFill>
              </a:rPr>
              <a:t>Basic Curriculum for Teachers’ In-Service Training in Content Area Literacy </a:t>
            </a:r>
          </a:p>
          <a:p>
            <a:pPr algn="ctr">
              <a:defRPr/>
            </a:pPr>
            <a:r>
              <a:rPr lang="en-US" sz="1400" dirty="0">
                <a:solidFill>
                  <a:prstClr val="black"/>
                </a:solidFill>
              </a:rPr>
              <a:t>Fortbildung für Lehrkräfte zur Vermittlung fachbezogener </a:t>
            </a:r>
          </a:p>
          <a:p>
            <a:pPr algn="ctr">
              <a:defRPr/>
            </a:pPr>
            <a:r>
              <a:rPr lang="en-US" sz="1400" dirty="0">
                <a:solidFill>
                  <a:prstClr val="black"/>
                </a:solidFill>
              </a:rPr>
              <a:t>Lese- und Schreibkompetenzen</a:t>
            </a:r>
          </a:p>
        </p:txBody>
      </p:sp>
      <p:grpSp>
        <p:nvGrpSpPr>
          <p:cNvPr id="56" name="officeArt object">
            <a:extLst>
              <a:ext uri="{FF2B5EF4-FFF2-40B4-BE49-F238E27FC236}">
                <a16:creationId xmlns:a16="http://schemas.microsoft.com/office/drawing/2014/main" xmlns=""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xmlns=""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xmlns=""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xmlns=""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xmlns=""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xmlns=""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xmlns=""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a:defRPr/>
                  </a:pPr>
                  <a:endParaRPr lang="en-US" dirty="0">
                    <a:solidFill>
                      <a:prstClr val="black"/>
                    </a:solidFill>
                  </a:endParaRPr>
                </a:p>
              </p:txBody>
            </p:sp>
            <p:sp>
              <p:nvSpPr>
                <p:cNvPr id="63" name="Shape 1073741842">
                  <a:extLst>
                    <a:ext uri="{FF2B5EF4-FFF2-40B4-BE49-F238E27FC236}">
                      <a16:creationId xmlns:a16="http://schemas.microsoft.com/office/drawing/2014/main" xmlns=""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a:defRPr/>
                  </a:pPr>
                  <a:endParaRPr lang="en-US" dirty="0">
                    <a:solidFill>
                      <a:prstClr val="black"/>
                    </a:solidFill>
                  </a:endParaRPr>
                </a:p>
              </p:txBody>
            </p:sp>
            <p:sp>
              <p:nvSpPr>
                <p:cNvPr id="64" name="Shape 1073741843">
                  <a:extLst>
                    <a:ext uri="{FF2B5EF4-FFF2-40B4-BE49-F238E27FC236}">
                      <a16:creationId xmlns:a16="http://schemas.microsoft.com/office/drawing/2014/main" xmlns=""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a:defRPr/>
                  </a:pPr>
                  <a:endParaRPr lang="en-US" dirty="0">
                    <a:solidFill>
                      <a:prstClr val="black"/>
                    </a:solidFill>
                  </a:endParaRPr>
                </a:p>
              </p:txBody>
            </p:sp>
            <p:sp>
              <p:nvSpPr>
                <p:cNvPr id="65" name="Shape 1073741844">
                  <a:extLst>
                    <a:ext uri="{FF2B5EF4-FFF2-40B4-BE49-F238E27FC236}">
                      <a16:creationId xmlns:a16="http://schemas.microsoft.com/office/drawing/2014/main" xmlns=""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a:defRPr/>
                  </a:pPr>
                  <a:endParaRPr lang="en-US" dirty="0">
                    <a:solidFill>
                      <a:prstClr val="black"/>
                    </a:solidFill>
                  </a:endParaRPr>
                </a:p>
              </p:txBody>
            </p:sp>
            <p:sp>
              <p:nvSpPr>
                <p:cNvPr id="66" name="Shape 1073741845">
                  <a:extLst>
                    <a:ext uri="{FF2B5EF4-FFF2-40B4-BE49-F238E27FC236}">
                      <a16:creationId xmlns:a16="http://schemas.microsoft.com/office/drawing/2014/main" xmlns=""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a:defRPr/>
                  </a:pPr>
                  <a:endParaRPr lang="en-US" dirty="0">
                    <a:solidFill>
                      <a:prstClr val="black"/>
                    </a:solidFill>
                  </a:endParaRPr>
                </a:p>
              </p:txBody>
            </p:sp>
            <p:sp>
              <p:nvSpPr>
                <p:cNvPr id="67" name="Shape 1073741846">
                  <a:extLst>
                    <a:ext uri="{FF2B5EF4-FFF2-40B4-BE49-F238E27FC236}">
                      <a16:creationId xmlns:a16="http://schemas.microsoft.com/office/drawing/2014/main" xmlns=""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a:defRPr/>
                  </a:pPr>
                  <a:endParaRPr lang="en-US" dirty="0">
                    <a:solidFill>
                      <a:prstClr val="black"/>
                    </a:solidFill>
                  </a:endParaRPr>
                </a:p>
              </p:txBody>
            </p:sp>
          </p:grpSp>
        </p:grpSp>
      </p:grpSp>
      <p:sp>
        <p:nvSpPr>
          <p:cNvPr id="68" name="Ellipse 67">
            <a:extLst>
              <a:ext uri="{FF2B5EF4-FFF2-40B4-BE49-F238E27FC236}">
                <a16:creationId xmlns:a16="http://schemas.microsoft.com/office/drawing/2014/main" xmlns=""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6" name="Grafik 5">
            <a:extLst>
              <a:ext uri="{FF2B5EF4-FFF2-40B4-BE49-F238E27FC236}">
                <a16:creationId xmlns:a16="http://schemas.microsoft.com/office/drawing/2014/main" xmlns=""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xmlns=""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solidFill>
                <a:prstClr val="black"/>
              </a:solidFill>
            </a:endParaRPr>
          </a:p>
        </p:txBody>
      </p:sp>
      <p:pic>
        <p:nvPicPr>
          <p:cNvPr id="1034" name="Grafik 6" descr="Creative Commons Lizenzvertrag">
            <a:extLst>
              <a:ext uri="{FF2B5EF4-FFF2-40B4-BE49-F238E27FC236}">
                <a16:creationId xmlns:a16="http://schemas.microsoft.com/office/drawing/2014/main" xmlns=""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prstClr val="white"/>
                </a:solidFill>
                <a:ea typeface="Times New Roman" panose="02020603050405020304" pitchFamily="18" charset="0"/>
                <a:cs typeface="Calibri" panose="020F0502020204030204" pitchFamily="34" charset="0"/>
              </a:rPr>
              <a:t> </a:t>
            </a:r>
            <a:r>
              <a:rPr lang="de-DE" altLang="de-DE" sz="1600" dirty="0">
                <a:solidFill>
                  <a:prstClr val="white"/>
                </a:solidFill>
                <a:ea typeface="Times New Roman" panose="02020603050405020304" pitchFamily="18" charset="0"/>
                <a:cs typeface="Calibri" panose="020F0502020204030204" pitchFamily="34" charset="0"/>
              </a:rPr>
              <a:t>BaCuLit</a:t>
            </a:r>
            <a:r>
              <a:rPr lang="de-DE" altLang="de-DE" sz="500" dirty="0">
                <a:solidFill>
                  <a:prstClr val="white"/>
                </a:solidFill>
              </a:rPr>
              <a:t> </a:t>
            </a:r>
            <a:endParaRPr lang="de-DE" altLang="de-DE" sz="2000" dirty="0">
              <a:solidFill>
                <a:prstClr val="white"/>
              </a:solidFill>
              <a:latin typeface="Arial" panose="020B0604020202020204" pitchFamily="34" charset="0"/>
            </a:endParaRPr>
          </a:p>
        </p:txBody>
      </p:sp>
      <p:pic>
        <p:nvPicPr>
          <p:cNvPr id="27" name="Grafik 26">
            <a:extLst>
              <a:ext uri="{FF2B5EF4-FFF2-40B4-BE49-F238E27FC236}">
                <a16:creationId xmlns:a16="http://schemas.microsoft.com/office/drawing/2014/main" xmlns=""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748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a:t>
            </a:r>
            <a:r>
              <a:rPr lang="de-DE" sz="1200" dirty="0" err="1">
                <a:solidFill>
                  <a:prstClr val="white"/>
                </a:solidFill>
              </a:rPr>
              <a:t>nzen</a:t>
            </a:r>
            <a:endParaRPr lang="de-DE" sz="1200" dirty="0">
              <a:solidFill>
                <a:prstClr val="white"/>
              </a:solidFill>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pic>
        <p:nvPicPr>
          <p:cNvPr id="10" name="Grafik 6" descr="Creative Commons Lizenzvertrag">
            <a:extLst>
              <a:ext uri="{FF2B5EF4-FFF2-40B4-BE49-F238E27FC236}">
                <a16:creationId xmlns:a16="http://schemas.microsoft.com/office/drawing/2014/main" xmlns=""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4" name="Titel 4">
            <a:extLst>
              <a:ext uri="{FF2B5EF4-FFF2-40B4-BE49-F238E27FC236}">
                <a16:creationId xmlns:a16="http://schemas.microsoft.com/office/drawing/2014/main" xmlns=""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2499202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10" name="Grafik 6" descr="Creative Commons Lizenzvertrag">
            <a:extLst>
              <a:ext uri="{FF2B5EF4-FFF2-40B4-BE49-F238E27FC236}">
                <a16:creationId xmlns:a16="http://schemas.microsoft.com/office/drawing/2014/main" xmlns=""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4" name="Titel 4">
            <a:extLst>
              <a:ext uri="{FF2B5EF4-FFF2-40B4-BE49-F238E27FC236}">
                <a16:creationId xmlns:a16="http://schemas.microsoft.com/office/drawing/2014/main" xmlns=""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xmlns=""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869923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xmlns=""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pic>
        <p:nvPicPr>
          <p:cNvPr id="15" name="Grafik 14">
            <a:extLst>
              <a:ext uri="{FF2B5EF4-FFF2-40B4-BE49-F238E27FC236}">
                <a16:creationId xmlns:a16="http://schemas.microsoft.com/office/drawing/2014/main" xmlns=""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999639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348824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xmlns=""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xmlns=""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056346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xmlns=""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5" name="Titel 4">
            <a:extLst>
              <a:ext uri="{FF2B5EF4-FFF2-40B4-BE49-F238E27FC236}">
                <a16:creationId xmlns:a16="http://schemas.microsoft.com/office/drawing/2014/main" xmlns=""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838820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140264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xmlns=""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7" name="Titel 4">
            <a:extLst>
              <a:ext uri="{FF2B5EF4-FFF2-40B4-BE49-F238E27FC236}">
                <a16:creationId xmlns:a16="http://schemas.microsoft.com/office/drawing/2014/main" xmlns=""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51636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xmlns=""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7" name="Titel 4">
            <a:extLst>
              <a:ext uri="{FF2B5EF4-FFF2-40B4-BE49-F238E27FC236}">
                <a16:creationId xmlns:a16="http://schemas.microsoft.com/office/drawing/2014/main" xmlns=""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170431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5" name="Titel 4">
            <a:extLst>
              <a:ext uri="{FF2B5EF4-FFF2-40B4-BE49-F238E27FC236}">
                <a16:creationId xmlns:a16="http://schemas.microsoft.com/office/drawing/2014/main" xmlns=""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120342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xmlns=""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7" name="Titel 4">
            <a:extLst>
              <a:ext uri="{FF2B5EF4-FFF2-40B4-BE49-F238E27FC236}">
                <a16:creationId xmlns:a16="http://schemas.microsoft.com/office/drawing/2014/main" xmlns=""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4047762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8" name="Grafik 7">
            <a:extLst>
              <a:ext uri="{FF2B5EF4-FFF2-40B4-BE49-F238E27FC236}">
                <a16:creationId xmlns:a16="http://schemas.microsoft.com/office/drawing/2014/main" xmlns=""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xmlns=""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3475247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14" name="Grafik 13">
            <a:extLst>
              <a:ext uri="{FF2B5EF4-FFF2-40B4-BE49-F238E27FC236}">
                <a16:creationId xmlns:a16="http://schemas.microsoft.com/office/drawing/2014/main" xmlns=""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xmlns=""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xmlns=""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7" name="Titel 4">
            <a:extLst>
              <a:ext uri="{FF2B5EF4-FFF2-40B4-BE49-F238E27FC236}">
                <a16:creationId xmlns:a16="http://schemas.microsoft.com/office/drawing/2014/main" xmlns=""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4034718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8" name="Grafik 7">
            <a:extLst>
              <a:ext uri="{FF2B5EF4-FFF2-40B4-BE49-F238E27FC236}">
                <a16:creationId xmlns:a16="http://schemas.microsoft.com/office/drawing/2014/main" xmlns=""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xmlns=""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327056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xmlns=""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xmlns=""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9" name="Grafik 8">
            <a:extLst>
              <a:ext uri="{FF2B5EF4-FFF2-40B4-BE49-F238E27FC236}">
                <a16:creationId xmlns:a16="http://schemas.microsoft.com/office/drawing/2014/main" xmlns=""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xmlns=""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830759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9" name="Grafik 8" descr="Ein Bild, das Buch, Regal, drinnen enthält.&#10;&#10;Automatisch generierte Beschreibung">
            <a:extLst>
              <a:ext uri="{FF2B5EF4-FFF2-40B4-BE49-F238E27FC236}">
                <a16:creationId xmlns:a16="http://schemas.microsoft.com/office/drawing/2014/main" xmlns=""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xmlns=""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6" name="Titel 4">
            <a:extLst>
              <a:ext uri="{FF2B5EF4-FFF2-40B4-BE49-F238E27FC236}">
                <a16:creationId xmlns:a16="http://schemas.microsoft.com/office/drawing/2014/main" xmlns=""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330567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9" name="Grafik 8" descr="Ein Bild, das Automat enthält.&#10;&#10;Automatisch generierte Beschreibung">
            <a:extLst>
              <a:ext uri="{FF2B5EF4-FFF2-40B4-BE49-F238E27FC236}">
                <a16:creationId xmlns:a16="http://schemas.microsoft.com/office/drawing/2014/main" xmlns=""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xmlns=""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xmlns=""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5" name="Titel 4">
            <a:extLst>
              <a:ext uri="{FF2B5EF4-FFF2-40B4-BE49-F238E27FC236}">
                <a16:creationId xmlns:a16="http://schemas.microsoft.com/office/drawing/2014/main" xmlns=""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solidFill>
                  <a:prstClr val="white"/>
                </a:solidFill>
              </a:rPr>
              <a:t>Kaffee- bzw. Teepause</a:t>
            </a:r>
          </a:p>
        </p:txBody>
      </p:sp>
      <p:pic>
        <p:nvPicPr>
          <p:cNvPr id="16" name="Grafik 15">
            <a:extLst>
              <a:ext uri="{FF2B5EF4-FFF2-40B4-BE49-F238E27FC236}">
                <a16:creationId xmlns:a16="http://schemas.microsoft.com/office/drawing/2014/main" xmlns=""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846020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pic>
        <p:nvPicPr>
          <p:cNvPr id="8" name="Grafik 7" descr="Ein Bild, das LEGO, Spielzeug enthält.&#10;&#10;Automatisch generierte Beschreibung">
            <a:extLst>
              <a:ext uri="{FF2B5EF4-FFF2-40B4-BE49-F238E27FC236}">
                <a16:creationId xmlns:a16="http://schemas.microsoft.com/office/drawing/2014/main" xmlns=""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xmlns=""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sp>
        <p:nvSpPr>
          <p:cNvPr id="15" name="Titel 4">
            <a:extLst>
              <a:ext uri="{FF2B5EF4-FFF2-40B4-BE49-F238E27FC236}">
                <a16:creationId xmlns:a16="http://schemas.microsoft.com/office/drawing/2014/main" xmlns=""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2422178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algn="ctr">
              <a:defRPr/>
            </a:pPr>
            <a:r>
              <a:rPr lang="de-DE" sz="1600" b="1" dirty="0">
                <a:solidFill>
                  <a:prstClr val="white"/>
                </a:solidFill>
              </a:rPr>
              <a:t>BaCuLit </a:t>
            </a:r>
            <a:r>
              <a:rPr lang="de-DE" sz="1200" b="1" dirty="0">
                <a:solidFill>
                  <a:prstClr val="white"/>
                </a:solidFill>
              </a:rPr>
              <a:t>- </a:t>
            </a:r>
            <a:r>
              <a:rPr lang="de-DE" sz="1200" dirty="0">
                <a:solidFill>
                  <a:prstClr val="white"/>
                </a:solidFill>
              </a:rPr>
              <a:t>Fortbildung für Lehrkräfte zur Vermittlung fachbezogener Lese- und Schreibkompetenzen</a:t>
            </a:r>
          </a:p>
        </p:txBody>
      </p:sp>
      <p:sp>
        <p:nvSpPr>
          <p:cNvPr id="9" name="Titel 4">
            <a:extLst>
              <a:ext uri="{FF2B5EF4-FFF2-40B4-BE49-F238E27FC236}">
                <a16:creationId xmlns:a16="http://schemas.microsoft.com/office/drawing/2014/main" xmlns=""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xmlns=""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xmlns=""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solidFill>
                  <a:prstClr val="black"/>
                </a:solidFill>
              </a:rPr>
              <a:pPr algn="ctr"/>
              <a:t>‹Nr.›</a:t>
            </a:fld>
            <a:endParaRPr lang="de-DE" sz="1600" dirty="0">
              <a:solidFill>
                <a:prstClr val="black"/>
              </a:solidFill>
            </a:endParaRPr>
          </a:p>
        </p:txBody>
      </p:sp>
    </p:spTree>
    <p:extLst>
      <p:ext uri="{BB962C8B-B14F-4D97-AF65-F5344CB8AC3E}">
        <p14:creationId xmlns:p14="http://schemas.microsoft.com/office/powerpoint/2010/main" val="457280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xmlns=""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arallelogram 2">
            <a:extLst>
              <a:ext uri="{FF2B5EF4-FFF2-40B4-BE49-F238E27FC236}">
                <a16:creationId xmlns:a16="http://schemas.microsoft.com/office/drawing/2014/main" xmlns=""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18" name="Title 1">
            <a:extLst>
              <a:ext uri="{FF2B5EF4-FFF2-40B4-BE49-F238E27FC236}">
                <a16:creationId xmlns:a16="http://schemas.microsoft.com/office/drawing/2014/main" xmlns=""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a:solidFill>
                  <a:prstClr val="white"/>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xmlns=""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xmlns=""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xmlns=""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000" dirty="0">
                <a:solidFill>
                  <a:srgbClr val="3CD9E1"/>
                </a:solidFill>
                <a:ea typeface="Times New Roman" panose="02020603050405020304" pitchFamily="18" charset="0"/>
                <a:cs typeface="Calibri" panose="020F0502020204030204" pitchFamily="34" charset="0"/>
              </a:rPr>
              <a:t> </a:t>
            </a:r>
            <a:r>
              <a:rPr lang="de-DE" altLang="de-DE" sz="1600" dirty="0">
                <a:solidFill>
                  <a:srgbClr val="3CD9E1"/>
                </a:solidFill>
                <a:ea typeface="Times New Roman" panose="02020603050405020304" pitchFamily="18" charset="0"/>
                <a:cs typeface="Calibri" panose="020F0502020204030204" pitchFamily="34" charset="0"/>
              </a:rPr>
              <a:t>BaCuLit</a:t>
            </a:r>
            <a:r>
              <a:rPr lang="de-DE" altLang="de-DE" sz="500" dirty="0">
                <a:solidFill>
                  <a:srgbClr val="3CD9E1"/>
                </a:solidFill>
              </a:rPr>
              <a:t> </a:t>
            </a:r>
            <a:endParaRPr lang="de-DE" altLang="de-DE" sz="2000" dirty="0">
              <a:solidFill>
                <a:srgbClr val="3CD9E1"/>
              </a:solidFill>
              <a:latin typeface="Arial" panose="020B0604020202020204" pitchFamily="34" charset="0"/>
            </a:endParaRPr>
          </a:p>
        </p:txBody>
      </p:sp>
      <p:pic>
        <p:nvPicPr>
          <p:cNvPr id="11" name="Grafik 10">
            <a:extLst>
              <a:ext uri="{FF2B5EF4-FFF2-40B4-BE49-F238E27FC236}">
                <a16:creationId xmlns:a16="http://schemas.microsoft.com/office/drawing/2014/main" xmlns=""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81004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solidFill>
                  <a:prstClr val="black">
                    <a:tint val="75000"/>
                  </a:prstClr>
                </a:solidFill>
              </a:rPr>
              <a:pPr/>
              <a:t>19.09.2022</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63716C5D-123D-4EDE-A4A5-85ED365A388D}"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59714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xmlns=""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xmlns=""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19.09.2022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7"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solidFill>
                  <a:prstClr val="black">
                    <a:tint val="75000"/>
                  </a:prstClr>
                </a:solidFill>
              </a:rPr>
              <a:pPr/>
              <a:t>19.09.2022</a:t>
            </a:fld>
            <a:endParaRPr lang="de-DE" dirty="0">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4031814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sCrRr6NBg0"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D27E5BD-6941-405A-9D8F-FF811CD48B76}"/>
              </a:ext>
            </a:extLst>
          </p:cNvPr>
          <p:cNvSpPr>
            <a:spLocks noGrp="1"/>
          </p:cNvSpPr>
          <p:nvPr>
            <p:ph type="ctrTitle"/>
          </p:nvPr>
        </p:nvSpPr>
        <p:spPr>
          <a:xfrm>
            <a:off x="3059832" y="3681296"/>
            <a:ext cx="6480720" cy="2412000"/>
          </a:xfrm>
        </p:spPr>
        <p:txBody>
          <a:bodyPr>
            <a:normAutofit fontScale="90000"/>
          </a:bodyPr>
          <a:lstStyle/>
          <a:p>
            <a:r>
              <a:rPr lang="de-DE" dirty="0"/>
              <a:t>Modul 6:  </a:t>
            </a:r>
            <a:br>
              <a:rPr lang="de-DE" dirty="0"/>
            </a:br>
            <a:r>
              <a:rPr lang="de-DE" dirty="0"/>
              <a:t>Kognitive und metakognitive Schreibstrategien unterrichten</a:t>
            </a:r>
            <a:br>
              <a:rPr lang="de-DE" dirty="0"/>
            </a:br>
            <a:r>
              <a:rPr lang="de-DE" dirty="0"/>
              <a:t/>
            </a:r>
            <a:br>
              <a:rPr lang="de-DE" dirty="0"/>
            </a:br>
            <a:r>
              <a:rPr lang="de-DE" dirty="0"/>
              <a:t>Block 1: </a:t>
            </a:r>
            <a:br>
              <a:rPr lang="de-DE" dirty="0"/>
            </a:br>
            <a:r>
              <a:rPr lang="de-DE" dirty="0"/>
              <a:t>Grundlagen des Schreibens</a:t>
            </a:r>
            <a:br>
              <a:rPr lang="de-DE" dirty="0"/>
            </a:br>
            <a:r>
              <a:rPr lang="de-DE" dirty="0"/>
              <a:t/>
            </a:r>
            <a:br>
              <a:rPr lang="de-DE" dirty="0"/>
            </a:br>
            <a:endParaRPr lang="de-DE" dirty="0"/>
          </a:p>
        </p:txBody>
      </p:sp>
    </p:spTree>
    <p:extLst>
      <p:ext uri="{BB962C8B-B14F-4D97-AF65-F5344CB8AC3E}">
        <p14:creationId xmlns:p14="http://schemas.microsoft.com/office/powerpoint/2010/main" val="94976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Phasen des Schreibprozesses</a:t>
            </a:r>
          </a:p>
        </p:txBody>
      </p:sp>
      <p:graphicFrame>
        <p:nvGraphicFramePr>
          <p:cNvPr id="7" name="Inhaltsplatzhalter 3"/>
          <p:cNvGraphicFramePr>
            <a:graphicFrameLocks/>
          </p:cNvGraphicFramePr>
          <p:nvPr/>
        </p:nvGraphicFramePr>
        <p:xfrm>
          <a:off x="1024759" y="1166648"/>
          <a:ext cx="6763407" cy="4808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90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sz="2400" dirty="0"/>
              <a:t>Suchen Sie sich einen anderen Kursteilnehmer als Partner, mit dem Sie sich über die folgende Frage austauschen:</a:t>
            </a:r>
            <a:br>
              <a:rPr lang="de-DE" sz="2400" dirty="0"/>
            </a:br>
            <a:endParaRPr lang="de-DE" sz="2400" dirty="0"/>
          </a:p>
          <a:p>
            <a:pPr marL="285750" indent="-285750"/>
            <a:r>
              <a:rPr lang="de-DE" sz="2400" dirty="0"/>
              <a:t>Wie kann ich die Phasen </a:t>
            </a:r>
            <a:r>
              <a:rPr lang="de-DE" sz="2400" b="1" dirty="0"/>
              <a:t>Planen</a:t>
            </a:r>
            <a:r>
              <a:rPr lang="de-DE" sz="2400" dirty="0"/>
              <a:t>,</a:t>
            </a:r>
            <a:r>
              <a:rPr lang="de-DE" sz="2400" b="1" dirty="0"/>
              <a:t> Formulieren</a:t>
            </a:r>
            <a:r>
              <a:rPr lang="de-DE" sz="2400" dirty="0"/>
              <a:t> </a:t>
            </a:r>
            <a:br>
              <a:rPr lang="de-DE" sz="2400" dirty="0"/>
            </a:br>
            <a:r>
              <a:rPr lang="de-DE" sz="2400" dirty="0"/>
              <a:t>und</a:t>
            </a:r>
            <a:r>
              <a:rPr lang="de-DE" sz="2400" b="1" dirty="0"/>
              <a:t> Überarbeiten</a:t>
            </a:r>
            <a:r>
              <a:rPr lang="de-DE" sz="2400" dirty="0"/>
              <a:t> in meinem Unterricht deutlich zeigen und fördern? </a:t>
            </a:r>
            <a:br>
              <a:rPr lang="de-DE" sz="2400" dirty="0"/>
            </a:br>
            <a:endParaRPr lang="de-DE" sz="2400" dirty="0"/>
          </a:p>
          <a:p>
            <a:pPr marL="285750" indent="-285750"/>
            <a:r>
              <a:rPr lang="de-DE" sz="2400" dirty="0"/>
              <a:t>Stellen Sie Ihre Ergebnisse im Plenum vor!</a:t>
            </a:r>
          </a:p>
          <a:p>
            <a:pPr marL="0" indent="0">
              <a:buNone/>
            </a:pPr>
            <a:endParaRPr lang="de-DE" dirty="0"/>
          </a:p>
        </p:txBody>
      </p:sp>
      <p:sp>
        <p:nvSpPr>
          <p:cNvPr id="3" name="Titel 2"/>
          <p:cNvSpPr>
            <a:spLocks noGrp="1"/>
          </p:cNvSpPr>
          <p:nvPr>
            <p:ph type="title"/>
          </p:nvPr>
        </p:nvSpPr>
        <p:spPr/>
        <p:txBody>
          <a:bodyPr/>
          <a:lstStyle/>
          <a:p>
            <a:r>
              <a:rPr lang="de-DE" dirty="0"/>
              <a:t>Arbeitsauftrag </a:t>
            </a:r>
          </a:p>
        </p:txBody>
      </p:sp>
      <p:sp>
        <p:nvSpPr>
          <p:cNvPr id="4" name="Rechteck 3"/>
          <p:cNvSpPr/>
          <p:nvPr/>
        </p:nvSpPr>
        <p:spPr>
          <a:xfrm>
            <a:off x="395536" y="1484784"/>
            <a:ext cx="7854176" cy="369332"/>
          </a:xfrm>
          <a:prstGeom prst="rect">
            <a:avLst/>
          </a:prstGeom>
        </p:spPr>
        <p:txBody>
          <a:bodyPr wrap="square">
            <a:spAutoFit/>
          </a:bodyPr>
          <a:lstStyle/>
          <a:p>
            <a:endParaRPr lang="de-DE" dirty="0"/>
          </a:p>
        </p:txBody>
      </p:sp>
    </p:spTree>
    <p:extLst>
      <p:ext uri="{BB962C8B-B14F-4D97-AF65-F5344CB8AC3E}">
        <p14:creationId xmlns:p14="http://schemas.microsoft.com/office/powerpoint/2010/main" val="2357027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marL="0" indent="0">
              <a:buNone/>
            </a:pPr>
            <a:r>
              <a:rPr lang="de-DE" sz="1800" b="1" dirty="0"/>
              <a:t>Grundaussagen innerhalb einer kognitionspsychologisch Modellierung von Schreibprozessen (</a:t>
            </a:r>
            <a:r>
              <a:rPr lang="de-DE" sz="1800" b="1" dirty="0" err="1"/>
              <a:t>Flower</a:t>
            </a:r>
            <a:r>
              <a:rPr lang="de-DE" sz="1800" b="1" dirty="0"/>
              <a:t> &amp; Hayes 1981):</a:t>
            </a:r>
            <a:br>
              <a:rPr lang="de-DE" sz="1800" b="1" dirty="0"/>
            </a:br>
            <a:endParaRPr lang="de-DE" sz="1800" b="1" dirty="0"/>
          </a:p>
          <a:p>
            <a:pPr lvl="0"/>
            <a:r>
              <a:rPr lang="de-DE" sz="1800" dirty="0"/>
              <a:t>Schreibprozess ist ein Set aus zu koordinierenden unterscheidbaren Denkprozessen</a:t>
            </a:r>
          </a:p>
          <a:p>
            <a:pPr lvl="0"/>
            <a:r>
              <a:rPr lang="de-DE" sz="1800" dirty="0"/>
              <a:t>Prozesse haben hierarchische </a:t>
            </a:r>
            <a:r>
              <a:rPr lang="de-DE" sz="1800" i="1" dirty="0"/>
              <a:t>und</a:t>
            </a:r>
            <a:r>
              <a:rPr lang="de-DE" sz="1800" dirty="0"/>
              <a:t> dynamische Struktur </a:t>
            </a:r>
          </a:p>
          <a:p>
            <a:pPr lvl="0"/>
            <a:r>
              <a:rPr lang="de-DE" sz="1800" dirty="0"/>
              <a:t>Schreiben ist ein zielgerichteter Denkprozess, der vom wachsenden Netzwerk der Ziele eines Schreibers gesteuert wird</a:t>
            </a:r>
          </a:p>
          <a:p>
            <a:pPr lvl="0"/>
            <a:r>
              <a:rPr lang="de-DE" sz="1800" dirty="0"/>
              <a:t>Schreiber haben übergeordnete Hauptziele und unterstützende Teilziele</a:t>
            </a:r>
          </a:p>
          <a:p>
            <a:pPr marL="0" lvl="0" indent="0">
              <a:buNone/>
            </a:pPr>
            <a:r>
              <a:rPr lang="de-DE" sz="1800" dirty="0"/>
              <a:t/>
            </a:r>
            <a:br>
              <a:rPr lang="de-DE" sz="1800" dirty="0"/>
            </a:br>
            <a:r>
              <a:rPr lang="de-DE" sz="1800" dirty="0"/>
              <a:t>Damit ist Schreiben ein zielgerichteter kognitiver Prozess, der sich wiederum in einzelne Teilprozesse mit komplexer Struktur untereinander trennen lässt. </a:t>
            </a:r>
            <a:br>
              <a:rPr lang="de-DE" sz="1800" dirty="0"/>
            </a:br>
            <a:endParaRPr lang="de-DE" sz="1800" dirty="0"/>
          </a:p>
          <a:p>
            <a:pPr marL="0" indent="0">
              <a:buNone/>
            </a:pPr>
            <a:endParaRPr lang="de-DE" dirty="0"/>
          </a:p>
        </p:txBody>
      </p:sp>
      <p:sp>
        <p:nvSpPr>
          <p:cNvPr id="4" name="Titel 3"/>
          <p:cNvSpPr>
            <a:spLocks noGrp="1"/>
          </p:cNvSpPr>
          <p:nvPr>
            <p:ph type="title"/>
          </p:nvPr>
        </p:nvSpPr>
        <p:spPr/>
        <p:txBody>
          <a:bodyPr>
            <a:normAutofit fontScale="90000"/>
          </a:bodyPr>
          <a:lstStyle/>
          <a:p>
            <a:r>
              <a:rPr lang="de-DE" dirty="0"/>
              <a:t>Modellierung von Schreibprozessen (Philipp 2015)</a:t>
            </a:r>
          </a:p>
        </p:txBody>
      </p:sp>
    </p:spTree>
    <p:extLst>
      <p:ext uri="{BB962C8B-B14F-4D97-AF65-F5344CB8AC3E}">
        <p14:creationId xmlns:p14="http://schemas.microsoft.com/office/powerpoint/2010/main" val="156007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a:t>Modell der Schreibprozesse und –</a:t>
            </a:r>
            <a:r>
              <a:rPr lang="de-DE" dirty="0" err="1"/>
              <a:t>komponenten</a:t>
            </a:r>
            <a:r>
              <a:rPr lang="de-DE" dirty="0"/>
              <a:t> </a:t>
            </a:r>
          </a:p>
        </p:txBody>
      </p:sp>
      <p:pic>
        <p:nvPicPr>
          <p:cNvPr id="6" name="Inhaltsplatzhalt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196752"/>
            <a:ext cx="5393995" cy="5151167"/>
          </a:xfrm>
          <a:prstGeom prst="rect">
            <a:avLst/>
          </a:prstGeom>
        </p:spPr>
      </p:pic>
      <p:sp>
        <p:nvSpPr>
          <p:cNvPr id="7" name="Textfeld 6"/>
          <p:cNvSpPr txBox="1"/>
          <p:nvPr/>
        </p:nvSpPr>
        <p:spPr>
          <a:xfrm>
            <a:off x="6156176" y="5445224"/>
            <a:ext cx="1606968" cy="523220"/>
          </a:xfrm>
          <a:prstGeom prst="rect">
            <a:avLst/>
          </a:prstGeom>
          <a:noFill/>
        </p:spPr>
        <p:txBody>
          <a:bodyPr wrap="square" rtlCol="0">
            <a:spAutoFit/>
          </a:bodyPr>
          <a:lstStyle/>
          <a:p>
            <a:r>
              <a:rPr lang="de-DE" sz="1400" dirty="0"/>
              <a:t>Hayes 1996, </a:t>
            </a:r>
            <a:br>
              <a:rPr lang="de-DE" sz="1400" dirty="0"/>
            </a:br>
            <a:r>
              <a:rPr lang="de-DE" sz="1400" dirty="0"/>
              <a:t>eigene Darstellung </a:t>
            </a:r>
          </a:p>
        </p:txBody>
      </p:sp>
    </p:spTree>
    <p:extLst>
      <p:ext uri="{BB962C8B-B14F-4D97-AF65-F5344CB8AC3E}">
        <p14:creationId xmlns:p14="http://schemas.microsoft.com/office/powerpoint/2010/main" val="190245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sz="2800" dirty="0"/>
              <a:t>Lesen Sie bitte das Arbeitsblatt </a:t>
            </a:r>
            <a:br>
              <a:rPr lang="de-DE" sz="2800" dirty="0"/>
            </a:br>
            <a:r>
              <a:rPr lang="de-DE" sz="2800" b="1" dirty="0" err="1"/>
              <a:t>BaCuLit</a:t>
            </a:r>
            <a:r>
              <a:rPr lang="de-DE" sz="2800" b="1" dirty="0"/>
              <a:t> M6_1 AB3: Hayes Model</a:t>
            </a:r>
          </a:p>
          <a:p>
            <a:endParaRPr lang="de-DE" sz="2800" b="1" dirty="0"/>
          </a:p>
          <a:p>
            <a:r>
              <a:rPr lang="de-DE" sz="2800" dirty="0"/>
              <a:t>Bearbeiten Sie das Arbeitsblatt. </a:t>
            </a:r>
          </a:p>
          <a:p>
            <a:pPr marL="0" indent="0">
              <a:buNone/>
            </a:pPr>
            <a:endParaRPr lang="de-DE" dirty="0"/>
          </a:p>
        </p:txBody>
      </p:sp>
      <p:sp>
        <p:nvSpPr>
          <p:cNvPr id="4" name="Titel 3"/>
          <p:cNvSpPr>
            <a:spLocks noGrp="1"/>
          </p:cNvSpPr>
          <p:nvPr>
            <p:ph type="title"/>
          </p:nvPr>
        </p:nvSpPr>
        <p:spPr/>
        <p:txBody>
          <a:bodyPr/>
          <a:lstStyle/>
          <a:p>
            <a:r>
              <a:rPr lang="de-DE" dirty="0"/>
              <a:t>Arbeitsauftrag</a:t>
            </a:r>
          </a:p>
        </p:txBody>
      </p:sp>
    </p:spTree>
    <p:extLst>
      <p:ext uri="{BB962C8B-B14F-4D97-AF65-F5344CB8AC3E}">
        <p14:creationId xmlns:p14="http://schemas.microsoft.com/office/powerpoint/2010/main" val="353136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7C61AD-FE8B-428E-B41E-5C6FBDBAFBF4}"/>
              </a:ext>
            </a:extLst>
          </p:cNvPr>
          <p:cNvSpPr>
            <a:spLocks noGrp="1"/>
          </p:cNvSpPr>
          <p:nvPr>
            <p:ph type="title"/>
          </p:nvPr>
        </p:nvSpPr>
        <p:spPr/>
        <p:txBody>
          <a:bodyPr/>
          <a:lstStyle/>
          <a:p>
            <a:r>
              <a:rPr lang="de-DE" dirty="0"/>
              <a:t>Fragen, Anregungen &amp; Feedback</a:t>
            </a:r>
          </a:p>
        </p:txBody>
      </p:sp>
    </p:spTree>
    <p:extLst>
      <p:ext uri="{BB962C8B-B14F-4D97-AF65-F5344CB8AC3E}">
        <p14:creationId xmlns:p14="http://schemas.microsoft.com/office/powerpoint/2010/main" val="20015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94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noAutofit/>
          </a:bodyPr>
          <a:lstStyle/>
          <a:p>
            <a:pPr>
              <a:lnSpc>
                <a:spcPct val="170000"/>
              </a:lnSpc>
            </a:pPr>
            <a:r>
              <a:rPr lang="de-DE" sz="1000" dirty="0"/>
              <a:t>Baumann, B. &amp; Becker-</a:t>
            </a:r>
            <a:r>
              <a:rPr lang="de-DE" sz="1000" dirty="0" err="1"/>
              <a:t>Mrotzek</a:t>
            </a:r>
            <a:r>
              <a:rPr lang="de-DE" sz="1000" dirty="0"/>
              <a:t>, M. (2014): </a:t>
            </a:r>
            <a:r>
              <a:rPr lang="de-DE" sz="1000" i="1" dirty="0"/>
              <a:t>Sprachförderung und Deutsch als Zweitsprache an deutschen Schulen: </a:t>
            </a:r>
            <a:br>
              <a:rPr lang="de-DE" sz="1000" i="1" dirty="0"/>
            </a:br>
            <a:r>
              <a:rPr lang="de-DE" sz="1000" i="1" dirty="0"/>
              <a:t>Was leistet die Lehrerbildung?</a:t>
            </a:r>
            <a:r>
              <a:rPr lang="de-DE" sz="1000" dirty="0"/>
              <a:t> Köln: Mercator-Institut für Sprachförderung und Deutsch als Zweitsprache </a:t>
            </a:r>
            <a:endParaRPr lang="en-GB" sz="1000" i="1" dirty="0"/>
          </a:p>
          <a:p>
            <a:pPr>
              <a:lnSpc>
                <a:spcPct val="170000"/>
              </a:lnSpc>
            </a:pPr>
            <a:r>
              <a:rPr lang="en-GB" sz="1000" dirty="0"/>
              <a:t>Graham, S. &amp; Hebert, M. (2010): </a:t>
            </a:r>
            <a:r>
              <a:rPr lang="en-GB" sz="1000" i="1" dirty="0"/>
              <a:t>Writing to Read. Evidence for How Writing Can Improve Reading. </a:t>
            </a:r>
            <a:br>
              <a:rPr lang="en-GB" sz="1000" i="1" dirty="0"/>
            </a:br>
            <a:r>
              <a:rPr lang="en-GB" sz="1000" dirty="0"/>
              <a:t>New York: Carnegie Corporation.</a:t>
            </a:r>
          </a:p>
          <a:p>
            <a:pPr>
              <a:lnSpc>
                <a:spcPct val="170000"/>
              </a:lnSpc>
            </a:pPr>
            <a:r>
              <a:rPr lang="de-DE" sz="1000" dirty="0"/>
              <a:t>Hoefele, J. &amp; Konstantinidou, L. (2018). </a:t>
            </a:r>
            <a:r>
              <a:rPr lang="de-DE" sz="1000" i="1" dirty="0"/>
              <a:t>Förderung der allgemeinen Schreibkompetenz im Bereich der beruflichen Bildung</a:t>
            </a:r>
            <a:r>
              <a:rPr lang="de-DE" sz="1000" dirty="0"/>
              <a:t>. </a:t>
            </a:r>
            <a:br>
              <a:rPr lang="de-DE" sz="1000" dirty="0"/>
            </a:br>
            <a:r>
              <a:rPr lang="de-DE" sz="1000" dirty="0"/>
              <a:t>In: Efing, Christian &amp; Kiefer, Karl-Hubert, Hrsg., Sprache und Kommunikation in der beruflichen Aus‐ und Weiterbildung: </a:t>
            </a:r>
            <a:br>
              <a:rPr lang="de-DE" sz="1000" dirty="0"/>
            </a:br>
            <a:r>
              <a:rPr lang="de-DE" sz="1000" dirty="0"/>
              <a:t>ein interdisziplinäres Handbuch. Tübingen: Narr. S. 339-345</a:t>
            </a:r>
          </a:p>
          <a:p>
            <a:pPr>
              <a:lnSpc>
                <a:spcPct val="170000"/>
              </a:lnSpc>
            </a:pPr>
            <a:r>
              <a:rPr lang="de-DE" sz="1000" dirty="0"/>
              <a:t>Lesch, H.  </a:t>
            </a:r>
            <a:r>
              <a:rPr lang="de-DE" sz="1000" i="1" dirty="0"/>
              <a:t>Schule der Zukunft – Leschs Kosmos  </a:t>
            </a:r>
            <a:r>
              <a:rPr lang="de-DE" sz="1000" u="sng" dirty="0">
                <a:hlinkClick r:id="rId3"/>
              </a:rPr>
              <a:t>https://www.youtube.com/watch?v=ksCrRr6NBg0</a:t>
            </a:r>
            <a:r>
              <a:rPr lang="de-DE" sz="1000" u="sng" dirty="0"/>
              <a:t> </a:t>
            </a:r>
            <a:r>
              <a:rPr lang="de-DE" sz="1000" dirty="0"/>
              <a:t>[03.05.2021]</a:t>
            </a:r>
            <a:endParaRPr lang="en-GB" sz="1000" i="1" dirty="0"/>
          </a:p>
          <a:p>
            <a:pPr>
              <a:lnSpc>
                <a:spcPct val="170000"/>
              </a:lnSpc>
            </a:pPr>
            <a:r>
              <a:rPr lang="de-DE" sz="1000" dirty="0" err="1"/>
              <a:t>Ossner</a:t>
            </a:r>
            <a:r>
              <a:rPr lang="de-DE" sz="1000" dirty="0"/>
              <a:t>, J. (1995). </a:t>
            </a:r>
            <a:r>
              <a:rPr lang="de-DE" sz="1000" i="1" dirty="0"/>
              <a:t>Prozessorientierte Schreibdidaktik in Lehrplänen</a:t>
            </a:r>
            <a:r>
              <a:rPr lang="de-DE" sz="1000" dirty="0"/>
              <a:t>. In: </a:t>
            </a:r>
            <a:r>
              <a:rPr lang="de-DE" sz="1000" dirty="0" err="1"/>
              <a:t>Baurmann</a:t>
            </a:r>
            <a:r>
              <a:rPr lang="de-DE" sz="1000" dirty="0"/>
              <a:t>, J. &amp; Weingarten, R. (</a:t>
            </a:r>
            <a:r>
              <a:rPr lang="de-DE" sz="1000" dirty="0" err="1"/>
              <a:t>Hrsg</a:t>
            </a:r>
            <a:r>
              <a:rPr lang="de-DE" sz="1000" dirty="0"/>
              <a:t>). </a:t>
            </a:r>
            <a:br>
              <a:rPr lang="de-DE" sz="1000" dirty="0"/>
            </a:br>
            <a:r>
              <a:rPr lang="de-DE" sz="1000" dirty="0"/>
              <a:t>Schreiben. Prozesse, Prozeduren und Produkte. Opladen: Westdeutscher Verlag</a:t>
            </a:r>
            <a:endParaRPr lang="de-DE" sz="1000" i="1" dirty="0"/>
          </a:p>
          <a:p>
            <a:pPr>
              <a:lnSpc>
                <a:spcPct val="170000"/>
              </a:lnSpc>
            </a:pPr>
            <a:r>
              <a:rPr lang="de-DE" sz="1000" dirty="0"/>
              <a:t>Philipp, M. (2015): </a:t>
            </a:r>
            <a:r>
              <a:rPr lang="de-DE" sz="1000" i="1" dirty="0"/>
              <a:t>Grundlagen der effektiven Schreibdidaktik und der systematischen schulischen Schreibförderung. </a:t>
            </a:r>
            <a:br>
              <a:rPr lang="de-DE" sz="1000" i="1" dirty="0"/>
            </a:br>
            <a:r>
              <a:rPr lang="de-DE" sz="1000" dirty="0" err="1"/>
              <a:t>Baltmansweiler</a:t>
            </a:r>
            <a:r>
              <a:rPr lang="de-DE" sz="1000" dirty="0"/>
              <a:t>: Schneider Verlag </a:t>
            </a:r>
            <a:r>
              <a:rPr lang="de-DE" sz="1000" dirty="0" err="1"/>
              <a:t>Hohengehren</a:t>
            </a:r>
            <a:r>
              <a:rPr lang="de-DE" sz="1000" dirty="0"/>
              <a:t> GmbH</a:t>
            </a:r>
          </a:p>
          <a:p>
            <a:pPr>
              <a:lnSpc>
                <a:spcPct val="170000"/>
              </a:lnSpc>
            </a:pPr>
            <a:r>
              <a:rPr lang="de-DE" sz="1000" dirty="0"/>
              <a:t>Philipp, M. (2021): </a:t>
            </a:r>
            <a:r>
              <a:rPr lang="de-DE" sz="1000" i="1" dirty="0"/>
              <a:t>Lesen – Schreiben –Lernen</a:t>
            </a:r>
            <a:r>
              <a:rPr lang="de-DE" sz="1000" dirty="0"/>
              <a:t>. Weinheim. Verlagsgruppe Beltz</a:t>
            </a:r>
          </a:p>
          <a:p>
            <a:pPr>
              <a:lnSpc>
                <a:spcPct val="170000"/>
              </a:lnSpc>
            </a:pPr>
            <a:r>
              <a:rPr lang="de-DE" sz="1000" dirty="0"/>
              <a:t>Sturm, A. (2012):  </a:t>
            </a:r>
            <a:r>
              <a:rPr lang="de-DE" sz="1000" i="1" dirty="0"/>
              <a:t>Schreibförderung an multikulturellen Schulen –Herausforderungen und Potenziale </a:t>
            </a:r>
            <a:r>
              <a:rPr lang="de-DE" sz="1000" dirty="0"/>
              <a:t>(Referat)</a:t>
            </a:r>
          </a:p>
          <a:p>
            <a:pPr>
              <a:lnSpc>
                <a:spcPct val="170000"/>
              </a:lnSpc>
            </a:pPr>
            <a:r>
              <a:rPr lang="de-DE" sz="1000" dirty="0"/>
              <a:t>Sturm, A., Schneider, H., Philipp, M. (2013): </a:t>
            </a:r>
            <a:r>
              <a:rPr lang="de-DE" sz="1000" i="1" dirty="0"/>
              <a:t>Schreibförderung an QUIMS-Schulen. Grundlagen und Empfehlungen zur Weiterentwicklung des Programms</a:t>
            </a:r>
            <a:r>
              <a:rPr lang="de-DE" sz="1000" dirty="0"/>
              <a:t>. Erstellt von der PH FHNW. Zentrum Lesen. Im Auftrag des Volksschulamts der Bildungsdirektion Zürich</a:t>
            </a:r>
            <a:endParaRPr lang="de-DE" sz="1000" i="1" dirty="0"/>
          </a:p>
          <a:p>
            <a:pPr>
              <a:lnSpc>
                <a:spcPct val="170000"/>
              </a:lnSpc>
            </a:pPr>
            <a:r>
              <a:rPr lang="de-DE" sz="1000" dirty="0" err="1"/>
              <a:t>Wampfler</a:t>
            </a:r>
            <a:r>
              <a:rPr lang="de-DE" sz="1000" dirty="0"/>
              <a:t>, P. (2020): </a:t>
            </a:r>
            <a:r>
              <a:rPr lang="de-DE" sz="1000" i="1" dirty="0"/>
              <a:t>Digitales Schreiben. Blogs &amp; Co. im Unterricht. </a:t>
            </a:r>
            <a:r>
              <a:rPr lang="de-DE" sz="1000" dirty="0"/>
              <a:t>Ditzingen. Philipp Reclam jun. Verlag GmbH</a:t>
            </a:r>
          </a:p>
        </p:txBody>
      </p:sp>
      <p:sp>
        <p:nvSpPr>
          <p:cNvPr id="4" name="Titel 3"/>
          <p:cNvSpPr>
            <a:spLocks noGrp="1"/>
          </p:cNvSpPr>
          <p:nvPr>
            <p:ph type="title"/>
          </p:nvPr>
        </p:nvSpPr>
        <p:spPr/>
        <p:txBody>
          <a:bodyPr/>
          <a:lstStyle/>
          <a:p>
            <a:r>
              <a:rPr lang="de-DE" dirty="0"/>
              <a:t>Literaturtipps</a:t>
            </a:r>
          </a:p>
        </p:txBody>
      </p:sp>
    </p:spTree>
    <p:extLst>
      <p:ext uri="{BB962C8B-B14F-4D97-AF65-F5344CB8AC3E}">
        <p14:creationId xmlns:p14="http://schemas.microsoft.com/office/powerpoint/2010/main" val="238140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Vorstellung und Kennenlernen</a:t>
            </a:r>
            <a:endParaRPr lang="de-DE" dirty="0"/>
          </a:p>
        </p:txBody>
      </p:sp>
    </p:spTree>
    <p:extLst>
      <p:ext uri="{BB962C8B-B14F-4D97-AF65-F5344CB8AC3E}">
        <p14:creationId xmlns:p14="http://schemas.microsoft.com/office/powerpoint/2010/main" val="312712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xmlns="" id="{AB818219-48B0-4B78-B45B-C0A6AF9FB20C}"/>
              </a:ext>
            </a:extLst>
          </p:cNvPr>
          <p:cNvGraphicFramePr/>
          <p:nvPr>
            <p:extLst>
              <p:ext uri="{D42A27DB-BD31-4B8C-83A1-F6EECF244321}">
                <p14:modId xmlns:p14="http://schemas.microsoft.com/office/powerpoint/2010/main" val="702534776"/>
              </p:ext>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xmlns=""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600" dirty="0">
              <a:solidFill>
                <a:prstClr val="black"/>
              </a:solidFill>
              <a:latin typeface="Arial" pitchFamily="34" charset="0"/>
              <a:cs typeface="Arial" pitchFamily="34" charset="0"/>
            </a:endParaRPr>
          </a:p>
          <a:p>
            <a:pPr algn="ctr">
              <a:defRPr/>
            </a:pPr>
            <a:r>
              <a:rPr lang="de-DE" dirty="0">
                <a:solidFill>
                  <a:prstClr val="white"/>
                </a:solidFill>
                <a:cs typeface="Arial" pitchFamily="34" charset="0"/>
              </a:rPr>
              <a:t>Förderung des Selbstkonzeptes von Lehrkräften als Vermittler fachbezogener Schriftsprach-Kompetenzen</a:t>
            </a:r>
          </a:p>
          <a:p>
            <a:pPr algn="ctr"/>
            <a:endParaRPr lang="de-DE" dirty="0">
              <a:solidFill>
                <a:prstClr val="white"/>
              </a:solidFill>
            </a:endParaRPr>
          </a:p>
        </p:txBody>
      </p:sp>
      <p:sp>
        <p:nvSpPr>
          <p:cNvPr id="8" name="Titel 3">
            <a:extLst>
              <a:ext uri="{FF2B5EF4-FFF2-40B4-BE49-F238E27FC236}">
                <a16:creationId xmlns:a16="http://schemas.microsoft.com/office/drawing/2014/main" xmlns="" id="{74653CF3-C45A-4C37-9291-B855E439064A}"/>
              </a:ext>
            </a:extLst>
          </p:cNvPr>
          <p:cNvSpPr>
            <a:spLocks noGrp="1"/>
          </p:cNvSpPr>
          <p:nvPr>
            <p:ph type="title"/>
          </p:nvPr>
        </p:nvSpPr>
        <p:spPr>
          <a:xfrm>
            <a:off x="323528" y="10990"/>
            <a:ext cx="7926184" cy="1060287"/>
          </a:xfrm>
        </p:spPr>
        <p:txBody>
          <a:bodyPr>
            <a:normAutofit fontScale="90000"/>
          </a:bodyPr>
          <a:lstStyle/>
          <a:p>
            <a:r>
              <a:rPr lang="de-DE" sz="3200" b="1" dirty="0">
                <a:solidFill>
                  <a:schemeClr val="bg1"/>
                </a:solidFill>
              </a:rPr>
              <a:t>Das BaCuLit Kerncurriculum: 9 Module in 23 (optionalen) Dreistunden-Lehreinheiten </a:t>
            </a:r>
            <a:endParaRPr lang="de-DE" dirty="0"/>
          </a:p>
        </p:txBody>
      </p:sp>
    </p:spTree>
    <p:extLst>
      <p:ext uri="{BB962C8B-B14F-4D97-AF65-F5344CB8AC3E}">
        <p14:creationId xmlns:p14="http://schemas.microsoft.com/office/powerpoint/2010/main" val="190466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sz="2800" dirty="0"/>
              <a:t>Schreibprodukte der Lernenden stellen in den meisten Fächern die zentrale Beurteilungsgrundlage dar.</a:t>
            </a:r>
          </a:p>
          <a:p>
            <a:r>
              <a:rPr lang="de-DE" sz="2800" dirty="0"/>
              <a:t>Schreibförderung hat in der Vergangenheit in der universitären Lehrerausbildung kaum eine Rolle gespielt (Baumann &amp; Becker-</a:t>
            </a:r>
            <a:r>
              <a:rPr lang="de-DE" sz="2800" dirty="0" err="1"/>
              <a:t>Mrotzek</a:t>
            </a:r>
            <a:r>
              <a:rPr lang="de-DE" sz="2800" dirty="0"/>
              <a:t> 2014).</a:t>
            </a:r>
          </a:p>
          <a:p>
            <a:endParaRPr lang="de-DE" dirty="0"/>
          </a:p>
          <a:p>
            <a:endParaRPr lang="de-DE" dirty="0"/>
          </a:p>
          <a:p>
            <a:endParaRPr lang="de-DE" dirty="0"/>
          </a:p>
        </p:txBody>
      </p:sp>
      <p:sp>
        <p:nvSpPr>
          <p:cNvPr id="3" name="Titel 2"/>
          <p:cNvSpPr>
            <a:spLocks noGrp="1"/>
          </p:cNvSpPr>
          <p:nvPr>
            <p:ph type="title"/>
          </p:nvPr>
        </p:nvSpPr>
        <p:spPr/>
        <p:txBody>
          <a:bodyPr/>
          <a:lstStyle/>
          <a:p>
            <a:r>
              <a:rPr lang="de-DE" dirty="0"/>
              <a:t>Förderbedürftigkeit des Schreibens</a:t>
            </a:r>
          </a:p>
        </p:txBody>
      </p:sp>
    </p:spTree>
    <p:extLst>
      <p:ext uri="{BB962C8B-B14F-4D97-AF65-F5344CB8AC3E}">
        <p14:creationId xmlns:p14="http://schemas.microsoft.com/office/powerpoint/2010/main" val="331179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0D6C6DC8-2D5A-481E-91B1-01774E631CB7}"/>
              </a:ext>
            </a:extLst>
          </p:cNvPr>
          <p:cNvSpPr>
            <a:spLocks noGrp="1"/>
          </p:cNvSpPr>
          <p:nvPr>
            <p:ph type="title"/>
          </p:nvPr>
        </p:nvSpPr>
        <p:spPr/>
        <p:txBody>
          <a:bodyPr/>
          <a:lstStyle/>
          <a:p>
            <a:r>
              <a:rPr lang="de-DE" dirty="0"/>
              <a:t>Blöcke im Modul Schreiben</a:t>
            </a:r>
          </a:p>
        </p:txBody>
      </p:sp>
      <p:graphicFrame>
        <p:nvGraphicFramePr>
          <p:cNvPr id="6" name="Inhaltsplatzhalter 3"/>
          <p:cNvGraphicFramePr>
            <a:graphicFrameLocks noGrp="1"/>
          </p:cNvGraphicFramePr>
          <p:nvPr>
            <p:ph idx="4294967295"/>
            <p:extLst>
              <p:ext uri="{D42A27DB-BD31-4B8C-83A1-F6EECF244321}">
                <p14:modId xmlns:p14="http://schemas.microsoft.com/office/powerpoint/2010/main" val="1649884480"/>
              </p:ext>
            </p:extLst>
          </p:nvPr>
        </p:nvGraphicFramePr>
        <p:xfrm>
          <a:off x="457200" y="112474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p:cNvSpPr txBox="1"/>
          <p:nvPr/>
        </p:nvSpPr>
        <p:spPr>
          <a:xfrm>
            <a:off x="203189" y="5958842"/>
            <a:ext cx="7900287"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In Anlehnung an: Sturm, Schneider und Philipp: Schreibförderung an QUIMS-Schulen 2013 S. 50</a:t>
            </a:r>
          </a:p>
        </p:txBody>
      </p:sp>
    </p:spTree>
    <p:extLst>
      <p:ext uri="{BB962C8B-B14F-4D97-AF65-F5344CB8AC3E}">
        <p14:creationId xmlns:p14="http://schemas.microsoft.com/office/powerpoint/2010/main" val="268205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24934" b="13761"/>
          <a:stretch/>
        </p:blipFill>
        <p:spPr>
          <a:xfrm>
            <a:off x="463285" y="4293096"/>
            <a:ext cx="5199529" cy="2088232"/>
          </a:xfrm>
          <a:prstGeom prst="rect">
            <a:avLst/>
          </a:prstGeom>
        </p:spPr>
      </p:pic>
      <p:sp>
        <p:nvSpPr>
          <p:cNvPr id="3" name="Textplatzhalter 2">
            <a:extLst>
              <a:ext uri="{FF2B5EF4-FFF2-40B4-BE49-F238E27FC236}">
                <a16:creationId xmlns:a16="http://schemas.microsoft.com/office/drawing/2014/main" xmlns="" id="{85513CCB-4B07-8F0D-37E2-124C9E543C69}"/>
              </a:ext>
            </a:extLst>
          </p:cNvPr>
          <p:cNvSpPr>
            <a:spLocks noGrp="1"/>
          </p:cNvSpPr>
          <p:nvPr>
            <p:ph type="body" sz="quarter" idx="13"/>
          </p:nvPr>
        </p:nvSpPr>
        <p:spPr/>
        <p:txBody>
          <a:bodyPr/>
          <a:lstStyle/>
          <a:p>
            <a:pPr>
              <a:lnSpc>
                <a:spcPct val="120000"/>
              </a:lnSpc>
            </a:pPr>
            <a:r>
              <a:rPr lang="de-DE" sz="3200" dirty="0"/>
              <a:t>Bitte füllen Sie den Schreibtypentest aus. </a:t>
            </a:r>
          </a:p>
          <a:p>
            <a:r>
              <a:rPr lang="de-DE" sz="3200" dirty="0"/>
              <a:t>In welchem der dargestellten Schreibtypen finden Sie sich am besten wieder? </a:t>
            </a:r>
            <a:r>
              <a:rPr lang="de-DE" dirty="0"/>
              <a:t> </a:t>
            </a:r>
          </a:p>
        </p:txBody>
      </p:sp>
      <p:sp>
        <p:nvSpPr>
          <p:cNvPr id="5" name="Titel 4"/>
          <p:cNvSpPr>
            <a:spLocks noGrp="1"/>
          </p:cNvSpPr>
          <p:nvPr>
            <p:ph type="title"/>
          </p:nvPr>
        </p:nvSpPr>
        <p:spPr/>
        <p:txBody>
          <a:bodyPr/>
          <a:lstStyle/>
          <a:p>
            <a:r>
              <a:rPr lang="de-DE" dirty="0"/>
              <a:t>Arbeitsauftrag</a:t>
            </a:r>
          </a:p>
        </p:txBody>
      </p:sp>
      <p:sp>
        <p:nvSpPr>
          <p:cNvPr id="4" name="Inhaltsplatzhalter 1"/>
          <p:cNvSpPr txBox="1">
            <a:spLocks/>
          </p:cNvSpPr>
          <p:nvPr/>
        </p:nvSpPr>
        <p:spPr>
          <a:xfrm>
            <a:off x="457200" y="4015605"/>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dirty="0"/>
          </a:p>
        </p:txBody>
      </p:sp>
      <p:sp>
        <p:nvSpPr>
          <p:cNvPr id="6" name="Textfeld 5"/>
          <p:cNvSpPr txBox="1"/>
          <p:nvPr/>
        </p:nvSpPr>
        <p:spPr>
          <a:xfrm>
            <a:off x="4788024" y="6325869"/>
            <a:ext cx="1512168" cy="276999"/>
          </a:xfrm>
          <a:prstGeom prst="rect">
            <a:avLst/>
          </a:prstGeom>
          <a:noFill/>
        </p:spPr>
        <p:txBody>
          <a:bodyPr wrap="square" rtlCol="0">
            <a:spAutoFit/>
          </a:bodyPr>
          <a:lstStyle/>
          <a:p>
            <a:r>
              <a:rPr lang="de-DE" sz="1200" dirty="0"/>
              <a:t>Bild: </a:t>
            </a:r>
            <a:r>
              <a:rPr lang="de-DE" sz="1200" dirty="0" err="1"/>
              <a:t>Pixabay</a:t>
            </a:r>
            <a:endParaRPr lang="de-DE" sz="1200" dirty="0"/>
          </a:p>
        </p:txBody>
      </p:sp>
    </p:spTree>
    <p:extLst>
      <p:ext uri="{BB962C8B-B14F-4D97-AF65-F5344CB8AC3E}">
        <p14:creationId xmlns:p14="http://schemas.microsoft.com/office/powerpoint/2010/main" val="118314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dirty="0"/>
              <a:t>Lese- und Schreibaktivitäten sind besonders effektiv, wenn sie darauf ausgereichtet sind, gemeinsame Ziele zu erreichen. </a:t>
            </a:r>
          </a:p>
          <a:p>
            <a:r>
              <a:rPr lang="de-DE" dirty="0"/>
              <a:t>Lese- und Schreibaktivitäten bedingen und fördern sich gegenseitig oftmals zu erzeugen somit Transfereffekte. </a:t>
            </a:r>
          </a:p>
        </p:txBody>
      </p:sp>
      <p:sp>
        <p:nvSpPr>
          <p:cNvPr id="4" name="Titel 3"/>
          <p:cNvSpPr>
            <a:spLocks noGrp="1"/>
          </p:cNvSpPr>
          <p:nvPr>
            <p:ph type="title"/>
          </p:nvPr>
        </p:nvSpPr>
        <p:spPr/>
        <p:txBody>
          <a:bodyPr>
            <a:normAutofit fontScale="90000"/>
          </a:bodyPr>
          <a:lstStyle/>
          <a:p>
            <a:r>
              <a:rPr lang="de-DE" dirty="0"/>
              <a:t>Zusammenhang zwischen </a:t>
            </a:r>
            <a:br>
              <a:rPr lang="de-DE" dirty="0"/>
            </a:br>
            <a:r>
              <a:rPr lang="de-DE" dirty="0"/>
              <a:t>Lese- und Schreibaktivitäten</a:t>
            </a:r>
          </a:p>
        </p:txBody>
      </p:sp>
    </p:spTree>
    <p:extLst>
      <p:ext uri="{BB962C8B-B14F-4D97-AF65-F5344CB8AC3E}">
        <p14:creationId xmlns:p14="http://schemas.microsoft.com/office/powerpoint/2010/main" val="300962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noAutofit/>
          </a:bodyPr>
          <a:lstStyle/>
          <a:p>
            <a:r>
              <a:rPr lang="de-DE" sz="2800" dirty="0"/>
              <a:t>Lesen Sie bitte das Arbeitsblatt </a:t>
            </a:r>
            <a:br>
              <a:rPr lang="de-DE" sz="2800" dirty="0"/>
            </a:br>
            <a:r>
              <a:rPr lang="en-US" sz="2800" b="1" dirty="0" err="1"/>
              <a:t>BaCuLit</a:t>
            </a:r>
            <a:r>
              <a:rPr lang="en-US" sz="2800" b="1" dirty="0"/>
              <a:t> M6_1 AB1: Writing to Read</a:t>
            </a:r>
            <a:endParaRPr lang="de-DE" sz="2800" b="1" dirty="0"/>
          </a:p>
          <a:p>
            <a:pPr lvl="0"/>
            <a:r>
              <a:rPr lang="de-DE" sz="2800" dirty="0"/>
              <a:t>Bearbeiten Sie das Arbeitsblatt zuerst </a:t>
            </a:r>
            <a:r>
              <a:rPr lang="de-DE" sz="2800" b="1" dirty="0"/>
              <a:t>alleine</a:t>
            </a:r>
            <a:r>
              <a:rPr lang="de-DE" sz="2800" dirty="0"/>
              <a:t> und tauschen sich dann mit einem anderen Kursteilnehmer aus. </a:t>
            </a:r>
          </a:p>
          <a:p>
            <a:pPr marL="0" indent="0">
              <a:buNone/>
            </a:pPr>
            <a:endParaRPr lang="de-DE" sz="2400" dirty="0"/>
          </a:p>
        </p:txBody>
      </p:sp>
      <p:sp>
        <p:nvSpPr>
          <p:cNvPr id="4" name="Titel 3"/>
          <p:cNvSpPr>
            <a:spLocks noGrp="1"/>
          </p:cNvSpPr>
          <p:nvPr>
            <p:ph type="title"/>
          </p:nvPr>
        </p:nvSpPr>
        <p:spPr/>
        <p:txBody>
          <a:bodyPr/>
          <a:lstStyle/>
          <a:p>
            <a:r>
              <a:rPr lang="de-DE" dirty="0"/>
              <a:t>Arbeitsauftrag</a:t>
            </a:r>
          </a:p>
        </p:txBody>
      </p:sp>
    </p:spTree>
    <p:extLst>
      <p:ext uri="{BB962C8B-B14F-4D97-AF65-F5344CB8AC3E}">
        <p14:creationId xmlns:p14="http://schemas.microsoft.com/office/powerpoint/2010/main" val="148741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E1E1824-D3CB-8414-3A17-5790D755B8E6}"/>
              </a:ext>
            </a:extLst>
          </p:cNvPr>
          <p:cNvSpPr>
            <a:spLocks noGrp="1"/>
          </p:cNvSpPr>
          <p:nvPr>
            <p:ph type="body" sz="quarter" idx="13"/>
          </p:nvPr>
        </p:nvSpPr>
        <p:spPr/>
        <p:txBody>
          <a:bodyPr/>
          <a:lstStyle/>
          <a:p>
            <a:endParaRPr lang="de-DE"/>
          </a:p>
        </p:txBody>
      </p:sp>
      <p:sp>
        <p:nvSpPr>
          <p:cNvPr id="3" name="Titel 2"/>
          <p:cNvSpPr>
            <a:spLocks noGrp="1"/>
          </p:cNvSpPr>
          <p:nvPr>
            <p:ph type="title"/>
          </p:nvPr>
        </p:nvSpPr>
        <p:spPr/>
        <p:txBody>
          <a:bodyPr/>
          <a:lstStyle/>
          <a:p>
            <a:r>
              <a:rPr lang="de-DE" dirty="0"/>
              <a:t>Modellierung von Schreibkompetenz</a:t>
            </a:r>
          </a:p>
        </p:txBody>
      </p:sp>
      <p:graphicFrame>
        <p:nvGraphicFramePr>
          <p:cNvPr id="4" name="Tabelle 3"/>
          <p:cNvGraphicFramePr>
            <a:graphicFrameLocks noGrp="1"/>
          </p:cNvGraphicFramePr>
          <p:nvPr/>
        </p:nvGraphicFramePr>
        <p:xfrm>
          <a:off x="203189" y="1184236"/>
          <a:ext cx="8616960" cy="4303775"/>
        </p:xfrm>
        <a:graphic>
          <a:graphicData uri="http://schemas.openxmlformats.org/drawingml/2006/table">
            <a:tbl>
              <a:tblPr firstRow="1" firstCol="1" bandRow="1">
                <a:tableStyleId>{5C22544A-7EE6-4342-B048-85BDC9FD1C3A}</a:tableStyleId>
              </a:tblPr>
              <a:tblGrid>
                <a:gridCol w="1478632">
                  <a:extLst>
                    <a:ext uri="{9D8B030D-6E8A-4147-A177-3AD203B41FA5}">
                      <a16:colId xmlns:a16="http://schemas.microsoft.com/office/drawing/2014/main" xmlns="" val="20000"/>
                    </a:ext>
                  </a:extLst>
                </a:gridCol>
                <a:gridCol w="2425720">
                  <a:extLst>
                    <a:ext uri="{9D8B030D-6E8A-4147-A177-3AD203B41FA5}">
                      <a16:colId xmlns:a16="http://schemas.microsoft.com/office/drawing/2014/main" xmlns="" val="20001"/>
                    </a:ext>
                  </a:extLst>
                </a:gridCol>
                <a:gridCol w="2291643">
                  <a:extLst>
                    <a:ext uri="{9D8B030D-6E8A-4147-A177-3AD203B41FA5}">
                      <a16:colId xmlns:a16="http://schemas.microsoft.com/office/drawing/2014/main" xmlns="" val="20002"/>
                    </a:ext>
                  </a:extLst>
                </a:gridCol>
                <a:gridCol w="2420965">
                  <a:extLst>
                    <a:ext uri="{9D8B030D-6E8A-4147-A177-3AD203B41FA5}">
                      <a16:colId xmlns:a16="http://schemas.microsoft.com/office/drawing/2014/main" xmlns="" val="20003"/>
                    </a:ext>
                  </a:extLst>
                </a:gridCol>
              </a:tblGrid>
              <a:tr h="611541">
                <a:tc>
                  <a:txBody>
                    <a:bodyPr/>
                    <a:lstStyle/>
                    <a:p>
                      <a:pPr>
                        <a:lnSpc>
                          <a:spcPct val="107000"/>
                        </a:lnSpc>
                        <a:spcAft>
                          <a:spcPts val="0"/>
                        </a:spcAft>
                      </a:pPr>
                      <a:r>
                        <a:rPr lang="de-DE" sz="1600" dirty="0">
                          <a:effectLst/>
                          <a:latin typeface="Arial" panose="020B060402020202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1600">
                          <a:effectLst/>
                          <a:latin typeface="Arial" panose="020B0604020202020204" pitchFamily="34" charset="0"/>
                          <a:cs typeface="Arial" panose="020B0604020202020204" pitchFamily="34" charset="0"/>
                        </a:rPr>
                        <a:t>Differenziell-psychologische Modellierung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1600">
                          <a:effectLst/>
                          <a:latin typeface="Arial" panose="020B0604020202020204" pitchFamily="34" charset="0"/>
                          <a:cs typeface="Arial" panose="020B0604020202020204" pitchFamily="34" charset="0"/>
                        </a:rPr>
                        <a:t>Kognitions-psychologische Modellierung</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1600" dirty="0">
                          <a:effectLst/>
                          <a:latin typeface="Arial" panose="020B0604020202020204" pitchFamily="34" charset="0"/>
                          <a:cs typeface="Arial" panose="020B0604020202020204" pitchFamily="34" charset="0"/>
                        </a:rPr>
                        <a:t>Pädagogisch-psychologische Modellierung</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820444">
                <a:tc>
                  <a:txBody>
                    <a:bodyPr/>
                    <a:lstStyle/>
                    <a:p>
                      <a:pPr>
                        <a:lnSpc>
                          <a:spcPct val="107000"/>
                        </a:lnSpc>
                        <a:spcAft>
                          <a:spcPts val="0"/>
                        </a:spcAft>
                      </a:pPr>
                      <a:r>
                        <a:rPr lang="de-DE" sz="1600">
                          <a:effectLst/>
                          <a:latin typeface="Arial" panose="020B0604020202020204" pitchFamily="34" charset="0"/>
                          <a:cs typeface="Arial" panose="020B0604020202020204" pitchFamily="34" charset="0"/>
                        </a:rPr>
                        <a:t>Schreibkom-</a:t>
                      </a:r>
                      <a:br>
                        <a:rPr lang="de-DE" sz="1600">
                          <a:effectLst/>
                          <a:latin typeface="Arial" panose="020B0604020202020204" pitchFamily="34" charset="0"/>
                          <a:cs typeface="Arial" panose="020B0604020202020204" pitchFamily="34" charset="0"/>
                        </a:rPr>
                      </a:br>
                      <a:r>
                        <a:rPr lang="de-DE" sz="1600">
                          <a:effectLst/>
                          <a:latin typeface="Arial" panose="020B0604020202020204" pitchFamily="34" charset="0"/>
                          <a:cs typeface="Arial" panose="020B0604020202020204" pitchFamily="34" charset="0"/>
                        </a:rPr>
                        <a:t>petenz als…</a:t>
                      </a:r>
                    </a:p>
                    <a:p>
                      <a:pPr>
                        <a:lnSpc>
                          <a:spcPct val="107000"/>
                        </a:lnSpc>
                        <a:spcAft>
                          <a:spcPts val="0"/>
                        </a:spcAft>
                      </a:pPr>
                      <a:r>
                        <a:rPr lang="de-DE" sz="1600">
                          <a:effectLst/>
                          <a:latin typeface="Arial" panose="020B0604020202020204" pitchFamily="34" charset="0"/>
                          <a:cs typeface="Arial" panose="020B0604020202020204" pitchFamily="34" charset="0"/>
                        </a:rPr>
                        <a:t> </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1600" dirty="0">
                          <a:effectLst/>
                          <a:latin typeface="Arial" panose="020B0604020202020204" pitchFamily="34" charset="0"/>
                          <a:cs typeface="Arial" panose="020B0604020202020204" pitchFamily="34" charset="0"/>
                        </a:rPr>
                        <a:t> </a:t>
                      </a:r>
                    </a:p>
                    <a:p>
                      <a:pPr>
                        <a:lnSpc>
                          <a:spcPct val="107000"/>
                        </a:lnSpc>
                        <a:spcAft>
                          <a:spcPts val="0"/>
                        </a:spcAft>
                      </a:pPr>
                      <a:r>
                        <a:rPr lang="de-DE" sz="1600" dirty="0">
                          <a:effectLst/>
                          <a:latin typeface="Arial" panose="020B0604020202020204" pitchFamily="34" charset="0"/>
                          <a:cs typeface="Arial" panose="020B0604020202020204" pitchFamily="34" charset="0"/>
                        </a:rPr>
                        <a:t>Produkt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1600">
                          <a:effectLst/>
                          <a:latin typeface="Arial" panose="020B0604020202020204" pitchFamily="34" charset="0"/>
                          <a:cs typeface="Arial" panose="020B0604020202020204" pitchFamily="34" charset="0"/>
                        </a:rPr>
                        <a:t> </a:t>
                      </a:r>
                    </a:p>
                    <a:p>
                      <a:pPr>
                        <a:lnSpc>
                          <a:spcPct val="107000"/>
                        </a:lnSpc>
                        <a:spcAft>
                          <a:spcPts val="0"/>
                        </a:spcAft>
                      </a:pPr>
                      <a:r>
                        <a:rPr lang="de-DE" sz="1600">
                          <a:effectLst/>
                          <a:latin typeface="Arial" panose="020B0604020202020204" pitchFamily="34" charset="0"/>
                          <a:cs typeface="Arial" panose="020B0604020202020204" pitchFamily="34" charset="0"/>
                        </a:rPr>
                        <a:t>Prozess</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e-DE" sz="1600">
                          <a:effectLst/>
                          <a:latin typeface="Arial" panose="020B0604020202020204" pitchFamily="34" charset="0"/>
                          <a:cs typeface="Arial" panose="020B0604020202020204" pitchFamily="34" charset="0"/>
                        </a:rPr>
                        <a:t> </a:t>
                      </a:r>
                    </a:p>
                    <a:p>
                      <a:pPr>
                        <a:lnSpc>
                          <a:spcPct val="107000"/>
                        </a:lnSpc>
                        <a:spcAft>
                          <a:spcPts val="0"/>
                        </a:spcAft>
                      </a:pPr>
                      <a:r>
                        <a:rPr lang="de-DE" sz="1600">
                          <a:effectLst/>
                          <a:latin typeface="Arial" panose="020B0604020202020204" pitchFamily="34" charset="0"/>
                          <a:cs typeface="Arial" panose="020B0604020202020204" pitchFamily="34" charset="0"/>
                        </a:rPr>
                        <a:t>Trainierbare Fähigkeiten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2700566">
                <a:tc>
                  <a:txBody>
                    <a:bodyPr/>
                    <a:lstStyle/>
                    <a:p>
                      <a:pPr>
                        <a:lnSpc>
                          <a:spcPct val="107000"/>
                        </a:lnSpc>
                        <a:spcAft>
                          <a:spcPts val="0"/>
                        </a:spcAft>
                      </a:pPr>
                      <a:r>
                        <a:rPr lang="de-DE" sz="1600">
                          <a:effectLst/>
                          <a:latin typeface="Arial" panose="020B0604020202020204" pitchFamily="34" charset="0"/>
                          <a:cs typeface="Arial" panose="020B0604020202020204" pitchFamily="34" charset="0"/>
                        </a:rPr>
                        <a:t>Erkenntnis-</a:t>
                      </a:r>
                      <a:br>
                        <a:rPr lang="de-DE" sz="1600">
                          <a:effectLst/>
                          <a:latin typeface="Arial" panose="020B0604020202020204" pitchFamily="34" charset="0"/>
                          <a:cs typeface="Arial" panose="020B0604020202020204" pitchFamily="34" charset="0"/>
                        </a:rPr>
                      </a:br>
                      <a:r>
                        <a:rPr lang="de-DE" sz="1600">
                          <a:effectLst/>
                          <a:latin typeface="Arial" panose="020B0604020202020204" pitchFamily="34" charset="0"/>
                          <a:cs typeface="Arial" panose="020B0604020202020204" pitchFamily="34" charset="0"/>
                        </a:rPr>
                        <a:t>interesse und Vorgehen</a:t>
                      </a:r>
                      <a:endParaRPr lang="de-DE"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lvl="0" indent="0">
                        <a:lnSpc>
                          <a:spcPct val="107000"/>
                        </a:lnSpc>
                        <a:spcAft>
                          <a:spcPts val="0"/>
                        </a:spcAft>
                        <a:buFont typeface="Calibri" panose="020F0502020204030204" pitchFamily="34" charset="0"/>
                        <a:buNone/>
                      </a:pPr>
                      <a:r>
                        <a:rPr lang="de-DE" sz="1600" dirty="0">
                          <a:effectLst/>
                          <a:latin typeface="Arial" panose="020B0604020202020204" pitchFamily="34" charset="0"/>
                          <a:cs typeface="Arial" panose="020B0604020202020204" pitchFamily="34" charset="0"/>
                        </a:rPr>
                        <a:t>- Testen von Fähigkeiten in der Domäne</a:t>
                      </a:r>
                      <a:r>
                        <a:rPr lang="de-DE" sz="1600" baseline="0" dirty="0">
                          <a:effectLst/>
                          <a:latin typeface="Arial" panose="020B0604020202020204" pitchFamily="34" charset="0"/>
                          <a:cs typeface="Arial" panose="020B0604020202020204" pitchFamily="34" charset="0"/>
                        </a:rPr>
                        <a:t> </a:t>
                      </a:r>
                      <a:r>
                        <a:rPr lang="de-DE" sz="1600" dirty="0">
                          <a:effectLst/>
                          <a:latin typeface="Arial" panose="020B0604020202020204" pitchFamily="34" charset="0"/>
                          <a:cs typeface="Arial" panose="020B0604020202020204" pitchFamily="34" charset="0"/>
                        </a:rPr>
                        <a:t>Schreiben</a:t>
                      </a:r>
                    </a:p>
                    <a:p>
                      <a:pPr marL="0" lvl="0" indent="0">
                        <a:lnSpc>
                          <a:spcPct val="107000"/>
                        </a:lnSpc>
                        <a:spcAft>
                          <a:spcPts val="0"/>
                        </a:spcAft>
                        <a:buFont typeface="Calibri" panose="020F0502020204030204" pitchFamily="34" charset="0"/>
                        <a:buNone/>
                      </a:pPr>
                      <a:r>
                        <a:rPr lang="de-DE" sz="1600" dirty="0">
                          <a:effectLst/>
                          <a:latin typeface="Arial" panose="020B0604020202020204" pitchFamily="34" charset="0"/>
                          <a:cs typeface="Arial" panose="020B0604020202020204" pitchFamily="34" charset="0"/>
                        </a:rPr>
                        <a:t>- Vergleich von Personen bzw. Individualdiagnostik hinsichtlich der Schreibleistungen</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lvl="0" indent="0">
                        <a:lnSpc>
                          <a:spcPct val="107000"/>
                        </a:lnSpc>
                        <a:spcAft>
                          <a:spcPts val="0"/>
                        </a:spcAft>
                        <a:buFont typeface="Calibri" panose="020F0502020204030204" pitchFamily="34" charset="0"/>
                        <a:buNone/>
                      </a:pPr>
                      <a:r>
                        <a:rPr lang="de-DE" sz="1600" dirty="0">
                          <a:effectLst/>
                          <a:latin typeface="Arial" panose="020B0604020202020204" pitchFamily="34" charset="0"/>
                          <a:cs typeface="Arial" panose="020B0604020202020204" pitchFamily="34" charset="0"/>
                        </a:rPr>
                        <a:t>- Beschreibung, Erfassung und Modellierung von Teilprozessen und deren Dynamik beim Schreiben</a:t>
                      </a:r>
                    </a:p>
                    <a:p>
                      <a:pPr marL="0" lvl="0" indent="0">
                        <a:lnSpc>
                          <a:spcPct val="107000"/>
                        </a:lnSpc>
                        <a:spcAft>
                          <a:spcPts val="0"/>
                        </a:spcAft>
                        <a:buFont typeface="Calibri" panose="020F0502020204030204" pitchFamily="34" charset="0"/>
                        <a:buNone/>
                      </a:pPr>
                      <a:r>
                        <a:rPr lang="de-DE" sz="1600" dirty="0">
                          <a:effectLst/>
                          <a:latin typeface="Arial" panose="020B0604020202020204" pitchFamily="34" charset="0"/>
                          <a:cs typeface="Arial" panose="020B0604020202020204" pitchFamily="34" charset="0"/>
                        </a:rPr>
                        <a:t>- Integrierte Betrachtung aller (</a:t>
                      </a:r>
                      <a:r>
                        <a:rPr lang="de-DE" sz="1600" dirty="0" err="1">
                          <a:effectLst/>
                          <a:latin typeface="Arial" panose="020B0604020202020204" pitchFamily="34" charset="0"/>
                          <a:cs typeface="Arial" panose="020B0604020202020204" pitchFamily="34" charset="0"/>
                        </a:rPr>
                        <a:t>meta</a:t>
                      </a:r>
                      <a:r>
                        <a:rPr lang="de-DE" sz="1600" dirty="0">
                          <a:effectLst/>
                          <a:latin typeface="Arial" panose="020B0604020202020204" pitchFamily="34" charset="0"/>
                          <a:cs typeface="Arial" panose="020B0604020202020204" pitchFamily="34" charset="0"/>
                        </a:rPr>
                        <a:t>)kognitiven Schreibprozesse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lvl="0" indent="0">
                        <a:lnSpc>
                          <a:spcPct val="107000"/>
                        </a:lnSpc>
                        <a:spcAft>
                          <a:spcPts val="0"/>
                        </a:spcAft>
                        <a:buFont typeface="Calibri" panose="020F0502020204030204" pitchFamily="34" charset="0"/>
                        <a:buNone/>
                      </a:pPr>
                      <a:r>
                        <a:rPr lang="de-DE" sz="1600" dirty="0">
                          <a:effectLst/>
                          <a:latin typeface="Arial" panose="020B0604020202020204" pitchFamily="34" charset="0"/>
                          <a:cs typeface="Arial" panose="020B0604020202020204" pitchFamily="34" charset="0"/>
                        </a:rPr>
                        <a:t>- Gezielte Förderung von Schreibprozessen (unter Berücksichtigung der Schreibmotivation</a:t>
                      </a:r>
                    </a:p>
                    <a:p>
                      <a:pPr marL="0" lvl="0" indent="0">
                        <a:lnSpc>
                          <a:spcPct val="107000"/>
                        </a:lnSpc>
                        <a:spcAft>
                          <a:spcPts val="0"/>
                        </a:spcAft>
                        <a:buFont typeface="Calibri" panose="020F0502020204030204" pitchFamily="34" charset="0"/>
                        <a:buNone/>
                      </a:pPr>
                      <a:r>
                        <a:rPr lang="de-DE" sz="1600" dirty="0">
                          <a:effectLst/>
                          <a:latin typeface="Arial" panose="020B0604020202020204" pitchFamily="34" charset="0"/>
                          <a:cs typeface="Arial" panose="020B0604020202020204" pitchFamily="34" charset="0"/>
                        </a:rPr>
                        <a:t>- Überprüfung der Effektivität von Interventionen in quasi- experimentellen Studien</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6" name="Rectangle 1"/>
          <p:cNvSpPr>
            <a:spLocks noChangeArrowheads="1"/>
          </p:cNvSpPr>
          <p:nvPr/>
        </p:nvSpPr>
        <p:spPr bwMode="auto">
          <a:xfrm>
            <a:off x="203189" y="5636366"/>
            <a:ext cx="7642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Drei Modellierungen von Schreibkompetenz (</a:t>
            </a:r>
            <a:r>
              <a:rPr lang="de-DE" altLang="de-DE" sz="1100" dirty="0">
                <a:latin typeface="Calibri" panose="020F0502020204030204" pitchFamily="34" charset="0"/>
                <a:ea typeface="Calibri" panose="020F0502020204030204" pitchFamily="34" charset="0"/>
                <a:cs typeface="Times New Roman" panose="02020603050405020304" pitchFamily="18" charset="0"/>
              </a:rPr>
              <a:t>Philipp </a:t>
            </a:r>
            <a:r>
              <a:rPr kumimoji="0" lang="de-DE" altLang="de-DE"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2015)</a:t>
            </a:r>
            <a:endParaRPr kumimoji="0" lang="de-DE" altLang="de-DE" sz="1800" b="0" i="0" u="none" strike="noStrike" cap="none" normalizeH="0" baseline="0" dirty="0">
              <a:ln>
                <a:noFill/>
              </a:ln>
              <a:effectLst/>
            </a:endParaRPr>
          </a:p>
        </p:txBody>
      </p:sp>
    </p:spTree>
    <p:extLst>
      <p:ext uri="{BB962C8B-B14F-4D97-AF65-F5344CB8AC3E}">
        <p14:creationId xmlns:p14="http://schemas.microsoft.com/office/powerpoint/2010/main" val="98019722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1180</Words>
  <Application>Microsoft Office PowerPoint</Application>
  <PresentationFormat>Bildschirmpräsentation (4:3)</PresentationFormat>
  <Paragraphs>173</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17</vt:i4>
      </vt:variant>
    </vt:vector>
  </HeadingPairs>
  <TitlesOfParts>
    <vt:vector size="23" baseType="lpstr">
      <vt:lpstr>Arial</vt:lpstr>
      <vt:lpstr>Avenir Next</vt:lpstr>
      <vt:lpstr>Calibri</vt:lpstr>
      <vt:lpstr>Times New Roman</vt:lpstr>
      <vt:lpstr>Larissa</vt:lpstr>
      <vt:lpstr>1_Larissa</vt:lpstr>
      <vt:lpstr>Modul 6:   Kognitive und metakognitive Schreibstrategien unterrichten  Block 1:  Grundlagen des Schreibens  </vt:lpstr>
      <vt:lpstr>Vorstellung und Kennenlernen</vt:lpstr>
      <vt:lpstr>Das BaCuLit Kerncurriculum: 9 Module in 23 (optionalen) Dreistunden-Lehreinheiten </vt:lpstr>
      <vt:lpstr>Förderbedürftigkeit des Schreibens</vt:lpstr>
      <vt:lpstr>Blöcke im Modul Schreiben</vt:lpstr>
      <vt:lpstr>Arbeitsauftrag</vt:lpstr>
      <vt:lpstr>Zusammenhang zwischen  Lese- und Schreibaktivitäten</vt:lpstr>
      <vt:lpstr>Arbeitsauftrag</vt:lpstr>
      <vt:lpstr>Modellierung von Schreibkompetenz</vt:lpstr>
      <vt:lpstr>Phasen des Schreibprozesses</vt:lpstr>
      <vt:lpstr>Arbeitsauftrag </vt:lpstr>
      <vt:lpstr>Modellierung von Schreibprozessen (Philipp 2015)</vt:lpstr>
      <vt:lpstr>Modell der Schreibprozesse und –komponenten </vt:lpstr>
      <vt:lpstr>Arbeitsauftrag</vt:lpstr>
      <vt:lpstr>Fragen, Anregungen &amp; Feedback</vt:lpstr>
      <vt:lpstr>PowerPoint-Präsentation</vt:lpstr>
      <vt:lpstr>Literaturtipps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Sigges, Stefan (PL)</cp:lastModifiedBy>
  <cp:revision>155</cp:revision>
  <cp:lastPrinted>2022-09-19T14:44:45Z</cp:lastPrinted>
  <dcterms:created xsi:type="dcterms:W3CDTF">2016-11-02T10:00:14Z</dcterms:created>
  <dcterms:modified xsi:type="dcterms:W3CDTF">2022-09-19T14:54:40Z</dcterms:modified>
</cp:coreProperties>
</file>