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818" r:id="rId2"/>
    <p:sldId id="876" r:id="rId3"/>
    <p:sldId id="870" r:id="rId4"/>
    <p:sldId id="871" r:id="rId5"/>
    <p:sldId id="799" r:id="rId6"/>
    <p:sldId id="798" r:id="rId7"/>
    <p:sldId id="847" r:id="rId8"/>
    <p:sldId id="833" r:id="rId9"/>
    <p:sldId id="872" r:id="rId10"/>
    <p:sldId id="802" r:id="rId11"/>
    <p:sldId id="844" r:id="rId12"/>
    <p:sldId id="836" r:id="rId13"/>
    <p:sldId id="800" r:id="rId14"/>
    <p:sldId id="805" r:id="rId15"/>
    <p:sldId id="842" r:id="rId16"/>
    <p:sldId id="843" r:id="rId17"/>
    <p:sldId id="812" r:id="rId18"/>
    <p:sldId id="873" r:id="rId19"/>
    <p:sldId id="804" r:id="rId20"/>
    <p:sldId id="841" r:id="rId21"/>
    <p:sldId id="874" r:id="rId22"/>
    <p:sldId id="829" r:id="rId23"/>
    <p:sldId id="848" r:id="rId24"/>
    <p:sldId id="835" r:id="rId25"/>
    <p:sldId id="824" r:id="rId26"/>
    <p:sldId id="849" r:id="rId27"/>
    <p:sldId id="815" r:id="rId28"/>
    <p:sldId id="840"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D9E1"/>
    <a:srgbClr val="D1CF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95481" autoAdjust="0"/>
  </p:normalViewPr>
  <p:slideViewPr>
    <p:cSldViewPr>
      <p:cViewPr varScale="1">
        <p:scale>
          <a:sx n="122" d="100"/>
          <a:sy n="122" d="100"/>
        </p:scale>
        <p:origin x="-13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dirty="0"/>
            <a:t>Grundlagen: Kognitive und metakognitive Lesestrategien und ihre Bedeutung für fachliches Lernen </a:t>
          </a:r>
          <a:endParaRPr lang="de-DE" dirty="0"/>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r>
            <a:rPr lang="de-DE" b="1" i="1" dirty="0"/>
            <a:t>Ein Erfolgsmodell der Strategie-vermittlung: die „Meisterlehre im Lesen“ </a:t>
          </a:r>
          <a:endParaRPr lang="de-DE" dirty="0"/>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D1EE8AF3-4DCA-4842-8880-D10770EEC0B1}">
      <dgm:prSet phldrT="[Text]" custT="1"/>
      <dgm:spPr/>
      <dgm:t>
        <a:bodyPr/>
        <a:lstStyle/>
        <a:p>
          <a:r>
            <a:rPr lang="de-DE" sz="3600" b="1" i="0" dirty="0"/>
            <a:t>Block 3</a:t>
          </a:r>
          <a:endParaRPr lang="de-DE" sz="3600" i="0" dirty="0"/>
        </a:p>
      </dgm:t>
    </dgm:pt>
    <dgm:pt modelId="{38C2353C-3EBC-4547-8D15-AADE905F4120}" type="parTrans" cxnId="{C4972202-A663-E946-A3DC-DE4B473D1C62}">
      <dgm:prSet/>
      <dgm:spPr/>
      <dgm:t>
        <a:bodyPr/>
        <a:lstStyle/>
        <a:p>
          <a:endParaRPr lang="de-DE"/>
        </a:p>
      </dgm:t>
    </dgm:pt>
    <dgm:pt modelId="{AFFB5F8E-1C35-8A48-A520-61DFC3195289}" type="sibTrans" cxnId="{C4972202-A663-E946-A3DC-DE4B473D1C62}">
      <dgm:prSet/>
      <dgm:spPr/>
      <dgm:t>
        <a:bodyPr/>
        <a:lstStyle/>
        <a:p>
          <a:endParaRPr lang="de-DE"/>
        </a:p>
      </dgm:t>
    </dgm:pt>
    <dgm:pt modelId="{8F2CAB59-F922-BA44-AD3E-966D8FBBE851}">
      <dgm:prSet phldrT="[Text]"/>
      <dgm:spPr/>
      <dgm:t>
        <a:bodyPr/>
        <a:lstStyle/>
        <a:p>
          <a:r>
            <a:rPr lang="de-DE" b="1" i="1" dirty="0">
              <a:solidFill>
                <a:srgbClr val="FF0000"/>
              </a:solidFill>
            </a:rPr>
            <a:t>Lesestrategien in der Unterrichts-und Fortbildungspraxis – Beispiel ‚Reziprokes Lehren‘</a:t>
          </a:r>
          <a:endParaRPr lang="de-DE" dirty="0">
            <a:solidFill>
              <a:srgbClr val="FF0000"/>
            </a:solidFill>
          </a:endParaRPr>
        </a:p>
      </dgm:t>
    </dgm:pt>
    <dgm:pt modelId="{2F833EC6-3F38-BC43-A4AD-9A7A415847EC}" type="parTrans" cxnId="{93E74837-1FA6-6843-8862-C67E11A1751A}">
      <dgm:prSet/>
      <dgm:spPr/>
      <dgm:t>
        <a:bodyPr/>
        <a:lstStyle/>
        <a:p>
          <a:endParaRPr lang="de-DE"/>
        </a:p>
      </dgm:t>
    </dgm:pt>
    <dgm:pt modelId="{0BE2FF8D-CA98-364C-8ED5-C2F4171E2CA8}" type="sibTrans" cxnId="{93E74837-1FA6-6843-8862-C67E11A1751A}">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t>
        <a:bodyPr/>
        <a:lstStyle/>
        <a:p>
          <a:endParaRPr lang="de-DE"/>
        </a:p>
      </dgm:t>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3">
        <dgm:presLayoutVars>
          <dgm:chMax val="1"/>
          <dgm:bulletEnabled val="1"/>
        </dgm:presLayoutVars>
      </dgm:prSet>
      <dgm:spPr/>
      <dgm:t>
        <a:bodyPr/>
        <a:lstStyle/>
        <a:p>
          <a:endParaRPr lang="de-DE"/>
        </a:p>
      </dgm:t>
    </dgm:pt>
    <dgm:pt modelId="{032DF613-C6BA-4B44-8486-E86A408F38DA}" type="pres">
      <dgm:prSet presAssocID="{9FF236D0-6EF9-9B47-8012-C990A0D5492A}" presName="descendantText" presStyleLbl="alignAccFollowNode1" presStyleIdx="0" presStyleCnt="3">
        <dgm:presLayoutVars>
          <dgm:bulletEnabled val="1"/>
        </dgm:presLayoutVars>
      </dgm:prSet>
      <dgm:spPr/>
      <dgm:t>
        <a:bodyPr/>
        <a:lstStyle/>
        <a:p>
          <a:endParaRPr lang="de-DE"/>
        </a:p>
      </dgm:t>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3">
        <dgm:presLayoutVars>
          <dgm:chMax val="1"/>
          <dgm:bulletEnabled val="1"/>
        </dgm:presLayoutVars>
      </dgm:prSet>
      <dgm:spPr/>
      <dgm:t>
        <a:bodyPr/>
        <a:lstStyle/>
        <a:p>
          <a:endParaRPr lang="de-DE"/>
        </a:p>
      </dgm:t>
    </dgm:pt>
    <dgm:pt modelId="{0497E605-4956-DB47-92F6-21E87F66C22D}" type="pres">
      <dgm:prSet presAssocID="{A581F0B0-089D-D342-A0C7-55A78BD303BE}" presName="descendantText" presStyleLbl="alignAccFollowNode1" presStyleIdx="1" presStyleCnt="3">
        <dgm:presLayoutVars>
          <dgm:bulletEnabled val="1"/>
        </dgm:presLayoutVars>
      </dgm:prSet>
      <dgm:spPr/>
      <dgm:t>
        <a:bodyPr/>
        <a:lstStyle/>
        <a:p>
          <a:endParaRPr lang="de-DE"/>
        </a:p>
      </dgm:t>
    </dgm:pt>
    <dgm:pt modelId="{05A9BB5A-79DF-E240-A58B-BB3431729AE9}" type="pres">
      <dgm:prSet presAssocID="{185308E3-1702-E44A-A79F-F8ED7B21CE01}" presName="sp" presStyleCnt="0"/>
      <dgm:spPr/>
    </dgm:pt>
    <dgm:pt modelId="{D14CAE3D-EF64-924B-B8A6-508CF706C8BB}" type="pres">
      <dgm:prSet presAssocID="{D1EE8AF3-4DCA-4842-8880-D10770EEC0B1}" presName="linNode" presStyleCnt="0"/>
      <dgm:spPr/>
    </dgm:pt>
    <dgm:pt modelId="{839D52DF-31C8-F04B-B43B-8F3043FA77BF}" type="pres">
      <dgm:prSet presAssocID="{D1EE8AF3-4DCA-4842-8880-D10770EEC0B1}" presName="parentText" presStyleLbl="node1" presStyleIdx="2" presStyleCnt="3">
        <dgm:presLayoutVars>
          <dgm:chMax val="1"/>
          <dgm:bulletEnabled val="1"/>
        </dgm:presLayoutVars>
      </dgm:prSet>
      <dgm:spPr/>
      <dgm:t>
        <a:bodyPr/>
        <a:lstStyle/>
        <a:p>
          <a:endParaRPr lang="de-DE"/>
        </a:p>
      </dgm:t>
    </dgm:pt>
    <dgm:pt modelId="{46856FDA-1935-154F-9B41-39C7C287F22B}" type="pres">
      <dgm:prSet presAssocID="{D1EE8AF3-4DCA-4842-8880-D10770EEC0B1}" presName="descendantText" presStyleLbl="alignAccFollowNode1" presStyleIdx="2" presStyleCnt="3">
        <dgm:presLayoutVars>
          <dgm:bulletEnabled val="1"/>
        </dgm:presLayoutVars>
      </dgm:prSet>
      <dgm:spPr/>
      <dgm:t>
        <a:bodyPr/>
        <a:lstStyle/>
        <a:p>
          <a:endParaRPr lang="de-DE"/>
        </a:p>
      </dgm:t>
    </dgm:pt>
  </dgm:ptLst>
  <dgm:cxnLst>
    <dgm:cxn modelId="{F553A82A-E8F4-498E-B5D9-5883659566B2}" type="presOf" srcId="{9FF236D0-6EF9-9B47-8012-C990A0D5492A}" destId="{A3AE5F64-3F30-8B49-A0CE-7CBE630C3907}" srcOrd="0" destOrd="0" presId="urn:microsoft.com/office/officeart/2005/8/layout/vList5"/>
    <dgm:cxn modelId="{C4972202-A663-E946-A3DC-DE4B473D1C62}" srcId="{79DE99FE-6236-9748-96EA-85823877E617}" destId="{D1EE8AF3-4DCA-4842-8880-D10770EEC0B1}" srcOrd="2" destOrd="0" parTransId="{38C2353C-3EBC-4547-8D15-AADE905F4120}" sibTransId="{AFFB5F8E-1C35-8A48-A520-61DFC3195289}"/>
    <dgm:cxn modelId="{71D5717B-6E8F-45E2-947E-E9552E5FE207}" type="presOf" srcId="{79DE99FE-6236-9748-96EA-85823877E617}" destId="{6453A37E-9F36-3A4D-96FF-EABD75463350}" srcOrd="0" destOrd="0" presId="urn:microsoft.com/office/officeart/2005/8/layout/vList5"/>
    <dgm:cxn modelId="{A0C28ED0-D834-41F4-B400-1187C1D1B534}" type="presOf" srcId="{A581F0B0-089D-D342-A0C7-55A78BD303BE}" destId="{2AF7B3DB-27DF-F943-9654-1F2219E0DBCE}" srcOrd="0" destOrd="0" presId="urn:microsoft.com/office/officeart/2005/8/layout/vList5"/>
    <dgm:cxn modelId="{856741B3-9322-4C74-8A37-1B6E3B563C0F}" type="presOf" srcId="{DB55A77F-E1DB-0647-87F4-827375B3A8F7}" destId="{0497E605-4956-DB47-92F6-21E87F66C22D}" srcOrd="0" destOrd="0" presId="urn:microsoft.com/office/officeart/2005/8/layout/vList5"/>
    <dgm:cxn modelId="{75CD585C-D54F-4D6D-A2B2-9DB040E072E3}" type="presOf" srcId="{8F2CAB59-F922-BA44-AD3E-966D8FBBE851}" destId="{46856FDA-1935-154F-9B41-39C7C287F22B}"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D1430D0D-0C2F-432B-91DA-3EE315A78D6E}" type="presOf" srcId="{D1EE8AF3-4DCA-4842-8880-D10770EEC0B1}" destId="{839D52DF-31C8-F04B-B43B-8F3043FA77BF}"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93E74837-1FA6-6843-8862-C67E11A1751A}" srcId="{D1EE8AF3-4DCA-4842-8880-D10770EEC0B1}" destId="{8F2CAB59-F922-BA44-AD3E-966D8FBBE851}" srcOrd="0" destOrd="0" parTransId="{2F833EC6-3F38-BC43-A4AD-9A7A415847EC}" sibTransId="{0BE2FF8D-CA98-364C-8ED5-C2F4171E2CA8}"/>
    <dgm:cxn modelId="{CBF4F262-876E-3549-A68E-AC0DFB3E5666}" srcId="{79DE99FE-6236-9748-96EA-85823877E617}" destId="{9FF236D0-6EF9-9B47-8012-C990A0D5492A}" srcOrd="0" destOrd="0" parTransId="{F0C1AC9D-729C-7B45-91C6-CCB9E562B7DA}" sibTransId="{72CB82C5-4BC9-804C-A3CE-638FB02FC467}"/>
    <dgm:cxn modelId="{4AE422E6-8B58-49EB-A32A-28A80A83C1EA}" type="presOf" srcId="{D2AC2D08-789B-D145-84B0-87F53C973411}" destId="{032DF613-C6BA-4B44-8486-E86A408F38DA}" srcOrd="0" destOrd="0" presId="urn:microsoft.com/office/officeart/2005/8/layout/vList5"/>
    <dgm:cxn modelId="{EF6B2A11-CB5D-BE45-93AD-77E11B642BCD}" srcId="{9FF236D0-6EF9-9B47-8012-C990A0D5492A}" destId="{D2AC2D08-789B-D145-84B0-87F53C973411}" srcOrd="0" destOrd="0" parTransId="{DBAA8CEC-0D47-2C40-984F-8A0D4A5E4883}" sibTransId="{431ECD7F-B01C-6448-A507-B528354C0D07}"/>
    <dgm:cxn modelId="{B225059C-43AA-4C1C-AF93-3D3BB5860BDF}" type="presParOf" srcId="{6453A37E-9F36-3A4D-96FF-EABD75463350}" destId="{8F219DC2-F648-A14F-8338-DB1C583CF855}" srcOrd="0" destOrd="0" presId="urn:microsoft.com/office/officeart/2005/8/layout/vList5"/>
    <dgm:cxn modelId="{6034A617-D593-49D3-AE76-0689C7998754}" type="presParOf" srcId="{8F219DC2-F648-A14F-8338-DB1C583CF855}" destId="{A3AE5F64-3F30-8B49-A0CE-7CBE630C3907}" srcOrd="0" destOrd="0" presId="urn:microsoft.com/office/officeart/2005/8/layout/vList5"/>
    <dgm:cxn modelId="{CB4DC608-31E9-475D-B3EF-97E24BA40E00}" type="presParOf" srcId="{8F219DC2-F648-A14F-8338-DB1C583CF855}" destId="{032DF613-C6BA-4B44-8486-E86A408F38DA}" srcOrd="1" destOrd="0" presId="urn:microsoft.com/office/officeart/2005/8/layout/vList5"/>
    <dgm:cxn modelId="{02582049-05F6-45F5-86E1-33A2A84B82D8}" type="presParOf" srcId="{6453A37E-9F36-3A4D-96FF-EABD75463350}" destId="{72AFEFA7-FB0D-8D45-9EF8-0560EE60A360}" srcOrd="1" destOrd="0" presId="urn:microsoft.com/office/officeart/2005/8/layout/vList5"/>
    <dgm:cxn modelId="{A9856CD1-4272-4033-9E98-F44195D314E2}" type="presParOf" srcId="{6453A37E-9F36-3A4D-96FF-EABD75463350}" destId="{82DE7207-1D1E-3B40-B3B6-CBD5F30E7925}" srcOrd="2" destOrd="0" presId="urn:microsoft.com/office/officeart/2005/8/layout/vList5"/>
    <dgm:cxn modelId="{45210F86-852D-40F2-8CF0-384692A1D90B}" type="presParOf" srcId="{82DE7207-1D1E-3B40-B3B6-CBD5F30E7925}" destId="{2AF7B3DB-27DF-F943-9654-1F2219E0DBCE}" srcOrd="0" destOrd="0" presId="urn:microsoft.com/office/officeart/2005/8/layout/vList5"/>
    <dgm:cxn modelId="{38838436-1FF1-42BA-8F93-CFF3FFECC0AF}" type="presParOf" srcId="{82DE7207-1D1E-3B40-B3B6-CBD5F30E7925}" destId="{0497E605-4956-DB47-92F6-21E87F66C22D}" srcOrd="1" destOrd="0" presId="urn:microsoft.com/office/officeart/2005/8/layout/vList5"/>
    <dgm:cxn modelId="{AC457855-C135-48EC-9632-F9BE11D22492}" type="presParOf" srcId="{6453A37E-9F36-3A4D-96FF-EABD75463350}" destId="{05A9BB5A-79DF-E240-A58B-BB3431729AE9}" srcOrd="3" destOrd="0" presId="urn:microsoft.com/office/officeart/2005/8/layout/vList5"/>
    <dgm:cxn modelId="{A8D2A337-E773-4CC7-9BF8-02A73EBC255D}" type="presParOf" srcId="{6453A37E-9F36-3A4D-96FF-EABD75463350}" destId="{D14CAE3D-EF64-924B-B8A6-508CF706C8BB}" srcOrd="4" destOrd="0" presId="urn:microsoft.com/office/officeart/2005/8/layout/vList5"/>
    <dgm:cxn modelId="{89F04039-AFA7-4370-A324-14FFB0D3C2A2}" type="presParOf" srcId="{D14CAE3D-EF64-924B-B8A6-508CF706C8BB}" destId="{839D52DF-31C8-F04B-B43B-8F3043FA77BF}" srcOrd="0" destOrd="0" presId="urn:microsoft.com/office/officeart/2005/8/layout/vList5"/>
    <dgm:cxn modelId="{4BB2AD9A-EE89-4E45-848B-E93A7DB53A88}" type="presParOf" srcId="{D14CAE3D-EF64-924B-B8A6-508CF706C8BB}" destId="{46856FDA-1935-154F-9B41-39C7C287F22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dirty="0"/>
            <a:t>Reziprokes Lehren im </a:t>
          </a:r>
          <a:r>
            <a:rPr lang="de-DE" dirty="0" smtClean="0"/>
            <a:t>Unterricht: Vorgehen und Praxistipps</a:t>
          </a:r>
          <a:endParaRPr lang="de-DE" dirty="0"/>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C9421C1C-85DA-46AB-B510-DA53D1044BA9}">
      <dgm:prSet phldrT="[Text]"/>
      <dgm:spPr/>
      <dgm:t>
        <a:bodyPr/>
        <a:lstStyle/>
        <a:p>
          <a:r>
            <a:rPr lang="de-DE" dirty="0"/>
            <a:t>Reziprokes Lehren in der </a:t>
          </a:r>
          <a:r>
            <a:rPr lang="de-DE" dirty="0" smtClean="0"/>
            <a:t>Fortbildung: Training des Strategiesets </a:t>
          </a:r>
          <a:endParaRPr lang="de-DE" dirty="0"/>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dirty="0"/>
            <a:t>Was ist „Reziprokes Lehren“?</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t>
        <a:bodyPr/>
        <a:lstStyle/>
        <a:p>
          <a:endParaRPr lang="de-DE"/>
        </a:p>
      </dgm:t>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3"/>
      <dgm:spPr/>
    </dgm:pt>
    <dgm:pt modelId="{C7921C71-D269-4FFD-952A-9AE5DC4B9B26}" type="pres">
      <dgm:prSet presAssocID="{C901BB95-785F-4BB2-9849-B3FCA0756ED1}" presName="conn" presStyleLbl="parChTrans1D2" presStyleIdx="0" presStyleCnt="1"/>
      <dgm:spPr/>
      <dgm:t>
        <a:bodyPr/>
        <a:lstStyle/>
        <a:p>
          <a:endParaRPr lang="de-DE"/>
        </a:p>
      </dgm:t>
    </dgm:pt>
    <dgm:pt modelId="{A31E2B67-A253-46A2-84ED-4D52A44E775B}" type="pres">
      <dgm:prSet presAssocID="{C901BB95-785F-4BB2-9849-B3FCA0756ED1}" presName="extraNode" presStyleLbl="node1" presStyleIdx="0" presStyleCnt="3"/>
      <dgm:spPr/>
    </dgm:pt>
    <dgm:pt modelId="{C4670574-B1CE-499F-9C31-A631D80CAAC0}" type="pres">
      <dgm:prSet presAssocID="{C901BB95-785F-4BB2-9849-B3FCA0756ED1}" presName="dstNode" presStyleLbl="node1" presStyleIdx="0" presStyleCnt="3"/>
      <dgm:spPr/>
    </dgm:pt>
    <dgm:pt modelId="{F342CDCC-29D3-4B9D-B9D1-28C6E09579A5}" type="pres">
      <dgm:prSet presAssocID="{3B28CE75-C7FD-41CD-8C90-3C2A5F95C3CE}" presName="text_1" presStyleLbl="node1" presStyleIdx="0" presStyleCnt="3">
        <dgm:presLayoutVars>
          <dgm:bulletEnabled val="1"/>
        </dgm:presLayoutVars>
      </dgm:prSet>
      <dgm:spPr/>
      <dgm:t>
        <a:bodyPr/>
        <a:lstStyle/>
        <a:p>
          <a:endParaRPr lang="de-DE"/>
        </a:p>
      </dgm:t>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3"/>
      <dgm:spPr>
        <a:blipFill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pt>
    <dgm:pt modelId="{8CF53D53-3089-427A-B767-E4411978DCE0}" type="pres">
      <dgm:prSet presAssocID="{87B74E2B-AA19-4F2B-9DC1-9AD7042F5B90}" presName="text_2" presStyleLbl="node1" presStyleIdx="1" presStyleCnt="3">
        <dgm:presLayoutVars>
          <dgm:bulletEnabled val="1"/>
        </dgm:presLayoutVars>
      </dgm:prSet>
      <dgm:spPr/>
      <dgm:t>
        <a:bodyPr/>
        <a:lstStyle/>
        <a:p>
          <a:endParaRPr lang="de-DE"/>
        </a:p>
      </dgm:t>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3"/>
      <dgm:spPr>
        <a:blipFill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pt>
    <dgm:pt modelId="{1C8F8B8C-C098-4C2C-92FC-27E3C90D4284}" type="pres">
      <dgm:prSet presAssocID="{C9421C1C-85DA-46AB-B510-DA53D1044BA9}" presName="text_3" presStyleLbl="node1" presStyleIdx="2" presStyleCnt="3">
        <dgm:presLayoutVars>
          <dgm:bulletEnabled val="1"/>
        </dgm:presLayoutVars>
      </dgm:prSet>
      <dgm:spPr/>
      <dgm:t>
        <a:bodyPr/>
        <a:lstStyle/>
        <a:p>
          <a:endParaRPr lang="de-DE"/>
        </a:p>
      </dgm:t>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3"/>
      <dgm:spPr>
        <a:blipFill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pt>
  </dgm:ptLst>
  <dgm:cxnLst>
    <dgm:cxn modelId="{DEB54FEC-1DDA-4FCA-9950-FA9AC54AA6C5}" type="presOf" srcId="{3B28CE75-C7FD-41CD-8C90-3C2A5F95C3CE}" destId="{F342CDCC-29D3-4B9D-B9D1-28C6E09579A5}" srcOrd="0" destOrd="0" presId="urn:microsoft.com/office/officeart/2008/layout/VerticalCurvedList"/>
    <dgm:cxn modelId="{9009718E-8A76-442B-87D0-66A289920190}" srcId="{C901BB95-785F-4BB2-9849-B3FCA0756ED1}" destId="{3B28CE75-C7FD-41CD-8C90-3C2A5F95C3CE}" srcOrd="0" destOrd="0" parTransId="{CD5BAFB8-0B41-4652-99E1-32025F752BB9}" sibTransId="{5D22DC4E-418F-4115-BDE0-996F5AD96A4A}"/>
    <dgm:cxn modelId="{CE8552FE-F641-4BFE-990C-AE95C858CDCF}" type="presOf" srcId="{C901BB95-785F-4BB2-9849-B3FCA0756ED1}" destId="{CF2AC5F0-1C57-4174-9252-8EBAC59BD9F6}" srcOrd="0" destOrd="0" presId="urn:microsoft.com/office/officeart/2008/layout/VerticalCurvedList"/>
    <dgm:cxn modelId="{ED8F1CB5-3C42-45A1-8494-BDD611536F72}" srcId="{C901BB95-785F-4BB2-9849-B3FCA0756ED1}" destId="{87B74E2B-AA19-4F2B-9DC1-9AD7042F5B90}" srcOrd="1" destOrd="0" parTransId="{30E5145F-4D9F-4514-9B4C-C9FD8CDC14FE}" sibTransId="{100767C9-D4BC-48B5-A94D-CF6AECEF43E0}"/>
    <dgm:cxn modelId="{CBC0267B-09A4-4715-88B9-244C255F7B3F}" srcId="{C901BB95-785F-4BB2-9849-B3FCA0756ED1}" destId="{C9421C1C-85DA-46AB-B510-DA53D1044BA9}" srcOrd="2" destOrd="0" parTransId="{C735BC86-1B35-4466-A3A0-CD90F12EA4BE}" sibTransId="{9EC4009C-EFC7-4A20-93FC-468712539C9C}"/>
    <dgm:cxn modelId="{7EED78D9-824C-44EC-A9F9-567044C319D6}" type="presOf" srcId="{87B74E2B-AA19-4F2B-9DC1-9AD7042F5B90}" destId="{8CF53D53-3089-427A-B767-E4411978DCE0}" srcOrd="0" destOrd="0" presId="urn:microsoft.com/office/officeart/2008/layout/VerticalCurvedList"/>
    <dgm:cxn modelId="{3E2A3B43-ED4A-4E76-97E5-78BAFA5D2BF4}" type="presOf" srcId="{5D22DC4E-418F-4115-BDE0-996F5AD96A4A}" destId="{C7921C71-D269-4FFD-952A-9AE5DC4B9B26}" srcOrd="0" destOrd="0" presId="urn:microsoft.com/office/officeart/2008/layout/VerticalCurvedList"/>
    <dgm:cxn modelId="{24E965A8-F1CB-478B-90DB-A372F3AA9B60}" type="presOf" srcId="{C9421C1C-85DA-46AB-B510-DA53D1044BA9}" destId="{1C8F8B8C-C098-4C2C-92FC-27E3C90D4284}"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0F1F4455-5A69-47ED-94B7-967DF6C61643}" type="presParOf" srcId="{5E2A32DB-7EC0-434C-B2EB-CBCF16523135}" destId="{1C8F8B8C-C098-4C2C-92FC-27E3C90D4284}" srcOrd="5" destOrd="0" presId="urn:microsoft.com/office/officeart/2008/layout/VerticalCurvedList"/>
    <dgm:cxn modelId="{1B0AD1FD-5B01-4809-8863-8A6A9265BF2C}" type="presParOf" srcId="{5E2A32DB-7EC0-434C-B2EB-CBCF16523135}" destId="{F1FF1908-D0A8-4A57-9CB6-AB295F759E33}" srcOrd="6" destOrd="0" presId="urn:microsoft.com/office/officeart/2008/layout/VerticalCurvedList"/>
    <dgm:cxn modelId="{11D952A8-E23E-4AB3-A1F0-6746FF795469}" type="presParOf" srcId="{F1FF1908-D0A8-4A57-9CB6-AB295F759E33}" destId="{F8CEE7CC-07F0-4AF7-90AE-518824AEC43E}"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ADDEF-B47F-401E-9DB6-5BAEBBDDBC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E116372B-E818-40B5-922A-E02F810AAAD6}">
      <dgm:prSet phldrT="[Text]"/>
      <dgm:spPr/>
      <dgm:t>
        <a:bodyPr/>
        <a:lstStyle/>
        <a:p>
          <a:r>
            <a:rPr lang="de-DE" dirty="0"/>
            <a:t>Entwicklung</a:t>
          </a:r>
        </a:p>
      </dgm:t>
    </dgm:pt>
    <dgm:pt modelId="{33E51C97-F449-4512-A37F-C8407333B6C1}" type="parTrans" cxnId="{796C20A8-7E73-4729-9161-C88BC7C1C4B5}">
      <dgm:prSet/>
      <dgm:spPr/>
      <dgm:t>
        <a:bodyPr/>
        <a:lstStyle/>
        <a:p>
          <a:endParaRPr lang="de-DE"/>
        </a:p>
      </dgm:t>
    </dgm:pt>
    <dgm:pt modelId="{4C6D167C-B3F6-40B3-82A5-3AEA68083468}" type="sibTrans" cxnId="{796C20A8-7E73-4729-9161-C88BC7C1C4B5}">
      <dgm:prSet/>
      <dgm:spPr/>
      <dgm:t>
        <a:bodyPr/>
        <a:lstStyle/>
        <a:p>
          <a:endParaRPr lang="de-DE"/>
        </a:p>
      </dgm:t>
    </dgm:pt>
    <dgm:pt modelId="{E30C8284-9947-4226-9CAF-5A930F87B18F}">
      <dgm:prSet phldrT="[Text]" custT="1"/>
      <dgm:spPr/>
      <dgm:t>
        <a:bodyPr/>
        <a:lstStyle/>
        <a:p>
          <a:r>
            <a:rPr lang="de-DE" sz="2400" dirty="0"/>
            <a:t>Verfahren</a:t>
          </a:r>
        </a:p>
      </dgm:t>
    </dgm:pt>
    <dgm:pt modelId="{5C116242-2EA0-4E36-AAE9-7D8AC8E40CEE}" type="parTrans" cxnId="{CC58E89E-0E67-48AB-A43C-8F97FD2FC7EB}">
      <dgm:prSet/>
      <dgm:spPr/>
      <dgm:t>
        <a:bodyPr/>
        <a:lstStyle/>
        <a:p>
          <a:endParaRPr lang="de-DE"/>
        </a:p>
      </dgm:t>
    </dgm:pt>
    <dgm:pt modelId="{CEE4D261-60E2-4FCE-8B0C-68C0A0112935}" type="sibTrans" cxnId="{CC58E89E-0E67-48AB-A43C-8F97FD2FC7EB}">
      <dgm:prSet/>
      <dgm:spPr/>
      <dgm:t>
        <a:bodyPr/>
        <a:lstStyle/>
        <a:p>
          <a:endParaRPr lang="de-DE"/>
        </a:p>
      </dgm:t>
    </dgm:pt>
    <dgm:pt modelId="{24161D33-07F0-41D3-85F6-C9E0C2A4DB23}">
      <dgm:prSet phldrT="[Text]"/>
      <dgm:spPr/>
      <dgm:t>
        <a:bodyPr/>
        <a:lstStyle/>
        <a:p>
          <a:r>
            <a:rPr lang="de-DE" dirty="0"/>
            <a:t>Wirksamkeit</a:t>
          </a:r>
        </a:p>
      </dgm:t>
    </dgm:pt>
    <dgm:pt modelId="{4699519C-0C94-4180-BD2F-2C5B937160B2}" type="parTrans" cxnId="{9F892465-BF00-4F66-A827-842518C9B342}">
      <dgm:prSet/>
      <dgm:spPr/>
      <dgm:t>
        <a:bodyPr/>
        <a:lstStyle/>
        <a:p>
          <a:endParaRPr lang="de-DE"/>
        </a:p>
      </dgm:t>
    </dgm:pt>
    <dgm:pt modelId="{10F03B1F-4313-46FA-BA33-A1BCB4D52884}" type="sibTrans" cxnId="{9F892465-BF00-4F66-A827-842518C9B342}">
      <dgm:prSet/>
      <dgm:spPr/>
      <dgm:t>
        <a:bodyPr/>
        <a:lstStyle/>
        <a:p>
          <a:endParaRPr lang="de-DE"/>
        </a:p>
      </dgm:t>
    </dgm:pt>
    <dgm:pt modelId="{612C14BD-A704-463E-916C-B7EBDE7DCF9C}">
      <dgm:prSet phldrT="[Text]" custT="1"/>
      <dgm:spPr/>
      <dgm:t>
        <a:bodyPr/>
        <a:lstStyle/>
        <a:p>
          <a:r>
            <a:rPr lang="en-GB" sz="2000" b="1" dirty="0">
              <a:cs typeface="Arial" charset="0"/>
            </a:rPr>
            <a:t>Effektiv</a:t>
          </a:r>
          <a:r>
            <a:rPr lang="en-GB" sz="2000" dirty="0">
              <a:cs typeface="Times New Roman" pitchFamily="18" charset="0"/>
            </a:rPr>
            <a:t> durch </a:t>
          </a:r>
          <a:r>
            <a:rPr lang="en-GB" sz="2000" b="1" dirty="0">
              <a:cs typeface="Times New Roman" pitchFamily="18" charset="0"/>
            </a:rPr>
            <a:t>kooperatives und strategisches </a:t>
          </a:r>
          <a:r>
            <a:rPr lang="en-GB" sz="2000" dirty="0">
              <a:cs typeface="Times New Roman" pitchFamily="18" charset="0"/>
            </a:rPr>
            <a:t>Generieren von Textbedeutung</a:t>
          </a:r>
          <a:endParaRPr lang="de-DE" sz="2000" dirty="0"/>
        </a:p>
      </dgm:t>
    </dgm:pt>
    <dgm:pt modelId="{F16F0B8D-CFE9-4244-AA71-C8AA414E988E}" type="parTrans" cxnId="{1DA48D1B-D9F3-40D1-8920-CF94D3D465F4}">
      <dgm:prSet/>
      <dgm:spPr/>
      <dgm:t>
        <a:bodyPr/>
        <a:lstStyle/>
        <a:p>
          <a:endParaRPr lang="de-DE"/>
        </a:p>
      </dgm:t>
    </dgm:pt>
    <dgm:pt modelId="{F291AA77-C7B9-49C2-AE3D-CE975DCB3D99}" type="sibTrans" cxnId="{1DA48D1B-D9F3-40D1-8920-CF94D3D465F4}">
      <dgm:prSet/>
      <dgm:spPr/>
      <dgm:t>
        <a:bodyPr/>
        <a:lstStyle/>
        <a:p>
          <a:endParaRPr lang="de-DE"/>
        </a:p>
      </dgm:t>
    </dgm:pt>
    <dgm:pt modelId="{0A1392D6-D065-4A47-B4AC-270DA35FAED1}">
      <dgm:prSet phldrT="[Text]" custT="1"/>
      <dgm:spPr/>
      <dgm:t>
        <a:bodyPr anchor="ctr" anchorCtr="0"/>
        <a:lstStyle/>
        <a:p>
          <a:pPr lvl="0">
            <a:spcBef>
              <a:spcPct val="0"/>
            </a:spcBef>
            <a:tabLst>
              <a:tab pos="228600" algn="l"/>
            </a:tabLst>
            <a:defRPr/>
          </a:pPr>
          <a:r>
            <a:rPr kumimoji="0" lang="en-GB" sz="2000" b="0" i="0" u="none" strike="noStrike" kern="1200" cap="none" spc="0" normalizeH="0" baseline="0" noProof="0" dirty="0">
              <a:ln>
                <a:noFill/>
              </a:ln>
              <a:solidFill>
                <a:schemeClr val="tx1"/>
              </a:solidFill>
              <a:effectLst/>
              <a:uLnTx/>
              <a:uFillTx/>
              <a:ea typeface="+mn-ea"/>
              <a:cs typeface="Times New Roman" pitchFamily="18" charset="0"/>
            </a:rPr>
            <a:t>Als Trainingsprogramm für leseschwache Siebtklässler 1986 von den USA-Forscherinnen </a:t>
          </a:r>
          <a:r>
            <a:rPr kumimoji="0" lang="en-GB" sz="2000" b="1" i="0" u="none" strike="noStrike" kern="1200" cap="none" spc="0" normalizeH="0" baseline="0" noProof="0" dirty="0">
              <a:ln>
                <a:noFill/>
              </a:ln>
              <a:solidFill>
                <a:schemeClr val="tx1"/>
              </a:solidFill>
              <a:effectLst/>
              <a:uLnTx/>
              <a:uFillTx/>
              <a:ea typeface="+mn-ea"/>
              <a:cs typeface="Times New Roman" pitchFamily="18" charset="0"/>
            </a:rPr>
            <a:t>Palincsar &amp; Brown </a:t>
          </a:r>
          <a:r>
            <a:rPr kumimoji="0" lang="en-GB" sz="2000" b="0" i="0" u="none" strike="noStrike" kern="1200" cap="none" spc="0" normalizeH="0" baseline="0" noProof="0" dirty="0">
              <a:ln>
                <a:noFill/>
              </a:ln>
              <a:solidFill>
                <a:schemeClr val="tx1"/>
              </a:solidFill>
              <a:effectLst/>
              <a:uLnTx/>
              <a:uFillTx/>
              <a:ea typeface="+mn-ea"/>
              <a:cs typeface="Times New Roman" pitchFamily="18" charset="0"/>
            </a:rPr>
            <a:t>entwickelt.</a:t>
          </a:r>
        </a:p>
      </dgm:t>
    </dgm:pt>
    <dgm:pt modelId="{1F3B8B04-AD43-4DCE-AA88-AF11B76324BB}" type="sibTrans" cxnId="{03A85927-7137-4D3F-86F6-4CD56FCFE7EC}">
      <dgm:prSet/>
      <dgm:spPr/>
      <dgm:t>
        <a:bodyPr/>
        <a:lstStyle/>
        <a:p>
          <a:endParaRPr lang="de-DE"/>
        </a:p>
      </dgm:t>
    </dgm:pt>
    <dgm:pt modelId="{EEF425AE-D672-4AF9-ACDB-85926A58CBAC}" type="parTrans" cxnId="{03A85927-7137-4D3F-86F6-4CD56FCFE7EC}">
      <dgm:prSet/>
      <dgm:spPr/>
      <dgm:t>
        <a:bodyPr/>
        <a:lstStyle/>
        <a:p>
          <a:endParaRPr lang="de-DE"/>
        </a:p>
      </dgm:t>
    </dgm:pt>
    <dgm:pt modelId="{FF3258EF-C83F-48C7-8957-6DCF18C3D871}">
      <dgm:prSet phldrT="[Text]" custT="1"/>
      <dgm:spPr/>
      <dgm:t>
        <a:bodyPr anchor="ctr" anchorCtr="0"/>
        <a:lstStyle/>
        <a:p>
          <a:pPr lvl="0">
            <a:spcBef>
              <a:spcPct val="0"/>
            </a:spcBef>
            <a:tabLst>
              <a:tab pos="228600" algn="l"/>
            </a:tabLst>
            <a:defRPr/>
          </a:pPr>
          <a:r>
            <a:rPr kumimoji="0" lang="en-GB" sz="2000" b="0" i="0" u="none" strike="noStrike" kern="1200" cap="none" spc="0" normalizeH="0" baseline="0" noProof="0" dirty="0" err="1">
              <a:ln>
                <a:noFill/>
              </a:ln>
              <a:solidFill>
                <a:schemeClr val="tx1"/>
              </a:solidFill>
              <a:effectLst/>
              <a:uLnTx/>
              <a:uFillTx/>
              <a:ea typeface="+mn-ea"/>
              <a:cs typeface="Times New Roman" pitchFamily="18" charset="0"/>
            </a:rPr>
            <a:t>Inzwischen</a:t>
          </a:r>
          <a:r>
            <a:rPr kumimoji="0" lang="en-GB" sz="2000" b="0" i="0" u="none" strike="noStrike" kern="1200" cap="none" spc="0" normalizeH="0" baseline="0" noProof="0" dirty="0">
              <a:ln>
                <a:noFill/>
              </a:ln>
              <a:solidFill>
                <a:schemeClr val="tx1"/>
              </a:solidFill>
              <a:effectLst/>
              <a:uLnTx/>
              <a:uFillTx/>
              <a:ea typeface="+mn-ea"/>
              <a:cs typeface="Times New Roman" pitchFamily="18" charset="0"/>
            </a:rPr>
            <a:t> von Grundschule bis Universität </a:t>
          </a:r>
          <a:r>
            <a:rPr kumimoji="0" lang="en-GB" sz="2000" b="1" i="0" u="none" strike="noStrike" kern="1200" cap="none" spc="0" normalizeH="0" baseline="0" noProof="0" dirty="0">
              <a:ln>
                <a:noFill/>
              </a:ln>
              <a:solidFill>
                <a:schemeClr val="tx1"/>
              </a:solidFill>
              <a:effectLst/>
              <a:uLnTx/>
              <a:uFillTx/>
              <a:ea typeface="+mn-ea"/>
              <a:cs typeface="Times New Roman" pitchFamily="18" charset="0"/>
            </a:rPr>
            <a:t>in vielen Varianten</a:t>
          </a:r>
          <a:r>
            <a:rPr kumimoji="0" lang="en-GB" sz="2000" b="0" i="0" u="none" strike="noStrike" kern="1200" cap="none" spc="0" normalizeH="0" baseline="0" noProof="0" dirty="0">
              <a:ln>
                <a:noFill/>
              </a:ln>
              <a:solidFill>
                <a:schemeClr val="tx1"/>
              </a:solidFill>
              <a:effectLst/>
              <a:uLnTx/>
              <a:uFillTx/>
              <a:ea typeface="+mn-ea"/>
              <a:cs typeface="Times New Roman" pitchFamily="18" charset="0"/>
            </a:rPr>
            <a:t> im Einsatz. </a:t>
          </a:r>
        </a:p>
      </dgm:t>
    </dgm:pt>
    <dgm:pt modelId="{36235EF3-55AC-47F0-8CC0-2A6421524906}" type="parTrans" cxnId="{90A82352-F890-4DF6-A8E9-0A5360856320}">
      <dgm:prSet/>
      <dgm:spPr/>
      <dgm:t>
        <a:bodyPr/>
        <a:lstStyle/>
        <a:p>
          <a:endParaRPr lang="de-DE"/>
        </a:p>
      </dgm:t>
    </dgm:pt>
    <dgm:pt modelId="{88FF8963-D384-4FA3-9CCC-044AB45438A5}" type="sibTrans" cxnId="{90A82352-F890-4DF6-A8E9-0A5360856320}">
      <dgm:prSet/>
      <dgm:spPr/>
      <dgm:t>
        <a:bodyPr/>
        <a:lstStyle/>
        <a:p>
          <a:endParaRPr lang="de-DE"/>
        </a:p>
      </dgm:t>
    </dgm:pt>
    <dgm:pt modelId="{3D580A35-CF32-4801-BEED-7CB619A3A29A}">
      <dgm:prSet phldrT="[Text]" custT="1"/>
      <dgm:spPr/>
      <dgm:t>
        <a:bodyPr/>
        <a:lstStyle/>
        <a:p>
          <a:r>
            <a:rPr lang="de-DE" sz="2000" b="1" dirty="0"/>
            <a:t>Vier Strategien </a:t>
          </a:r>
          <a:r>
            <a:rPr lang="de-DE" sz="2000" dirty="0"/>
            <a:t>(Vorhersagen, Fragen, Klären und Zusammenfassen) werden in einem </a:t>
          </a:r>
          <a:r>
            <a:rPr lang="de-DE" sz="2000" b="1" dirty="0"/>
            <a:t>klar strukturierten Gruppengespräch</a:t>
          </a:r>
          <a:r>
            <a:rPr lang="de-DE" sz="2000" dirty="0"/>
            <a:t> angewandt</a:t>
          </a:r>
          <a:endParaRPr lang="de-DE" dirty="0"/>
        </a:p>
      </dgm:t>
    </dgm:pt>
    <dgm:pt modelId="{459F38B4-7AD8-47D6-88A7-92A0E8FE6431}" type="parTrans" cxnId="{8D486DA6-6481-4A4E-B51E-BCAEF19738FD}">
      <dgm:prSet/>
      <dgm:spPr/>
      <dgm:t>
        <a:bodyPr/>
        <a:lstStyle/>
        <a:p>
          <a:endParaRPr lang="de-DE"/>
        </a:p>
      </dgm:t>
    </dgm:pt>
    <dgm:pt modelId="{D902EE98-C237-471E-AEC0-6636325D82E3}" type="sibTrans" cxnId="{8D486DA6-6481-4A4E-B51E-BCAEF19738FD}">
      <dgm:prSet/>
      <dgm:spPr/>
      <dgm:t>
        <a:bodyPr/>
        <a:lstStyle/>
        <a:p>
          <a:endParaRPr lang="de-DE"/>
        </a:p>
      </dgm:t>
    </dgm:pt>
    <dgm:pt modelId="{AB56E2E1-7D44-49F1-A547-EC4C16908879}" type="pres">
      <dgm:prSet presAssocID="{8F1ADDEF-B47F-401E-9DB6-5BAEBBDDBC08}" presName="Name0" presStyleCnt="0">
        <dgm:presLayoutVars>
          <dgm:dir/>
          <dgm:animLvl val="lvl"/>
          <dgm:resizeHandles val="exact"/>
        </dgm:presLayoutVars>
      </dgm:prSet>
      <dgm:spPr/>
      <dgm:t>
        <a:bodyPr/>
        <a:lstStyle/>
        <a:p>
          <a:endParaRPr lang="de-DE"/>
        </a:p>
      </dgm:t>
    </dgm:pt>
    <dgm:pt modelId="{E4C3F7B1-6CC6-4E6D-B34B-0BB2F3258CBB}" type="pres">
      <dgm:prSet presAssocID="{E116372B-E818-40B5-922A-E02F810AAAD6}" presName="linNode" presStyleCnt="0"/>
      <dgm:spPr/>
    </dgm:pt>
    <dgm:pt modelId="{0F866CD7-6B94-444B-B8ED-AFACEB97C6F9}" type="pres">
      <dgm:prSet presAssocID="{E116372B-E818-40B5-922A-E02F810AAAD6}" presName="parentText" presStyleLbl="node1" presStyleIdx="0" presStyleCnt="3" custScaleX="67715" custLinFactNeighborX="-5" custLinFactNeighborY="10760">
        <dgm:presLayoutVars>
          <dgm:chMax val="1"/>
          <dgm:bulletEnabled val="1"/>
        </dgm:presLayoutVars>
      </dgm:prSet>
      <dgm:spPr/>
      <dgm:t>
        <a:bodyPr/>
        <a:lstStyle/>
        <a:p>
          <a:endParaRPr lang="de-DE"/>
        </a:p>
      </dgm:t>
    </dgm:pt>
    <dgm:pt modelId="{55BC1994-25B7-4C18-98BC-3C5D97E456B3}" type="pres">
      <dgm:prSet presAssocID="{E116372B-E818-40B5-922A-E02F810AAAD6}" presName="descendantText" presStyleLbl="alignAccFollowNode1" presStyleIdx="0" presStyleCnt="3" custScaleX="139275" custScaleY="164858">
        <dgm:presLayoutVars>
          <dgm:bulletEnabled val="1"/>
        </dgm:presLayoutVars>
      </dgm:prSet>
      <dgm:spPr/>
      <dgm:t>
        <a:bodyPr/>
        <a:lstStyle/>
        <a:p>
          <a:endParaRPr lang="de-DE"/>
        </a:p>
      </dgm:t>
    </dgm:pt>
    <dgm:pt modelId="{FF7E6D76-360C-4F34-BAA3-45DB3AEB344B}" type="pres">
      <dgm:prSet presAssocID="{4C6D167C-B3F6-40B3-82A5-3AEA68083468}" presName="sp" presStyleCnt="0"/>
      <dgm:spPr/>
    </dgm:pt>
    <dgm:pt modelId="{E300CD25-1133-40C5-8751-F8BA0DEDCF36}" type="pres">
      <dgm:prSet presAssocID="{E30C8284-9947-4226-9CAF-5A930F87B18F}" presName="linNode" presStyleCnt="0"/>
      <dgm:spPr/>
    </dgm:pt>
    <dgm:pt modelId="{CDCF7DE4-1FEC-442A-9309-A5638B686CE7}" type="pres">
      <dgm:prSet presAssocID="{E30C8284-9947-4226-9CAF-5A930F87B18F}" presName="parentText" presStyleLbl="node1" presStyleIdx="1" presStyleCnt="3" custScaleX="56547" custLinFactNeighborX="-436" custLinFactNeighborY="2003">
        <dgm:presLayoutVars>
          <dgm:chMax val="1"/>
          <dgm:bulletEnabled val="1"/>
        </dgm:presLayoutVars>
      </dgm:prSet>
      <dgm:spPr/>
      <dgm:t>
        <a:bodyPr/>
        <a:lstStyle/>
        <a:p>
          <a:endParaRPr lang="de-DE"/>
        </a:p>
      </dgm:t>
    </dgm:pt>
    <dgm:pt modelId="{9BFB71F3-F962-4074-B8B3-F638A0A19DC6}" type="pres">
      <dgm:prSet presAssocID="{E30C8284-9947-4226-9CAF-5A930F87B18F}" presName="descendantText" presStyleLbl="alignAccFollowNode1" presStyleIdx="1" presStyleCnt="3" custScaleX="123533">
        <dgm:presLayoutVars>
          <dgm:bulletEnabled val="1"/>
        </dgm:presLayoutVars>
      </dgm:prSet>
      <dgm:spPr/>
      <dgm:t>
        <a:bodyPr/>
        <a:lstStyle/>
        <a:p>
          <a:endParaRPr lang="de-DE"/>
        </a:p>
      </dgm:t>
    </dgm:pt>
    <dgm:pt modelId="{7B31135A-7D67-4C63-ACDA-2C161697D809}" type="pres">
      <dgm:prSet presAssocID="{CEE4D261-60E2-4FCE-8B0C-68C0A0112935}" presName="sp" presStyleCnt="0"/>
      <dgm:spPr/>
    </dgm:pt>
    <dgm:pt modelId="{1DA2C929-B2A7-4438-AF69-C63686C5175B}" type="pres">
      <dgm:prSet presAssocID="{24161D33-07F0-41D3-85F6-C9E0C2A4DB23}" presName="linNode" presStyleCnt="0"/>
      <dgm:spPr/>
    </dgm:pt>
    <dgm:pt modelId="{F77D0388-8103-43E3-B56B-912053EE684C}" type="pres">
      <dgm:prSet presAssocID="{24161D33-07F0-41D3-85F6-C9E0C2A4DB23}" presName="parentText" presStyleLbl="node1" presStyleIdx="2" presStyleCnt="3" custScaleX="81453" custLinFactNeighborX="-2065" custLinFactNeighborY="-1494">
        <dgm:presLayoutVars>
          <dgm:chMax val="1"/>
          <dgm:bulletEnabled val="1"/>
        </dgm:presLayoutVars>
      </dgm:prSet>
      <dgm:spPr/>
      <dgm:t>
        <a:bodyPr/>
        <a:lstStyle/>
        <a:p>
          <a:endParaRPr lang="de-DE"/>
        </a:p>
      </dgm:t>
    </dgm:pt>
    <dgm:pt modelId="{89DDA804-154B-43B9-9528-187EB4A8A842}" type="pres">
      <dgm:prSet presAssocID="{24161D33-07F0-41D3-85F6-C9E0C2A4DB23}" presName="descendantText" presStyleLbl="alignAccFollowNode1" presStyleIdx="2" presStyleCnt="3" custScaleX="172452">
        <dgm:presLayoutVars>
          <dgm:bulletEnabled val="1"/>
        </dgm:presLayoutVars>
      </dgm:prSet>
      <dgm:spPr/>
      <dgm:t>
        <a:bodyPr/>
        <a:lstStyle/>
        <a:p>
          <a:endParaRPr lang="de-DE"/>
        </a:p>
      </dgm:t>
    </dgm:pt>
  </dgm:ptLst>
  <dgm:cxnLst>
    <dgm:cxn modelId="{4ED1D096-16EA-4FBB-B4DD-93498B58135A}" type="presOf" srcId="{0A1392D6-D065-4A47-B4AC-270DA35FAED1}" destId="{55BC1994-25B7-4C18-98BC-3C5D97E456B3}" srcOrd="0" destOrd="0" presId="urn:microsoft.com/office/officeart/2005/8/layout/vList5"/>
    <dgm:cxn modelId="{CC58E89E-0E67-48AB-A43C-8F97FD2FC7EB}" srcId="{8F1ADDEF-B47F-401E-9DB6-5BAEBBDDBC08}" destId="{E30C8284-9947-4226-9CAF-5A930F87B18F}" srcOrd="1" destOrd="0" parTransId="{5C116242-2EA0-4E36-AAE9-7D8AC8E40CEE}" sibTransId="{CEE4D261-60E2-4FCE-8B0C-68C0A0112935}"/>
    <dgm:cxn modelId="{8D486DA6-6481-4A4E-B51E-BCAEF19738FD}" srcId="{E30C8284-9947-4226-9CAF-5A930F87B18F}" destId="{3D580A35-CF32-4801-BEED-7CB619A3A29A}" srcOrd="0" destOrd="0" parTransId="{459F38B4-7AD8-47D6-88A7-92A0E8FE6431}" sibTransId="{D902EE98-C237-471E-AEC0-6636325D82E3}"/>
    <dgm:cxn modelId="{3D6A73E8-5070-419B-88CA-B9F14505C4F4}" type="presOf" srcId="{8F1ADDEF-B47F-401E-9DB6-5BAEBBDDBC08}" destId="{AB56E2E1-7D44-49F1-A547-EC4C16908879}" srcOrd="0" destOrd="0" presId="urn:microsoft.com/office/officeart/2005/8/layout/vList5"/>
    <dgm:cxn modelId="{C5FC3242-7623-4CDB-8A1F-89B2AB633B68}" type="presOf" srcId="{E30C8284-9947-4226-9CAF-5A930F87B18F}" destId="{CDCF7DE4-1FEC-442A-9309-A5638B686CE7}" srcOrd="0" destOrd="0" presId="urn:microsoft.com/office/officeart/2005/8/layout/vList5"/>
    <dgm:cxn modelId="{48C514E9-C2FF-4C20-80D3-2B85EE4F491B}" type="presOf" srcId="{E116372B-E818-40B5-922A-E02F810AAAD6}" destId="{0F866CD7-6B94-444B-B8ED-AFACEB97C6F9}" srcOrd="0" destOrd="0" presId="urn:microsoft.com/office/officeart/2005/8/layout/vList5"/>
    <dgm:cxn modelId="{9F892465-BF00-4F66-A827-842518C9B342}" srcId="{8F1ADDEF-B47F-401E-9DB6-5BAEBBDDBC08}" destId="{24161D33-07F0-41D3-85F6-C9E0C2A4DB23}" srcOrd="2" destOrd="0" parTransId="{4699519C-0C94-4180-BD2F-2C5B937160B2}" sibTransId="{10F03B1F-4313-46FA-BA33-A1BCB4D52884}"/>
    <dgm:cxn modelId="{0338E084-9273-49E2-8745-E46ED3B52392}" type="presOf" srcId="{FF3258EF-C83F-48C7-8957-6DCF18C3D871}" destId="{55BC1994-25B7-4C18-98BC-3C5D97E456B3}" srcOrd="0" destOrd="1" presId="urn:microsoft.com/office/officeart/2005/8/layout/vList5"/>
    <dgm:cxn modelId="{C28FA57A-45D5-42E9-BC84-AD6DE4DDC762}" type="presOf" srcId="{612C14BD-A704-463E-916C-B7EBDE7DCF9C}" destId="{89DDA804-154B-43B9-9528-187EB4A8A842}" srcOrd="0" destOrd="0" presId="urn:microsoft.com/office/officeart/2005/8/layout/vList5"/>
    <dgm:cxn modelId="{03A85927-7137-4D3F-86F6-4CD56FCFE7EC}" srcId="{E116372B-E818-40B5-922A-E02F810AAAD6}" destId="{0A1392D6-D065-4A47-B4AC-270DA35FAED1}" srcOrd="0" destOrd="0" parTransId="{EEF425AE-D672-4AF9-ACDB-85926A58CBAC}" sibTransId="{1F3B8B04-AD43-4DCE-AA88-AF11B76324BB}"/>
    <dgm:cxn modelId="{E283B707-87CB-4816-8DAB-E6876B947AD5}" type="presOf" srcId="{3D580A35-CF32-4801-BEED-7CB619A3A29A}" destId="{9BFB71F3-F962-4074-B8B3-F638A0A19DC6}" srcOrd="0" destOrd="0" presId="urn:microsoft.com/office/officeart/2005/8/layout/vList5"/>
    <dgm:cxn modelId="{1DA48D1B-D9F3-40D1-8920-CF94D3D465F4}" srcId="{24161D33-07F0-41D3-85F6-C9E0C2A4DB23}" destId="{612C14BD-A704-463E-916C-B7EBDE7DCF9C}" srcOrd="0" destOrd="0" parTransId="{F16F0B8D-CFE9-4244-AA71-C8AA414E988E}" sibTransId="{F291AA77-C7B9-49C2-AE3D-CE975DCB3D99}"/>
    <dgm:cxn modelId="{796C20A8-7E73-4729-9161-C88BC7C1C4B5}" srcId="{8F1ADDEF-B47F-401E-9DB6-5BAEBBDDBC08}" destId="{E116372B-E818-40B5-922A-E02F810AAAD6}" srcOrd="0" destOrd="0" parTransId="{33E51C97-F449-4512-A37F-C8407333B6C1}" sibTransId="{4C6D167C-B3F6-40B3-82A5-3AEA68083468}"/>
    <dgm:cxn modelId="{04265FE4-C2D8-4F73-A98F-8BEF458FB0A9}" type="presOf" srcId="{24161D33-07F0-41D3-85F6-C9E0C2A4DB23}" destId="{F77D0388-8103-43E3-B56B-912053EE684C}" srcOrd="0" destOrd="0" presId="urn:microsoft.com/office/officeart/2005/8/layout/vList5"/>
    <dgm:cxn modelId="{90A82352-F890-4DF6-A8E9-0A5360856320}" srcId="{E116372B-E818-40B5-922A-E02F810AAAD6}" destId="{FF3258EF-C83F-48C7-8957-6DCF18C3D871}" srcOrd="1" destOrd="0" parTransId="{36235EF3-55AC-47F0-8CC0-2A6421524906}" sibTransId="{88FF8963-D384-4FA3-9CCC-044AB45438A5}"/>
    <dgm:cxn modelId="{F425AE64-9BA8-4460-A97F-75D76A4E4C64}" type="presParOf" srcId="{AB56E2E1-7D44-49F1-A547-EC4C16908879}" destId="{E4C3F7B1-6CC6-4E6D-B34B-0BB2F3258CBB}" srcOrd="0" destOrd="0" presId="urn:microsoft.com/office/officeart/2005/8/layout/vList5"/>
    <dgm:cxn modelId="{401FB933-2709-4FE5-BD4F-214EBEE0E99F}" type="presParOf" srcId="{E4C3F7B1-6CC6-4E6D-B34B-0BB2F3258CBB}" destId="{0F866CD7-6B94-444B-B8ED-AFACEB97C6F9}" srcOrd="0" destOrd="0" presId="urn:microsoft.com/office/officeart/2005/8/layout/vList5"/>
    <dgm:cxn modelId="{56FF974F-0AD6-4863-98CF-6FDD5BC22AF3}" type="presParOf" srcId="{E4C3F7B1-6CC6-4E6D-B34B-0BB2F3258CBB}" destId="{55BC1994-25B7-4C18-98BC-3C5D97E456B3}" srcOrd="1" destOrd="0" presId="urn:microsoft.com/office/officeart/2005/8/layout/vList5"/>
    <dgm:cxn modelId="{96F5C17C-3BBE-41EB-A066-42FD5DAADF35}" type="presParOf" srcId="{AB56E2E1-7D44-49F1-A547-EC4C16908879}" destId="{FF7E6D76-360C-4F34-BAA3-45DB3AEB344B}" srcOrd="1" destOrd="0" presId="urn:microsoft.com/office/officeart/2005/8/layout/vList5"/>
    <dgm:cxn modelId="{DE2B5CF4-B5A7-4EAC-A833-85EC8687ECBD}" type="presParOf" srcId="{AB56E2E1-7D44-49F1-A547-EC4C16908879}" destId="{E300CD25-1133-40C5-8751-F8BA0DEDCF36}" srcOrd="2" destOrd="0" presId="urn:microsoft.com/office/officeart/2005/8/layout/vList5"/>
    <dgm:cxn modelId="{D736F6F4-C9F7-4AA8-84D0-B7607A15D01B}" type="presParOf" srcId="{E300CD25-1133-40C5-8751-F8BA0DEDCF36}" destId="{CDCF7DE4-1FEC-442A-9309-A5638B686CE7}" srcOrd="0" destOrd="0" presId="urn:microsoft.com/office/officeart/2005/8/layout/vList5"/>
    <dgm:cxn modelId="{543D7BFD-E7E0-4D5B-8A28-DF0E3D4A1784}" type="presParOf" srcId="{E300CD25-1133-40C5-8751-F8BA0DEDCF36}" destId="{9BFB71F3-F962-4074-B8B3-F638A0A19DC6}" srcOrd="1" destOrd="0" presId="urn:microsoft.com/office/officeart/2005/8/layout/vList5"/>
    <dgm:cxn modelId="{81B36DE9-FDC2-4830-A10B-28CEA4EEBEAD}" type="presParOf" srcId="{AB56E2E1-7D44-49F1-A547-EC4C16908879}" destId="{7B31135A-7D67-4C63-ACDA-2C161697D809}" srcOrd="3" destOrd="0" presId="urn:microsoft.com/office/officeart/2005/8/layout/vList5"/>
    <dgm:cxn modelId="{8CB4E191-1CAC-4E9B-BAAF-BD38B46B0021}" type="presParOf" srcId="{AB56E2E1-7D44-49F1-A547-EC4C16908879}" destId="{1DA2C929-B2A7-4438-AF69-C63686C5175B}" srcOrd="4" destOrd="0" presId="urn:microsoft.com/office/officeart/2005/8/layout/vList5"/>
    <dgm:cxn modelId="{62056A25-67CD-44B5-9077-6495B5B165CA}" type="presParOf" srcId="{1DA2C929-B2A7-4438-AF69-C63686C5175B}" destId="{F77D0388-8103-43E3-B56B-912053EE684C}" srcOrd="0" destOrd="0" presId="urn:microsoft.com/office/officeart/2005/8/layout/vList5"/>
    <dgm:cxn modelId="{4C237AAA-9C70-42E6-A179-2C6E814968E6}" type="presParOf" srcId="{1DA2C929-B2A7-4438-AF69-C63686C5175B}" destId="{89DDA804-154B-43B9-9528-187EB4A8A84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E3DB99-1657-4E7E-8547-349048593C6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E54CB988-2FAA-48AB-B831-122213A3FA6C}">
      <dgm:prSet phldrT="[Text]"/>
      <dgm:spPr/>
      <dgm:t>
        <a:bodyPr/>
        <a:lstStyle/>
        <a:p>
          <a:r>
            <a:rPr lang="de-DE" dirty="0"/>
            <a:t>1</a:t>
          </a:r>
        </a:p>
      </dgm:t>
    </dgm:pt>
    <dgm:pt modelId="{9020C57C-B1A4-49AF-B334-C61F265C49F8}" type="parTrans" cxnId="{5EB4DB72-7DC4-45D4-8AC8-2C6033A016CE}">
      <dgm:prSet/>
      <dgm:spPr/>
      <dgm:t>
        <a:bodyPr/>
        <a:lstStyle/>
        <a:p>
          <a:endParaRPr lang="de-DE"/>
        </a:p>
      </dgm:t>
    </dgm:pt>
    <dgm:pt modelId="{4B80AC66-8AF1-4C83-B20D-08869A504035}" type="sibTrans" cxnId="{5EB4DB72-7DC4-45D4-8AC8-2C6033A016CE}">
      <dgm:prSet/>
      <dgm:spPr/>
      <dgm:t>
        <a:bodyPr/>
        <a:lstStyle/>
        <a:p>
          <a:endParaRPr lang="de-DE"/>
        </a:p>
      </dgm:t>
    </dgm:pt>
    <dgm:pt modelId="{2D82C679-D52C-4CA4-B4E8-4B79AE11CCEC}">
      <dgm:prSet phldrT="[Text]"/>
      <dgm:spPr/>
      <dgm:t>
        <a:bodyPr/>
        <a:lstStyle/>
        <a:p>
          <a:r>
            <a:rPr lang="de-DE" dirty="0"/>
            <a:t>Modellieren der Strategien</a:t>
          </a:r>
        </a:p>
      </dgm:t>
    </dgm:pt>
    <dgm:pt modelId="{61F813A0-19E2-4AD6-81CA-0E723DC065FD}" type="parTrans" cxnId="{9882EA87-06C0-4FCC-AF9F-638870DDCA30}">
      <dgm:prSet/>
      <dgm:spPr/>
      <dgm:t>
        <a:bodyPr/>
        <a:lstStyle/>
        <a:p>
          <a:endParaRPr lang="de-DE"/>
        </a:p>
      </dgm:t>
    </dgm:pt>
    <dgm:pt modelId="{905B2DD5-C581-462F-B23B-421BEE3572B8}" type="sibTrans" cxnId="{9882EA87-06C0-4FCC-AF9F-638870DDCA30}">
      <dgm:prSet/>
      <dgm:spPr/>
      <dgm:t>
        <a:bodyPr/>
        <a:lstStyle/>
        <a:p>
          <a:endParaRPr lang="de-DE"/>
        </a:p>
      </dgm:t>
    </dgm:pt>
    <dgm:pt modelId="{0D75EFB3-436C-4372-A00C-A99B62EBD511}">
      <dgm:prSet phldrT="[Text]"/>
      <dgm:spPr/>
      <dgm:t>
        <a:bodyPr/>
        <a:lstStyle/>
        <a:p>
          <a:r>
            <a:rPr lang="de-DE" dirty="0"/>
            <a:t>2</a:t>
          </a:r>
        </a:p>
      </dgm:t>
    </dgm:pt>
    <dgm:pt modelId="{73564B43-CD60-4559-B973-2E493D0F5FBB}" type="parTrans" cxnId="{1BBB54AC-8134-44E6-8E89-444DF18FD6CB}">
      <dgm:prSet/>
      <dgm:spPr/>
      <dgm:t>
        <a:bodyPr/>
        <a:lstStyle/>
        <a:p>
          <a:endParaRPr lang="de-DE"/>
        </a:p>
      </dgm:t>
    </dgm:pt>
    <dgm:pt modelId="{C0FD01D8-B766-4147-B7D3-46AAAC7D9086}" type="sibTrans" cxnId="{1BBB54AC-8134-44E6-8E89-444DF18FD6CB}">
      <dgm:prSet/>
      <dgm:spPr/>
      <dgm:t>
        <a:bodyPr/>
        <a:lstStyle/>
        <a:p>
          <a:endParaRPr lang="de-DE"/>
        </a:p>
      </dgm:t>
    </dgm:pt>
    <dgm:pt modelId="{81754AD4-CE07-4C93-B5AA-1FD2CAAF72DA}">
      <dgm:prSet phldrT="[Text]"/>
      <dgm:spPr/>
      <dgm:t>
        <a:bodyPr/>
        <a:lstStyle/>
        <a:p>
          <a:r>
            <a:rPr lang="de-DE" dirty="0"/>
            <a:t>schrittweise Übergabe der Leitung an die Lernenden</a:t>
          </a:r>
        </a:p>
      </dgm:t>
    </dgm:pt>
    <dgm:pt modelId="{72594B44-1B77-4CEF-92A7-88562FF620C8}" type="parTrans" cxnId="{0328A1CA-7CB2-46C2-90E4-AEE9AD3D92CC}">
      <dgm:prSet/>
      <dgm:spPr/>
      <dgm:t>
        <a:bodyPr/>
        <a:lstStyle/>
        <a:p>
          <a:endParaRPr lang="de-DE"/>
        </a:p>
      </dgm:t>
    </dgm:pt>
    <dgm:pt modelId="{48E7747F-FB1B-4453-8850-05A91B542750}" type="sibTrans" cxnId="{0328A1CA-7CB2-46C2-90E4-AEE9AD3D92CC}">
      <dgm:prSet/>
      <dgm:spPr/>
      <dgm:t>
        <a:bodyPr/>
        <a:lstStyle/>
        <a:p>
          <a:endParaRPr lang="de-DE"/>
        </a:p>
      </dgm:t>
    </dgm:pt>
    <dgm:pt modelId="{5A553809-066B-41FF-9063-E5D3188C4E77}">
      <dgm:prSet phldrT="[Text]"/>
      <dgm:spPr/>
      <dgm:t>
        <a:bodyPr/>
        <a:lstStyle/>
        <a:p>
          <a:r>
            <a:rPr lang="de-DE" dirty="0"/>
            <a:t>3</a:t>
          </a:r>
        </a:p>
      </dgm:t>
    </dgm:pt>
    <dgm:pt modelId="{339C9174-91CD-4CF6-83E5-8CF8E3BFADB7}" type="parTrans" cxnId="{AA3A7BDC-A3E6-440E-918F-032FC5B6A163}">
      <dgm:prSet/>
      <dgm:spPr/>
      <dgm:t>
        <a:bodyPr/>
        <a:lstStyle/>
        <a:p>
          <a:endParaRPr lang="de-DE"/>
        </a:p>
      </dgm:t>
    </dgm:pt>
    <dgm:pt modelId="{F8C04953-D806-47A7-96EC-51EB3216997F}" type="sibTrans" cxnId="{AA3A7BDC-A3E6-440E-918F-032FC5B6A163}">
      <dgm:prSet/>
      <dgm:spPr/>
      <dgm:t>
        <a:bodyPr/>
        <a:lstStyle/>
        <a:p>
          <a:endParaRPr lang="de-DE"/>
        </a:p>
      </dgm:t>
    </dgm:pt>
    <dgm:pt modelId="{2FBDFEC0-E3B3-4E38-8216-6AD5965FA7E7}">
      <dgm:prSet phldrT="[Text]" custT="1"/>
      <dgm:spPr/>
      <dgm:t>
        <a:bodyPr/>
        <a:lstStyle/>
        <a:p>
          <a:r>
            <a:rPr lang="de-DE" sz="2000" dirty="0"/>
            <a:t>Überwachung bzw. Unterstützung der </a:t>
          </a:r>
          <a:r>
            <a:rPr lang="de-DE" sz="2000"/>
            <a:t>Qualität des </a:t>
          </a:r>
          <a:r>
            <a:rPr lang="de-DE" sz="2000" dirty="0"/>
            <a:t>Dialogs in den Kleingruppen</a:t>
          </a:r>
        </a:p>
      </dgm:t>
    </dgm:pt>
    <dgm:pt modelId="{7D0011FB-F188-4E29-9042-BBDF963E3F25}" type="parTrans" cxnId="{1CE0976B-9685-4386-96A5-53F0C00F87AC}">
      <dgm:prSet/>
      <dgm:spPr/>
      <dgm:t>
        <a:bodyPr/>
        <a:lstStyle/>
        <a:p>
          <a:endParaRPr lang="de-DE"/>
        </a:p>
      </dgm:t>
    </dgm:pt>
    <dgm:pt modelId="{62A51BAD-7DF5-4AF7-855D-49BA04BD6FD5}" type="sibTrans" cxnId="{1CE0976B-9685-4386-96A5-53F0C00F87AC}">
      <dgm:prSet/>
      <dgm:spPr/>
      <dgm:t>
        <a:bodyPr/>
        <a:lstStyle/>
        <a:p>
          <a:endParaRPr lang="de-DE"/>
        </a:p>
      </dgm:t>
    </dgm:pt>
    <dgm:pt modelId="{34557E45-CE29-44D6-89E7-F79FDDD8B3C0}" type="pres">
      <dgm:prSet presAssocID="{36E3DB99-1657-4E7E-8547-349048593C61}" presName="linearFlow" presStyleCnt="0">
        <dgm:presLayoutVars>
          <dgm:dir/>
          <dgm:animLvl val="lvl"/>
          <dgm:resizeHandles val="exact"/>
        </dgm:presLayoutVars>
      </dgm:prSet>
      <dgm:spPr/>
      <dgm:t>
        <a:bodyPr/>
        <a:lstStyle/>
        <a:p>
          <a:endParaRPr lang="de-DE"/>
        </a:p>
      </dgm:t>
    </dgm:pt>
    <dgm:pt modelId="{F77C6319-690B-4CB0-A97C-4A7F83DD8FF4}" type="pres">
      <dgm:prSet presAssocID="{E54CB988-2FAA-48AB-B831-122213A3FA6C}" presName="composite" presStyleCnt="0"/>
      <dgm:spPr/>
    </dgm:pt>
    <dgm:pt modelId="{5592AA15-5626-4D24-9635-094495E94DFB}" type="pres">
      <dgm:prSet presAssocID="{E54CB988-2FAA-48AB-B831-122213A3FA6C}" presName="parentText" presStyleLbl="alignNode1" presStyleIdx="0" presStyleCnt="3">
        <dgm:presLayoutVars>
          <dgm:chMax val="1"/>
          <dgm:bulletEnabled val="1"/>
        </dgm:presLayoutVars>
      </dgm:prSet>
      <dgm:spPr/>
      <dgm:t>
        <a:bodyPr/>
        <a:lstStyle/>
        <a:p>
          <a:endParaRPr lang="de-DE"/>
        </a:p>
      </dgm:t>
    </dgm:pt>
    <dgm:pt modelId="{5E7A099F-E5FC-4664-911A-6C87205EBA7E}" type="pres">
      <dgm:prSet presAssocID="{E54CB988-2FAA-48AB-B831-122213A3FA6C}" presName="descendantText" presStyleLbl="alignAcc1" presStyleIdx="0" presStyleCnt="3">
        <dgm:presLayoutVars>
          <dgm:bulletEnabled val="1"/>
        </dgm:presLayoutVars>
      </dgm:prSet>
      <dgm:spPr/>
      <dgm:t>
        <a:bodyPr/>
        <a:lstStyle/>
        <a:p>
          <a:endParaRPr lang="de-DE"/>
        </a:p>
      </dgm:t>
    </dgm:pt>
    <dgm:pt modelId="{07EBEE58-297B-4E09-8CA0-2B0B53010BF1}" type="pres">
      <dgm:prSet presAssocID="{4B80AC66-8AF1-4C83-B20D-08869A504035}" presName="sp" presStyleCnt="0"/>
      <dgm:spPr/>
    </dgm:pt>
    <dgm:pt modelId="{6DDDA40A-BCE5-4F43-B1E3-007F2242DF8B}" type="pres">
      <dgm:prSet presAssocID="{0D75EFB3-436C-4372-A00C-A99B62EBD511}" presName="composite" presStyleCnt="0"/>
      <dgm:spPr/>
    </dgm:pt>
    <dgm:pt modelId="{3298708E-D75E-4E43-AD92-B5B0CAD42936}" type="pres">
      <dgm:prSet presAssocID="{0D75EFB3-436C-4372-A00C-A99B62EBD511}" presName="parentText" presStyleLbl="alignNode1" presStyleIdx="1" presStyleCnt="3">
        <dgm:presLayoutVars>
          <dgm:chMax val="1"/>
          <dgm:bulletEnabled val="1"/>
        </dgm:presLayoutVars>
      </dgm:prSet>
      <dgm:spPr/>
      <dgm:t>
        <a:bodyPr/>
        <a:lstStyle/>
        <a:p>
          <a:endParaRPr lang="de-DE"/>
        </a:p>
      </dgm:t>
    </dgm:pt>
    <dgm:pt modelId="{32F9E315-F8E0-4A14-B83A-2CED9EF6C549}" type="pres">
      <dgm:prSet presAssocID="{0D75EFB3-436C-4372-A00C-A99B62EBD511}" presName="descendantText" presStyleLbl="alignAcc1" presStyleIdx="1" presStyleCnt="3">
        <dgm:presLayoutVars>
          <dgm:bulletEnabled val="1"/>
        </dgm:presLayoutVars>
      </dgm:prSet>
      <dgm:spPr/>
      <dgm:t>
        <a:bodyPr/>
        <a:lstStyle/>
        <a:p>
          <a:endParaRPr lang="de-DE"/>
        </a:p>
      </dgm:t>
    </dgm:pt>
    <dgm:pt modelId="{15BA8B99-7321-4150-894F-F07117A0FEDA}" type="pres">
      <dgm:prSet presAssocID="{C0FD01D8-B766-4147-B7D3-46AAAC7D9086}" presName="sp" presStyleCnt="0"/>
      <dgm:spPr/>
    </dgm:pt>
    <dgm:pt modelId="{D9725426-F03D-494A-8936-6D197B3D8574}" type="pres">
      <dgm:prSet presAssocID="{5A553809-066B-41FF-9063-E5D3188C4E77}" presName="composite" presStyleCnt="0"/>
      <dgm:spPr/>
    </dgm:pt>
    <dgm:pt modelId="{3EDE25F3-EB7E-4BBE-B362-50F103C016D8}" type="pres">
      <dgm:prSet presAssocID="{5A553809-066B-41FF-9063-E5D3188C4E77}" presName="parentText" presStyleLbl="alignNode1" presStyleIdx="2" presStyleCnt="3">
        <dgm:presLayoutVars>
          <dgm:chMax val="1"/>
          <dgm:bulletEnabled val="1"/>
        </dgm:presLayoutVars>
      </dgm:prSet>
      <dgm:spPr/>
      <dgm:t>
        <a:bodyPr/>
        <a:lstStyle/>
        <a:p>
          <a:endParaRPr lang="de-DE"/>
        </a:p>
      </dgm:t>
    </dgm:pt>
    <dgm:pt modelId="{1C19343D-0E15-46A6-BD26-40376AFBD7E8}" type="pres">
      <dgm:prSet presAssocID="{5A553809-066B-41FF-9063-E5D3188C4E77}" presName="descendantText" presStyleLbl="alignAcc1" presStyleIdx="2" presStyleCnt="3">
        <dgm:presLayoutVars>
          <dgm:bulletEnabled val="1"/>
        </dgm:presLayoutVars>
      </dgm:prSet>
      <dgm:spPr/>
      <dgm:t>
        <a:bodyPr/>
        <a:lstStyle/>
        <a:p>
          <a:endParaRPr lang="de-DE"/>
        </a:p>
      </dgm:t>
    </dgm:pt>
  </dgm:ptLst>
  <dgm:cxnLst>
    <dgm:cxn modelId="{E42B4945-ACAB-4CF6-BBEB-6D607E02B398}" type="presOf" srcId="{2D82C679-D52C-4CA4-B4E8-4B79AE11CCEC}" destId="{5E7A099F-E5FC-4664-911A-6C87205EBA7E}" srcOrd="0" destOrd="0" presId="urn:microsoft.com/office/officeart/2005/8/layout/chevron2"/>
    <dgm:cxn modelId="{7934AA0B-9D2B-460D-961F-A7625DFEE1D2}" type="presOf" srcId="{36E3DB99-1657-4E7E-8547-349048593C61}" destId="{34557E45-CE29-44D6-89E7-F79FDDD8B3C0}" srcOrd="0" destOrd="0" presId="urn:microsoft.com/office/officeart/2005/8/layout/chevron2"/>
    <dgm:cxn modelId="{555565FE-4527-4689-B8B5-8157B09ECB37}" type="presOf" srcId="{E54CB988-2FAA-48AB-B831-122213A3FA6C}" destId="{5592AA15-5626-4D24-9635-094495E94DFB}" srcOrd="0" destOrd="0" presId="urn:microsoft.com/office/officeart/2005/8/layout/chevron2"/>
    <dgm:cxn modelId="{5EB4DB72-7DC4-45D4-8AC8-2C6033A016CE}" srcId="{36E3DB99-1657-4E7E-8547-349048593C61}" destId="{E54CB988-2FAA-48AB-B831-122213A3FA6C}" srcOrd="0" destOrd="0" parTransId="{9020C57C-B1A4-49AF-B334-C61F265C49F8}" sibTransId="{4B80AC66-8AF1-4C83-B20D-08869A504035}"/>
    <dgm:cxn modelId="{1BBB54AC-8134-44E6-8E89-444DF18FD6CB}" srcId="{36E3DB99-1657-4E7E-8547-349048593C61}" destId="{0D75EFB3-436C-4372-A00C-A99B62EBD511}" srcOrd="1" destOrd="0" parTransId="{73564B43-CD60-4559-B973-2E493D0F5FBB}" sibTransId="{C0FD01D8-B766-4147-B7D3-46AAAC7D9086}"/>
    <dgm:cxn modelId="{5582EC15-9458-40C9-AACC-A31BACF85725}" type="presOf" srcId="{2FBDFEC0-E3B3-4E38-8216-6AD5965FA7E7}" destId="{1C19343D-0E15-46A6-BD26-40376AFBD7E8}" srcOrd="0" destOrd="0" presId="urn:microsoft.com/office/officeart/2005/8/layout/chevron2"/>
    <dgm:cxn modelId="{8E434F20-ACC7-4438-9D8A-C02651674549}" type="presOf" srcId="{5A553809-066B-41FF-9063-E5D3188C4E77}" destId="{3EDE25F3-EB7E-4BBE-B362-50F103C016D8}" srcOrd="0" destOrd="0" presId="urn:microsoft.com/office/officeart/2005/8/layout/chevron2"/>
    <dgm:cxn modelId="{65A95D2A-DCA2-4612-8A84-8EF53354CCD6}" type="presOf" srcId="{81754AD4-CE07-4C93-B5AA-1FD2CAAF72DA}" destId="{32F9E315-F8E0-4A14-B83A-2CED9EF6C549}" srcOrd="0" destOrd="0" presId="urn:microsoft.com/office/officeart/2005/8/layout/chevron2"/>
    <dgm:cxn modelId="{DC03A4F9-AAEE-40D8-9748-780429DCDE70}" type="presOf" srcId="{0D75EFB3-436C-4372-A00C-A99B62EBD511}" destId="{3298708E-D75E-4E43-AD92-B5B0CAD42936}" srcOrd="0" destOrd="0" presId="urn:microsoft.com/office/officeart/2005/8/layout/chevron2"/>
    <dgm:cxn modelId="{9882EA87-06C0-4FCC-AF9F-638870DDCA30}" srcId="{E54CB988-2FAA-48AB-B831-122213A3FA6C}" destId="{2D82C679-D52C-4CA4-B4E8-4B79AE11CCEC}" srcOrd="0" destOrd="0" parTransId="{61F813A0-19E2-4AD6-81CA-0E723DC065FD}" sibTransId="{905B2DD5-C581-462F-B23B-421BEE3572B8}"/>
    <dgm:cxn modelId="{1CE0976B-9685-4386-96A5-53F0C00F87AC}" srcId="{5A553809-066B-41FF-9063-E5D3188C4E77}" destId="{2FBDFEC0-E3B3-4E38-8216-6AD5965FA7E7}" srcOrd="0" destOrd="0" parTransId="{7D0011FB-F188-4E29-9042-BBDF963E3F25}" sibTransId="{62A51BAD-7DF5-4AF7-855D-49BA04BD6FD5}"/>
    <dgm:cxn modelId="{AA3A7BDC-A3E6-440E-918F-032FC5B6A163}" srcId="{36E3DB99-1657-4E7E-8547-349048593C61}" destId="{5A553809-066B-41FF-9063-E5D3188C4E77}" srcOrd="2" destOrd="0" parTransId="{339C9174-91CD-4CF6-83E5-8CF8E3BFADB7}" sibTransId="{F8C04953-D806-47A7-96EC-51EB3216997F}"/>
    <dgm:cxn modelId="{0328A1CA-7CB2-46C2-90E4-AEE9AD3D92CC}" srcId="{0D75EFB3-436C-4372-A00C-A99B62EBD511}" destId="{81754AD4-CE07-4C93-B5AA-1FD2CAAF72DA}" srcOrd="0" destOrd="0" parTransId="{72594B44-1B77-4CEF-92A7-88562FF620C8}" sibTransId="{48E7747F-FB1B-4453-8850-05A91B542750}"/>
    <dgm:cxn modelId="{702E66F7-49FA-42D5-81D0-10D2EC999EDD}" type="presParOf" srcId="{34557E45-CE29-44D6-89E7-F79FDDD8B3C0}" destId="{F77C6319-690B-4CB0-A97C-4A7F83DD8FF4}" srcOrd="0" destOrd="0" presId="urn:microsoft.com/office/officeart/2005/8/layout/chevron2"/>
    <dgm:cxn modelId="{F8BEE6EC-B444-4E1E-8225-2E8BD7BE887A}" type="presParOf" srcId="{F77C6319-690B-4CB0-A97C-4A7F83DD8FF4}" destId="{5592AA15-5626-4D24-9635-094495E94DFB}" srcOrd="0" destOrd="0" presId="urn:microsoft.com/office/officeart/2005/8/layout/chevron2"/>
    <dgm:cxn modelId="{90289CC9-1B31-4CB2-8FCB-4B1538012EAA}" type="presParOf" srcId="{F77C6319-690B-4CB0-A97C-4A7F83DD8FF4}" destId="{5E7A099F-E5FC-4664-911A-6C87205EBA7E}" srcOrd="1" destOrd="0" presId="urn:microsoft.com/office/officeart/2005/8/layout/chevron2"/>
    <dgm:cxn modelId="{79650D8D-C02E-4D9F-9ABB-B37566C9B32A}" type="presParOf" srcId="{34557E45-CE29-44D6-89E7-F79FDDD8B3C0}" destId="{07EBEE58-297B-4E09-8CA0-2B0B53010BF1}" srcOrd="1" destOrd="0" presId="urn:microsoft.com/office/officeart/2005/8/layout/chevron2"/>
    <dgm:cxn modelId="{6F51A59A-D0BD-4B36-A5BC-930B686EE72D}" type="presParOf" srcId="{34557E45-CE29-44D6-89E7-F79FDDD8B3C0}" destId="{6DDDA40A-BCE5-4F43-B1E3-007F2242DF8B}" srcOrd="2" destOrd="0" presId="urn:microsoft.com/office/officeart/2005/8/layout/chevron2"/>
    <dgm:cxn modelId="{FDB07FEB-63E7-4C6F-90F2-3327A7FDD3BD}" type="presParOf" srcId="{6DDDA40A-BCE5-4F43-B1E3-007F2242DF8B}" destId="{3298708E-D75E-4E43-AD92-B5B0CAD42936}" srcOrd="0" destOrd="0" presId="urn:microsoft.com/office/officeart/2005/8/layout/chevron2"/>
    <dgm:cxn modelId="{3055CF17-C066-497D-B522-E99ABDBE44E1}" type="presParOf" srcId="{6DDDA40A-BCE5-4F43-B1E3-007F2242DF8B}" destId="{32F9E315-F8E0-4A14-B83A-2CED9EF6C549}" srcOrd="1" destOrd="0" presId="urn:microsoft.com/office/officeart/2005/8/layout/chevron2"/>
    <dgm:cxn modelId="{AB7E481B-F107-4FB8-8078-9E453DAA349C}" type="presParOf" srcId="{34557E45-CE29-44D6-89E7-F79FDDD8B3C0}" destId="{15BA8B99-7321-4150-894F-F07117A0FEDA}" srcOrd="3" destOrd="0" presId="urn:microsoft.com/office/officeart/2005/8/layout/chevron2"/>
    <dgm:cxn modelId="{D4E4C91F-69AC-4CDD-89A4-F0B6ABE25AF7}" type="presParOf" srcId="{34557E45-CE29-44D6-89E7-F79FDDD8B3C0}" destId="{D9725426-F03D-494A-8936-6D197B3D8574}" srcOrd="4" destOrd="0" presId="urn:microsoft.com/office/officeart/2005/8/layout/chevron2"/>
    <dgm:cxn modelId="{D463F6A0-C406-4A29-857B-44D603BDE043}" type="presParOf" srcId="{D9725426-F03D-494A-8936-6D197B3D8574}" destId="{3EDE25F3-EB7E-4BBE-B362-50F103C016D8}" srcOrd="0" destOrd="0" presId="urn:microsoft.com/office/officeart/2005/8/layout/chevron2"/>
    <dgm:cxn modelId="{188C58E8-94F0-4A65-889F-E77E8C69DB51}" type="presParOf" srcId="{D9725426-F03D-494A-8936-6D197B3D8574}" destId="{1C19343D-0E15-46A6-BD26-40376AFBD7E8}"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2DF613-C6BA-4B44-8486-E86A408F38DA}">
      <dsp:nvSpPr>
        <dsp:cNvPr id="0" name=""/>
        <dsp:cNvSpPr/>
      </dsp:nvSpPr>
      <dsp:spPr>
        <a:xfrm rot="5400000">
          <a:off x="5235211" y="-2000228"/>
          <a:ext cx="1183351" cy="54841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Grundlagen: Kognitive und metakognitive Lesestrategien und ihre Bedeutung für fachliches Lernen </a:t>
          </a:r>
          <a:endParaRPr lang="de-DE" sz="2300" kern="1200" dirty="0"/>
        </a:p>
      </dsp:txBody>
      <dsp:txXfrm rot="5400000">
        <a:off x="5235211" y="-2000228"/>
        <a:ext cx="1183351" cy="5484129"/>
      </dsp:txXfrm>
    </dsp:sp>
    <dsp:sp modelId="{A3AE5F64-3F30-8B49-A0CE-7CBE630C3907}">
      <dsp:nvSpPr>
        <dsp:cNvPr id="0" name=""/>
        <dsp:cNvSpPr/>
      </dsp:nvSpPr>
      <dsp:spPr>
        <a:xfrm>
          <a:off x="0" y="2241"/>
          <a:ext cx="3084822" cy="14791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1</a:t>
          </a:r>
          <a:endParaRPr lang="de-DE" sz="3600" i="0" kern="1200" dirty="0"/>
        </a:p>
      </dsp:txBody>
      <dsp:txXfrm>
        <a:off x="0" y="2241"/>
        <a:ext cx="3084822" cy="1479189"/>
      </dsp:txXfrm>
    </dsp:sp>
    <dsp:sp modelId="{0497E605-4956-DB47-92F6-21E87F66C22D}">
      <dsp:nvSpPr>
        <dsp:cNvPr id="0" name=""/>
        <dsp:cNvSpPr/>
      </dsp:nvSpPr>
      <dsp:spPr>
        <a:xfrm rot="5400000">
          <a:off x="5235211" y="-447079"/>
          <a:ext cx="1183351" cy="5484129"/>
        </a:xfrm>
        <a:prstGeom prst="round2Same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Ein Erfolgsmodell der Strategie-vermittlung: die „Meisterlehre im Lesen“ </a:t>
          </a:r>
          <a:endParaRPr lang="de-DE" sz="2300" kern="1200" dirty="0"/>
        </a:p>
      </dsp:txBody>
      <dsp:txXfrm rot="5400000">
        <a:off x="5235211" y="-447079"/>
        <a:ext cx="1183351" cy="5484129"/>
      </dsp:txXfrm>
    </dsp:sp>
    <dsp:sp modelId="{2AF7B3DB-27DF-F943-9654-1F2219E0DBCE}">
      <dsp:nvSpPr>
        <dsp:cNvPr id="0" name=""/>
        <dsp:cNvSpPr/>
      </dsp:nvSpPr>
      <dsp:spPr>
        <a:xfrm>
          <a:off x="0" y="1555390"/>
          <a:ext cx="3084822" cy="147918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2</a:t>
          </a:r>
          <a:endParaRPr lang="de-DE" sz="3600" i="0" kern="1200" dirty="0"/>
        </a:p>
      </dsp:txBody>
      <dsp:txXfrm>
        <a:off x="0" y="1555390"/>
        <a:ext cx="3084822" cy="1479189"/>
      </dsp:txXfrm>
    </dsp:sp>
    <dsp:sp modelId="{46856FDA-1935-154F-9B41-39C7C287F22B}">
      <dsp:nvSpPr>
        <dsp:cNvPr id="0" name=""/>
        <dsp:cNvSpPr/>
      </dsp:nvSpPr>
      <dsp:spPr>
        <a:xfrm rot="5400000">
          <a:off x="5235211" y="1106070"/>
          <a:ext cx="1183351" cy="5484129"/>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solidFill>
                <a:srgbClr val="FF0000"/>
              </a:solidFill>
            </a:rPr>
            <a:t>Lesestrategien in der Unterrichts-und Fortbildungspraxis – Beispiel ‚Reziprokes Lehren‘</a:t>
          </a:r>
          <a:endParaRPr lang="de-DE" sz="2300" kern="1200" dirty="0">
            <a:solidFill>
              <a:srgbClr val="FF0000"/>
            </a:solidFill>
          </a:endParaRPr>
        </a:p>
      </dsp:txBody>
      <dsp:txXfrm rot="5400000">
        <a:off x="5235211" y="1106070"/>
        <a:ext cx="1183351" cy="5484129"/>
      </dsp:txXfrm>
    </dsp:sp>
    <dsp:sp modelId="{839D52DF-31C8-F04B-B43B-8F3043FA77BF}">
      <dsp:nvSpPr>
        <dsp:cNvPr id="0" name=""/>
        <dsp:cNvSpPr/>
      </dsp:nvSpPr>
      <dsp:spPr>
        <a:xfrm>
          <a:off x="0" y="3108539"/>
          <a:ext cx="3084822" cy="147918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e-DE" sz="3600" b="1" i="0" kern="1200" dirty="0"/>
            <a:t>Block 3</a:t>
          </a:r>
          <a:endParaRPr lang="de-DE" sz="3600" i="0" kern="1200" dirty="0"/>
        </a:p>
      </dsp:txBody>
      <dsp:txXfrm>
        <a:off x="0" y="3108539"/>
        <a:ext cx="3084822" cy="14791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564979" y="406400"/>
          <a:ext cx="5475833" cy="812800"/>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t>Was ist „Reziprokes Lehren“?</a:t>
          </a:r>
        </a:p>
      </dsp:txBody>
      <dsp:txXfrm>
        <a:off x="564979" y="406400"/>
        <a:ext cx="5475833" cy="812800"/>
      </dsp:txXfrm>
    </dsp:sp>
    <dsp:sp modelId="{EF9C9375-61BD-4B84-B5D3-2E34BF693A14}">
      <dsp:nvSpPr>
        <dsp:cNvPr id="0" name=""/>
        <dsp:cNvSpPr/>
      </dsp:nvSpPr>
      <dsp:spPr>
        <a:xfrm>
          <a:off x="56979" y="304800"/>
          <a:ext cx="1016000" cy="1016000"/>
        </a:xfrm>
        <a:prstGeom prst="ellipse">
          <a:avLst/>
        </a:prstGeom>
        <a:blipFill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60432" y="1625599"/>
          <a:ext cx="5180380" cy="812800"/>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t>Reziprokes Lehren im </a:t>
          </a:r>
          <a:r>
            <a:rPr lang="de-DE" sz="2400" kern="1200" dirty="0" smtClean="0"/>
            <a:t>Unterricht: Vorgehen und Praxistipps</a:t>
          </a:r>
          <a:endParaRPr lang="de-DE" sz="2400" kern="1200" dirty="0"/>
        </a:p>
      </dsp:txBody>
      <dsp:txXfrm>
        <a:off x="860432" y="1625599"/>
        <a:ext cx="5180380" cy="812800"/>
      </dsp:txXfrm>
    </dsp:sp>
    <dsp:sp modelId="{F6023A61-5D55-43C4-B9C2-EE21DB1DE2D2}">
      <dsp:nvSpPr>
        <dsp:cNvPr id="0" name=""/>
        <dsp:cNvSpPr/>
      </dsp:nvSpPr>
      <dsp:spPr>
        <a:xfrm>
          <a:off x="352432" y="1523999"/>
          <a:ext cx="1016000" cy="1016000"/>
        </a:xfrm>
        <a:prstGeom prst="ellipse">
          <a:avLst/>
        </a:prstGeom>
        <a:blipFill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564979" y="2844800"/>
          <a:ext cx="5475833" cy="812800"/>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t>Reziprokes Lehren in der </a:t>
          </a:r>
          <a:r>
            <a:rPr lang="de-DE" sz="2400" kern="1200" dirty="0" smtClean="0"/>
            <a:t>Fortbildung: Training des Strategiesets </a:t>
          </a:r>
          <a:endParaRPr lang="de-DE" sz="2400" kern="1200" dirty="0"/>
        </a:p>
      </dsp:txBody>
      <dsp:txXfrm>
        <a:off x="564979" y="2844800"/>
        <a:ext cx="5475833" cy="812800"/>
      </dsp:txXfrm>
    </dsp:sp>
    <dsp:sp modelId="{F8CEE7CC-07F0-4AF7-90AE-518824AEC43E}">
      <dsp:nvSpPr>
        <dsp:cNvPr id="0" name=""/>
        <dsp:cNvSpPr/>
      </dsp:nvSpPr>
      <dsp:spPr>
        <a:xfrm>
          <a:off x="56979" y="2743200"/>
          <a:ext cx="1016000" cy="1016000"/>
        </a:xfrm>
        <a:prstGeom prst="ellipse">
          <a:avLst/>
        </a:prstGeom>
        <a:blipFill rotWithShape="0">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BC1994-25B7-4C18-98BC-3C5D97E456B3}">
      <dsp:nvSpPr>
        <dsp:cNvPr id="0" name=""/>
        <dsp:cNvSpPr/>
      </dsp:nvSpPr>
      <dsp:spPr>
        <a:xfrm rot="5400000">
          <a:off x="3742350" y="-2104626"/>
          <a:ext cx="1777696" cy="59871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0" indent="-228600" algn="l" defTabSz="889000">
            <a:lnSpc>
              <a:spcPct val="90000"/>
            </a:lnSpc>
            <a:spcBef>
              <a:spcPct val="0"/>
            </a:spcBef>
            <a:spcAft>
              <a:spcPct val="15000"/>
            </a:spcAft>
            <a:buChar char="••"/>
            <a:tabLst>
              <a:tab pos="228600" algn="l"/>
            </a:tabLst>
            <a:defRPr/>
          </a:pPr>
          <a:r>
            <a:rPr kumimoji="0" lang="en-GB" sz="2000" b="0" i="0" u="none" strike="noStrike" kern="1200" cap="none" spc="0" normalizeH="0" baseline="0" noProof="0" dirty="0">
              <a:ln>
                <a:noFill/>
              </a:ln>
              <a:solidFill>
                <a:schemeClr val="tx1"/>
              </a:solidFill>
              <a:effectLst/>
              <a:uLnTx/>
              <a:uFillTx/>
              <a:ea typeface="+mn-ea"/>
              <a:cs typeface="Times New Roman" pitchFamily="18" charset="0"/>
            </a:rPr>
            <a:t>Als Trainingsprogramm für leseschwache Siebtklässler 1986 von den USA-Forscherinnen </a:t>
          </a:r>
          <a:r>
            <a:rPr kumimoji="0" lang="en-GB" sz="2000" b="1" i="0" u="none" strike="noStrike" kern="1200" cap="none" spc="0" normalizeH="0" baseline="0" noProof="0" dirty="0">
              <a:ln>
                <a:noFill/>
              </a:ln>
              <a:solidFill>
                <a:schemeClr val="tx1"/>
              </a:solidFill>
              <a:effectLst/>
              <a:uLnTx/>
              <a:uFillTx/>
              <a:ea typeface="+mn-ea"/>
              <a:cs typeface="Times New Roman" pitchFamily="18" charset="0"/>
            </a:rPr>
            <a:t>Palincsar &amp; Brown </a:t>
          </a:r>
          <a:r>
            <a:rPr kumimoji="0" lang="en-GB" sz="2000" b="0" i="0" u="none" strike="noStrike" kern="1200" cap="none" spc="0" normalizeH="0" baseline="0" noProof="0" dirty="0">
              <a:ln>
                <a:noFill/>
              </a:ln>
              <a:solidFill>
                <a:schemeClr val="tx1"/>
              </a:solidFill>
              <a:effectLst/>
              <a:uLnTx/>
              <a:uFillTx/>
              <a:ea typeface="+mn-ea"/>
              <a:cs typeface="Times New Roman" pitchFamily="18" charset="0"/>
            </a:rPr>
            <a:t>entwickelt.</a:t>
          </a:r>
        </a:p>
        <a:p>
          <a:pPr marL="228600" lvl="0" indent="-228600" algn="l" defTabSz="889000">
            <a:lnSpc>
              <a:spcPct val="90000"/>
            </a:lnSpc>
            <a:spcBef>
              <a:spcPct val="0"/>
            </a:spcBef>
            <a:spcAft>
              <a:spcPct val="15000"/>
            </a:spcAft>
            <a:buChar char="••"/>
            <a:tabLst>
              <a:tab pos="228600" algn="l"/>
            </a:tabLst>
            <a:defRPr/>
          </a:pPr>
          <a:r>
            <a:rPr kumimoji="0" lang="en-GB" sz="2000" b="0" i="0" u="none" strike="noStrike" kern="1200" cap="none" spc="0" normalizeH="0" baseline="0" noProof="0" dirty="0" err="1">
              <a:ln>
                <a:noFill/>
              </a:ln>
              <a:solidFill>
                <a:schemeClr val="tx1"/>
              </a:solidFill>
              <a:effectLst/>
              <a:uLnTx/>
              <a:uFillTx/>
              <a:ea typeface="+mn-ea"/>
              <a:cs typeface="Times New Roman" pitchFamily="18" charset="0"/>
            </a:rPr>
            <a:t>Inzwischen</a:t>
          </a:r>
          <a:r>
            <a:rPr kumimoji="0" lang="en-GB" sz="2000" b="0" i="0" u="none" strike="noStrike" kern="1200" cap="none" spc="0" normalizeH="0" baseline="0" noProof="0" dirty="0">
              <a:ln>
                <a:noFill/>
              </a:ln>
              <a:solidFill>
                <a:schemeClr val="tx1"/>
              </a:solidFill>
              <a:effectLst/>
              <a:uLnTx/>
              <a:uFillTx/>
              <a:ea typeface="+mn-ea"/>
              <a:cs typeface="Times New Roman" pitchFamily="18" charset="0"/>
            </a:rPr>
            <a:t> von Grundschule bis Universität </a:t>
          </a:r>
          <a:r>
            <a:rPr kumimoji="0" lang="en-GB" sz="2000" b="1" i="0" u="none" strike="noStrike" kern="1200" cap="none" spc="0" normalizeH="0" baseline="0" noProof="0" dirty="0">
              <a:ln>
                <a:noFill/>
              </a:ln>
              <a:solidFill>
                <a:schemeClr val="tx1"/>
              </a:solidFill>
              <a:effectLst/>
              <a:uLnTx/>
              <a:uFillTx/>
              <a:ea typeface="+mn-ea"/>
              <a:cs typeface="Times New Roman" pitchFamily="18" charset="0"/>
            </a:rPr>
            <a:t>in vielen Varianten</a:t>
          </a:r>
          <a:r>
            <a:rPr kumimoji="0" lang="en-GB" sz="2000" b="0" i="0" u="none" strike="noStrike" kern="1200" cap="none" spc="0" normalizeH="0" baseline="0" noProof="0" dirty="0">
              <a:ln>
                <a:noFill/>
              </a:ln>
              <a:solidFill>
                <a:schemeClr val="tx1"/>
              </a:solidFill>
              <a:effectLst/>
              <a:uLnTx/>
              <a:uFillTx/>
              <a:ea typeface="+mn-ea"/>
              <a:cs typeface="Times New Roman" pitchFamily="18" charset="0"/>
            </a:rPr>
            <a:t> im Einsatz. </a:t>
          </a:r>
        </a:p>
      </dsp:txBody>
      <dsp:txXfrm rot="5400000">
        <a:off x="3742350" y="-2104626"/>
        <a:ext cx="1777696" cy="5987175"/>
      </dsp:txXfrm>
    </dsp:sp>
    <dsp:sp modelId="{0F866CD7-6B94-444B-B8ED-AFACEB97C6F9}">
      <dsp:nvSpPr>
        <dsp:cNvPr id="0" name=""/>
        <dsp:cNvSpPr/>
      </dsp:nvSpPr>
      <dsp:spPr>
        <a:xfrm>
          <a:off x="0" y="360045"/>
          <a:ext cx="1637405" cy="1347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kern="1200" dirty="0"/>
            <a:t>Entwicklung</a:t>
          </a:r>
        </a:p>
      </dsp:txBody>
      <dsp:txXfrm>
        <a:off x="0" y="360045"/>
        <a:ext cx="1637405" cy="1347899"/>
      </dsp:txXfrm>
    </dsp:sp>
    <dsp:sp modelId="{9BFB71F3-F962-4074-B8B3-F638A0A19DC6}">
      <dsp:nvSpPr>
        <dsp:cNvPr id="0" name=""/>
        <dsp:cNvSpPr/>
      </dsp:nvSpPr>
      <dsp:spPr>
        <a:xfrm rot="5400000">
          <a:off x="4032165" y="-498153"/>
          <a:ext cx="1078319" cy="60346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de-DE" sz="2000" b="1" kern="1200" dirty="0"/>
            <a:t>Vier Strategien </a:t>
          </a:r>
          <a:r>
            <a:rPr lang="de-DE" sz="2000" kern="1200" dirty="0"/>
            <a:t>(Vorhersagen, Fragen, Klären und Zusammenfassen) werden in einem </a:t>
          </a:r>
          <a:r>
            <a:rPr lang="de-DE" sz="2000" b="1" kern="1200" dirty="0"/>
            <a:t>klar strukturierten Gruppengespräch</a:t>
          </a:r>
          <a:r>
            <a:rPr lang="de-DE" sz="2000" kern="1200" dirty="0"/>
            <a:t> angewandt</a:t>
          </a:r>
          <a:endParaRPr lang="de-DE" kern="1200" dirty="0"/>
        </a:p>
      </dsp:txBody>
      <dsp:txXfrm rot="5400000">
        <a:off x="4032165" y="-498153"/>
        <a:ext cx="1078319" cy="6034615"/>
      </dsp:txXfrm>
    </dsp:sp>
    <dsp:sp modelId="{CDCF7DE4-1FEC-442A-9309-A5638B686CE7}">
      <dsp:nvSpPr>
        <dsp:cNvPr id="0" name=""/>
        <dsp:cNvSpPr/>
      </dsp:nvSpPr>
      <dsp:spPr>
        <a:xfrm>
          <a:off x="0" y="1872202"/>
          <a:ext cx="1553812" cy="1347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de-DE" sz="2400" kern="1200" dirty="0"/>
            <a:t>Verfahren</a:t>
          </a:r>
        </a:p>
      </dsp:txBody>
      <dsp:txXfrm>
        <a:off x="0" y="1872202"/>
        <a:ext cx="1553812" cy="1347899"/>
      </dsp:txXfrm>
    </dsp:sp>
    <dsp:sp modelId="{89DDA804-154B-43B9-9528-187EB4A8A842}">
      <dsp:nvSpPr>
        <dsp:cNvPr id="0" name=""/>
        <dsp:cNvSpPr/>
      </dsp:nvSpPr>
      <dsp:spPr>
        <a:xfrm rot="5400000">
          <a:off x="4078333" y="919299"/>
          <a:ext cx="1078319" cy="60302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a:cs typeface="Arial" charset="0"/>
            </a:rPr>
            <a:t>Effektiv</a:t>
          </a:r>
          <a:r>
            <a:rPr lang="en-GB" sz="2000" kern="1200" dirty="0">
              <a:cs typeface="Times New Roman" pitchFamily="18" charset="0"/>
            </a:rPr>
            <a:t> durch </a:t>
          </a:r>
          <a:r>
            <a:rPr lang="en-GB" sz="2000" b="1" kern="1200" dirty="0">
              <a:cs typeface="Times New Roman" pitchFamily="18" charset="0"/>
            </a:rPr>
            <a:t>kooperatives und strategisches </a:t>
          </a:r>
          <a:r>
            <a:rPr lang="en-GB" sz="2000" kern="1200" dirty="0">
              <a:cs typeface="Times New Roman" pitchFamily="18" charset="0"/>
            </a:rPr>
            <a:t>Generieren von Textbedeutung</a:t>
          </a:r>
          <a:endParaRPr lang="de-DE" sz="2000" kern="1200" dirty="0"/>
        </a:p>
      </dsp:txBody>
      <dsp:txXfrm rot="5400000">
        <a:off x="4078333" y="919299"/>
        <a:ext cx="1078319" cy="6030298"/>
      </dsp:txXfrm>
    </dsp:sp>
    <dsp:sp modelId="{F77D0388-8103-43E3-B56B-912053EE684C}">
      <dsp:nvSpPr>
        <dsp:cNvPr id="0" name=""/>
        <dsp:cNvSpPr/>
      </dsp:nvSpPr>
      <dsp:spPr>
        <a:xfrm>
          <a:off x="0" y="3240361"/>
          <a:ext cx="1602139" cy="1347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kern="1200" dirty="0"/>
            <a:t>Wirksamkeit</a:t>
          </a:r>
        </a:p>
      </dsp:txBody>
      <dsp:txXfrm>
        <a:off x="0" y="3240361"/>
        <a:ext cx="1602139" cy="13478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pPr/>
              <a:t>9/17/2022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pPr/>
              <a:t>‹Nr.›</a:t>
            </a:fld>
            <a:endParaRPr lang="en-US" dirty="0"/>
          </a:p>
        </p:txBody>
      </p:sp>
    </p:spTree>
    <p:extLst>
      <p:ext uri="{BB962C8B-B14F-4D97-AF65-F5344CB8AC3E}">
        <p14:creationId xmlns=""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a:extLst>
              <a:ext uri="{FF2B5EF4-FFF2-40B4-BE49-F238E27FC236}">
                <a16:creationId xmlns="" xmlns:a16="http://schemas.microsoft.com/office/drawing/2014/main" id="{421F7C1A-E5EF-1D82-B1FE-C40738C922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izenplatzhalter 2">
            <a:extLst>
              <a:ext uri="{FF2B5EF4-FFF2-40B4-BE49-F238E27FC236}">
                <a16:creationId xmlns="" xmlns:a16="http://schemas.microsoft.com/office/drawing/2014/main" id="{CD3C1300-EC74-3FCC-9AE6-D8C04510AF2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45060" name="Foliennummernplatzhalter 3">
            <a:extLst>
              <a:ext uri="{FF2B5EF4-FFF2-40B4-BE49-F238E27FC236}">
                <a16:creationId xmlns="" xmlns:a16="http://schemas.microsoft.com/office/drawing/2014/main" id="{345938FF-0DE8-320A-872D-A5B0DA51836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90A875-87D6-4E26-B860-F9BC23F1C7A3}" type="slidenum">
              <a:rPr lang="en-US" altLang="de-DE">
                <a:latin typeface="Calibri" panose="020F0502020204030204" pitchFamily="34" charset="0"/>
              </a:rPr>
              <a:pPr eaLnBrk="1" hangingPunct="1"/>
              <a:t>1</a:t>
            </a:fld>
            <a:endParaRPr lang="en-US" altLang="de-D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a:extLst>
              <a:ext uri="{FF2B5EF4-FFF2-40B4-BE49-F238E27FC236}">
                <a16:creationId xmlns="" xmlns:a16="http://schemas.microsoft.com/office/drawing/2014/main" id="{FF39B4C9-F53C-A920-219E-75B7F8DBA5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izenplatzhalter 2">
            <a:extLst>
              <a:ext uri="{FF2B5EF4-FFF2-40B4-BE49-F238E27FC236}">
                <a16:creationId xmlns="" xmlns:a16="http://schemas.microsoft.com/office/drawing/2014/main" id="{6226BBE7-91C1-4831-38A4-203BB20BBA2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100" b="1"/>
              <a:t>Rolle des Experten/ der Expertin: Unklarheiten beseitigen</a:t>
            </a:r>
          </a:p>
          <a:p>
            <a:pPr eaLnBrk="1" hangingPunct="1">
              <a:spcBef>
                <a:spcPct val="0"/>
              </a:spcBef>
            </a:pPr>
            <a:r>
              <a:rPr lang="de-DE" altLang="de-DE" sz="1100"/>
              <a:t>Diese Strategie hilft Lesenden dabei, ihr Textverständnis zu überwachen und individuelle Verständnisprobleme bewusst in den Blick zu nehmen.</a:t>
            </a:r>
          </a:p>
          <a:p>
            <a:pPr eaLnBrk="1" hangingPunct="1">
              <a:spcBef>
                <a:spcPct val="0"/>
              </a:spcBef>
            </a:pPr>
            <a:r>
              <a:rPr lang="de-DE" altLang="de-DE" sz="1100"/>
              <a:t>Derartige Schwierigkeiten können z.B. auf neuem Vokabular oder  komplexem Satzbau beruhen. Das Erkennen einer konkreten Barriere für den Textzugang signalisiert dem/der Lesenden, dass er oder sie sog. „Reparaturstrategien“ (</a:t>
            </a:r>
            <a:r>
              <a:rPr lang="de-DE" altLang="de-DE" sz="1100" i="1"/>
              <a:t>fix-ups</a:t>
            </a:r>
            <a:r>
              <a:rPr lang="de-DE" altLang="de-DE" sz="1100"/>
              <a:t>) wie das nochmalige Lesen einer schwer verständlichen Passage oder das Befragen von Informationsquellen (Lexika, Internet, Lehrkraft) einsetzen muss.</a:t>
            </a:r>
          </a:p>
          <a:p>
            <a:pPr eaLnBrk="1" hangingPunct="1">
              <a:spcBef>
                <a:spcPct val="0"/>
              </a:spcBef>
            </a:pPr>
            <a:endParaRPr lang="de-DE" altLang="de-DE" sz="1100"/>
          </a:p>
          <a:p>
            <a:pPr eaLnBrk="1" hangingPunct="1">
              <a:spcBef>
                <a:spcPct val="0"/>
              </a:spcBef>
            </a:pPr>
            <a:r>
              <a:rPr lang="de-DE" altLang="de-DE" sz="1100"/>
              <a:t>Für </a:t>
            </a:r>
            <a:r>
              <a:rPr lang="de-DE" altLang="de-DE" sz="1100" i="1"/>
              <a:t>struggling readers </a:t>
            </a:r>
            <a:r>
              <a:rPr lang="de-DE" altLang="de-DE" sz="1100"/>
              <a:t>(jugendliche Leserinnen und Leser mit Kompetenz- oder Motivationsproblemen im Lesen) ist diese Strategie besonders vorteilhaft, da sie häufig selbst nicht erkennen, welche Hindernisse ihre Zugänge zum Textinhalt erschweren. </a:t>
            </a:r>
          </a:p>
          <a:p>
            <a:pPr eaLnBrk="1" hangingPunct="1">
              <a:spcBef>
                <a:spcPct val="0"/>
              </a:spcBef>
            </a:pPr>
            <a:endParaRPr lang="de-DE" altLang="de-DE" b="1"/>
          </a:p>
        </p:txBody>
      </p:sp>
      <p:sp>
        <p:nvSpPr>
          <p:cNvPr id="58372" name="Foliennummernplatzhalter 3">
            <a:extLst>
              <a:ext uri="{FF2B5EF4-FFF2-40B4-BE49-F238E27FC236}">
                <a16:creationId xmlns="" xmlns:a16="http://schemas.microsoft.com/office/drawing/2014/main" id="{EBB1B53E-BF1C-AE79-E1E1-3399224E16E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9D3B41-B025-448F-95EA-F9D546250CF5}" type="slidenum">
              <a:rPr lang="en-US" altLang="de-DE">
                <a:latin typeface="Calibri" panose="020F0502020204030204" pitchFamily="34" charset="0"/>
              </a:rPr>
              <a:pPr eaLnBrk="1" hangingPunct="1"/>
              <a:t>14</a:t>
            </a:fld>
            <a:endParaRPr lang="en-US" altLang="de-DE">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a:extLst>
              <a:ext uri="{FF2B5EF4-FFF2-40B4-BE49-F238E27FC236}">
                <a16:creationId xmlns="" xmlns:a16="http://schemas.microsoft.com/office/drawing/2014/main" id="{008708F9-4990-F00C-E13A-4D7F246C6F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izenplatzhalter 2">
            <a:extLst>
              <a:ext uri="{FF2B5EF4-FFF2-40B4-BE49-F238E27FC236}">
                <a16:creationId xmlns="" xmlns:a16="http://schemas.microsoft.com/office/drawing/2014/main" id="{CF32AA8F-8ACB-742D-7552-68CAE3A2B4D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b="1">
                <a:cs typeface="Arial" panose="020B0604020202020204" pitchFamily="34" charset="0"/>
              </a:rPr>
              <a:t>Rolle des Experten/ der Expertin: Zusammenfassen</a:t>
            </a:r>
          </a:p>
          <a:p>
            <a:pPr eaLnBrk="1" hangingPunct="1">
              <a:spcBef>
                <a:spcPct val="0"/>
              </a:spcBef>
            </a:pPr>
            <a:endParaRPr lang="de-DE" altLang="de-DE">
              <a:cs typeface="Arial" panose="020B0604020202020204" pitchFamily="34" charset="0"/>
            </a:endParaRPr>
          </a:p>
          <a:p>
            <a:pPr eaLnBrk="1" hangingPunct="1">
              <a:spcBef>
                <a:spcPct val="0"/>
              </a:spcBef>
            </a:pPr>
            <a:r>
              <a:rPr lang="de-DE" altLang="de-DE">
                <a:cs typeface="Arial" panose="020B0604020202020204" pitchFamily="34" charset="0"/>
              </a:rPr>
              <a:t>Das Zusammenfassen verlangt, dass ein Leser sich </a:t>
            </a:r>
            <a:r>
              <a:rPr lang="de-DE" altLang="de-DE" b="1">
                <a:cs typeface="Arial" panose="020B0604020202020204" pitchFamily="34" charset="0"/>
              </a:rPr>
              <a:t>nur die zentralen  Gedanken</a:t>
            </a:r>
            <a:r>
              <a:rPr lang="de-DE" altLang="de-DE">
                <a:cs typeface="Arial" panose="020B0604020202020204" pitchFamily="34" charset="0"/>
              </a:rPr>
              <a:t> eines Textes vor Augen führt und diese zusammenfügt. </a:t>
            </a:r>
            <a:endParaRPr lang="en-US" altLang="de-DE" u="sng">
              <a:solidFill>
                <a:srgbClr val="000000"/>
              </a:solidFill>
              <a:cs typeface="Arial" panose="020B0604020202020204" pitchFamily="34" charset="0"/>
            </a:endParaRPr>
          </a:p>
          <a:p>
            <a:pPr eaLnBrk="1" hangingPunct="1">
              <a:spcBef>
                <a:spcPct val="0"/>
              </a:spcBef>
            </a:pPr>
            <a:r>
              <a:rPr lang="en-US" altLang="de-DE" b="1">
                <a:solidFill>
                  <a:srgbClr val="000000"/>
                </a:solidFill>
                <a:cs typeface="Arial" panose="020B0604020202020204" pitchFamily="34" charset="0"/>
              </a:rPr>
              <a:t>“..die Forschung legt nahe, dass die Vermittlung und das Üben des Zusammenfassens nicht nur die Fähigkeit der Schüler/innen im Zusammenfassen von Texten verbessert, sondern auch ihr gesamtes Verständnis des Textinhaltes.” </a:t>
            </a:r>
            <a:r>
              <a:rPr lang="en-US" altLang="de-DE" i="1">
                <a:solidFill>
                  <a:srgbClr val="000000"/>
                </a:solidFill>
                <a:cs typeface="Arial" panose="020B0604020202020204" pitchFamily="34" charset="0"/>
              </a:rPr>
              <a:t>(</a:t>
            </a:r>
            <a:r>
              <a:rPr lang="en-US" altLang="de-DE">
                <a:solidFill>
                  <a:srgbClr val="000000"/>
                </a:solidFill>
                <a:cs typeface="Arial" panose="020B0604020202020204" pitchFamily="34" charset="0"/>
              </a:rPr>
              <a:t>Duke &amp; Pearson, 2002)</a:t>
            </a:r>
            <a:endParaRPr lang="de-DE" altLang="de-DE">
              <a:solidFill>
                <a:srgbClr val="000000"/>
              </a:solidFill>
              <a:cs typeface="Arial" panose="020B0604020202020204" pitchFamily="34" charset="0"/>
            </a:endParaRPr>
          </a:p>
          <a:p>
            <a:pPr eaLnBrk="1" hangingPunct="1">
              <a:spcBef>
                <a:spcPct val="0"/>
              </a:spcBef>
            </a:pPr>
            <a:r>
              <a:rPr lang="en-US" altLang="de-DE">
                <a:solidFill>
                  <a:srgbClr val="000000"/>
                </a:solidFill>
                <a:cs typeface="Arial" panose="020B0604020202020204" pitchFamily="34" charset="0"/>
              </a:rPr>
              <a:t> </a:t>
            </a:r>
            <a:endParaRPr lang="de-DE" altLang="de-DE">
              <a:solidFill>
                <a:srgbClr val="000000"/>
              </a:solidFill>
              <a:cs typeface="Arial" panose="020B0604020202020204" pitchFamily="34" charset="0"/>
            </a:endParaRPr>
          </a:p>
          <a:p>
            <a:pPr eaLnBrk="1" hangingPunct="1">
              <a:spcBef>
                <a:spcPct val="0"/>
              </a:spcBef>
            </a:pPr>
            <a:r>
              <a:rPr lang="en-US" altLang="de-DE">
                <a:solidFill>
                  <a:srgbClr val="000000"/>
                </a:solidFill>
                <a:cs typeface="Arial" panose="020B0604020202020204" pitchFamily="34" charset="0"/>
              </a:rPr>
              <a:t>Das Zusammenfassen ist eine anspruchsvolle Aufgabe. Lernende müssen den Text sorgfältig sichten , unwichtige von wichtigen Ideen unterscheiden und die wichtigen Ideen einem Text zusammenstellen, der für das Original steht. Um dies zu leisten, so Palincsar &amp; Brown, müssen Schülerinnen und Schüler “vom nachahmenden zum erfindungsreichen Umgang” mit Texten gelangen. (Palincsar &amp; Brown 1984).</a:t>
            </a:r>
          </a:p>
          <a:p>
            <a:pPr eaLnBrk="1" hangingPunct="1">
              <a:spcBef>
                <a:spcPct val="0"/>
              </a:spcBef>
            </a:pPr>
            <a:r>
              <a:rPr lang="en-US" altLang="de-DE">
                <a:solidFill>
                  <a:srgbClr val="000000"/>
                </a:solidFill>
                <a:cs typeface="Arial" panose="020B0604020202020204" pitchFamily="34" charset="0"/>
              </a:rPr>
              <a:t>Diese Fertigkeit muss überprüft und geübt werden, da Lernende zunehmend anspruchsvollere Texte zu erarbeiten haben. </a:t>
            </a:r>
          </a:p>
          <a:p>
            <a:pPr eaLnBrk="1" hangingPunct="1">
              <a:spcBef>
                <a:spcPct val="0"/>
              </a:spcBef>
            </a:pPr>
            <a:endParaRPr lang="de-DE" altLang="de-DE"/>
          </a:p>
        </p:txBody>
      </p:sp>
      <p:sp>
        <p:nvSpPr>
          <p:cNvPr id="59396" name="Foliennummernplatzhalter 3">
            <a:extLst>
              <a:ext uri="{FF2B5EF4-FFF2-40B4-BE49-F238E27FC236}">
                <a16:creationId xmlns="" xmlns:a16="http://schemas.microsoft.com/office/drawing/2014/main" id="{76FCFF7C-3BCE-9FEF-5A32-EBF78D81F1C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FFD8B2-3FC7-49A0-8754-8660D5A5FDC8}" type="slidenum">
              <a:rPr lang="en-US" altLang="de-DE">
                <a:latin typeface="Calibri" panose="020F0502020204030204" pitchFamily="34" charset="0"/>
              </a:rPr>
              <a:pPr eaLnBrk="1" hangingPunct="1"/>
              <a:t>15</a:t>
            </a:fld>
            <a:endParaRPr lang="en-US" altLang="de-DE">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a:extLst>
              <a:ext uri="{FF2B5EF4-FFF2-40B4-BE49-F238E27FC236}">
                <a16:creationId xmlns="" xmlns:a16="http://schemas.microsoft.com/office/drawing/2014/main" id="{845F2C4F-B1CD-52EE-5993-912FD06D3A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izenplatzhalter 2">
            <a:extLst>
              <a:ext uri="{FF2B5EF4-FFF2-40B4-BE49-F238E27FC236}">
                <a16:creationId xmlns="" xmlns:a16="http://schemas.microsoft.com/office/drawing/2014/main" id="{4A0D95D8-774B-E16A-2580-3641B79782D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100" b="1">
                <a:cs typeface="Arial" panose="020B0604020202020204" pitchFamily="34" charset="0"/>
              </a:rPr>
              <a:t>Optionale zusätzliche Rolle: Teamleitung</a:t>
            </a:r>
          </a:p>
          <a:p>
            <a:pPr eaLnBrk="1" hangingPunct="1">
              <a:spcBef>
                <a:spcPct val="0"/>
              </a:spcBef>
            </a:pPr>
            <a:endParaRPr lang="de-DE" altLang="de-DE" sz="1100">
              <a:cs typeface="Arial" panose="020B0604020202020204" pitchFamily="34" charset="0"/>
            </a:endParaRPr>
          </a:p>
          <a:p>
            <a:pPr eaLnBrk="1" hangingPunct="1">
              <a:spcBef>
                <a:spcPct val="0"/>
              </a:spcBef>
            </a:pPr>
            <a:r>
              <a:rPr lang="de-DE" altLang="de-DE" sz="1100"/>
              <a:t>Diese Rolle kann vergeben werden, wenn es den Bedürfnissen der Lerngruppe entspricht. </a:t>
            </a:r>
          </a:p>
          <a:p>
            <a:pPr eaLnBrk="1" hangingPunct="1">
              <a:spcBef>
                <a:spcPct val="0"/>
              </a:spcBef>
            </a:pPr>
            <a:endParaRPr lang="de-DE" altLang="de-DE" sz="1100"/>
          </a:p>
          <a:p>
            <a:pPr eaLnBrk="1" hangingPunct="1">
              <a:spcBef>
                <a:spcPct val="0"/>
              </a:spcBef>
            </a:pPr>
            <a:r>
              <a:rPr lang="de-DE" altLang="de-DE" sz="1100" b="1"/>
              <a:t>Die Teamleitung kann den Ablauf des Reziproken Lehrens </a:t>
            </a:r>
            <a:r>
              <a:rPr lang="de-DE" altLang="de-DE" sz="1100"/>
              <a:t>– gerade zu Beginn der Arbeit mit dem Strategieset- </a:t>
            </a:r>
            <a:r>
              <a:rPr lang="de-DE" altLang="de-DE" sz="1100" b="1"/>
              <a:t>unterstützen</a:t>
            </a:r>
            <a:r>
              <a:rPr lang="de-DE" altLang="de-DE" sz="1100"/>
              <a:t>, sollte jedoch nicht als Dauereinrichtung verstanden werden.</a:t>
            </a:r>
          </a:p>
          <a:p>
            <a:pPr eaLnBrk="1" hangingPunct="1">
              <a:spcBef>
                <a:spcPct val="0"/>
              </a:spcBef>
            </a:pPr>
            <a:r>
              <a:rPr lang="de-DE" altLang="de-DE" sz="1100"/>
              <a:t>Der Teamleiter oder die Teamleiterin sollte die Fähigkeit mitbringen, zielgerichtet an eine Aufgabe heranzugehen, vor allem aber sollte er oder sie Akzeptanz in ihrer Vierergruppe besitzen. </a:t>
            </a:r>
          </a:p>
        </p:txBody>
      </p:sp>
      <p:sp>
        <p:nvSpPr>
          <p:cNvPr id="60420" name="Foliennummernplatzhalter 3">
            <a:extLst>
              <a:ext uri="{FF2B5EF4-FFF2-40B4-BE49-F238E27FC236}">
                <a16:creationId xmlns="" xmlns:a16="http://schemas.microsoft.com/office/drawing/2014/main" id="{60DC1D20-0B32-E951-4FBE-8857BE6A2AB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A4B471-EC14-4DCD-A261-BC5B90CC1822}" type="slidenum">
              <a:rPr lang="en-US" altLang="de-DE">
                <a:latin typeface="Calibri" panose="020F0502020204030204" pitchFamily="34" charset="0"/>
              </a:rPr>
              <a:pPr eaLnBrk="1" hangingPunct="1"/>
              <a:t>16</a:t>
            </a:fld>
            <a:endParaRPr lang="en-US" altLang="de-DE">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a:extLst>
              <a:ext uri="{FF2B5EF4-FFF2-40B4-BE49-F238E27FC236}">
                <a16:creationId xmlns="" xmlns:a16="http://schemas.microsoft.com/office/drawing/2014/main" id="{D90E45B4-5605-D336-7366-D2BEABBED6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izenplatzhalter 2">
            <a:extLst>
              <a:ext uri="{FF2B5EF4-FFF2-40B4-BE49-F238E27FC236}">
                <a16:creationId xmlns="" xmlns:a16="http://schemas.microsoft.com/office/drawing/2014/main" id="{104562B9-8DC3-4746-3E68-B5C5A539CF97}"/>
              </a:ext>
            </a:extLst>
          </p:cNvPr>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de-DE" b="1" dirty="0">
                <a:solidFill>
                  <a:srgbClr val="000000"/>
                </a:solidFill>
              </a:rPr>
              <a:t>Die Beschäftigung mit vertieften Fragestrategien (Folien 16 und 17) stellt einen Exkurs dar, der optional zu verwenden ist. </a:t>
            </a:r>
          </a:p>
          <a:p>
            <a:pPr eaLnBrk="1" fontAlgn="auto" hangingPunct="1">
              <a:spcBef>
                <a:spcPts val="0"/>
              </a:spcBef>
              <a:spcAft>
                <a:spcPts val="0"/>
              </a:spcAft>
              <a:defRPr/>
            </a:pPr>
            <a:endParaRPr lang="de-DE" b="1" dirty="0">
              <a:solidFill>
                <a:srgbClr val="000000"/>
              </a:solidFill>
            </a:endParaRPr>
          </a:p>
          <a:p>
            <a:pPr eaLnBrk="1" fontAlgn="auto" hangingPunct="1">
              <a:spcBef>
                <a:spcPts val="0"/>
              </a:spcBef>
              <a:spcAft>
                <a:spcPts val="0"/>
              </a:spcAft>
              <a:defRPr/>
            </a:pPr>
            <a:r>
              <a:rPr lang="de-DE" b="1" dirty="0">
                <a:solidFill>
                  <a:srgbClr val="000000"/>
                </a:solidFill>
              </a:rPr>
              <a:t>Rolle des Experten/ Rolle der Expertin: Vertiefte Fragestrategien anwenden</a:t>
            </a:r>
          </a:p>
          <a:p>
            <a:pPr eaLnBrk="1" fontAlgn="auto" hangingPunct="1">
              <a:spcBef>
                <a:spcPts val="0"/>
              </a:spcBef>
              <a:spcAft>
                <a:spcPts val="0"/>
              </a:spcAft>
              <a:defRPr/>
            </a:pPr>
            <a:endParaRPr lang="de-DE" b="1" dirty="0">
              <a:solidFill>
                <a:srgbClr val="000000"/>
              </a:solidFill>
            </a:endParaRPr>
          </a:p>
          <a:p>
            <a:pPr eaLnBrk="1" fontAlgn="auto" hangingPunct="1">
              <a:spcBef>
                <a:spcPts val="0"/>
              </a:spcBef>
              <a:spcAft>
                <a:spcPts val="0"/>
              </a:spcAft>
              <a:defRPr/>
            </a:pPr>
            <a:r>
              <a:rPr lang="de-DE" dirty="0"/>
              <a:t>Fortgeschrittene Schüler/innen können das Stellen solcher tiefergehender Fragen systematisch erlernen. Um Schülern eine ganze Palette an Fragen verfügbar zu machen, nutzen Lehrkräfte die sogenannten </a:t>
            </a:r>
            <a:r>
              <a:rPr lang="en-US" dirty="0"/>
              <a:t>Frage- Antwort -Relationen(=Question-answer relationships</a:t>
            </a:r>
            <a:r>
              <a:rPr lang="de-DE" dirty="0"/>
              <a:t> oder QARs, die von der US amerikanischen Lesedidaktikerin </a:t>
            </a:r>
            <a:r>
              <a:rPr lang="de-DE" dirty="0" err="1"/>
              <a:t>Taffy</a:t>
            </a:r>
            <a:r>
              <a:rPr lang="de-DE" dirty="0"/>
              <a:t> Raffael entwickelt wurden.)</a:t>
            </a:r>
          </a:p>
          <a:p>
            <a:pPr eaLnBrk="1" fontAlgn="auto" hangingPunct="1">
              <a:spcBef>
                <a:spcPts val="0"/>
              </a:spcBef>
              <a:spcAft>
                <a:spcPts val="0"/>
              </a:spcAft>
              <a:defRPr/>
            </a:pPr>
            <a:r>
              <a:rPr lang="de-DE" dirty="0"/>
              <a:t>Raffael </a:t>
            </a:r>
            <a:r>
              <a:rPr lang="en-US" dirty="0"/>
              <a:t>legte dar, dass Schüler ihren Umgang mit Fragestellungen von zwei Faktoren abhängig machen sollten: </a:t>
            </a:r>
          </a:p>
          <a:p>
            <a:pPr marL="254292" indent="-254292" eaLnBrk="1" fontAlgn="auto" hangingPunct="1">
              <a:spcBef>
                <a:spcPts val="0"/>
              </a:spcBef>
              <a:spcAft>
                <a:spcPts val="0"/>
              </a:spcAft>
              <a:buFontTx/>
              <a:buAutoNum type="arabicPeriod"/>
              <a:defRPr/>
            </a:pPr>
            <a:r>
              <a:rPr lang="en-US" dirty="0"/>
              <a:t>von den Anforderungen der Frage (Finde ich die Antwort im Text oder in meinem eigenen Kopf?) und</a:t>
            </a:r>
          </a:p>
          <a:p>
            <a:pPr marL="254292" indent="-254292" eaLnBrk="1" fontAlgn="auto" hangingPunct="1">
              <a:spcBef>
                <a:spcPts val="0"/>
              </a:spcBef>
              <a:spcAft>
                <a:spcPts val="0"/>
              </a:spcAft>
              <a:buFontTx/>
              <a:buAutoNum type="arabicPeriod"/>
              <a:defRPr/>
            </a:pPr>
            <a:r>
              <a:rPr lang="en-US" dirty="0"/>
              <a:t>von der verfügbaren Information (Was sagt </a:t>
            </a:r>
            <a:r>
              <a:rPr lang="en-US" b="1" dirty="0"/>
              <a:t>der Text </a:t>
            </a:r>
            <a:r>
              <a:rPr lang="en-US" dirty="0"/>
              <a:t>dazu? und: Was weiß</a:t>
            </a:r>
            <a:r>
              <a:rPr lang="en-US" b="1" dirty="0"/>
              <a:t> ich </a:t>
            </a:r>
            <a:r>
              <a:rPr lang="en-US" dirty="0"/>
              <a:t>bereits darüber?)</a:t>
            </a:r>
            <a:endParaRPr lang="de-DE" dirty="0"/>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So würden Schülerinnen die Zusammenhänge zwischen Frage und Antwort , die </a:t>
            </a:r>
            <a:r>
              <a:rPr lang="en-US" b="1" dirty="0"/>
              <a:t>question-answer relationships </a:t>
            </a:r>
            <a:r>
              <a:rPr lang="en-US" dirty="0"/>
              <a:t>sehen, wie Raphael sie bezeichnete.</a:t>
            </a:r>
          </a:p>
          <a:p>
            <a:pPr eaLnBrk="1" fontAlgn="auto" hangingPunct="1">
              <a:spcBef>
                <a:spcPts val="0"/>
              </a:spcBef>
              <a:spcAft>
                <a:spcPts val="0"/>
              </a:spcAft>
              <a:defRPr/>
            </a:pPr>
            <a:r>
              <a:rPr lang="en-US" dirty="0"/>
              <a:t>Bei der Klassifizierung von Frage-Antwort Relationen lassen sich 4 Typen unterscheiden, je nachdem  </a:t>
            </a:r>
            <a:br>
              <a:rPr lang="en-US" dirty="0"/>
            </a:br>
            <a:r>
              <a:rPr lang="en-US" dirty="0"/>
              <a:t> (a)  ob Frage und Antwort direkt im Text, </a:t>
            </a:r>
            <a:r>
              <a:rPr lang="en-US" b="1" dirty="0"/>
              <a:t>an der gleichen Stelle im Text </a:t>
            </a:r>
            <a:r>
              <a:rPr lang="en-US" dirty="0"/>
              <a:t>zu finden sind (= genau hier)</a:t>
            </a:r>
          </a:p>
          <a:p>
            <a:pPr eaLnBrk="1" fontAlgn="auto" hangingPunct="1">
              <a:spcBef>
                <a:spcPts val="0"/>
              </a:spcBef>
              <a:spcAft>
                <a:spcPts val="0"/>
              </a:spcAft>
              <a:defRPr/>
            </a:pPr>
            <a:r>
              <a:rPr lang="en-US" dirty="0"/>
              <a:t> (b)  ob Frage und Antwort </a:t>
            </a:r>
            <a:r>
              <a:rPr lang="en-US" b="1" dirty="0"/>
              <a:t>an verschiedenen Stellen des Textes </a:t>
            </a:r>
            <a:r>
              <a:rPr lang="en-US" dirty="0"/>
              <a:t>zu finden sind und umfassendes Textverständnis voraussetzt (=Denken und Suchen); </a:t>
            </a:r>
          </a:p>
          <a:p>
            <a:pPr eaLnBrk="1" fontAlgn="auto" hangingPunct="1">
              <a:spcBef>
                <a:spcPts val="0"/>
              </a:spcBef>
              <a:spcAft>
                <a:spcPts val="0"/>
              </a:spcAft>
              <a:defRPr/>
            </a:pPr>
            <a:r>
              <a:rPr lang="en-US" dirty="0"/>
              <a:t> (c) ob sich die Antwort aus dem </a:t>
            </a:r>
            <a:r>
              <a:rPr lang="en-US" b="1" dirty="0"/>
              <a:t>Text</a:t>
            </a:r>
            <a:r>
              <a:rPr lang="en-US" dirty="0"/>
              <a:t> </a:t>
            </a:r>
            <a:r>
              <a:rPr lang="en-US" b="1" dirty="0"/>
              <a:t>und</a:t>
            </a:r>
            <a:r>
              <a:rPr lang="en-US" dirty="0"/>
              <a:t> aus dem </a:t>
            </a:r>
            <a:r>
              <a:rPr lang="en-US" b="1" dirty="0"/>
              <a:t>Vorwissen</a:t>
            </a:r>
            <a:r>
              <a:rPr lang="en-US" dirty="0"/>
              <a:t> des Lesers ableiten lässt(= Autor und ich).</a:t>
            </a:r>
          </a:p>
          <a:p>
            <a:pPr eaLnBrk="1" fontAlgn="auto" hangingPunct="1">
              <a:spcBef>
                <a:spcPts val="0"/>
              </a:spcBef>
              <a:spcAft>
                <a:spcPts val="0"/>
              </a:spcAft>
              <a:defRPr/>
            </a:pPr>
            <a:r>
              <a:rPr lang="en-US" dirty="0"/>
              <a:t> (d) ob die Antwort </a:t>
            </a:r>
            <a:r>
              <a:rPr lang="en-US" b="1" dirty="0"/>
              <a:t>nur aus dem Vorwissen des Lesenden und seinen Überlegungen </a:t>
            </a:r>
            <a:r>
              <a:rPr lang="en-US" dirty="0"/>
              <a:t>kommen kann (= ich allein)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GB" dirty="0">
                <a:solidFill>
                  <a:srgbClr val="002060"/>
                </a:solidFill>
                <a:cs typeface="Times New Roman" pitchFamily="18" charset="0"/>
              </a:rPr>
              <a:t>Die 4 Typen der Frage-Antwort Relationen entsprechen den PISA-Subskalen:</a:t>
            </a:r>
          </a:p>
          <a:p>
            <a:pPr eaLnBrk="1" fontAlgn="auto" hangingPunct="1">
              <a:spcBef>
                <a:spcPts val="0"/>
              </a:spcBef>
              <a:spcAft>
                <a:spcPts val="0"/>
              </a:spcAft>
              <a:defRPr/>
            </a:pPr>
            <a:r>
              <a:rPr lang="en-GB" dirty="0">
                <a:solidFill>
                  <a:srgbClr val="002060"/>
                </a:solidFill>
                <a:cs typeface="Times New Roman" pitchFamily="18" charset="0"/>
              </a:rPr>
              <a:t>Typ 1 entspricht der Subskala:  </a:t>
            </a:r>
            <a:r>
              <a:rPr lang="en-GB" b="1" dirty="0">
                <a:solidFill>
                  <a:srgbClr val="002060"/>
                </a:solidFill>
                <a:cs typeface="Times New Roman" pitchFamily="18" charset="0"/>
              </a:rPr>
              <a:t>“Informationen ermitteln</a:t>
            </a:r>
            <a:r>
              <a:rPr lang="en-GB" dirty="0">
                <a:solidFill>
                  <a:srgbClr val="002060"/>
                </a:solidFill>
                <a:cs typeface="Times New Roman" pitchFamily="18" charset="0"/>
              </a:rPr>
              <a:t>” =Typ 2 entspricht </a:t>
            </a:r>
            <a:r>
              <a:rPr lang="en-GB" b="1" dirty="0">
                <a:solidFill>
                  <a:srgbClr val="002060"/>
                </a:solidFill>
                <a:cs typeface="Times New Roman" pitchFamily="18" charset="0"/>
              </a:rPr>
              <a:t>“Fragen zum umfassenden Textverständnis”</a:t>
            </a:r>
            <a:endParaRPr lang="en-GB" dirty="0">
              <a:solidFill>
                <a:srgbClr val="002060"/>
              </a:solidFill>
              <a:cs typeface="Times New Roman" pitchFamily="18" charset="0"/>
            </a:endParaRPr>
          </a:p>
          <a:p>
            <a:pPr eaLnBrk="1" fontAlgn="auto" hangingPunct="1">
              <a:spcBef>
                <a:spcPts val="0"/>
              </a:spcBef>
              <a:spcAft>
                <a:spcPts val="0"/>
              </a:spcAft>
              <a:defRPr/>
            </a:pPr>
            <a:r>
              <a:rPr lang="en-GB" dirty="0">
                <a:solidFill>
                  <a:srgbClr val="002060"/>
                </a:solidFill>
                <a:cs typeface="Times New Roman" pitchFamily="18" charset="0"/>
              </a:rPr>
              <a:t>Typ 3 entspricht der Subskala “</a:t>
            </a:r>
            <a:r>
              <a:rPr lang="en-GB" b="1" dirty="0">
                <a:solidFill>
                  <a:srgbClr val="002060"/>
                </a:solidFill>
                <a:cs typeface="Times New Roman" pitchFamily="18" charset="0"/>
              </a:rPr>
              <a:t>Textbezogenes Interpretieren</a:t>
            </a:r>
            <a:r>
              <a:rPr lang="en-GB" dirty="0">
                <a:solidFill>
                  <a:srgbClr val="002060"/>
                </a:solidFill>
                <a:cs typeface="Times New Roman" pitchFamily="18" charset="0"/>
              </a:rPr>
              <a:t>”=</a:t>
            </a:r>
            <a:endParaRPr lang="en-GB" b="1" dirty="0">
              <a:solidFill>
                <a:srgbClr val="002060"/>
              </a:solidFill>
              <a:cs typeface="Times New Roman" pitchFamily="18" charset="0"/>
            </a:endParaRPr>
          </a:p>
          <a:p>
            <a:pPr eaLnBrk="1" fontAlgn="auto" hangingPunct="1">
              <a:spcBef>
                <a:spcPts val="0"/>
              </a:spcBef>
              <a:spcAft>
                <a:spcPts val="0"/>
              </a:spcAft>
              <a:defRPr/>
            </a:pPr>
            <a:r>
              <a:rPr lang="en-GB" dirty="0">
                <a:solidFill>
                  <a:srgbClr val="002060"/>
                </a:solidFill>
                <a:cs typeface="Times New Roman" pitchFamily="18" charset="0"/>
              </a:rPr>
              <a:t>Typ 4 entspricht der Subskala “</a:t>
            </a:r>
            <a:r>
              <a:rPr lang="en-GB" b="1" dirty="0">
                <a:solidFill>
                  <a:srgbClr val="002060"/>
                </a:solidFill>
                <a:cs typeface="Times New Roman" pitchFamily="18" charset="0"/>
              </a:rPr>
              <a:t>Reflektieren und Bewerten”</a:t>
            </a:r>
            <a:endParaRPr lang="en-US" dirty="0"/>
          </a:p>
          <a:p>
            <a:pPr eaLnBrk="1" fontAlgn="auto" hangingPunct="1">
              <a:spcBef>
                <a:spcPts val="0"/>
              </a:spcBef>
              <a:spcAft>
                <a:spcPts val="0"/>
              </a:spcAft>
              <a:defRPr/>
            </a:pPr>
            <a:r>
              <a:rPr lang="en-US" dirty="0"/>
              <a:t> </a:t>
            </a:r>
            <a:endParaRPr lang="de-DE" dirty="0"/>
          </a:p>
          <a:p>
            <a:pPr eaLnBrk="1" fontAlgn="auto" hangingPunct="1">
              <a:spcBef>
                <a:spcPts val="0"/>
              </a:spcBef>
              <a:spcAft>
                <a:spcPts val="0"/>
              </a:spcAft>
              <a:defRPr/>
            </a:pPr>
            <a:endParaRPr lang="de-DE" dirty="0"/>
          </a:p>
        </p:txBody>
      </p:sp>
      <p:sp>
        <p:nvSpPr>
          <p:cNvPr id="61444" name="Foliennummernplatzhalter 3">
            <a:extLst>
              <a:ext uri="{FF2B5EF4-FFF2-40B4-BE49-F238E27FC236}">
                <a16:creationId xmlns="" xmlns:a16="http://schemas.microsoft.com/office/drawing/2014/main" id="{35CEB97D-3D19-1023-CB5E-5BCC45FFC6B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E5FFFE-CAAC-47D3-B108-84D94EE35D89}" type="slidenum">
              <a:rPr lang="en-US" altLang="de-DE">
                <a:latin typeface="Calibri" panose="020F0502020204030204" pitchFamily="34" charset="0"/>
              </a:rPr>
              <a:pPr eaLnBrk="1" hangingPunct="1"/>
              <a:t>17</a:t>
            </a:fld>
            <a:endParaRPr lang="en-US" altLang="de-DE">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a:extLst>
              <a:ext uri="{FF2B5EF4-FFF2-40B4-BE49-F238E27FC236}">
                <a16:creationId xmlns="" xmlns:a16="http://schemas.microsoft.com/office/drawing/2014/main" id="{FFFEAAFE-F702-7CEB-D2EA-F9AFA4FC59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izenplatzhalter 2">
            <a:extLst>
              <a:ext uri="{FF2B5EF4-FFF2-40B4-BE49-F238E27FC236}">
                <a16:creationId xmlns="" xmlns:a16="http://schemas.microsoft.com/office/drawing/2014/main" id="{E6666B12-1C7B-A6AD-3CC5-F8FE82579C8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100"/>
              <a:t>Lehrkräfte werden Reziprokes Lehren umso erfolgreicher einsetzen können, je genauer sie die Gelingensbedingungen für seine Verwendung kennen.                  </a:t>
            </a:r>
          </a:p>
          <a:p>
            <a:pPr eaLnBrk="1" hangingPunct="1">
              <a:spcBef>
                <a:spcPct val="0"/>
              </a:spcBef>
            </a:pPr>
            <a:r>
              <a:rPr lang="de-DE" altLang="de-DE" sz="1100"/>
              <a:t>Hierzu zählen z.B. </a:t>
            </a:r>
          </a:p>
          <a:p>
            <a:pPr eaLnBrk="1" hangingPunct="1">
              <a:spcBef>
                <a:spcPct val="0"/>
              </a:spcBef>
            </a:pPr>
            <a:r>
              <a:rPr lang="de-DE" altLang="de-DE" sz="1100"/>
              <a:t>-Einhalten von Kommunikationsregeln in Kleingruppen  </a:t>
            </a:r>
          </a:p>
          <a:p>
            <a:pPr eaLnBrk="1" hangingPunct="1">
              <a:spcBef>
                <a:spcPct val="0"/>
              </a:spcBef>
            </a:pPr>
            <a:r>
              <a:rPr lang="de-DE" altLang="de-DE" sz="1100"/>
              <a:t>-Vorhandene Dekodierfähigkeit </a:t>
            </a:r>
          </a:p>
          <a:p>
            <a:pPr eaLnBrk="1" hangingPunct="1">
              <a:spcBef>
                <a:spcPct val="0"/>
              </a:spcBef>
            </a:pPr>
            <a:r>
              <a:rPr lang="de-DE" altLang="de-DE" sz="1100"/>
              <a:t>-Intensives Einüben aller vier Strategien an unterrichtsrelevanten Texten im Vorlau</a:t>
            </a:r>
            <a:r>
              <a:rPr lang="de-DE" altLang="de-DE" sz="1100" b="1"/>
              <a:t>f </a:t>
            </a:r>
          </a:p>
          <a:p>
            <a:pPr eaLnBrk="1" hangingPunct="1">
              <a:spcBef>
                <a:spcPct val="0"/>
              </a:spcBef>
            </a:pPr>
            <a:r>
              <a:rPr lang="de-DE" altLang="de-DE" sz="1100"/>
              <a:t>.</a:t>
            </a:r>
            <a:endParaRPr lang="de-DE" altLang="de-DE" sz="1100" b="1"/>
          </a:p>
          <a:p>
            <a:pPr eaLnBrk="1" hangingPunct="1">
              <a:spcBef>
                <a:spcPct val="0"/>
              </a:spcBef>
            </a:pPr>
            <a:r>
              <a:rPr lang="de-DE" altLang="de-DE" sz="1100"/>
              <a:t>Die Teilnehmerinnen und Teilnehmer erhalten daher Gelegenheit, sich mit den Voraussetzungen, den Inhalten, der Methodik und den Medien für einen lernförderlichen Einsatz des Strategiesets Reziprokes Lehren im Detail auseinander zu setzen. (</a:t>
            </a:r>
            <a:r>
              <a:rPr lang="de-DE" altLang="de-DE" sz="1100" i="1"/>
              <a:t>BacuLit M4_3 AB 5 Reziprokes Lehren im Unterricht_Praxistipps).</a:t>
            </a:r>
            <a:r>
              <a:rPr lang="de-DE" altLang="de-DE" sz="1100"/>
              <a:t> Im Ergebnis entsteht in dieser Arbeitsphase eine Rangliste von </a:t>
            </a:r>
            <a:r>
              <a:rPr lang="de-DE" altLang="de-DE" sz="1100" b="1"/>
              <a:t>Praxistipps</a:t>
            </a:r>
            <a:r>
              <a:rPr lang="de-DE" altLang="de-DE" sz="1100"/>
              <a:t>, die von den Lehrkräften vor dem Hintergrund ihrer eigenen Unterrichtserfahrung erstellt wird. </a:t>
            </a:r>
          </a:p>
        </p:txBody>
      </p:sp>
      <p:sp>
        <p:nvSpPr>
          <p:cNvPr id="63492" name="Foliennummernplatzhalter 3">
            <a:extLst>
              <a:ext uri="{FF2B5EF4-FFF2-40B4-BE49-F238E27FC236}">
                <a16:creationId xmlns="" xmlns:a16="http://schemas.microsoft.com/office/drawing/2014/main" id="{B6CB21F1-DF47-862D-120C-3C9BAF43A22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B9B176-D2B3-417C-AC35-2A389785F660}" type="slidenum">
              <a:rPr lang="en-US" altLang="de-DE">
                <a:latin typeface="Calibri" panose="020F0502020204030204" pitchFamily="34" charset="0"/>
              </a:rPr>
              <a:pPr eaLnBrk="1" hangingPunct="1"/>
              <a:t>19</a:t>
            </a:fld>
            <a:endParaRPr lang="en-US" altLang="de-DE">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a:extLst>
              <a:ext uri="{FF2B5EF4-FFF2-40B4-BE49-F238E27FC236}">
                <a16:creationId xmlns="" xmlns:a16="http://schemas.microsoft.com/office/drawing/2014/main" id="{862D79F4-8247-CD8E-16B0-8809B913EB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izenplatzhalter 2">
            <a:extLst>
              <a:ext uri="{FF2B5EF4-FFF2-40B4-BE49-F238E27FC236}">
                <a16:creationId xmlns="" xmlns:a16="http://schemas.microsoft.com/office/drawing/2014/main" id="{86ED3E9E-AB82-1BE0-1EDE-C4A37CFD7BD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64516" name="Foliennummernplatzhalter 3">
            <a:extLst>
              <a:ext uri="{FF2B5EF4-FFF2-40B4-BE49-F238E27FC236}">
                <a16:creationId xmlns="" xmlns:a16="http://schemas.microsoft.com/office/drawing/2014/main" id="{CBB75043-EB2A-1CC3-EA38-DB5A1AD493A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0D3E2A-AC74-4871-BCD5-70199C1739B6}" type="slidenum">
              <a:rPr lang="en-US" altLang="de-DE">
                <a:latin typeface="Calibri" panose="020F0502020204030204" pitchFamily="34" charset="0"/>
              </a:rPr>
              <a:pPr eaLnBrk="1" hangingPunct="1"/>
              <a:t>20</a:t>
            </a:fld>
            <a:endParaRPr lang="en-US" altLang="de-DE">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 xmlns:a16="http://schemas.microsoft.com/office/drawing/2014/main" id="{F4307AFB-58F8-5CFF-4B5A-1A122041A6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izenplatzhalter 2">
            <a:extLst>
              <a:ext uri="{FF2B5EF4-FFF2-40B4-BE49-F238E27FC236}">
                <a16:creationId xmlns="" xmlns:a16="http://schemas.microsoft.com/office/drawing/2014/main" id="{540C587B-C92C-BD3F-F88A-95C3A83DD45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98475" eaLnBrk="1" hangingPunct="1">
              <a:spcBef>
                <a:spcPct val="0"/>
              </a:spcBef>
              <a:buClr>
                <a:srgbClr val="000000"/>
              </a:buClr>
            </a:pPr>
            <a:endParaRPr lang="de-DE" altLang="de-DE">
              <a:solidFill>
                <a:srgbClr val="000000"/>
              </a:solidFill>
              <a:latin typeface="Arial" panose="020B0604020202020204" pitchFamily="34" charset="0"/>
              <a:cs typeface="Arial" panose="020B0604020202020204" pitchFamily="34" charset="0"/>
            </a:endParaRPr>
          </a:p>
        </p:txBody>
      </p:sp>
      <p:sp>
        <p:nvSpPr>
          <p:cNvPr id="66564" name="Foliennummernplatzhalter 3">
            <a:extLst>
              <a:ext uri="{FF2B5EF4-FFF2-40B4-BE49-F238E27FC236}">
                <a16:creationId xmlns="" xmlns:a16="http://schemas.microsoft.com/office/drawing/2014/main" id="{BEC1BB6D-036A-0B2E-B68D-357204918F8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843113-14E1-42D3-8354-AD5599181DA1}" type="slidenum">
              <a:rPr lang="de-DE" altLang="de-DE">
                <a:latin typeface="Calibri" panose="020F0502020204030204" pitchFamily="34" charset="0"/>
              </a:rPr>
              <a:pPr eaLnBrk="1" hangingPunct="1"/>
              <a:t>22</a:t>
            </a:fld>
            <a:endParaRPr lang="de-DE" altLang="de-DE">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a:extLst>
              <a:ext uri="{FF2B5EF4-FFF2-40B4-BE49-F238E27FC236}">
                <a16:creationId xmlns="" xmlns:a16="http://schemas.microsoft.com/office/drawing/2014/main" id="{857F900F-B5CE-0FCC-F88B-CDC540D0CD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izenplatzhalter 2">
            <a:extLst>
              <a:ext uri="{FF2B5EF4-FFF2-40B4-BE49-F238E27FC236}">
                <a16:creationId xmlns="" xmlns:a16="http://schemas.microsoft.com/office/drawing/2014/main" id="{0216ADE9-13D9-E2AF-D6F9-A8190EF9D97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100"/>
              <a:t>Ergänzend oder alternativ zum Training des Reziproken Lehrens anhand von Übungstexten auf dem Arbeitsblatt: </a:t>
            </a:r>
            <a:r>
              <a:rPr lang="de-DE" altLang="de-DE" sz="1100" i="1"/>
              <a:t>BaCuLit M5_3 AB5_Reziprokes Lehren in der Fortbildung_Training des </a:t>
            </a:r>
            <a:r>
              <a:rPr lang="de-DE" altLang="de-DE" sz="1100"/>
              <a:t>können Sie einen Videoausschnitt zum Gruppenlesen wählen. </a:t>
            </a:r>
          </a:p>
          <a:p>
            <a:pPr eaLnBrk="1" hangingPunct="1">
              <a:spcBef>
                <a:spcPct val="0"/>
              </a:spcBef>
            </a:pPr>
            <a:r>
              <a:rPr lang="de-DE" altLang="de-DE" sz="1100"/>
              <a:t>Auch hierzu erfolgt im Nachgang ein Austausch der Teilnehmerinnen und Teilnehmer</a:t>
            </a:r>
            <a:r>
              <a:rPr lang="de-DE" altLang="de-DE"/>
              <a:t>. </a:t>
            </a:r>
          </a:p>
        </p:txBody>
      </p:sp>
      <p:sp>
        <p:nvSpPr>
          <p:cNvPr id="67588" name="Foliennummernplatzhalter 3">
            <a:extLst>
              <a:ext uri="{FF2B5EF4-FFF2-40B4-BE49-F238E27FC236}">
                <a16:creationId xmlns="" xmlns:a16="http://schemas.microsoft.com/office/drawing/2014/main" id="{2F007211-047B-CFC7-0529-E776A6916E2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A4B919-94A7-4406-AEBE-EB2C2920BF6C}" type="slidenum">
              <a:rPr lang="en-US" altLang="de-DE">
                <a:latin typeface="Calibri" panose="020F0502020204030204" pitchFamily="34" charset="0"/>
              </a:rPr>
              <a:pPr eaLnBrk="1" hangingPunct="1"/>
              <a:t>24</a:t>
            </a:fld>
            <a:endParaRPr lang="en-US" altLang="de-DE">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a:extLst>
              <a:ext uri="{FF2B5EF4-FFF2-40B4-BE49-F238E27FC236}">
                <a16:creationId xmlns="" xmlns:a16="http://schemas.microsoft.com/office/drawing/2014/main" id="{86BA8179-590C-FAAF-55AA-D3FF6983EA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izenplatzhalter 2">
            <a:extLst>
              <a:ext uri="{FF2B5EF4-FFF2-40B4-BE49-F238E27FC236}">
                <a16:creationId xmlns="" xmlns:a16="http://schemas.microsoft.com/office/drawing/2014/main" id="{7ED2BD04-B8A6-FCE0-66AB-773CA048E5D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de-DE" sz="1300" b="1">
              <a:cs typeface="Arial" panose="020B0604020202020204" pitchFamily="34" charset="0"/>
            </a:endParaRPr>
          </a:p>
          <a:p>
            <a:pPr eaLnBrk="1" hangingPunct="1">
              <a:spcBef>
                <a:spcPct val="0"/>
              </a:spcBef>
            </a:pPr>
            <a:r>
              <a:rPr lang="en-US" altLang="de-DE" sz="1100">
                <a:cs typeface="Arial" panose="020B0604020202020204" pitchFamily="34" charset="0"/>
              </a:rPr>
              <a:t>Laden Sie die Teilnehmerinnen dazu ein, eine </a:t>
            </a:r>
            <a:r>
              <a:rPr lang="en-US" altLang="de-DE" sz="1100" b="1">
                <a:cs typeface="Arial" panose="020B0604020202020204" pitchFamily="34" charset="0"/>
              </a:rPr>
              <a:t>“nächste Praxiserprobung” </a:t>
            </a:r>
            <a:r>
              <a:rPr lang="en-US" altLang="de-DE" sz="1100">
                <a:cs typeface="Arial" panose="020B0604020202020204" pitchFamily="34" charset="0"/>
              </a:rPr>
              <a:t>des “Reziproken Lehrens” mit Bezug auf einen Fachtext durchzuführen. Diese Vorbereitung wird am besten gemeinsam mit Fachkolleginnen oder Fachkollegen erstellt.</a:t>
            </a:r>
          </a:p>
          <a:p>
            <a:pPr eaLnBrk="1" hangingPunct="1">
              <a:spcBef>
                <a:spcPct val="0"/>
              </a:spcBef>
            </a:pPr>
            <a:endParaRPr lang="en-US" altLang="de-DE" sz="1100">
              <a:cs typeface="Arial" panose="020B0604020202020204" pitchFamily="34" charset="0"/>
            </a:endParaRPr>
          </a:p>
        </p:txBody>
      </p:sp>
      <p:sp>
        <p:nvSpPr>
          <p:cNvPr id="68612" name="Foliennummernplatzhalter 3">
            <a:extLst>
              <a:ext uri="{FF2B5EF4-FFF2-40B4-BE49-F238E27FC236}">
                <a16:creationId xmlns="" xmlns:a16="http://schemas.microsoft.com/office/drawing/2014/main" id="{62FA4D6C-DE57-196D-4D30-1A4D49B29C3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2E6891-97A7-43BE-B058-6D3130A3F9C9}" type="slidenum">
              <a:rPr lang="de-DE" altLang="de-DE">
                <a:latin typeface="Calibri" panose="020F0502020204030204" pitchFamily="34" charset="0"/>
              </a:rPr>
              <a:pPr eaLnBrk="1" hangingPunct="1"/>
              <a:t>27</a:t>
            </a:fld>
            <a:endParaRPr lang="de-DE" altLang="de-DE">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a:extLst>
              <a:ext uri="{FF2B5EF4-FFF2-40B4-BE49-F238E27FC236}">
                <a16:creationId xmlns="" xmlns:a16="http://schemas.microsoft.com/office/drawing/2014/main" id="{684079B7-00CD-BBE7-A9D2-7AD201C838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izenplatzhalter 2">
            <a:extLst>
              <a:ext uri="{FF2B5EF4-FFF2-40B4-BE49-F238E27FC236}">
                <a16:creationId xmlns="" xmlns:a16="http://schemas.microsoft.com/office/drawing/2014/main" id="{0928B82D-290F-A061-4CAA-FEB451C8DA80}"/>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69636" name="Foliennummernplatzhalter 3">
            <a:extLst>
              <a:ext uri="{FF2B5EF4-FFF2-40B4-BE49-F238E27FC236}">
                <a16:creationId xmlns="" xmlns:a16="http://schemas.microsoft.com/office/drawing/2014/main" id="{E1111F2C-6DC5-F1C5-FD2C-5BD24BCFDFD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A96D27-5CAD-4D27-B489-045C125ABB7A}" type="slidenum">
              <a:rPr lang="en-US" altLang="de-DE">
                <a:latin typeface="Calibri" panose="020F0502020204030204" pitchFamily="34" charset="0"/>
              </a:rPr>
              <a:pPr eaLnBrk="1" hangingPunct="1"/>
              <a:t>28</a:t>
            </a:fld>
            <a:endParaRPr lang="en-US" altLang="de-DE">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b="1" i="1" kern="1200" dirty="0">
                <a:solidFill>
                  <a:schemeClr val="tx1"/>
                </a:solidFill>
                <a:effectLst/>
                <a:latin typeface="+mn-lt"/>
                <a:ea typeface="+mn-ea"/>
                <a:cs typeface="+mn-cs"/>
              </a:rPr>
              <a:t>Block 1: Grundlagen: Kognitive und metakognitive Lesestrategien und ihre Bedeutung für fachliches Lernen </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Lesestrategien im Kontext selbstständigen Lernens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Kognitive und metakognitive Lesestrategien als „mentale Werkzeuge“ für das Textverstehen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Lernen am Modell „guter“ Leserinnen und Leser.</a:t>
            </a:r>
          </a:p>
          <a:p>
            <a:pPr lvl="0"/>
            <a:endParaRPr lang="x-none" sz="1200"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Block 2: Ein Erfolgsmodell der Strategievermittlung: die „Meisterlehre im Lesen“ </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Die „Meisterlehre im Lesen“- Was zeichnet sie aus?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Scaffolding</a:t>
            </a:r>
            <a:r>
              <a:rPr lang="de-DE" sz="1200" kern="1200" dirty="0">
                <a:solidFill>
                  <a:schemeClr val="tx1"/>
                </a:solidFill>
                <a:effectLst/>
                <a:latin typeface="+mn-lt"/>
                <a:ea typeface="+mn-ea"/>
                <a:cs typeface="+mn-cs"/>
              </a:rPr>
              <a:t> und lautes Denken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Übungen: Vom lauten Denken zum inneren Dialog mit dem Text </a:t>
            </a:r>
          </a:p>
          <a:p>
            <a:pPr lvl="0"/>
            <a:endParaRPr lang="x-none" sz="1200" kern="1200" dirty="0">
              <a:solidFill>
                <a:schemeClr val="tx1"/>
              </a:solidFill>
              <a:effectLst/>
              <a:latin typeface="+mn-lt"/>
              <a:ea typeface="+mn-ea"/>
              <a:cs typeface="+mn-cs"/>
            </a:endParaRPr>
          </a:p>
          <a:p>
            <a:r>
              <a:rPr lang="de-DE" sz="1200" b="1" i="1" kern="1200" dirty="0">
                <a:solidFill>
                  <a:schemeClr val="tx1"/>
                </a:solidFill>
                <a:effectLst/>
                <a:latin typeface="+mn-lt"/>
                <a:ea typeface="+mn-ea"/>
                <a:cs typeface="+mn-cs"/>
              </a:rPr>
              <a:t>Block 3: Lesestrategien in der Unterrichts- und Fortbildungspraxis – Beispiel Reziprokes Lehren</a:t>
            </a:r>
            <a:endParaRPr lang="x-none" sz="1200" b="1" i="1"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Was ist „Reziprokes Lehren“?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Reziprokes Lehren  im Unterricht: Ablaufplan und Praxistipps </a:t>
            </a:r>
            <a:endParaRPr lang="x-non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Reziprokes Lehren in der Lehrerfortbildung: Training des Strategiesets. </a:t>
            </a:r>
            <a:endParaRPr lang="x-non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pPr/>
              <a:t>2</a:t>
            </a:fld>
            <a:endParaRPr lang="en-US" dirty="0"/>
          </a:p>
        </p:txBody>
      </p:sp>
    </p:spTree>
    <p:extLst>
      <p:ext uri="{BB962C8B-B14F-4D97-AF65-F5344CB8AC3E}">
        <p14:creationId xmlns="" xmlns:p14="http://schemas.microsoft.com/office/powerpoint/2010/main" val="222196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a:extLst>
              <a:ext uri="{FF2B5EF4-FFF2-40B4-BE49-F238E27FC236}">
                <a16:creationId xmlns="" xmlns:a16="http://schemas.microsoft.com/office/drawing/2014/main" id="{0C6A0E21-3328-3456-F4EB-6A692DB100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Foliennummernplatzhalter 3">
            <a:extLst>
              <a:ext uri="{FF2B5EF4-FFF2-40B4-BE49-F238E27FC236}">
                <a16:creationId xmlns="" xmlns:a16="http://schemas.microsoft.com/office/drawing/2014/main" id="{2E8F15CD-1C1D-C834-6DB4-B41EFE42135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AAEE26-B5FB-43B9-ADD1-44CAEA701042}" type="slidenum">
              <a:rPr lang="de-DE" altLang="de-DE">
                <a:latin typeface="Calibri" panose="020F0502020204030204" pitchFamily="34" charset="0"/>
              </a:rPr>
              <a:pPr eaLnBrk="1" hangingPunct="1"/>
              <a:t>5</a:t>
            </a:fld>
            <a:endParaRPr lang="de-DE" altLang="de-DE">
              <a:latin typeface="Calibri" panose="020F0502020204030204" pitchFamily="34" charset="0"/>
            </a:endParaRPr>
          </a:p>
        </p:txBody>
      </p:sp>
      <p:sp>
        <p:nvSpPr>
          <p:cNvPr id="50180" name="Notizenplatzhalter 2">
            <a:extLst>
              <a:ext uri="{FF2B5EF4-FFF2-40B4-BE49-F238E27FC236}">
                <a16:creationId xmlns="" xmlns:a16="http://schemas.microsoft.com/office/drawing/2014/main" id="{44AF8269-02FF-81DA-3458-D869341F834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98475" eaLnBrk="1" hangingPunct="1">
              <a:spcBef>
                <a:spcPct val="0"/>
              </a:spcBef>
              <a:buClr>
                <a:srgbClr val="000000"/>
              </a:buClr>
            </a:pPr>
            <a:endParaRPr lang="de-DE" altLang="de-DE">
              <a:solidFill>
                <a:srgbClr val="000000"/>
              </a:solidFill>
              <a:cs typeface="Arial" panose="020B0604020202020204" pitchFamily="34" charset="0"/>
            </a:endParaRPr>
          </a:p>
          <a:p>
            <a:pPr defTabSz="498475" eaLnBrk="1" hangingPunct="1">
              <a:spcBef>
                <a:spcPct val="0"/>
              </a:spcBef>
              <a:buClr>
                <a:srgbClr val="000000"/>
              </a:buClr>
            </a:pPr>
            <a:r>
              <a:rPr lang="de-DE" altLang="de-DE" sz="1100" b="1">
                <a:solidFill>
                  <a:srgbClr val="000000"/>
                </a:solidFill>
                <a:cs typeface="Arial" panose="020B0604020202020204" pitchFamily="34" charset="0"/>
              </a:rPr>
              <a:t>Was genau versteht man nun unter „Reziprokem Lehren ? </a:t>
            </a:r>
          </a:p>
          <a:p>
            <a:pPr defTabSz="498475" eaLnBrk="1" hangingPunct="1">
              <a:spcBef>
                <a:spcPct val="0"/>
              </a:spcBef>
              <a:buClr>
                <a:srgbClr val="000000"/>
              </a:buClr>
            </a:pPr>
            <a:r>
              <a:rPr lang="de-DE" altLang="de-DE" sz="1100">
                <a:solidFill>
                  <a:srgbClr val="000000"/>
                </a:solidFill>
                <a:cs typeface="Arial" panose="020B0604020202020204" pitchFamily="34" charset="0"/>
              </a:rPr>
              <a:t>Ursprünglich war es ein Trainingsprogramm, das </a:t>
            </a:r>
            <a:r>
              <a:rPr lang="de-DE" altLang="de-DE" sz="1100" b="1">
                <a:solidFill>
                  <a:srgbClr val="000000"/>
                </a:solidFill>
                <a:cs typeface="Arial" panose="020B0604020202020204" pitchFamily="34" charset="0"/>
              </a:rPr>
              <a:t>Lernende“ mit großen Verständnisproblemen dazu verhelfen sollte, </a:t>
            </a:r>
            <a:r>
              <a:rPr lang="de-DE" altLang="de-DE" sz="1100">
                <a:solidFill>
                  <a:srgbClr val="000000"/>
                </a:solidFill>
                <a:cs typeface="Arial" panose="020B0604020202020204" pitchFamily="34" charset="0"/>
              </a:rPr>
              <a:t>ihr </a:t>
            </a:r>
            <a:r>
              <a:rPr lang="de-DE" altLang="de-DE" sz="1100" b="1">
                <a:solidFill>
                  <a:srgbClr val="000000"/>
                </a:solidFill>
                <a:cs typeface="Arial" panose="020B0604020202020204" pitchFamily="34" charset="0"/>
              </a:rPr>
              <a:t>textbasiertes Lernen aus Sachtexten </a:t>
            </a:r>
            <a:r>
              <a:rPr lang="de-DE" altLang="de-DE" sz="1100">
                <a:solidFill>
                  <a:srgbClr val="000000"/>
                </a:solidFill>
                <a:cs typeface="Arial" panose="020B0604020202020204" pitchFamily="34" charset="0"/>
              </a:rPr>
              <a:t>zu verbessern.</a:t>
            </a:r>
          </a:p>
          <a:p>
            <a:pPr defTabSz="498475" eaLnBrk="1" hangingPunct="1">
              <a:spcBef>
                <a:spcPct val="0"/>
              </a:spcBef>
              <a:buClr>
                <a:srgbClr val="000000"/>
              </a:buClr>
            </a:pPr>
            <a:r>
              <a:rPr lang="de-DE" altLang="de-DE" sz="1100">
                <a:solidFill>
                  <a:srgbClr val="000000"/>
                </a:solidFill>
                <a:cs typeface="Arial" panose="020B0604020202020204" pitchFamily="34" charset="0"/>
              </a:rPr>
              <a:t>Die US-Forscherinnen Ann Palincsar und Ann Brown entwickelten es 1986 und nannten es Reciprocal Teaching (RT)= deutsch: Reziprokes oder Wechselseitiges Lehren, auch als Reziprokes Lesen oder Reziprokes Lernen bezeichnet (= RL). Innovativ daran war, dass die Schüler(innen) keine isolierten Strategien, sondern ein ganzes </a:t>
            </a:r>
            <a:r>
              <a:rPr lang="de-DE" altLang="de-DE" sz="1100" b="1">
                <a:solidFill>
                  <a:srgbClr val="000000"/>
                </a:solidFill>
                <a:cs typeface="Arial" panose="020B0604020202020204" pitchFamily="34" charset="0"/>
              </a:rPr>
              <a:t>Strategie-Set</a:t>
            </a:r>
            <a:r>
              <a:rPr lang="de-DE" altLang="de-DE" sz="1100">
                <a:solidFill>
                  <a:srgbClr val="000000"/>
                </a:solidFill>
                <a:cs typeface="Arial" panose="020B0604020202020204" pitchFamily="34" charset="0"/>
              </a:rPr>
              <a:t> erlernten, das sie flexibel und interaktiv anwenden konnten.</a:t>
            </a:r>
          </a:p>
          <a:p>
            <a:pPr defTabSz="498475" eaLnBrk="1" hangingPunct="1">
              <a:spcBef>
                <a:spcPct val="0"/>
              </a:spcBef>
              <a:buClr>
                <a:srgbClr val="000000"/>
              </a:buClr>
            </a:pPr>
            <a:endParaRPr lang="de-DE" altLang="de-DE" sz="1100">
              <a:solidFill>
                <a:srgbClr val="000000"/>
              </a:solidFill>
              <a:cs typeface="Arial" panose="020B0604020202020204" pitchFamily="34" charset="0"/>
            </a:endParaRPr>
          </a:p>
          <a:p>
            <a:pPr defTabSz="498475" eaLnBrk="1" hangingPunct="1">
              <a:spcBef>
                <a:spcPct val="0"/>
              </a:spcBef>
              <a:buClr>
                <a:srgbClr val="000000"/>
              </a:buClr>
            </a:pPr>
            <a:r>
              <a:rPr lang="de-DE" altLang="de-DE" sz="1100">
                <a:solidFill>
                  <a:srgbClr val="000000"/>
                </a:solidFill>
                <a:cs typeface="Arial" panose="020B0604020202020204" pitchFamily="34" charset="0"/>
              </a:rPr>
              <a:t>Es wird inzwischen international in vielen Varianten, von der Grundschule bis in die Universität hinein, für eine Vielzahl von Textarten,  mit bemerkenswertem Erfolg eingesetzt.</a:t>
            </a:r>
          </a:p>
          <a:p>
            <a:pPr defTabSz="498475" eaLnBrk="1" hangingPunct="1">
              <a:spcBef>
                <a:spcPct val="0"/>
              </a:spcBef>
              <a:buClr>
                <a:srgbClr val="000000"/>
              </a:buClr>
            </a:pPr>
            <a:endParaRPr lang="de-DE" altLang="de-DE" sz="1100">
              <a:solidFill>
                <a:srgbClr val="000000"/>
              </a:solidFill>
              <a:cs typeface="Arial" panose="020B0604020202020204" pitchFamily="34" charset="0"/>
            </a:endParaRPr>
          </a:p>
          <a:p>
            <a:pPr defTabSz="498475" eaLnBrk="1" hangingPunct="1">
              <a:spcBef>
                <a:spcPct val="0"/>
              </a:spcBef>
              <a:buClr>
                <a:srgbClr val="000000"/>
              </a:buClr>
            </a:pPr>
            <a:r>
              <a:rPr lang="de-DE" altLang="de-DE" sz="1100">
                <a:solidFill>
                  <a:srgbClr val="000000"/>
                </a:solidFill>
                <a:cs typeface="Arial" panose="020B0604020202020204" pitchFamily="34" charset="0"/>
              </a:rPr>
              <a:t>Und so gestaltet sich das Verfahren.</a:t>
            </a:r>
          </a:p>
          <a:p>
            <a:pPr defTabSz="498475" eaLnBrk="1" hangingPunct="1">
              <a:spcBef>
                <a:spcPct val="0"/>
              </a:spcBef>
              <a:buClr>
                <a:srgbClr val="000000"/>
              </a:buClr>
            </a:pPr>
            <a:endParaRPr lang="de-DE" altLang="de-DE" sz="1100">
              <a:solidFill>
                <a:srgbClr val="000000"/>
              </a:solidFill>
              <a:cs typeface="Arial" panose="020B0604020202020204" pitchFamily="34" charset="0"/>
            </a:endParaRPr>
          </a:p>
          <a:p>
            <a:pPr defTabSz="498475" eaLnBrk="1" hangingPunct="1">
              <a:spcBef>
                <a:spcPct val="0"/>
              </a:spcBef>
              <a:buClr>
                <a:srgbClr val="000000"/>
              </a:buClr>
            </a:pPr>
            <a:r>
              <a:rPr lang="de-DE" altLang="de-DE" sz="1100">
                <a:solidFill>
                  <a:srgbClr val="000000"/>
                </a:solidFill>
                <a:cs typeface="Arial" panose="020B0604020202020204" pitchFamily="34" charset="0"/>
              </a:rPr>
              <a:t>Vier Strategien: </a:t>
            </a:r>
            <a:r>
              <a:rPr lang="en-US" altLang="de-DE" sz="1100" b="1"/>
              <a:t>Zusammenfassen, Fragen stellen, Unklarheiten beseitigen und Vorhersagen treffen</a:t>
            </a:r>
            <a:r>
              <a:rPr lang="de-DE" altLang="de-DE" sz="1100">
                <a:solidFill>
                  <a:srgbClr val="000000"/>
                </a:solidFill>
                <a:cs typeface="Arial" panose="020B0604020202020204" pitchFamily="34" charset="0"/>
              </a:rPr>
              <a:t> werden in einem </a:t>
            </a:r>
            <a:r>
              <a:rPr lang="de-DE" altLang="de-DE" sz="1100" b="1">
                <a:solidFill>
                  <a:srgbClr val="000000"/>
                </a:solidFill>
                <a:cs typeface="Arial" panose="020B0604020202020204" pitchFamily="34" charset="0"/>
              </a:rPr>
              <a:t>klar strukturierten Dialog </a:t>
            </a:r>
            <a:r>
              <a:rPr lang="de-DE" altLang="de-DE" sz="1100">
                <a:solidFill>
                  <a:srgbClr val="000000"/>
                </a:solidFill>
                <a:cs typeface="Arial" panose="020B0604020202020204" pitchFamily="34" charset="0"/>
              </a:rPr>
              <a:t>zwischen Lehrkraft und Schülerinnen oder als </a:t>
            </a:r>
            <a:r>
              <a:rPr lang="de-DE" altLang="de-DE" sz="1100" b="1">
                <a:solidFill>
                  <a:srgbClr val="000000"/>
                </a:solidFill>
                <a:cs typeface="Arial" panose="020B0604020202020204" pitchFamily="34" charset="0"/>
              </a:rPr>
              <a:t>strukturiertes Gruppengespräch </a:t>
            </a:r>
            <a:r>
              <a:rPr lang="de-DE" altLang="de-DE" sz="1100">
                <a:solidFill>
                  <a:srgbClr val="000000"/>
                </a:solidFill>
                <a:cs typeface="Arial" panose="020B0604020202020204" pitchFamily="34" charset="0"/>
              </a:rPr>
              <a:t>zwischen Schülerinnen angewandt. </a:t>
            </a:r>
          </a:p>
          <a:p>
            <a:pPr defTabSz="498475" eaLnBrk="1" hangingPunct="1">
              <a:spcBef>
                <a:spcPct val="0"/>
              </a:spcBef>
            </a:pPr>
            <a:endParaRPr lang="en-US" altLang="de-DE">
              <a:latin typeface="Arial" panose="020B0604020202020204" pitchFamily="34" charset="0"/>
              <a:cs typeface="Arial" panose="020B0604020202020204" pitchFamily="34" charset="0"/>
            </a:endParaRPr>
          </a:p>
          <a:p>
            <a:pPr defTabSz="498475" eaLnBrk="1" hangingPunct="1">
              <a:spcBef>
                <a:spcPct val="0"/>
              </a:spcBef>
              <a:buClr>
                <a:srgbClr val="000000"/>
              </a:buClr>
            </a:pPr>
            <a:endParaRPr lang="de-DE" altLang="de-DE">
              <a:latin typeface="Arial" panose="020B0604020202020204" pitchFamily="34" charset="0"/>
              <a:cs typeface="Arial" panose="020B0604020202020204" pitchFamily="34" charset="0"/>
            </a:endParaRPr>
          </a:p>
          <a:p>
            <a:pPr defTabSz="498475" eaLnBrk="1" hangingPunct="1">
              <a:spcBef>
                <a:spcPct val="0"/>
              </a:spcBef>
            </a:pPr>
            <a:endParaRPr lang="de-DE" altLang="de-DE">
              <a:latin typeface="Arial" panose="020B0604020202020204" pitchFamily="34" charset="0"/>
              <a:cs typeface="Arial" panose="020B0604020202020204" pitchFamily="34" charset="0"/>
            </a:endParaRPr>
          </a:p>
          <a:p>
            <a:pPr defTabSz="498475" eaLnBrk="1" hangingPunct="1">
              <a:spcBef>
                <a:spcPct val="0"/>
              </a:spcBef>
            </a:pPr>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 xmlns:a16="http://schemas.microsoft.com/office/drawing/2014/main" id="{9A37CE3F-0B9A-7660-C832-2365CEA364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izenplatzhalter 2">
            <a:extLst>
              <a:ext uri="{FF2B5EF4-FFF2-40B4-BE49-F238E27FC236}">
                <a16:creationId xmlns="" xmlns:a16="http://schemas.microsoft.com/office/drawing/2014/main" id="{BC4F598F-52AD-241B-EC39-358C4BC4FBA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98475" eaLnBrk="1" hangingPunct="1">
              <a:spcBef>
                <a:spcPct val="0"/>
              </a:spcBef>
              <a:buClr>
                <a:srgbClr val="000000"/>
              </a:buClr>
            </a:pPr>
            <a:r>
              <a:rPr lang="de-DE" altLang="de-DE" sz="1100">
                <a:solidFill>
                  <a:srgbClr val="000000"/>
                </a:solidFill>
                <a:cs typeface="Arial" panose="020B0604020202020204" pitchFamily="34" charset="0"/>
              </a:rPr>
              <a:t>Der Dialog/ das Gespräch beim Reziproken Lehren ist </a:t>
            </a:r>
            <a:r>
              <a:rPr lang="de-DE" altLang="de-DE" sz="1100" b="1">
                <a:solidFill>
                  <a:srgbClr val="000000"/>
                </a:solidFill>
                <a:cs typeface="Arial" panose="020B0604020202020204" pitchFamily="34" charset="0"/>
              </a:rPr>
              <a:t>ein Prozess der Interaktion, Kooperation und gemeinsamen Konstruktion von Wissen</a:t>
            </a:r>
            <a:r>
              <a:rPr lang="de-DE" altLang="de-DE" sz="1100">
                <a:solidFill>
                  <a:srgbClr val="000000"/>
                </a:solidFill>
                <a:cs typeface="Arial" panose="020B0604020202020204" pitchFamily="34" charset="0"/>
              </a:rPr>
              <a:t>.</a:t>
            </a:r>
          </a:p>
          <a:p>
            <a:pPr defTabSz="498475" eaLnBrk="1" hangingPunct="1">
              <a:spcBef>
                <a:spcPct val="0"/>
              </a:spcBef>
              <a:buClr>
                <a:srgbClr val="000000"/>
              </a:buClr>
            </a:pPr>
            <a:endParaRPr lang="de-DE" altLang="de-DE" sz="1100">
              <a:solidFill>
                <a:srgbClr val="000000"/>
              </a:solidFill>
              <a:cs typeface="Arial" panose="020B0604020202020204" pitchFamily="34" charset="0"/>
            </a:endParaRPr>
          </a:p>
          <a:p>
            <a:pPr defTabSz="498475" eaLnBrk="1" hangingPunct="1">
              <a:spcBef>
                <a:spcPct val="0"/>
              </a:spcBef>
              <a:buClr>
                <a:srgbClr val="000000"/>
              </a:buClr>
            </a:pPr>
            <a:r>
              <a:rPr lang="de-DE" altLang="de-DE" sz="1100">
                <a:solidFill>
                  <a:srgbClr val="000000"/>
                </a:solidFill>
                <a:cs typeface="Arial" panose="020B0604020202020204" pitchFamily="34" charset="0"/>
              </a:rPr>
              <a:t>Die Rolle der Lernenden und die Rolle der Lehrkraft wechseln in diesem Prozess kontinuierlich:</a:t>
            </a:r>
          </a:p>
          <a:p>
            <a:pPr defTabSz="498475" eaLnBrk="1" hangingPunct="1">
              <a:spcBef>
                <a:spcPct val="0"/>
              </a:spcBef>
              <a:buClr>
                <a:srgbClr val="000000"/>
              </a:buClr>
            </a:pPr>
            <a:r>
              <a:rPr lang="de-DE" altLang="de-DE" sz="1100">
                <a:solidFill>
                  <a:srgbClr val="000000"/>
                </a:solidFill>
                <a:cs typeface="Arial" panose="020B0604020202020204" pitchFamily="34" charset="0"/>
              </a:rPr>
              <a:t>In der Rolle der Lehrkraft fordern die Schülerinnen und  ihre Mitschülerinnen zur Anwendung von Strategien heraus. In der Rolle der Schülerinnen und Schüler wenden sie diese Strategien selbst an. </a:t>
            </a:r>
            <a:endParaRPr lang="de-DE" altLang="de-DE" sz="1100">
              <a:solidFill>
                <a:srgbClr val="000000"/>
              </a:solidFill>
              <a:latin typeface="Arial" panose="020B0604020202020204" pitchFamily="34" charset="0"/>
              <a:cs typeface="Arial" panose="020B0604020202020204" pitchFamily="34" charset="0"/>
            </a:endParaRPr>
          </a:p>
        </p:txBody>
      </p:sp>
      <p:sp>
        <p:nvSpPr>
          <p:cNvPr id="51204" name="Foliennummernplatzhalter 3">
            <a:extLst>
              <a:ext uri="{FF2B5EF4-FFF2-40B4-BE49-F238E27FC236}">
                <a16:creationId xmlns="" xmlns:a16="http://schemas.microsoft.com/office/drawing/2014/main" id="{63081E47-53B2-E4C2-5535-DE85A4A1D43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F5FBBF-768F-4B61-B8C9-F7134BBDF6F1}" type="slidenum">
              <a:rPr lang="de-DE" altLang="de-DE">
                <a:latin typeface="Calibri" panose="020F0502020204030204" pitchFamily="34" charset="0"/>
              </a:rPr>
              <a:pPr eaLnBrk="1" hangingPunct="1"/>
              <a:t>6</a:t>
            </a:fld>
            <a:endParaRPr lang="de-DE" altLang="de-DE">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 xmlns:a16="http://schemas.microsoft.com/office/drawing/2014/main" id="{DE659607-07F2-C13E-16C4-5046D57351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izenplatzhalter 2">
            <a:extLst>
              <a:ext uri="{FF2B5EF4-FFF2-40B4-BE49-F238E27FC236}">
                <a16:creationId xmlns="" xmlns:a16="http://schemas.microsoft.com/office/drawing/2014/main" id="{09E105B4-114A-025F-E379-6B094F0CCF23}"/>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52228" name="Foliennummernplatzhalter 3">
            <a:extLst>
              <a:ext uri="{FF2B5EF4-FFF2-40B4-BE49-F238E27FC236}">
                <a16:creationId xmlns="" xmlns:a16="http://schemas.microsoft.com/office/drawing/2014/main" id="{6F080807-6207-23CF-80EE-FEAED6C91F0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ACEAE9-A090-48C2-8986-E267818695EC}" type="slidenum">
              <a:rPr lang="en-US" altLang="de-DE">
                <a:latin typeface="Calibri" panose="020F0502020204030204" pitchFamily="34" charset="0"/>
              </a:rPr>
              <a:pPr eaLnBrk="1" hangingPunct="1"/>
              <a:t>8</a:t>
            </a:fld>
            <a:endParaRPr lang="en-US" altLang="de-DE">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 xmlns:a16="http://schemas.microsoft.com/office/drawing/2014/main" id="{A70888BE-B518-C2A6-DFE5-A55E4819F5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izenplatzhalter 2">
            <a:extLst>
              <a:ext uri="{FF2B5EF4-FFF2-40B4-BE49-F238E27FC236}">
                <a16:creationId xmlns="" xmlns:a16="http://schemas.microsoft.com/office/drawing/2014/main" id="{339D1617-A58D-3D23-2EB6-227F58CB296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98475" eaLnBrk="1" hangingPunct="1">
              <a:spcBef>
                <a:spcPct val="0"/>
              </a:spcBef>
              <a:buClr>
                <a:srgbClr val="000000"/>
              </a:buClr>
            </a:pPr>
            <a:endParaRPr lang="de-DE" altLang="de-DE" b="1">
              <a:solidFill>
                <a:srgbClr val="000000"/>
              </a:solidFill>
              <a:cs typeface="Arial" panose="020B0604020202020204" pitchFamily="34" charset="0"/>
            </a:endParaRPr>
          </a:p>
          <a:p>
            <a:pPr defTabSz="498475" eaLnBrk="1" hangingPunct="1">
              <a:spcBef>
                <a:spcPct val="0"/>
              </a:spcBef>
              <a:buClr>
                <a:srgbClr val="000000"/>
              </a:buClr>
            </a:pPr>
            <a:r>
              <a:rPr lang="de-DE" altLang="de-DE">
                <a:solidFill>
                  <a:srgbClr val="000000"/>
                </a:solidFill>
                <a:cs typeface="Arial" panose="020B0604020202020204" pitchFamily="34" charset="0"/>
              </a:rPr>
              <a:t>Als Palincsar &amp; Brown RL in den 1980ern entwarfen, war die ursprüngliche </a:t>
            </a:r>
            <a:r>
              <a:rPr lang="de-DE" altLang="de-DE" b="1">
                <a:solidFill>
                  <a:srgbClr val="000000"/>
                </a:solidFill>
                <a:cs typeface="Arial" panose="020B0604020202020204" pitchFamily="34" charset="0"/>
              </a:rPr>
              <a:t>Reihenfolge der Strategien</a:t>
            </a:r>
            <a:r>
              <a:rPr lang="de-DE" altLang="de-DE">
                <a:solidFill>
                  <a:srgbClr val="000000"/>
                </a:solidFill>
                <a:cs typeface="Arial" panose="020B0604020202020204" pitchFamily="34" charset="0"/>
              </a:rPr>
              <a:t>: Fragen, zusammenfassen, klären, vorhersagen.</a:t>
            </a:r>
          </a:p>
          <a:p>
            <a:pPr defTabSz="498475" eaLnBrk="1" hangingPunct="1">
              <a:spcBef>
                <a:spcPct val="0"/>
              </a:spcBef>
              <a:buClr>
                <a:srgbClr val="000000"/>
              </a:buClr>
            </a:pPr>
            <a:r>
              <a:rPr lang="de-DE" altLang="de-DE">
                <a:solidFill>
                  <a:srgbClr val="000000"/>
                </a:solidFill>
                <a:cs typeface="Arial" panose="020B0604020202020204" pitchFamily="34" charset="0"/>
              </a:rPr>
              <a:t>In den folgenden Jahrzehnten wurden alternative Sequenzen eingeübt, besonders wegen der Relevanz der Aktivierung von Vorwissen. Dementsprechend wurde Vorhersagen oft an die erste Stelle gesetzt, gefolgt von Fragen, Klären und Zusammenfassen. Da sich in der Praxis herausgestellt hat, dass Zusammenfassen die anspruchvollste Aufgabe darstellt, wurde diese Strategie in der weiteren Praxis oft als letzte verwandt.</a:t>
            </a:r>
          </a:p>
          <a:p>
            <a:pPr defTabSz="498475" eaLnBrk="1" hangingPunct="1">
              <a:spcBef>
                <a:spcPct val="0"/>
              </a:spcBef>
              <a:buClr>
                <a:srgbClr val="000000"/>
              </a:buClr>
            </a:pPr>
            <a:endParaRPr lang="de-DE" altLang="de-DE">
              <a:solidFill>
                <a:srgbClr val="000000"/>
              </a:solidFill>
              <a:cs typeface="Arial" panose="020B0604020202020204" pitchFamily="34" charset="0"/>
            </a:endParaRPr>
          </a:p>
          <a:p>
            <a:pPr defTabSz="498475" eaLnBrk="1" hangingPunct="1">
              <a:spcBef>
                <a:spcPct val="0"/>
              </a:spcBef>
              <a:buClr>
                <a:srgbClr val="000000"/>
              </a:buClr>
            </a:pPr>
            <a:r>
              <a:rPr lang="de-DE" altLang="de-DE">
                <a:solidFill>
                  <a:srgbClr val="000000"/>
                </a:solidFill>
                <a:cs typeface="Arial" panose="020B0604020202020204" pitchFamily="34" charset="0"/>
              </a:rPr>
              <a:t>Die Reihenfolge, in der die 4 Strategien auftauchen, ist jedoch nicht entscheidend. </a:t>
            </a:r>
            <a:endParaRPr lang="en-GB" altLang="de-DE">
              <a:cs typeface="Arial" panose="020B0604020202020204" pitchFamily="34" charset="0"/>
            </a:endParaRPr>
          </a:p>
          <a:p>
            <a:pPr defTabSz="498475" eaLnBrk="1" hangingPunct="1">
              <a:spcBef>
                <a:spcPct val="0"/>
              </a:spcBef>
              <a:buClr>
                <a:srgbClr val="000000"/>
              </a:buClr>
            </a:pPr>
            <a:endParaRPr lang="en-US" altLang="de-DE">
              <a:solidFill>
                <a:srgbClr val="000000"/>
              </a:solidFill>
              <a:cs typeface="Arial" panose="020B0604020202020204" pitchFamily="34" charset="0"/>
            </a:endParaRPr>
          </a:p>
          <a:p>
            <a:pPr defTabSz="498475" eaLnBrk="1" hangingPunct="1">
              <a:spcBef>
                <a:spcPct val="0"/>
              </a:spcBef>
              <a:buClr>
                <a:srgbClr val="000000"/>
              </a:buClr>
            </a:pPr>
            <a:r>
              <a:rPr lang="en-US" altLang="de-DE">
                <a:solidFill>
                  <a:srgbClr val="000000"/>
                </a:solidFill>
                <a:cs typeface="Arial" panose="020B0604020202020204" pitchFamily="34" charset="0"/>
              </a:rPr>
              <a:t>Entscheidend ist vielmehr, dass </a:t>
            </a:r>
            <a:r>
              <a:rPr lang="en-US" altLang="de-DE" b="1">
                <a:solidFill>
                  <a:srgbClr val="000000"/>
                </a:solidFill>
                <a:cs typeface="Arial" panose="020B0604020202020204" pitchFamily="34" charset="0"/>
              </a:rPr>
              <a:t>alle vier Strategien – die “Fab 4” (=Fantastischen Vier), wie die Didaktikerin  Lori C. Oczkus sie in Anspielung an die berühmte Pop-Band der Beatles nennt </a:t>
            </a:r>
            <a:r>
              <a:rPr lang="en-US" altLang="de-DE">
                <a:solidFill>
                  <a:srgbClr val="000000"/>
                </a:solidFill>
                <a:cs typeface="Arial" panose="020B0604020202020204" pitchFamily="34" charset="0"/>
              </a:rPr>
              <a:t>– flexibel in einer kontinuierlichen Interaktion mit der Lehrkraft und/ oder den Mitschülerinnen am Text angewendet werden.</a:t>
            </a:r>
          </a:p>
          <a:p>
            <a:pPr defTabSz="498475" eaLnBrk="1" hangingPunct="1">
              <a:spcBef>
                <a:spcPct val="0"/>
              </a:spcBef>
            </a:pPr>
            <a:endParaRPr lang="de-DE" altLang="de-DE"/>
          </a:p>
        </p:txBody>
      </p:sp>
      <p:sp>
        <p:nvSpPr>
          <p:cNvPr id="54276" name="Foliennummernplatzhalter 3">
            <a:extLst>
              <a:ext uri="{FF2B5EF4-FFF2-40B4-BE49-F238E27FC236}">
                <a16:creationId xmlns="" xmlns:a16="http://schemas.microsoft.com/office/drawing/2014/main" id="{D30124B9-EB72-8F09-D83A-7833C7454D0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FFE6DE-967D-48E8-8470-85E35D40B706}" type="slidenum">
              <a:rPr lang="en-US" altLang="de-DE">
                <a:latin typeface="Calibri" panose="020F0502020204030204" pitchFamily="34" charset="0"/>
              </a:rPr>
              <a:pPr eaLnBrk="1" hangingPunct="1"/>
              <a:t>10</a:t>
            </a:fld>
            <a:endParaRPr lang="en-US" altLang="de-DE">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 xmlns:a16="http://schemas.microsoft.com/office/drawing/2014/main" id="{4A5741BD-94A0-B7A0-0FCC-71EE2DA6E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izenplatzhalter 2">
            <a:extLst>
              <a:ext uri="{FF2B5EF4-FFF2-40B4-BE49-F238E27FC236}">
                <a16:creationId xmlns="" xmlns:a16="http://schemas.microsoft.com/office/drawing/2014/main" id="{2BC0F5C3-5B92-AD73-9515-50DD6AE3F4A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55300" name="Foliennummernplatzhalter 3">
            <a:extLst>
              <a:ext uri="{FF2B5EF4-FFF2-40B4-BE49-F238E27FC236}">
                <a16:creationId xmlns="" xmlns:a16="http://schemas.microsoft.com/office/drawing/2014/main" id="{8BCB672E-9987-DEB2-DDC3-A15FFDFABB1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9F32B8-6751-4CAB-A78C-4360C015CF28}" type="slidenum">
              <a:rPr lang="en-US" altLang="de-DE">
                <a:latin typeface="Calibri" panose="020F0502020204030204" pitchFamily="34" charset="0"/>
              </a:rPr>
              <a:pPr eaLnBrk="1" hangingPunct="1"/>
              <a:t>11</a:t>
            </a:fld>
            <a:endParaRPr lang="en-US" altLang="de-DE">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 xmlns:a16="http://schemas.microsoft.com/office/drawing/2014/main" id="{8CDF1040-17D0-E1E7-4042-C7934F0BE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izenplatzhalter 2">
            <a:extLst>
              <a:ext uri="{FF2B5EF4-FFF2-40B4-BE49-F238E27FC236}">
                <a16:creationId xmlns="" xmlns:a16="http://schemas.microsoft.com/office/drawing/2014/main" id="{EF7A812E-882A-6531-08D1-E9B5EF8EFC0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100" b="1">
                <a:solidFill>
                  <a:srgbClr val="000000"/>
                </a:solidFill>
                <a:cs typeface="Arial" panose="020B0604020202020204" pitchFamily="34" charset="0"/>
              </a:rPr>
              <a:t>Lassen Sie uns nun die „Fab 4“ noch einmal im Einzelnen betrachten. </a:t>
            </a:r>
          </a:p>
          <a:p>
            <a:pPr eaLnBrk="1" hangingPunct="1">
              <a:spcBef>
                <a:spcPct val="0"/>
              </a:spcBef>
            </a:pPr>
            <a:endParaRPr lang="de-DE" altLang="de-DE" sz="1100" b="1">
              <a:solidFill>
                <a:srgbClr val="000000"/>
              </a:solidFill>
              <a:cs typeface="Arial" panose="020B0604020202020204" pitchFamily="34" charset="0"/>
            </a:endParaRPr>
          </a:p>
          <a:p>
            <a:pPr eaLnBrk="1" hangingPunct="1">
              <a:spcBef>
                <a:spcPct val="0"/>
              </a:spcBef>
            </a:pPr>
            <a:r>
              <a:rPr lang="de-DE" altLang="de-DE" sz="1100" b="1">
                <a:solidFill>
                  <a:srgbClr val="000000"/>
                </a:solidFill>
                <a:cs typeface="Arial" panose="020B0604020202020204" pitchFamily="34" charset="0"/>
              </a:rPr>
              <a:t>Rolle des Experten/ der Expertin: Vorhersagen treffen</a:t>
            </a:r>
          </a:p>
          <a:p>
            <a:pPr eaLnBrk="1" hangingPunct="1">
              <a:spcBef>
                <a:spcPct val="0"/>
              </a:spcBef>
            </a:pPr>
            <a:endParaRPr lang="de-DE" altLang="de-DE" sz="1100" b="1">
              <a:solidFill>
                <a:srgbClr val="000000"/>
              </a:solidFill>
              <a:cs typeface="Arial" panose="020B0604020202020204" pitchFamily="34" charset="0"/>
            </a:endParaRPr>
          </a:p>
          <a:p>
            <a:pPr eaLnBrk="1" hangingPunct="1">
              <a:spcBef>
                <a:spcPct val="0"/>
              </a:spcBef>
            </a:pPr>
            <a:r>
              <a:rPr lang="de-DE" altLang="de-DE" sz="1100" b="1">
                <a:solidFill>
                  <a:srgbClr val="000000"/>
                </a:solidFill>
                <a:cs typeface="Arial" panose="020B0604020202020204" pitchFamily="34" charset="0"/>
              </a:rPr>
              <a:t>Diese Strategie verlangt vom Lesenden, Vorhersagen zu treffen zu dem, was der Autor, die Autorin als erstes oder als nächstes im Text darstellen könnte. </a:t>
            </a:r>
          </a:p>
          <a:p>
            <a:pPr eaLnBrk="1" hangingPunct="1">
              <a:spcBef>
                <a:spcPct val="0"/>
              </a:spcBef>
            </a:pPr>
            <a:r>
              <a:rPr lang="de-DE" altLang="de-DE" sz="1100">
                <a:solidFill>
                  <a:srgbClr val="000000"/>
                </a:solidFill>
                <a:cs typeface="Arial" panose="020B0604020202020204" pitchFamily="34" charset="0"/>
              </a:rPr>
              <a:t>Eine Voraussage vor dem Lesen gibt dem Lesen eine Zielrichtung: es geht darum, diese Hypothese zu bestätigen oder zu verwerfen.</a:t>
            </a:r>
          </a:p>
          <a:p>
            <a:pPr eaLnBrk="1" hangingPunct="1">
              <a:spcBef>
                <a:spcPct val="0"/>
              </a:spcBef>
            </a:pPr>
            <a:endParaRPr lang="de-DE" altLang="de-DE" sz="1100">
              <a:solidFill>
                <a:srgbClr val="000000"/>
              </a:solidFill>
              <a:cs typeface="Arial" panose="020B0604020202020204" pitchFamily="34" charset="0"/>
            </a:endParaRPr>
          </a:p>
          <a:p>
            <a:pPr eaLnBrk="1" hangingPunct="1">
              <a:spcBef>
                <a:spcPct val="0"/>
              </a:spcBef>
            </a:pPr>
            <a:r>
              <a:rPr lang="de-DE" altLang="de-DE" sz="1100">
                <a:solidFill>
                  <a:srgbClr val="000000"/>
                </a:solidFill>
                <a:cs typeface="Arial" panose="020B0604020202020204" pitchFamily="34" charset="0"/>
              </a:rPr>
              <a:t>Schülerinnen und Schüler sind es nicht gewohnt, Vokabular für das Sprechen über ihre Leseprozesse zu verwenden. Deshalb müssen sie diese Ausdrücke für Denkvorgänge erlernen.</a:t>
            </a:r>
          </a:p>
          <a:p>
            <a:pPr eaLnBrk="1" hangingPunct="1">
              <a:spcBef>
                <a:spcPct val="0"/>
              </a:spcBef>
            </a:pPr>
            <a:endParaRPr lang="de-DE" altLang="de-DE" sz="1100">
              <a:solidFill>
                <a:srgbClr val="000000"/>
              </a:solidFill>
              <a:cs typeface="Arial" panose="020B0604020202020204" pitchFamily="34" charset="0"/>
            </a:endParaRPr>
          </a:p>
          <a:p>
            <a:pPr eaLnBrk="1" hangingPunct="1">
              <a:spcBef>
                <a:spcPct val="0"/>
              </a:spcBef>
            </a:pPr>
            <a:r>
              <a:rPr lang="de-DE" altLang="de-DE" sz="1100" b="1">
                <a:solidFill>
                  <a:srgbClr val="000000"/>
                </a:solidFill>
                <a:cs typeface="Arial" panose="020B0604020202020204" pitchFamily="34" charset="0"/>
              </a:rPr>
              <a:t>Satzanfänge </a:t>
            </a:r>
            <a:r>
              <a:rPr lang="de-DE" altLang="de-DE" sz="1100">
                <a:solidFill>
                  <a:srgbClr val="000000"/>
                </a:solidFill>
                <a:cs typeface="Arial" panose="020B0604020202020204" pitchFamily="34" charset="0"/>
              </a:rPr>
              <a:t>auf Rollenkarten bieten ihnen Unterstützung beim Erlernen der vier Expertenrollen des Reziproken Lehrens.</a:t>
            </a:r>
          </a:p>
          <a:p>
            <a:pPr eaLnBrk="1" hangingPunct="1">
              <a:spcBef>
                <a:spcPct val="0"/>
              </a:spcBef>
            </a:pPr>
            <a:endParaRPr lang="de-DE" altLang="de-DE"/>
          </a:p>
        </p:txBody>
      </p:sp>
      <p:sp>
        <p:nvSpPr>
          <p:cNvPr id="56324" name="Foliennummernplatzhalter 3">
            <a:extLst>
              <a:ext uri="{FF2B5EF4-FFF2-40B4-BE49-F238E27FC236}">
                <a16:creationId xmlns="" xmlns:a16="http://schemas.microsoft.com/office/drawing/2014/main" id="{84996017-2CA5-AF4F-1A3F-FF116871F5C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E576D0-E7E7-484B-8A87-EC8206009102}" type="slidenum">
              <a:rPr lang="en-US" altLang="de-DE">
                <a:latin typeface="Calibri" panose="020F0502020204030204" pitchFamily="34" charset="0"/>
              </a:rPr>
              <a:pPr eaLnBrk="1" hangingPunct="1"/>
              <a:t>12</a:t>
            </a:fld>
            <a:endParaRPr lang="en-US" altLang="de-DE">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 xmlns:a16="http://schemas.microsoft.com/office/drawing/2014/main" id="{F8451482-E93D-1FA0-F7AD-DDA6F79966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izenplatzhalter 2">
            <a:extLst>
              <a:ext uri="{FF2B5EF4-FFF2-40B4-BE49-F238E27FC236}">
                <a16:creationId xmlns="" xmlns:a16="http://schemas.microsoft.com/office/drawing/2014/main" id="{0DAFB802-3CFB-8247-351D-653ECEF5DFCC}"/>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100" b="1">
                <a:solidFill>
                  <a:srgbClr val="000000"/>
                </a:solidFill>
                <a:cs typeface="Arial" panose="020B0604020202020204" pitchFamily="34" charset="0"/>
              </a:rPr>
              <a:t>Rolle des Experten/ der Expertin: Fragen formulieren</a:t>
            </a:r>
          </a:p>
          <a:p>
            <a:pPr eaLnBrk="1" hangingPunct="1">
              <a:spcBef>
                <a:spcPct val="0"/>
              </a:spcBef>
            </a:pPr>
            <a:endParaRPr lang="de-DE" altLang="de-DE" sz="1100" b="1">
              <a:solidFill>
                <a:srgbClr val="000000"/>
              </a:solidFill>
              <a:cs typeface="Arial" panose="020B0604020202020204" pitchFamily="34" charset="0"/>
            </a:endParaRPr>
          </a:p>
          <a:p>
            <a:pPr eaLnBrk="1" hangingPunct="1">
              <a:spcBef>
                <a:spcPct val="0"/>
              </a:spcBef>
            </a:pPr>
            <a:r>
              <a:rPr lang="de-DE" altLang="de-DE" sz="1100" b="1">
                <a:solidFill>
                  <a:srgbClr val="000000"/>
                </a:solidFill>
                <a:cs typeface="Arial" panose="020B0604020202020204" pitchFamily="34" charset="0"/>
              </a:rPr>
              <a:t>Fragen zu stellen schärft das Bewusstsein der Lernenden für die Grundgedanken des Textes.</a:t>
            </a:r>
          </a:p>
          <a:p>
            <a:pPr eaLnBrk="1" hangingPunct="1">
              <a:spcBef>
                <a:spcPct val="0"/>
              </a:spcBef>
            </a:pPr>
            <a:r>
              <a:rPr lang="de-DE" altLang="de-DE" sz="1100">
                <a:solidFill>
                  <a:srgbClr val="000000"/>
                </a:solidFill>
                <a:cs typeface="Arial" panose="020B0604020202020204" pitchFamily="34" charset="0"/>
              </a:rPr>
              <a:t>Zuerst stellen die Lernenden Fragen, wie sie eine Lehrperson stellen würde. Diese können sie aus dem Text heraus beantworten. Es geht also um eine Art Faktencheck zu den Inhalten des Textes, der einem Quiz vergleichbar ist. Um Fragen zu formulieren, müssen Schülerinnen und Schüler zunächst herausfinden, welche Information bedeutsam genug ist, um Gegenstand einer Frage zu sein. Dann formulieren Sie den Inhalt in eine Frage um und überprüfen, ob sie selbst in der Lage wären, die Antwort zu finden. Mit wachsender Praxis sollen die Fragen weiter differenziert werden (z.B. Wozu? Was, wenn…?) </a:t>
            </a:r>
          </a:p>
          <a:p>
            <a:pPr eaLnBrk="1" hangingPunct="1">
              <a:spcBef>
                <a:spcPct val="0"/>
              </a:spcBef>
            </a:pPr>
            <a:r>
              <a:rPr lang="de-DE" altLang="de-DE" sz="1100">
                <a:solidFill>
                  <a:srgbClr val="000000"/>
                </a:solidFill>
                <a:cs typeface="Arial" panose="020B0604020202020204" pitchFamily="34" charset="0"/>
              </a:rPr>
              <a:t>Vgl. zu vertieften Fragestrategien das Schema der Frage-Antwort Relationen nach Taffy Raffael –Folie xx dieser Präsentation</a:t>
            </a:r>
          </a:p>
          <a:p>
            <a:pPr eaLnBrk="1" hangingPunct="1">
              <a:spcBef>
                <a:spcPct val="0"/>
              </a:spcBef>
            </a:pPr>
            <a:endParaRPr lang="de-DE" altLang="de-DE"/>
          </a:p>
        </p:txBody>
      </p:sp>
      <p:sp>
        <p:nvSpPr>
          <p:cNvPr id="57348" name="Foliennummernplatzhalter 3">
            <a:extLst>
              <a:ext uri="{FF2B5EF4-FFF2-40B4-BE49-F238E27FC236}">
                <a16:creationId xmlns="" xmlns:a16="http://schemas.microsoft.com/office/drawing/2014/main" id="{76C08DBC-10BD-F3A8-B058-25BB5A2417B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75CA47-5840-46A1-A839-BA530A574B49}" type="slidenum">
              <a:rPr lang="en-US" altLang="de-DE">
                <a:latin typeface="Calibri" panose="020F0502020204030204" pitchFamily="34" charset="0"/>
              </a:rPr>
              <a:pPr eaLnBrk="1" hangingPunct="1"/>
              <a:t>13</a:t>
            </a:fld>
            <a:endParaRPr lang="en-US" altLang="de-D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r>
              <a:rPr lang="de-DE" sz="3600" dirty="0">
                <a:solidFill>
                  <a:schemeClr val="bg1"/>
                </a:solidFill>
              </a:rPr>
              <a:t/>
            </a:r>
            <a:br>
              <a:rPr lang="de-DE" sz="3600" dirty="0">
                <a:solidFill>
                  <a:schemeClr val="bg1"/>
                </a:solidFill>
              </a:rPr>
            </a:br>
            <a:r>
              <a:rPr lang="de-DE" sz="3600" dirty="0">
                <a:solidFill>
                  <a:schemeClr val="bg1"/>
                </a:solidFill>
              </a:rPr>
              <a:t/>
            </a:r>
            <a:br>
              <a:rPr lang="de-DE" sz="3600" dirty="0">
                <a:solidFill>
                  <a:schemeClr val="bg1"/>
                </a:solidFill>
              </a:rPr>
            </a:br>
            <a:r>
              <a:rPr lang="de-DE" sz="3600" b="1" dirty="0">
                <a:solidFill>
                  <a:schemeClr val="bg1"/>
                </a:solidFill>
              </a:rPr>
              <a:t>Block :</a:t>
            </a:r>
            <a:br>
              <a:rPr lang="de-DE" sz="3600" b="1" dirty="0">
                <a:solidFill>
                  <a:schemeClr val="bg1"/>
                </a:solidFill>
              </a:rPr>
            </a:br>
            <a:r>
              <a:rPr lang="de-DE" sz="3600" dirty="0">
                <a:solidFill>
                  <a:schemeClr val="bg1"/>
                </a:solidFill>
              </a:rPr>
              <a:t/>
            </a: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 xmlns:a16="http://schemas.microsoft.com/office/drawing/2014/main" id="{E7045018-2D2F-41BF-85F4-834E2CC6B2A8}"/>
              </a:ext>
            </a:extLst>
          </p:cNvPr>
          <p:cNvPicPr>
            <a:picLocks noChangeAspect="1"/>
          </p:cNvPicPr>
          <p:nvPr userDrawn="1"/>
        </p:nvPicPr>
        <p:blipFill>
          <a:blip r:embed="rId2" cstate="print"/>
          <a:stretch>
            <a:fillRect/>
          </a:stretch>
        </p:blipFill>
        <p:spPr>
          <a:xfrm>
            <a:off x="-36512" y="-27385"/>
            <a:ext cx="9216000" cy="6912000"/>
          </a:xfrm>
          <a:prstGeom prst="rect">
            <a:avLst/>
          </a:prstGeom>
        </p:spPr>
      </p:pic>
      <p:sp>
        <p:nvSpPr>
          <p:cNvPr id="24" name="Titel 1">
            <a:extLst>
              <a:ext uri="{FF2B5EF4-FFF2-40B4-BE49-F238E27FC236}">
                <a16:creationId xmlns=""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 xmlns:a16="http://schemas.microsoft.com/office/drawing/2014/main" id="{54129632-949F-4D97-A3FE-2FF5544D29D2}"/>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 xmlns:a16="http://schemas.microsoft.com/office/drawing/2014/main" id="{2FBF8664-4987-463F-929A-3580E5CC521F}"/>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 xmlns:a16="http://schemas.microsoft.com/office/drawing/2014/main" id="{C6E2295A-6F85-4678-8FDD-98CF9EA6894B}"/>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 xmlns:a16="http://schemas.microsoft.com/office/drawing/2014/main" id="{36E0FCD5-7A19-41B6-AE2E-A9C0A2788023}"/>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2">
            <a:extLst>
              <a:ext uri="{FF2B5EF4-FFF2-40B4-BE49-F238E27FC236}">
                <a16:creationId xmlns=""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 xmlns:a16="http://schemas.microsoft.com/office/drawing/2014/main" id="{1E63925C-7A48-4D7F-99C6-EB28BA814CB0}"/>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2">
            <a:extLst>
              <a:ext uri="{FF2B5EF4-FFF2-40B4-BE49-F238E27FC236}">
                <a16:creationId xmlns=""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 xmlns:a16="http://schemas.microsoft.com/office/drawing/2014/main" id="{3DC0D342-D802-4279-B6C8-59F5096A0945}"/>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2">
            <a:extLst>
              <a:ext uri="{FF2B5EF4-FFF2-40B4-BE49-F238E27FC236}">
                <a16:creationId xmlns=""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 xmlns:a16="http://schemas.microsoft.com/office/drawing/2014/main" id="{2196563B-B75D-4C55-8EF9-DD237CBF2F82}"/>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2">
            <a:extLst>
              <a:ext uri="{FF2B5EF4-FFF2-40B4-BE49-F238E27FC236}">
                <a16:creationId xmlns=""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 xmlns:a16="http://schemas.microsoft.com/office/drawing/2014/main" id="{A7B8408C-AD5A-4C5C-974D-4E80AC94773A}"/>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2">
            <a:extLst>
              <a:ext uri="{FF2B5EF4-FFF2-40B4-BE49-F238E27FC236}">
                <a16:creationId xmlns=""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 xmlns:a16="http://schemas.microsoft.com/office/drawing/2014/main" id="{3A6C2456-52F5-4AC8-AA86-B20896E4B1CE}"/>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2">
            <a:extLst>
              <a:ext uri="{FF2B5EF4-FFF2-40B4-BE49-F238E27FC236}">
                <a16:creationId xmlns=""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 xmlns:a16="http://schemas.microsoft.com/office/drawing/2014/main" id="{9840D880-A173-4306-9E4E-159D87CF4DCA}"/>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2">
            <a:extLst>
              <a:ext uri="{FF2B5EF4-FFF2-40B4-BE49-F238E27FC236}">
                <a16:creationId xmlns=""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 xmlns:a16="http://schemas.microsoft.com/office/drawing/2014/main" id="{10453BE8-76F5-4DB3-94E4-DAFD993A5135}"/>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2">
            <a:extLst>
              <a:ext uri="{FF2B5EF4-FFF2-40B4-BE49-F238E27FC236}">
                <a16:creationId xmlns=""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 xmlns:a16="http://schemas.microsoft.com/office/drawing/2014/main" id="{6351C348-0E9B-4562-AC2C-DE0DFACFD2DE}"/>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2">
            <a:extLst>
              <a:ext uri="{FF2B5EF4-FFF2-40B4-BE49-F238E27FC236}">
                <a16:creationId xmlns=""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 xmlns:a16="http://schemas.microsoft.com/office/drawing/2014/main" id="{DE750C04-5A6A-4E29-8EB2-ED4AC60E0E9A}"/>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 xmlns:a16="http://schemas.microsoft.com/office/drawing/2014/main" id="{53E2A491-2E65-459A-91FB-F42819830EB8}"/>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 xmlns:a16="http://schemas.microsoft.com/office/drawing/2014/main" id="{F12053D1-6F03-4C8F-8467-1F790D1A1DC2}"/>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pic>
        <p:nvPicPr>
          <p:cNvPr id="12" name="Grafik 11">
            <a:extLst>
              <a:ext uri="{FF2B5EF4-FFF2-40B4-BE49-F238E27FC236}">
                <a16:creationId xmlns="" xmlns:a16="http://schemas.microsoft.com/office/drawing/2014/main" id="{BBE47BC9-124E-427A-A0E5-155A78C27049}"/>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 xmlns:a16="http://schemas.microsoft.com/office/drawing/2014/main" id="{6DD74D0A-1F17-4E52-B575-15F268F33FC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 xmlns:a16="http://schemas.microsoft.com/office/drawing/2014/main" id="{22B36B9B-B32F-4509-A0CF-DAC1C196977D}"/>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12">
            <a:extLst>
              <a:ext uri="{FF2B5EF4-FFF2-40B4-BE49-F238E27FC236}">
                <a16:creationId xmlns=""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 xmlns:a16="http://schemas.microsoft.com/office/drawing/2014/main" id="{33C02042-3ECC-405F-B62C-0D351D5E370E}"/>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pPr/>
              <a:t>17.09.2022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pPr/>
              <a:t>‹Nr.›</a:t>
            </a:fld>
            <a:endParaRPr lang="de-DE" dirty="0"/>
          </a:p>
        </p:txBody>
      </p:sp>
    </p:spTree>
    <p:extLst>
      <p:ext uri="{BB962C8B-B14F-4D97-AF65-F5344CB8AC3E}">
        <p14:creationId xmlns=""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2" name="Inhaltsplatzhalter 7">
            <a:extLst>
              <a:ext uri="{FF2B5EF4-FFF2-40B4-BE49-F238E27FC236}">
                <a16:creationId xmlns="" xmlns:a16="http://schemas.microsoft.com/office/drawing/2014/main" id="{6A32BB42-DF76-AAEE-2422-F88C92A96A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24503" t="10300" r="15231" b="83337"/>
          <a:stretch>
            <a:fillRect/>
          </a:stretch>
        </p:blipFill>
        <p:spPr bwMode="auto">
          <a:xfrm>
            <a:off x="0" y="0"/>
            <a:ext cx="9174163"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gelmäßiges Fünfeck 7">
            <a:extLst>
              <a:ext uri="{FF2B5EF4-FFF2-40B4-BE49-F238E27FC236}">
                <a16:creationId xmlns="" xmlns:a16="http://schemas.microsoft.com/office/drawing/2014/main" id="{42D175CD-8295-EAB4-6F37-5A7CA005F98C}"/>
              </a:ext>
            </a:extLst>
          </p:cNvPr>
          <p:cNvSpPr/>
          <p:nvPr userDrawn="1"/>
        </p:nvSpPr>
        <p:spPr>
          <a:xfrm>
            <a:off x="8412163" y="5835650"/>
            <a:ext cx="385762" cy="39846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4" name="Inhaltsplatzhalter 7">
            <a:extLst>
              <a:ext uri="{FF2B5EF4-FFF2-40B4-BE49-F238E27FC236}">
                <a16:creationId xmlns="" xmlns:a16="http://schemas.microsoft.com/office/drawing/2014/main" id="{D688E4F2-9D21-F145-5963-CB11764905D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24503" t="10300" r="15231" b="83337"/>
          <a:stretch>
            <a:fillRect/>
          </a:stretch>
        </p:blipFill>
        <p:spPr bwMode="auto">
          <a:xfrm>
            <a:off x="-14288" y="6542088"/>
            <a:ext cx="9174163"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rafik 9">
            <a:extLst>
              <a:ext uri="{FF2B5EF4-FFF2-40B4-BE49-F238E27FC236}">
                <a16:creationId xmlns="" xmlns:a16="http://schemas.microsoft.com/office/drawing/2014/main" id="{6FB1BEBB-D284-57E1-FBF5-1FD4FF9494C2}"/>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108325" y="1293813"/>
            <a:ext cx="2927350" cy="4865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4">
            <a:extLst>
              <a:ext uri="{FF2B5EF4-FFF2-40B4-BE49-F238E27FC236}">
                <a16:creationId xmlns="" xmlns:a16="http://schemas.microsoft.com/office/drawing/2014/main" id="{BCFC566D-BFAC-4757-D534-885214949DB6}"/>
              </a:ext>
            </a:extLst>
          </p:cNvPr>
          <p:cNvSpPr txBox="1"/>
          <p:nvPr userDrawn="1"/>
        </p:nvSpPr>
        <p:spPr>
          <a:xfrm>
            <a:off x="0" y="6519863"/>
            <a:ext cx="9144000" cy="338137"/>
          </a:xfrm>
          <a:prstGeom prst="rect">
            <a:avLst/>
          </a:prstGeom>
          <a:noFill/>
        </p:spPr>
        <p:txBody>
          <a:bodyPr>
            <a:spAutoFit/>
          </a:bodyPr>
          <a:lstStyle/>
          <a:p>
            <a:pPr algn="ctr" fontAlgn="auto">
              <a:spcBef>
                <a:spcPts val="0"/>
              </a:spcBef>
              <a:spcAft>
                <a:spcPts val="0"/>
              </a:spcAft>
              <a:defRPr/>
            </a:pPr>
            <a:r>
              <a:rPr lang="de-DE" sz="1600" b="1" dirty="0">
                <a:solidFill>
                  <a:schemeClr val="bg1"/>
                </a:solidFill>
                <a:latin typeface="Calibri"/>
                <a:cs typeface="+mn-cs"/>
              </a:rPr>
              <a:t>BaCuLit 2.0 </a:t>
            </a:r>
            <a:r>
              <a:rPr lang="de-DE" sz="1200" b="1" dirty="0">
                <a:solidFill>
                  <a:schemeClr val="bg1"/>
                </a:solidFill>
                <a:latin typeface="Calibri"/>
                <a:cs typeface="+mn-cs"/>
              </a:rPr>
              <a:t>- </a:t>
            </a:r>
            <a:r>
              <a:rPr lang="de-DE" sz="1200" dirty="0">
                <a:solidFill>
                  <a:schemeClr val="bg1"/>
                </a:solidFill>
                <a:latin typeface="Calibri"/>
                <a:cs typeface="+mn-cs"/>
              </a:rPr>
              <a:t>Fortbildung für Lehrkräfte zur Vermittlung  fachbezogener Lese- und Schreibkompetenzen</a:t>
            </a:r>
          </a:p>
        </p:txBody>
      </p:sp>
      <p:pic>
        <p:nvPicPr>
          <p:cNvPr id="7" name="Grafik 11">
            <a:extLst>
              <a:ext uri="{FF2B5EF4-FFF2-40B4-BE49-F238E27FC236}">
                <a16:creationId xmlns="" xmlns:a16="http://schemas.microsoft.com/office/drawing/2014/main" id="{D183C3CB-1A55-AF53-5790-BA446B5D6BBB}"/>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172450" y="5732463"/>
            <a:ext cx="735013"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liennummernplatzhalter 3">
            <a:extLst>
              <a:ext uri="{FF2B5EF4-FFF2-40B4-BE49-F238E27FC236}">
                <a16:creationId xmlns="" xmlns:a16="http://schemas.microsoft.com/office/drawing/2014/main" id="{AAECB85C-8D47-2B10-EE1F-9C8089BCEB49}"/>
              </a:ext>
            </a:extLst>
          </p:cNvPr>
          <p:cNvSpPr txBox="1">
            <a:spLocks/>
          </p:cNvSpPr>
          <p:nvPr userDrawn="1"/>
        </p:nvSpPr>
        <p:spPr>
          <a:xfrm>
            <a:off x="6542088" y="5945188"/>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5B1AB36-DD2C-4234-B4B0-1D82653AB173}" type="slidenum">
              <a:rPr lang="de-DE" altLang="de-DE" sz="1600">
                <a:latin typeface="Calibri" panose="020F0502020204030204" pitchFamily="34" charset="0"/>
              </a:rPr>
              <a:pPr algn="r" eaLnBrk="1" hangingPunct="1"/>
              <a:t>‹Nr.›</a:t>
            </a:fld>
            <a:endParaRPr lang="de-DE" altLang="de-DE" sz="1600">
              <a:latin typeface="Calibri" panose="020F0502020204030204" pitchFamily="34" charset="0"/>
            </a:endParaRPr>
          </a:p>
        </p:txBody>
      </p:sp>
      <p:sp>
        <p:nvSpPr>
          <p:cNvPr id="9" name="Textplatzhalter 6"/>
          <p:cNvSpPr>
            <a:spLocks noGrp="1"/>
          </p:cNvSpPr>
          <p:nvPr>
            <p:ph type="body" sz="quarter" idx="10"/>
          </p:nvPr>
        </p:nvSpPr>
        <p:spPr>
          <a:xfrm>
            <a:off x="0" y="0"/>
            <a:ext cx="9159875" cy="106045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Mastertextformat bearbeiten</a:t>
            </a:r>
          </a:p>
        </p:txBody>
      </p:sp>
    </p:spTree>
    <p:extLst>
      <p:ext uri="{BB962C8B-B14F-4D97-AF65-F5344CB8AC3E}">
        <p14:creationId xmlns="" xmlns:p14="http://schemas.microsoft.com/office/powerpoint/2010/main" val="1064314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Arbeitsfolie">
    <p:spTree>
      <p:nvGrpSpPr>
        <p:cNvPr id="1" name=""/>
        <p:cNvGrpSpPr/>
        <p:nvPr/>
      </p:nvGrpSpPr>
      <p:grpSpPr>
        <a:xfrm>
          <a:off x="0" y="0"/>
          <a:ext cx="0" cy="0"/>
          <a:chOff x="0" y="0"/>
          <a:chExt cx="0" cy="0"/>
        </a:xfrm>
      </p:grpSpPr>
      <p:pic>
        <p:nvPicPr>
          <p:cNvPr id="2" name="Inhaltsplatzhalter 7">
            <a:extLst>
              <a:ext uri="{FF2B5EF4-FFF2-40B4-BE49-F238E27FC236}">
                <a16:creationId xmlns="" xmlns:a16="http://schemas.microsoft.com/office/drawing/2014/main" id="{C15CD8EE-6251-9A78-BBCD-B80A8F6E5E23}"/>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24503" t="10300" r="15231" b="83337"/>
          <a:stretch>
            <a:fillRect/>
          </a:stretch>
        </p:blipFill>
        <p:spPr bwMode="auto">
          <a:xfrm>
            <a:off x="0" y="0"/>
            <a:ext cx="9174163"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nhaltsplatzhalter 7">
            <a:extLst>
              <a:ext uri="{FF2B5EF4-FFF2-40B4-BE49-F238E27FC236}">
                <a16:creationId xmlns="" xmlns:a16="http://schemas.microsoft.com/office/drawing/2014/main" id="{37164458-899C-8AE4-E8D0-32AA5B71961D}"/>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24503" t="10300" r="15231" b="83337"/>
          <a:stretch>
            <a:fillRect/>
          </a:stretch>
        </p:blipFill>
        <p:spPr bwMode="auto">
          <a:xfrm>
            <a:off x="-14288" y="6542088"/>
            <a:ext cx="9174163"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4">
            <a:extLst>
              <a:ext uri="{FF2B5EF4-FFF2-40B4-BE49-F238E27FC236}">
                <a16:creationId xmlns="" xmlns:a16="http://schemas.microsoft.com/office/drawing/2014/main" id="{E2BABF4C-1CC5-9F06-5116-62A25C5DAEF5}"/>
              </a:ext>
            </a:extLst>
          </p:cNvPr>
          <p:cNvSpPr txBox="1"/>
          <p:nvPr userDrawn="1"/>
        </p:nvSpPr>
        <p:spPr>
          <a:xfrm>
            <a:off x="0" y="6524625"/>
            <a:ext cx="9144000" cy="339725"/>
          </a:xfrm>
          <a:prstGeom prst="rect">
            <a:avLst/>
          </a:prstGeom>
          <a:noFill/>
        </p:spPr>
        <p:txBody>
          <a:bodyPr>
            <a:spAutoFit/>
          </a:bodyPr>
          <a:lstStyle/>
          <a:p>
            <a:pPr algn="ctr" fontAlgn="auto">
              <a:spcBef>
                <a:spcPts val="0"/>
              </a:spcBef>
              <a:spcAft>
                <a:spcPts val="0"/>
              </a:spcAft>
              <a:defRPr/>
            </a:pPr>
            <a:r>
              <a:rPr lang="de-DE" sz="1600" b="1" dirty="0">
                <a:solidFill>
                  <a:schemeClr val="bg1"/>
                </a:solidFill>
                <a:latin typeface="Calibri"/>
                <a:cs typeface="+mn-cs"/>
              </a:rPr>
              <a:t>BaCuLit 2.0 </a:t>
            </a:r>
            <a:r>
              <a:rPr lang="de-DE" sz="1200" b="1" dirty="0">
                <a:solidFill>
                  <a:schemeClr val="bg1"/>
                </a:solidFill>
                <a:latin typeface="Calibri"/>
                <a:cs typeface="+mn-cs"/>
              </a:rPr>
              <a:t>- </a:t>
            </a:r>
            <a:r>
              <a:rPr lang="de-DE" sz="1200" dirty="0">
                <a:solidFill>
                  <a:schemeClr val="bg1"/>
                </a:solidFill>
                <a:latin typeface="Calibri"/>
                <a:cs typeface="+mn-cs"/>
              </a:rPr>
              <a:t>Fortbildung für Lehrkräfte zur Vermittlung  fachbezogener Lese- und </a:t>
            </a:r>
            <a:r>
              <a:rPr lang="de-DE" sz="1200" dirty="0" err="1">
                <a:solidFill>
                  <a:schemeClr val="bg1"/>
                </a:solidFill>
                <a:latin typeface="Calibri"/>
                <a:cs typeface="+mn-cs"/>
              </a:rPr>
              <a:t>Schreibkompetenzen</a:t>
            </a:r>
            <a:endParaRPr lang="de-DE" sz="1200" dirty="0">
              <a:solidFill>
                <a:schemeClr val="bg1"/>
              </a:solidFill>
              <a:latin typeface="Calibri"/>
              <a:cs typeface="+mn-cs"/>
            </a:endParaRPr>
          </a:p>
        </p:txBody>
      </p:sp>
      <p:pic>
        <p:nvPicPr>
          <p:cNvPr id="6" name="Grafik 9">
            <a:extLst>
              <a:ext uri="{FF2B5EF4-FFF2-40B4-BE49-F238E27FC236}">
                <a16:creationId xmlns="" xmlns:a16="http://schemas.microsoft.com/office/drawing/2014/main" id="{F2D98BAA-8CD2-FAFE-7E12-13A8E885AC2E}"/>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172450" y="5732463"/>
            <a:ext cx="735013"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liennummernplatzhalter 3">
            <a:extLst>
              <a:ext uri="{FF2B5EF4-FFF2-40B4-BE49-F238E27FC236}">
                <a16:creationId xmlns="" xmlns:a16="http://schemas.microsoft.com/office/drawing/2014/main" id="{1EE3F415-BDAC-85D3-AB1D-F8997DF1A277}"/>
              </a:ext>
            </a:extLst>
          </p:cNvPr>
          <p:cNvSpPr txBox="1">
            <a:spLocks/>
          </p:cNvSpPr>
          <p:nvPr userDrawn="1"/>
        </p:nvSpPr>
        <p:spPr>
          <a:xfrm>
            <a:off x="6542088" y="5945188"/>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5B0C7DC-56D0-4B83-A873-9D8F2B6BEB20}" type="slidenum">
              <a:rPr lang="de-DE" altLang="de-DE" sz="1600">
                <a:latin typeface="Calibri" panose="020F0502020204030204" pitchFamily="34" charset="0"/>
              </a:rPr>
              <a:pPr algn="r" eaLnBrk="1" hangingPunct="1"/>
              <a:t>‹Nr.›</a:t>
            </a:fld>
            <a:endParaRPr lang="de-DE" altLang="de-DE" sz="1600">
              <a:latin typeface="Calibri" panose="020F0502020204030204" pitchFamily="34" charset="0"/>
            </a:endParaRPr>
          </a:p>
        </p:txBody>
      </p:sp>
      <p:sp>
        <p:nvSpPr>
          <p:cNvPr id="8" name="Textfeld 7">
            <a:extLst>
              <a:ext uri="{FF2B5EF4-FFF2-40B4-BE49-F238E27FC236}">
                <a16:creationId xmlns="" xmlns:a16="http://schemas.microsoft.com/office/drawing/2014/main" id="{BEE9B799-90F7-CA91-C241-80BB9EE0A86D}"/>
              </a:ext>
            </a:extLst>
          </p:cNvPr>
          <p:cNvSpPr txBox="1"/>
          <p:nvPr userDrawn="1"/>
        </p:nvSpPr>
        <p:spPr>
          <a:xfrm>
            <a:off x="6059488" y="6203950"/>
            <a:ext cx="2232025" cy="406400"/>
          </a:xfrm>
          <a:prstGeom prst="rect">
            <a:avLst/>
          </a:prstGeom>
          <a:noFill/>
        </p:spPr>
        <p:txBody>
          <a:bodyPr>
            <a:spAutoFit/>
          </a:bodyPr>
          <a:lstStyle/>
          <a:p>
            <a:pPr algn="r" fontAlgn="auto">
              <a:lnSpc>
                <a:spcPct val="107000"/>
              </a:lnSpc>
              <a:spcBef>
                <a:spcPts val="0"/>
              </a:spcBef>
              <a:spcAft>
                <a:spcPts val="800"/>
              </a:spcAft>
              <a:defRPr/>
            </a:pPr>
            <a:r>
              <a:rPr lang="de-DE" sz="2000" dirty="0">
                <a:solidFill>
                  <a:srgbClr val="7EC4CF"/>
                </a:solidFill>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latin typeface="Calibri" panose="020F0502020204030204" pitchFamily="34" charset="0"/>
                <a:ea typeface="Calibri" panose="020F0502020204030204" pitchFamily="34" charset="0"/>
                <a:cs typeface="Times New Roman" panose="02020603050405020304" pitchFamily="18" charset="0"/>
              </a:rPr>
              <a:t> </a:t>
            </a:r>
            <a:r>
              <a:rPr lang="de-DE" sz="1600" dirty="0">
                <a:solidFill>
                  <a:srgbClr val="7EC4CF"/>
                </a:solidFill>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 xmlns:p14="http://schemas.microsoft.com/office/powerpoint/2010/main" val="5515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ragen">
    <p:spTree>
      <p:nvGrpSpPr>
        <p:cNvPr id="1" name=""/>
        <p:cNvGrpSpPr/>
        <p:nvPr/>
      </p:nvGrpSpPr>
      <p:grpSpPr>
        <a:xfrm>
          <a:off x="0" y="0"/>
          <a:ext cx="0" cy="0"/>
          <a:chOff x="0" y="0"/>
          <a:chExt cx="0" cy="0"/>
        </a:xfrm>
      </p:grpSpPr>
      <p:pic>
        <p:nvPicPr>
          <p:cNvPr id="2" name="Inhaltsplatzhalter 7">
            <a:extLst>
              <a:ext uri="{FF2B5EF4-FFF2-40B4-BE49-F238E27FC236}">
                <a16:creationId xmlns="" xmlns:a16="http://schemas.microsoft.com/office/drawing/2014/main" id="{CFDCCDB3-9E43-39E8-6925-FFEFBE197FEE}"/>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24503" t="10300" r="15231" b="83337"/>
          <a:stretch>
            <a:fillRect/>
          </a:stretch>
        </p:blipFill>
        <p:spPr bwMode="auto">
          <a:xfrm>
            <a:off x="0" y="0"/>
            <a:ext cx="9174163"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gelmäßiges Fünfeck 7">
            <a:extLst>
              <a:ext uri="{FF2B5EF4-FFF2-40B4-BE49-F238E27FC236}">
                <a16:creationId xmlns="" xmlns:a16="http://schemas.microsoft.com/office/drawing/2014/main" id="{EEB21B61-CF53-6E93-6E9C-C43DA2EE4BF6}"/>
              </a:ext>
            </a:extLst>
          </p:cNvPr>
          <p:cNvSpPr/>
          <p:nvPr userDrawn="1"/>
        </p:nvSpPr>
        <p:spPr>
          <a:xfrm>
            <a:off x="8412163" y="5835650"/>
            <a:ext cx="385762" cy="39846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4" name="Inhaltsplatzhalter 7">
            <a:extLst>
              <a:ext uri="{FF2B5EF4-FFF2-40B4-BE49-F238E27FC236}">
                <a16:creationId xmlns="" xmlns:a16="http://schemas.microsoft.com/office/drawing/2014/main" id="{08221716-2521-8B10-5550-4FA12B4CFDD7}"/>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24503" t="10300" r="15231" b="83337"/>
          <a:stretch>
            <a:fillRect/>
          </a:stretch>
        </p:blipFill>
        <p:spPr bwMode="auto">
          <a:xfrm>
            <a:off x="-14288" y="6542088"/>
            <a:ext cx="9174163"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CF8AD37B-D285-90CC-83A8-1CCDEDF8DB26}"/>
              </a:ext>
            </a:extLst>
          </p:cNvPr>
          <p:cNvSpPr txBox="1"/>
          <p:nvPr userDrawn="1"/>
        </p:nvSpPr>
        <p:spPr>
          <a:xfrm>
            <a:off x="0" y="6519863"/>
            <a:ext cx="9144000" cy="338137"/>
          </a:xfrm>
          <a:prstGeom prst="rect">
            <a:avLst/>
          </a:prstGeom>
          <a:noFill/>
        </p:spPr>
        <p:txBody>
          <a:bodyPr>
            <a:spAutoFit/>
          </a:bodyPr>
          <a:lstStyle/>
          <a:p>
            <a:pPr algn="ctr" fontAlgn="auto">
              <a:spcBef>
                <a:spcPts val="0"/>
              </a:spcBef>
              <a:spcAft>
                <a:spcPts val="0"/>
              </a:spcAft>
              <a:defRPr/>
            </a:pPr>
            <a:r>
              <a:rPr lang="de-DE" sz="1600" b="1" dirty="0">
                <a:solidFill>
                  <a:schemeClr val="bg1"/>
                </a:solidFill>
                <a:latin typeface="Calibri"/>
                <a:cs typeface="+mn-cs"/>
              </a:rPr>
              <a:t>BaCuLit 2.0 </a:t>
            </a:r>
            <a:r>
              <a:rPr lang="de-DE" sz="1200" b="1" dirty="0">
                <a:solidFill>
                  <a:schemeClr val="bg1"/>
                </a:solidFill>
                <a:latin typeface="Calibri"/>
                <a:cs typeface="+mn-cs"/>
              </a:rPr>
              <a:t>- </a:t>
            </a:r>
            <a:r>
              <a:rPr lang="de-DE" sz="1200" dirty="0">
                <a:solidFill>
                  <a:schemeClr val="bg1"/>
                </a:solidFill>
                <a:latin typeface="Calibri"/>
                <a:cs typeface="+mn-cs"/>
              </a:rPr>
              <a:t>Fortbildung für Lehrkräfte zur Vermittlung  fachbezogener Lese- und Schreibkompetenzen</a:t>
            </a:r>
          </a:p>
        </p:txBody>
      </p:sp>
      <p:sp>
        <p:nvSpPr>
          <p:cNvPr id="6" name="Textfeld 5">
            <a:extLst>
              <a:ext uri="{FF2B5EF4-FFF2-40B4-BE49-F238E27FC236}">
                <a16:creationId xmlns="" xmlns:a16="http://schemas.microsoft.com/office/drawing/2014/main" id="{C527584D-9B06-E013-F8A6-F579305215FF}"/>
              </a:ext>
            </a:extLst>
          </p:cNvPr>
          <p:cNvSpPr txBox="1"/>
          <p:nvPr userDrawn="1"/>
        </p:nvSpPr>
        <p:spPr>
          <a:xfrm>
            <a:off x="107950" y="44450"/>
            <a:ext cx="8135938" cy="584200"/>
          </a:xfrm>
          <a:prstGeom prst="rect">
            <a:avLst/>
          </a:prstGeom>
          <a:noFill/>
        </p:spPr>
        <p:txBody>
          <a:bodyPr>
            <a:spAutoFit/>
          </a:bodyPr>
          <a:lstStyle/>
          <a:p>
            <a:pPr fontAlgn="auto">
              <a:spcBef>
                <a:spcPts val="0"/>
              </a:spcBef>
              <a:spcAft>
                <a:spcPts val="0"/>
              </a:spcAft>
              <a:defRPr/>
            </a:pPr>
            <a:r>
              <a:rPr lang="de-DE" sz="3200" b="1" dirty="0">
                <a:solidFill>
                  <a:schemeClr val="bg1"/>
                </a:solidFill>
                <a:latin typeface="+mn-lt"/>
                <a:cs typeface="+mn-cs"/>
              </a:rPr>
              <a:t>Zeit für Fragen und Kommentare</a:t>
            </a:r>
          </a:p>
        </p:txBody>
      </p:sp>
      <p:pic>
        <p:nvPicPr>
          <p:cNvPr id="7" name="Bild 4">
            <a:extLst>
              <a:ext uri="{FF2B5EF4-FFF2-40B4-BE49-F238E27FC236}">
                <a16:creationId xmlns="" xmlns:a16="http://schemas.microsoft.com/office/drawing/2014/main" id="{32F577C9-36BA-2B85-0D9F-0DB80A244920}"/>
              </a:ext>
            </a:extLst>
          </p:cNvPr>
          <p:cNvPicPr>
            <a:picLocks noChangeAspect="1"/>
          </p:cNvPicPr>
          <p:nvPr userDrawn="1"/>
        </p:nvPicPr>
        <p:blipFill>
          <a:blip r:embed="rId3" cstate="print">
            <a:clrChange>
              <a:clrFrom>
                <a:srgbClr val="FFFFFF"/>
              </a:clrFrom>
              <a:clrTo>
                <a:srgbClr val="FFFFFF">
                  <a:alpha val="0"/>
                </a:srgbClr>
              </a:clrTo>
            </a:clrChange>
            <a:duotone>
              <a:prstClr val="black"/>
              <a:srgbClr val="D1CFE2">
                <a:tint val="45000"/>
                <a:satMod val="400000"/>
              </a:srgbClr>
            </a:duotone>
          </a:blip>
          <a:stretch>
            <a:fillRect/>
          </a:stretch>
        </p:blipFill>
        <p:spPr>
          <a:xfrm>
            <a:off x="1740830" y="1623494"/>
            <a:ext cx="5678215" cy="4019259"/>
          </a:xfrm>
          <a:prstGeom prst="rect">
            <a:avLst/>
          </a:prstGeom>
        </p:spPr>
      </p:pic>
      <p:pic>
        <p:nvPicPr>
          <p:cNvPr id="8" name="Grafik 12">
            <a:extLst>
              <a:ext uri="{FF2B5EF4-FFF2-40B4-BE49-F238E27FC236}">
                <a16:creationId xmlns="" xmlns:a16="http://schemas.microsoft.com/office/drawing/2014/main" id="{025FCDB9-C47C-54C5-2F77-FC088E7F909D}"/>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172450" y="5732463"/>
            <a:ext cx="735013"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liennummernplatzhalter 3">
            <a:extLst>
              <a:ext uri="{FF2B5EF4-FFF2-40B4-BE49-F238E27FC236}">
                <a16:creationId xmlns="" xmlns:a16="http://schemas.microsoft.com/office/drawing/2014/main" id="{EB693E48-94C6-BBEA-7809-98A14EC7D8D3}"/>
              </a:ext>
            </a:extLst>
          </p:cNvPr>
          <p:cNvSpPr txBox="1">
            <a:spLocks/>
          </p:cNvSpPr>
          <p:nvPr userDrawn="1"/>
        </p:nvSpPr>
        <p:spPr>
          <a:xfrm>
            <a:off x="6542088" y="5945188"/>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18CC7AF-72DE-41F8-93E3-85A47CC025E3}" type="slidenum">
              <a:rPr lang="de-DE" altLang="de-DE" sz="1600">
                <a:latin typeface="Calibri" panose="020F0502020204030204" pitchFamily="34" charset="0"/>
              </a:rPr>
              <a:pPr algn="r" eaLnBrk="1" hangingPunct="1"/>
              <a:t>‹Nr.›</a:t>
            </a:fld>
            <a:endParaRPr lang="de-DE" altLang="de-DE" sz="1600">
              <a:latin typeface="Calibri" panose="020F0502020204030204" pitchFamily="34" charset="0"/>
            </a:endParaRPr>
          </a:p>
        </p:txBody>
      </p:sp>
    </p:spTree>
    <p:extLst>
      <p:ext uri="{BB962C8B-B14F-4D97-AF65-F5344CB8AC3E}">
        <p14:creationId xmlns="" xmlns:p14="http://schemas.microsoft.com/office/powerpoint/2010/main" val="1351879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Aufgabe">
    <p:spTree>
      <p:nvGrpSpPr>
        <p:cNvPr id="1" name=""/>
        <p:cNvGrpSpPr/>
        <p:nvPr/>
      </p:nvGrpSpPr>
      <p:grpSpPr>
        <a:xfrm>
          <a:off x="0" y="0"/>
          <a:ext cx="0" cy="0"/>
          <a:chOff x="0" y="0"/>
          <a:chExt cx="0" cy="0"/>
        </a:xfrm>
      </p:grpSpPr>
      <p:pic>
        <p:nvPicPr>
          <p:cNvPr id="2" name="Inhaltsplatzhalter 7">
            <a:extLst>
              <a:ext uri="{FF2B5EF4-FFF2-40B4-BE49-F238E27FC236}">
                <a16:creationId xmlns="" xmlns:a16="http://schemas.microsoft.com/office/drawing/2014/main" id="{96988A22-BEB0-B71E-AE2F-F9352063F79B}"/>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24503" t="10300" r="15231" b="83337"/>
          <a:stretch>
            <a:fillRect/>
          </a:stretch>
        </p:blipFill>
        <p:spPr bwMode="auto">
          <a:xfrm>
            <a:off x="0" y="0"/>
            <a:ext cx="9174163" cy="106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gelmäßiges Fünfeck 7">
            <a:extLst>
              <a:ext uri="{FF2B5EF4-FFF2-40B4-BE49-F238E27FC236}">
                <a16:creationId xmlns="" xmlns:a16="http://schemas.microsoft.com/office/drawing/2014/main" id="{7111A78F-F1E0-5CA1-020B-08B5F850891F}"/>
              </a:ext>
            </a:extLst>
          </p:cNvPr>
          <p:cNvSpPr/>
          <p:nvPr userDrawn="1"/>
        </p:nvSpPr>
        <p:spPr>
          <a:xfrm>
            <a:off x="8412163" y="5835650"/>
            <a:ext cx="385762" cy="39846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4" name="Inhaltsplatzhalter 7">
            <a:extLst>
              <a:ext uri="{FF2B5EF4-FFF2-40B4-BE49-F238E27FC236}">
                <a16:creationId xmlns="" xmlns:a16="http://schemas.microsoft.com/office/drawing/2014/main" id="{7FE23D76-8C3A-7C6B-3290-BA62D5294BE3}"/>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24503" t="10300" r="15231" b="83337"/>
          <a:stretch>
            <a:fillRect/>
          </a:stretch>
        </p:blipFill>
        <p:spPr bwMode="auto">
          <a:xfrm>
            <a:off x="-14288" y="6542088"/>
            <a:ext cx="9174163" cy="328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D85EC48F-7142-34D6-F07C-10BA0A8DF1B4}"/>
              </a:ext>
            </a:extLst>
          </p:cNvPr>
          <p:cNvSpPr txBox="1"/>
          <p:nvPr userDrawn="1"/>
        </p:nvSpPr>
        <p:spPr>
          <a:xfrm>
            <a:off x="0" y="6524625"/>
            <a:ext cx="9144000" cy="339725"/>
          </a:xfrm>
          <a:prstGeom prst="rect">
            <a:avLst/>
          </a:prstGeom>
          <a:noFill/>
        </p:spPr>
        <p:txBody>
          <a:bodyPr>
            <a:spAutoFit/>
          </a:bodyPr>
          <a:lstStyle/>
          <a:p>
            <a:pPr algn="ctr" fontAlgn="auto">
              <a:spcBef>
                <a:spcPts val="0"/>
              </a:spcBef>
              <a:spcAft>
                <a:spcPts val="0"/>
              </a:spcAft>
              <a:defRPr/>
            </a:pPr>
            <a:r>
              <a:rPr lang="de-DE" sz="1600" b="1" dirty="0">
                <a:solidFill>
                  <a:schemeClr val="bg1"/>
                </a:solidFill>
                <a:latin typeface="Calibri"/>
                <a:cs typeface="+mn-cs"/>
              </a:rPr>
              <a:t>BaCuLit 2.0 </a:t>
            </a:r>
            <a:r>
              <a:rPr lang="de-DE" sz="1200" b="1" dirty="0">
                <a:solidFill>
                  <a:schemeClr val="bg1"/>
                </a:solidFill>
                <a:latin typeface="Calibri"/>
                <a:cs typeface="+mn-cs"/>
              </a:rPr>
              <a:t>- </a:t>
            </a:r>
            <a:r>
              <a:rPr lang="de-DE" sz="1200" dirty="0">
                <a:solidFill>
                  <a:schemeClr val="bg1"/>
                </a:solidFill>
                <a:latin typeface="Calibri"/>
                <a:cs typeface="+mn-cs"/>
              </a:rPr>
              <a:t>Fortbildung für Lehrkräfte zur Vermittlung  fachbezogener Lese- und </a:t>
            </a:r>
            <a:r>
              <a:rPr lang="de-DE" sz="1200" dirty="0" err="1">
                <a:solidFill>
                  <a:schemeClr val="bg1"/>
                </a:solidFill>
                <a:latin typeface="Calibri"/>
                <a:cs typeface="+mn-cs"/>
              </a:rPr>
              <a:t>Schreibkompetenzen</a:t>
            </a:r>
            <a:endParaRPr lang="de-DE" sz="1200" dirty="0">
              <a:solidFill>
                <a:schemeClr val="bg1"/>
              </a:solidFill>
              <a:latin typeface="Calibri"/>
              <a:cs typeface="+mn-cs"/>
            </a:endParaRPr>
          </a:p>
        </p:txBody>
      </p:sp>
      <p:pic>
        <p:nvPicPr>
          <p:cNvPr id="6" name="Grafik 10">
            <a:extLst>
              <a:ext uri="{FF2B5EF4-FFF2-40B4-BE49-F238E27FC236}">
                <a16:creationId xmlns="" xmlns:a16="http://schemas.microsoft.com/office/drawing/2014/main" id="{E1A5484F-1CE5-F63F-294A-29994B684AE6}"/>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l="21991" t="25583" r="44444" b="18546"/>
          <a:stretch>
            <a:fillRect/>
          </a:stretch>
        </p:blipFill>
        <p:spPr bwMode="auto">
          <a:xfrm>
            <a:off x="134938" y="1192213"/>
            <a:ext cx="1800225" cy="172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Inhaltsplatzhalter 3">
            <a:extLst>
              <a:ext uri="{FF2B5EF4-FFF2-40B4-BE49-F238E27FC236}">
                <a16:creationId xmlns="" xmlns:a16="http://schemas.microsoft.com/office/drawing/2014/main" id="{E72F64BC-B155-83C2-4469-90C32C6CBCF0}"/>
              </a:ext>
            </a:extLst>
          </p:cNvPr>
          <p:cNvSpPr txBox="1">
            <a:spLocks/>
          </p:cNvSpPr>
          <p:nvPr userDrawn="1"/>
        </p:nvSpPr>
        <p:spPr>
          <a:xfrm>
            <a:off x="2114550" y="1722438"/>
            <a:ext cx="6677025" cy="4275137"/>
          </a:xfrm>
          <a:prstGeom prst="rect">
            <a:avLst/>
          </a:prstGeom>
          <a:ln>
            <a:no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de-DE" dirty="0"/>
          </a:p>
          <a:p>
            <a:pPr marL="0" indent="0" fontAlgn="auto">
              <a:spcAft>
                <a:spcPts val="0"/>
              </a:spcAft>
              <a:buFont typeface="Arial" panose="020B0604020202020204" pitchFamily="34" charset="0"/>
              <a:buNone/>
              <a:defRPr/>
            </a:pPr>
            <a:endParaRPr lang="de-DE" b="1" dirty="0"/>
          </a:p>
        </p:txBody>
      </p:sp>
      <p:pic>
        <p:nvPicPr>
          <p:cNvPr id="8" name="Grafik 12">
            <a:extLst>
              <a:ext uri="{FF2B5EF4-FFF2-40B4-BE49-F238E27FC236}">
                <a16:creationId xmlns="" xmlns:a16="http://schemas.microsoft.com/office/drawing/2014/main" id="{5F0735B1-B7B9-CC5D-9F4D-23DE036B439E}"/>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172450" y="5732463"/>
            <a:ext cx="735013"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liennummernplatzhalter 3">
            <a:extLst>
              <a:ext uri="{FF2B5EF4-FFF2-40B4-BE49-F238E27FC236}">
                <a16:creationId xmlns="" xmlns:a16="http://schemas.microsoft.com/office/drawing/2014/main" id="{6EE0D939-556C-1652-30ED-3DEFE1C2B6B6}"/>
              </a:ext>
            </a:extLst>
          </p:cNvPr>
          <p:cNvSpPr txBox="1">
            <a:spLocks/>
          </p:cNvSpPr>
          <p:nvPr userDrawn="1"/>
        </p:nvSpPr>
        <p:spPr>
          <a:xfrm>
            <a:off x="6542088" y="5945188"/>
            <a:ext cx="2133600" cy="365125"/>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891B4D2-3956-4FE4-80EB-662CC04AF557}" type="slidenum">
              <a:rPr lang="de-DE" altLang="de-DE" sz="1600">
                <a:latin typeface="Calibri" panose="020F0502020204030204" pitchFamily="34" charset="0"/>
              </a:rPr>
              <a:pPr algn="r" eaLnBrk="1" hangingPunct="1"/>
              <a:t>‹Nr.›</a:t>
            </a:fld>
            <a:endParaRPr lang="de-DE" altLang="de-DE" sz="1600">
              <a:latin typeface="Calibri" panose="020F0502020204030204" pitchFamily="34" charset="0"/>
            </a:endParaRPr>
          </a:p>
        </p:txBody>
      </p:sp>
      <p:sp>
        <p:nvSpPr>
          <p:cNvPr id="10" name="Textfeld 9">
            <a:extLst>
              <a:ext uri="{FF2B5EF4-FFF2-40B4-BE49-F238E27FC236}">
                <a16:creationId xmlns="" xmlns:a16="http://schemas.microsoft.com/office/drawing/2014/main" id="{39A25957-1C00-5A20-873B-CB0860CA6826}"/>
              </a:ext>
            </a:extLst>
          </p:cNvPr>
          <p:cNvSpPr txBox="1"/>
          <p:nvPr userDrawn="1"/>
        </p:nvSpPr>
        <p:spPr>
          <a:xfrm>
            <a:off x="6059488" y="6203950"/>
            <a:ext cx="2232025" cy="406400"/>
          </a:xfrm>
          <a:prstGeom prst="rect">
            <a:avLst/>
          </a:prstGeom>
          <a:noFill/>
        </p:spPr>
        <p:txBody>
          <a:bodyPr>
            <a:spAutoFit/>
          </a:bodyPr>
          <a:lstStyle/>
          <a:p>
            <a:pPr algn="r" fontAlgn="auto">
              <a:lnSpc>
                <a:spcPct val="107000"/>
              </a:lnSpc>
              <a:spcBef>
                <a:spcPts val="0"/>
              </a:spcBef>
              <a:spcAft>
                <a:spcPts val="800"/>
              </a:spcAft>
              <a:defRPr/>
            </a:pPr>
            <a:r>
              <a:rPr lang="de-DE" sz="2000" dirty="0">
                <a:solidFill>
                  <a:srgbClr val="7EC4CF"/>
                </a:solidFill>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latin typeface="Calibri" panose="020F0502020204030204" pitchFamily="34" charset="0"/>
                <a:ea typeface="Calibri" panose="020F0502020204030204" pitchFamily="34" charset="0"/>
                <a:cs typeface="Times New Roman" panose="02020603050405020304" pitchFamily="18" charset="0"/>
              </a:rPr>
              <a:t> </a:t>
            </a:r>
            <a:r>
              <a:rPr lang="de-DE" sz="1600" dirty="0">
                <a:solidFill>
                  <a:srgbClr val="7EC4CF"/>
                </a:solidFill>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platzhalter 14"/>
          <p:cNvSpPr>
            <a:spLocks noGrp="1"/>
          </p:cNvSpPr>
          <p:nvPr>
            <p:ph type="body" sz="quarter" idx="13"/>
          </p:nvPr>
        </p:nvSpPr>
        <p:spPr>
          <a:xfrm>
            <a:off x="2195513" y="1341438"/>
            <a:ext cx="6697662"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itel 4"/>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 xmlns:p14="http://schemas.microsoft.com/office/powerpoint/2010/main" val="273085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 xmlns:a16="http://schemas.microsoft.com/office/drawing/2014/main" id="{3DDE063E-481C-4629-A492-8C0B2770F5F2}"/>
              </a:ext>
            </a:extLst>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 xmlns:a16="http://schemas.microsoft.com/office/drawing/2014/main" id="{0CFE9BA6-C323-46CA-8BF5-2C82F2F32F82}"/>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2">
            <a:extLst>
              <a:ext uri="{FF2B5EF4-FFF2-40B4-BE49-F238E27FC236}">
                <a16:creationId xmlns=""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 xmlns:a16="http://schemas.microsoft.com/office/drawing/2014/main" id="{16287349-25AB-45D1-ADED-377AE270B5DA}"/>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2">
            <a:extLst>
              <a:ext uri="{FF2B5EF4-FFF2-40B4-BE49-F238E27FC236}">
                <a16:creationId xmlns=""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 xmlns:a16="http://schemas.microsoft.com/office/drawing/2014/main" id="{B2D025FE-A551-43D5-8157-3908A97ED16E}"/>
              </a:ext>
            </a:extLst>
          </p:cNvPr>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2">
            <a:extLst>
              <a:ext uri="{FF2B5EF4-FFF2-40B4-BE49-F238E27FC236}">
                <a16:creationId xmlns=""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 xmlns:a16="http://schemas.microsoft.com/office/drawing/2014/main" id="{51D8A932-7E7E-4B98-91BA-594E37468909}"/>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2">
            <a:extLst>
              <a:ext uri="{FF2B5EF4-FFF2-40B4-BE49-F238E27FC236}">
                <a16:creationId xmlns=""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 xmlns:a16="http://schemas.microsoft.com/office/drawing/2014/main" id="{A782D8CF-F006-4F75-86DB-CE6A8AA24FD9}"/>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2">
            <a:extLst>
              <a:ext uri="{FF2B5EF4-FFF2-40B4-BE49-F238E27FC236}">
                <a16:creationId xmlns=""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cstate="print"/>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cstate="print"/>
          <a:srcRect l="24503" t="10299" r="15232" b="83337"/>
          <a:stretch/>
        </p:blipFill>
        <p:spPr>
          <a:xfrm>
            <a:off x="-14171" y="6541927"/>
            <a:ext cx="9173384" cy="328244"/>
          </a:xfrm>
          <a:prstGeom prst="rect">
            <a:avLst/>
          </a:prstGeom>
        </p:spPr>
      </p:pic>
      <p:sp>
        <p:nvSpPr>
          <p:cNvPr id="12" name="TextBox 4">
            <a:extLst>
              <a:ext uri="{FF2B5EF4-FFF2-40B4-BE49-F238E27FC236}">
                <a16:creationId xmlns=""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 xmlns:a16="http://schemas.microsoft.com/office/drawing/2014/main" id="{45AC9A40-F7E6-450F-B517-F3CEF33B0D1C}"/>
              </a:ext>
            </a:extLst>
          </p:cNvP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2">
            <a:extLst>
              <a:ext uri="{FF2B5EF4-FFF2-40B4-BE49-F238E27FC236}">
                <a16:creationId xmlns=""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pPr/>
              <a:t>17.09.2022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pPr/>
              <a:t>‹Nr.›</a:t>
            </a:fld>
            <a:endParaRPr lang="de-DE" dirty="0"/>
          </a:p>
        </p:txBody>
      </p:sp>
    </p:spTree>
    <p:extLst>
      <p:ext uri="{BB962C8B-B14F-4D97-AF65-F5344CB8AC3E}">
        <p14:creationId xmlns=""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 id="2147483698" r:id="rId25"/>
    <p:sldLayoutId id="2147483699"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hyperlink" Target="https://www.youtube.com/watch?v=9pr79Z0s5V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hMqJzq8O6jI"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biss-sprachbildung.de/wp-content/uploads/2020/03/BiSS-Broschuere-Leseverstehen-Mehrsprachig.pdf"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fortbildungsinfo.wordpress.com/2017/10/06/neue-methode-zur-kooperativen-erschliessung-von-videos-reziproke-filmauswertung/"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B9F0DE1D-240E-CF90-F9CF-E2280E0AA288}"/>
              </a:ext>
            </a:extLst>
          </p:cNvPr>
          <p:cNvSpPr>
            <a:spLocks noGrp="1"/>
          </p:cNvSpPr>
          <p:nvPr>
            <p:ph type="ctrTitle"/>
          </p:nvPr>
        </p:nvSpPr>
        <p:spPr>
          <a:xfrm>
            <a:off x="3779912" y="2348880"/>
            <a:ext cx="5256584" cy="3420095"/>
          </a:xfrm>
        </p:spPr>
        <p:txBody>
          <a:bodyPr rtlCol="0">
            <a:noAutofit/>
          </a:bodyPr>
          <a:lstStyle/>
          <a:p>
            <a:pPr eaLnBrk="1" fontAlgn="auto" hangingPunct="1">
              <a:spcAft>
                <a:spcPts val="0"/>
              </a:spcAft>
              <a:defRPr/>
            </a:pPr>
            <a:r>
              <a:rPr lang="de-DE" sz="2800" dirty="0"/>
              <a:t/>
            </a:r>
            <a:br>
              <a:rPr lang="de-DE" sz="2800" dirty="0"/>
            </a:br>
            <a:r>
              <a:rPr lang="de-DE" sz="2800" dirty="0"/>
              <a:t/>
            </a:r>
            <a:br>
              <a:rPr lang="de-DE" sz="2800" dirty="0"/>
            </a:br>
            <a:r>
              <a:rPr lang="de-DE" sz="2800" dirty="0"/>
              <a:t/>
            </a:r>
            <a:br>
              <a:rPr lang="de-DE" sz="2800" dirty="0"/>
            </a:br>
            <a:r>
              <a:rPr lang="de-DE" sz="2800" dirty="0"/>
              <a:t>Modul 5:</a:t>
            </a:r>
            <a:br>
              <a:rPr lang="de-DE" sz="2800" dirty="0"/>
            </a:br>
            <a:r>
              <a:rPr lang="de-DE" sz="2800" dirty="0"/>
              <a:t>Kognitive und metakognitive Lesestrategien unterrichten</a:t>
            </a:r>
            <a:br>
              <a:rPr lang="de-DE" sz="2800" dirty="0"/>
            </a:br>
            <a:r>
              <a:rPr lang="de-DE" sz="2800" dirty="0"/>
              <a:t/>
            </a:r>
            <a:br>
              <a:rPr lang="de-DE" sz="2800" dirty="0"/>
            </a:br>
            <a:r>
              <a:rPr lang="de-DE" sz="2800" dirty="0"/>
              <a:t>Block 3:</a:t>
            </a:r>
            <a:br>
              <a:rPr lang="de-DE" sz="2800" dirty="0"/>
            </a:br>
            <a:r>
              <a:rPr lang="de-DE" sz="2800" dirty="0"/>
              <a:t>Lesestrategien in der Unterrichts- und Fortbildungspraxis</a:t>
            </a:r>
            <a:br>
              <a:rPr lang="de-DE" sz="2800" dirty="0"/>
            </a:br>
            <a:r>
              <a:rPr lang="de-DE" sz="2800" dirty="0"/>
              <a:t>Beispiel: Reziprokes Lehren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2C5B8113-A339-026B-BCA4-64FB3C8211E3}"/>
              </a:ext>
            </a:extLst>
          </p:cNvPr>
          <p:cNvSpPr>
            <a:spLocks noGrp="1"/>
          </p:cNvSpPr>
          <p:nvPr>
            <p:ph type="title"/>
          </p:nvPr>
        </p:nvSpPr>
        <p:spPr/>
        <p:txBody>
          <a:bodyPr rtlCol="0">
            <a:normAutofit fontScale="90000"/>
          </a:bodyPr>
          <a:lstStyle/>
          <a:p>
            <a:pPr eaLnBrk="1" fontAlgn="auto" hangingPunct="1">
              <a:spcAft>
                <a:spcPts val="0"/>
              </a:spcAft>
              <a:defRPr/>
            </a:pPr>
            <a:r>
              <a:rPr lang="de-DE" dirty="0"/>
              <a:t>Reziprokes Lehren im Unterricht - Vorgehen (1)</a:t>
            </a:r>
            <a:br>
              <a:rPr lang="de-DE" dirty="0"/>
            </a:br>
            <a:endParaRPr lang="de-DE" dirty="0"/>
          </a:p>
        </p:txBody>
      </p:sp>
      <p:grpSp>
        <p:nvGrpSpPr>
          <p:cNvPr id="26627" name="Textplatzhalter 3">
            <a:extLst>
              <a:ext uri="{FF2B5EF4-FFF2-40B4-BE49-F238E27FC236}">
                <a16:creationId xmlns="" xmlns:a16="http://schemas.microsoft.com/office/drawing/2014/main" id="{09D9A01B-2513-0724-2E1C-63D0CCB7B3FA}"/>
              </a:ext>
            </a:extLst>
          </p:cNvPr>
          <p:cNvGrpSpPr>
            <a:grpSpLocks noGrp="1"/>
          </p:cNvGrpSpPr>
          <p:nvPr/>
        </p:nvGrpSpPr>
        <p:grpSpPr bwMode="auto">
          <a:xfrm>
            <a:off x="611560" y="1179511"/>
            <a:ext cx="7047755" cy="5129809"/>
            <a:chOff x="1865540" y="1039602"/>
            <a:chExt cx="6831302" cy="5122653"/>
          </a:xfrm>
        </p:grpSpPr>
        <p:grpSp>
          <p:nvGrpSpPr>
            <p:cNvPr id="26628" name="Gruppieren 29">
              <a:extLst>
                <a:ext uri="{FF2B5EF4-FFF2-40B4-BE49-F238E27FC236}">
                  <a16:creationId xmlns="" xmlns:a16="http://schemas.microsoft.com/office/drawing/2014/main" id="{56BDE86F-4528-E526-CA81-B16EA32771D2}"/>
                </a:ext>
              </a:extLst>
            </p:cNvPr>
            <p:cNvGrpSpPr>
              <a:grpSpLocks/>
            </p:cNvGrpSpPr>
            <p:nvPr/>
          </p:nvGrpSpPr>
          <p:grpSpPr bwMode="auto">
            <a:xfrm>
              <a:off x="1865540" y="1039602"/>
              <a:ext cx="6831302" cy="5122653"/>
              <a:chOff x="2882379" y="1399709"/>
              <a:chExt cx="5597179" cy="4245718"/>
            </a:xfrm>
          </p:grpSpPr>
          <p:sp>
            <p:nvSpPr>
              <p:cNvPr id="8" name="Ellipse 7">
                <a:extLst>
                  <a:ext uri="{FF2B5EF4-FFF2-40B4-BE49-F238E27FC236}">
                    <a16:creationId xmlns="" xmlns:a16="http://schemas.microsoft.com/office/drawing/2014/main" id="{1F6FCBEE-7887-0E3C-6039-84AEA7B2EB71}"/>
                  </a:ext>
                </a:extLst>
              </p:cNvPr>
              <p:cNvSpPr/>
              <p:nvPr/>
            </p:nvSpPr>
            <p:spPr>
              <a:xfrm>
                <a:off x="3186661" y="1444770"/>
                <a:ext cx="4462415" cy="4030428"/>
              </a:xfrm>
              <a:prstGeom prst="ellipse">
                <a:avLst/>
              </a:prstGeom>
              <a:solidFill>
                <a:schemeClr val="accent4">
                  <a:lumMod val="40000"/>
                  <a:lumOff val="60000"/>
                </a:schemeClr>
              </a:solidFill>
              <a:ln w="38100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9" name="Rechteck 8">
                <a:extLst>
                  <a:ext uri="{FF2B5EF4-FFF2-40B4-BE49-F238E27FC236}">
                    <a16:creationId xmlns="" xmlns:a16="http://schemas.microsoft.com/office/drawing/2014/main" id="{5FA02E90-C3A1-8246-2504-C59E97C930F6}"/>
                  </a:ext>
                </a:extLst>
              </p:cNvPr>
              <p:cNvSpPr/>
              <p:nvPr/>
            </p:nvSpPr>
            <p:spPr>
              <a:xfrm>
                <a:off x="5038660" y="1640033"/>
                <a:ext cx="447271" cy="3846431"/>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Rechteck 9">
                <a:extLst>
                  <a:ext uri="{FF2B5EF4-FFF2-40B4-BE49-F238E27FC236}">
                    <a16:creationId xmlns="" xmlns:a16="http://schemas.microsoft.com/office/drawing/2014/main" id="{CFF2D681-1A2A-E4A9-F6F6-7035E7E2DF5A}"/>
                  </a:ext>
                </a:extLst>
              </p:cNvPr>
              <p:cNvSpPr/>
              <p:nvPr/>
            </p:nvSpPr>
            <p:spPr>
              <a:xfrm rot="16200000">
                <a:off x="5001692" y="1379513"/>
                <a:ext cx="446852" cy="4367470"/>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1" name="Rechtwinkliges Dreieck 10">
                <a:extLst>
                  <a:ext uri="{FF2B5EF4-FFF2-40B4-BE49-F238E27FC236}">
                    <a16:creationId xmlns="" xmlns:a16="http://schemas.microsoft.com/office/drawing/2014/main" id="{F568EE22-93CE-B8C9-EF56-1B7F8F716802}"/>
                  </a:ext>
                </a:extLst>
              </p:cNvPr>
              <p:cNvSpPr/>
              <p:nvPr/>
            </p:nvSpPr>
            <p:spPr>
              <a:xfrm rot="13404518">
                <a:off x="4650873" y="1502347"/>
                <a:ext cx="716091" cy="715964"/>
              </a:xfrm>
              <a:prstGeom prst="rtTriangle">
                <a:avLst/>
              </a:prstGeom>
              <a:solidFill>
                <a:srgbClr val="002060"/>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Rechtwinkliges Dreieck 11">
                <a:extLst>
                  <a:ext uri="{FF2B5EF4-FFF2-40B4-BE49-F238E27FC236}">
                    <a16:creationId xmlns="" xmlns:a16="http://schemas.microsoft.com/office/drawing/2014/main" id="{C0388F70-56CE-051D-DC6A-53C08E967650}"/>
                  </a:ext>
                </a:extLst>
              </p:cNvPr>
              <p:cNvSpPr/>
              <p:nvPr/>
            </p:nvSpPr>
            <p:spPr>
              <a:xfrm rot="2626535">
                <a:off x="5157627" y="4929463"/>
                <a:ext cx="714948" cy="715964"/>
              </a:xfrm>
              <a:prstGeom prst="rtTriangle">
                <a:avLst/>
              </a:prstGeom>
              <a:solidFill>
                <a:srgbClr val="002060"/>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Rechtwinkliges Dreieck 12">
                <a:extLst>
                  <a:ext uri="{FF2B5EF4-FFF2-40B4-BE49-F238E27FC236}">
                    <a16:creationId xmlns="" xmlns:a16="http://schemas.microsoft.com/office/drawing/2014/main" id="{1D709126-22E6-6D7A-FDCD-985C800899CA}"/>
                  </a:ext>
                </a:extLst>
              </p:cNvPr>
              <p:cNvSpPr/>
              <p:nvPr/>
            </p:nvSpPr>
            <p:spPr>
              <a:xfrm rot="18939990">
                <a:off x="6778556" y="2954303"/>
                <a:ext cx="714947" cy="715964"/>
              </a:xfrm>
              <a:prstGeom prst="rtTriangle">
                <a:avLst/>
              </a:prstGeom>
              <a:solidFill>
                <a:srgbClr val="002060"/>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Rechtwinkliges Dreieck 13">
                <a:extLst>
                  <a:ext uri="{FF2B5EF4-FFF2-40B4-BE49-F238E27FC236}">
                    <a16:creationId xmlns="" xmlns:a16="http://schemas.microsoft.com/office/drawing/2014/main" id="{BC2DA29F-CEB8-B329-7B43-07C11DD40E6F}"/>
                  </a:ext>
                </a:extLst>
              </p:cNvPr>
              <p:cNvSpPr/>
              <p:nvPr/>
            </p:nvSpPr>
            <p:spPr>
              <a:xfrm rot="8073110">
                <a:off x="3031152" y="3459920"/>
                <a:ext cx="715964" cy="716091"/>
              </a:xfrm>
              <a:prstGeom prst="rtTriangle">
                <a:avLst/>
              </a:prstGeom>
              <a:solidFill>
                <a:srgbClr val="002060"/>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Textfeld 23">
                <a:extLst>
                  <a:ext uri="{FF2B5EF4-FFF2-40B4-BE49-F238E27FC236}">
                    <a16:creationId xmlns="" xmlns:a16="http://schemas.microsoft.com/office/drawing/2014/main" id="{725D2C50-D868-B0E9-EFA7-507F89BA603B}"/>
                  </a:ext>
                </a:extLst>
              </p:cNvPr>
              <p:cNvSpPr txBox="1">
                <a:spLocks noChangeArrowheads="1"/>
              </p:cNvSpPr>
              <p:nvPr/>
            </p:nvSpPr>
            <p:spPr bwMode="auto">
              <a:xfrm rot="18485367">
                <a:off x="2763183" y="1893396"/>
                <a:ext cx="1254189" cy="276828"/>
              </a:xfrm>
              <a:prstGeom prst="rect">
                <a:avLst/>
              </a:prstGeom>
              <a:noFill/>
              <a:ln w="9525">
                <a:solidFill>
                  <a:schemeClr val="accent1">
                    <a:lumMod val="60000"/>
                    <a:lumOff val="40000"/>
                  </a:schemeClr>
                </a:solidFill>
                <a:miter lim="800000"/>
                <a:headEnd/>
                <a:tailEnd/>
              </a:ln>
            </p:spPr>
            <p:txBody>
              <a:bodyPr wrap="none">
                <a:spAutoFit/>
              </a:bodyPr>
              <a:lstStyle/>
              <a:p>
                <a:pPr fontAlgn="auto">
                  <a:spcBef>
                    <a:spcPts val="0"/>
                  </a:spcBef>
                  <a:spcAft>
                    <a:spcPts val="0"/>
                  </a:spcAft>
                  <a:defRPr/>
                </a:pPr>
                <a:r>
                  <a:rPr lang="de-DE" sz="1600" b="1" dirty="0">
                    <a:latin typeface="+mn-lt"/>
                    <a:cs typeface="+mn-cs"/>
                  </a:rPr>
                  <a:t>„Fragesteller/in</a:t>
                </a:r>
              </a:p>
            </p:txBody>
          </p:sp>
          <p:sp>
            <p:nvSpPr>
              <p:cNvPr id="16" name="Textfeld 24">
                <a:extLst>
                  <a:ext uri="{FF2B5EF4-FFF2-40B4-BE49-F238E27FC236}">
                    <a16:creationId xmlns="" xmlns:a16="http://schemas.microsoft.com/office/drawing/2014/main" id="{043CDE08-B437-4C72-AE0D-B61F8643A856}"/>
                  </a:ext>
                </a:extLst>
              </p:cNvPr>
              <p:cNvSpPr txBox="1">
                <a:spLocks noChangeArrowheads="1"/>
              </p:cNvSpPr>
              <p:nvPr/>
            </p:nvSpPr>
            <p:spPr bwMode="auto">
              <a:xfrm rot="19213204">
                <a:off x="6733943" y="4675371"/>
                <a:ext cx="1745615" cy="266609"/>
              </a:xfrm>
              <a:prstGeom prst="rect">
                <a:avLst/>
              </a:prstGeom>
              <a:noFill/>
              <a:ln w="9525">
                <a:solidFill>
                  <a:schemeClr val="accent1">
                    <a:lumMod val="60000"/>
                    <a:lumOff val="40000"/>
                  </a:schemeClr>
                </a:solidFill>
                <a:miter lim="800000"/>
                <a:headEnd/>
                <a:tailEnd/>
              </a:ln>
            </p:spPr>
            <p:txBody>
              <a:bodyPr>
                <a:spAutoFit/>
              </a:bodyPr>
              <a:lstStyle/>
              <a:p>
                <a:pPr fontAlgn="auto">
                  <a:spcBef>
                    <a:spcPts val="0"/>
                  </a:spcBef>
                  <a:spcAft>
                    <a:spcPts val="0"/>
                  </a:spcAft>
                  <a:defRPr/>
                </a:pPr>
                <a:r>
                  <a:rPr lang="de-DE" sz="1600" b="1" dirty="0">
                    <a:latin typeface="+mn-lt"/>
                    <a:cs typeface="+mn-cs"/>
                  </a:rPr>
                  <a:t>„Zusammenfassende/r“</a:t>
                </a:r>
              </a:p>
            </p:txBody>
          </p:sp>
          <p:sp>
            <p:nvSpPr>
              <p:cNvPr id="17" name="Textfeld 25">
                <a:extLst>
                  <a:ext uri="{FF2B5EF4-FFF2-40B4-BE49-F238E27FC236}">
                    <a16:creationId xmlns="" xmlns:a16="http://schemas.microsoft.com/office/drawing/2014/main" id="{E2A7382C-AE97-0858-61C6-E2A73EA29BFA}"/>
                  </a:ext>
                </a:extLst>
              </p:cNvPr>
              <p:cNvSpPr txBox="1">
                <a:spLocks noChangeArrowheads="1"/>
              </p:cNvSpPr>
              <p:nvPr/>
            </p:nvSpPr>
            <p:spPr bwMode="auto">
              <a:xfrm rot="2748734">
                <a:off x="6880675" y="1795193"/>
                <a:ext cx="1068940" cy="277972"/>
              </a:xfrm>
              <a:prstGeom prst="rect">
                <a:avLst/>
              </a:prstGeom>
              <a:noFill/>
              <a:ln w="9525">
                <a:solidFill>
                  <a:schemeClr val="accent1">
                    <a:lumMod val="60000"/>
                    <a:lumOff val="40000"/>
                  </a:schemeClr>
                </a:solidFill>
                <a:miter lim="800000"/>
                <a:headEnd/>
                <a:tailEnd/>
              </a:ln>
            </p:spPr>
            <p:txBody>
              <a:bodyPr wrap="none">
                <a:spAutoFit/>
              </a:bodyPr>
              <a:lstStyle/>
              <a:p>
                <a:pPr fontAlgn="auto">
                  <a:spcBef>
                    <a:spcPts val="0"/>
                  </a:spcBef>
                  <a:spcAft>
                    <a:spcPts val="0"/>
                  </a:spcAft>
                  <a:defRPr/>
                </a:pPr>
                <a:r>
                  <a:rPr lang="de-DE" sz="1600" b="1" dirty="0">
                    <a:latin typeface="+mn-lt"/>
                    <a:cs typeface="+mn-cs"/>
                  </a:rPr>
                  <a:t>„Klärende/r“</a:t>
                </a:r>
              </a:p>
            </p:txBody>
          </p:sp>
          <p:sp>
            <p:nvSpPr>
              <p:cNvPr id="18" name="Textfeld 26">
                <a:extLst>
                  <a:ext uri="{FF2B5EF4-FFF2-40B4-BE49-F238E27FC236}">
                    <a16:creationId xmlns="" xmlns:a16="http://schemas.microsoft.com/office/drawing/2014/main" id="{066D09B3-4BBC-DCCB-A8AD-DAFFDF3FF4EA}"/>
                  </a:ext>
                </a:extLst>
              </p:cNvPr>
              <p:cNvSpPr txBox="1">
                <a:spLocks noChangeArrowheads="1"/>
              </p:cNvSpPr>
              <p:nvPr/>
            </p:nvSpPr>
            <p:spPr bwMode="auto">
              <a:xfrm rot="2548745">
                <a:off x="2882379" y="5048373"/>
                <a:ext cx="1400153" cy="280378"/>
              </a:xfrm>
              <a:prstGeom prst="rect">
                <a:avLst/>
              </a:prstGeom>
              <a:noFill/>
              <a:ln w="9525">
                <a:solidFill>
                  <a:schemeClr val="accent1">
                    <a:lumMod val="60000"/>
                    <a:lumOff val="40000"/>
                  </a:schemeClr>
                </a:solidFill>
                <a:miter lim="800000"/>
                <a:headEnd/>
                <a:tailEnd/>
              </a:ln>
            </p:spPr>
            <p:txBody>
              <a:bodyPr wrap="none">
                <a:spAutoFit/>
              </a:bodyPr>
              <a:lstStyle/>
              <a:p>
                <a:pPr fontAlgn="auto">
                  <a:spcBef>
                    <a:spcPts val="0"/>
                  </a:spcBef>
                  <a:spcAft>
                    <a:spcPts val="0"/>
                  </a:spcAft>
                  <a:defRPr/>
                </a:pPr>
                <a:r>
                  <a:rPr lang="de-DE" sz="1600" b="1" dirty="0">
                    <a:latin typeface="+mn-lt"/>
                    <a:cs typeface="+mn-cs"/>
                  </a:rPr>
                  <a:t>„Vorhersagender“</a:t>
                </a:r>
              </a:p>
            </p:txBody>
          </p:sp>
          <p:sp>
            <p:nvSpPr>
              <p:cNvPr id="19" name="Textfeld 27">
                <a:extLst>
                  <a:ext uri="{FF2B5EF4-FFF2-40B4-BE49-F238E27FC236}">
                    <a16:creationId xmlns="" xmlns:a16="http://schemas.microsoft.com/office/drawing/2014/main" id="{CA64E729-3291-90AC-788F-B4FC148EBD1D}"/>
                  </a:ext>
                </a:extLst>
              </p:cNvPr>
              <p:cNvSpPr txBox="1">
                <a:spLocks noChangeArrowheads="1"/>
              </p:cNvSpPr>
              <p:nvPr/>
            </p:nvSpPr>
            <p:spPr bwMode="auto">
              <a:xfrm>
                <a:off x="3654522" y="2353494"/>
                <a:ext cx="1282167" cy="534940"/>
              </a:xfrm>
              <a:prstGeom prst="rect">
                <a:avLst/>
              </a:prstGeom>
              <a:noFill/>
              <a:ln w="9525">
                <a:solidFill>
                  <a:schemeClr val="accent1">
                    <a:lumMod val="60000"/>
                    <a:lumOff val="40000"/>
                  </a:schemeClr>
                </a:solidFill>
                <a:miter lim="800000"/>
                <a:headEnd/>
                <a:tailEnd/>
              </a:ln>
            </p:spPr>
            <p:txBody>
              <a:bodyPr wrap="square">
                <a:spAutoFit/>
              </a:bodyPr>
              <a:lstStyle/>
              <a:p>
                <a:pPr algn="r" fontAlgn="auto">
                  <a:spcBef>
                    <a:spcPts val="0"/>
                  </a:spcBef>
                  <a:spcAft>
                    <a:spcPts val="0"/>
                  </a:spcAft>
                  <a:defRPr/>
                </a:pPr>
                <a:r>
                  <a:rPr lang="de-DE" b="1" dirty="0">
                    <a:latin typeface="+mn-lt"/>
                    <a:cs typeface="+mn-cs"/>
                  </a:rPr>
                  <a:t>stellt Fragen </a:t>
                </a:r>
              </a:p>
              <a:p>
                <a:pPr algn="r" fontAlgn="auto">
                  <a:spcBef>
                    <a:spcPts val="0"/>
                  </a:spcBef>
                  <a:spcAft>
                    <a:spcPts val="0"/>
                  </a:spcAft>
                  <a:defRPr/>
                </a:pPr>
                <a:r>
                  <a:rPr lang="de-DE" b="1" dirty="0">
                    <a:latin typeface="+mn-lt"/>
                    <a:cs typeface="+mn-cs"/>
                  </a:rPr>
                  <a:t>an den Text</a:t>
                </a:r>
              </a:p>
            </p:txBody>
          </p:sp>
          <p:sp>
            <p:nvSpPr>
              <p:cNvPr id="20" name="Textfeld 28">
                <a:extLst>
                  <a:ext uri="{FF2B5EF4-FFF2-40B4-BE49-F238E27FC236}">
                    <a16:creationId xmlns="" xmlns:a16="http://schemas.microsoft.com/office/drawing/2014/main" id="{A00E8D31-9E10-4193-9419-239D91792906}"/>
                  </a:ext>
                </a:extLst>
              </p:cNvPr>
              <p:cNvSpPr txBox="1">
                <a:spLocks noChangeArrowheads="1"/>
              </p:cNvSpPr>
              <p:nvPr/>
            </p:nvSpPr>
            <p:spPr bwMode="auto">
              <a:xfrm>
                <a:off x="5574012" y="2013035"/>
                <a:ext cx="1654597" cy="1299139"/>
              </a:xfrm>
              <a:prstGeom prst="rect">
                <a:avLst/>
              </a:prstGeom>
              <a:noFill/>
              <a:ln w="9525">
                <a:solidFill>
                  <a:schemeClr val="accent1">
                    <a:lumMod val="60000"/>
                    <a:lumOff val="40000"/>
                  </a:schemeClr>
                </a:solidFill>
                <a:miter lim="800000"/>
                <a:headEnd/>
                <a:tailEnd/>
              </a:ln>
            </p:spPr>
            <p:txBody>
              <a:bodyPr wrap="square">
                <a:spAutoFit/>
              </a:bodyPr>
              <a:lstStyle/>
              <a:p>
                <a:pPr fontAlgn="auto">
                  <a:spcBef>
                    <a:spcPts val="0"/>
                  </a:spcBef>
                  <a:spcAft>
                    <a:spcPts val="0"/>
                  </a:spcAft>
                  <a:defRPr/>
                </a:pPr>
                <a:r>
                  <a:rPr lang="de-DE" sz="1600" b="1" dirty="0">
                    <a:latin typeface="+mn-lt"/>
                    <a:cs typeface="+mn-cs"/>
                  </a:rPr>
                  <a:t>Identifiziert schwierige Wörter oder Gedanken im Text und findet Hinweise auf deren Bedeutung</a:t>
                </a:r>
              </a:p>
            </p:txBody>
          </p:sp>
        </p:grpSp>
        <p:sp>
          <p:nvSpPr>
            <p:cNvPr id="6" name="Textfeld 30">
              <a:extLst>
                <a:ext uri="{FF2B5EF4-FFF2-40B4-BE49-F238E27FC236}">
                  <a16:creationId xmlns="" xmlns:a16="http://schemas.microsoft.com/office/drawing/2014/main" id="{9AF9A1B6-09B6-D28F-5442-1A206D1D2B22}"/>
                </a:ext>
              </a:extLst>
            </p:cNvPr>
            <p:cNvSpPr txBox="1">
              <a:spLocks noChangeArrowheads="1"/>
            </p:cNvSpPr>
            <p:nvPr/>
          </p:nvSpPr>
          <p:spPr bwMode="auto">
            <a:xfrm>
              <a:off x="2772894" y="3902972"/>
              <a:ext cx="1724366" cy="1321593"/>
            </a:xfrm>
            <a:prstGeom prst="rect">
              <a:avLst/>
            </a:prstGeom>
            <a:noFill/>
            <a:ln w="9525">
              <a:solidFill>
                <a:schemeClr val="accent1">
                  <a:lumMod val="60000"/>
                  <a:lumOff val="40000"/>
                </a:schemeClr>
              </a:solidFill>
              <a:miter lim="800000"/>
              <a:headEnd/>
              <a:tailEnd/>
            </a:ln>
          </p:spPr>
          <p:txBody>
            <a:bodyPr wrap="square">
              <a:spAutoFit/>
            </a:bodyPr>
            <a:lstStyle/>
            <a:p>
              <a:pPr algn="r" fontAlgn="auto">
                <a:spcBef>
                  <a:spcPts val="0"/>
                </a:spcBef>
                <a:spcAft>
                  <a:spcPts val="0"/>
                </a:spcAft>
                <a:defRPr/>
              </a:pPr>
              <a:r>
                <a:rPr lang="de-DE" sz="1600" b="1" dirty="0">
                  <a:latin typeface="+mn-lt"/>
                  <a:cs typeface="+mn-cs"/>
                </a:rPr>
                <a:t>stellt Vermutungen an, worum es im Text gehen mag oder wie es weitergeht</a:t>
              </a:r>
              <a:r>
                <a:rPr lang="de-DE" sz="1200" b="1" dirty="0">
                  <a:latin typeface="+mn-lt"/>
                  <a:cs typeface="+mn-cs"/>
                </a:rPr>
                <a:t>. </a:t>
              </a:r>
            </a:p>
          </p:txBody>
        </p:sp>
        <p:sp>
          <p:nvSpPr>
            <p:cNvPr id="7" name="Textfeld 31">
              <a:extLst>
                <a:ext uri="{FF2B5EF4-FFF2-40B4-BE49-F238E27FC236}">
                  <a16:creationId xmlns="" xmlns:a16="http://schemas.microsoft.com/office/drawing/2014/main" id="{A551E239-060F-9F3A-337A-1D35CFEC5448}"/>
                </a:ext>
              </a:extLst>
            </p:cNvPr>
            <p:cNvSpPr txBox="1">
              <a:spLocks noChangeArrowheads="1"/>
            </p:cNvSpPr>
            <p:nvPr/>
          </p:nvSpPr>
          <p:spPr bwMode="auto">
            <a:xfrm>
              <a:off x="5117381" y="4027239"/>
              <a:ext cx="1766719" cy="1198655"/>
            </a:xfrm>
            <a:prstGeom prst="rect">
              <a:avLst/>
            </a:prstGeom>
            <a:noFill/>
            <a:ln w="9525">
              <a:solidFill>
                <a:schemeClr val="accent1">
                  <a:lumMod val="60000"/>
                  <a:lumOff val="40000"/>
                </a:schemeClr>
              </a:solidFill>
              <a:miter lim="800000"/>
              <a:headEnd/>
              <a:tailEnd/>
            </a:ln>
          </p:spPr>
          <p:txBody>
            <a:bodyPr wrap="square">
              <a:spAutoFit/>
            </a:bodyPr>
            <a:lstStyle/>
            <a:p>
              <a:pPr fontAlgn="auto">
                <a:spcBef>
                  <a:spcPts val="0"/>
                </a:spcBef>
                <a:spcAft>
                  <a:spcPts val="0"/>
                </a:spcAft>
                <a:defRPr/>
              </a:pPr>
              <a:r>
                <a:rPr lang="de-DE" b="1" dirty="0">
                  <a:latin typeface="+mn-lt"/>
                  <a:cs typeface="+mn-cs"/>
                </a:rPr>
                <a:t>gibt die Grundgedanken in  eigenen Worten wieder</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platzhalter 1">
            <a:extLst>
              <a:ext uri="{FF2B5EF4-FFF2-40B4-BE49-F238E27FC236}">
                <a16:creationId xmlns="" xmlns:a16="http://schemas.microsoft.com/office/drawing/2014/main" id="{42995C5C-161A-0389-7A82-BFABDCB4FC3D}"/>
              </a:ext>
            </a:extLst>
          </p:cNvPr>
          <p:cNvSpPr>
            <a:spLocks noGrp="1"/>
          </p:cNvSpPr>
          <p:nvPr>
            <p:ph type="body" sz="quarter" idx="13"/>
          </p:nvPr>
        </p:nvSpPr>
        <p:spPr/>
        <p:txBody>
          <a:bodyPr>
            <a:normAutofit lnSpcReduction="10000"/>
          </a:bodyPr>
          <a:lstStyle/>
          <a:p>
            <a:pPr marL="0" indent="0" eaLnBrk="1" hangingPunct="1">
              <a:buFont typeface="Arial" panose="020B0604020202020204" pitchFamily="34" charset="0"/>
              <a:buNone/>
            </a:pPr>
            <a:r>
              <a:rPr lang="de-DE" altLang="de-DE" sz="2400" b="1"/>
              <a:t>Wie können Sie Reziprokes Lehren im Unterricht einführen?</a:t>
            </a:r>
            <a:endParaRPr lang="de-DE" altLang="de-DE" sz="2400"/>
          </a:p>
          <a:p>
            <a:pPr marL="0" indent="0" eaLnBrk="1" hangingPunct="1">
              <a:buFont typeface="Arial" panose="020B0604020202020204" pitchFamily="34" charset="0"/>
              <a:buNone/>
            </a:pPr>
            <a:r>
              <a:rPr lang="de-DE" altLang="de-DE" sz="2400"/>
              <a:t>Lesen Sie das Arbeitsblatt AB2</a:t>
            </a:r>
          </a:p>
          <a:p>
            <a:pPr marL="0" indent="0" eaLnBrk="1" hangingPunct="1">
              <a:buFont typeface="Arial" panose="020B0604020202020204" pitchFamily="34" charset="0"/>
              <a:buNone/>
            </a:pPr>
            <a:r>
              <a:rPr lang="de-DE" altLang="de-DE" sz="2400"/>
              <a:t>und bearbeiten Sie es. </a:t>
            </a:r>
          </a:p>
          <a:p>
            <a:pPr marL="0" indent="0" eaLnBrk="1" hangingPunct="1">
              <a:buFont typeface="Arial" panose="020B0604020202020204" pitchFamily="34" charset="0"/>
              <a:buNone/>
            </a:pPr>
            <a:r>
              <a:rPr lang="de-DE" altLang="de-DE" sz="2400" i="1"/>
              <a:t>M5_3 AB2-Reziprokes Lehren- Vorgehen </a:t>
            </a:r>
          </a:p>
          <a:p>
            <a:pPr marL="0" indent="0" eaLnBrk="1" hangingPunct="1">
              <a:buFont typeface="Arial" panose="020B0604020202020204" pitchFamily="34" charset="0"/>
              <a:buNone/>
            </a:pPr>
            <a:endParaRPr lang="de-DE" altLang="de-DE" sz="2400"/>
          </a:p>
          <a:p>
            <a:pPr marL="0" indent="0" eaLnBrk="1" hangingPunct="1">
              <a:buFont typeface="Arial" panose="020B0604020202020204" pitchFamily="34" charset="0"/>
              <a:buNone/>
            </a:pPr>
            <a:r>
              <a:rPr lang="de-DE" altLang="de-DE" sz="2400" b="1"/>
              <a:t>Zur Ergänzung </a:t>
            </a:r>
            <a:r>
              <a:rPr lang="de-DE" altLang="de-DE" sz="2400"/>
              <a:t>sehen Sie das Video mit dem Titel „Reziprokes Lernen“ (entspricht Reziprokem Lehren), Quelle: Schuldorf Weihermatt (Schweiz) </a:t>
            </a:r>
            <a:r>
              <a:rPr lang="de-DE" altLang="de-DE" sz="2400">
                <a:hlinkClick r:id="rId4"/>
              </a:rPr>
              <a:t>https://www.youtube.com/watch?v=9pr79Z0s5Vo</a:t>
            </a:r>
            <a:endParaRPr lang="de-DE" altLang="de-DE" sz="2400"/>
          </a:p>
          <a:p>
            <a:pPr marL="0" indent="0" eaLnBrk="1" hangingPunct="1">
              <a:buFont typeface="Arial" panose="020B0604020202020204" pitchFamily="34" charset="0"/>
              <a:buNone/>
            </a:pPr>
            <a:r>
              <a:rPr lang="de-DE" altLang="de-DE" sz="1600"/>
              <a:t>2:12 Minuten</a:t>
            </a:r>
          </a:p>
          <a:p>
            <a:pPr marL="0" indent="0" eaLnBrk="1" hangingPunct="1">
              <a:buFont typeface="Arial" panose="020B0604020202020204" pitchFamily="34" charset="0"/>
              <a:buNone/>
            </a:pPr>
            <a:endParaRPr lang="de-DE" altLang="de-DE" sz="2400"/>
          </a:p>
          <a:p>
            <a:pPr marL="0" indent="0" eaLnBrk="1" hangingPunct="1">
              <a:buFont typeface="Arial" panose="020B0604020202020204" pitchFamily="34" charset="0"/>
              <a:buNone/>
            </a:pPr>
            <a:endParaRPr lang="de-DE" altLang="de-DE" sz="3800"/>
          </a:p>
          <a:p>
            <a:pPr marL="0" indent="0" eaLnBrk="1" hangingPunct="1">
              <a:buFont typeface="Arial" panose="020B0604020202020204" pitchFamily="34" charset="0"/>
              <a:buNone/>
            </a:pPr>
            <a:endParaRPr lang="de-DE" altLang="de-DE" sz="3800" b="1"/>
          </a:p>
          <a:p>
            <a:pPr marL="0" indent="0" eaLnBrk="1" hangingPunct="1">
              <a:buFont typeface="Arial" panose="020B0604020202020204" pitchFamily="34" charset="0"/>
              <a:buNone/>
            </a:pPr>
            <a:endParaRPr lang="de-DE" altLang="de-DE" sz="2600"/>
          </a:p>
        </p:txBody>
      </p:sp>
      <p:sp>
        <p:nvSpPr>
          <p:cNvPr id="3" name="Titel 2">
            <a:extLst>
              <a:ext uri="{FF2B5EF4-FFF2-40B4-BE49-F238E27FC236}">
                <a16:creationId xmlns="" xmlns:a16="http://schemas.microsoft.com/office/drawing/2014/main" id="{6AE69C56-A731-8960-7D2A-CD27012E3361}"/>
              </a:ext>
            </a:extLst>
          </p:cNvPr>
          <p:cNvSpPr>
            <a:spLocks noGrp="1"/>
          </p:cNvSpPr>
          <p:nvPr>
            <p:ph type="title"/>
          </p:nvPr>
        </p:nvSpPr>
        <p:spPr/>
        <p:txBody>
          <a:bodyPr rtlCol="0">
            <a:normAutofit fontScale="90000"/>
          </a:bodyPr>
          <a:lstStyle/>
          <a:p>
            <a:pPr eaLnBrk="1" fontAlgn="auto" hangingPunct="1">
              <a:spcAft>
                <a:spcPts val="0"/>
              </a:spcAft>
              <a:defRPr/>
            </a:pPr>
            <a:r>
              <a:rPr lang="de-DE" dirty="0"/>
              <a:t/>
            </a:r>
            <a:br>
              <a:rPr lang="de-DE" dirty="0"/>
            </a:br>
            <a:r>
              <a:rPr lang="de-DE" dirty="0"/>
              <a:t>Reziprokes Lehren im Unterricht- Vorgehen: Aufgabe </a:t>
            </a:r>
            <a:br>
              <a:rPr lang="de-DE" dirty="0"/>
            </a:br>
            <a:endParaRPr lang="de-DE" dirty="0"/>
          </a:p>
        </p:txBody>
      </p:sp>
    </p:spTree>
    <p:custDataLst>
      <p:tags r:id="rId1"/>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a:extLst>
              <a:ext uri="{FF2B5EF4-FFF2-40B4-BE49-F238E27FC236}">
                <a16:creationId xmlns="" xmlns:a16="http://schemas.microsoft.com/office/drawing/2014/main" id="{D4E038DD-354E-5FCE-3012-AA9E019F5ED6}"/>
              </a:ext>
            </a:extLst>
          </p:cNvPr>
          <p:cNvSpPr>
            <a:spLocks noGrp="1"/>
          </p:cNvSpPr>
          <p:nvPr>
            <p:ph type="body" sz="quarter" idx="13"/>
          </p:nvPr>
        </p:nvSpPr>
        <p:spPr>
          <a:xfrm>
            <a:off x="323528" y="1215536"/>
            <a:ext cx="8569647" cy="4751858"/>
          </a:xfrm>
        </p:spPr>
        <p:txBody>
          <a:bodyPr rtlCol="0">
            <a:normAutofit/>
          </a:bodyPr>
          <a:lstStyle/>
          <a:p>
            <a:pPr marL="0" indent="0" eaLnBrk="1" fontAlgn="auto" hangingPunct="1">
              <a:spcAft>
                <a:spcPts val="0"/>
              </a:spcAft>
              <a:buFont typeface="Arial" panose="020B0604020202020204" pitchFamily="34" charset="0"/>
              <a:buNone/>
              <a:defRPr/>
            </a:pPr>
            <a:r>
              <a:rPr lang="de-DE" sz="2500" b="1" dirty="0">
                <a:latin typeface="+mj-lt"/>
                <a:cs typeface="Arial" charset="0"/>
              </a:rPr>
              <a:t>Vorhersagen</a:t>
            </a:r>
            <a:r>
              <a:rPr lang="de-DE" sz="2500" dirty="0">
                <a:latin typeface="+mj-lt"/>
                <a:cs typeface="Arial" charset="0"/>
              </a:rPr>
              <a:t> heißt, Hypothesen über den weiteren Fortgang des Textes aufzustellen. </a:t>
            </a:r>
          </a:p>
          <a:p>
            <a:pPr marL="0" indent="0" eaLnBrk="1" fontAlgn="auto" hangingPunct="1">
              <a:spcAft>
                <a:spcPts val="0"/>
              </a:spcAft>
              <a:buFont typeface="Arial" panose="020B0604020202020204" pitchFamily="34" charset="0"/>
              <a:buNone/>
              <a:defRPr/>
            </a:pPr>
            <a:endParaRPr lang="de-DE" sz="2500" dirty="0">
              <a:solidFill>
                <a:srgbClr val="C00000"/>
              </a:solidFill>
              <a:latin typeface="+mj-lt"/>
              <a:cs typeface="Arial" charset="0"/>
            </a:endParaRPr>
          </a:p>
        </p:txBody>
      </p:sp>
      <p:sp>
        <p:nvSpPr>
          <p:cNvPr id="28674" name="Titel 2">
            <a:extLst>
              <a:ext uri="{FF2B5EF4-FFF2-40B4-BE49-F238E27FC236}">
                <a16:creationId xmlns="" xmlns:a16="http://schemas.microsoft.com/office/drawing/2014/main" id="{A73D942C-0E89-7744-D9E6-F9633C7900BF}"/>
              </a:ext>
            </a:extLst>
          </p:cNvPr>
          <p:cNvSpPr>
            <a:spLocks noGrp="1"/>
          </p:cNvSpPr>
          <p:nvPr>
            <p:ph type="title"/>
          </p:nvPr>
        </p:nvSpPr>
        <p:spPr/>
        <p:txBody>
          <a:bodyPr/>
          <a:lstStyle/>
          <a:p>
            <a:pPr eaLnBrk="1" hangingPunct="1"/>
            <a:r>
              <a:rPr lang="en-US" altLang="de-DE" sz="2800"/>
              <a:t>Reziprokes Lehren im Unterricht- </a:t>
            </a:r>
            <a:br>
              <a:rPr lang="en-US" altLang="de-DE" sz="2800"/>
            </a:br>
            <a:r>
              <a:rPr lang="en-US" altLang="de-DE" sz="2800"/>
              <a:t>Rollenkarte für das Vorhersagen</a:t>
            </a:r>
            <a:endParaRPr lang="de-DE" altLang="de-DE" sz="2800"/>
          </a:p>
        </p:txBody>
      </p:sp>
      <p:sp>
        <p:nvSpPr>
          <p:cNvPr id="7" name="Rechteck 6">
            <a:extLst>
              <a:ext uri="{FF2B5EF4-FFF2-40B4-BE49-F238E27FC236}">
                <a16:creationId xmlns="" xmlns:a16="http://schemas.microsoft.com/office/drawing/2014/main" id="{EC338787-F29E-AA4E-82E9-0B7EAF73907C}"/>
              </a:ext>
            </a:extLst>
          </p:cNvPr>
          <p:cNvSpPr/>
          <p:nvPr/>
        </p:nvSpPr>
        <p:spPr>
          <a:xfrm>
            <a:off x="684213" y="2060575"/>
            <a:ext cx="7981950" cy="37449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 name="Textfeld 7">
            <a:extLst>
              <a:ext uri="{FF2B5EF4-FFF2-40B4-BE49-F238E27FC236}">
                <a16:creationId xmlns="" xmlns:a16="http://schemas.microsoft.com/office/drawing/2014/main" id="{4E69C9BF-4EC0-EBFF-0ABF-52D8B463F229}"/>
              </a:ext>
            </a:extLst>
          </p:cNvPr>
          <p:cNvSpPr txBox="1"/>
          <p:nvPr/>
        </p:nvSpPr>
        <p:spPr>
          <a:xfrm>
            <a:off x="657642" y="2133599"/>
            <a:ext cx="7920037" cy="3671888"/>
          </a:xfrm>
          <a:prstGeom prst="rect">
            <a:avLst/>
          </a:prstGeom>
          <a:noFill/>
        </p:spPr>
        <p:txBody>
          <a:bodyPr>
            <a:spAutoFit/>
          </a:bodyPr>
          <a:lstStyle/>
          <a:p>
            <a:pPr fontAlgn="auto">
              <a:spcBef>
                <a:spcPts val="0"/>
              </a:spcBef>
              <a:spcAft>
                <a:spcPts val="1000"/>
              </a:spcAft>
              <a:defRPr/>
            </a:pPr>
            <a:r>
              <a:rPr lang="de-DE" b="1" dirty="0">
                <a:latin typeface="+mj-lt"/>
              </a:rPr>
              <a:t>Als Diskussionsleiter/in oder Experte/in für das Vorhersagen stellst du Vermutungen an:</a:t>
            </a:r>
          </a:p>
          <a:p>
            <a:pPr marL="342900" indent="-342900" fontAlgn="auto">
              <a:spcBef>
                <a:spcPts val="0"/>
              </a:spcBef>
              <a:spcAft>
                <a:spcPts val="0"/>
              </a:spcAft>
              <a:buClr>
                <a:srgbClr val="002060"/>
              </a:buClr>
              <a:buSzPct val="150000"/>
              <a:buFont typeface="Wingdings" panose="05000000000000000000" pitchFamily="2" charset="2"/>
              <a:buChar char="ü"/>
              <a:defRPr/>
            </a:pPr>
            <a:r>
              <a:rPr lang="de-DE" dirty="0">
                <a:latin typeface="+mj-lt"/>
              </a:rPr>
              <a:t>Ich vermute, dass es in diesem Text um … gehen wird.	</a:t>
            </a:r>
          </a:p>
          <a:p>
            <a:pPr marL="342900" indent="-342900" fontAlgn="auto">
              <a:spcBef>
                <a:spcPts val="0"/>
              </a:spcBef>
              <a:spcAft>
                <a:spcPts val="0"/>
              </a:spcAft>
              <a:buClr>
                <a:srgbClr val="002060"/>
              </a:buClr>
              <a:buSzPct val="150000"/>
              <a:buFont typeface="Wingdings" panose="05000000000000000000" pitchFamily="2" charset="2"/>
              <a:buChar char="ü"/>
              <a:defRPr/>
            </a:pPr>
            <a:r>
              <a:rPr lang="de-DE" dirty="0">
                <a:latin typeface="+mj-lt"/>
              </a:rPr>
              <a:t>Als Hinweis für meine Vermutung habe ich … benutzt</a:t>
            </a:r>
          </a:p>
          <a:p>
            <a:pPr marL="342900" indent="-342900" fontAlgn="auto">
              <a:spcBef>
                <a:spcPts val="0"/>
              </a:spcBef>
              <a:spcAft>
                <a:spcPts val="0"/>
              </a:spcAft>
              <a:buClr>
                <a:srgbClr val="002060"/>
              </a:buClr>
              <a:buSzPct val="150000"/>
              <a:defRPr/>
            </a:pPr>
            <a:endParaRPr lang="de-DE" dirty="0">
              <a:latin typeface="+mj-lt"/>
            </a:endParaRPr>
          </a:p>
          <a:p>
            <a:pPr indent="-285750" fontAlgn="auto">
              <a:spcBef>
                <a:spcPts val="0"/>
              </a:spcBef>
              <a:spcAft>
                <a:spcPts val="0"/>
              </a:spcAft>
              <a:buClr>
                <a:srgbClr val="002060"/>
              </a:buClr>
              <a:defRPr/>
            </a:pPr>
            <a:r>
              <a:rPr lang="de-DE" b="1" dirty="0">
                <a:latin typeface="+mj-lt"/>
                <a:sym typeface="Wingdings" pitchFamily="2" charset="2"/>
              </a:rPr>
              <a:t>An die anderen Gruppenmitglieder vor dem Lesen eines Abschnitts oder ganzen Textes:</a:t>
            </a:r>
          </a:p>
          <a:p>
            <a:pPr marL="357188" indent="-357188" fontAlgn="auto">
              <a:spcBef>
                <a:spcPts val="0"/>
              </a:spcBef>
              <a:spcAft>
                <a:spcPts val="0"/>
              </a:spcAft>
              <a:buClr>
                <a:srgbClr val="002060"/>
              </a:buClr>
              <a:buSzPct val="150000"/>
              <a:buFont typeface="Wingdings" panose="05000000000000000000" pitchFamily="2" charset="2"/>
              <a:buChar char="ü"/>
              <a:defRPr/>
            </a:pPr>
            <a:r>
              <a:rPr lang="de-DE" dirty="0">
                <a:latin typeface="+mj-lt"/>
              </a:rPr>
              <a:t>Welche Vorhersage macht ihr für den nächsten Abschnitt? </a:t>
            </a:r>
          </a:p>
          <a:p>
            <a:pPr fontAlgn="auto">
              <a:spcBef>
                <a:spcPts val="0"/>
              </a:spcBef>
              <a:spcAft>
                <a:spcPts val="0"/>
              </a:spcAft>
              <a:buClr>
                <a:srgbClr val="FCD404"/>
              </a:buClr>
              <a:buSzPct val="150000"/>
              <a:defRPr/>
            </a:pPr>
            <a:endParaRPr lang="de-DE" b="1" dirty="0">
              <a:latin typeface="+mj-lt"/>
            </a:endParaRPr>
          </a:p>
          <a:p>
            <a:pPr fontAlgn="auto">
              <a:spcBef>
                <a:spcPts val="0"/>
              </a:spcBef>
              <a:spcAft>
                <a:spcPts val="1000"/>
              </a:spcAft>
              <a:defRPr/>
            </a:pPr>
            <a:r>
              <a:rPr lang="de-DE" b="1" dirty="0">
                <a:latin typeface="+mj-lt"/>
              </a:rPr>
              <a:t>An die anderen Gruppenmitglieder nach dem Lesen eines Abschnittes  oder des ganzen Textes:</a:t>
            </a:r>
          </a:p>
          <a:p>
            <a:pPr marL="357188" indent="-357188" fontAlgn="auto">
              <a:spcBef>
                <a:spcPts val="0"/>
              </a:spcBef>
              <a:spcAft>
                <a:spcPts val="1000"/>
              </a:spcAft>
              <a:buClr>
                <a:srgbClr val="002060"/>
              </a:buClr>
              <a:buSzPct val="150000"/>
              <a:buFont typeface="Wingdings" panose="05000000000000000000" pitchFamily="2" charset="2"/>
              <a:buChar char="ü"/>
              <a:defRPr/>
            </a:pPr>
            <a:r>
              <a:rPr lang="de-DE" dirty="0">
                <a:latin typeface="+mj-lt"/>
              </a:rPr>
              <a:t>War unsere Vorhersage logisch, wenn man bedenkt, was wir gelesen haben? </a:t>
            </a:r>
          </a:p>
        </p:txBody>
      </p:sp>
      <p:sp>
        <p:nvSpPr>
          <p:cNvPr id="28678" name="Textfeld 10">
            <a:extLst>
              <a:ext uri="{FF2B5EF4-FFF2-40B4-BE49-F238E27FC236}">
                <a16:creationId xmlns="" xmlns:a16="http://schemas.microsoft.com/office/drawing/2014/main" id="{387C3BAF-5487-8E14-60FC-45A92A7701A5}"/>
              </a:ext>
            </a:extLst>
          </p:cNvPr>
          <p:cNvSpPr txBox="1">
            <a:spLocks noChangeArrowheads="1"/>
          </p:cNvSpPr>
          <p:nvPr/>
        </p:nvSpPr>
        <p:spPr bwMode="auto">
          <a:xfrm>
            <a:off x="755650" y="5949950"/>
            <a:ext cx="5256213"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100" b="1" i="1">
                <a:solidFill>
                  <a:srgbClr val="000000"/>
                </a:solidFill>
                <a:cs typeface="Times New Roman" panose="02020603050405020304" pitchFamily="18" charset="0"/>
              </a:rPr>
              <a:t>BaCuLit M5_3 AB3_Reziprokes Lehren im Unterricht_Rollenkarten</a:t>
            </a:r>
            <a:endParaRPr lang="de-DE" altLang="de-DE" sz="1100">
              <a:solidFill>
                <a:srgbClr val="000000"/>
              </a:solidFill>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a:extLst>
              <a:ext uri="{FF2B5EF4-FFF2-40B4-BE49-F238E27FC236}">
                <a16:creationId xmlns="" xmlns:a16="http://schemas.microsoft.com/office/drawing/2014/main" id="{C52C2302-89E3-312A-831A-E78E18C2755F}"/>
              </a:ext>
            </a:extLst>
          </p:cNvPr>
          <p:cNvSpPr>
            <a:spLocks noGrp="1"/>
          </p:cNvSpPr>
          <p:nvPr>
            <p:ph type="body" sz="quarter" idx="13"/>
          </p:nvPr>
        </p:nvSpPr>
        <p:spPr/>
        <p:txBody>
          <a:bodyPr rtlCol="0">
            <a:normAutofit/>
          </a:bodyPr>
          <a:lstStyle/>
          <a:p>
            <a:pPr marL="0" indent="0" eaLnBrk="1" fontAlgn="auto" hangingPunct="1">
              <a:spcBef>
                <a:spcPct val="0"/>
              </a:spcBef>
              <a:spcAft>
                <a:spcPts val="0"/>
              </a:spcAft>
              <a:buFont typeface="Arial" panose="020B0604020202020204" pitchFamily="34" charset="0"/>
              <a:buNone/>
              <a:defRPr/>
            </a:pPr>
            <a:r>
              <a:rPr lang="en-GB" sz="2300" b="1" dirty="0">
                <a:latin typeface="+mj-lt"/>
                <a:cs typeface="Times New Roman" pitchFamily="18" charset="0"/>
              </a:rPr>
              <a:t>Fragen zu formulieren </a:t>
            </a:r>
            <a:r>
              <a:rPr lang="en-GB" sz="2300" dirty="0">
                <a:latin typeface="+mj-lt"/>
                <a:cs typeface="Times New Roman" pitchFamily="18" charset="0"/>
              </a:rPr>
              <a:t>schärft das Bewusstsein von Lernenden für die Kerngedanken eines Textes.</a:t>
            </a:r>
          </a:p>
          <a:p>
            <a:pPr marL="0" indent="0" eaLnBrk="1" fontAlgn="auto" hangingPunct="1">
              <a:spcBef>
                <a:spcPct val="0"/>
              </a:spcBef>
              <a:spcAft>
                <a:spcPts val="0"/>
              </a:spcAft>
              <a:buFont typeface="Arial" panose="020B0604020202020204" pitchFamily="34" charset="0"/>
              <a:buNone/>
              <a:defRPr/>
            </a:pPr>
            <a:endParaRPr lang="de-DE" sz="2300" dirty="0">
              <a:latin typeface="+mj-lt"/>
              <a:cs typeface="Arial" charset="0"/>
            </a:endParaRPr>
          </a:p>
        </p:txBody>
      </p:sp>
      <p:sp>
        <p:nvSpPr>
          <p:cNvPr id="29698" name="Titel 2">
            <a:extLst>
              <a:ext uri="{FF2B5EF4-FFF2-40B4-BE49-F238E27FC236}">
                <a16:creationId xmlns="" xmlns:a16="http://schemas.microsoft.com/office/drawing/2014/main" id="{B1531916-AC49-F28A-9440-BEE3D84FDA0C}"/>
              </a:ext>
            </a:extLst>
          </p:cNvPr>
          <p:cNvSpPr>
            <a:spLocks noGrp="1"/>
          </p:cNvSpPr>
          <p:nvPr>
            <p:ph type="title"/>
          </p:nvPr>
        </p:nvSpPr>
        <p:spPr/>
        <p:txBody>
          <a:bodyPr/>
          <a:lstStyle/>
          <a:p>
            <a:pPr eaLnBrk="1" hangingPunct="1"/>
            <a:r>
              <a:rPr lang="en-US" altLang="de-DE" sz="2800" b="1"/>
              <a:t>Reziprokes Lehren im Unterricht-</a:t>
            </a:r>
            <a:br>
              <a:rPr lang="en-US" altLang="de-DE" sz="2800" b="1"/>
            </a:br>
            <a:r>
              <a:rPr lang="en-US" altLang="de-DE" sz="2800" b="1"/>
              <a:t>Rollenkarte für das Fragenstellen</a:t>
            </a:r>
            <a:endParaRPr lang="de-DE" altLang="de-DE" sz="2800"/>
          </a:p>
        </p:txBody>
      </p:sp>
      <p:sp>
        <p:nvSpPr>
          <p:cNvPr id="8" name="Rechteck 7">
            <a:extLst>
              <a:ext uri="{FF2B5EF4-FFF2-40B4-BE49-F238E27FC236}">
                <a16:creationId xmlns="" xmlns:a16="http://schemas.microsoft.com/office/drawing/2014/main" id="{14BF748E-2FE1-EA40-9E4B-4BF649BD7524}"/>
              </a:ext>
            </a:extLst>
          </p:cNvPr>
          <p:cNvSpPr/>
          <p:nvPr/>
        </p:nvSpPr>
        <p:spPr>
          <a:xfrm>
            <a:off x="594160" y="2319624"/>
            <a:ext cx="7560890" cy="3395662"/>
          </a:xfrm>
          <a:prstGeom prst="rect">
            <a:avLst/>
          </a:prstGeom>
        </p:spPr>
        <p:txBody>
          <a:bodyPr wrap="square">
            <a:spAutoFit/>
          </a:bodyPr>
          <a:lstStyle/>
          <a:p>
            <a:pPr fontAlgn="auto">
              <a:spcBef>
                <a:spcPts val="0"/>
              </a:spcBef>
              <a:spcAft>
                <a:spcPts val="1000"/>
              </a:spcAft>
              <a:defRPr/>
            </a:pPr>
            <a:r>
              <a:rPr lang="de-DE" b="1" dirty="0">
                <a:latin typeface="+mn-lt"/>
              </a:rPr>
              <a:t>Als Diskussionsleiter/in oder Experte/in für das Fragenstellen formulierst du Fragen zu Ausdrücken oder Aussagen des Textes. Dieses Verfahren gleicht einem Faktencheck oder Quiz.</a:t>
            </a:r>
          </a:p>
          <a:p>
            <a:pPr fontAlgn="auto">
              <a:spcBef>
                <a:spcPts val="0"/>
              </a:spcBef>
              <a:spcAft>
                <a:spcPts val="1000"/>
              </a:spcAft>
              <a:defRPr/>
            </a:pPr>
            <a:r>
              <a:rPr lang="en-GB" b="1" dirty="0">
                <a:latin typeface="+mn-lt"/>
                <a:ea typeface="Times New Roman" pitchFamily="18" charset="0"/>
              </a:rPr>
              <a:t>Hilfreiche Formulierungen z.B.:</a:t>
            </a:r>
            <a:endParaRPr lang="de-DE" b="1" dirty="0">
              <a:latin typeface="+mn-lt"/>
            </a:endParaRPr>
          </a:p>
          <a:p>
            <a:pPr marL="285750" indent="-285750" fontAlgn="auto">
              <a:spcBef>
                <a:spcPts val="0"/>
              </a:spcBef>
              <a:spcAft>
                <a:spcPts val="0"/>
              </a:spcAft>
              <a:buClr>
                <a:srgbClr val="002060"/>
              </a:buClr>
              <a:buSzPct val="150000"/>
              <a:buFont typeface="Wingdings" panose="05000000000000000000" pitchFamily="2" charset="2"/>
              <a:buChar char="ü"/>
              <a:defRPr/>
            </a:pPr>
            <a:r>
              <a:rPr lang="de-DE" dirty="0">
                <a:latin typeface="+mn-lt"/>
              </a:rPr>
              <a:t>Wann</a:t>
            </a:r>
          </a:p>
          <a:p>
            <a:pPr marL="285750" indent="-285750" fontAlgn="auto">
              <a:spcBef>
                <a:spcPts val="0"/>
              </a:spcBef>
              <a:spcAft>
                <a:spcPts val="0"/>
              </a:spcAft>
              <a:buClr>
                <a:srgbClr val="002060"/>
              </a:buClr>
              <a:buSzPct val="150000"/>
              <a:buFont typeface="Wingdings" panose="05000000000000000000" pitchFamily="2" charset="2"/>
              <a:buChar char="ü"/>
              <a:defRPr/>
            </a:pPr>
            <a:r>
              <a:rPr lang="de-DE" dirty="0">
                <a:latin typeface="+mn-lt"/>
              </a:rPr>
              <a:t>Wo</a:t>
            </a:r>
          </a:p>
          <a:p>
            <a:pPr marL="285750" indent="-285750" fontAlgn="auto">
              <a:spcBef>
                <a:spcPts val="0"/>
              </a:spcBef>
              <a:spcAft>
                <a:spcPts val="0"/>
              </a:spcAft>
              <a:buClr>
                <a:srgbClr val="002060"/>
              </a:buClr>
              <a:buSzPct val="150000"/>
              <a:buFont typeface="Wingdings" panose="05000000000000000000" pitchFamily="2" charset="2"/>
              <a:buChar char="ü"/>
              <a:defRPr/>
            </a:pPr>
            <a:r>
              <a:rPr lang="de-DE" dirty="0">
                <a:latin typeface="+mn-lt"/>
              </a:rPr>
              <a:t>Warum</a:t>
            </a:r>
          </a:p>
          <a:p>
            <a:pPr marL="285750" indent="-285750" fontAlgn="auto">
              <a:spcBef>
                <a:spcPts val="0"/>
              </a:spcBef>
              <a:spcAft>
                <a:spcPts val="0"/>
              </a:spcAft>
              <a:buClr>
                <a:srgbClr val="002060"/>
              </a:buClr>
              <a:buSzPct val="150000"/>
              <a:buFont typeface="Wingdings" panose="05000000000000000000" pitchFamily="2" charset="2"/>
              <a:buChar char="ü"/>
              <a:defRPr/>
            </a:pPr>
            <a:r>
              <a:rPr lang="de-DE" dirty="0">
                <a:latin typeface="+mn-lt"/>
              </a:rPr>
              <a:t>Wozu </a:t>
            </a:r>
          </a:p>
          <a:p>
            <a:pPr marL="285750" indent="-285750" fontAlgn="auto">
              <a:spcBef>
                <a:spcPts val="0"/>
              </a:spcBef>
              <a:spcAft>
                <a:spcPts val="0"/>
              </a:spcAft>
              <a:buClr>
                <a:srgbClr val="FCD404"/>
              </a:buClr>
              <a:buSzPct val="150000"/>
              <a:buFont typeface="Wingdings" pitchFamily="2" charset="2"/>
              <a:buChar char="§"/>
              <a:defRPr/>
            </a:pPr>
            <a:endParaRPr lang="de-DE" dirty="0">
              <a:latin typeface="+mn-lt"/>
            </a:endParaRPr>
          </a:p>
          <a:p>
            <a:pPr fontAlgn="auto">
              <a:spcBef>
                <a:spcPts val="0"/>
              </a:spcBef>
              <a:spcAft>
                <a:spcPts val="0"/>
              </a:spcAft>
              <a:buClr>
                <a:srgbClr val="FCD404"/>
              </a:buClr>
              <a:buSzPct val="150000"/>
              <a:defRPr/>
            </a:pPr>
            <a:r>
              <a:rPr lang="de-DE" dirty="0">
                <a:latin typeface="+mn-lt"/>
              </a:rPr>
              <a:t>An die anderen Gruppenmitglieder:</a:t>
            </a:r>
          </a:p>
          <a:p>
            <a:pPr fontAlgn="auto">
              <a:spcBef>
                <a:spcPts val="0"/>
              </a:spcBef>
              <a:spcAft>
                <a:spcPts val="0"/>
              </a:spcAft>
              <a:defRPr/>
            </a:pPr>
            <a:r>
              <a:rPr lang="de-DE" b="1" dirty="0">
                <a:latin typeface="+mn-lt"/>
              </a:rPr>
              <a:t>Welche Frage würdest du an den Text richten? </a:t>
            </a:r>
            <a:endParaRPr lang="de-DE" dirty="0">
              <a:latin typeface="+mn-lt"/>
            </a:endParaRPr>
          </a:p>
        </p:txBody>
      </p:sp>
      <p:sp>
        <p:nvSpPr>
          <p:cNvPr id="10" name="Rechteck 9">
            <a:extLst>
              <a:ext uri="{FF2B5EF4-FFF2-40B4-BE49-F238E27FC236}">
                <a16:creationId xmlns="" xmlns:a16="http://schemas.microsoft.com/office/drawing/2014/main" id="{97572A64-B051-950A-215E-D981D23D09AE}"/>
              </a:ext>
            </a:extLst>
          </p:cNvPr>
          <p:cNvSpPr/>
          <p:nvPr/>
        </p:nvSpPr>
        <p:spPr>
          <a:xfrm>
            <a:off x="395536" y="2151063"/>
            <a:ext cx="7958138" cy="3581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9702" name="Textfeld 6">
            <a:extLst>
              <a:ext uri="{FF2B5EF4-FFF2-40B4-BE49-F238E27FC236}">
                <a16:creationId xmlns="" xmlns:a16="http://schemas.microsoft.com/office/drawing/2014/main" id="{2FBE92CA-FB4C-9CC2-65B0-C0328F0174A1}"/>
              </a:ext>
            </a:extLst>
          </p:cNvPr>
          <p:cNvSpPr txBox="1">
            <a:spLocks noChangeArrowheads="1"/>
          </p:cNvSpPr>
          <p:nvPr/>
        </p:nvSpPr>
        <p:spPr bwMode="auto">
          <a:xfrm>
            <a:off x="323850" y="5732463"/>
            <a:ext cx="4824413"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100" b="1" i="1">
                <a:solidFill>
                  <a:srgbClr val="000000"/>
                </a:solidFill>
                <a:cs typeface="Times New Roman" panose="02020603050405020304" pitchFamily="18" charset="0"/>
              </a:rPr>
              <a:t>BaCuLit M5_3 AB3_Reziprokes Lehren im Unterricht_Rollenkarten</a:t>
            </a:r>
            <a:endParaRPr lang="de-DE" altLang="de-DE" sz="1100">
              <a:solidFill>
                <a:srgbClr val="000000"/>
              </a:solidFill>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2">
            <a:extLst>
              <a:ext uri="{FF2B5EF4-FFF2-40B4-BE49-F238E27FC236}">
                <a16:creationId xmlns="" xmlns:a16="http://schemas.microsoft.com/office/drawing/2014/main" id="{5DF434D9-6B10-77CA-B63D-F5E472BD273B}"/>
              </a:ext>
            </a:extLst>
          </p:cNvPr>
          <p:cNvSpPr>
            <a:spLocks noGrp="1"/>
          </p:cNvSpPr>
          <p:nvPr>
            <p:ph type="title"/>
          </p:nvPr>
        </p:nvSpPr>
        <p:spPr/>
        <p:txBody>
          <a:bodyPr/>
          <a:lstStyle/>
          <a:p>
            <a:pPr eaLnBrk="1" hangingPunct="1"/>
            <a:r>
              <a:rPr lang="en-US" altLang="de-DE" sz="2800" b="1"/>
              <a:t>Reziprokes Lehren im Unterricht-</a:t>
            </a:r>
            <a:br>
              <a:rPr lang="en-US" altLang="de-DE" sz="2800" b="1"/>
            </a:br>
            <a:r>
              <a:rPr lang="en-US" altLang="de-DE" sz="2800" b="1"/>
              <a:t>Rollenkarte für das Klären</a:t>
            </a:r>
            <a:endParaRPr lang="de-DE" altLang="de-DE" sz="2800" b="1"/>
          </a:p>
        </p:txBody>
      </p:sp>
      <p:sp>
        <p:nvSpPr>
          <p:cNvPr id="4" name="Inhaltsplatzhalter 1">
            <a:extLst>
              <a:ext uri="{FF2B5EF4-FFF2-40B4-BE49-F238E27FC236}">
                <a16:creationId xmlns="" xmlns:a16="http://schemas.microsoft.com/office/drawing/2014/main" id="{12BEEFCA-EA40-6BC1-93F2-179459EB39C8}"/>
              </a:ext>
            </a:extLst>
          </p:cNvPr>
          <p:cNvSpPr txBox="1">
            <a:spLocks/>
          </p:cNvSpPr>
          <p:nvPr/>
        </p:nvSpPr>
        <p:spPr>
          <a:xfrm>
            <a:off x="468313" y="1341438"/>
            <a:ext cx="8135937" cy="1185862"/>
          </a:xfrm>
          <a:prstGeom prst="rect">
            <a:avLst/>
          </a:prstGeom>
        </p:spPr>
        <p:txBody>
          <a:bodyPr>
            <a:normAutofit/>
          </a:bodyPr>
          <a:lstStyle/>
          <a:p>
            <a:pPr fontAlgn="auto">
              <a:spcBef>
                <a:spcPct val="20000"/>
              </a:spcBef>
              <a:spcAft>
                <a:spcPts val="0"/>
              </a:spcAft>
              <a:buFont typeface="Arial" panose="020B0604020202020204" pitchFamily="34" charset="0"/>
              <a:buNone/>
              <a:tabLst>
                <a:tab pos="228600" algn="l"/>
              </a:tabLst>
              <a:defRPr/>
            </a:pPr>
            <a:r>
              <a:rPr lang="en-GB" sz="2300" b="1" dirty="0">
                <a:latin typeface="+mj-lt"/>
                <a:cs typeface="Times New Roman" pitchFamily="18" charset="0"/>
              </a:rPr>
              <a:t>Unklarheiten zu beseitigen </a:t>
            </a:r>
            <a:r>
              <a:rPr lang="en-GB" sz="2300" dirty="0">
                <a:latin typeface="+mj-lt"/>
                <a:cs typeface="Times New Roman" pitchFamily="18" charset="0"/>
              </a:rPr>
              <a:t>hilft Lesenden bei der Beobachtung des eigenen Verstehens. Mit dieser Strategie finden Lesende Hindernisse im Text, die ihr Verständnis erschweren. </a:t>
            </a:r>
          </a:p>
        </p:txBody>
      </p:sp>
      <p:sp>
        <p:nvSpPr>
          <p:cNvPr id="5" name="Rechteck 4">
            <a:extLst>
              <a:ext uri="{FF2B5EF4-FFF2-40B4-BE49-F238E27FC236}">
                <a16:creationId xmlns="" xmlns:a16="http://schemas.microsoft.com/office/drawing/2014/main" id="{72A745D2-70AD-9F35-6E18-6A541F4CFA3A}"/>
              </a:ext>
            </a:extLst>
          </p:cNvPr>
          <p:cNvSpPr/>
          <p:nvPr/>
        </p:nvSpPr>
        <p:spPr>
          <a:xfrm>
            <a:off x="611188" y="2565400"/>
            <a:ext cx="7980362" cy="30241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Rechteck 6">
            <a:extLst>
              <a:ext uri="{FF2B5EF4-FFF2-40B4-BE49-F238E27FC236}">
                <a16:creationId xmlns="" xmlns:a16="http://schemas.microsoft.com/office/drawing/2014/main" id="{074BE920-37BC-0E56-EB69-D2EC24FF3A94}"/>
              </a:ext>
            </a:extLst>
          </p:cNvPr>
          <p:cNvSpPr/>
          <p:nvPr/>
        </p:nvSpPr>
        <p:spPr>
          <a:xfrm>
            <a:off x="684213" y="2636838"/>
            <a:ext cx="7848600" cy="2862262"/>
          </a:xfrm>
          <a:prstGeom prst="rect">
            <a:avLst/>
          </a:prstGeom>
        </p:spPr>
        <p:txBody>
          <a:bodyPr>
            <a:spAutoFit/>
          </a:bodyPr>
          <a:lstStyle/>
          <a:p>
            <a:pPr fontAlgn="auto">
              <a:spcBef>
                <a:spcPts val="0"/>
              </a:spcBef>
              <a:spcAft>
                <a:spcPts val="0"/>
              </a:spcAft>
              <a:tabLst>
                <a:tab pos="228600" algn="l"/>
              </a:tabLst>
              <a:defRPr/>
            </a:pPr>
            <a:r>
              <a:rPr lang="en-GB" b="1" dirty="0">
                <a:latin typeface="+mn-lt"/>
                <a:ea typeface="Times New Roman" pitchFamily="18" charset="0"/>
              </a:rPr>
              <a:t>Als Diskussionsleiter/in oder Experte/in für das Klären von Unklarheiten  hilfst du beim Verständnis unklarer oder verwirrender Wörter und Textstellen. </a:t>
            </a:r>
          </a:p>
          <a:p>
            <a:pPr fontAlgn="auto">
              <a:spcBef>
                <a:spcPts val="0"/>
              </a:spcBef>
              <a:spcAft>
                <a:spcPts val="0"/>
              </a:spcAft>
              <a:tabLst>
                <a:tab pos="228600" algn="l"/>
              </a:tabLst>
              <a:defRPr/>
            </a:pPr>
            <a:endParaRPr lang="en-GB" b="1" dirty="0">
              <a:latin typeface="+mn-lt"/>
              <a:ea typeface="Times New Roman" pitchFamily="18" charset="0"/>
            </a:endParaRPr>
          </a:p>
          <a:p>
            <a:pPr fontAlgn="auto">
              <a:spcBef>
                <a:spcPts val="0"/>
              </a:spcBef>
              <a:spcAft>
                <a:spcPts val="0"/>
              </a:spcAft>
              <a:tabLst>
                <a:tab pos="228600" algn="l"/>
              </a:tabLst>
              <a:defRPr/>
            </a:pPr>
            <a:r>
              <a:rPr lang="en-GB" b="1" dirty="0">
                <a:latin typeface="+mn-lt"/>
                <a:ea typeface="Times New Roman" pitchFamily="18" charset="0"/>
              </a:rPr>
              <a:t>Hilfreiche Formulierungen:</a:t>
            </a:r>
            <a:endParaRPr lang="de-DE" dirty="0">
              <a:latin typeface="+mn-lt"/>
            </a:endParaRPr>
          </a:p>
          <a:p>
            <a:pPr marL="285750" indent="-285750" eaLnBrk="0" fontAlgn="auto" hangingPunct="0">
              <a:spcBef>
                <a:spcPts val="0"/>
              </a:spcBef>
              <a:spcAft>
                <a:spcPts val="0"/>
              </a:spcAft>
              <a:buClr>
                <a:srgbClr val="002060"/>
              </a:buClr>
              <a:buSzPct val="150000"/>
              <a:buFont typeface="Wingdings" panose="05000000000000000000" pitchFamily="2" charset="2"/>
              <a:buChar char="ü"/>
              <a:tabLst>
                <a:tab pos="228600" algn="l"/>
              </a:tabLst>
              <a:defRPr/>
            </a:pPr>
            <a:r>
              <a:rPr lang="en-GB" dirty="0">
                <a:latin typeface="+mn-lt"/>
                <a:ea typeface="Times New Roman" pitchFamily="18" charset="0"/>
              </a:rPr>
              <a:t>Ich weiß nicht, was der Autor damit meint ... </a:t>
            </a:r>
            <a:endParaRPr lang="de-DE" dirty="0">
              <a:latin typeface="+mn-lt"/>
            </a:endParaRPr>
          </a:p>
          <a:p>
            <a:pPr marL="285750" indent="-285750" eaLnBrk="0" fontAlgn="auto" hangingPunct="0">
              <a:spcBef>
                <a:spcPts val="0"/>
              </a:spcBef>
              <a:spcAft>
                <a:spcPts val="0"/>
              </a:spcAft>
              <a:buClr>
                <a:srgbClr val="002060"/>
              </a:buClr>
              <a:buSzPct val="150000"/>
              <a:buFont typeface="Wingdings" panose="05000000000000000000" pitchFamily="2" charset="2"/>
              <a:buChar char="ü"/>
              <a:tabLst>
                <a:tab pos="228600" algn="l"/>
              </a:tabLst>
              <a:defRPr/>
            </a:pPr>
            <a:r>
              <a:rPr lang="en-GB" dirty="0">
                <a:latin typeface="+mn-lt"/>
                <a:ea typeface="Times New Roman" pitchFamily="18" charset="0"/>
              </a:rPr>
              <a:t>Ich verstehe die Bedeutung von Zeile(n) ... nicht.</a:t>
            </a:r>
            <a:endParaRPr lang="de-DE" dirty="0">
              <a:latin typeface="+mn-lt"/>
            </a:endParaRPr>
          </a:p>
          <a:p>
            <a:pPr marL="285750" indent="-285750" eaLnBrk="0" fontAlgn="auto" hangingPunct="0">
              <a:spcBef>
                <a:spcPts val="0"/>
              </a:spcBef>
              <a:spcAft>
                <a:spcPts val="0"/>
              </a:spcAft>
              <a:buClr>
                <a:srgbClr val="002060"/>
              </a:buClr>
              <a:buSzPct val="150000"/>
              <a:buFont typeface="Wingdings" panose="05000000000000000000" pitchFamily="2" charset="2"/>
              <a:buChar char="ü"/>
              <a:tabLst>
                <a:tab pos="228600" algn="l"/>
              </a:tabLst>
              <a:defRPr/>
            </a:pPr>
            <a:r>
              <a:rPr lang="en-GB" dirty="0">
                <a:latin typeface="+mn-lt"/>
              </a:rPr>
              <a:t>Mich verwirrt, dass...</a:t>
            </a:r>
            <a:endParaRPr lang="de-DE" dirty="0">
              <a:latin typeface="+mn-lt"/>
            </a:endParaRPr>
          </a:p>
          <a:p>
            <a:pPr marL="285750" indent="-285750" eaLnBrk="0" fontAlgn="auto" hangingPunct="0">
              <a:spcBef>
                <a:spcPts val="0"/>
              </a:spcBef>
              <a:spcAft>
                <a:spcPts val="0"/>
              </a:spcAft>
              <a:buClr>
                <a:srgbClr val="002060"/>
              </a:buClr>
              <a:buSzPct val="150000"/>
              <a:tabLst>
                <a:tab pos="228600" algn="l"/>
              </a:tabLst>
              <a:defRPr/>
            </a:pPr>
            <a:endParaRPr lang="en-GB" dirty="0">
              <a:latin typeface="+mn-lt"/>
            </a:endParaRPr>
          </a:p>
          <a:p>
            <a:pPr fontAlgn="auto">
              <a:spcBef>
                <a:spcPts val="0"/>
              </a:spcBef>
              <a:spcAft>
                <a:spcPts val="0"/>
              </a:spcAft>
              <a:buClr>
                <a:srgbClr val="FCD404"/>
              </a:buClr>
              <a:buSzPct val="150000"/>
              <a:defRPr/>
            </a:pPr>
            <a:r>
              <a:rPr lang="de-DE" dirty="0">
                <a:latin typeface="+mn-lt"/>
              </a:rPr>
              <a:t>An die anderen Gruppenmitglieder:</a:t>
            </a:r>
          </a:p>
          <a:p>
            <a:pPr fontAlgn="auto">
              <a:spcBef>
                <a:spcPts val="0"/>
              </a:spcBef>
              <a:spcAft>
                <a:spcPts val="0"/>
              </a:spcAft>
              <a:defRPr/>
            </a:pPr>
            <a:r>
              <a:rPr lang="de-DE" b="1" dirty="0">
                <a:latin typeface="+mn-lt"/>
              </a:rPr>
              <a:t>Was ist euch noch unklar?</a:t>
            </a:r>
            <a:endParaRPr lang="de-DE" dirty="0">
              <a:latin typeface="+mn-lt"/>
            </a:endParaRPr>
          </a:p>
        </p:txBody>
      </p:sp>
      <p:sp>
        <p:nvSpPr>
          <p:cNvPr id="30726" name="Textfeld 5">
            <a:extLst>
              <a:ext uri="{FF2B5EF4-FFF2-40B4-BE49-F238E27FC236}">
                <a16:creationId xmlns="" xmlns:a16="http://schemas.microsoft.com/office/drawing/2014/main" id="{37A735DB-C56D-9C5F-B44C-58D987691BDA}"/>
              </a:ext>
            </a:extLst>
          </p:cNvPr>
          <p:cNvSpPr txBox="1">
            <a:spLocks noChangeArrowheads="1"/>
          </p:cNvSpPr>
          <p:nvPr/>
        </p:nvSpPr>
        <p:spPr bwMode="auto">
          <a:xfrm>
            <a:off x="684213" y="5732463"/>
            <a:ext cx="4824412"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100" b="1" i="1">
                <a:solidFill>
                  <a:srgbClr val="000000"/>
                </a:solidFill>
                <a:cs typeface="Times New Roman" panose="02020603050405020304" pitchFamily="18" charset="0"/>
              </a:rPr>
              <a:t>BaCuLit M5_3 AB3_Reziprokes Lehren im Unterricht_Rollenkarten</a:t>
            </a:r>
            <a:endParaRPr lang="de-DE" altLang="de-DE" sz="1100">
              <a:solidFill>
                <a:srgbClr val="000000"/>
              </a:solidFill>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2">
            <a:extLst>
              <a:ext uri="{FF2B5EF4-FFF2-40B4-BE49-F238E27FC236}">
                <a16:creationId xmlns="" xmlns:a16="http://schemas.microsoft.com/office/drawing/2014/main" id="{263F284A-8F52-30C1-30DB-B74B1F642267}"/>
              </a:ext>
            </a:extLst>
          </p:cNvPr>
          <p:cNvSpPr>
            <a:spLocks noGrp="1"/>
          </p:cNvSpPr>
          <p:nvPr>
            <p:ph type="title"/>
          </p:nvPr>
        </p:nvSpPr>
        <p:spPr/>
        <p:txBody>
          <a:bodyPr/>
          <a:lstStyle/>
          <a:p>
            <a:pPr eaLnBrk="1" hangingPunct="1"/>
            <a:r>
              <a:rPr lang="en-US" altLang="de-DE" sz="2800" b="1"/>
              <a:t>Reziprokes Lehren im Unterricht-</a:t>
            </a:r>
            <a:br>
              <a:rPr lang="en-US" altLang="de-DE" sz="2800" b="1"/>
            </a:br>
            <a:r>
              <a:rPr lang="en-US" altLang="de-DE" sz="2800" b="1"/>
              <a:t>Rollenkarten für das Zusammenfassen</a:t>
            </a:r>
            <a:endParaRPr lang="de-DE" altLang="de-DE" sz="2800"/>
          </a:p>
        </p:txBody>
      </p:sp>
      <p:sp>
        <p:nvSpPr>
          <p:cNvPr id="4" name="Inhaltsplatzhalter 1">
            <a:extLst>
              <a:ext uri="{FF2B5EF4-FFF2-40B4-BE49-F238E27FC236}">
                <a16:creationId xmlns="" xmlns:a16="http://schemas.microsoft.com/office/drawing/2014/main" id="{3170266B-8ACE-B188-9E1C-2FBC86C5C31E}"/>
              </a:ext>
            </a:extLst>
          </p:cNvPr>
          <p:cNvSpPr txBox="1">
            <a:spLocks/>
          </p:cNvSpPr>
          <p:nvPr/>
        </p:nvSpPr>
        <p:spPr>
          <a:xfrm>
            <a:off x="323850" y="1412875"/>
            <a:ext cx="8528050" cy="1185863"/>
          </a:xfrm>
          <a:prstGeom prst="rect">
            <a:avLst/>
          </a:prstGeom>
        </p:spPr>
        <p:txBody>
          <a:bodyPr>
            <a:normAutofit/>
          </a:bodyPr>
          <a:lstStyle/>
          <a:p>
            <a:pPr fontAlgn="auto">
              <a:spcBef>
                <a:spcPct val="20000"/>
              </a:spcBef>
              <a:spcAft>
                <a:spcPts val="0"/>
              </a:spcAft>
              <a:buFont typeface="Arial" panose="020B0604020202020204" pitchFamily="34" charset="0"/>
              <a:buNone/>
              <a:defRPr/>
            </a:pPr>
            <a:r>
              <a:rPr lang="de-DE" sz="2400" b="1" dirty="0">
                <a:latin typeface="+mj-lt"/>
                <a:cs typeface="Arial" charset="0"/>
              </a:rPr>
              <a:t>Zusammenzufassen bedeutet, die </a:t>
            </a:r>
            <a:r>
              <a:rPr lang="de-DE" sz="2400" b="1" dirty="0">
                <a:solidFill>
                  <a:srgbClr val="FF0000"/>
                </a:solidFill>
                <a:latin typeface="+mj-lt"/>
                <a:cs typeface="Arial" charset="0"/>
              </a:rPr>
              <a:t>wichtigsten</a:t>
            </a:r>
            <a:r>
              <a:rPr lang="de-DE" sz="2400" b="1" dirty="0">
                <a:latin typeface="+mj-lt"/>
                <a:cs typeface="Arial" charset="0"/>
              </a:rPr>
              <a:t> Informationen im Text  zu finden und zu formulieren. </a:t>
            </a:r>
          </a:p>
        </p:txBody>
      </p:sp>
      <p:sp>
        <p:nvSpPr>
          <p:cNvPr id="5" name="Rechteck 4">
            <a:extLst>
              <a:ext uri="{FF2B5EF4-FFF2-40B4-BE49-F238E27FC236}">
                <a16:creationId xmlns="" xmlns:a16="http://schemas.microsoft.com/office/drawing/2014/main" id="{EDAE3D9F-A040-5096-5D47-9D3DC549B4CA}"/>
              </a:ext>
            </a:extLst>
          </p:cNvPr>
          <p:cNvSpPr/>
          <p:nvPr/>
        </p:nvSpPr>
        <p:spPr>
          <a:xfrm>
            <a:off x="468313" y="2276475"/>
            <a:ext cx="8064500" cy="331276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Rechteck 5">
            <a:extLst>
              <a:ext uri="{FF2B5EF4-FFF2-40B4-BE49-F238E27FC236}">
                <a16:creationId xmlns="" xmlns:a16="http://schemas.microsoft.com/office/drawing/2014/main" id="{A92A8129-42C7-3520-77D9-991AB9DAD6DB}"/>
              </a:ext>
            </a:extLst>
          </p:cNvPr>
          <p:cNvSpPr/>
          <p:nvPr/>
        </p:nvSpPr>
        <p:spPr>
          <a:xfrm>
            <a:off x="468313" y="2349500"/>
            <a:ext cx="7991475" cy="3749675"/>
          </a:xfrm>
          <a:prstGeom prst="rect">
            <a:avLst/>
          </a:prstGeom>
        </p:spPr>
        <p:txBody>
          <a:bodyPr>
            <a:spAutoFit/>
          </a:bodyPr>
          <a:lstStyle/>
          <a:p>
            <a:pPr fontAlgn="auto">
              <a:spcBef>
                <a:spcPts val="0"/>
              </a:spcBef>
              <a:spcAft>
                <a:spcPts val="1000"/>
              </a:spcAft>
              <a:defRPr/>
            </a:pPr>
            <a:r>
              <a:rPr lang="de-DE" sz="2000" b="1" dirty="0">
                <a:latin typeface="+mn-lt"/>
              </a:rPr>
              <a:t>Als Diskussionsleiter/in oder Experte/ in für das Zusammenfassen bringst  du die wichtigsten Gedanken eines Textes oder Abschnitts auf den Punkt.</a:t>
            </a:r>
            <a:endParaRPr lang="de-DE" sz="2000" dirty="0">
              <a:latin typeface="+mn-lt"/>
            </a:endParaRPr>
          </a:p>
          <a:p>
            <a:pPr fontAlgn="auto">
              <a:spcBef>
                <a:spcPts val="0"/>
              </a:spcBef>
              <a:spcAft>
                <a:spcPts val="1000"/>
              </a:spcAft>
              <a:defRPr/>
            </a:pPr>
            <a:r>
              <a:rPr lang="en-GB" sz="2000" b="1" dirty="0">
                <a:latin typeface="+mn-lt"/>
                <a:ea typeface="Times New Roman" pitchFamily="18" charset="0"/>
              </a:rPr>
              <a:t>Hilfreiche Formulierungen:</a:t>
            </a:r>
            <a:endParaRPr lang="de-DE" sz="2000" dirty="0">
              <a:latin typeface="+mn-lt"/>
            </a:endParaRPr>
          </a:p>
          <a:p>
            <a:pPr marL="285750" indent="-285750" fontAlgn="auto">
              <a:spcBef>
                <a:spcPts val="0"/>
              </a:spcBef>
              <a:spcAft>
                <a:spcPts val="1000"/>
              </a:spcAft>
              <a:buClr>
                <a:srgbClr val="002060"/>
              </a:buClr>
              <a:buSzPct val="150000"/>
              <a:buFont typeface="Wingdings" panose="05000000000000000000" pitchFamily="2" charset="2"/>
              <a:buChar char="ü"/>
              <a:defRPr/>
            </a:pPr>
            <a:r>
              <a:rPr lang="de-DE" sz="2000" dirty="0">
                <a:latin typeface="+mn-lt"/>
              </a:rPr>
              <a:t>In dem Text (-teil) geht es vor allem um…</a:t>
            </a:r>
          </a:p>
          <a:p>
            <a:pPr marL="285750" indent="-285750" fontAlgn="auto">
              <a:spcBef>
                <a:spcPts val="0"/>
              </a:spcBef>
              <a:spcAft>
                <a:spcPts val="1000"/>
              </a:spcAft>
              <a:buClr>
                <a:srgbClr val="002060"/>
              </a:buClr>
              <a:buSzPct val="150000"/>
              <a:buFont typeface="Wingdings" panose="05000000000000000000" pitchFamily="2" charset="2"/>
              <a:buChar char="ü"/>
              <a:defRPr/>
            </a:pPr>
            <a:r>
              <a:rPr lang="de-DE" sz="2000" dirty="0">
                <a:latin typeface="+mn-lt"/>
              </a:rPr>
              <a:t>Ich denke, der Hauptgedanke ist...</a:t>
            </a:r>
          </a:p>
          <a:p>
            <a:pPr marL="285750" indent="-285750" fontAlgn="auto">
              <a:spcBef>
                <a:spcPts val="0"/>
              </a:spcBef>
              <a:spcAft>
                <a:spcPts val="1000"/>
              </a:spcAft>
              <a:buClr>
                <a:srgbClr val="002060"/>
              </a:buClr>
              <a:buSzPct val="150000"/>
              <a:buFont typeface="Wingdings" panose="05000000000000000000" pitchFamily="2" charset="2"/>
              <a:buChar char="ü"/>
              <a:defRPr/>
            </a:pPr>
            <a:r>
              <a:rPr lang="de-DE" sz="2000" dirty="0">
                <a:latin typeface="+mn-lt"/>
              </a:rPr>
              <a:t>Für mich ist die wichtigste Information…</a:t>
            </a:r>
          </a:p>
          <a:p>
            <a:pPr fontAlgn="auto">
              <a:spcBef>
                <a:spcPts val="0"/>
              </a:spcBef>
              <a:spcAft>
                <a:spcPts val="0"/>
              </a:spcAft>
              <a:buClr>
                <a:srgbClr val="FCD404"/>
              </a:buClr>
              <a:buSzPct val="150000"/>
              <a:defRPr/>
            </a:pPr>
            <a:r>
              <a:rPr lang="de-DE" sz="2000" b="1" dirty="0">
                <a:latin typeface="+mn-lt"/>
              </a:rPr>
              <a:t>An die anderen Gruppenmitglieder:                                            </a:t>
            </a:r>
          </a:p>
          <a:p>
            <a:pPr fontAlgn="auto">
              <a:spcBef>
                <a:spcPts val="0"/>
              </a:spcBef>
              <a:spcAft>
                <a:spcPts val="0"/>
              </a:spcAft>
              <a:buClr>
                <a:srgbClr val="FCD404"/>
              </a:buClr>
              <a:buSzPct val="150000"/>
              <a:defRPr/>
            </a:pPr>
            <a:r>
              <a:rPr lang="de-DE" sz="2000" dirty="0">
                <a:latin typeface="+mn-lt"/>
              </a:rPr>
              <a:t>Könnt ihr etwas ergänzen oder korrigieren</a:t>
            </a:r>
            <a:r>
              <a:rPr lang="de-DE" dirty="0">
                <a:latin typeface="+mn-lt"/>
              </a:rPr>
              <a:t>?</a:t>
            </a:r>
          </a:p>
          <a:p>
            <a:pPr fontAlgn="auto">
              <a:spcBef>
                <a:spcPts val="0"/>
              </a:spcBef>
              <a:spcAft>
                <a:spcPts val="0"/>
              </a:spcAft>
              <a:buClr>
                <a:srgbClr val="FCD404"/>
              </a:buClr>
              <a:buSzPct val="150000"/>
              <a:defRPr/>
            </a:pPr>
            <a:endParaRPr lang="de-DE" dirty="0">
              <a:latin typeface="+mn-lt"/>
            </a:endParaRPr>
          </a:p>
          <a:p>
            <a:pPr fontAlgn="auto">
              <a:spcBef>
                <a:spcPts val="0"/>
              </a:spcBef>
              <a:spcAft>
                <a:spcPts val="0"/>
              </a:spcAft>
              <a:buClr>
                <a:srgbClr val="FCD404"/>
              </a:buClr>
              <a:buSzPct val="150000"/>
              <a:defRPr/>
            </a:pPr>
            <a:endParaRPr lang="de-DE" dirty="0">
              <a:latin typeface="+mn-lt"/>
            </a:endParaRPr>
          </a:p>
        </p:txBody>
      </p:sp>
      <p:sp>
        <p:nvSpPr>
          <p:cNvPr id="31750" name="Textfeld 7">
            <a:extLst>
              <a:ext uri="{FF2B5EF4-FFF2-40B4-BE49-F238E27FC236}">
                <a16:creationId xmlns="" xmlns:a16="http://schemas.microsoft.com/office/drawing/2014/main" id="{27EC7B53-DE8C-60BB-FE7D-6B7A3F41FE3B}"/>
              </a:ext>
            </a:extLst>
          </p:cNvPr>
          <p:cNvSpPr txBox="1">
            <a:spLocks noChangeArrowheads="1"/>
          </p:cNvSpPr>
          <p:nvPr/>
        </p:nvSpPr>
        <p:spPr bwMode="auto">
          <a:xfrm>
            <a:off x="539750" y="6092825"/>
            <a:ext cx="48244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100" b="1" i="1">
                <a:solidFill>
                  <a:srgbClr val="000000"/>
                </a:solidFill>
                <a:cs typeface="Times New Roman" panose="02020603050405020304" pitchFamily="18" charset="0"/>
              </a:rPr>
              <a:t>BaCuLit M5_3 AB3_Reziprokes Lehren im Unterricht_Rollenkarten</a:t>
            </a:r>
            <a:endParaRPr lang="de-DE" altLang="de-DE" sz="1100">
              <a:solidFill>
                <a:srgbClr val="000000"/>
              </a:solidFill>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2">
            <a:extLst>
              <a:ext uri="{FF2B5EF4-FFF2-40B4-BE49-F238E27FC236}">
                <a16:creationId xmlns="" xmlns:a16="http://schemas.microsoft.com/office/drawing/2014/main" id="{DC2B0EA5-2091-313F-297E-7300B0F4AAA7}"/>
              </a:ext>
            </a:extLst>
          </p:cNvPr>
          <p:cNvSpPr>
            <a:spLocks noGrp="1"/>
          </p:cNvSpPr>
          <p:nvPr>
            <p:ph type="title"/>
          </p:nvPr>
        </p:nvSpPr>
        <p:spPr/>
        <p:txBody>
          <a:bodyPr/>
          <a:lstStyle/>
          <a:p>
            <a:pPr eaLnBrk="1" hangingPunct="1"/>
            <a:r>
              <a:rPr lang="en-US" altLang="de-DE" sz="2800" b="1"/>
              <a:t>Reziprokes Lehren im Unterricht-</a:t>
            </a:r>
            <a:br>
              <a:rPr lang="en-US" altLang="de-DE" sz="2800" b="1"/>
            </a:br>
            <a:r>
              <a:rPr lang="en-US" altLang="de-DE" sz="2800" b="1"/>
              <a:t>Rollenkarte für die Teamleitung (optional)</a:t>
            </a:r>
            <a:endParaRPr lang="de-DE" altLang="de-DE" sz="2800"/>
          </a:p>
        </p:txBody>
      </p:sp>
      <p:sp>
        <p:nvSpPr>
          <p:cNvPr id="4" name="Inhaltsplatzhalter 1">
            <a:extLst>
              <a:ext uri="{FF2B5EF4-FFF2-40B4-BE49-F238E27FC236}">
                <a16:creationId xmlns="" xmlns:a16="http://schemas.microsoft.com/office/drawing/2014/main" id="{2F3C9C8A-C257-CC42-E0C2-146DFFEBCF73}"/>
              </a:ext>
            </a:extLst>
          </p:cNvPr>
          <p:cNvSpPr txBox="1">
            <a:spLocks/>
          </p:cNvSpPr>
          <p:nvPr/>
        </p:nvSpPr>
        <p:spPr>
          <a:xfrm>
            <a:off x="323850" y="1412875"/>
            <a:ext cx="8528050" cy="1185863"/>
          </a:xfrm>
          <a:prstGeom prst="rect">
            <a:avLst/>
          </a:prstGeom>
        </p:spPr>
        <p:txBody>
          <a:bodyPr>
            <a:normAutofit/>
          </a:bodyPr>
          <a:lstStyle/>
          <a:p>
            <a:pPr fontAlgn="auto">
              <a:spcBef>
                <a:spcPct val="20000"/>
              </a:spcBef>
              <a:spcAft>
                <a:spcPts val="0"/>
              </a:spcAft>
              <a:buFont typeface="Arial" panose="020B0604020202020204" pitchFamily="34" charset="0"/>
              <a:buNone/>
              <a:defRPr/>
            </a:pPr>
            <a:endParaRPr lang="de-DE" sz="2400" b="1" dirty="0">
              <a:latin typeface="+mj-lt"/>
              <a:cs typeface="Arial" charset="0"/>
            </a:endParaRPr>
          </a:p>
        </p:txBody>
      </p:sp>
      <p:sp>
        <p:nvSpPr>
          <p:cNvPr id="5" name="Rechteck 4">
            <a:extLst>
              <a:ext uri="{FF2B5EF4-FFF2-40B4-BE49-F238E27FC236}">
                <a16:creationId xmlns="" xmlns:a16="http://schemas.microsoft.com/office/drawing/2014/main" id="{3DB4B8AC-C4BA-987D-12C7-956F805AA955}"/>
              </a:ext>
            </a:extLst>
          </p:cNvPr>
          <p:cNvSpPr/>
          <p:nvPr/>
        </p:nvSpPr>
        <p:spPr>
          <a:xfrm>
            <a:off x="468313" y="2276475"/>
            <a:ext cx="7670800" cy="36004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2773" name="Rechteck 5">
            <a:extLst>
              <a:ext uri="{FF2B5EF4-FFF2-40B4-BE49-F238E27FC236}">
                <a16:creationId xmlns="" xmlns:a16="http://schemas.microsoft.com/office/drawing/2014/main" id="{6E5C03F8-DFBB-D6C4-5071-C5B30149BBF9}"/>
              </a:ext>
            </a:extLst>
          </p:cNvPr>
          <p:cNvSpPr>
            <a:spLocks noChangeArrowheads="1"/>
          </p:cNvSpPr>
          <p:nvPr/>
        </p:nvSpPr>
        <p:spPr bwMode="auto">
          <a:xfrm>
            <a:off x="468313" y="2349500"/>
            <a:ext cx="7991475" cy="390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2400">
                <a:latin typeface="Calibri" panose="020F0502020204030204" pitchFamily="34" charset="0"/>
              </a:rPr>
              <a:t>Es ist die Aufgabe der Teamleitung</a:t>
            </a:r>
          </a:p>
          <a:p>
            <a:pPr eaLnBrk="1" hangingPunct="1"/>
            <a:endParaRPr lang="de-DE" altLang="de-DE" sz="2400">
              <a:latin typeface="Calibri" panose="020F0502020204030204" pitchFamily="34" charset="0"/>
            </a:endParaRPr>
          </a:p>
          <a:p>
            <a:pPr eaLnBrk="1" hangingPunct="1">
              <a:buFont typeface="Wingdings" panose="05000000000000000000" pitchFamily="2" charset="2"/>
              <a:buChar char="ü"/>
            </a:pPr>
            <a:r>
              <a:rPr lang="de-DE" altLang="de-DE" sz="2400">
                <a:latin typeface="Calibri" panose="020F0502020204030204" pitchFamily="34" charset="0"/>
              </a:rPr>
              <a:t>Rollenkarten zu verteilen</a:t>
            </a:r>
          </a:p>
          <a:p>
            <a:pPr eaLnBrk="1" hangingPunct="1">
              <a:buFont typeface="Wingdings" panose="05000000000000000000" pitchFamily="2" charset="2"/>
              <a:buChar char="ü"/>
            </a:pPr>
            <a:r>
              <a:rPr lang="de-DE" altLang="de-DE" sz="2400">
                <a:latin typeface="Calibri" panose="020F0502020204030204" pitchFamily="34" charset="0"/>
              </a:rPr>
              <a:t>Zeitwächter zu sein</a:t>
            </a:r>
          </a:p>
          <a:p>
            <a:pPr eaLnBrk="1" hangingPunct="1">
              <a:buFont typeface="Wingdings" panose="05000000000000000000" pitchFamily="2" charset="2"/>
              <a:buChar char="ü"/>
            </a:pPr>
            <a:r>
              <a:rPr lang="de-DE" altLang="de-DE" sz="2400">
                <a:latin typeface="Calibri" panose="020F0502020204030204" pitchFamily="34" charset="0"/>
              </a:rPr>
              <a:t>Auf die Einhaltung der Rollen im Vierergespräch zu achten </a:t>
            </a:r>
          </a:p>
          <a:p>
            <a:pPr eaLnBrk="1" hangingPunct="1">
              <a:buFont typeface="Wingdings" panose="05000000000000000000" pitchFamily="2" charset="2"/>
              <a:buChar char="ü"/>
            </a:pPr>
            <a:r>
              <a:rPr lang="de-DE" altLang="de-DE" sz="2400">
                <a:latin typeface="Calibri" panose="020F0502020204030204" pitchFamily="34" charset="0"/>
              </a:rPr>
              <a:t>Offene Fragen für die Besprechung im Plenum zu notieren</a:t>
            </a:r>
          </a:p>
          <a:p>
            <a:pPr eaLnBrk="1" hangingPunct="1"/>
            <a:endParaRPr lang="de-DE" altLang="de-DE" sz="2400">
              <a:latin typeface="Calibri" panose="020F0502020204030204" pitchFamily="34" charset="0"/>
            </a:endParaRPr>
          </a:p>
          <a:p>
            <a:pPr eaLnBrk="1" hangingPunct="1"/>
            <a:r>
              <a:rPr lang="de-DE" altLang="de-DE" sz="2400">
                <a:latin typeface="Calibri" panose="020F0502020204030204" pitchFamily="34" charset="0"/>
              </a:rPr>
              <a:t> </a:t>
            </a:r>
          </a:p>
          <a:p>
            <a:pPr eaLnBrk="1" hangingPunct="1"/>
            <a:r>
              <a:rPr lang="de-DE" altLang="de-DE" sz="2000">
                <a:latin typeface="Calibri" panose="020F0502020204030204" pitchFamily="34" charset="0"/>
              </a:rPr>
              <a:t> </a:t>
            </a:r>
          </a:p>
          <a:p>
            <a:pPr eaLnBrk="1" hangingPunct="1">
              <a:buClr>
                <a:srgbClr val="FCD404"/>
              </a:buClr>
              <a:buSzPct val="150000"/>
            </a:pPr>
            <a:endParaRPr lang="de-DE" altLang="de-DE">
              <a:latin typeface="Calibri" panose="020F0502020204030204" pitchFamily="34" charset="0"/>
            </a:endParaRPr>
          </a:p>
          <a:p>
            <a:pPr eaLnBrk="1" hangingPunct="1">
              <a:buClr>
                <a:srgbClr val="FCD404"/>
              </a:buClr>
              <a:buSzPct val="150000"/>
            </a:pPr>
            <a:endParaRPr lang="de-DE" altLang="de-DE">
              <a:latin typeface="Calibri" panose="020F0502020204030204" pitchFamily="34" charset="0"/>
            </a:endParaRPr>
          </a:p>
        </p:txBody>
      </p:sp>
      <p:sp>
        <p:nvSpPr>
          <p:cNvPr id="32774" name="Textfeld 7">
            <a:extLst>
              <a:ext uri="{FF2B5EF4-FFF2-40B4-BE49-F238E27FC236}">
                <a16:creationId xmlns="" xmlns:a16="http://schemas.microsoft.com/office/drawing/2014/main" id="{9BA96D4C-8BE0-0E3A-E9DC-9276B9140582}"/>
              </a:ext>
            </a:extLst>
          </p:cNvPr>
          <p:cNvSpPr txBox="1">
            <a:spLocks noChangeArrowheads="1"/>
          </p:cNvSpPr>
          <p:nvPr/>
        </p:nvSpPr>
        <p:spPr bwMode="auto">
          <a:xfrm>
            <a:off x="539750" y="6092825"/>
            <a:ext cx="48244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100" b="1" i="1">
                <a:solidFill>
                  <a:srgbClr val="000000"/>
                </a:solidFill>
                <a:cs typeface="Times New Roman" panose="02020603050405020304" pitchFamily="18" charset="0"/>
              </a:rPr>
              <a:t>BaCuLit M5_3 AB3_Reziprokes Lehren im Unterricht_Rollenkarten</a:t>
            </a:r>
            <a:endParaRPr lang="de-DE" altLang="de-DE" sz="1100">
              <a:solidFill>
                <a:srgbClr val="000000"/>
              </a:solidFill>
              <a:cs typeface="Times New Roman" panose="02020603050405020304" pitchFamily="18" charset="0"/>
            </a:endParaRPr>
          </a:p>
        </p:txBody>
      </p:sp>
      <p:sp>
        <p:nvSpPr>
          <p:cNvPr id="32775" name="Rechteck 6">
            <a:extLst>
              <a:ext uri="{FF2B5EF4-FFF2-40B4-BE49-F238E27FC236}">
                <a16:creationId xmlns="" xmlns:a16="http://schemas.microsoft.com/office/drawing/2014/main" id="{14074875-3400-0D27-F843-CC905B9DF0F0}"/>
              </a:ext>
            </a:extLst>
          </p:cNvPr>
          <p:cNvSpPr>
            <a:spLocks noChangeArrowheads="1"/>
          </p:cNvSpPr>
          <p:nvPr/>
        </p:nvSpPr>
        <p:spPr bwMode="auto">
          <a:xfrm>
            <a:off x="468314" y="1484313"/>
            <a:ext cx="7670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2000" b="1" dirty="0">
                <a:solidFill>
                  <a:srgbClr val="000000"/>
                </a:solidFill>
                <a:latin typeface="Calibri" panose="020F0502020204030204" pitchFamily="34" charset="0"/>
              </a:rPr>
              <a:t>Teamleiter oder Teamleiterin </a:t>
            </a:r>
            <a:r>
              <a:rPr lang="de-DE" altLang="de-DE" sz="2000" dirty="0">
                <a:solidFill>
                  <a:srgbClr val="000000"/>
                </a:solidFill>
                <a:latin typeface="Calibri" panose="020F0502020204030204" pitchFamily="34" charset="0"/>
              </a:rPr>
              <a:t>zu sein bedeutet, dazu beizutragen, dass die Arbeit am Text „rund“ läuft. Diese Rolle ist optional.</a:t>
            </a:r>
            <a:endParaRPr lang="de-DE" altLang="de-DE" dirty="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2">
            <a:extLst>
              <a:ext uri="{FF2B5EF4-FFF2-40B4-BE49-F238E27FC236}">
                <a16:creationId xmlns="" xmlns:a16="http://schemas.microsoft.com/office/drawing/2014/main" id="{5E70940D-5FCA-0B5A-A007-CDF98FE4DDEC}"/>
              </a:ext>
            </a:extLst>
          </p:cNvPr>
          <p:cNvSpPr>
            <a:spLocks noGrp="1"/>
          </p:cNvSpPr>
          <p:nvPr>
            <p:ph type="title"/>
          </p:nvPr>
        </p:nvSpPr>
        <p:spPr/>
        <p:txBody>
          <a:bodyPr>
            <a:normAutofit fontScale="90000"/>
          </a:bodyPr>
          <a:lstStyle/>
          <a:p>
            <a:pPr eaLnBrk="1" hangingPunct="1"/>
            <a:r>
              <a:rPr lang="de-DE" altLang="de-DE" sz="3600"/>
              <a:t>Reziprokes Lehren im Unterricht-</a:t>
            </a:r>
            <a:br>
              <a:rPr lang="de-DE" altLang="de-DE" sz="3600"/>
            </a:br>
            <a:r>
              <a:rPr lang="de-DE" altLang="de-DE" sz="3600"/>
              <a:t>Vorgehen (Exkurs)</a:t>
            </a:r>
          </a:p>
        </p:txBody>
      </p:sp>
      <p:sp>
        <p:nvSpPr>
          <p:cNvPr id="33796" name="Textfeld 6">
            <a:extLst>
              <a:ext uri="{FF2B5EF4-FFF2-40B4-BE49-F238E27FC236}">
                <a16:creationId xmlns="" xmlns:a16="http://schemas.microsoft.com/office/drawing/2014/main" id="{834F4C3E-77B6-B6CC-A7B0-68595323CA61}"/>
              </a:ext>
            </a:extLst>
          </p:cNvPr>
          <p:cNvSpPr txBox="1">
            <a:spLocks noChangeArrowheads="1"/>
          </p:cNvSpPr>
          <p:nvPr/>
        </p:nvSpPr>
        <p:spPr bwMode="auto">
          <a:xfrm>
            <a:off x="3851275" y="1628775"/>
            <a:ext cx="1368425" cy="1016000"/>
          </a:xfrm>
          <a:prstGeom prst="rect">
            <a:avLst/>
          </a:prstGeom>
          <a:noFill/>
          <a:ln w="28575">
            <a:solidFill>
              <a:srgbClr val="FCD404"/>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sz="2000" b="1">
                <a:latin typeface="Calibri" panose="020F0502020204030204" pitchFamily="34" charset="0"/>
              </a:rPr>
              <a:t>Frage-Antwort Relationen</a:t>
            </a:r>
          </a:p>
        </p:txBody>
      </p:sp>
      <p:sp>
        <p:nvSpPr>
          <p:cNvPr id="6" name="Pfeil nach rechts 5">
            <a:extLst>
              <a:ext uri="{FF2B5EF4-FFF2-40B4-BE49-F238E27FC236}">
                <a16:creationId xmlns="" xmlns:a16="http://schemas.microsoft.com/office/drawing/2014/main" id="{7F77226E-86C1-BE10-1210-1306BBF08458}"/>
              </a:ext>
            </a:extLst>
          </p:cNvPr>
          <p:cNvSpPr/>
          <p:nvPr/>
        </p:nvSpPr>
        <p:spPr>
          <a:xfrm rot="8115490">
            <a:off x="3228975" y="2425700"/>
            <a:ext cx="642938" cy="539750"/>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chemeClr val="tx2">
                  <a:lumMod val="60000"/>
                  <a:lumOff val="40000"/>
                </a:schemeClr>
              </a:solidFill>
            </a:endParaRPr>
          </a:p>
        </p:txBody>
      </p:sp>
      <p:sp>
        <p:nvSpPr>
          <p:cNvPr id="7" name="Pfeil nach rechts 6">
            <a:extLst>
              <a:ext uri="{FF2B5EF4-FFF2-40B4-BE49-F238E27FC236}">
                <a16:creationId xmlns="" xmlns:a16="http://schemas.microsoft.com/office/drawing/2014/main" id="{23B13BDD-6C60-5349-EBBB-938D7EDC4B74}"/>
              </a:ext>
            </a:extLst>
          </p:cNvPr>
          <p:cNvSpPr/>
          <p:nvPr/>
        </p:nvSpPr>
        <p:spPr>
          <a:xfrm rot="2683112">
            <a:off x="5173663" y="2425700"/>
            <a:ext cx="642937" cy="53975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8" name="Gerade Verbindung 7">
            <a:extLst>
              <a:ext uri="{FF2B5EF4-FFF2-40B4-BE49-F238E27FC236}">
                <a16:creationId xmlns="" xmlns:a16="http://schemas.microsoft.com/office/drawing/2014/main" id="{FA35951B-6F6E-CFF9-CEBC-62AD42B6C19B}"/>
              </a:ext>
            </a:extLst>
          </p:cNvPr>
          <p:cNvCxnSpPr/>
          <p:nvPr/>
        </p:nvCxnSpPr>
        <p:spPr>
          <a:xfrm>
            <a:off x="4572000" y="2636838"/>
            <a:ext cx="0" cy="2592387"/>
          </a:xfrm>
          <a:prstGeom prst="line">
            <a:avLst/>
          </a:prstGeom>
          <a:ln w="38100">
            <a:solidFill>
              <a:srgbClr val="EF8218"/>
            </a:solidFill>
          </a:ln>
        </p:spPr>
        <p:style>
          <a:lnRef idx="1">
            <a:schemeClr val="accent1"/>
          </a:lnRef>
          <a:fillRef idx="0">
            <a:schemeClr val="accent1"/>
          </a:fillRef>
          <a:effectRef idx="0">
            <a:schemeClr val="accent1"/>
          </a:effectRef>
          <a:fontRef idx="minor">
            <a:schemeClr val="tx1"/>
          </a:fontRef>
        </p:style>
      </p:cxnSp>
      <p:sp>
        <p:nvSpPr>
          <p:cNvPr id="33800" name="Textfeld 12">
            <a:extLst>
              <a:ext uri="{FF2B5EF4-FFF2-40B4-BE49-F238E27FC236}">
                <a16:creationId xmlns="" xmlns:a16="http://schemas.microsoft.com/office/drawing/2014/main" id="{A18F3024-13B2-6922-CE85-E89CAF580B97}"/>
              </a:ext>
            </a:extLst>
          </p:cNvPr>
          <p:cNvSpPr txBox="1">
            <a:spLocks noChangeArrowheads="1"/>
          </p:cNvSpPr>
          <p:nvPr/>
        </p:nvSpPr>
        <p:spPr bwMode="auto">
          <a:xfrm>
            <a:off x="5148263" y="3068638"/>
            <a:ext cx="11715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b="1">
                <a:latin typeface="Calibri" panose="020F0502020204030204" pitchFamily="34" charset="0"/>
              </a:rPr>
              <a:t>IN MEINEM KOPF</a:t>
            </a:r>
          </a:p>
        </p:txBody>
      </p:sp>
      <p:sp>
        <p:nvSpPr>
          <p:cNvPr id="10" name="Pfeil nach rechts 9">
            <a:extLst>
              <a:ext uri="{FF2B5EF4-FFF2-40B4-BE49-F238E27FC236}">
                <a16:creationId xmlns="" xmlns:a16="http://schemas.microsoft.com/office/drawing/2014/main" id="{041663BF-D2DB-AF30-3A11-558118AA1952}"/>
              </a:ext>
            </a:extLst>
          </p:cNvPr>
          <p:cNvSpPr/>
          <p:nvPr/>
        </p:nvSpPr>
        <p:spPr>
          <a:xfrm rot="8049880">
            <a:off x="4740275" y="3865563"/>
            <a:ext cx="641350" cy="53975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Pfeil nach rechts 10">
            <a:extLst>
              <a:ext uri="{FF2B5EF4-FFF2-40B4-BE49-F238E27FC236}">
                <a16:creationId xmlns="" xmlns:a16="http://schemas.microsoft.com/office/drawing/2014/main" id="{D79BCC95-3CCC-65CB-DBAC-352F655DD48D}"/>
              </a:ext>
            </a:extLst>
          </p:cNvPr>
          <p:cNvSpPr/>
          <p:nvPr/>
        </p:nvSpPr>
        <p:spPr>
          <a:xfrm rot="2683112">
            <a:off x="6067425" y="3894138"/>
            <a:ext cx="685800" cy="441325"/>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3803" name="Textfeld 9">
            <a:extLst>
              <a:ext uri="{FF2B5EF4-FFF2-40B4-BE49-F238E27FC236}">
                <a16:creationId xmlns="" xmlns:a16="http://schemas.microsoft.com/office/drawing/2014/main" id="{F9434DE4-03AF-D7C0-7425-020FAF7E1768}"/>
              </a:ext>
            </a:extLst>
          </p:cNvPr>
          <p:cNvSpPr txBox="1">
            <a:spLocks noChangeArrowheads="1"/>
          </p:cNvSpPr>
          <p:nvPr/>
        </p:nvSpPr>
        <p:spPr bwMode="auto">
          <a:xfrm>
            <a:off x="4643438" y="4437063"/>
            <a:ext cx="1573212" cy="646112"/>
          </a:xfrm>
          <a:prstGeom prst="rect">
            <a:avLst/>
          </a:prstGeom>
          <a:noFill/>
          <a:ln w="28575">
            <a:solidFill>
              <a:srgbClr val="FCD404"/>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b="1">
                <a:latin typeface="Calibri" panose="020F0502020204030204" pitchFamily="34" charset="0"/>
              </a:rPr>
              <a:t>AUTOR UND ICH </a:t>
            </a:r>
            <a:r>
              <a:rPr lang="de-DE" altLang="de-DE">
                <a:latin typeface="Calibri" panose="020F0502020204030204" pitchFamily="34" charset="0"/>
              </a:rPr>
              <a:t>(3)</a:t>
            </a:r>
          </a:p>
        </p:txBody>
      </p:sp>
      <p:sp>
        <p:nvSpPr>
          <p:cNvPr id="33804" name="Textfeld 10">
            <a:extLst>
              <a:ext uri="{FF2B5EF4-FFF2-40B4-BE49-F238E27FC236}">
                <a16:creationId xmlns="" xmlns:a16="http://schemas.microsoft.com/office/drawing/2014/main" id="{DE4A68D3-5902-3DB9-0D6E-9C70ED2DE596}"/>
              </a:ext>
            </a:extLst>
          </p:cNvPr>
          <p:cNvSpPr txBox="1">
            <a:spLocks noChangeArrowheads="1"/>
          </p:cNvSpPr>
          <p:nvPr/>
        </p:nvSpPr>
        <p:spPr bwMode="auto">
          <a:xfrm>
            <a:off x="6372225" y="4437063"/>
            <a:ext cx="1574800" cy="646112"/>
          </a:xfrm>
          <a:prstGeom prst="rect">
            <a:avLst/>
          </a:prstGeom>
          <a:noFill/>
          <a:ln w="28575">
            <a:solidFill>
              <a:srgbClr val="FCD404"/>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b="1">
                <a:latin typeface="Calibri" panose="020F0502020204030204" pitchFamily="34" charset="0"/>
              </a:rPr>
              <a:t>ICH </a:t>
            </a:r>
          </a:p>
          <a:p>
            <a:pPr algn="ctr" eaLnBrk="1" hangingPunct="1"/>
            <a:r>
              <a:rPr lang="de-DE" altLang="de-DE" b="1">
                <a:latin typeface="Calibri" panose="020F0502020204030204" pitchFamily="34" charset="0"/>
              </a:rPr>
              <a:t>ALLEIN </a:t>
            </a:r>
            <a:r>
              <a:rPr lang="de-DE" altLang="de-DE">
                <a:latin typeface="Calibri" panose="020F0502020204030204" pitchFamily="34" charset="0"/>
              </a:rPr>
              <a:t>(4)</a:t>
            </a:r>
          </a:p>
        </p:txBody>
      </p:sp>
      <p:sp>
        <p:nvSpPr>
          <p:cNvPr id="14" name="Ellipse 13">
            <a:extLst>
              <a:ext uri="{FF2B5EF4-FFF2-40B4-BE49-F238E27FC236}">
                <a16:creationId xmlns="" xmlns:a16="http://schemas.microsoft.com/office/drawing/2014/main" id="{D57D3B61-C409-E629-BC60-D9DC017DCD79}"/>
              </a:ext>
            </a:extLst>
          </p:cNvPr>
          <p:cNvSpPr/>
          <p:nvPr/>
        </p:nvSpPr>
        <p:spPr>
          <a:xfrm>
            <a:off x="5148263" y="2997200"/>
            <a:ext cx="1211262" cy="993775"/>
          </a:xfrm>
          <a:prstGeom prst="ellipse">
            <a:avLst/>
          </a:prstGeom>
          <a:noFill/>
          <a:ln>
            <a:solidFill>
              <a:srgbClr val="FCD4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Ellipse 14">
            <a:extLst>
              <a:ext uri="{FF2B5EF4-FFF2-40B4-BE49-F238E27FC236}">
                <a16:creationId xmlns="" xmlns:a16="http://schemas.microsoft.com/office/drawing/2014/main" id="{DE277E02-70E2-2ADB-245A-8362D82A00F6}"/>
              </a:ext>
            </a:extLst>
          </p:cNvPr>
          <p:cNvSpPr/>
          <p:nvPr/>
        </p:nvSpPr>
        <p:spPr>
          <a:xfrm>
            <a:off x="2627313" y="2997200"/>
            <a:ext cx="1211262" cy="993775"/>
          </a:xfrm>
          <a:prstGeom prst="ellipse">
            <a:avLst/>
          </a:prstGeom>
          <a:noFill/>
          <a:ln>
            <a:solidFill>
              <a:srgbClr val="FCD4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3807" name="Textfeld 14">
            <a:extLst>
              <a:ext uri="{FF2B5EF4-FFF2-40B4-BE49-F238E27FC236}">
                <a16:creationId xmlns="" xmlns:a16="http://schemas.microsoft.com/office/drawing/2014/main" id="{5730885F-BAAF-C288-529E-246BA449FCEA}"/>
              </a:ext>
            </a:extLst>
          </p:cNvPr>
          <p:cNvSpPr txBox="1">
            <a:spLocks noChangeArrowheads="1"/>
          </p:cNvSpPr>
          <p:nvPr/>
        </p:nvSpPr>
        <p:spPr bwMode="auto">
          <a:xfrm>
            <a:off x="2771775" y="3141663"/>
            <a:ext cx="87471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b="1">
                <a:latin typeface="Calibri" panose="020F0502020204030204" pitchFamily="34" charset="0"/>
              </a:rPr>
              <a:t>IM Text</a:t>
            </a:r>
          </a:p>
        </p:txBody>
      </p:sp>
      <p:sp>
        <p:nvSpPr>
          <p:cNvPr id="17" name="Pfeil nach rechts 16">
            <a:extLst>
              <a:ext uri="{FF2B5EF4-FFF2-40B4-BE49-F238E27FC236}">
                <a16:creationId xmlns="" xmlns:a16="http://schemas.microsoft.com/office/drawing/2014/main" id="{AD0EC703-7940-65D9-DA87-1E3934D796EB}"/>
              </a:ext>
            </a:extLst>
          </p:cNvPr>
          <p:cNvSpPr/>
          <p:nvPr/>
        </p:nvSpPr>
        <p:spPr>
          <a:xfrm rot="8115490">
            <a:off x="2149475" y="3792538"/>
            <a:ext cx="641350" cy="53975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Pfeil nach rechts 17">
            <a:extLst>
              <a:ext uri="{FF2B5EF4-FFF2-40B4-BE49-F238E27FC236}">
                <a16:creationId xmlns="" xmlns:a16="http://schemas.microsoft.com/office/drawing/2014/main" id="{FCF5B9C7-06D5-D18E-8CBA-BED4A943F477}"/>
              </a:ext>
            </a:extLst>
          </p:cNvPr>
          <p:cNvSpPr/>
          <p:nvPr/>
        </p:nvSpPr>
        <p:spPr>
          <a:xfrm rot="2753799">
            <a:off x="3659982" y="3793331"/>
            <a:ext cx="641350" cy="541337"/>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3810" name="Textfeld 7">
            <a:extLst>
              <a:ext uri="{FF2B5EF4-FFF2-40B4-BE49-F238E27FC236}">
                <a16:creationId xmlns="" xmlns:a16="http://schemas.microsoft.com/office/drawing/2014/main" id="{782D1A47-0044-70C0-C1BC-0C4167924951}"/>
              </a:ext>
            </a:extLst>
          </p:cNvPr>
          <p:cNvSpPr txBox="1">
            <a:spLocks noChangeArrowheads="1"/>
          </p:cNvSpPr>
          <p:nvPr/>
        </p:nvSpPr>
        <p:spPr bwMode="auto">
          <a:xfrm>
            <a:off x="1187450" y="4437063"/>
            <a:ext cx="1501775" cy="646112"/>
          </a:xfrm>
          <a:prstGeom prst="rect">
            <a:avLst/>
          </a:prstGeom>
          <a:noFill/>
          <a:ln w="28575">
            <a:solidFill>
              <a:srgbClr val="FCD404"/>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b="1">
                <a:latin typeface="Calibri" panose="020F0502020204030204" pitchFamily="34" charset="0"/>
              </a:rPr>
              <a:t>GENAU HIER</a:t>
            </a:r>
          </a:p>
          <a:p>
            <a:pPr algn="ctr" eaLnBrk="1" hangingPunct="1"/>
            <a:r>
              <a:rPr lang="de-DE" altLang="de-DE">
                <a:latin typeface="Calibri" panose="020F0502020204030204" pitchFamily="34" charset="0"/>
              </a:rPr>
              <a:t>(1)</a:t>
            </a:r>
            <a:endParaRPr lang="de-DE" altLang="de-DE" b="1">
              <a:latin typeface="Calibri" panose="020F0502020204030204" pitchFamily="34" charset="0"/>
            </a:endParaRPr>
          </a:p>
        </p:txBody>
      </p:sp>
      <p:sp>
        <p:nvSpPr>
          <p:cNvPr id="33811" name="Textfeld 8">
            <a:extLst>
              <a:ext uri="{FF2B5EF4-FFF2-40B4-BE49-F238E27FC236}">
                <a16:creationId xmlns="" xmlns:a16="http://schemas.microsoft.com/office/drawing/2014/main" id="{9E243AD0-FE49-6C72-489F-70EF02CA9C75}"/>
              </a:ext>
            </a:extLst>
          </p:cNvPr>
          <p:cNvSpPr txBox="1">
            <a:spLocks noChangeArrowheads="1"/>
          </p:cNvSpPr>
          <p:nvPr/>
        </p:nvSpPr>
        <p:spPr bwMode="auto">
          <a:xfrm>
            <a:off x="2916238" y="4437063"/>
            <a:ext cx="1573212" cy="646112"/>
          </a:xfrm>
          <a:prstGeom prst="rect">
            <a:avLst/>
          </a:prstGeom>
          <a:noFill/>
          <a:ln w="28575">
            <a:solidFill>
              <a:srgbClr val="FCD404"/>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de-DE" b="1">
                <a:latin typeface="Calibri" panose="020F0502020204030204" pitchFamily="34" charset="0"/>
              </a:rPr>
              <a:t>DENKEN UND SUCHEN </a:t>
            </a:r>
            <a:r>
              <a:rPr lang="de-DE" altLang="de-DE">
                <a:latin typeface="Calibri" panose="020F0502020204030204" pitchFamily="34" charset="0"/>
              </a:rPr>
              <a:t>(2)</a:t>
            </a:r>
          </a:p>
        </p:txBody>
      </p:sp>
      <p:sp>
        <p:nvSpPr>
          <p:cNvPr id="33812" name="Rechteck 20">
            <a:extLst>
              <a:ext uri="{FF2B5EF4-FFF2-40B4-BE49-F238E27FC236}">
                <a16:creationId xmlns="" xmlns:a16="http://schemas.microsoft.com/office/drawing/2014/main" id="{54FCF6BA-EC3D-02A0-8ECC-C823045420D4}"/>
              </a:ext>
            </a:extLst>
          </p:cNvPr>
          <p:cNvSpPr>
            <a:spLocks noChangeArrowheads="1"/>
          </p:cNvSpPr>
          <p:nvPr/>
        </p:nvSpPr>
        <p:spPr bwMode="auto">
          <a:xfrm>
            <a:off x="900113" y="5516563"/>
            <a:ext cx="7500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de-DE" sz="1600" dirty="0">
                <a:solidFill>
                  <a:srgbClr val="002060"/>
                </a:solidFill>
                <a:latin typeface="Calibri" panose="020F0502020204030204" pitchFamily="34" charset="0"/>
                <a:cs typeface="Times New Roman" panose="02020603050405020304" pitchFamily="18" charset="0"/>
              </a:rPr>
              <a:t>Modell der “</a:t>
            </a:r>
            <a:r>
              <a:rPr lang="en-GB" altLang="de-DE" sz="1600" dirty="0" err="1">
                <a:solidFill>
                  <a:srgbClr val="002060"/>
                </a:solidFill>
                <a:latin typeface="Calibri" panose="020F0502020204030204" pitchFamily="34" charset="0"/>
                <a:cs typeface="Times New Roman" panose="02020603050405020304" pitchFamily="18" charset="0"/>
              </a:rPr>
              <a:t>Frage-Antwort-Relationen</a:t>
            </a:r>
            <a:r>
              <a:rPr lang="en-GB" altLang="de-DE" sz="1600" dirty="0">
                <a:solidFill>
                  <a:srgbClr val="002060"/>
                </a:solidFill>
                <a:latin typeface="Calibri" panose="020F0502020204030204" pitchFamily="34" charset="0"/>
                <a:cs typeface="Times New Roman" panose="02020603050405020304" pitchFamily="18" charset="0"/>
              </a:rPr>
              <a:t>”  (= </a:t>
            </a:r>
            <a:r>
              <a:rPr lang="en-GB" altLang="de-DE" sz="1600" dirty="0" err="1">
                <a:solidFill>
                  <a:srgbClr val="002060"/>
                </a:solidFill>
                <a:latin typeface="Calibri" panose="020F0502020204030204" pitchFamily="34" charset="0"/>
                <a:cs typeface="Times New Roman" panose="02020603050405020304" pitchFamily="18" charset="0"/>
              </a:rPr>
              <a:t>englisch</a:t>
            </a:r>
            <a:r>
              <a:rPr lang="en-GB" altLang="de-DE" sz="1600" dirty="0">
                <a:solidFill>
                  <a:srgbClr val="002060"/>
                </a:solidFill>
                <a:latin typeface="Calibri" panose="020F0502020204030204" pitchFamily="34" charset="0"/>
                <a:cs typeface="Times New Roman" panose="02020603050405020304" pitchFamily="18" charset="0"/>
              </a:rPr>
              <a:t>: Question-Answer Relationships </a:t>
            </a:r>
            <a:r>
              <a:rPr lang="en-GB" altLang="de-DE" sz="1600" dirty="0" err="1">
                <a:solidFill>
                  <a:srgbClr val="002060"/>
                </a:solidFill>
                <a:latin typeface="Calibri" panose="020F0502020204030204" pitchFamily="34" charset="0"/>
                <a:cs typeface="Times New Roman" panose="02020603050405020304" pitchFamily="18" charset="0"/>
              </a:rPr>
              <a:t>oder</a:t>
            </a:r>
            <a:r>
              <a:rPr lang="en-GB" altLang="de-DE" sz="1600" dirty="0">
                <a:solidFill>
                  <a:srgbClr val="002060"/>
                </a:solidFill>
                <a:latin typeface="Calibri" panose="020F0502020204030204" pitchFamily="34" charset="0"/>
                <a:cs typeface="Times New Roman" panose="02020603050405020304" pitchFamily="18" charset="0"/>
              </a:rPr>
              <a:t> QARs) von Taffy </a:t>
            </a:r>
            <a:r>
              <a:rPr lang="en-GB" altLang="de-DE" sz="1600" dirty="0" err="1">
                <a:solidFill>
                  <a:srgbClr val="002060"/>
                </a:solidFill>
                <a:latin typeface="Calibri" panose="020F0502020204030204" pitchFamily="34" charset="0"/>
                <a:cs typeface="Times New Roman" panose="02020603050405020304" pitchFamily="18" charset="0"/>
              </a:rPr>
              <a:t>Raffael</a:t>
            </a:r>
            <a:endParaRPr lang="en-GB" altLang="de-DE" sz="1600" dirty="0">
              <a:solidFill>
                <a:srgbClr val="002060"/>
              </a:solidFill>
              <a:latin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C904C09B-8A8F-4BEA-C823-0471FCC8F74D}"/>
              </a:ext>
            </a:extLst>
          </p:cNvPr>
          <p:cNvSpPr>
            <a:spLocks noGrp="1"/>
          </p:cNvSpPr>
          <p:nvPr>
            <p:ph type="body" sz="quarter" idx="13"/>
          </p:nvPr>
        </p:nvSpPr>
        <p:spPr/>
        <p:txBody>
          <a:bodyPr>
            <a:normAutofit fontScale="85000" lnSpcReduction="10000"/>
          </a:bodyPr>
          <a:lstStyle/>
          <a:p>
            <a:pPr marL="0" indent="0" eaLnBrk="1" hangingPunct="1">
              <a:buFont typeface="Arial" panose="020B0604020202020204" pitchFamily="34" charset="0"/>
              <a:buNone/>
            </a:pPr>
            <a:r>
              <a:rPr lang="de-DE" altLang="de-DE" sz="3200" b="1" dirty="0"/>
              <a:t>Üben Sie vertiefte Fragestrategien ein.</a:t>
            </a:r>
          </a:p>
          <a:p>
            <a:pPr marL="0" indent="0" eaLnBrk="1" hangingPunct="1">
              <a:buFont typeface="Arial" panose="020B0604020202020204" pitchFamily="34" charset="0"/>
              <a:buNone/>
            </a:pPr>
            <a:endParaRPr lang="de-DE" altLang="de-DE" sz="3200" dirty="0"/>
          </a:p>
          <a:p>
            <a:r>
              <a:rPr lang="de-DE" altLang="de-DE" sz="3200" dirty="0"/>
              <a:t>Nutzen Sie hierzu das Arbeitsblatt</a:t>
            </a:r>
            <a:r>
              <a:rPr lang="de-DE" altLang="de-DE" sz="3200" i="1" dirty="0"/>
              <a:t> </a:t>
            </a:r>
            <a:r>
              <a:rPr lang="de-DE" altLang="de-DE" sz="3200" i="1" dirty="0" err="1"/>
              <a:t>BacuLit</a:t>
            </a:r>
            <a:r>
              <a:rPr lang="de-DE" altLang="de-DE" sz="3200" i="1" dirty="0"/>
              <a:t> M5_3 AB4 Vertiefte </a:t>
            </a:r>
            <a:r>
              <a:rPr lang="de-DE" altLang="de-DE" sz="3200" i="1" dirty="0" err="1"/>
              <a:t>Fragestrategien_Vorgehen</a:t>
            </a:r>
            <a:r>
              <a:rPr lang="de-DE" altLang="de-DE" sz="3200" i="1" dirty="0"/>
              <a:t> und Übungstext</a:t>
            </a:r>
          </a:p>
          <a:p>
            <a:r>
              <a:rPr lang="de-DE" altLang="de-DE" sz="3200" dirty="0"/>
              <a:t>Beziehen Sie auch die Darstellung der Frage-Antwort Relationen auf der vorherigen Folie in Ihre Aufgabe ein.</a:t>
            </a:r>
          </a:p>
          <a:p>
            <a:r>
              <a:rPr lang="de-DE" altLang="de-DE" sz="3200" dirty="0"/>
              <a:t>Tauschen Sie sich zu Ihren Ergebnissen  aus.</a:t>
            </a:r>
          </a:p>
          <a:p>
            <a:pPr marL="0" indent="0">
              <a:buNone/>
            </a:pPr>
            <a:endParaRPr lang="de-DE" altLang="de-DE" sz="3200" dirty="0"/>
          </a:p>
          <a:p>
            <a:endParaRPr lang="de-DE" dirty="0"/>
          </a:p>
        </p:txBody>
      </p:sp>
      <p:sp>
        <p:nvSpPr>
          <p:cNvPr id="3" name="Titel 2">
            <a:extLst>
              <a:ext uri="{FF2B5EF4-FFF2-40B4-BE49-F238E27FC236}">
                <a16:creationId xmlns="" xmlns:a16="http://schemas.microsoft.com/office/drawing/2014/main" id="{AD8E92F8-A481-0276-8F21-F252A77A717A}"/>
              </a:ext>
            </a:extLst>
          </p:cNvPr>
          <p:cNvSpPr>
            <a:spLocks noGrp="1"/>
          </p:cNvSpPr>
          <p:nvPr>
            <p:ph type="title"/>
          </p:nvPr>
        </p:nvSpPr>
        <p:spPr/>
        <p:txBody>
          <a:bodyPr>
            <a:normAutofit fontScale="90000"/>
          </a:bodyPr>
          <a:lstStyle/>
          <a:p>
            <a:r>
              <a:rPr lang="de-DE" altLang="de-DE" sz="3200" dirty="0"/>
              <a:t>Reziprokes Lehren im Unterricht-</a:t>
            </a:r>
            <a:br>
              <a:rPr lang="de-DE" altLang="de-DE" sz="3200" dirty="0"/>
            </a:br>
            <a:r>
              <a:rPr lang="de-DE" altLang="de-DE" sz="3200" dirty="0"/>
              <a:t>Aufgabe in Partnerarbeit</a:t>
            </a:r>
            <a:endParaRPr lang="de-DE" dirty="0"/>
          </a:p>
        </p:txBody>
      </p:sp>
    </p:spTree>
    <p:extLst>
      <p:ext uri="{BB962C8B-B14F-4D97-AF65-F5344CB8AC3E}">
        <p14:creationId xmlns="" xmlns:p14="http://schemas.microsoft.com/office/powerpoint/2010/main" val="258478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Inhaltsplatzhalter 1">
            <a:extLst>
              <a:ext uri="{FF2B5EF4-FFF2-40B4-BE49-F238E27FC236}">
                <a16:creationId xmlns="" xmlns:a16="http://schemas.microsoft.com/office/drawing/2014/main" id="{8387BBE4-67FF-451B-ECFC-498761612E8E}"/>
              </a:ext>
            </a:extLst>
          </p:cNvPr>
          <p:cNvSpPr>
            <a:spLocks noGrp="1"/>
          </p:cNvSpPr>
          <p:nvPr>
            <p:ph type="body" sz="quarter" idx="13"/>
          </p:nvPr>
        </p:nvSpPr>
        <p:spPr/>
        <p:txBody>
          <a:bodyPr>
            <a:normAutofit lnSpcReduction="10000"/>
          </a:bodyPr>
          <a:lstStyle/>
          <a:p>
            <a:pPr eaLnBrk="1" hangingPunct="1">
              <a:buFont typeface="Arial" panose="020B0604020202020204" pitchFamily="34" charset="0"/>
              <a:buNone/>
            </a:pPr>
            <a:r>
              <a:rPr lang="de-DE" altLang="de-DE" sz="2000"/>
              <a:t>Lehrkräfte werden Reziprokes Lehren umso erfolgreicher einsetzen können, je genauer sie die </a:t>
            </a:r>
            <a:r>
              <a:rPr lang="de-DE" altLang="de-DE" sz="2000" b="1"/>
              <a:t>Gelingensbedingungen</a:t>
            </a:r>
            <a:r>
              <a:rPr lang="de-DE" altLang="de-DE" sz="2000"/>
              <a:t> für seine Verwendung kennen.                  </a:t>
            </a:r>
          </a:p>
          <a:p>
            <a:pPr eaLnBrk="1" hangingPunct="1">
              <a:buFont typeface="Arial" panose="020B0604020202020204" pitchFamily="34" charset="0"/>
              <a:buNone/>
            </a:pPr>
            <a:endParaRPr lang="de-DE" altLang="de-DE" sz="2000"/>
          </a:p>
          <a:p>
            <a:pPr eaLnBrk="1" hangingPunct="1">
              <a:buFont typeface="Arial" panose="020B0604020202020204" pitchFamily="34" charset="0"/>
              <a:buNone/>
            </a:pPr>
            <a:r>
              <a:rPr lang="de-DE" altLang="de-DE" sz="2000" b="1"/>
              <a:t>Hierzu zählen z.B. </a:t>
            </a:r>
          </a:p>
          <a:p>
            <a:pPr eaLnBrk="1" hangingPunct="1"/>
            <a:r>
              <a:rPr lang="de-DE" altLang="de-DE" sz="2000"/>
              <a:t>Einhalten von Kommunikationsregeln in Kleingruppen  </a:t>
            </a:r>
          </a:p>
          <a:p>
            <a:pPr eaLnBrk="1" hangingPunct="1"/>
            <a:r>
              <a:rPr lang="de-DE" altLang="de-DE" sz="2000"/>
              <a:t>Vorhandene Dekodierfähigkeit </a:t>
            </a:r>
          </a:p>
          <a:p>
            <a:pPr eaLnBrk="1" hangingPunct="1"/>
            <a:r>
              <a:rPr lang="de-DE" altLang="de-DE" sz="2000"/>
              <a:t>Intensives Einüben aller vier Strategien an unterrichtsrelevanten Texten vor dem Zusammenführen im Reziproken Lehren</a:t>
            </a:r>
          </a:p>
          <a:p>
            <a:pPr eaLnBrk="1" hangingPunct="1"/>
            <a:r>
              <a:rPr lang="de-DE" altLang="de-DE" sz="2000"/>
              <a:t>usw.</a:t>
            </a:r>
          </a:p>
          <a:p>
            <a:pPr eaLnBrk="1" hangingPunct="1">
              <a:buFont typeface="Arial" panose="020B0604020202020204" pitchFamily="34" charset="0"/>
              <a:buNone/>
            </a:pPr>
            <a:r>
              <a:rPr lang="de-DE" altLang="de-DE" sz="2000"/>
              <a:t>Die hieraus ableitbaren </a:t>
            </a:r>
            <a:r>
              <a:rPr lang="de-DE" altLang="de-DE" sz="2000" b="1"/>
              <a:t>Praxistipps </a:t>
            </a:r>
            <a:r>
              <a:rPr lang="de-DE" altLang="de-DE" sz="2000"/>
              <a:t>sind Gegenstand der </a:t>
            </a:r>
            <a:r>
              <a:rPr lang="de-DE" altLang="de-DE" sz="2000" b="1"/>
              <a:t>nun folgenden Aufgabe.</a:t>
            </a:r>
          </a:p>
          <a:p>
            <a:pPr algn="r" eaLnBrk="1" hangingPunct="1"/>
            <a:endParaRPr lang="de-DE" altLang="de-DE" sz="2000"/>
          </a:p>
          <a:p>
            <a:pPr eaLnBrk="1" hangingPunct="1"/>
            <a:endParaRPr lang="de-DE" altLang="de-DE" sz="2000"/>
          </a:p>
          <a:p>
            <a:pPr eaLnBrk="1" hangingPunct="1">
              <a:buFont typeface="Arial" panose="020B0604020202020204" pitchFamily="34" charset="0"/>
              <a:buNone/>
            </a:pPr>
            <a:endParaRPr lang="de-DE" altLang="de-DE" sz="2000" b="1"/>
          </a:p>
          <a:p>
            <a:pPr eaLnBrk="1" hangingPunct="1">
              <a:buFont typeface="Arial" panose="020B0604020202020204" pitchFamily="34" charset="0"/>
              <a:buNone/>
            </a:pPr>
            <a:endParaRPr lang="de-DE" altLang="de-DE" sz="2000" b="1"/>
          </a:p>
          <a:p>
            <a:pPr eaLnBrk="1" hangingPunct="1"/>
            <a:endParaRPr lang="de-DE" altLang="de-DE" sz="2000"/>
          </a:p>
        </p:txBody>
      </p:sp>
      <p:sp>
        <p:nvSpPr>
          <p:cNvPr id="35842" name="Titel 2">
            <a:extLst>
              <a:ext uri="{FF2B5EF4-FFF2-40B4-BE49-F238E27FC236}">
                <a16:creationId xmlns="" xmlns:a16="http://schemas.microsoft.com/office/drawing/2014/main" id="{CF7F6415-E24D-7C86-5D23-6BA56F66F2AC}"/>
              </a:ext>
            </a:extLst>
          </p:cNvPr>
          <p:cNvSpPr>
            <a:spLocks noGrp="1"/>
          </p:cNvSpPr>
          <p:nvPr>
            <p:ph type="title"/>
          </p:nvPr>
        </p:nvSpPr>
        <p:spPr/>
        <p:txBody>
          <a:bodyPr/>
          <a:lstStyle/>
          <a:p>
            <a:pPr eaLnBrk="1" hangingPunct="1"/>
            <a:r>
              <a:rPr lang="de-DE" altLang="de-DE" sz="2800"/>
              <a:t>Reziprokes Lehren im Unterricht- </a:t>
            </a:r>
            <a:br>
              <a:rPr lang="de-DE" altLang="de-DE" sz="2800"/>
            </a:br>
            <a:r>
              <a:rPr lang="de-DE" altLang="de-DE" sz="2800"/>
              <a:t>Praxistipps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 xmlns:a16="http://schemas.microsoft.com/office/drawing/2014/main" id="{D7C41D9D-A0F2-A5B7-C346-04839A61893D}"/>
              </a:ext>
            </a:extLst>
          </p:cNvPr>
          <p:cNvGraphicFramePr/>
          <p:nvPr>
            <p:extLst>
              <p:ext uri="{D42A27DB-BD31-4B8C-83A1-F6EECF244321}">
                <p14:modId xmlns="" xmlns:p14="http://schemas.microsoft.com/office/powerpoint/2010/main" val="643511060"/>
              </p:ext>
            </p:extLst>
          </p:nvPr>
        </p:nvGraphicFramePr>
        <p:xfrm>
          <a:off x="287524" y="1134014"/>
          <a:ext cx="8568952" cy="4589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 xmlns:a16="http://schemas.microsoft.com/office/drawing/2014/main" id="{F0A7BCB8-67B3-6E43-BA88-4F2DEB33A7D0}"/>
              </a:ext>
            </a:extLst>
          </p:cNvPr>
          <p:cNvSpPr>
            <a:spLocks noGrp="1"/>
          </p:cNvSpPr>
          <p:nvPr>
            <p:ph type="title"/>
          </p:nvPr>
        </p:nvSpPr>
        <p:spPr/>
        <p:txBody>
          <a:bodyPr>
            <a:noAutofit/>
          </a:bodyPr>
          <a:lstStyle/>
          <a:p>
            <a:pPr marL="271463"/>
            <a:r>
              <a:rPr lang="de-DE" b="1" dirty="0"/>
              <a:t>Modul 5: Kognitive und metakognitive Lesestrategien unterrichten</a:t>
            </a:r>
          </a:p>
        </p:txBody>
      </p:sp>
    </p:spTree>
    <p:extLst>
      <p:ext uri="{BB962C8B-B14F-4D97-AF65-F5344CB8AC3E}">
        <p14:creationId xmlns="" xmlns:p14="http://schemas.microsoft.com/office/powerpoint/2010/main" val="86494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E1D70923-182E-7EF7-3343-BCAECFF3E32C}"/>
              </a:ext>
            </a:extLst>
          </p:cNvPr>
          <p:cNvSpPr>
            <a:spLocks noGrp="1"/>
          </p:cNvSpPr>
          <p:nvPr>
            <p:ph type="body" sz="quarter" idx="13"/>
          </p:nvPr>
        </p:nvSpPr>
        <p:spPr/>
        <p:txBody>
          <a:bodyPr rtlCol="0">
            <a:normAutofit/>
          </a:bodyPr>
          <a:lstStyle/>
          <a:p>
            <a:pPr eaLnBrk="1" fontAlgn="auto" hangingPunct="1">
              <a:spcAft>
                <a:spcPts val="0"/>
              </a:spcAft>
              <a:defRPr/>
            </a:pPr>
            <a:r>
              <a:rPr lang="de-DE" sz="2800" b="1" dirty="0"/>
              <a:t>Erstellen Sie vor dem Hintergrund Ihrer eigenen Unterrichtserfahrung  eine Rangliste von Praxistipps </a:t>
            </a:r>
            <a:r>
              <a:rPr lang="de-DE" sz="2800" dirty="0"/>
              <a:t>für den Einsatz des Reziproken Lehrens.</a:t>
            </a:r>
            <a:endParaRPr lang="de-DE" sz="2800" b="1" dirty="0"/>
          </a:p>
          <a:p>
            <a:pPr eaLnBrk="1" fontAlgn="auto" hangingPunct="1">
              <a:spcAft>
                <a:spcPts val="0"/>
              </a:spcAft>
              <a:defRPr/>
            </a:pPr>
            <a:r>
              <a:rPr lang="de-DE" sz="2800" dirty="0"/>
              <a:t>Verwenden Sie hierfür das Arbeitsblatt AB5.</a:t>
            </a:r>
          </a:p>
          <a:p>
            <a:pPr eaLnBrk="1" fontAlgn="auto" hangingPunct="1">
              <a:spcAft>
                <a:spcPts val="0"/>
              </a:spcAft>
              <a:buFont typeface="Arial" panose="020B0604020202020204" pitchFamily="34" charset="0"/>
              <a:buNone/>
              <a:defRPr/>
            </a:pPr>
            <a:r>
              <a:rPr lang="de-DE" sz="2800" i="1" dirty="0"/>
              <a:t>	</a:t>
            </a:r>
            <a:r>
              <a:rPr lang="de-DE" sz="2000" i="1" dirty="0"/>
              <a:t>M5_3 AB 5 Reziprokes Lehren im </a:t>
            </a:r>
            <a:r>
              <a:rPr lang="de-DE" sz="2000" i="1" dirty="0" err="1"/>
              <a:t>Unterricht_Praxistipps</a:t>
            </a:r>
            <a:r>
              <a:rPr lang="de-DE" sz="2000" dirty="0"/>
              <a:t> </a:t>
            </a:r>
            <a:endParaRPr lang="de-DE" sz="2800" dirty="0"/>
          </a:p>
          <a:p>
            <a:pPr marL="0" indent="0" eaLnBrk="1" fontAlgn="auto" hangingPunct="1">
              <a:spcAft>
                <a:spcPts val="0"/>
              </a:spcAft>
              <a:defRPr/>
            </a:pPr>
            <a:r>
              <a:rPr lang="de-DE" sz="2800" dirty="0"/>
              <a:t> Tauschen Sie sich zu Ihren Ergebnissen  aus.</a:t>
            </a:r>
          </a:p>
        </p:txBody>
      </p:sp>
      <p:sp>
        <p:nvSpPr>
          <p:cNvPr id="3" name="Titel 2">
            <a:extLst>
              <a:ext uri="{FF2B5EF4-FFF2-40B4-BE49-F238E27FC236}">
                <a16:creationId xmlns="" xmlns:a16="http://schemas.microsoft.com/office/drawing/2014/main" id="{B6B61B74-2899-FAE3-03DC-F0E55CE2E4D5}"/>
              </a:ext>
            </a:extLst>
          </p:cNvPr>
          <p:cNvSpPr>
            <a:spLocks noGrp="1"/>
          </p:cNvSpPr>
          <p:nvPr>
            <p:ph type="title"/>
          </p:nvPr>
        </p:nvSpPr>
        <p:spPr/>
        <p:txBody>
          <a:bodyPr rtlCol="0">
            <a:normAutofit fontScale="90000"/>
          </a:bodyPr>
          <a:lstStyle/>
          <a:p>
            <a:pPr eaLnBrk="1" fontAlgn="auto" hangingPunct="1">
              <a:spcAft>
                <a:spcPts val="0"/>
              </a:spcAft>
              <a:defRPr/>
            </a:pPr>
            <a:r>
              <a:rPr lang="de-DE" dirty="0"/>
              <a:t/>
            </a:r>
            <a:br>
              <a:rPr lang="de-DE" dirty="0"/>
            </a:br>
            <a:r>
              <a:rPr lang="de-DE" sz="3100" dirty="0"/>
              <a:t>Reziprokes Lehren im Unterricht-</a:t>
            </a:r>
            <a:br>
              <a:rPr lang="de-DE" sz="3100" dirty="0"/>
            </a:br>
            <a:r>
              <a:rPr lang="de-DE" sz="3100" dirty="0"/>
              <a:t>Aufgabe: </a:t>
            </a:r>
            <a:r>
              <a:rPr lang="de-DE" dirty="0"/>
              <a:t>Sammeln von Praxistipps </a:t>
            </a:r>
            <a:br>
              <a:rPr lang="de-DE" dirty="0"/>
            </a:br>
            <a:endParaRPr lang="de-DE" dirty="0"/>
          </a:p>
        </p:txBody>
      </p:sp>
    </p:spTree>
    <p:custDataLst>
      <p:tags r:id="rId1"/>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eaLnBrk="1" hangingPunct="1"/>
              <a:r>
                <a:rPr lang="de-DE" altLang="de-DE" sz="2800" dirty="0"/>
                <a:t>Reziprokes Lehren in der Fortbildung:</a:t>
              </a:r>
            </a:p>
            <a:p>
              <a:pPr eaLnBrk="1" hangingPunct="1"/>
              <a:r>
                <a:rPr lang="de-DE" altLang="de-DE" sz="2800" dirty="0"/>
                <a:t>Training des Strategiesets</a:t>
              </a:r>
            </a:p>
          </p:txBody>
        </p:sp>
      </p:grpSp>
      <p:sp>
        <p:nvSpPr>
          <p:cNvPr id="7" name="Ellipse 6">
            <a:extLst>
              <a:ext uri="{FF2B5EF4-FFF2-40B4-BE49-F238E27FC236}">
                <a16:creationId xmlns=""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 xmlns:p14="http://schemas.microsoft.com/office/powerpoint/2010/main" val="407688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 xmlns:a16="http://schemas.microsoft.com/office/drawing/2014/main" id="{61BD16C7-1778-4623-59A6-9B6306DDB991}"/>
              </a:ext>
            </a:extLst>
          </p:cNvPr>
          <p:cNvSpPr>
            <a:spLocks noGrp="1"/>
          </p:cNvSpPr>
          <p:nvPr>
            <p:ph type="body" sz="quarter" idx="13"/>
          </p:nvPr>
        </p:nvSpPr>
        <p:spPr>
          <a:xfrm>
            <a:off x="323528" y="1341438"/>
            <a:ext cx="8569647" cy="4521200"/>
          </a:xfrm>
        </p:spPr>
        <p:txBody>
          <a:bodyPr rtlCol="0">
            <a:normAutofit fontScale="25000" lnSpcReduction="20000"/>
          </a:bodyPr>
          <a:lstStyle/>
          <a:p>
            <a:pPr eaLnBrk="1" fontAlgn="auto" hangingPunct="1">
              <a:spcAft>
                <a:spcPts val="0"/>
              </a:spcAft>
              <a:buFont typeface="Arial" panose="020B0604020202020204" pitchFamily="34" charset="0"/>
              <a:buNone/>
              <a:defRPr/>
            </a:pPr>
            <a:r>
              <a:rPr lang="en-GB" sz="9600" dirty="0">
                <a:cs typeface="Arial" charset="0"/>
              </a:rPr>
              <a:t>Das einfach erscheinende Verfahren “Reziprokes Lehren” ist eine</a:t>
            </a:r>
          </a:p>
          <a:p>
            <a:pPr eaLnBrk="1" fontAlgn="auto" hangingPunct="1">
              <a:spcAft>
                <a:spcPts val="0"/>
              </a:spcAft>
              <a:buFont typeface="Arial" panose="020B0604020202020204" pitchFamily="34" charset="0"/>
              <a:buNone/>
              <a:defRPr/>
            </a:pPr>
            <a:r>
              <a:rPr lang="en-GB" sz="9600" dirty="0">
                <a:cs typeface="Arial" charset="0"/>
              </a:rPr>
              <a:t>komplexe, aber lohnende Aufgabe. Hierzu gehört:</a:t>
            </a:r>
          </a:p>
          <a:p>
            <a:pPr eaLnBrk="1" fontAlgn="auto" hangingPunct="1">
              <a:spcAft>
                <a:spcPts val="0"/>
              </a:spcAft>
              <a:buFont typeface="Arial" panose="020B0604020202020204" pitchFamily="34" charset="0"/>
              <a:buNone/>
              <a:defRPr/>
            </a:pPr>
            <a:endParaRPr lang="en-GB" sz="9600" dirty="0">
              <a:cs typeface="Arial" charset="0"/>
            </a:endParaRPr>
          </a:p>
          <a:p>
            <a:pPr eaLnBrk="1" fontAlgn="auto" hangingPunct="1">
              <a:spcAft>
                <a:spcPts val="0"/>
              </a:spcAft>
              <a:buFont typeface="Arial" panose="020B0604020202020204" pitchFamily="34" charset="0"/>
              <a:buNone/>
              <a:defRPr/>
            </a:pPr>
            <a:endParaRPr lang="en-GB" sz="9600" dirty="0">
              <a:cs typeface="Arial" charset="0"/>
            </a:endParaRPr>
          </a:p>
          <a:p>
            <a:pPr eaLnBrk="1" fontAlgn="auto" hangingPunct="1">
              <a:spcAft>
                <a:spcPts val="0"/>
              </a:spcAft>
              <a:buFont typeface="Arial" panose="020B0604020202020204" pitchFamily="34" charset="0"/>
              <a:buNone/>
              <a:defRPr/>
            </a:pPr>
            <a:endParaRPr lang="en-GB" sz="9600" dirty="0">
              <a:cs typeface="Arial" charset="0"/>
            </a:endParaRPr>
          </a:p>
          <a:p>
            <a:pPr eaLnBrk="1" fontAlgn="auto" hangingPunct="1">
              <a:spcAft>
                <a:spcPts val="0"/>
              </a:spcAft>
              <a:buFont typeface="Arial" panose="020B0604020202020204" pitchFamily="34" charset="0"/>
              <a:buNone/>
              <a:defRPr/>
            </a:pPr>
            <a:endParaRPr lang="en-GB" sz="9600" dirty="0">
              <a:cs typeface="Arial" charset="0"/>
            </a:endParaRPr>
          </a:p>
          <a:p>
            <a:pPr eaLnBrk="1" fontAlgn="auto" hangingPunct="1">
              <a:spcAft>
                <a:spcPts val="0"/>
              </a:spcAft>
              <a:buFont typeface="Arial" panose="020B0604020202020204" pitchFamily="34" charset="0"/>
              <a:buNone/>
              <a:defRPr/>
            </a:pPr>
            <a:endParaRPr lang="en-GB" sz="9600" dirty="0">
              <a:cs typeface="Arial" charset="0"/>
            </a:endParaRPr>
          </a:p>
          <a:p>
            <a:pPr eaLnBrk="1" fontAlgn="auto" hangingPunct="1">
              <a:spcAft>
                <a:spcPts val="0"/>
              </a:spcAft>
              <a:buFont typeface="Arial" panose="020B0604020202020204" pitchFamily="34" charset="0"/>
              <a:buNone/>
              <a:defRPr/>
            </a:pPr>
            <a:endParaRPr lang="en-GB" sz="9600" dirty="0">
              <a:cs typeface="Arial" charset="0"/>
            </a:endParaRPr>
          </a:p>
          <a:p>
            <a:pPr eaLnBrk="1" fontAlgn="auto" hangingPunct="1">
              <a:spcAft>
                <a:spcPts val="0"/>
              </a:spcAft>
              <a:buFont typeface="Arial" panose="020B0604020202020204" pitchFamily="34" charset="0"/>
              <a:buNone/>
              <a:defRPr/>
            </a:pPr>
            <a:endParaRPr lang="en-GB" sz="9600" dirty="0">
              <a:cs typeface="Arial" charset="0"/>
            </a:endParaRPr>
          </a:p>
          <a:p>
            <a:pPr indent="0" eaLnBrk="1" fontAlgn="auto" hangingPunct="1">
              <a:spcAft>
                <a:spcPts val="0"/>
              </a:spcAft>
              <a:buFont typeface="Arial" panose="020B0604020202020204" pitchFamily="34" charset="0"/>
              <a:buNone/>
              <a:defRPr/>
            </a:pPr>
            <a:endParaRPr lang="en-GB" sz="9600" dirty="0">
              <a:cs typeface="Arial" charset="0"/>
            </a:endParaRPr>
          </a:p>
          <a:p>
            <a:pPr marL="0" indent="0" eaLnBrk="1" fontAlgn="auto" hangingPunct="1">
              <a:spcAft>
                <a:spcPts val="0"/>
              </a:spcAft>
              <a:buFont typeface="Arial" panose="020B0604020202020204" pitchFamily="34" charset="0"/>
              <a:buNone/>
              <a:defRPr/>
            </a:pPr>
            <a:r>
              <a:rPr lang="en-GB" sz="9600" dirty="0" err="1">
                <a:cs typeface="Arial" charset="0"/>
              </a:rPr>
              <a:t>Fortbildungen</a:t>
            </a:r>
            <a:r>
              <a:rPr lang="en-GB" sz="9600" dirty="0">
                <a:cs typeface="Arial" charset="0"/>
              </a:rPr>
              <a:t> bieten Gelegenheit zur </a:t>
            </a:r>
            <a:r>
              <a:rPr lang="en-GB" sz="9600" dirty="0" err="1">
                <a:cs typeface="Arial" charset="0"/>
              </a:rPr>
              <a:t>Selbsterprobung</a:t>
            </a:r>
            <a:r>
              <a:rPr lang="en-GB" sz="9600" dirty="0">
                <a:cs typeface="Arial" charset="0"/>
              </a:rPr>
              <a:t> des </a:t>
            </a:r>
            <a:r>
              <a:rPr lang="en-GB" sz="9600" dirty="0" err="1">
                <a:cs typeface="Arial" charset="0"/>
              </a:rPr>
              <a:t>Strategiesets</a:t>
            </a:r>
            <a:r>
              <a:rPr lang="en-GB" sz="9600" dirty="0">
                <a:cs typeface="Arial" charset="0"/>
              </a:rPr>
              <a:t> (=“pädagogischer Doppeldecker” nach Wahl 2002)</a:t>
            </a:r>
          </a:p>
          <a:p>
            <a:pPr eaLnBrk="1" fontAlgn="auto" hangingPunct="1">
              <a:spcAft>
                <a:spcPts val="0"/>
              </a:spcAft>
              <a:buFont typeface="Arial" panose="020B0604020202020204" pitchFamily="34" charset="0"/>
              <a:buNone/>
              <a:defRPr/>
            </a:pPr>
            <a:endParaRPr lang="en-GB" sz="6000" dirty="0">
              <a:cs typeface="Arial" charset="0"/>
            </a:endParaRPr>
          </a:p>
          <a:p>
            <a:pPr eaLnBrk="1" fontAlgn="auto" hangingPunct="1">
              <a:spcAft>
                <a:spcPts val="0"/>
              </a:spcAft>
              <a:defRPr/>
            </a:pPr>
            <a:endParaRPr lang="en-GB" sz="6000" dirty="0">
              <a:cs typeface="Arial" charset="0"/>
            </a:endParaRPr>
          </a:p>
          <a:p>
            <a:pPr eaLnBrk="1" fontAlgn="auto" hangingPunct="1">
              <a:spcAft>
                <a:spcPts val="0"/>
              </a:spcAft>
              <a:defRPr/>
            </a:pPr>
            <a:endParaRPr lang="en-GB" b="1" dirty="0">
              <a:cs typeface="Arial" charset="0"/>
            </a:endParaRPr>
          </a:p>
          <a:p>
            <a:pPr eaLnBrk="1" fontAlgn="auto" hangingPunct="1">
              <a:spcAft>
                <a:spcPts val="0"/>
              </a:spcAft>
              <a:defRPr/>
            </a:pPr>
            <a:endParaRPr lang="en-GB" dirty="0">
              <a:cs typeface="Arial" charset="0"/>
            </a:endParaRPr>
          </a:p>
          <a:p>
            <a:pPr eaLnBrk="1" fontAlgn="auto" hangingPunct="1">
              <a:spcAft>
                <a:spcPts val="0"/>
              </a:spcAft>
              <a:defRPr/>
            </a:pPr>
            <a:endParaRPr lang="de-DE" dirty="0">
              <a:cs typeface="Arial" charset="0"/>
            </a:endParaRPr>
          </a:p>
          <a:p>
            <a:pPr eaLnBrk="1" fontAlgn="auto" hangingPunct="1">
              <a:spcAft>
                <a:spcPts val="0"/>
              </a:spcAft>
              <a:defRPr/>
            </a:pPr>
            <a:endParaRPr lang="de-DE" dirty="0"/>
          </a:p>
        </p:txBody>
      </p:sp>
      <p:sp>
        <p:nvSpPr>
          <p:cNvPr id="38916" name="Titel 1">
            <a:extLst>
              <a:ext uri="{FF2B5EF4-FFF2-40B4-BE49-F238E27FC236}">
                <a16:creationId xmlns="" xmlns:a16="http://schemas.microsoft.com/office/drawing/2014/main" id="{7157C5D3-0445-ED47-F207-E3CA03F7B69B}"/>
              </a:ext>
            </a:extLst>
          </p:cNvPr>
          <p:cNvSpPr>
            <a:spLocks noGrp="1"/>
          </p:cNvSpPr>
          <p:nvPr>
            <p:ph type="title"/>
          </p:nvPr>
        </p:nvSpPr>
        <p:spPr/>
        <p:txBody>
          <a:bodyPr/>
          <a:lstStyle/>
          <a:p>
            <a:pPr eaLnBrk="1" hangingPunct="1"/>
            <a:r>
              <a:rPr lang="de-DE" altLang="de-DE"/>
              <a:t>Reziprokes Lehren in der Fortbildung </a:t>
            </a:r>
            <a:endParaRPr lang="de-DE" altLang="de-DE">
              <a:latin typeface="Arial" panose="020B0604020202020204" pitchFamily="34" charset="0"/>
              <a:cs typeface="Arial" panose="020B0604020202020204" pitchFamily="34" charset="0"/>
            </a:endParaRPr>
          </a:p>
        </p:txBody>
      </p:sp>
      <p:sp>
        <p:nvSpPr>
          <p:cNvPr id="38914" name="Foliennummernplatzhalter 3">
            <a:extLst>
              <a:ext uri="{FF2B5EF4-FFF2-40B4-BE49-F238E27FC236}">
                <a16:creationId xmlns="" xmlns:a16="http://schemas.microsoft.com/office/drawing/2014/main" id="{8E7A9AEB-5FCE-5B55-A0EA-1BC0831A2CE9}"/>
              </a:ext>
            </a:extLst>
          </p:cNvPr>
          <p:cNvSpPr>
            <a:spLocks noGrp="1"/>
          </p:cNvSpPr>
          <p:nvPr>
            <p:ph type="sldNum" sz="quarter" idx="4294967295"/>
          </p:nvPr>
        </p:nvSpPr>
        <p:spPr bwMode="auto">
          <a:xfrm>
            <a:off x="7010400" y="5862638"/>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F5565F-59DC-4812-AB98-0DBCD80483E4}" type="slidenum">
              <a:rPr lang="de-DE" altLang="de-DE">
                <a:solidFill>
                  <a:schemeClr val="bg1"/>
                </a:solidFill>
              </a:rPr>
              <a:pPr eaLnBrk="1" hangingPunct="1"/>
              <a:t>22</a:t>
            </a:fld>
            <a:endParaRPr lang="de-DE" altLang="de-DE">
              <a:solidFill>
                <a:schemeClr val="bg1"/>
              </a:solidFill>
            </a:endParaRPr>
          </a:p>
        </p:txBody>
      </p:sp>
      <p:sp>
        <p:nvSpPr>
          <p:cNvPr id="38915" name="Titel 4">
            <a:extLst>
              <a:ext uri="{FF2B5EF4-FFF2-40B4-BE49-F238E27FC236}">
                <a16:creationId xmlns="" xmlns:a16="http://schemas.microsoft.com/office/drawing/2014/main" id="{6327D125-2B5F-BFF3-287B-FAEB846AEAE9}"/>
              </a:ext>
            </a:extLst>
          </p:cNvPr>
          <p:cNvSpPr txBox="1">
            <a:spLocks/>
          </p:cNvSpPr>
          <p:nvPr/>
        </p:nvSpPr>
        <p:spPr bwMode="auto">
          <a:xfrm>
            <a:off x="8853488" y="242888"/>
            <a:ext cx="6877050"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1809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2400" b="1">
              <a:solidFill>
                <a:schemeClr val="bg1"/>
              </a:solidFill>
            </a:endParaRPr>
          </a:p>
        </p:txBody>
      </p:sp>
      <p:graphicFrame>
        <p:nvGraphicFramePr>
          <p:cNvPr id="8" name="Diagramm 7">
            <a:extLst>
              <a:ext uri="{FF2B5EF4-FFF2-40B4-BE49-F238E27FC236}">
                <a16:creationId xmlns="" xmlns:a16="http://schemas.microsoft.com/office/drawing/2014/main" id="{1E801732-B33D-BF13-6723-DB5197B18DC0}"/>
              </a:ext>
            </a:extLst>
          </p:cNvPr>
          <p:cNvGraphicFramePr/>
          <p:nvPr/>
        </p:nvGraphicFramePr>
        <p:xfrm>
          <a:off x="899592" y="2132856"/>
          <a:ext cx="609600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7824C593-22D5-687F-C563-495A8D2C0632}"/>
              </a:ext>
            </a:extLst>
          </p:cNvPr>
          <p:cNvSpPr>
            <a:spLocks noGrp="1"/>
          </p:cNvSpPr>
          <p:nvPr>
            <p:ph type="body" sz="quarter" idx="13"/>
          </p:nvPr>
        </p:nvSpPr>
        <p:spPr/>
        <p:txBody>
          <a:bodyPr rtlCol="0">
            <a:normAutofit fontScale="70000" lnSpcReduction="20000"/>
          </a:bodyPr>
          <a:lstStyle/>
          <a:p>
            <a:pPr eaLnBrk="1" fontAlgn="auto" hangingPunct="1">
              <a:spcAft>
                <a:spcPts val="0"/>
              </a:spcAft>
              <a:buFontTx/>
              <a:buNone/>
              <a:defRPr/>
            </a:pPr>
            <a:r>
              <a:rPr lang="de-DE" b="1" dirty="0"/>
              <a:t>Erproben Sie eine Fortbildung zum Reziproken Lehren.</a:t>
            </a:r>
          </a:p>
          <a:p>
            <a:pPr eaLnBrk="1" fontAlgn="auto" hangingPunct="1">
              <a:spcAft>
                <a:spcPts val="0"/>
              </a:spcAft>
              <a:buFontTx/>
              <a:buNone/>
              <a:defRPr/>
            </a:pPr>
            <a:endParaRPr lang="de-DE" dirty="0"/>
          </a:p>
          <a:p>
            <a:pPr eaLnBrk="1" fontAlgn="auto" hangingPunct="1">
              <a:spcAft>
                <a:spcPts val="0"/>
              </a:spcAft>
              <a:defRPr/>
            </a:pPr>
            <a:r>
              <a:rPr lang="de-DE" dirty="0"/>
              <a:t>Erarbeiten Sie den Ablaufplan auf AB 6.</a:t>
            </a:r>
          </a:p>
          <a:p>
            <a:pPr eaLnBrk="1" fontAlgn="auto" hangingPunct="1">
              <a:spcAft>
                <a:spcPts val="0"/>
              </a:spcAft>
              <a:buFontTx/>
              <a:buNone/>
              <a:defRPr/>
            </a:pPr>
            <a:r>
              <a:rPr lang="de-DE" i="1" dirty="0"/>
              <a:t>	M5_3 AB6 Reziprokes Lehren in der </a:t>
            </a:r>
            <a:r>
              <a:rPr lang="de-DE" i="1" dirty="0" err="1"/>
              <a:t>Fortbildung_erprobter</a:t>
            </a:r>
            <a:r>
              <a:rPr lang="de-DE" i="1" dirty="0"/>
              <a:t> Ablaufplan</a:t>
            </a:r>
          </a:p>
          <a:p>
            <a:pPr eaLnBrk="1" fontAlgn="auto" hangingPunct="1">
              <a:spcAft>
                <a:spcPts val="0"/>
              </a:spcAft>
              <a:buFontTx/>
              <a:buNone/>
              <a:defRPr/>
            </a:pPr>
            <a:endParaRPr lang="de-DE" dirty="0"/>
          </a:p>
          <a:p>
            <a:pPr eaLnBrk="1" fontAlgn="auto" hangingPunct="1">
              <a:spcAft>
                <a:spcPts val="0"/>
              </a:spcAft>
              <a:defRPr/>
            </a:pPr>
            <a:r>
              <a:rPr lang="de-DE" dirty="0"/>
              <a:t>Wählen Sie einen der Übungstexte auf AB 7.</a:t>
            </a:r>
          </a:p>
          <a:p>
            <a:pPr eaLnBrk="1" fontAlgn="auto" hangingPunct="1">
              <a:spcAft>
                <a:spcPts val="0"/>
              </a:spcAft>
              <a:buFontTx/>
              <a:buNone/>
              <a:defRPr/>
            </a:pPr>
            <a:r>
              <a:rPr lang="de-DE" i="1" dirty="0"/>
              <a:t>	M5_3 AB7 Reziprokes Lehren in der </a:t>
            </a:r>
            <a:r>
              <a:rPr lang="de-DE" i="1" dirty="0" err="1"/>
              <a:t>Fortbildung_Übungstexte</a:t>
            </a:r>
            <a:endParaRPr lang="de-DE" i="1" dirty="0"/>
          </a:p>
          <a:p>
            <a:pPr eaLnBrk="1" fontAlgn="auto" hangingPunct="1">
              <a:spcAft>
                <a:spcPts val="0"/>
              </a:spcAft>
              <a:defRPr/>
            </a:pPr>
            <a:endParaRPr lang="de-DE" dirty="0"/>
          </a:p>
          <a:p>
            <a:pPr eaLnBrk="1" fontAlgn="auto" hangingPunct="1">
              <a:spcAft>
                <a:spcPts val="0"/>
              </a:spcAft>
              <a:defRPr/>
            </a:pPr>
            <a:r>
              <a:rPr lang="de-DE" dirty="0"/>
              <a:t>Erproben Sie das Strategieset mit Hilfe von AB 6 u AB 7.		</a:t>
            </a:r>
          </a:p>
          <a:p>
            <a:pPr eaLnBrk="1" fontAlgn="auto" hangingPunct="1">
              <a:spcAft>
                <a:spcPts val="0"/>
              </a:spcAft>
              <a:defRPr/>
            </a:pPr>
            <a:r>
              <a:rPr lang="de-DE" dirty="0"/>
              <a:t>Sie haben hierfür 30 Minuten Zeit.</a:t>
            </a:r>
          </a:p>
        </p:txBody>
      </p:sp>
      <p:sp>
        <p:nvSpPr>
          <p:cNvPr id="39939" name="Titel 2">
            <a:extLst>
              <a:ext uri="{FF2B5EF4-FFF2-40B4-BE49-F238E27FC236}">
                <a16:creationId xmlns="" xmlns:a16="http://schemas.microsoft.com/office/drawing/2014/main" id="{001EE4A3-C4D5-4519-B6AA-959601CBA8BA}"/>
              </a:ext>
            </a:extLst>
          </p:cNvPr>
          <p:cNvSpPr>
            <a:spLocks noGrp="1"/>
          </p:cNvSpPr>
          <p:nvPr>
            <p:ph type="title"/>
          </p:nvPr>
        </p:nvSpPr>
        <p:spPr/>
        <p:txBody>
          <a:bodyPr/>
          <a:lstStyle/>
          <a:p>
            <a:pPr eaLnBrk="1" hangingPunct="1"/>
            <a:r>
              <a:rPr lang="de-DE" altLang="de-DE" b="1"/>
              <a:t>Aufgabe in Partnerarbeit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 xmlns:a16="http://schemas.microsoft.com/office/drawing/2014/main" id="{660EBC6E-3830-AF37-73A2-AA4E25A1C299}"/>
              </a:ext>
            </a:extLst>
          </p:cNvPr>
          <p:cNvSpPr>
            <a:spLocks noGrp="1"/>
          </p:cNvSpPr>
          <p:nvPr>
            <p:ph type="body" sz="quarter" idx="13"/>
          </p:nvPr>
        </p:nvSpPr>
        <p:spPr/>
        <p:txBody>
          <a:bodyPr rtlCol="0">
            <a:normAutofit fontScale="77500" lnSpcReduction="20000"/>
          </a:bodyPr>
          <a:lstStyle/>
          <a:p>
            <a:pPr eaLnBrk="1" fontAlgn="auto" hangingPunct="1">
              <a:spcAft>
                <a:spcPts val="0"/>
              </a:spcAft>
              <a:buFont typeface="Arial" panose="020B0604020202020204" pitchFamily="34" charset="0"/>
              <a:buNone/>
              <a:defRPr/>
            </a:pPr>
            <a:r>
              <a:rPr lang="de-DE" b="1" dirty="0"/>
              <a:t>Verfolgen Sie eine Fortbildung</a:t>
            </a:r>
            <a:r>
              <a:rPr lang="de-DE" dirty="0"/>
              <a:t> zum </a:t>
            </a:r>
            <a:r>
              <a:rPr lang="de-DE" i="1" dirty="0"/>
              <a:t>Gruppenlesen</a:t>
            </a:r>
            <a:r>
              <a:rPr lang="de-DE" dirty="0"/>
              <a:t> (analog zu „Reziprokem Lehren“)</a:t>
            </a:r>
          </a:p>
          <a:p>
            <a:pPr eaLnBrk="1" fontAlgn="auto" hangingPunct="1">
              <a:spcAft>
                <a:spcPts val="0"/>
              </a:spcAft>
              <a:buFont typeface="Arial" panose="020B0604020202020204" pitchFamily="34" charset="0"/>
              <a:buNone/>
              <a:defRPr/>
            </a:pPr>
            <a:endParaRPr lang="de-DE" b="1" dirty="0"/>
          </a:p>
          <a:p>
            <a:pPr eaLnBrk="1" fontAlgn="auto" hangingPunct="1">
              <a:spcAft>
                <a:spcPts val="1200"/>
              </a:spcAft>
              <a:buFont typeface="Arial" panose="020B0604020202020204" pitchFamily="34" charset="0"/>
              <a:buNone/>
              <a:defRPr/>
            </a:pPr>
            <a:r>
              <a:rPr lang="de-DE" dirty="0"/>
              <a:t>1. Sehen Sie die Videosequenz</a:t>
            </a:r>
          </a:p>
          <a:p>
            <a:pPr eaLnBrk="1" fontAlgn="auto" hangingPunct="1">
              <a:spcAft>
                <a:spcPts val="1200"/>
              </a:spcAft>
              <a:buFont typeface="Arial" panose="020B0604020202020204" pitchFamily="34" charset="0"/>
              <a:buNone/>
              <a:defRPr/>
            </a:pPr>
            <a:r>
              <a:rPr lang="de-DE" u="sng" dirty="0">
                <a:hlinkClick r:id="rId3"/>
              </a:rPr>
              <a:t>http://www.youtube.com/watch?v=hMqJzq8O6jI</a:t>
            </a:r>
            <a:r>
              <a:rPr lang="de-DE" dirty="0"/>
              <a:t>  (von Zählwerk 15,7 bis 18,35)</a:t>
            </a:r>
          </a:p>
          <a:p>
            <a:pPr eaLnBrk="1" fontAlgn="auto" hangingPunct="1">
              <a:spcAft>
                <a:spcPts val="1200"/>
              </a:spcAft>
              <a:buFont typeface="Arial" panose="020B0604020202020204" pitchFamily="34" charset="0"/>
              <a:buNone/>
              <a:defRPr/>
            </a:pPr>
            <a:r>
              <a:rPr lang="de-DE" dirty="0"/>
              <a:t>2. Notieren Sie Ihre Beobachtungen zum Verfahren, Aktivitäten der Leitung und der Lehrkräfte etc.</a:t>
            </a:r>
          </a:p>
          <a:p>
            <a:pPr eaLnBrk="1" fontAlgn="auto" hangingPunct="1">
              <a:spcAft>
                <a:spcPts val="1200"/>
              </a:spcAft>
              <a:buFont typeface="Arial" panose="020B0604020202020204" pitchFamily="34" charset="0"/>
              <a:buNone/>
              <a:defRPr/>
            </a:pPr>
            <a:r>
              <a:rPr lang="de-DE" dirty="0"/>
              <a:t>3. Tauschen Sie sich nach dem Think-Pair-Share Prinzip zu Ihren Beobachtungen aus.</a:t>
            </a:r>
            <a:r>
              <a:rPr lang="de-DE" u="sng" dirty="0">
                <a:hlinkClick r:id="rId3"/>
              </a:rPr>
              <a:t> </a:t>
            </a:r>
            <a:endParaRPr lang="de-DE" u="sng" dirty="0"/>
          </a:p>
          <a:p>
            <a:pPr eaLnBrk="1" fontAlgn="auto" hangingPunct="1">
              <a:spcAft>
                <a:spcPts val="0"/>
              </a:spcAft>
              <a:defRPr/>
            </a:pPr>
            <a:endParaRPr lang="de-DE" dirty="0"/>
          </a:p>
          <a:p>
            <a:pPr eaLnBrk="1" fontAlgn="auto" hangingPunct="1">
              <a:spcAft>
                <a:spcPts val="0"/>
              </a:spcAft>
              <a:buFont typeface="Arial" panose="020B0604020202020204" pitchFamily="34" charset="0"/>
              <a:buNone/>
              <a:defRPr/>
            </a:pPr>
            <a:endParaRPr lang="de-DE" dirty="0"/>
          </a:p>
        </p:txBody>
      </p:sp>
      <p:sp>
        <p:nvSpPr>
          <p:cNvPr id="4" name="Titel 3">
            <a:extLst>
              <a:ext uri="{FF2B5EF4-FFF2-40B4-BE49-F238E27FC236}">
                <a16:creationId xmlns="" xmlns:a16="http://schemas.microsoft.com/office/drawing/2014/main" id="{E1C76E8F-177C-03A6-BEE8-647D02F4BB5B}"/>
              </a:ext>
            </a:extLst>
          </p:cNvPr>
          <p:cNvSpPr>
            <a:spLocks noGrp="1"/>
          </p:cNvSpPr>
          <p:nvPr>
            <p:ph type="title"/>
          </p:nvPr>
        </p:nvSpPr>
        <p:spPr/>
        <p:txBody>
          <a:bodyPr rtlCol="0">
            <a:normAutofit fontScale="90000"/>
          </a:bodyPr>
          <a:lstStyle/>
          <a:p>
            <a:pPr eaLnBrk="1" fontAlgn="auto" hangingPunct="1">
              <a:spcAft>
                <a:spcPts val="0"/>
              </a:spcAft>
              <a:defRPr/>
            </a:pPr>
            <a:r>
              <a:rPr lang="de-DE" dirty="0"/>
              <a:t>Reziprokes Lehren in der Fortbildung- </a:t>
            </a:r>
            <a:br>
              <a:rPr lang="de-DE" dirty="0"/>
            </a:br>
            <a:r>
              <a:rPr lang="de-DE" dirty="0"/>
              <a:t> </a:t>
            </a:r>
            <a:r>
              <a:rPr lang="de-DE" dirty="0" smtClean="0"/>
              <a:t>Alternativaufgabe</a:t>
            </a: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F24E0F-5C3A-4763-014F-9B25FE72A87D}"/>
              </a:ext>
            </a:extLst>
          </p:cNvPr>
          <p:cNvSpPr>
            <a:spLocks noGrp="1"/>
          </p:cNvSpPr>
          <p:nvPr>
            <p:ph type="title"/>
          </p:nvPr>
        </p:nvSpPr>
        <p:spPr/>
        <p:txBody>
          <a:bodyPr/>
          <a:lstStyle/>
          <a:p>
            <a:endParaRPr lang="de-D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227218B5-4170-E002-4E38-74900286ADEE}"/>
              </a:ext>
            </a:extLst>
          </p:cNvPr>
          <p:cNvSpPr>
            <a:spLocks noGrp="1"/>
          </p:cNvSpPr>
          <p:nvPr>
            <p:ph type="body" sz="quarter" idx="13"/>
          </p:nvPr>
        </p:nvSpPr>
        <p:spPr>
          <a:xfrm>
            <a:off x="323528" y="1341438"/>
            <a:ext cx="6851827" cy="4895874"/>
          </a:xfrm>
        </p:spPr>
        <p:txBody>
          <a:bodyPr>
            <a:normAutofit fontScale="62500" lnSpcReduction="20000"/>
          </a:bodyPr>
          <a:lstStyle/>
          <a:p>
            <a:r>
              <a:rPr lang="de-DE" dirty="0"/>
              <a:t>Wie könnten Sie für morgen eine Stunde zum Reziproken Lehren (=RL) vorbereiten? </a:t>
            </a:r>
          </a:p>
          <a:p>
            <a:endParaRPr lang="de-DE" dirty="0"/>
          </a:p>
          <a:p>
            <a:r>
              <a:rPr lang="de-DE" dirty="0"/>
              <a:t>Machen Sie sich Notizen zu:</a:t>
            </a:r>
          </a:p>
          <a:p>
            <a:endParaRPr lang="de-DE" dirty="0"/>
          </a:p>
          <a:p>
            <a:pPr lvl="1"/>
            <a:r>
              <a:rPr lang="de-DE" dirty="0"/>
              <a:t>einem Verfahren, mit dem Hintergrundwissen aktiviert wird</a:t>
            </a:r>
          </a:p>
          <a:p>
            <a:pPr lvl="1"/>
            <a:r>
              <a:rPr lang="de-DE" dirty="0"/>
              <a:t>beispielhaften Vermutungen über den (weiteren) Inhalt des Textes</a:t>
            </a:r>
          </a:p>
          <a:p>
            <a:pPr lvl="1"/>
            <a:r>
              <a:rPr lang="de-DE" dirty="0"/>
              <a:t>einer Liste mit Beispielfragen</a:t>
            </a:r>
          </a:p>
          <a:p>
            <a:pPr lvl="1"/>
            <a:r>
              <a:rPr lang="de-DE" dirty="0" err="1"/>
              <a:t>Beipielbegriffen</a:t>
            </a:r>
            <a:r>
              <a:rPr lang="de-DE" dirty="0"/>
              <a:t>, die sich für eine Klärung von Textschwierigkeiten eignen</a:t>
            </a:r>
          </a:p>
          <a:p>
            <a:pPr lvl="1"/>
            <a:r>
              <a:rPr lang="de-DE" dirty="0"/>
              <a:t>Kerngedanken für eine Zusammenfassung, die sich als Beispiel eignet</a:t>
            </a:r>
          </a:p>
          <a:p>
            <a:pPr lvl="1"/>
            <a:r>
              <a:rPr lang="de-DE" dirty="0"/>
              <a:t>Aktivitäten zum RL, die vor, während und nach dem Lesen stattfinden</a:t>
            </a:r>
          </a:p>
          <a:p>
            <a:endParaRPr lang="de-DE" dirty="0"/>
          </a:p>
          <a:p>
            <a:pPr marL="0" indent="0" algn="r">
              <a:buNone/>
            </a:pPr>
            <a:r>
              <a:rPr lang="de-DE" dirty="0"/>
              <a:t>Quelle: LISUM Brandenburg</a:t>
            </a:r>
          </a:p>
          <a:p>
            <a:endParaRPr lang="de-DE" dirty="0"/>
          </a:p>
          <a:p>
            <a:endParaRPr lang="de-DE" dirty="0"/>
          </a:p>
        </p:txBody>
      </p:sp>
      <p:sp>
        <p:nvSpPr>
          <p:cNvPr id="41986" name="Titel 4">
            <a:extLst>
              <a:ext uri="{FF2B5EF4-FFF2-40B4-BE49-F238E27FC236}">
                <a16:creationId xmlns="" xmlns:a16="http://schemas.microsoft.com/office/drawing/2014/main" id="{08D3D0AC-68EF-4A72-F106-EF928800DDDC}"/>
              </a:ext>
            </a:extLst>
          </p:cNvPr>
          <p:cNvSpPr>
            <a:spLocks noGrp="1"/>
          </p:cNvSpPr>
          <p:nvPr>
            <p:ph type="title"/>
          </p:nvPr>
        </p:nvSpPr>
        <p:spPr/>
        <p:txBody>
          <a:bodyPr/>
          <a:lstStyle/>
          <a:p>
            <a:pPr eaLnBrk="1" hangingPunct="1"/>
            <a:r>
              <a:rPr lang="de-DE" altLang="de-DE"/>
              <a:t>Nachbereitende Aufgabe optional</a:t>
            </a:r>
            <a:endParaRPr lang="de-DE" altLang="de-DE">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 xmlns:a16="http://schemas.microsoft.com/office/drawing/2014/main" id="{C62DD6D3-2729-007F-7623-EDB340650D2A}"/>
              </a:ext>
            </a:extLst>
          </p:cNvPr>
          <p:cNvSpPr>
            <a:spLocks noGrp="1"/>
          </p:cNvSpPr>
          <p:nvPr>
            <p:ph type="body" sz="quarter" idx="13"/>
          </p:nvPr>
        </p:nvSpPr>
        <p:spPr>
          <a:xfrm>
            <a:off x="323528" y="1341438"/>
            <a:ext cx="6851827" cy="4967882"/>
          </a:xfrm>
        </p:spPr>
        <p:txBody>
          <a:bodyPr rtlCol="0">
            <a:noAutofit/>
          </a:bodyPr>
          <a:lstStyle/>
          <a:p>
            <a:pPr eaLnBrk="1" fontAlgn="auto" hangingPunct="1">
              <a:lnSpc>
                <a:spcPct val="170000"/>
              </a:lnSpc>
              <a:spcAft>
                <a:spcPts val="0"/>
              </a:spcAft>
              <a:buFont typeface="Arial" panose="020B0604020202020204" pitchFamily="34" charset="0"/>
              <a:buNone/>
              <a:defRPr/>
            </a:pPr>
            <a:endParaRPr lang="de-DE" sz="900" dirty="0"/>
          </a:p>
          <a:p>
            <a:pPr eaLnBrk="1" fontAlgn="auto" hangingPunct="1">
              <a:spcBef>
                <a:spcPts val="0"/>
              </a:spcBef>
              <a:spcAft>
                <a:spcPts val="0"/>
              </a:spcAft>
              <a:defRPr/>
            </a:pPr>
            <a:r>
              <a:rPr lang="de-DE" sz="1050" dirty="0"/>
              <a:t>BISS-Trägerkonsortium. Mercator-Institut für Sprachförderung und Deutsch als Zweitsprache (2020). Leseverstehen kennt keine Sprachgrenzen- kooperativ und mehrsprachig Texte verstehen                                                                                                                                                                     </a:t>
            </a:r>
            <a:r>
              <a:rPr lang="de-DE" sz="1050" dirty="0">
                <a:hlinkClick r:id="rId3"/>
              </a:rPr>
              <a:t>https://biss-sprachbildung.de/wp-content/uploads/2020/03/BiSS-Broschuere-Leseverstehen-Mehrsprachig.pdf</a:t>
            </a:r>
            <a:endParaRPr lang="de-DE" sz="1050" dirty="0"/>
          </a:p>
          <a:p>
            <a:pPr eaLnBrk="1" fontAlgn="auto" hangingPunct="1">
              <a:spcBef>
                <a:spcPts val="0"/>
              </a:spcBef>
              <a:spcAft>
                <a:spcPts val="0"/>
              </a:spcAft>
              <a:defRPr/>
            </a:pPr>
            <a:r>
              <a:rPr lang="de-DE" sz="1050" dirty="0" err="1"/>
              <a:t>Demmrich</a:t>
            </a:r>
            <a:r>
              <a:rPr lang="de-DE" sz="1050" dirty="0"/>
              <a:t>, Anke &amp; </a:t>
            </a:r>
            <a:r>
              <a:rPr lang="de-DE" sz="1050" dirty="0" err="1"/>
              <a:t>Brunstein</a:t>
            </a:r>
            <a:r>
              <a:rPr lang="de-DE" sz="1050" dirty="0"/>
              <a:t>, Joachim. C. (2004). Förderung sinnverstehenden Lesens durch Reziprokes Lehren. In: </a:t>
            </a:r>
            <a:r>
              <a:rPr lang="de-DE" sz="1050" dirty="0" err="1"/>
              <a:t>Lauth</a:t>
            </a:r>
            <a:r>
              <a:rPr lang="de-DE" sz="1050" dirty="0"/>
              <a:t>, Gerhard W. et al. (Hrsg.): </a:t>
            </a:r>
            <a:r>
              <a:rPr lang="de-DE" sz="1050" i="1" dirty="0"/>
              <a:t>Interventionen bei Lernstörungen. Förderung, Training und Therapie in der Praxis</a:t>
            </a:r>
            <a:r>
              <a:rPr lang="de-DE" sz="1050" dirty="0"/>
              <a:t>. Göttingen: </a:t>
            </a:r>
            <a:r>
              <a:rPr lang="de-DE" sz="1050" dirty="0" err="1"/>
              <a:t>Hogrefe</a:t>
            </a:r>
            <a:r>
              <a:rPr lang="de-DE" sz="1050" dirty="0"/>
              <a:t>, S. 279–290.</a:t>
            </a:r>
          </a:p>
          <a:p>
            <a:pPr eaLnBrk="1" fontAlgn="auto" hangingPunct="1">
              <a:spcAft>
                <a:spcPts val="0"/>
              </a:spcAft>
              <a:defRPr/>
            </a:pPr>
            <a:r>
              <a:rPr lang="de-DE" sz="1050" dirty="0"/>
              <a:t>Hattie, John; </a:t>
            </a:r>
            <a:r>
              <a:rPr lang="de-DE" sz="1050" dirty="0" err="1"/>
              <a:t>Beywl</a:t>
            </a:r>
            <a:r>
              <a:rPr lang="de-DE" sz="1050" dirty="0"/>
              <a:t>, Wolfgang, </a:t>
            </a:r>
            <a:r>
              <a:rPr lang="de-DE" sz="1050" dirty="0" err="1"/>
              <a:t>Zierer</a:t>
            </a:r>
            <a:r>
              <a:rPr lang="de-DE" sz="1050" dirty="0"/>
              <a:t>, Klaus (2013).Lernen sichtbar machen. Überarbeitete deutschsprachige Ausgabe von Visible Learning (2008). </a:t>
            </a:r>
            <a:r>
              <a:rPr lang="de-DE" sz="1050" dirty="0" err="1"/>
              <a:t>Baltmannsweiler</a:t>
            </a:r>
            <a:r>
              <a:rPr lang="de-DE" sz="1050" dirty="0"/>
              <a:t>: Schneider </a:t>
            </a:r>
            <a:r>
              <a:rPr lang="de-DE" sz="1050" dirty="0" err="1"/>
              <a:t>Hohengehren</a:t>
            </a:r>
            <a:r>
              <a:rPr lang="de-DE" sz="1050" dirty="0"/>
              <a:t> </a:t>
            </a:r>
          </a:p>
          <a:p>
            <a:pPr eaLnBrk="1" fontAlgn="auto" hangingPunct="1">
              <a:spcBef>
                <a:spcPts val="0"/>
              </a:spcBef>
              <a:spcAft>
                <a:spcPts val="0"/>
              </a:spcAft>
              <a:defRPr/>
            </a:pPr>
            <a:r>
              <a:rPr lang="de-DE" sz="1050" dirty="0"/>
              <a:t>Hermanns, Mark Albrecht (2017)  </a:t>
            </a:r>
            <a:r>
              <a:rPr lang="de-DE" sz="1050" i="1" dirty="0"/>
              <a:t>Neue Methode zur kooperativen Erschließung von Videos </a:t>
            </a:r>
          </a:p>
          <a:p>
            <a:pPr eaLnBrk="1" fontAlgn="auto" hangingPunct="1">
              <a:spcBef>
                <a:spcPts val="0"/>
              </a:spcBef>
              <a:spcAft>
                <a:spcPts val="0"/>
              </a:spcAft>
              <a:buFont typeface="Arial" panose="020B0604020202020204" pitchFamily="34" charset="0"/>
              <a:buNone/>
              <a:defRPr/>
            </a:pPr>
            <a:r>
              <a:rPr lang="de-DE" sz="1050" u="sng" dirty="0">
                <a:hlinkClick r:id="rId4"/>
              </a:rPr>
              <a:t>	https://fortbildungsinfo.wordpress.com/2017/10/06/neue-methode-zur-kooperativen-erschliessung-von-videos-reziproke-filmauswertung/</a:t>
            </a:r>
            <a:endParaRPr lang="de-DE" sz="1050" u="sng" dirty="0"/>
          </a:p>
          <a:p>
            <a:pPr eaLnBrk="1" fontAlgn="auto" hangingPunct="1">
              <a:spcBef>
                <a:spcPts val="0"/>
              </a:spcBef>
              <a:spcAft>
                <a:spcPts val="0"/>
              </a:spcAft>
              <a:defRPr/>
            </a:pPr>
            <a:r>
              <a:rPr lang="de-DE" sz="1050" dirty="0" err="1"/>
              <a:t>Norwig</a:t>
            </a:r>
            <a:r>
              <a:rPr lang="de-DE" sz="1050" dirty="0"/>
              <a:t>, Kerstin; Ziegler, Birgit;  Kugler, Gabriele; Nickolaus, Reinhold (2013). Förderung der Lesekompetenz mittels </a:t>
            </a:r>
            <a:r>
              <a:rPr lang="de-DE" sz="1050" dirty="0" err="1"/>
              <a:t>Reciprocal</a:t>
            </a:r>
            <a:r>
              <a:rPr lang="de-DE" sz="1050" dirty="0"/>
              <a:t> Teaching – auch in der beruflichen Bildung ein Erfolg? In: </a:t>
            </a:r>
            <a:r>
              <a:rPr lang="de-DE" sz="1050" i="1" dirty="0"/>
              <a:t>Zeitschrift für Berufs- und Wirtschaftspädagogik</a:t>
            </a:r>
            <a:r>
              <a:rPr lang="de-DE" sz="1050" dirty="0"/>
              <a:t>, 109. Band, Heft 1, S. 67-93. Franz Steiner Verlag, Stuttgart</a:t>
            </a:r>
          </a:p>
          <a:p>
            <a:pPr eaLnBrk="1" fontAlgn="auto" hangingPunct="1">
              <a:spcBef>
                <a:spcPts val="0"/>
              </a:spcBef>
              <a:spcAft>
                <a:spcPts val="0"/>
              </a:spcAft>
              <a:defRPr/>
            </a:pPr>
            <a:r>
              <a:rPr lang="de-DE" sz="1050" dirty="0" err="1"/>
              <a:t>Palincsar</a:t>
            </a:r>
            <a:r>
              <a:rPr lang="de-DE" sz="1050" dirty="0"/>
              <a:t>, Ann  S./Brown, Ann L. (1984): </a:t>
            </a:r>
            <a:r>
              <a:rPr lang="de-DE" sz="1050" dirty="0" err="1"/>
              <a:t>Reciprocal</a:t>
            </a:r>
            <a:r>
              <a:rPr lang="de-DE" sz="1050" dirty="0"/>
              <a:t> </a:t>
            </a:r>
            <a:r>
              <a:rPr lang="de-DE" sz="1050" dirty="0" err="1"/>
              <a:t>teaching</a:t>
            </a:r>
            <a:r>
              <a:rPr lang="de-DE" sz="1050" dirty="0"/>
              <a:t> </a:t>
            </a:r>
            <a:r>
              <a:rPr lang="de-DE" sz="1050" dirty="0" err="1"/>
              <a:t>of</a:t>
            </a:r>
            <a:r>
              <a:rPr lang="de-DE" sz="1050" dirty="0"/>
              <a:t> </a:t>
            </a:r>
            <a:r>
              <a:rPr lang="de-DE" sz="1050" dirty="0" err="1"/>
              <a:t>comprehension-fostering</a:t>
            </a:r>
            <a:r>
              <a:rPr lang="de-DE" sz="1050" dirty="0"/>
              <a:t> </a:t>
            </a:r>
            <a:r>
              <a:rPr lang="de-DE" sz="1050" dirty="0" err="1"/>
              <a:t>and</a:t>
            </a:r>
            <a:r>
              <a:rPr lang="de-DE" sz="1050" dirty="0"/>
              <a:t> </a:t>
            </a:r>
            <a:r>
              <a:rPr lang="de-DE" sz="1050" dirty="0" err="1"/>
              <a:t>comprehension-monitoring</a:t>
            </a:r>
            <a:r>
              <a:rPr lang="de-DE" sz="1050" dirty="0"/>
              <a:t> </a:t>
            </a:r>
            <a:r>
              <a:rPr lang="de-DE" sz="1050" dirty="0" err="1"/>
              <a:t>activities</a:t>
            </a:r>
            <a:r>
              <a:rPr lang="de-DE" sz="1050" dirty="0"/>
              <a:t>. In</a:t>
            </a:r>
            <a:r>
              <a:rPr lang="de-DE" sz="1050" i="1" dirty="0"/>
              <a:t>: </a:t>
            </a:r>
            <a:r>
              <a:rPr lang="de-DE" sz="1050" i="1" dirty="0" err="1"/>
              <a:t>Cognition</a:t>
            </a:r>
            <a:r>
              <a:rPr lang="de-DE" sz="1050" i="1" dirty="0"/>
              <a:t> </a:t>
            </a:r>
            <a:r>
              <a:rPr lang="de-DE" sz="1050" i="1" dirty="0" err="1"/>
              <a:t>and</a:t>
            </a:r>
            <a:r>
              <a:rPr lang="de-DE" sz="1050" i="1" dirty="0"/>
              <a:t> </a:t>
            </a:r>
            <a:r>
              <a:rPr lang="de-DE" sz="1050" i="1" dirty="0" err="1"/>
              <a:t>Instruction</a:t>
            </a:r>
            <a:r>
              <a:rPr lang="de-DE" sz="1050" i="1" dirty="0"/>
              <a:t> </a:t>
            </a:r>
            <a:r>
              <a:rPr lang="de-DE" sz="1050" dirty="0"/>
              <a:t>1, S. 117-175.</a:t>
            </a:r>
          </a:p>
          <a:p>
            <a:pPr eaLnBrk="1" fontAlgn="auto" hangingPunct="1">
              <a:spcBef>
                <a:spcPts val="0"/>
              </a:spcBef>
              <a:spcAft>
                <a:spcPts val="0"/>
              </a:spcAft>
              <a:defRPr/>
            </a:pPr>
            <a:r>
              <a:rPr lang="de-DE" sz="1050" dirty="0" err="1"/>
              <a:t>Ráphael</a:t>
            </a:r>
            <a:r>
              <a:rPr lang="de-DE" sz="1050" dirty="0"/>
              <a:t>, </a:t>
            </a:r>
            <a:r>
              <a:rPr lang="de-DE" sz="1050" dirty="0" err="1"/>
              <a:t>Taffy</a:t>
            </a:r>
            <a:r>
              <a:rPr lang="en-US" sz="1050" dirty="0"/>
              <a:t>. (1986). Teaching </a:t>
            </a:r>
            <a:r>
              <a:rPr lang="en-US" sz="1050" b="1" dirty="0"/>
              <a:t>question</a:t>
            </a:r>
            <a:r>
              <a:rPr lang="en-US" sz="1050" dirty="0"/>
              <a:t>-answer relationships. In: </a:t>
            </a:r>
            <a:r>
              <a:rPr lang="en-US" sz="1050" i="1" dirty="0"/>
              <a:t>The Reading Teacher</a:t>
            </a:r>
            <a:r>
              <a:rPr lang="en-US" sz="1050" dirty="0"/>
              <a:t>, 39, 516-520</a:t>
            </a:r>
            <a:endParaRPr lang="de-DE" sz="1050" dirty="0"/>
          </a:p>
          <a:p>
            <a:pPr eaLnBrk="1" fontAlgn="auto" hangingPunct="1">
              <a:spcBef>
                <a:spcPts val="0"/>
              </a:spcBef>
              <a:spcAft>
                <a:spcPts val="0"/>
              </a:spcAft>
              <a:defRPr/>
            </a:pPr>
            <a:r>
              <a:rPr lang="de-DE" sz="1050" dirty="0"/>
              <a:t>Wahl, Diethelm (2002).Mit Training vom trägen Wissen zum kompetenten Handeln? In: </a:t>
            </a:r>
            <a:r>
              <a:rPr lang="de-DE" sz="1050" i="1" dirty="0"/>
              <a:t>Zeitschrift für Pädagogik </a:t>
            </a:r>
            <a:r>
              <a:rPr lang="de-DE" sz="1050" dirty="0"/>
              <a:t>48 (2002) 2, S. 227-241</a:t>
            </a:r>
          </a:p>
          <a:p>
            <a:pPr eaLnBrk="1" fontAlgn="auto" hangingPunct="1">
              <a:spcBef>
                <a:spcPts val="0"/>
              </a:spcBef>
              <a:spcAft>
                <a:spcPts val="0"/>
              </a:spcAft>
              <a:defRPr/>
            </a:pPr>
            <a:r>
              <a:rPr lang="de-DE" sz="1050" dirty="0"/>
              <a:t>Wocken, Hans (2017).Reziprokes Lesen</a:t>
            </a:r>
            <a:r>
              <a:rPr lang="de-DE" sz="1050" b="1" dirty="0"/>
              <a:t>. </a:t>
            </a:r>
            <a:r>
              <a:rPr lang="de-DE" sz="1050" dirty="0"/>
              <a:t>Texte verstehen durch strategisches Lesen und kooperatives </a:t>
            </a:r>
            <a:r>
              <a:rPr lang="de-DE" sz="1050" dirty="0" err="1"/>
              <a:t>Lernen.In</a:t>
            </a:r>
            <a:r>
              <a:rPr lang="de-DE" sz="1050" dirty="0"/>
              <a:t>: M. Gercke et al. (Hrsg.) (2017). </a:t>
            </a:r>
            <a:r>
              <a:rPr lang="de-DE" sz="1050" i="1" dirty="0"/>
              <a:t>Inklusive Bildung und gesellschaftliche Exklusion</a:t>
            </a:r>
            <a:r>
              <a:rPr lang="de-DE" sz="1050" dirty="0"/>
              <a:t>, DOI 10.1007/978-3-658-17084-4_10 , S. 151-161. Wiesbaden: Springer Fachmedien 2017</a:t>
            </a:r>
          </a:p>
          <a:p>
            <a:pPr eaLnBrk="1" fontAlgn="auto" hangingPunct="1">
              <a:spcBef>
                <a:spcPts val="0"/>
              </a:spcBef>
              <a:spcAft>
                <a:spcPts val="0"/>
              </a:spcAft>
              <a:buFont typeface="Arial" panose="020B0604020202020204" pitchFamily="34" charset="0"/>
              <a:buNone/>
              <a:defRPr/>
            </a:pPr>
            <a:r>
              <a:rPr lang="de-DE" sz="1050" b="1" dirty="0">
                <a:solidFill>
                  <a:schemeClr val="accent1">
                    <a:lumMod val="75000"/>
                  </a:schemeClr>
                </a:solidFill>
              </a:rPr>
              <a:t>	</a:t>
            </a:r>
            <a:r>
              <a:rPr lang="de-DE" sz="1050" b="1" u="sng" dirty="0">
                <a:solidFill>
                  <a:srgbClr val="0070C0"/>
                </a:solidFill>
              </a:rPr>
              <a:t>http://docplayer.org/48997358-Hans-wocken-reziprokes-lesen-texte-verstehen-durch-strategisches-lesen-und-kooperatives-lernen.html</a:t>
            </a:r>
          </a:p>
          <a:p>
            <a:pPr eaLnBrk="1" fontAlgn="auto" hangingPunct="1">
              <a:spcBef>
                <a:spcPts val="0"/>
              </a:spcBef>
              <a:spcAft>
                <a:spcPts val="0"/>
              </a:spcAft>
              <a:defRPr/>
            </a:pPr>
            <a:endParaRPr lang="de-DE" sz="1050" dirty="0"/>
          </a:p>
        </p:txBody>
      </p:sp>
      <p:sp>
        <p:nvSpPr>
          <p:cNvPr id="43011" name="Titel 3">
            <a:extLst>
              <a:ext uri="{FF2B5EF4-FFF2-40B4-BE49-F238E27FC236}">
                <a16:creationId xmlns="" xmlns:a16="http://schemas.microsoft.com/office/drawing/2014/main" id="{CF58DB09-75E7-BDAB-40D7-9E71E8B4EC7D}"/>
              </a:ext>
            </a:extLst>
          </p:cNvPr>
          <p:cNvSpPr>
            <a:spLocks noGrp="1"/>
          </p:cNvSpPr>
          <p:nvPr>
            <p:ph type="title"/>
          </p:nvPr>
        </p:nvSpPr>
        <p:spPr/>
        <p:txBody>
          <a:bodyPr/>
          <a:lstStyle/>
          <a:p>
            <a:pPr eaLnBrk="1" hangingPunct="1"/>
            <a:r>
              <a:rPr lang="de-DE" altLang="de-DE"/>
              <a:t>Literaturtipps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 xmlns:a16="http://schemas.microsoft.com/office/drawing/2014/main" id="{7BCA2457-7507-496F-8D4B-2A2A1630EB3F}"/>
              </a:ext>
            </a:extLst>
          </p:cNvPr>
          <p:cNvGraphicFramePr/>
          <p:nvPr>
            <p:extLst>
              <p:ext uri="{D42A27DB-BD31-4B8C-83A1-F6EECF244321}">
                <p14:modId xmlns="" xmlns:p14="http://schemas.microsoft.com/office/powerpoint/2010/main" val="93694031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3">
            <a:extLst>
              <a:ext uri="{FF2B5EF4-FFF2-40B4-BE49-F238E27FC236}">
                <a16:creationId xmlns="" xmlns:a16="http://schemas.microsoft.com/office/drawing/2014/main" id="{88264E8C-D87E-4FDE-92A4-605A3295D026}"/>
              </a:ext>
            </a:extLst>
          </p:cNvPr>
          <p:cNvSpPr>
            <a:spLocks noGrp="1"/>
          </p:cNvSpPr>
          <p:nvPr>
            <p:ph type="title"/>
          </p:nvPr>
        </p:nvSpPr>
        <p:spPr>
          <a:xfrm>
            <a:off x="323528" y="10990"/>
            <a:ext cx="7926184" cy="1060287"/>
          </a:xfrm>
        </p:spPr>
        <p:txBody>
          <a:bodyPr>
            <a:normAutofit/>
          </a:bodyPr>
          <a:lstStyle/>
          <a:p>
            <a:r>
              <a:rPr lang="de-DE" b="1" dirty="0" smtClean="0"/>
              <a:t>Inhalte </a:t>
            </a:r>
            <a:r>
              <a:rPr lang="de-DE" b="1" smtClean="0"/>
              <a:t>dieses Modulblocks</a:t>
            </a:r>
            <a:endParaRPr lang="de-DE" b="1" dirty="0"/>
          </a:p>
        </p:txBody>
      </p:sp>
    </p:spTree>
    <p:extLst>
      <p:ext uri="{BB962C8B-B14F-4D97-AF65-F5344CB8AC3E}">
        <p14:creationId xmlns="" xmlns:p14="http://schemas.microsoft.com/office/powerpoint/2010/main" val="375813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eaLnBrk="1" hangingPunct="1"/>
              <a:r>
                <a:rPr lang="de-DE" altLang="de-DE" sz="3600" dirty="0"/>
                <a:t>Was ist „Reziprokes Lehren“?</a:t>
              </a:r>
            </a:p>
          </p:txBody>
        </p:sp>
      </p:grpSp>
      <p:sp>
        <p:nvSpPr>
          <p:cNvPr id="7" name="Ellipse 6">
            <a:extLst>
              <a:ext uri="{FF2B5EF4-FFF2-40B4-BE49-F238E27FC236}">
                <a16:creationId xmlns=""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 xmlns:p14="http://schemas.microsoft.com/office/powerpoint/2010/main" val="387480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 xmlns:a16="http://schemas.microsoft.com/office/drawing/2014/main" id="{243BD69F-8FF3-7CD4-AE87-F10B128DCE64}"/>
              </a:ext>
            </a:extLst>
          </p:cNvPr>
          <p:cNvSpPr txBox="1">
            <a:spLocks noGrp="1"/>
          </p:cNvSpPr>
          <p:nvPr>
            <p:ph type="body" sz="quarter" idx="13"/>
          </p:nvPr>
        </p:nvSpPr>
        <p:spPr/>
        <p:txBody>
          <a:bodyPr rtlCol="0">
            <a:noAutofit/>
          </a:bodyPr>
          <a:lstStyle/>
          <a:p>
            <a:pPr marL="342900" lvl="1" indent="-342900" eaLnBrk="1" fontAlgn="auto" hangingPunct="1">
              <a:spcBef>
                <a:spcPct val="0"/>
              </a:spcBef>
              <a:spcAft>
                <a:spcPts val="0"/>
              </a:spcAft>
              <a:buFont typeface="Arial" panose="020B0604020202020204" pitchFamily="34" charset="0"/>
              <a:buChar char="•"/>
              <a:tabLst>
                <a:tab pos="228600" algn="l"/>
              </a:tabLst>
              <a:defRPr/>
            </a:pPr>
            <a:endParaRPr lang="en-GB" sz="2000" b="1" dirty="0">
              <a:latin typeface="+mj-lt"/>
              <a:cs typeface="Arial" charset="0"/>
            </a:endParaRPr>
          </a:p>
          <a:p>
            <a:pPr eaLnBrk="1" fontAlgn="auto" hangingPunct="1">
              <a:spcBef>
                <a:spcPct val="0"/>
              </a:spcBef>
              <a:spcAft>
                <a:spcPts val="0"/>
              </a:spcAft>
              <a:tabLst>
                <a:tab pos="228600" algn="l"/>
              </a:tabLst>
              <a:defRPr/>
            </a:pPr>
            <a:endParaRPr lang="en-GB" sz="2000" dirty="0">
              <a:latin typeface="+mj-lt"/>
              <a:cs typeface="Arial" charset="0"/>
            </a:endParaRPr>
          </a:p>
          <a:p>
            <a:pPr eaLnBrk="1" fontAlgn="auto" hangingPunct="1">
              <a:spcBef>
                <a:spcPct val="0"/>
              </a:spcBef>
              <a:spcAft>
                <a:spcPts val="0"/>
              </a:spcAft>
              <a:tabLst>
                <a:tab pos="228600" algn="l"/>
              </a:tabLst>
              <a:defRPr/>
            </a:pPr>
            <a:endParaRPr lang="en-GB" sz="2000" b="1" dirty="0">
              <a:latin typeface="+mj-lt"/>
              <a:cs typeface="Times New Roman" pitchFamily="18" charset="0"/>
            </a:endParaRPr>
          </a:p>
          <a:p>
            <a:pPr lvl="1" eaLnBrk="1" fontAlgn="auto" hangingPunct="1">
              <a:spcBef>
                <a:spcPct val="0"/>
              </a:spcBef>
              <a:spcAft>
                <a:spcPts val="0"/>
              </a:spcAft>
              <a:buFont typeface="Wingdings" panose="05000000000000000000" pitchFamily="2" charset="2"/>
              <a:buChar char="ü"/>
              <a:tabLst>
                <a:tab pos="228600" algn="l"/>
              </a:tabLst>
              <a:defRPr/>
            </a:pPr>
            <a:endParaRPr lang="en-GB" sz="2000" b="1" dirty="0">
              <a:latin typeface="+mj-lt"/>
              <a:cs typeface="Arial" charset="0"/>
            </a:endParaRPr>
          </a:p>
          <a:p>
            <a:pPr marL="457200" lvl="1" indent="0" eaLnBrk="1" fontAlgn="auto" hangingPunct="1">
              <a:spcBef>
                <a:spcPct val="0"/>
              </a:spcBef>
              <a:spcAft>
                <a:spcPts val="0"/>
              </a:spcAft>
              <a:buFont typeface="Arial" panose="020B0604020202020204" pitchFamily="34" charset="0"/>
              <a:buNone/>
              <a:tabLst>
                <a:tab pos="228600" algn="l"/>
              </a:tabLst>
              <a:defRPr/>
            </a:pPr>
            <a:endParaRPr lang="en-GB" sz="2000" b="1" dirty="0">
              <a:latin typeface="+mj-lt"/>
              <a:cs typeface="Arial" charset="0"/>
            </a:endParaRPr>
          </a:p>
          <a:p>
            <a:pPr lvl="1" eaLnBrk="1" fontAlgn="auto" hangingPunct="1">
              <a:spcBef>
                <a:spcPct val="0"/>
              </a:spcBef>
              <a:spcAft>
                <a:spcPts val="0"/>
              </a:spcAft>
              <a:buFont typeface="Wingdings" panose="05000000000000000000" pitchFamily="2" charset="2"/>
              <a:buChar char="ü"/>
              <a:tabLst>
                <a:tab pos="228600" algn="l"/>
              </a:tabLst>
              <a:defRPr/>
            </a:pPr>
            <a:endParaRPr lang="en-GB" sz="2000" dirty="0">
              <a:latin typeface="+mj-lt"/>
              <a:cs typeface="Arial" charset="0"/>
            </a:endParaRPr>
          </a:p>
        </p:txBody>
      </p:sp>
      <p:sp>
        <p:nvSpPr>
          <p:cNvPr id="21508" name="Titel 1">
            <a:extLst>
              <a:ext uri="{FF2B5EF4-FFF2-40B4-BE49-F238E27FC236}">
                <a16:creationId xmlns="" xmlns:a16="http://schemas.microsoft.com/office/drawing/2014/main" id="{E24486F8-B779-CF09-90F8-A4B20F104C10}"/>
              </a:ext>
            </a:extLst>
          </p:cNvPr>
          <p:cNvSpPr>
            <a:spLocks noGrp="1"/>
          </p:cNvSpPr>
          <p:nvPr>
            <p:ph type="title"/>
          </p:nvPr>
        </p:nvSpPr>
        <p:spPr/>
        <p:txBody>
          <a:bodyPr/>
          <a:lstStyle/>
          <a:p>
            <a:pPr eaLnBrk="1" hangingPunct="1"/>
            <a:r>
              <a:rPr lang="de-DE" altLang="de-DE"/>
              <a:t>Was ist „Reziprokes Lehren“ (1)</a:t>
            </a:r>
            <a:endParaRPr lang="de-DE" altLang="de-DE">
              <a:latin typeface="Arial" panose="020B0604020202020204" pitchFamily="34" charset="0"/>
              <a:cs typeface="Arial" panose="020B0604020202020204" pitchFamily="34" charset="0"/>
            </a:endParaRPr>
          </a:p>
        </p:txBody>
      </p:sp>
      <p:sp>
        <p:nvSpPr>
          <p:cNvPr id="21506" name="Foliennummernplatzhalter 3">
            <a:extLst>
              <a:ext uri="{FF2B5EF4-FFF2-40B4-BE49-F238E27FC236}">
                <a16:creationId xmlns="" xmlns:a16="http://schemas.microsoft.com/office/drawing/2014/main" id="{2AE5F7AB-61F4-5D40-E52A-1DA5A7003461}"/>
              </a:ext>
            </a:extLst>
          </p:cNvPr>
          <p:cNvSpPr>
            <a:spLocks noGrp="1"/>
          </p:cNvSpPr>
          <p:nvPr>
            <p:ph type="sldNum" sz="quarter" idx="4294967295"/>
          </p:nvPr>
        </p:nvSpPr>
        <p:spPr bwMode="auto">
          <a:xfrm>
            <a:off x="7010400" y="5862638"/>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76961A-8CEA-4D7D-9CCA-FDAA088A4A5B}" type="slidenum">
              <a:rPr lang="de-DE" altLang="de-DE">
                <a:solidFill>
                  <a:schemeClr val="bg1"/>
                </a:solidFill>
              </a:rPr>
              <a:pPr eaLnBrk="1" hangingPunct="1"/>
              <a:t>5</a:t>
            </a:fld>
            <a:endParaRPr lang="de-DE" altLang="de-DE">
              <a:solidFill>
                <a:schemeClr val="bg1"/>
              </a:solidFill>
            </a:endParaRPr>
          </a:p>
        </p:txBody>
      </p:sp>
      <p:sp>
        <p:nvSpPr>
          <p:cNvPr id="21507" name="Titel 4">
            <a:extLst>
              <a:ext uri="{FF2B5EF4-FFF2-40B4-BE49-F238E27FC236}">
                <a16:creationId xmlns="" xmlns:a16="http://schemas.microsoft.com/office/drawing/2014/main" id="{3DD0E9DD-EB70-7E55-0CFB-70D04D702D5F}"/>
              </a:ext>
            </a:extLst>
          </p:cNvPr>
          <p:cNvSpPr txBox="1">
            <a:spLocks/>
          </p:cNvSpPr>
          <p:nvPr/>
        </p:nvSpPr>
        <p:spPr bwMode="auto">
          <a:xfrm>
            <a:off x="8853488" y="242888"/>
            <a:ext cx="6877050"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1809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2400" b="1">
              <a:solidFill>
                <a:schemeClr val="bg1"/>
              </a:solidFill>
            </a:endParaRPr>
          </a:p>
        </p:txBody>
      </p:sp>
      <p:graphicFrame>
        <p:nvGraphicFramePr>
          <p:cNvPr id="6" name="Diagramm 5">
            <a:extLst>
              <a:ext uri="{FF2B5EF4-FFF2-40B4-BE49-F238E27FC236}">
                <a16:creationId xmlns="" xmlns:a16="http://schemas.microsoft.com/office/drawing/2014/main" id="{5734E11B-2AA1-5D80-150F-51377ECF611D}"/>
              </a:ext>
            </a:extLst>
          </p:cNvPr>
          <p:cNvGraphicFramePr/>
          <p:nvPr>
            <p:extLst>
              <p:ext uri="{D42A27DB-BD31-4B8C-83A1-F6EECF244321}">
                <p14:modId xmlns="" xmlns:p14="http://schemas.microsoft.com/office/powerpoint/2010/main" val="4134191679"/>
              </p:ext>
            </p:extLst>
          </p:nvPr>
        </p:nvGraphicFramePr>
        <p:xfrm>
          <a:off x="683568" y="1340768"/>
          <a:ext cx="763284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platzhalter 5">
            <a:extLst>
              <a:ext uri="{FF2B5EF4-FFF2-40B4-BE49-F238E27FC236}">
                <a16:creationId xmlns="" xmlns:a16="http://schemas.microsoft.com/office/drawing/2014/main" id="{244EC119-CE35-6C98-8561-04DC7CA65703}"/>
              </a:ext>
            </a:extLst>
          </p:cNvPr>
          <p:cNvSpPr>
            <a:spLocks noGrp="1"/>
          </p:cNvSpPr>
          <p:nvPr>
            <p:ph type="body" sz="quarter" idx="13"/>
          </p:nvPr>
        </p:nvSpPr>
        <p:spPr/>
        <p:txBody>
          <a:bodyPr/>
          <a:lstStyle/>
          <a:p>
            <a:pPr eaLnBrk="1" hangingPunct="1"/>
            <a:r>
              <a:rPr lang="en-GB" altLang="de-DE" b="1">
                <a:cs typeface="Arial" panose="020B0604020202020204" pitchFamily="34" charset="0"/>
              </a:rPr>
              <a:t>Wieso “reziprok”? </a:t>
            </a:r>
            <a:endParaRPr lang="en-GB" altLang="de-DE">
              <a:cs typeface="Arial" panose="020B0604020202020204" pitchFamily="34" charset="0"/>
            </a:endParaRPr>
          </a:p>
          <a:p>
            <a:pPr eaLnBrk="1" hangingPunct="1"/>
            <a:endParaRPr lang="en-GB" altLang="de-DE">
              <a:cs typeface="Arial" panose="020B0604020202020204" pitchFamily="34" charset="0"/>
            </a:endParaRPr>
          </a:p>
          <a:p>
            <a:pPr eaLnBrk="1" hangingPunct="1">
              <a:buFont typeface="Arial" panose="020B0604020202020204" pitchFamily="34" charset="0"/>
              <a:buNone/>
            </a:pPr>
            <a:r>
              <a:rPr lang="en-GB" altLang="de-DE">
                <a:cs typeface="Arial" panose="020B0604020202020204" pitchFamily="34" charset="0"/>
              </a:rPr>
              <a:t>	Schülerinnen und Schüler übernehmen </a:t>
            </a:r>
            <a:r>
              <a:rPr lang="en-GB" altLang="de-DE" b="1">
                <a:cs typeface="Arial" panose="020B0604020202020204" pitchFamily="34" charset="0"/>
              </a:rPr>
              <a:t>abwechselnd</a:t>
            </a:r>
            <a:r>
              <a:rPr lang="en-GB" altLang="de-DE">
                <a:cs typeface="Arial" panose="020B0604020202020204" pitchFamily="34" charset="0"/>
              </a:rPr>
              <a:t>  die Rollen von Lehrkraft und Lernenden und unterstützen sich so </a:t>
            </a:r>
            <a:r>
              <a:rPr lang="en-GB" altLang="de-DE" b="1">
                <a:cs typeface="Arial" panose="020B0604020202020204" pitchFamily="34" charset="0"/>
              </a:rPr>
              <a:t>wechselseitig</a:t>
            </a:r>
            <a:r>
              <a:rPr lang="en-GB" altLang="de-DE">
                <a:cs typeface="Arial" panose="020B0604020202020204" pitchFamily="34" charset="0"/>
              </a:rPr>
              <a:t> beim Textverstehen</a:t>
            </a:r>
          </a:p>
          <a:p>
            <a:pPr eaLnBrk="1" hangingPunct="1">
              <a:buFont typeface="Arial" panose="020B0604020202020204" pitchFamily="34" charset="0"/>
              <a:buNone/>
            </a:pPr>
            <a:endParaRPr lang="de-DE" altLang="de-DE">
              <a:cs typeface="Arial" panose="020B0604020202020204" pitchFamily="34" charset="0"/>
            </a:endParaRPr>
          </a:p>
          <a:p>
            <a:pPr eaLnBrk="1" hangingPunct="1"/>
            <a:endParaRPr lang="de-DE" altLang="de-DE"/>
          </a:p>
        </p:txBody>
      </p:sp>
      <p:sp>
        <p:nvSpPr>
          <p:cNvPr id="22532" name="Titel 1">
            <a:extLst>
              <a:ext uri="{FF2B5EF4-FFF2-40B4-BE49-F238E27FC236}">
                <a16:creationId xmlns="" xmlns:a16="http://schemas.microsoft.com/office/drawing/2014/main" id="{31672104-3941-32AE-FF21-65BA6B29A6B9}"/>
              </a:ext>
            </a:extLst>
          </p:cNvPr>
          <p:cNvSpPr>
            <a:spLocks noGrp="1"/>
          </p:cNvSpPr>
          <p:nvPr>
            <p:ph type="title"/>
          </p:nvPr>
        </p:nvSpPr>
        <p:spPr/>
        <p:txBody>
          <a:bodyPr/>
          <a:lstStyle/>
          <a:p>
            <a:pPr eaLnBrk="1" hangingPunct="1"/>
            <a:r>
              <a:rPr lang="de-DE" altLang="de-DE"/>
              <a:t>Was ist „Reziprokes Lehren“? (2)</a:t>
            </a:r>
            <a:endParaRPr lang="de-DE" altLang="de-DE">
              <a:latin typeface="Arial" panose="020B0604020202020204" pitchFamily="34" charset="0"/>
              <a:cs typeface="Arial" panose="020B0604020202020204" pitchFamily="34" charset="0"/>
            </a:endParaRPr>
          </a:p>
        </p:txBody>
      </p:sp>
      <p:sp>
        <p:nvSpPr>
          <p:cNvPr id="22530" name="Foliennummernplatzhalter 3">
            <a:extLst>
              <a:ext uri="{FF2B5EF4-FFF2-40B4-BE49-F238E27FC236}">
                <a16:creationId xmlns="" xmlns:a16="http://schemas.microsoft.com/office/drawing/2014/main" id="{794F985D-4C46-4BA2-2402-712B5F86ABCA}"/>
              </a:ext>
            </a:extLst>
          </p:cNvPr>
          <p:cNvSpPr>
            <a:spLocks noGrp="1"/>
          </p:cNvSpPr>
          <p:nvPr>
            <p:ph type="sldNum" sz="quarter" idx="4294967295"/>
          </p:nvPr>
        </p:nvSpPr>
        <p:spPr bwMode="auto">
          <a:xfrm>
            <a:off x="7010400" y="5862638"/>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EC923B-7644-499E-A3EE-C2451DC6F491}" type="slidenum">
              <a:rPr lang="de-DE" altLang="de-DE">
                <a:solidFill>
                  <a:schemeClr val="bg1"/>
                </a:solidFill>
              </a:rPr>
              <a:pPr eaLnBrk="1" hangingPunct="1"/>
              <a:t>6</a:t>
            </a:fld>
            <a:endParaRPr lang="de-DE" altLang="de-DE">
              <a:solidFill>
                <a:schemeClr val="bg1"/>
              </a:solidFill>
            </a:endParaRPr>
          </a:p>
        </p:txBody>
      </p:sp>
      <p:sp>
        <p:nvSpPr>
          <p:cNvPr id="22531" name="Titel 4">
            <a:extLst>
              <a:ext uri="{FF2B5EF4-FFF2-40B4-BE49-F238E27FC236}">
                <a16:creationId xmlns="" xmlns:a16="http://schemas.microsoft.com/office/drawing/2014/main" id="{3DCFD2BB-5D8F-28A4-BE3C-EA4DCEC0EEF3}"/>
              </a:ext>
            </a:extLst>
          </p:cNvPr>
          <p:cNvSpPr txBox="1">
            <a:spLocks/>
          </p:cNvSpPr>
          <p:nvPr/>
        </p:nvSpPr>
        <p:spPr bwMode="auto">
          <a:xfrm>
            <a:off x="8853488" y="242888"/>
            <a:ext cx="6877050"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1809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de-DE" sz="240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9672E8BA-8626-7536-9C17-F34E80EA28A7}"/>
              </a:ext>
            </a:extLst>
          </p:cNvPr>
          <p:cNvSpPr>
            <a:spLocks noGrp="1"/>
          </p:cNvSpPr>
          <p:nvPr>
            <p:ph type="body" sz="quarter" idx="13"/>
          </p:nvPr>
        </p:nvSpPr>
        <p:spPr>
          <a:xfrm>
            <a:off x="323850" y="1341438"/>
            <a:ext cx="6851650" cy="4535487"/>
          </a:xfrm>
        </p:spPr>
        <p:txBody>
          <a:bodyPr rtlCol="0">
            <a:normAutofit fontScale="77500" lnSpcReduction="20000"/>
          </a:bodyPr>
          <a:lstStyle/>
          <a:p>
            <a:pPr eaLnBrk="1" fontAlgn="auto" hangingPunct="1">
              <a:spcAft>
                <a:spcPts val="0"/>
              </a:spcAft>
              <a:defRPr/>
            </a:pPr>
            <a:r>
              <a:rPr lang="de-DE" b="1" dirty="0"/>
              <a:t>Umfangreiche Forschungsergebnisse zum Reziproken Lehren: </a:t>
            </a:r>
            <a:r>
              <a:rPr lang="de-DE" dirty="0"/>
              <a:t>Dies sticht unter den diversen Interventionsprogrammen für das Leseverstehen als </a:t>
            </a:r>
            <a:r>
              <a:rPr lang="de-DE" b="1" dirty="0"/>
              <a:t>besonders effektiv </a:t>
            </a:r>
            <a:r>
              <a:rPr lang="de-DE" dirty="0"/>
              <a:t>heraus</a:t>
            </a:r>
            <a:endParaRPr lang="de-DE" altLang="de-DE" dirty="0">
              <a:solidFill>
                <a:srgbClr val="000000"/>
              </a:solidFill>
            </a:endParaRPr>
          </a:p>
          <a:p>
            <a:pPr eaLnBrk="1" fontAlgn="auto" hangingPunct="1">
              <a:spcAft>
                <a:spcPts val="0"/>
              </a:spcAft>
              <a:defRPr/>
            </a:pPr>
            <a:r>
              <a:rPr lang="de-DE" dirty="0"/>
              <a:t>Auf einem </a:t>
            </a:r>
            <a:r>
              <a:rPr lang="de-DE" b="1" dirty="0"/>
              <a:t>Erfolgsbarometer, </a:t>
            </a:r>
            <a:r>
              <a:rPr lang="de-DE" dirty="0"/>
              <a:t>das Lehrkräften hilft, zu verstehen, welche Attribute des Schulunterrichts die Lernenden beim Erreichen ihrer Ziele voranbringt, ordnet John Hattie das Reziproke Lehren </a:t>
            </a:r>
            <a:r>
              <a:rPr lang="de-DE" b="1" dirty="0"/>
              <a:t>weit oben </a:t>
            </a:r>
            <a:r>
              <a:rPr lang="de-DE" dirty="0"/>
              <a:t>ein. Er empfiehlt es daher </a:t>
            </a:r>
            <a:r>
              <a:rPr lang="de-DE" b="1" dirty="0"/>
              <a:t>für Unterricht und Selbsterprobung in der Lehrerfortbildung</a:t>
            </a:r>
          </a:p>
          <a:p>
            <a:pPr marL="0" indent="0" eaLnBrk="1" fontAlgn="auto" hangingPunct="1">
              <a:spcAft>
                <a:spcPts val="0"/>
              </a:spcAft>
              <a:buNone/>
              <a:defRPr/>
            </a:pPr>
            <a:endParaRPr lang="de-DE" altLang="de-DE" sz="2400" dirty="0"/>
          </a:p>
          <a:p>
            <a:pPr marL="0" indent="0" algn="r" eaLnBrk="1" fontAlgn="auto" hangingPunct="1">
              <a:spcAft>
                <a:spcPts val="0"/>
              </a:spcAft>
              <a:buNone/>
              <a:defRPr/>
            </a:pPr>
            <a:r>
              <a:rPr lang="de-DE" altLang="de-DE" sz="2400" dirty="0"/>
              <a:t>(</a:t>
            </a:r>
            <a:r>
              <a:rPr lang="en-US" sz="2400" dirty="0"/>
              <a:t>Palincsar &amp; Brown,1984 ff., Oczkus et al. 2003, Demmrich &amp; Brunstein 2004,  Hattie  2008 (NZ)</a:t>
            </a:r>
            <a:r>
              <a:rPr lang="de-DE" altLang="de-DE" sz="2800" dirty="0"/>
              <a:t>)</a:t>
            </a:r>
            <a:endParaRPr lang="de-DE" altLang="de-DE" sz="3300" dirty="0"/>
          </a:p>
          <a:p>
            <a:pPr eaLnBrk="1" fontAlgn="auto" hangingPunct="1">
              <a:spcAft>
                <a:spcPts val="0"/>
              </a:spcAft>
              <a:defRPr/>
            </a:pPr>
            <a:endParaRPr lang="de-DE" altLang="de-DE" dirty="0">
              <a:solidFill>
                <a:srgbClr val="000000"/>
              </a:solidFill>
            </a:endParaRPr>
          </a:p>
          <a:p>
            <a:pPr eaLnBrk="1" fontAlgn="auto" hangingPunct="1">
              <a:spcAft>
                <a:spcPts val="0"/>
              </a:spcAft>
              <a:defRPr/>
            </a:pPr>
            <a:endParaRPr lang="de-DE" altLang="de-DE" b="1" dirty="0"/>
          </a:p>
          <a:p>
            <a:pPr eaLnBrk="1" fontAlgn="auto" hangingPunct="1">
              <a:spcAft>
                <a:spcPts val="0"/>
              </a:spcAft>
              <a:defRPr/>
            </a:pPr>
            <a:endParaRPr lang="de-DE" altLang="de-DE" b="1" dirty="0">
              <a:solidFill>
                <a:srgbClr val="000000"/>
              </a:solidFill>
            </a:endParaRPr>
          </a:p>
          <a:p>
            <a:pPr eaLnBrk="1" fontAlgn="auto" hangingPunct="1">
              <a:spcAft>
                <a:spcPts val="0"/>
              </a:spcAft>
              <a:defRPr/>
            </a:pPr>
            <a:endParaRPr lang="de-DE" dirty="0"/>
          </a:p>
        </p:txBody>
      </p:sp>
      <p:sp>
        <p:nvSpPr>
          <p:cNvPr id="23555" name="Titel 2">
            <a:extLst>
              <a:ext uri="{FF2B5EF4-FFF2-40B4-BE49-F238E27FC236}">
                <a16:creationId xmlns="" xmlns:a16="http://schemas.microsoft.com/office/drawing/2014/main" id="{3D386A03-6875-99D5-1349-9FA3EF2B0CAA}"/>
              </a:ext>
            </a:extLst>
          </p:cNvPr>
          <p:cNvSpPr>
            <a:spLocks noGrp="1"/>
          </p:cNvSpPr>
          <p:nvPr>
            <p:ph type="title"/>
          </p:nvPr>
        </p:nvSpPr>
        <p:spPr>
          <a:xfrm>
            <a:off x="323850" y="11113"/>
            <a:ext cx="7926388" cy="1060450"/>
          </a:xfrm>
        </p:spPr>
        <p:txBody>
          <a:bodyPr/>
          <a:lstStyle/>
          <a:p>
            <a:pPr eaLnBrk="1" hangingPunct="1"/>
            <a:r>
              <a:rPr lang="de-DE" altLang="de-DE"/>
              <a:t>Was ist „Reziprokes Lehren“? (3)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platzhalter 1">
            <a:extLst>
              <a:ext uri="{FF2B5EF4-FFF2-40B4-BE49-F238E27FC236}">
                <a16:creationId xmlns="" xmlns:a16="http://schemas.microsoft.com/office/drawing/2014/main" id="{995507B2-794F-104B-1CC8-6018E888556A}"/>
              </a:ext>
            </a:extLst>
          </p:cNvPr>
          <p:cNvSpPr>
            <a:spLocks noGrp="1"/>
          </p:cNvSpPr>
          <p:nvPr>
            <p:ph type="body" sz="quarter" idx="13"/>
          </p:nvPr>
        </p:nvSpPr>
        <p:spPr>
          <a:xfrm>
            <a:off x="323850" y="1268413"/>
            <a:ext cx="7272338" cy="4535487"/>
          </a:xfrm>
        </p:spPr>
        <p:txBody>
          <a:bodyPr/>
          <a:lstStyle/>
          <a:p>
            <a:pPr marL="0" indent="0" eaLnBrk="1" hangingPunct="1">
              <a:buFont typeface="Arial" panose="020B0604020202020204" pitchFamily="34" charset="0"/>
              <a:buNone/>
            </a:pPr>
            <a:endParaRPr lang="de-DE" altLang="de-DE" sz="2400" b="1" dirty="0"/>
          </a:p>
          <a:p>
            <a:pPr marL="0" indent="0" eaLnBrk="1" hangingPunct="1">
              <a:buFont typeface="Arial" panose="020B0604020202020204" pitchFamily="34" charset="0"/>
              <a:buNone/>
            </a:pPr>
            <a:r>
              <a:rPr lang="de-DE" altLang="de-DE" sz="2400" b="1" dirty="0"/>
              <a:t>Von der Theorie zur Praxis des Reziproken Lehrens</a:t>
            </a:r>
          </a:p>
          <a:p>
            <a:pPr marL="0" indent="0" eaLnBrk="1" hangingPunct="1">
              <a:buFont typeface="Arial" panose="020B0604020202020204" pitchFamily="34" charset="0"/>
              <a:buNone/>
            </a:pPr>
            <a:endParaRPr lang="de-DE" altLang="de-DE" sz="2400" b="1" dirty="0"/>
          </a:p>
          <a:p>
            <a:pPr marL="0" indent="0" eaLnBrk="1" hangingPunct="1">
              <a:buFont typeface="Arial" panose="020B0604020202020204" pitchFamily="34" charset="0"/>
              <a:buNone/>
            </a:pPr>
            <a:r>
              <a:rPr lang="de-DE" altLang="de-DE" sz="2400" dirty="0"/>
              <a:t>Lesen Sie das Arbeitsblatt AB1 und bearbeiten Sie es. </a:t>
            </a:r>
          </a:p>
          <a:p>
            <a:pPr marL="0" indent="0" eaLnBrk="1" hangingPunct="1">
              <a:buFont typeface="Arial" panose="020B0604020202020204" pitchFamily="34" charset="0"/>
              <a:buNone/>
            </a:pPr>
            <a:r>
              <a:rPr lang="de-DE" altLang="de-DE" sz="2400" dirty="0"/>
              <a:t>Tauschen Sie sich dazu aus.</a:t>
            </a:r>
          </a:p>
          <a:p>
            <a:pPr marL="0" indent="0" eaLnBrk="1" hangingPunct="1">
              <a:buFont typeface="Arial" panose="020B0604020202020204" pitchFamily="34" charset="0"/>
              <a:buNone/>
            </a:pPr>
            <a:endParaRPr lang="de-DE" altLang="de-DE" sz="2400" i="1" dirty="0"/>
          </a:p>
          <a:p>
            <a:pPr marL="0" indent="0" eaLnBrk="1" hangingPunct="1">
              <a:buFont typeface="Arial" panose="020B0604020202020204" pitchFamily="34" charset="0"/>
              <a:buNone/>
            </a:pPr>
            <a:r>
              <a:rPr lang="de-DE" altLang="de-DE" sz="2400" i="1" dirty="0"/>
              <a:t>M5_3 AB1-Reziprokes </a:t>
            </a:r>
            <a:r>
              <a:rPr lang="de-DE" altLang="de-DE" sz="2400" i="1" dirty="0" smtClean="0"/>
              <a:t>Lehren im Unterricht- </a:t>
            </a:r>
            <a:r>
              <a:rPr lang="de-DE" altLang="de-DE" sz="2400" i="1" dirty="0"/>
              <a:t>Praxisbeispiel</a:t>
            </a:r>
            <a:endParaRPr lang="de-DE" altLang="de-DE" sz="2400" dirty="0"/>
          </a:p>
          <a:p>
            <a:pPr marL="0" indent="0" eaLnBrk="1" hangingPunct="1">
              <a:buFont typeface="Arial" panose="020B0604020202020204" pitchFamily="34" charset="0"/>
              <a:buNone/>
            </a:pPr>
            <a:endParaRPr lang="de-DE" altLang="de-DE" sz="3800" b="1" dirty="0"/>
          </a:p>
          <a:p>
            <a:pPr marL="0" indent="0" eaLnBrk="1" hangingPunct="1">
              <a:buFont typeface="Arial" panose="020B0604020202020204" pitchFamily="34" charset="0"/>
              <a:buNone/>
            </a:pPr>
            <a:endParaRPr lang="de-DE" altLang="de-DE" sz="2600" dirty="0"/>
          </a:p>
        </p:txBody>
      </p:sp>
      <p:sp>
        <p:nvSpPr>
          <p:cNvPr id="3" name="Titel 2">
            <a:extLst>
              <a:ext uri="{FF2B5EF4-FFF2-40B4-BE49-F238E27FC236}">
                <a16:creationId xmlns="" xmlns:a16="http://schemas.microsoft.com/office/drawing/2014/main" id="{1F2BB4EC-A067-F513-A6ED-F2382B3C2551}"/>
              </a:ext>
            </a:extLst>
          </p:cNvPr>
          <p:cNvSpPr>
            <a:spLocks noGrp="1"/>
          </p:cNvSpPr>
          <p:nvPr>
            <p:ph type="title"/>
          </p:nvPr>
        </p:nvSpPr>
        <p:spPr>
          <a:xfrm>
            <a:off x="20638" y="11113"/>
            <a:ext cx="8229600" cy="1060450"/>
          </a:xfrm>
        </p:spPr>
        <p:txBody>
          <a:bodyPr rtlCol="0">
            <a:normAutofit fontScale="90000"/>
          </a:bodyPr>
          <a:lstStyle/>
          <a:p>
            <a:pPr eaLnBrk="1" fontAlgn="auto" hangingPunct="1">
              <a:spcAft>
                <a:spcPts val="0"/>
              </a:spcAft>
              <a:defRPr/>
            </a:pPr>
            <a:r>
              <a:rPr lang="de-DE" dirty="0"/>
              <a:t>Was ist „Reziprokes Lehren“ (4) -Theorie und Praxis</a:t>
            </a:r>
            <a:br>
              <a:rPr lang="de-DE" dirty="0"/>
            </a:br>
            <a:r>
              <a:rPr lang="de-DE" dirty="0"/>
              <a:t>Aufgabe in Partnerarbeit  </a:t>
            </a:r>
          </a:p>
        </p:txBody>
      </p:sp>
    </p:spTree>
    <p:custDataLst>
      <p:tags r:id="rId1"/>
    </p:custData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eaLnBrk="1" hangingPunct="1"/>
              <a:r>
                <a:rPr lang="de-DE" altLang="de-DE" sz="2800" dirty="0"/>
                <a:t>Reziprokes Lehren im Unterricht:</a:t>
              </a:r>
            </a:p>
            <a:p>
              <a:pPr eaLnBrk="1" hangingPunct="1"/>
              <a:r>
                <a:rPr lang="de-DE" altLang="de-DE" sz="2800" dirty="0"/>
                <a:t>Vorgehen und Praxistipps</a:t>
              </a:r>
            </a:p>
          </p:txBody>
        </p:sp>
      </p:grpSp>
      <p:sp>
        <p:nvSpPr>
          <p:cNvPr id="7" name="Ellipse 6">
            <a:extLst>
              <a:ext uri="{FF2B5EF4-FFF2-40B4-BE49-F238E27FC236}">
                <a16:creationId xmlns=""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 xmlns:a16="http://schemas.microsoft.com/office/drawing/2014/main" id="{E3000261-18C8-425F-81EC-99162671FD88}"/>
              </a:ext>
            </a:extLst>
          </p:cNvPr>
          <p:cNvSpPr>
            <a:spLocks noGrp="1"/>
          </p:cNvSpPr>
          <p:nvPr>
            <p:ph type="title"/>
          </p:nvPr>
        </p:nvSpPr>
        <p:spPr>
          <a:xfrm>
            <a:off x="323528" y="10990"/>
            <a:ext cx="7926184" cy="1060287"/>
          </a:xfrm>
        </p:spPr>
        <p:txBody>
          <a:bodyPr/>
          <a:lstStyle/>
          <a:p>
            <a:endParaRPr lang="de-DE"/>
          </a:p>
        </p:txBody>
      </p:sp>
    </p:spTree>
    <p:extLst>
      <p:ext uri="{BB962C8B-B14F-4D97-AF65-F5344CB8AC3E}">
        <p14:creationId xmlns="" xmlns:p14="http://schemas.microsoft.com/office/powerpoint/2010/main" val="607109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2648</Words>
  <Application>Microsoft Office PowerPoint</Application>
  <PresentationFormat>Bildschirmpräsentation (4:3)</PresentationFormat>
  <Paragraphs>351</Paragraphs>
  <Slides>28</Slides>
  <Notes>19</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Larissa</vt:lpstr>
      <vt:lpstr>   Modul 5: Kognitive und metakognitive Lesestrategien unterrichten  Block 3: Lesestrategien in der Unterrichts- und Fortbildungspraxis Beispiel: Reziprokes Lehren</vt:lpstr>
      <vt:lpstr>Modul 5: Kognitive und metakognitive Lesestrategien unterrichten</vt:lpstr>
      <vt:lpstr>Inhalte dieses Modulblocks</vt:lpstr>
      <vt:lpstr>Folie 4</vt:lpstr>
      <vt:lpstr>Was ist „Reziprokes Lehren“ (1)</vt:lpstr>
      <vt:lpstr>Was ist „Reziprokes Lehren“? (2)</vt:lpstr>
      <vt:lpstr>Was ist „Reziprokes Lehren“? (3) </vt:lpstr>
      <vt:lpstr>Was ist „Reziprokes Lehren“ (4) -Theorie und Praxis Aufgabe in Partnerarbeit  </vt:lpstr>
      <vt:lpstr>Folie 9</vt:lpstr>
      <vt:lpstr>Reziprokes Lehren im Unterricht - Vorgehen (1) </vt:lpstr>
      <vt:lpstr> Reziprokes Lehren im Unterricht- Vorgehen: Aufgabe  </vt:lpstr>
      <vt:lpstr>Reziprokes Lehren im Unterricht-  Rollenkarte für das Vorhersagen</vt:lpstr>
      <vt:lpstr>Reziprokes Lehren im Unterricht- Rollenkarte für das Fragenstellen</vt:lpstr>
      <vt:lpstr>Reziprokes Lehren im Unterricht- Rollenkarte für das Klären</vt:lpstr>
      <vt:lpstr>Reziprokes Lehren im Unterricht- Rollenkarten für das Zusammenfassen</vt:lpstr>
      <vt:lpstr>Reziprokes Lehren im Unterricht- Rollenkarte für die Teamleitung (optional)</vt:lpstr>
      <vt:lpstr>Reziprokes Lehren im Unterricht- Vorgehen (Exkurs)</vt:lpstr>
      <vt:lpstr>Reziprokes Lehren im Unterricht- Aufgabe in Partnerarbeit</vt:lpstr>
      <vt:lpstr>Reziprokes Lehren im Unterricht-  Praxistipps</vt:lpstr>
      <vt:lpstr> Reziprokes Lehren im Unterricht- Aufgabe: Sammeln von Praxistipps  </vt:lpstr>
      <vt:lpstr>Folie 21</vt:lpstr>
      <vt:lpstr>Reziprokes Lehren in der Fortbildung </vt:lpstr>
      <vt:lpstr>Aufgabe in Partnerarbeit</vt:lpstr>
      <vt:lpstr>Reziprokes Lehren in der Fortbildung-   Alternativaufgabe</vt:lpstr>
      <vt:lpstr>Folie 25</vt:lpstr>
      <vt:lpstr>Folie 26</vt:lpstr>
      <vt:lpstr>Nachbereitende Aufgabe optional</vt:lpstr>
      <vt:lpstr>Literaturtipps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Dorothee</cp:lastModifiedBy>
  <cp:revision>157</cp:revision>
  <cp:lastPrinted>2018-08-17T13:39:57Z</cp:lastPrinted>
  <dcterms:created xsi:type="dcterms:W3CDTF">2016-11-02T10:00:14Z</dcterms:created>
  <dcterms:modified xsi:type="dcterms:W3CDTF">2022-09-17T05:49:28Z</dcterms:modified>
</cp:coreProperties>
</file>