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86" r:id="rId2"/>
    <p:sldId id="874" r:id="rId3"/>
    <p:sldId id="420" r:id="rId4"/>
    <p:sldId id="425" r:id="rId5"/>
    <p:sldId id="870" r:id="rId6"/>
    <p:sldId id="406" r:id="rId7"/>
    <p:sldId id="436" r:id="rId8"/>
    <p:sldId id="438" r:id="rId9"/>
    <p:sldId id="449" r:id="rId10"/>
    <p:sldId id="871" r:id="rId11"/>
    <p:sldId id="407" r:id="rId12"/>
    <p:sldId id="434" r:id="rId13"/>
    <p:sldId id="451" r:id="rId14"/>
    <p:sldId id="872" r:id="rId15"/>
    <p:sldId id="448" r:id="rId16"/>
    <p:sldId id="431" r:id="rId17"/>
    <p:sldId id="452" r:id="rId18"/>
    <p:sldId id="400" r:id="rId19"/>
    <p:sldId id="392" r:id="rId20"/>
    <p:sldId id="398" r:id="rId21"/>
    <p:sldId id="453" r:id="rId22"/>
    <p:sldId id="454" r:id="rId23"/>
    <p:sldId id="426" r:id="rId24"/>
    <p:sldId id="455" r:id="rId25"/>
    <p:sldId id="456"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CD9E1"/>
    <a:srgbClr val="D1CFE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8" autoAdjust="0"/>
    <p:restoredTop sz="95481" autoAdjust="0"/>
  </p:normalViewPr>
  <p:slideViewPr>
    <p:cSldViewPr>
      <p:cViewPr varScale="1">
        <p:scale>
          <a:sx n="122" d="100"/>
          <a:sy n="122" d="100"/>
        </p:scale>
        <p:origin x="-131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E99FE-6236-9748-96EA-85823877E61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9FF236D0-6EF9-9B47-8012-C990A0D5492A}">
      <dgm:prSet phldrT="[Text]" custT="1"/>
      <dgm:spPr/>
      <dgm:t>
        <a:bodyPr/>
        <a:lstStyle/>
        <a:p>
          <a:r>
            <a:rPr lang="de-DE" sz="3600" b="1" i="0" dirty="0"/>
            <a:t>Block 1</a:t>
          </a:r>
          <a:endParaRPr lang="de-DE" sz="3600" i="0" dirty="0"/>
        </a:p>
      </dgm:t>
    </dgm:pt>
    <dgm:pt modelId="{F0C1AC9D-729C-7B45-91C6-CCB9E562B7DA}" type="parTrans" cxnId="{CBF4F262-876E-3549-A68E-AC0DFB3E5666}">
      <dgm:prSet/>
      <dgm:spPr/>
      <dgm:t>
        <a:bodyPr/>
        <a:lstStyle/>
        <a:p>
          <a:endParaRPr lang="de-DE"/>
        </a:p>
      </dgm:t>
    </dgm:pt>
    <dgm:pt modelId="{72CB82C5-4BC9-804C-A3CE-638FB02FC467}" type="sibTrans" cxnId="{CBF4F262-876E-3549-A68E-AC0DFB3E5666}">
      <dgm:prSet/>
      <dgm:spPr/>
      <dgm:t>
        <a:bodyPr/>
        <a:lstStyle/>
        <a:p>
          <a:endParaRPr lang="de-DE"/>
        </a:p>
      </dgm:t>
    </dgm:pt>
    <dgm:pt modelId="{D2AC2D08-789B-D145-84B0-87F53C973411}">
      <dgm:prSet phldrT="[Text]"/>
      <dgm:spPr/>
      <dgm:t>
        <a:bodyPr/>
        <a:lstStyle/>
        <a:p>
          <a:r>
            <a:rPr lang="de-DE" b="1" i="1" dirty="0"/>
            <a:t>Grundlagen: Kognitive und metakognitive Lesestrategien und ihre Bedeutung für fachliches Lernen </a:t>
          </a:r>
          <a:endParaRPr lang="de-DE" dirty="0"/>
        </a:p>
      </dgm:t>
    </dgm:pt>
    <dgm:pt modelId="{DBAA8CEC-0D47-2C40-984F-8A0D4A5E4883}" type="parTrans" cxnId="{EF6B2A11-CB5D-BE45-93AD-77E11B642BCD}">
      <dgm:prSet/>
      <dgm:spPr/>
      <dgm:t>
        <a:bodyPr/>
        <a:lstStyle/>
        <a:p>
          <a:endParaRPr lang="de-DE"/>
        </a:p>
      </dgm:t>
    </dgm:pt>
    <dgm:pt modelId="{431ECD7F-B01C-6448-A507-B528354C0D07}" type="sibTrans" cxnId="{EF6B2A11-CB5D-BE45-93AD-77E11B642BCD}">
      <dgm:prSet/>
      <dgm:spPr/>
      <dgm:t>
        <a:bodyPr/>
        <a:lstStyle/>
        <a:p>
          <a:endParaRPr lang="de-DE"/>
        </a:p>
      </dgm:t>
    </dgm:pt>
    <dgm:pt modelId="{A581F0B0-089D-D342-A0C7-55A78BD303BE}">
      <dgm:prSet phldrT="[Text]" custT="1"/>
      <dgm:spPr/>
      <dgm:t>
        <a:bodyPr/>
        <a:lstStyle/>
        <a:p>
          <a:r>
            <a:rPr lang="de-DE" sz="3600" b="1" i="0" dirty="0"/>
            <a:t>Block 2</a:t>
          </a:r>
          <a:endParaRPr lang="de-DE" sz="3600" i="0" dirty="0"/>
        </a:p>
      </dgm:t>
    </dgm:pt>
    <dgm:pt modelId="{769DB655-E05A-A34D-B591-E27D0EB1BF3E}" type="parTrans" cxnId="{DA9509EC-DE48-FC4B-9B95-679E9A9E19A8}">
      <dgm:prSet/>
      <dgm:spPr/>
      <dgm:t>
        <a:bodyPr/>
        <a:lstStyle/>
        <a:p>
          <a:endParaRPr lang="de-DE"/>
        </a:p>
      </dgm:t>
    </dgm:pt>
    <dgm:pt modelId="{185308E3-1702-E44A-A79F-F8ED7B21CE01}" type="sibTrans" cxnId="{DA9509EC-DE48-FC4B-9B95-679E9A9E19A8}">
      <dgm:prSet/>
      <dgm:spPr/>
      <dgm:t>
        <a:bodyPr/>
        <a:lstStyle/>
        <a:p>
          <a:endParaRPr lang="de-DE"/>
        </a:p>
      </dgm:t>
    </dgm:pt>
    <dgm:pt modelId="{DB55A77F-E1DB-0647-87F4-827375B3A8F7}">
      <dgm:prSet phldrT="[Text]"/>
      <dgm:spPr/>
      <dgm:t>
        <a:bodyPr/>
        <a:lstStyle/>
        <a:p>
          <a:r>
            <a:rPr lang="de-DE" b="1" i="1" dirty="0">
              <a:solidFill>
                <a:srgbClr val="FF0000"/>
              </a:solidFill>
            </a:rPr>
            <a:t>Ein Erfolgsmodell der Strategie-vermittlung: die „Meisterlehre im Lesen“ </a:t>
          </a:r>
          <a:endParaRPr lang="de-DE" dirty="0">
            <a:solidFill>
              <a:srgbClr val="FF0000"/>
            </a:solidFill>
          </a:endParaRPr>
        </a:p>
      </dgm:t>
    </dgm:pt>
    <dgm:pt modelId="{ED54E8EB-F470-E84A-A0EF-F59670B91EBD}" type="parTrans" cxnId="{90E6ED1A-9940-7140-84BB-1787B93B71D7}">
      <dgm:prSet/>
      <dgm:spPr/>
      <dgm:t>
        <a:bodyPr/>
        <a:lstStyle/>
        <a:p>
          <a:endParaRPr lang="de-DE"/>
        </a:p>
      </dgm:t>
    </dgm:pt>
    <dgm:pt modelId="{08DA48A2-CE4F-7C4A-9CC2-4805B94D01D0}" type="sibTrans" cxnId="{90E6ED1A-9940-7140-84BB-1787B93B71D7}">
      <dgm:prSet/>
      <dgm:spPr/>
      <dgm:t>
        <a:bodyPr/>
        <a:lstStyle/>
        <a:p>
          <a:endParaRPr lang="de-DE"/>
        </a:p>
      </dgm:t>
    </dgm:pt>
    <dgm:pt modelId="{D1EE8AF3-4DCA-4842-8880-D10770EEC0B1}">
      <dgm:prSet phldrT="[Text]" custT="1"/>
      <dgm:spPr/>
      <dgm:t>
        <a:bodyPr/>
        <a:lstStyle/>
        <a:p>
          <a:r>
            <a:rPr lang="de-DE" sz="3600" b="1" i="0" dirty="0"/>
            <a:t>Block 3</a:t>
          </a:r>
          <a:endParaRPr lang="de-DE" sz="3600" i="0" dirty="0"/>
        </a:p>
      </dgm:t>
    </dgm:pt>
    <dgm:pt modelId="{38C2353C-3EBC-4547-8D15-AADE905F4120}" type="parTrans" cxnId="{C4972202-A663-E946-A3DC-DE4B473D1C62}">
      <dgm:prSet/>
      <dgm:spPr/>
      <dgm:t>
        <a:bodyPr/>
        <a:lstStyle/>
        <a:p>
          <a:endParaRPr lang="de-DE"/>
        </a:p>
      </dgm:t>
    </dgm:pt>
    <dgm:pt modelId="{AFFB5F8E-1C35-8A48-A520-61DFC3195289}" type="sibTrans" cxnId="{C4972202-A663-E946-A3DC-DE4B473D1C62}">
      <dgm:prSet/>
      <dgm:spPr/>
      <dgm:t>
        <a:bodyPr/>
        <a:lstStyle/>
        <a:p>
          <a:endParaRPr lang="de-DE"/>
        </a:p>
      </dgm:t>
    </dgm:pt>
    <dgm:pt modelId="{8F2CAB59-F922-BA44-AD3E-966D8FBBE851}">
      <dgm:prSet phldrT="[Text]"/>
      <dgm:spPr/>
      <dgm:t>
        <a:bodyPr/>
        <a:lstStyle/>
        <a:p>
          <a:r>
            <a:rPr lang="de-DE" b="1" i="1" dirty="0"/>
            <a:t>Lesestrategien in der Unterrichts-und Fortbildungspraxis – Beispiel ‚Reziprokes Lehren‘</a:t>
          </a:r>
          <a:endParaRPr lang="de-DE" dirty="0"/>
        </a:p>
      </dgm:t>
    </dgm:pt>
    <dgm:pt modelId="{2F833EC6-3F38-BC43-A4AD-9A7A415847EC}" type="parTrans" cxnId="{93E74837-1FA6-6843-8862-C67E11A1751A}">
      <dgm:prSet/>
      <dgm:spPr/>
      <dgm:t>
        <a:bodyPr/>
        <a:lstStyle/>
        <a:p>
          <a:endParaRPr lang="de-DE"/>
        </a:p>
      </dgm:t>
    </dgm:pt>
    <dgm:pt modelId="{0BE2FF8D-CA98-364C-8ED5-C2F4171E2CA8}" type="sibTrans" cxnId="{93E74837-1FA6-6843-8862-C67E11A1751A}">
      <dgm:prSet/>
      <dgm:spPr/>
      <dgm:t>
        <a:bodyPr/>
        <a:lstStyle/>
        <a:p>
          <a:endParaRPr lang="de-DE"/>
        </a:p>
      </dgm:t>
    </dgm:pt>
    <dgm:pt modelId="{6453A37E-9F36-3A4D-96FF-EABD75463350}" type="pres">
      <dgm:prSet presAssocID="{79DE99FE-6236-9748-96EA-85823877E617}" presName="Name0" presStyleCnt="0">
        <dgm:presLayoutVars>
          <dgm:dir/>
          <dgm:animLvl val="lvl"/>
          <dgm:resizeHandles val="exact"/>
        </dgm:presLayoutVars>
      </dgm:prSet>
      <dgm:spPr/>
      <dgm:t>
        <a:bodyPr/>
        <a:lstStyle/>
        <a:p>
          <a:endParaRPr lang="de-DE"/>
        </a:p>
      </dgm:t>
    </dgm:pt>
    <dgm:pt modelId="{8F219DC2-F648-A14F-8338-DB1C583CF855}" type="pres">
      <dgm:prSet presAssocID="{9FF236D0-6EF9-9B47-8012-C990A0D5492A}" presName="linNode" presStyleCnt="0"/>
      <dgm:spPr/>
    </dgm:pt>
    <dgm:pt modelId="{A3AE5F64-3F30-8B49-A0CE-7CBE630C3907}" type="pres">
      <dgm:prSet presAssocID="{9FF236D0-6EF9-9B47-8012-C990A0D5492A}" presName="parentText" presStyleLbl="node1" presStyleIdx="0" presStyleCnt="3">
        <dgm:presLayoutVars>
          <dgm:chMax val="1"/>
          <dgm:bulletEnabled val="1"/>
        </dgm:presLayoutVars>
      </dgm:prSet>
      <dgm:spPr/>
      <dgm:t>
        <a:bodyPr/>
        <a:lstStyle/>
        <a:p>
          <a:endParaRPr lang="de-DE"/>
        </a:p>
      </dgm:t>
    </dgm:pt>
    <dgm:pt modelId="{032DF613-C6BA-4B44-8486-E86A408F38DA}" type="pres">
      <dgm:prSet presAssocID="{9FF236D0-6EF9-9B47-8012-C990A0D5492A}" presName="descendantText" presStyleLbl="alignAccFollowNode1" presStyleIdx="0" presStyleCnt="3">
        <dgm:presLayoutVars>
          <dgm:bulletEnabled val="1"/>
        </dgm:presLayoutVars>
      </dgm:prSet>
      <dgm:spPr/>
      <dgm:t>
        <a:bodyPr/>
        <a:lstStyle/>
        <a:p>
          <a:endParaRPr lang="de-DE"/>
        </a:p>
      </dgm:t>
    </dgm:pt>
    <dgm:pt modelId="{72AFEFA7-FB0D-8D45-9EF8-0560EE60A360}" type="pres">
      <dgm:prSet presAssocID="{72CB82C5-4BC9-804C-A3CE-638FB02FC467}" presName="sp" presStyleCnt="0"/>
      <dgm:spPr/>
    </dgm:pt>
    <dgm:pt modelId="{82DE7207-1D1E-3B40-B3B6-CBD5F30E7925}" type="pres">
      <dgm:prSet presAssocID="{A581F0B0-089D-D342-A0C7-55A78BD303BE}" presName="linNode" presStyleCnt="0"/>
      <dgm:spPr/>
    </dgm:pt>
    <dgm:pt modelId="{2AF7B3DB-27DF-F943-9654-1F2219E0DBCE}" type="pres">
      <dgm:prSet presAssocID="{A581F0B0-089D-D342-A0C7-55A78BD303BE}" presName="parentText" presStyleLbl="node1" presStyleIdx="1" presStyleCnt="3">
        <dgm:presLayoutVars>
          <dgm:chMax val="1"/>
          <dgm:bulletEnabled val="1"/>
        </dgm:presLayoutVars>
      </dgm:prSet>
      <dgm:spPr/>
      <dgm:t>
        <a:bodyPr/>
        <a:lstStyle/>
        <a:p>
          <a:endParaRPr lang="de-DE"/>
        </a:p>
      </dgm:t>
    </dgm:pt>
    <dgm:pt modelId="{0497E605-4956-DB47-92F6-21E87F66C22D}" type="pres">
      <dgm:prSet presAssocID="{A581F0B0-089D-D342-A0C7-55A78BD303BE}" presName="descendantText" presStyleLbl="alignAccFollowNode1" presStyleIdx="1" presStyleCnt="3">
        <dgm:presLayoutVars>
          <dgm:bulletEnabled val="1"/>
        </dgm:presLayoutVars>
      </dgm:prSet>
      <dgm:spPr/>
      <dgm:t>
        <a:bodyPr/>
        <a:lstStyle/>
        <a:p>
          <a:endParaRPr lang="de-DE"/>
        </a:p>
      </dgm:t>
    </dgm:pt>
    <dgm:pt modelId="{05A9BB5A-79DF-E240-A58B-BB3431729AE9}" type="pres">
      <dgm:prSet presAssocID="{185308E3-1702-E44A-A79F-F8ED7B21CE01}" presName="sp" presStyleCnt="0"/>
      <dgm:spPr/>
    </dgm:pt>
    <dgm:pt modelId="{D14CAE3D-EF64-924B-B8A6-508CF706C8BB}" type="pres">
      <dgm:prSet presAssocID="{D1EE8AF3-4DCA-4842-8880-D10770EEC0B1}" presName="linNode" presStyleCnt="0"/>
      <dgm:spPr/>
    </dgm:pt>
    <dgm:pt modelId="{839D52DF-31C8-F04B-B43B-8F3043FA77BF}" type="pres">
      <dgm:prSet presAssocID="{D1EE8AF3-4DCA-4842-8880-D10770EEC0B1}" presName="parentText" presStyleLbl="node1" presStyleIdx="2" presStyleCnt="3">
        <dgm:presLayoutVars>
          <dgm:chMax val="1"/>
          <dgm:bulletEnabled val="1"/>
        </dgm:presLayoutVars>
      </dgm:prSet>
      <dgm:spPr/>
      <dgm:t>
        <a:bodyPr/>
        <a:lstStyle/>
        <a:p>
          <a:endParaRPr lang="de-DE"/>
        </a:p>
      </dgm:t>
    </dgm:pt>
    <dgm:pt modelId="{46856FDA-1935-154F-9B41-39C7C287F22B}" type="pres">
      <dgm:prSet presAssocID="{D1EE8AF3-4DCA-4842-8880-D10770EEC0B1}" presName="descendantText" presStyleLbl="alignAccFollowNode1" presStyleIdx="2" presStyleCnt="3">
        <dgm:presLayoutVars>
          <dgm:bulletEnabled val="1"/>
        </dgm:presLayoutVars>
      </dgm:prSet>
      <dgm:spPr/>
      <dgm:t>
        <a:bodyPr/>
        <a:lstStyle/>
        <a:p>
          <a:endParaRPr lang="de-DE"/>
        </a:p>
      </dgm:t>
    </dgm:pt>
  </dgm:ptLst>
  <dgm:cxnLst>
    <dgm:cxn modelId="{E3A74E2F-A61E-478A-ACA9-E8AAC78A9B3B}" type="presOf" srcId="{8F2CAB59-F922-BA44-AD3E-966D8FBBE851}" destId="{46856FDA-1935-154F-9B41-39C7C287F22B}" srcOrd="0" destOrd="0" presId="urn:microsoft.com/office/officeart/2005/8/layout/vList5"/>
    <dgm:cxn modelId="{8C610B64-05F9-43C8-93A6-EA97AC150F99}" type="presOf" srcId="{D1EE8AF3-4DCA-4842-8880-D10770EEC0B1}" destId="{839D52DF-31C8-F04B-B43B-8F3043FA77BF}" srcOrd="0" destOrd="0" presId="urn:microsoft.com/office/officeart/2005/8/layout/vList5"/>
    <dgm:cxn modelId="{90E6ED1A-9940-7140-84BB-1787B93B71D7}" srcId="{A581F0B0-089D-D342-A0C7-55A78BD303BE}" destId="{DB55A77F-E1DB-0647-87F4-827375B3A8F7}" srcOrd="0" destOrd="0" parTransId="{ED54E8EB-F470-E84A-A0EF-F59670B91EBD}" sibTransId="{08DA48A2-CE4F-7C4A-9CC2-4805B94D01D0}"/>
    <dgm:cxn modelId="{8B8D5CFA-EECA-4A3E-B4BD-71B6D1C0F5B3}" type="presOf" srcId="{A581F0B0-089D-D342-A0C7-55A78BD303BE}" destId="{2AF7B3DB-27DF-F943-9654-1F2219E0DBCE}" srcOrd="0" destOrd="0" presId="urn:microsoft.com/office/officeart/2005/8/layout/vList5"/>
    <dgm:cxn modelId="{26D9BA57-0C3D-481A-A375-8D8450F737E1}" type="presOf" srcId="{DB55A77F-E1DB-0647-87F4-827375B3A8F7}" destId="{0497E605-4956-DB47-92F6-21E87F66C22D}" srcOrd="0" destOrd="0" presId="urn:microsoft.com/office/officeart/2005/8/layout/vList5"/>
    <dgm:cxn modelId="{CBF4F262-876E-3549-A68E-AC0DFB3E5666}" srcId="{79DE99FE-6236-9748-96EA-85823877E617}" destId="{9FF236D0-6EF9-9B47-8012-C990A0D5492A}" srcOrd="0" destOrd="0" parTransId="{F0C1AC9D-729C-7B45-91C6-CCB9E562B7DA}" sibTransId="{72CB82C5-4BC9-804C-A3CE-638FB02FC467}"/>
    <dgm:cxn modelId="{EC8AEAFE-A465-4A87-B600-29C63FFBA002}" type="presOf" srcId="{79DE99FE-6236-9748-96EA-85823877E617}" destId="{6453A37E-9F36-3A4D-96FF-EABD75463350}" srcOrd="0" destOrd="0" presId="urn:microsoft.com/office/officeart/2005/8/layout/vList5"/>
    <dgm:cxn modelId="{0B0D8323-7045-477C-A0F9-D7A458200641}" type="presOf" srcId="{9FF236D0-6EF9-9B47-8012-C990A0D5492A}" destId="{A3AE5F64-3F30-8B49-A0CE-7CBE630C3907}" srcOrd="0" destOrd="0" presId="urn:microsoft.com/office/officeart/2005/8/layout/vList5"/>
    <dgm:cxn modelId="{EF6B2A11-CB5D-BE45-93AD-77E11B642BCD}" srcId="{9FF236D0-6EF9-9B47-8012-C990A0D5492A}" destId="{D2AC2D08-789B-D145-84B0-87F53C973411}" srcOrd="0" destOrd="0" parTransId="{DBAA8CEC-0D47-2C40-984F-8A0D4A5E4883}" sibTransId="{431ECD7F-B01C-6448-A507-B528354C0D07}"/>
    <dgm:cxn modelId="{DA9509EC-DE48-FC4B-9B95-679E9A9E19A8}" srcId="{79DE99FE-6236-9748-96EA-85823877E617}" destId="{A581F0B0-089D-D342-A0C7-55A78BD303BE}" srcOrd="1" destOrd="0" parTransId="{769DB655-E05A-A34D-B591-E27D0EB1BF3E}" sibTransId="{185308E3-1702-E44A-A79F-F8ED7B21CE01}"/>
    <dgm:cxn modelId="{C4972202-A663-E946-A3DC-DE4B473D1C62}" srcId="{79DE99FE-6236-9748-96EA-85823877E617}" destId="{D1EE8AF3-4DCA-4842-8880-D10770EEC0B1}" srcOrd="2" destOrd="0" parTransId="{38C2353C-3EBC-4547-8D15-AADE905F4120}" sibTransId="{AFFB5F8E-1C35-8A48-A520-61DFC3195289}"/>
    <dgm:cxn modelId="{93E74837-1FA6-6843-8862-C67E11A1751A}" srcId="{D1EE8AF3-4DCA-4842-8880-D10770EEC0B1}" destId="{8F2CAB59-F922-BA44-AD3E-966D8FBBE851}" srcOrd="0" destOrd="0" parTransId="{2F833EC6-3F38-BC43-A4AD-9A7A415847EC}" sibTransId="{0BE2FF8D-CA98-364C-8ED5-C2F4171E2CA8}"/>
    <dgm:cxn modelId="{1ACC15B4-7850-416C-9E39-EA0BC5992F81}" type="presOf" srcId="{D2AC2D08-789B-D145-84B0-87F53C973411}" destId="{032DF613-C6BA-4B44-8486-E86A408F38DA}" srcOrd="0" destOrd="0" presId="urn:microsoft.com/office/officeart/2005/8/layout/vList5"/>
    <dgm:cxn modelId="{70FD800C-ABEC-408D-A3EA-EF487245DEBF}" type="presParOf" srcId="{6453A37E-9F36-3A4D-96FF-EABD75463350}" destId="{8F219DC2-F648-A14F-8338-DB1C583CF855}" srcOrd="0" destOrd="0" presId="urn:microsoft.com/office/officeart/2005/8/layout/vList5"/>
    <dgm:cxn modelId="{16CC48D1-8216-49A7-A3D5-BF78129EC7C3}" type="presParOf" srcId="{8F219DC2-F648-A14F-8338-DB1C583CF855}" destId="{A3AE5F64-3F30-8B49-A0CE-7CBE630C3907}" srcOrd="0" destOrd="0" presId="urn:microsoft.com/office/officeart/2005/8/layout/vList5"/>
    <dgm:cxn modelId="{E98DFAB2-C67B-43EE-B252-739965A04DAC}" type="presParOf" srcId="{8F219DC2-F648-A14F-8338-DB1C583CF855}" destId="{032DF613-C6BA-4B44-8486-E86A408F38DA}" srcOrd="1" destOrd="0" presId="urn:microsoft.com/office/officeart/2005/8/layout/vList5"/>
    <dgm:cxn modelId="{BC3B3650-05F9-40E7-B02C-B5FA31E218E9}" type="presParOf" srcId="{6453A37E-9F36-3A4D-96FF-EABD75463350}" destId="{72AFEFA7-FB0D-8D45-9EF8-0560EE60A360}" srcOrd="1" destOrd="0" presId="urn:microsoft.com/office/officeart/2005/8/layout/vList5"/>
    <dgm:cxn modelId="{D3CF8CDE-A098-462C-925D-DEAEA0D9A8BF}" type="presParOf" srcId="{6453A37E-9F36-3A4D-96FF-EABD75463350}" destId="{82DE7207-1D1E-3B40-B3B6-CBD5F30E7925}" srcOrd="2" destOrd="0" presId="urn:microsoft.com/office/officeart/2005/8/layout/vList5"/>
    <dgm:cxn modelId="{952D3B5F-CFA2-4176-91CE-C36ED4BDD537}" type="presParOf" srcId="{82DE7207-1D1E-3B40-B3B6-CBD5F30E7925}" destId="{2AF7B3DB-27DF-F943-9654-1F2219E0DBCE}" srcOrd="0" destOrd="0" presId="urn:microsoft.com/office/officeart/2005/8/layout/vList5"/>
    <dgm:cxn modelId="{F177DF27-4127-45AC-8D65-FC379257E5AF}" type="presParOf" srcId="{82DE7207-1D1E-3B40-B3B6-CBD5F30E7925}" destId="{0497E605-4956-DB47-92F6-21E87F66C22D}" srcOrd="1" destOrd="0" presId="urn:microsoft.com/office/officeart/2005/8/layout/vList5"/>
    <dgm:cxn modelId="{23A512FD-3FEB-4448-963F-CF30ABDD4314}" type="presParOf" srcId="{6453A37E-9F36-3A4D-96FF-EABD75463350}" destId="{05A9BB5A-79DF-E240-A58B-BB3431729AE9}" srcOrd="3" destOrd="0" presId="urn:microsoft.com/office/officeart/2005/8/layout/vList5"/>
    <dgm:cxn modelId="{27A0E26F-7D6C-420F-88AB-B8D4012A76A5}" type="presParOf" srcId="{6453A37E-9F36-3A4D-96FF-EABD75463350}" destId="{D14CAE3D-EF64-924B-B8A6-508CF706C8BB}" srcOrd="4" destOrd="0" presId="urn:microsoft.com/office/officeart/2005/8/layout/vList5"/>
    <dgm:cxn modelId="{F1612B48-59F1-4770-BDDA-1768CF98799E}" type="presParOf" srcId="{D14CAE3D-EF64-924B-B8A6-508CF706C8BB}" destId="{839D52DF-31C8-F04B-B43B-8F3043FA77BF}" srcOrd="0" destOrd="0" presId="urn:microsoft.com/office/officeart/2005/8/layout/vList5"/>
    <dgm:cxn modelId="{487EAFFC-0F1B-4A3B-BCA5-2E578B150A07}" type="presParOf" srcId="{D14CAE3D-EF64-924B-B8A6-508CF706C8BB}" destId="{46856FDA-1935-154F-9B41-39C7C287F22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87B74E2B-AA19-4F2B-9DC1-9AD7042F5B90}">
      <dgm:prSet phldrT="[Text]"/>
      <dgm:spPr/>
      <dgm:t>
        <a:bodyPr/>
        <a:lstStyle/>
        <a:p>
          <a:r>
            <a:rPr lang="de-DE" i="1" dirty="0" err="1"/>
            <a:t>Scaffolding</a:t>
          </a:r>
          <a:r>
            <a:rPr lang="de-DE" dirty="0"/>
            <a:t> und </a:t>
          </a:r>
          <a:r>
            <a:rPr lang="de-DE" dirty="0" smtClean="0"/>
            <a:t>„Lautes Denken“</a:t>
          </a:r>
          <a:endParaRPr lang="de-DE" dirty="0"/>
        </a:p>
      </dgm:t>
    </dgm:pt>
    <dgm:pt modelId="{30E5145F-4D9F-4514-9B4C-C9FD8CDC14FE}" type="parTrans" cxnId="{ED8F1CB5-3C42-45A1-8494-BDD611536F72}">
      <dgm:prSet/>
      <dgm:spPr/>
      <dgm:t>
        <a:bodyPr/>
        <a:lstStyle/>
        <a:p>
          <a:endParaRPr lang="de-DE"/>
        </a:p>
      </dgm:t>
    </dgm:pt>
    <dgm:pt modelId="{100767C9-D4BC-48B5-A94D-CF6AECEF43E0}" type="sibTrans" cxnId="{ED8F1CB5-3C42-45A1-8494-BDD611536F72}">
      <dgm:prSet/>
      <dgm:spPr/>
      <dgm:t>
        <a:bodyPr/>
        <a:lstStyle/>
        <a:p>
          <a:endParaRPr lang="de-DE"/>
        </a:p>
      </dgm:t>
    </dgm:pt>
    <dgm:pt modelId="{C9421C1C-85DA-46AB-B510-DA53D1044BA9}">
      <dgm:prSet phldrT="[Text]"/>
      <dgm:spPr/>
      <dgm:t>
        <a:bodyPr/>
        <a:lstStyle/>
        <a:p>
          <a:r>
            <a:rPr lang="de-DE" dirty="0"/>
            <a:t>Vom </a:t>
          </a:r>
          <a:r>
            <a:rPr lang="de-DE" dirty="0" smtClean="0"/>
            <a:t>„Lauten Denken“ </a:t>
          </a:r>
          <a:r>
            <a:rPr lang="de-DE" dirty="0"/>
            <a:t>zum inneren Dialog mit dem Text</a:t>
          </a:r>
        </a:p>
      </dgm:t>
    </dgm:pt>
    <dgm:pt modelId="{C735BC86-1B35-4466-A3A0-CD90F12EA4BE}" type="parTrans" cxnId="{CBC0267B-09A4-4715-88B9-244C255F7B3F}">
      <dgm:prSet/>
      <dgm:spPr/>
      <dgm:t>
        <a:bodyPr/>
        <a:lstStyle/>
        <a:p>
          <a:endParaRPr lang="de-DE"/>
        </a:p>
      </dgm:t>
    </dgm:pt>
    <dgm:pt modelId="{9EC4009C-EFC7-4A20-93FC-468712539C9C}" type="sibTrans" cxnId="{CBC0267B-09A4-4715-88B9-244C255F7B3F}">
      <dgm:prSet/>
      <dgm:spPr/>
      <dgm:t>
        <a:bodyPr/>
        <a:lstStyle/>
        <a:p>
          <a:endParaRPr lang="de-DE"/>
        </a:p>
      </dgm:t>
    </dgm:pt>
    <dgm:pt modelId="{3B28CE75-C7FD-41CD-8C90-3C2A5F95C3CE}">
      <dgm:prSet phldrT="[Text]"/>
      <dgm:spPr/>
      <dgm:t>
        <a:bodyPr/>
        <a:lstStyle/>
        <a:p>
          <a:r>
            <a:rPr lang="de-DE" i="1" dirty="0"/>
            <a:t>Die „Meisterlehre im Lesen“-Was zeichnet sie aus?</a:t>
          </a:r>
        </a:p>
      </dgm:t>
    </dgm:pt>
    <dgm:pt modelId="{5D22DC4E-418F-4115-BDE0-996F5AD96A4A}" type="sibTrans" cxnId="{9009718E-8A76-442B-87D0-66A289920190}">
      <dgm:prSet/>
      <dgm:spPr/>
      <dgm:t>
        <a:bodyPr/>
        <a:lstStyle/>
        <a:p>
          <a:endParaRPr lang="de-DE"/>
        </a:p>
      </dgm:t>
    </dgm:pt>
    <dgm:pt modelId="{CD5BAFB8-0B41-4652-99E1-32025F752BB9}" type="parTrans" cxnId="{9009718E-8A76-442B-87D0-66A289920190}">
      <dgm:prSet/>
      <dgm:spPr/>
      <dgm:t>
        <a:bodyPr/>
        <a:lstStyle/>
        <a:p>
          <a:endParaRPr lang="de-DE"/>
        </a:p>
      </dgm:t>
    </dgm:pt>
    <dgm:pt modelId="{CF2AC5F0-1C57-4174-9252-8EBAC59BD9F6}" type="pres">
      <dgm:prSet presAssocID="{C901BB95-785F-4BB2-9849-B3FCA0756ED1}" presName="Name0" presStyleCnt="0">
        <dgm:presLayoutVars>
          <dgm:chMax val="7"/>
          <dgm:chPref val="7"/>
          <dgm:dir/>
        </dgm:presLayoutVars>
      </dgm:prSet>
      <dgm:spPr/>
      <dgm:t>
        <a:bodyPr/>
        <a:lstStyle/>
        <a:p>
          <a:endParaRPr lang="de-DE"/>
        </a:p>
      </dgm:t>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3"/>
      <dgm:spPr/>
    </dgm:pt>
    <dgm:pt modelId="{C7921C71-D269-4FFD-952A-9AE5DC4B9B26}" type="pres">
      <dgm:prSet presAssocID="{C901BB95-785F-4BB2-9849-B3FCA0756ED1}" presName="conn" presStyleLbl="parChTrans1D2" presStyleIdx="0" presStyleCnt="1"/>
      <dgm:spPr/>
      <dgm:t>
        <a:bodyPr/>
        <a:lstStyle/>
        <a:p>
          <a:endParaRPr lang="de-DE"/>
        </a:p>
      </dgm:t>
    </dgm:pt>
    <dgm:pt modelId="{A31E2B67-A253-46A2-84ED-4D52A44E775B}" type="pres">
      <dgm:prSet presAssocID="{C901BB95-785F-4BB2-9849-B3FCA0756ED1}" presName="extraNode" presStyleLbl="node1" presStyleIdx="0" presStyleCnt="3"/>
      <dgm:spPr/>
    </dgm:pt>
    <dgm:pt modelId="{C4670574-B1CE-499F-9C31-A631D80CAAC0}" type="pres">
      <dgm:prSet presAssocID="{C901BB95-785F-4BB2-9849-B3FCA0756ED1}" presName="dstNode" presStyleLbl="node1" presStyleIdx="0" presStyleCnt="3"/>
      <dgm:spPr/>
    </dgm:pt>
    <dgm:pt modelId="{F342CDCC-29D3-4B9D-B9D1-28C6E09579A5}" type="pres">
      <dgm:prSet presAssocID="{3B28CE75-C7FD-41CD-8C90-3C2A5F95C3CE}" presName="text_1" presStyleLbl="node1" presStyleIdx="0" presStyleCnt="3">
        <dgm:presLayoutVars>
          <dgm:bulletEnabled val="1"/>
        </dgm:presLayoutVars>
      </dgm:prSet>
      <dgm:spPr/>
      <dgm:t>
        <a:bodyPr/>
        <a:lstStyle/>
        <a:p>
          <a:endParaRPr lang="de-DE"/>
        </a:p>
      </dgm:t>
    </dgm:pt>
    <dgm:pt modelId="{B9077D14-9D05-49DC-BCB3-A35924F30175}" type="pres">
      <dgm:prSet presAssocID="{3B28CE75-C7FD-41CD-8C90-3C2A5F95C3CE}" presName="accent_1" presStyleCnt="0"/>
      <dgm:spPr/>
    </dgm:pt>
    <dgm:pt modelId="{EF9C9375-61BD-4B84-B5D3-2E34BF693A14}" type="pres">
      <dgm:prSet presAssocID="{3B28CE75-C7FD-41CD-8C90-3C2A5F95C3CE}" presName="accentRepeatNode" presStyleLbl="solidFgAcc1" presStyleIdx="0" presStyleCnt="3"/>
      <dgm:spPr>
        <a:blipFill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pt>
    <dgm:pt modelId="{8CF53D53-3089-427A-B767-E4411978DCE0}" type="pres">
      <dgm:prSet presAssocID="{87B74E2B-AA19-4F2B-9DC1-9AD7042F5B90}" presName="text_2" presStyleLbl="node1" presStyleIdx="1" presStyleCnt="3">
        <dgm:presLayoutVars>
          <dgm:bulletEnabled val="1"/>
        </dgm:presLayoutVars>
      </dgm:prSet>
      <dgm:spPr/>
      <dgm:t>
        <a:bodyPr/>
        <a:lstStyle/>
        <a:p>
          <a:endParaRPr lang="de-DE"/>
        </a:p>
      </dgm:t>
    </dgm:pt>
    <dgm:pt modelId="{37C76100-591F-4CD5-A305-4D8E91D2FEBF}" type="pres">
      <dgm:prSet presAssocID="{87B74E2B-AA19-4F2B-9DC1-9AD7042F5B90}" presName="accent_2" presStyleCnt="0"/>
      <dgm:spPr/>
    </dgm:pt>
    <dgm:pt modelId="{F6023A61-5D55-43C4-B9C2-EE21DB1DE2D2}" type="pres">
      <dgm:prSet presAssocID="{87B74E2B-AA19-4F2B-9DC1-9AD7042F5B90}" presName="accentRepeatNode" presStyleLbl="solidFgAcc1" presStyleIdx="1" presStyleCnt="3"/>
      <dgm:spPr>
        <a:blipFill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pt>
    <dgm:pt modelId="{1C8F8B8C-C098-4C2C-92FC-27E3C90D4284}" type="pres">
      <dgm:prSet presAssocID="{C9421C1C-85DA-46AB-B510-DA53D1044BA9}" presName="text_3" presStyleLbl="node1" presStyleIdx="2" presStyleCnt="3">
        <dgm:presLayoutVars>
          <dgm:bulletEnabled val="1"/>
        </dgm:presLayoutVars>
      </dgm:prSet>
      <dgm:spPr/>
      <dgm:t>
        <a:bodyPr/>
        <a:lstStyle/>
        <a:p>
          <a:endParaRPr lang="de-DE"/>
        </a:p>
      </dgm:t>
    </dgm:pt>
    <dgm:pt modelId="{F1FF1908-D0A8-4A57-9CB6-AB295F759E33}" type="pres">
      <dgm:prSet presAssocID="{C9421C1C-85DA-46AB-B510-DA53D1044BA9}" presName="accent_3" presStyleCnt="0"/>
      <dgm:spPr/>
    </dgm:pt>
    <dgm:pt modelId="{F8CEE7CC-07F0-4AF7-90AE-518824AEC43E}" type="pres">
      <dgm:prSet presAssocID="{C9421C1C-85DA-46AB-B510-DA53D1044BA9}" presName="accentRepeatNode" presStyleLbl="solidFgAcc1" presStyleIdx="2" presStyleCnt="3"/>
      <dgm:spPr>
        <a:blipFill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pt>
  </dgm:ptLst>
  <dgm:cxnLst>
    <dgm:cxn modelId="{E56740EF-A1BF-4A48-9D29-CAD77F3EC6F5}" type="presOf" srcId="{C901BB95-785F-4BB2-9849-B3FCA0756ED1}" destId="{CF2AC5F0-1C57-4174-9252-8EBAC59BD9F6}" srcOrd="0" destOrd="0" presId="urn:microsoft.com/office/officeart/2008/layout/VerticalCurvedList"/>
    <dgm:cxn modelId="{6B065C0A-60B7-43AA-8017-E065315084E1}" type="presOf" srcId="{C9421C1C-85DA-46AB-B510-DA53D1044BA9}" destId="{1C8F8B8C-C098-4C2C-92FC-27E3C90D4284}" srcOrd="0" destOrd="0" presId="urn:microsoft.com/office/officeart/2008/layout/VerticalCurvedList"/>
    <dgm:cxn modelId="{EC0CC730-8FAC-4A2B-8B4D-58FC0837234F}" type="presOf" srcId="{3B28CE75-C7FD-41CD-8C90-3C2A5F95C3CE}" destId="{F342CDCC-29D3-4B9D-B9D1-28C6E09579A5}" srcOrd="0" destOrd="0" presId="urn:microsoft.com/office/officeart/2008/layout/VerticalCurvedList"/>
    <dgm:cxn modelId="{9009718E-8A76-442B-87D0-66A289920190}" srcId="{C901BB95-785F-4BB2-9849-B3FCA0756ED1}" destId="{3B28CE75-C7FD-41CD-8C90-3C2A5F95C3CE}" srcOrd="0" destOrd="0" parTransId="{CD5BAFB8-0B41-4652-99E1-32025F752BB9}" sibTransId="{5D22DC4E-418F-4115-BDE0-996F5AD96A4A}"/>
    <dgm:cxn modelId="{B955AFFC-5666-4744-8048-AC8E6A61D875}" type="presOf" srcId="{5D22DC4E-418F-4115-BDE0-996F5AD96A4A}" destId="{C7921C71-D269-4FFD-952A-9AE5DC4B9B26}" srcOrd="0" destOrd="0" presId="urn:microsoft.com/office/officeart/2008/layout/VerticalCurvedList"/>
    <dgm:cxn modelId="{71DEB2E3-DE95-4A10-BA1F-D68B87BE2CA4}" type="presOf" srcId="{87B74E2B-AA19-4F2B-9DC1-9AD7042F5B90}" destId="{8CF53D53-3089-427A-B767-E4411978DCE0}" srcOrd="0" destOrd="0" presId="urn:microsoft.com/office/officeart/2008/layout/VerticalCurvedList"/>
    <dgm:cxn modelId="{ED8F1CB5-3C42-45A1-8494-BDD611536F72}" srcId="{C901BB95-785F-4BB2-9849-B3FCA0756ED1}" destId="{87B74E2B-AA19-4F2B-9DC1-9AD7042F5B90}" srcOrd="1" destOrd="0" parTransId="{30E5145F-4D9F-4514-9B4C-C9FD8CDC14FE}" sibTransId="{100767C9-D4BC-48B5-A94D-CF6AECEF43E0}"/>
    <dgm:cxn modelId="{CBC0267B-09A4-4715-88B9-244C255F7B3F}" srcId="{C901BB95-785F-4BB2-9849-B3FCA0756ED1}" destId="{C9421C1C-85DA-46AB-B510-DA53D1044BA9}" srcOrd="2" destOrd="0" parTransId="{C735BC86-1B35-4466-A3A0-CD90F12EA4BE}" sibTransId="{9EC4009C-EFC7-4A20-93FC-468712539C9C}"/>
    <dgm:cxn modelId="{0F7FBAEA-8E88-4580-9C0E-B1CF5F124915}" type="presParOf" srcId="{CF2AC5F0-1C57-4174-9252-8EBAC59BD9F6}" destId="{5E2A32DB-7EC0-434C-B2EB-CBCF16523135}" srcOrd="0" destOrd="0" presId="urn:microsoft.com/office/officeart/2008/layout/VerticalCurvedList"/>
    <dgm:cxn modelId="{F1D47B3E-2DC6-4AF0-8391-B695D27432E0}" type="presParOf" srcId="{5E2A32DB-7EC0-434C-B2EB-CBCF16523135}" destId="{F819871A-E79B-4D14-9C88-39A88309526D}" srcOrd="0" destOrd="0" presId="urn:microsoft.com/office/officeart/2008/layout/VerticalCurvedList"/>
    <dgm:cxn modelId="{745B3B5A-254E-47E5-B049-E52F0EEA3C64}" type="presParOf" srcId="{F819871A-E79B-4D14-9C88-39A88309526D}" destId="{F8B2D8D5-1677-4862-9508-BCC29A761CDD}" srcOrd="0" destOrd="0" presId="urn:microsoft.com/office/officeart/2008/layout/VerticalCurvedList"/>
    <dgm:cxn modelId="{B60264F7-B621-48CE-87B4-12169CF97A4B}" type="presParOf" srcId="{F819871A-E79B-4D14-9C88-39A88309526D}" destId="{C7921C71-D269-4FFD-952A-9AE5DC4B9B26}" srcOrd="1" destOrd="0" presId="urn:microsoft.com/office/officeart/2008/layout/VerticalCurvedList"/>
    <dgm:cxn modelId="{62502901-B45A-410E-BD90-51B37D51C9F0}" type="presParOf" srcId="{F819871A-E79B-4D14-9C88-39A88309526D}" destId="{A31E2B67-A253-46A2-84ED-4D52A44E775B}" srcOrd="2" destOrd="0" presId="urn:microsoft.com/office/officeart/2008/layout/VerticalCurvedList"/>
    <dgm:cxn modelId="{21D48F50-D4D0-4E87-A2C8-3172466554B7}" type="presParOf" srcId="{F819871A-E79B-4D14-9C88-39A88309526D}" destId="{C4670574-B1CE-499F-9C31-A631D80CAAC0}" srcOrd="3" destOrd="0" presId="urn:microsoft.com/office/officeart/2008/layout/VerticalCurvedList"/>
    <dgm:cxn modelId="{8B6178B9-2F47-4495-824B-F8C1BB66C029}" type="presParOf" srcId="{5E2A32DB-7EC0-434C-B2EB-CBCF16523135}" destId="{F342CDCC-29D3-4B9D-B9D1-28C6E09579A5}" srcOrd="1" destOrd="0" presId="urn:microsoft.com/office/officeart/2008/layout/VerticalCurvedList"/>
    <dgm:cxn modelId="{C3664799-FE6D-4298-B1F0-644E54EC842C}" type="presParOf" srcId="{5E2A32DB-7EC0-434C-B2EB-CBCF16523135}" destId="{B9077D14-9D05-49DC-BCB3-A35924F30175}" srcOrd="2" destOrd="0" presId="urn:microsoft.com/office/officeart/2008/layout/VerticalCurvedList"/>
    <dgm:cxn modelId="{9AFC4D07-6232-4BFE-97CD-DA4F5D4222F1}" type="presParOf" srcId="{B9077D14-9D05-49DC-BCB3-A35924F30175}" destId="{EF9C9375-61BD-4B84-B5D3-2E34BF693A14}" srcOrd="0" destOrd="0" presId="urn:microsoft.com/office/officeart/2008/layout/VerticalCurvedList"/>
    <dgm:cxn modelId="{32FC4148-ED57-4037-8535-585DB751A020}" type="presParOf" srcId="{5E2A32DB-7EC0-434C-B2EB-CBCF16523135}" destId="{8CF53D53-3089-427A-B767-E4411978DCE0}" srcOrd="3" destOrd="0" presId="urn:microsoft.com/office/officeart/2008/layout/VerticalCurvedList"/>
    <dgm:cxn modelId="{840016F3-87CF-49D2-8113-FBBD627F315A}" type="presParOf" srcId="{5E2A32DB-7EC0-434C-B2EB-CBCF16523135}" destId="{37C76100-591F-4CD5-A305-4D8E91D2FEBF}" srcOrd="4" destOrd="0" presId="urn:microsoft.com/office/officeart/2008/layout/VerticalCurvedList"/>
    <dgm:cxn modelId="{91D9A8F4-507A-45D7-96FB-C671CD3B2CAA}" type="presParOf" srcId="{37C76100-591F-4CD5-A305-4D8E91D2FEBF}" destId="{F6023A61-5D55-43C4-B9C2-EE21DB1DE2D2}" srcOrd="0" destOrd="0" presId="urn:microsoft.com/office/officeart/2008/layout/VerticalCurvedList"/>
    <dgm:cxn modelId="{E9475F71-0D92-4536-8BED-C60D2DA96D83}" type="presParOf" srcId="{5E2A32DB-7EC0-434C-B2EB-CBCF16523135}" destId="{1C8F8B8C-C098-4C2C-92FC-27E3C90D4284}" srcOrd="5" destOrd="0" presId="urn:microsoft.com/office/officeart/2008/layout/VerticalCurvedList"/>
    <dgm:cxn modelId="{D0A4A14A-6543-4176-91DD-8C3CC1248489}" type="presParOf" srcId="{5E2A32DB-7EC0-434C-B2EB-CBCF16523135}" destId="{F1FF1908-D0A8-4A57-9CB6-AB295F759E33}" srcOrd="6" destOrd="0" presId="urn:microsoft.com/office/officeart/2008/layout/VerticalCurvedList"/>
    <dgm:cxn modelId="{6581C8BD-BC6B-4E06-AD63-1D00457B4D1B}" type="presParOf" srcId="{F1FF1908-D0A8-4A57-9CB6-AB295F759E33}" destId="{F8CEE7CC-07F0-4AF7-90AE-518824AEC43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61281C-70F2-4AEC-A1F8-A4A507EC51F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de-DE"/>
        </a:p>
      </dgm:t>
    </dgm:pt>
    <dgm:pt modelId="{A9C71BD5-B8F3-4435-ACBF-DB00B8A60B45}">
      <dgm:prSet phldrT="[Text]"/>
      <dgm:spPr/>
      <dgm:t>
        <a:bodyPr/>
        <a:lstStyle/>
        <a:p>
          <a:r>
            <a:rPr lang="de-DE" dirty="0"/>
            <a:t>Schritt 3: Das Sichtbare beim Lesen unsichtbar machen</a:t>
          </a:r>
        </a:p>
      </dgm:t>
    </dgm:pt>
    <dgm:pt modelId="{9BC2AF34-E0F8-4DAC-B9F8-BBB1E58A280A}" type="parTrans" cxnId="{AB35F9EC-8A19-40BA-80F9-EDA3CBF76EE4}">
      <dgm:prSet/>
      <dgm:spPr/>
      <dgm:t>
        <a:bodyPr/>
        <a:lstStyle/>
        <a:p>
          <a:endParaRPr lang="de-DE"/>
        </a:p>
      </dgm:t>
    </dgm:pt>
    <dgm:pt modelId="{AE43FA25-CD73-46C5-80D0-CFE3F3AF12F4}" type="sibTrans" cxnId="{AB35F9EC-8A19-40BA-80F9-EDA3CBF76EE4}">
      <dgm:prSet/>
      <dgm:spPr/>
      <dgm:t>
        <a:bodyPr/>
        <a:lstStyle/>
        <a:p>
          <a:endParaRPr lang="de-DE"/>
        </a:p>
      </dgm:t>
    </dgm:pt>
    <dgm:pt modelId="{8F681F35-C200-4C73-9DD6-0DB4A0D90AFC}">
      <dgm:prSet phldrT="[Text]"/>
      <dgm:spPr/>
      <dgm:t>
        <a:bodyPr/>
        <a:lstStyle/>
        <a:p>
          <a:r>
            <a:rPr lang="de-DE" dirty="0"/>
            <a:t>Schritt 2: </a:t>
          </a:r>
        </a:p>
        <a:p>
          <a:r>
            <a:rPr lang="de-DE" dirty="0"/>
            <a:t>Routinen aufbauen</a:t>
          </a:r>
        </a:p>
      </dgm:t>
    </dgm:pt>
    <dgm:pt modelId="{6095BD37-7346-4C3D-AFFC-0AF88582F014}" type="parTrans" cxnId="{E29011A5-63E9-4FB6-B4B9-6A7F14707E55}">
      <dgm:prSet/>
      <dgm:spPr/>
      <dgm:t>
        <a:bodyPr/>
        <a:lstStyle/>
        <a:p>
          <a:endParaRPr lang="de-DE"/>
        </a:p>
      </dgm:t>
    </dgm:pt>
    <dgm:pt modelId="{6AEBA3D1-C104-4670-BA32-6A9B69EC87BA}" type="sibTrans" cxnId="{E29011A5-63E9-4FB6-B4B9-6A7F14707E55}">
      <dgm:prSet/>
      <dgm:spPr/>
      <dgm:t>
        <a:bodyPr/>
        <a:lstStyle/>
        <a:p>
          <a:endParaRPr lang="de-DE"/>
        </a:p>
      </dgm:t>
    </dgm:pt>
    <dgm:pt modelId="{96723AD5-E9CD-4358-8C61-18111A9C4602}">
      <dgm:prSet phldrT="[Text]"/>
      <dgm:spPr/>
      <dgm:t>
        <a:bodyPr/>
        <a:lstStyle/>
        <a:p>
          <a:r>
            <a:rPr lang="de-DE" dirty="0"/>
            <a:t>Schritt 1: </a:t>
          </a:r>
        </a:p>
        <a:p>
          <a:r>
            <a:rPr lang="de-DE" dirty="0"/>
            <a:t>Das Unsichtbare beim Lesen sichtbar machen</a:t>
          </a:r>
        </a:p>
      </dgm:t>
    </dgm:pt>
    <dgm:pt modelId="{97F8D959-2829-4D86-83F8-9A27DE38660C}" type="parTrans" cxnId="{29BD3446-3721-4212-AB4A-32BBA598C1FF}">
      <dgm:prSet/>
      <dgm:spPr/>
      <dgm:t>
        <a:bodyPr/>
        <a:lstStyle/>
        <a:p>
          <a:endParaRPr lang="de-DE"/>
        </a:p>
      </dgm:t>
    </dgm:pt>
    <dgm:pt modelId="{9D34D925-0686-439B-87A9-FB3646AE7DAD}" type="sibTrans" cxnId="{29BD3446-3721-4212-AB4A-32BBA598C1FF}">
      <dgm:prSet/>
      <dgm:spPr/>
      <dgm:t>
        <a:bodyPr/>
        <a:lstStyle/>
        <a:p>
          <a:endParaRPr lang="de-DE"/>
        </a:p>
      </dgm:t>
    </dgm:pt>
    <dgm:pt modelId="{6CB3D7D0-61F0-49D9-96A1-872CD95D7A65}" type="pres">
      <dgm:prSet presAssocID="{FC61281C-70F2-4AEC-A1F8-A4A507EC51FA}" presName="outerComposite" presStyleCnt="0">
        <dgm:presLayoutVars>
          <dgm:chMax val="5"/>
          <dgm:dir/>
          <dgm:resizeHandles val="exact"/>
        </dgm:presLayoutVars>
      </dgm:prSet>
      <dgm:spPr/>
      <dgm:t>
        <a:bodyPr/>
        <a:lstStyle/>
        <a:p>
          <a:endParaRPr lang="de-DE"/>
        </a:p>
      </dgm:t>
    </dgm:pt>
    <dgm:pt modelId="{ECE1D240-A967-441C-B1EE-24F13F70D806}" type="pres">
      <dgm:prSet presAssocID="{FC61281C-70F2-4AEC-A1F8-A4A507EC51FA}" presName="dummyMaxCanvas" presStyleCnt="0">
        <dgm:presLayoutVars/>
      </dgm:prSet>
      <dgm:spPr/>
    </dgm:pt>
    <dgm:pt modelId="{5CC032D7-A35D-4983-9FF1-ED339D13AEC7}" type="pres">
      <dgm:prSet presAssocID="{FC61281C-70F2-4AEC-A1F8-A4A507EC51FA}" presName="ThreeNodes_1" presStyleLbl="node1" presStyleIdx="0" presStyleCnt="3" custLinFactNeighborX="29640" custLinFactNeighborY="7200">
        <dgm:presLayoutVars>
          <dgm:bulletEnabled val="1"/>
        </dgm:presLayoutVars>
      </dgm:prSet>
      <dgm:spPr/>
      <dgm:t>
        <a:bodyPr/>
        <a:lstStyle/>
        <a:p>
          <a:endParaRPr lang="de-DE"/>
        </a:p>
      </dgm:t>
    </dgm:pt>
    <dgm:pt modelId="{3E97AD0F-059F-43B1-9556-5AF024EBED08}" type="pres">
      <dgm:prSet presAssocID="{FC61281C-70F2-4AEC-A1F8-A4A507EC51FA}" presName="ThreeNodes_2" presStyleLbl="node1" presStyleIdx="1" presStyleCnt="3">
        <dgm:presLayoutVars>
          <dgm:bulletEnabled val="1"/>
        </dgm:presLayoutVars>
      </dgm:prSet>
      <dgm:spPr/>
      <dgm:t>
        <a:bodyPr/>
        <a:lstStyle/>
        <a:p>
          <a:endParaRPr lang="de-DE"/>
        </a:p>
      </dgm:t>
    </dgm:pt>
    <dgm:pt modelId="{0BD3C925-AD08-464E-884D-594D92F4A6F9}" type="pres">
      <dgm:prSet presAssocID="{FC61281C-70F2-4AEC-A1F8-A4A507EC51FA}" presName="ThreeNodes_3" presStyleLbl="node1" presStyleIdx="2" presStyleCnt="3" custLinFactNeighborX="-30154" custLinFactNeighborY="-2993">
        <dgm:presLayoutVars>
          <dgm:bulletEnabled val="1"/>
        </dgm:presLayoutVars>
      </dgm:prSet>
      <dgm:spPr/>
      <dgm:t>
        <a:bodyPr/>
        <a:lstStyle/>
        <a:p>
          <a:endParaRPr lang="de-DE"/>
        </a:p>
      </dgm:t>
    </dgm:pt>
    <dgm:pt modelId="{AF078BC7-2881-4711-A867-DE0E11A0ECCC}" type="pres">
      <dgm:prSet presAssocID="{FC61281C-70F2-4AEC-A1F8-A4A507EC51FA}" presName="ThreeConn_1-2" presStyleLbl="fgAccFollowNode1" presStyleIdx="0" presStyleCnt="2" custAng="10800000">
        <dgm:presLayoutVars>
          <dgm:bulletEnabled val="1"/>
        </dgm:presLayoutVars>
      </dgm:prSet>
      <dgm:spPr/>
      <dgm:t>
        <a:bodyPr/>
        <a:lstStyle/>
        <a:p>
          <a:endParaRPr lang="de-DE"/>
        </a:p>
      </dgm:t>
    </dgm:pt>
    <dgm:pt modelId="{3C79DE66-2F34-4EDF-A134-97062D5153D1}" type="pres">
      <dgm:prSet presAssocID="{FC61281C-70F2-4AEC-A1F8-A4A507EC51FA}" presName="ThreeConn_2-3" presStyleLbl="fgAccFollowNode1" presStyleIdx="1" presStyleCnt="2" custAng="10800000" custLinFactX="-100000" custLinFactNeighborX="-108750" custLinFactNeighborY="24887">
        <dgm:presLayoutVars>
          <dgm:bulletEnabled val="1"/>
        </dgm:presLayoutVars>
      </dgm:prSet>
      <dgm:spPr/>
      <dgm:t>
        <a:bodyPr/>
        <a:lstStyle/>
        <a:p>
          <a:endParaRPr lang="de-DE"/>
        </a:p>
      </dgm:t>
    </dgm:pt>
    <dgm:pt modelId="{C4633436-0265-48BE-9785-7AFD42DAFE9C}" type="pres">
      <dgm:prSet presAssocID="{FC61281C-70F2-4AEC-A1F8-A4A507EC51FA}" presName="ThreeNodes_1_text" presStyleLbl="node1" presStyleIdx="2" presStyleCnt="3">
        <dgm:presLayoutVars>
          <dgm:bulletEnabled val="1"/>
        </dgm:presLayoutVars>
      </dgm:prSet>
      <dgm:spPr/>
      <dgm:t>
        <a:bodyPr/>
        <a:lstStyle/>
        <a:p>
          <a:endParaRPr lang="de-DE"/>
        </a:p>
      </dgm:t>
    </dgm:pt>
    <dgm:pt modelId="{3330F2EF-3353-498D-888E-2C2274ACEF00}" type="pres">
      <dgm:prSet presAssocID="{FC61281C-70F2-4AEC-A1F8-A4A507EC51FA}" presName="ThreeNodes_2_text" presStyleLbl="node1" presStyleIdx="2" presStyleCnt="3">
        <dgm:presLayoutVars>
          <dgm:bulletEnabled val="1"/>
        </dgm:presLayoutVars>
      </dgm:prSet>
      <dgm:spPr/>
      <dgm:t>
        <a:bodyPr/>
        <a:lstStyle/>
        <a:p>
          <a:endParaRPr lang="de-DE"/>
        </a:p>
      </dgm:t>
    </dgm:pt>
    <dgm:pt modelId="{E6E514F3-C5D1-49E9-A70C-7A2EBE79EB1C}" type="pres">
      <dgm:prSet presAssocID="{FC61281C-70F2-4AEC-A1F8-A4A507EC51FA}" presName="ThreeNodes_3_text" presStyleLbl="node1" presStyleIdx="2" presStyleCnt="3">
        <dgm:presLayoutVars>
          <dgm:bulletEnabled val="1"/>
        </dgm:presLayoutVars>
      </dgm:prSet>
      <dgm:spPr/>
      <dgm:t>
        <a:bodyPr/>
        <a:lstStyle/>
        <a:p>
          <a:endParaRPr lang="de-DE"/>
        </a:p>
      </dgm:t>
    </dgm:pt>
  </dgm:ptLst>
  <dgm:cxnLst>
    <dgm:cxn modelId="{C37F0134-8AE7-41D5-B77C-95B5896AF06F}" type="presOf" srcId="{6AEBA3D1-C104-4670-BA32-6A9B69EC87BA}" destId="{3C79DE66-2F34-4EDF-A134-97062D5153D1}" srcOrd="0" destOrd="0" presId="urn:microsoft.com/office/officeart/2005/8/layout/vProcess5"/>
    <dgm:cxn modelId="{C575E34D-60DD-43C4-BF7D-6F777F3D47BA}" type="presOf" srcId="{8F681F35-C200-4C73-9DD6-0DB4A0D90AFC}" destId="{3E97AD0F-059F-43B1-9556-5AF024EBED08}" srcOrd="0" destOrd="0" presId="urn:microsoft.com/office/officeart/2005/8/layout/vProcess5"/>
    <dgm:cxn modelId="{E29011A5-63E9-4FB6-B4B9-6A7F14707E55}" srcId="{FC61281C-70F2-4AEC-A1F8-A4A507EC51FA}" destId="{8F681F35-C200-4C73-9DD6-0DB4A0D90AFC}" srcOrd="1" destOrd="0" parTransId="{6095BD37-7346-4C3D-AFFC-0AF88582F014}" sibTransId="{6AEBA3D1-C104-4670-BA32-6A9B69EC87BA}"/>
    <dgm:cxn modelId="{09D9DC14-A7F8-4A2F-8618-4D4E30FF93EF}" type="presOf" srcId="{96723AD5-E9CD-4358-8C61-18111A9C4602}" destId="{0BD3C925-AD08-464E-884D-594D92F4A6F9}" srcOrd="0" destOrd="0" presId="urn:microsoft.com/office/officeart/2005/8/layout/vProcess5"/>
    <dgm:cxn modelId="{4A4293EB-CAB6-4ED4-98AD-094595702C05}" type="presOf" srcId="{FC61281C-70F2-4AEC-A1F8-A4A507EC51FA}" destId="{6CB3D7D0-61F0-49D9-96A1-872CD95D7A65}" srcOrd="0" destOrd="0" presId="urn:microsoft.com/office/officeart/2005/8/layout/vProcess5"/>
    <dgm:cxn modelId="{55158963-1C9E-4267-90B7-FC17A46E8A97}" type="presOf" srcId="{A9C71BD5-B8F3-4435-ACBF-DB00B8A60B45}" destId="{C4633436-0265-48BE-9785-7AFD42DAFE9C}" srcOrd="1" destOrd="0" presId="urn:microsoft.com/office/officeart/2005/8/layout/vProcess5"/>
    <dgm:cxn modelId="{AB35F9EC-8A19-40BA-80F9-EDA3CBF76EE4}" srcId="{FC61281C-70F2-4AEC-A1F8-A4A507EC51FA}" destId="{A9C71BD5-B8F3-4435-ACBF-DB00B8A60B45}" srcOrd="0" destOrd="0" parTransId="{9BC2AF34-E0F8-4DAC-B9F8-BBB1E58A280A}" sibTransId="{AE43FA25-CD73-46C5-80D0-CFE3F3AF12F4}"/>
    <dgm:cxn modelId="{EE2ADDCA-442C-4650-9A2A-66FC13D4AB49}" type="presOf" srcId="{8F681F35-C200-4C73-9DD6-0DB4A0D90AFC}" destId="{3330F2EF-3353-498D-888E-2C2274ACEF00}" srcOrd="1" destOrd="0" presId="urn:microsoft.com/office/officeart/2005/8/layout/vProcess5"/>
    <dgm:cxn modelId="{83719F70-DB92-4985-9A64-71E8EF1A54FE}" type="presOf" srcId="{96723AD5-E9CD-4358-8C61-18111A9C4602}" destId="{E6E514F3-C5D1-49E9-A70C-7A2EBE79EB1C}" srcOrd="1" destOrd="0" presId="urn:microsoft.com/office/officeart/2005/8/layout/vProcess5"/>
    <dgm:cxn modelId="{BCBF365F-5261-4EA2-B4B1-2412B57C1736}" type="presOf" srcId="{A9C71BD5-B8F3-4435-ACBF-DB00B8A60B45}" destId="{5CC032D7-A35D-4983-9FF1-ED339D13AEC7}" srcOrd="0" destOrd="0" presId="urn:microsoft.com/office/officeart/2005/8/layout/vProcess5"/>
    <dgm:cxn modelId="{BED5F3AF-E29E-4FD8-AF55-3F0B56C56712}" type="presOf" srcId="{AE43FA25-CD73-46C5-80D0-CFE3F3AF12F4}" destId="{AF078BC7-2881-4711-A867-DE0E11A0ECCC}" srcOrd="0" destOrd="0" presId="urn:microsoft.com/office/officeart/2005/8/layout/vProcess5"/>
    <dgm:cxn modelId="{29BD3446-3721-4212-AB4A-32BBA598C1FF}" srcId="{FC61281C-70F2-4AEC-A1F8-A4A507EC51FA}" destId="{96723AD5-E9CD-4358-8C61-18111A9C4602}" srcOrd="2" destOrd="0" parTransId="{97F8D959-2829-4D86-83F8-9A27DE38660C}" sibTransId="{9D34D925-0686-439B-87A9-FB3646AE7DAD}"/>
    <dgm:cxn modelId="{6E009D82-ADE2-42C9-A9AB-8352CC4F8C2C}" type="presParOf" srcId="{6CB3D7D0-61F0-49D9-96A1-872CD95D7A65}" destId="{ECE1D240-A967-441C-B1EE-24F13F70D806}" srcOrd="0" destOrd="0" presId="urn:microsoft.com/office/officeart/2005/8/layout/vProcess5"/>
    <dgm:cxn modelId="{DCC50BC5-4757-4B26-9281-FFE8D14B46FA}" type="presParOf" srcId="{6CB3D7D0-61F0-49D9-96A1-872CD95D7A65}" destId="{5CC032D7-A35D-4983-9FF1-ED339D13AEC7}" srcOrd="1" destOrd="0" presId="urn:microsoft.com/office/officeart/2005/8/layout/vProcess5"/>
    <dgm:cxn modelId="{7104DDD2-DD42-4D9B-92DE-2C5967FF4E37}" type="presParOf" srcId="{6CB3D7D0-61F0-49D9-96A1-872CD95D7A65}" destId="{3E97AD0F-059F-43B1-9556-5AF024EBED08}" srcOrd="2" destOrd="0" presId="urn:microsoft.com/office/officeart/2005/8/layout/vProcess5"/>
    <dgm:cxn modelId="{81D40F26-CF11-4847-9AAF-6BF6A79FBCBB}" type="presParOf" srcId="{6CB3D7D0-61F0-49D9-96A1-872CD95D7A65}" destId="{0BD3C925-AD08-464E-884D-594D92F4A6F9}" srcOrd="3" destOrd="0" presId="urn:microsoft.com/office/officeart/2005/8/layout/vProcess5"/>
    <dgm:cxn modelId="{5FF8F55E-48F9-4483-A698-1A8123073D7F}" type="presParOf" srcId="{6CB3D7D0-61F0-49D9-96A1-872CD95D7A65}" destId="{AF078BC7-2881-4711-A867-DE0E11A0ECCC}" srcOrd="4" destOrd="0" presId="urn:microsoft.com/office/officeart/2005/8/layout/vProcess5"/>
    <dgm:cxn modelId="{BE2EC883-168A-4348-B304-9F9E361296D8}" type="presParOf" srcId="{6CB3D7D0-61F0-49D9-96A1-872CD95D7A65}" destId="{3C79DE66-2F34-4EDF-A134-97062D5153D1}" srcOrd="5" destOrd="0" presId="urn:microsoft.com/office/officeart/2005/8/layout/vProcess5"/>
    <dgm:cxn modelId="{4AEC060A-8CDF-41D0-8857-31C225AF55E0}" type="presParOf" srcId="{6CB3D7D0-61F0-49D9-96A1-872CD95D7A65}" destId="{C4633436-0265-48BE-9785-7AFD42DAFE9C}" srcOrd="6" destOrd="0" presId="urn:microsoft.com/office/officeart/2005/8/layout/vProcess5"/>
    <dgm:cxn modelId="{61A3EA5A-A975-4879-9AF1-5F13E4259B8F}" type="presParOf" srcId="{6CB3D7D0-61F0-49D9-96A1-872CD95D7A65}" destId="{3330F2EF-3353-498D-888E-2C2274ACEF00}" srcOrd="7" destOrd="0" presId="urn:microsoft.com/office/officeart/2005/8/layout/vProcess5"/>
    <dgm:cxn modelId="{130DCC19-4EEC-4F23-8F01-89D36D3006B0}" type="presParOf" srcId="{6CB3D7D0-61F0-49D9-96A1-872CD95D7A65}" destId="{E6E514F3-C5D1-49E9-A70C-7A2EBE79EB1C}"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2DF613-C6BA-4B44-8486-E86A408F38DA}">
      <dsp:nvSpPr>
        <dsp:cNvPr id="0" name=""/>
        <dsp:cNvSpPr/>
      </dsp:nvSpPr>
      <dsp:spPr>
        <a:xfrm rot="5400000">
          <a:off x="5235211" y="-2000228"/>
          <a:ext cx="1183351" cy="548412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i="1" kern="1200" dirty="0"/>
            <a:t>Grundlagen: Kognitive und metakognitive Lesestrategien und ihre Bedeutung für fachliches Lernen </a:t>
          </a:r>
          <a:endParaRPr lang="de-DE" sz="2300" kern="1200" dirty="0"/>
        </a:p>
      </dsp:txBody>
      <dsp:txXfrm rot="5400000">
        <a:off x="5235211" y="-2000228"/>
        <a:ext cx="1183351" cy="5484129"/>
      </dsp:txXfrm>
    </dsp:sp>
    <dsp:sp modelId="{A3AE5F64-3F30-8B49-A0CE-7CBE630C3907}">
      <dsp:nvSpPr>
        <dsp:cNvPr id="0" name=""/>
        <dsp:cNvSpPr/>
      </dsp:nvSpPr>
      <dsp:spPr>
        <a:xfrm>
          <a:off x="0" y="2241"/>
          <a:ext cx="3084822" cy="14791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b="1" i="0" kern="1200" dirty="0"/>
            <a:t>Block 1</a:t>
          </a:r>
          <a:endParaRPr lang="de-DE" sz="3600" i="0" kern="1200" dirty="0"/>
        </a:p>
      </dsp:txBody>
      <dsp:txXfrm>
        <a:off x="0" y="2241"/>
        <a:ext cx="3084822" cy="1479189"/>
      </dsp:txXfrm>
    </dsp:sp>
    <dsp:sp modelId="{0497E605-4956-DB47-92F6-21E87F66C22D}">
      <dsp:nvSpPr>
        <dsp:cNvPr id="0" name=""/>
        <dsp:cNvSpPr/>
      </dsp:nvSpPr>
      <dsp:spPr>
        <a:xfrm rot="5400000">
          <a:off x="5235211" y="-447079"/>
          <a:ext cx="1183351" cy="5484129"/>
        </a:xfrm>
        <a:prstGeom prst="round2SameRect">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i="1" kern="1200" dirty="0">
              <a:solidFill>
                <a:srgbClr val="FF0000"/>
              </a:solidFill>
            </a:rPr>
            <a:t>Ein Erfolgsmodell der Strategie-vermittlung: die „Meisterlehre im Lesen“ </a:t>
          </a:r>
          <a:endParaRPr lang="de-DE" sz="2300" kern="1200" dirty="0">
            <a:solidFill>
              <a:srgbClr val="FF0000"/>
            </a:solidFill>
          </a:endParaRPr>
        </a:p>
      </dsp:txBody>
      <dsp:txXfrm rot="5400000">
        <a:off x="5235211" y="-447079"/>
        <a:ext cx="1183351" cy="5484129"/>
      </dsp:txXfrm>
    </dsp:sp>
    <dsp:sp modelId="{2AF7B3DB-27DF-F943-9654-1F2219E0DBCE}">
      <dsp:nvSpPr>
        <dsp:cNvPr id="0" name=""/>
        <dsp:cNvSpPr/>
      </dsp:nvSpPr>
      <dsp:spPr>
        <a:xfrm>
          <a:off x="0" y="1555390"/>
          <a:ext cx="3084822" cy="1479189"/>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b="1" i="0" kern="1200" dirty="0"/>
            <a:t>Block 2</a:t>
          </a:r>
          <a:endParaRPr lang="de-DE" sz="3600" i="0" kern="1200" dirty="0"/>
        </a:p>
      </dsp:txBody>
      <dsp:txXfrm>
        <a:off x="0" y="1555390"/>
        <a:ext cx="3084822" cy="1479189"/>
      </dsp:txXfrm>
    </dsp:sp>
    <dsp:sp modelId="{46856FDA-1935-154F-9B41-39C7C287F22B}">
      <dsp:nvSpPr>
        <dsp:cNvPr id="0" name=""/>
        <dsp:cNvSpPr/>
      </dsp:nvSpPr>
      <dsp:spPr>
        <a:xfrm rot="5400000">
          <a:off x="5235211" y="1106070"/>
          <a:ext cx="1183351" cy="5484129"/>
        </a:xfrm>
        <a:prstGeom prst="round2Same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i="1" kern="1200" dirty="0"/>
            <a:t>Lesestrategien in der Unterrichts-und Fortbildungspraxis – Beispiel ‚Reziprokes Lehren‘</a:t>
          </a:r>
          <a:endParaRPr lang="de-DE" sz="2300" kern="1200" dirty="0"/>
        </a:p>
      </dsp:txBody>
      <dsp:txXfrm rot="5400000">
        <a:off x="5235211" y="1106070"/>
        <a:ext cx="1183351" cy="5484129"/>
      </dsp:txXfrm>
    </dsp:sp>
    <dsp:sp modelId="{839D52DF-31C8-F04B-B43B-8F3043FA77BF}">
      <dsp:nvSpPr>
        <dsp:cNvPr id="0" name=""/>
        <dsp:cNvSpPr/>
      </dsp:nvSpPr>
      <dsp:spPr>
        <a:xfrm>
          <a:off x="0" y="3108539"/>
          <a:ext cx="3084822" cy="147918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b="1" i="0" kern="1200" dirty="0"/>
            <a:t>Block 3</a:t>
          </a:r>
          <a:endParaRPr lang="de-DE" sz="3600" i="0" kern="1200" dirty="0"/>
        </a:p>
      </dsp:txBody>
      <dsp:txXfrm>
        <a:off x="0" y="3108539"/>
        <a:ext cx="3084822" cy="14791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2CDCC-29D3-4B9D-B9D1-28C6E09579A5}">
      <dsp:nvSpPr>
        <dsp:cNvPr id="0" name=""/>
        <dsp:cNvSpPr/>
      </dsp:nvSpPr>
      <dsp:spPr>
        <a:xfrm>
          <a:off x="564979" y="406400"/>
          <a:ext cx="5475833" cy="812800"/>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de-DE" sz="2400" i="1" kern="1200" dirty="0"/>
            <a:t>Die „Meisterlehre im Lesen“-Was zeichnet sie aus?</a:t>
          </a:r>
        </a:p>
      </dsp:txBody>
      <dsp:txXfrm>
        <a:off x="564979" y="406400"/>
        <a:ext cx="5475833" cy="812800"/>
      </dsp:txXfrm>
    </dsp:sp>
    <dsp:sp modelId="{EF9C9375-61BD-4B84-B5D3-2E34BF693A14}">
      <dsp:nvSpPr>
        <dsp:cNvPr id="0" name=""/>
        <dsp:cNvSpPr/>
      </dsp:nvSpPr>
      <dsp:spPr>
        <a:xfrm>
          <a:off x="56979" y="304800"/>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53D53-3089-427A-B767-E4411978DCE0}">
      <dsp:nvSpPr>
        <dsp:cNvPr id="0" name=""/>
        <dsp:cNvSpPr/>
      </dsp:nvSpPr>
      <dsp:spPr>
        <a:xfrm>
          <a:off x="860432" y="1625599"/>
          <a:ext cx="5180380" cy="812800"/>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de-DE" sz="2400" i="1" kern="1200" dirty="0" err="1"/>
            <a:t>Scaffolding</a:t>
          </a:r>
          <a:r>
            <a:rPr lang="de-DE" sz="2400" kern="1200" dirty="0"/>
            <a:t> und </a:t>
          </a:r>
          <a:r>
            <a:rPr lang="de-DE" sz="2400" kern="1200" dirty="0" smtClean="0"/>
            <a:t>„Lautes Denken“</a:t>
          </a:r>
          <a:endParaRPr lang="de-DE" sz="2400" kern="1200" dirty="0"/>
        </a:p>
      </dsp:txBody>
      <dsp:txXfrm>
        <a:off x="860432" y="1625599"/>
        <a:ext cx="5180380" cy="812800"/>
      </dsp:txXfrm>
    </dsp:sp>
    <dsp:sp modelId="{F6023A61-5D55-43C4-B9C2-EE21DB1DE2D2}">
      <dsp:nvSpPr>
        <dsp:cNvPr id="0" name=""/>
        <dsp:cNvSpPr/>
      </dsp:nvSpPr>
      <dsp:spPr>
        <a:xfrm>
          <a:off x="352432" y="1523999"/>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1C8F8B8C-C098-4C2C-92FC-27E3C90D4284}">
      <dsp:nvSpPr>
        <dsp:cNvPr id="0" name=""/>
        <dsp:cNvSpPr/>
      </dsp:nvSpPr>
      <dsp:spPr>
        <a:xfrm>
          <a:off x="564979" y="2844800"/>
          <a:ext cx="5475833" cy="812800"/>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de-DE" sz="2400" kern="1200" dirty="0"/>
            <a:t>Vom </a:t>
          </a:r>
          <a:r>
            <a:rPr lang="de-DE" sz="2400" kern="1200" dirty="0" smtClean="0"/>
            <a:t>„Lauten Denken“ </a:t>
          </a:r>
          <a:r>
            <a:rPr lang="de-DE" sz="2400" kern="1200" dirty="0"/>
            <a:t>zum inneren Dialog mit dem Text</a:t>
          </a:r>
        </a:p>
      </dsp:txBody>
      <dsp:txXfrm>
        <a:off x="564979" y="2844800"/>
        <a:ext cx="5475833" cy="812800"/>
      </dsp:txXfrm>
    </dsp:sp>
    <dsp:sp modelId="{F8CEE7CC-07F0-4AF7-90AE-518824AEC43E}">
      <dsp:nvSpPr>
        <dsp:cNvPr id="0" name=""/>
        <dsp:cNvSpPr/>
      </dsp:nvSpPr>
      <dsp:spPr>
        <a:xfrm>
          <a:off x="56979" y="2743200"/>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pPr/>
              <a:t>9/17/2022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pPr/>
              <a:t>‹Nr.›</a:t>
            </a:fld>
            <a:endParaRPr lang="en-US" dirty="0"/>
          </a:p>
        </p:txBody>
      </p:sp>
    </p:spTree>
    <p:extLst>
      <p:ext uri="{BB962C8B-B14F-4D97-AF65-F5344CB8AC3E}">
        <p14:creationId xmlns:p14="http://schemas.microsoft.com/office/powerpoint/2010/main" xmlns=""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1</a:t>
            </a:fld>
            <a:endParaRPr lang="en-US" dirty="0"/>
          </a:p>
        </p:txBody>
      </p:sp>
    </p:spTree>
    <p:extLst>
      <p:ext uri="{BB962C8B-B14F-4D97-AF65-F5344CB8AC3E}">
        <p14:creationId xmlns:p14="http://schemas.microsoft.com/office/powerpoint/2010/main" xmlns="" val="248188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spcBef>
                <a:spcPct val="0"/>
              </a:spcBef>
            </a:pPr>
            <a:r>
              <a:rPr lang="de-DE" dirty="0"/>
              <a:t>Schließen Sie diesen Block aus Modul 5 mit zwei Überlegungen.</a:t>
            </a:r>
          </a:p>
          <a:p>
            <a:pPr>
              <a:spcBef>
                <a:spcPct val="0"/>
              </a:spcBef>
            </a:pPr>
            <a:endParaRPr lang="de-DE" dirty="0"/>
          </a:p>
          <a:p>
            <a:pPr>
              <a:spcBef>
                <a:spcPct val="0"/>
              </a:spcBef>
            </a:pPr>
            <a:r>
              <a:rPr lang="de-DE" dirty="0"/>
              <a:t>Die erste Frage nach dem Nutzen von Textstrategien  zur Entwicklung des Leseverstehens, aber auch nach möglichen Hindernissen ist so komplex wie Ihre pädagogische Praxis. </a:t>
            </a:r>
          </a:p>
          <a:p>
            <a:pPr>
              <a:spcBef>
                <a:spcPct val="0"/>
              </a:spcBef>
            </a:pPr>
            <a:r>
              <a:rPr lang="de-DE" dirty="0"/>
              <a:t>Die zweite Frage  bezieht sich auf das Vermittlungsmodell der Meisterlehre und ihre Anwendung in </a:t>
            </a:r>
          </a:p>
          <a:p>
            <a:pPr>
              <a:spcBef>
                <a:spcPct val="0"/>
              </a:spcBef>
            </a:pPr>
            <a:r>
              <a:rPr lang="de-DE" dirty="0"/>
              <a:t>Sie könnten folgende Überlegungen anstellen: Welche Strategien erscheinen Ihnen besonders bedeutsam? Welche sind bereits fest in Ihrem Unterricht verankert? Welche Erfahrungen haben Sie mit dem ein oder anderen gemacht? Eventuell auch negative?</a:t>
            </a:r>
          </a:p>
          <a:p>
            <a:r>
              <a:rPr lang="de-DE" dirty="0"/>
              <a:t>Als Hintergrundinformation können Sie das Lehrerhandbuch S. </a:t>
            </a:r>
            <a:r>
              <a:rPr lang="de-DE" dirty="0" err="1"/>
              <a:t>xxxx</a:t>
            </a:r>
            <a:r>
              <a:rPr lang="de-DE" dirty="0"/>
              <a:t> heranziehen.</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Lautes Denken und Dialog mit dem Text bereiten inhaltliche Erarbeitung vor, ersetzen sie jedoch nicht. Die eigentliche Auseinandersetzung mit dem Text folgt, allerdings gut vorbereitet und auf individuellen Wegen angebahnt.</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spcBef>
                <a:spcPct val="0"/>
              </a:spcBef>
            </a:pPr>
            <a:r>
              <a:rPr lang="de-DE" dirty="0"/>
              <a:t>Schließen Sie diesen Block aus Modul 5 mit zwei Überlegungen.</a:t>
            </a:r>
          </a:p>
          <a:p>
            <a:pPr>
              <a:spcBef>
                <a:spcPct val="0"/>
              </a:spcBef>
            </a:pPr>
            <a:endParaRPr lang="de-DE" dirty="0"/>
          </a:p>
          <a:p>
            <a:pPr>
              <a:spcBef>
                <a:spcPct val="0"/>
              </a:spcBef>
            </a:pPr>
            <a:r>
              <a:rPr lang="de-DE" dirty="0"/>
              <a:t>Die erste Frage nach dem Nutzen von Textstrategien  zur Entwicklung des Leseverstehens, aber auch nach möglichen Hindernissen ist so komplex wie Ihre pädagogische Praxis. </a:t>
            </a:r>
          </a:p>
          <a:p>
            <a:pPr>
              <a:spcBef>
                <a:spcPct val="0"/>
              </a:spcBef>
            </a:pPr>
            <a:r>
              <a:rPr lang="de-DE" dirty="0"/>
              <a:t>Die zweite Frage  bezieht sich auf das Vermittlungsmodell der Meisterlehre und ihre Anwendung in </a:t>
            </a:r>
          </a:p>
          <a:p>
            <a:pPr>
              <a:spcBef>
                <a:spcPct val="0"/>
              </a:spcBef>
            </a:pPr>
            <a:r>
              <a:rPr lang="de-DE" dirty="0"/>
              <a:t>Sie könnten folgende Überlegungen anstellen: Welche Strategien erscheinen Ihnen besonders bedeutsam? Welche sind bereits fest in Ihrem Unterricht verankert? Welche Erfahrungen haben Sie mit dem ein oder anderen gemacht? Eventuell auch negative?</a:t>
            </a:r>
          </a:p>
          <a:p>
            <a:r>
              <a:rPr lang="de-DE" dirty="0"/>
              <a:t>Als Hintergrundinformation können Sie das Lehrerhandbuch S. </a:t>
            </a:r>
            <a:r>
              <a:rPr lang="de-DE" dirty="0" err="1"/>
              <a:t>xxxx</a:t>
            </a:r>
            <a:r>
              <a:rPr lang="de-DE" dirty="0"/>
              <a:t> heranziehen.</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pPr/>
              <a:t>23</a:t>
            </a:fld>
            <a:endParaRPr lang="en-US" dirty="0"/>
          </a:p>
        </p:txBody>
      </p:sp>
    </p:spTree>
    <p:extLst>
      <p:ext uri="{BB962C8B-B14F-4D97-AF65-F5344CB8AC3E}">
        <p14:creationId xmlns:p14="http://schemas.microsoft.com/office/powerpoint/2010/main" xmlns="" val="375127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b="1" dirty="0"/>
              <a:t>Wie können Lehrkräfte die Entwicklung ihrer Lerner hin zu unabhängigen Lernern und Lesern fördern?</a:t>
            </a:r>
            <a:r>
              <a:rPr lang="de-DE" dirty="0"/>
              <a:t> </a:t>
            </a:r>
          </a:p>
          <a:p>
            <a:r>
              <a:rPr lang="de-DE" dirty="0"/>
              <a:t> </a:t>
            </a:r>
          </a:p>
          <a:p>
            <a:r>
              <a:rPr lang="de-DE" b="1" dirty="0" err="1"/>
              <a:t>Scaffolding</a:t>
            </a:r>
            <a:r>
              <a:rPr lang="de-DE" b="1" dirty="0"/>
              <a:t> </a:t>
            </a:r>
          </a:p>
          <a:p>
            <a:pPr marL="265347" indent="-265347">
              <a:buFontTx/>
              <a:buChar char="-"/>
            </a:pPr>
            <a:r>
              <a:rPr lang="de-DE" dirty="0"/>
              <a:t>beruht auf der Vorstellung, dass Lernprozesse gerade am Anfang viel Unterstützung brauchen. </a:t>
            </a:r>
          </a:p>
          <a:p>
            <a:pPr marL="265347" indent="-265347">
              <a:buFontTx/>
              <a:buChar char="-"/>
            </a:pPr>
            <a:r>
              <a:rPr lang="de-DE" dirty="0"/>
              <a:t>Nach und nach kann diese Unterstützung reduziert werden, damit Lerner die Möglichkeit haben, in ihrem Lernprozess zu wachsen und Verantwortung für ihr Lernen zu übernehmen. </a:t>
            </a:r>
          </a:p>
          <a:p>
            <a:pPr marL="265347" indent="-265347">
              <a:buFontTx/>
              <a:buChar char="-"/>
            </a:pPr>
            <a:r>
              <a:rPr lang="de-DE" dirty="0"/>
              <a:t>Letztlich ist das Ziel, dass Lernende unabhängig werden.</a:t>
            </a:r>
          </a:p>
          <a:p>
            <a:r>
              <a:rPr lang="de-DE" dirty="0"/>
              <a:t> </a:t>
            </a:r>
          </a:p>
          <a:p>
            <a:r>
              <a:rPr lang="de-DE" b="1" dirty="0"/>
              <a:t>Schritt 1: Einführung und Modellieren: </a:t>
            </a:r>
          </a:p>
          <a:p>
            <a:pPr marL="265347" indent="-265347">
              <a:buFontTx/>
              <a:buChar char="-"/>
            </a:pPr>
            <a:r>
              <a:rPr lang="de-DE" dirty="0"/>
              <a:t>die Lehrkraft erklärt die neu zu erlernende Fertigkeit und erläutert die Strategie, die dabei helfen soll, die Fertigkeit zu erwerben. </a:t>
            </a:r>
          </a:p>
          <a:p>
            <a:pPr marL="265347" indent="-265347">
              <a:buFontTx/>
              <a:buChar char="-"/>
            </a:pPr>
            <a:r>
              <a:rPr lang="de-DE" dirty="0"/>
              <a:t>Zentral ist dabei das Konzept des Modellierens, das sich deutlich von üblichen Lehrstrategien unterscheidet. </a:t>
            </a:r>
          </a:p>
          <a:p>
            <a:pPr marL="265347" indent="-265347">
              <a:buFontTx/>
              <a:buChar char="-"/>
            </a:pPr>
            <a:r>
              <a:rPr lang="de-DE" dirty="0"/>
              <a:t>Nicht: lediglich Beschreibungen oder Erklärungen davon, was die Schülerinnen und Schüler dann später umsetzen sollen. </a:t>
            </a:r>
          </a:p>
          <a:p>
            <a:pPr marL="265347" indent="-265347">
              <a:buFontTx/>
              <a:buChar char="-"/>
            </a:pPr>
            <a:r>
              <a:rPr lang="de-DE" b="1" dirty="0"/>
              <a:t>Modellieren</a:t>
            </a:r>
            <a:r>
              <a:rPr lang="de-DE" dirty="0"/>
              <a:t> bedeutet, dass der oder die Lehrerin der Klasse zeigt und vormacht, wie und auf welche Weise man etwas macht. </a:t>
            </a:r>
          </a:p>
          <a:p>
            <a:pPr marL="265347" indent="-265347">
              <a:buFontTx/>
              <a:buChar char="-"/>
            </a:pPr>
            <a:r>
              <a:rPr lang="de-DE" dirty="0"/>
              <a:t>Dieses Vorgehen ähnelt der traditionellen Ausbildung im Handwerk, in der der Meister seinen Lehrlingen zeigt, </a:t>
            </a:r>
            <a:r>
              <a:rPr lang="de-DE" i="1" dirty="0"/>
              <a:t>wie</a:t>
            </a:r>
            <a:r>
              <a:rPr lang="de-DE" dirty="0"/>
              <a:t> Materialien mit den Werkzeugen bearbeitet werden sollen. Dabei macht der Meister vor, was man tun muss, um die Aufgabe zu erledigen. </a:t>
            </a:r>
          </a:p>
          <a:p>
            <a:pPr marL="265347" indent="-265347">
              <a:buFontTx/>
              <a:buChar char="-"/>
            </a:pPr>
            <a:r>
              <a:rPr lang="de-DE" dirty="0"/>
              <a:t>Wenn wir lesen, können wir normalerweise nicht sehen, was in dem Gehirn der Person passiert, die den Text geistig verarbeitet. </a:t>
            </a:r>
            <a:r>
              <a:rPr lang="de-DE" dirty="0">
                <a:sym typeface="Wingdings" panose="05000000000000000000" pitchFamily="2" charset="2"/>
              </a:rPr>
              <a:t></a:t>
            </a:r>
            <a:r>
              <a:rPr lang="de-DE" dirty="0"/>
              <a:t>gute Methode, um Lesefertigkeiten zu demonstrieren: lautes Denken</a:t>
            </a:r>
          </a:p>
          <a:p>
            <a:r>
              <a:rPr lang="de-DE" b="1" dirty="0"/>
              <a:t> </a:t>
            </a:r>
            <a:endParaRPr lang="de-DE" dirty="0"/>
          </a:p>
          <a:p>
            <a:r>
              <a:rPr lang="de-DE" b="1" dirty="0"/>
              <a:t>Schritt 2: Angeleitetes Üben – auf Englisch: </a:t>
            </a:r>
            <a:r>
              <a:rPr lang="de-DE" b="1" dirty="0" err="1"/>
              <a:t>Scaffolding</a:t>
            </a:r>
            <a:r>
              <a:rPr lang="de-DE" b="1" dirty="0"/>
              <a:t>: </a:t>
            </a:r>
            <a:endParaRPr lang="de-DE" dirty="0"/>
          </a:p>
          <a:p>
            <a:pPr marL="265347" indent="-265347">
              <a:buFontTx/>
              <a:buChar char="-"/>
            </a:pPr>
            <a:r>
              <a:rPr lang="de-DE" dirty="0"/>
              <a:t>Nachdem der Lehrer oder die Lehrerin die neue Fertigkeit oder die neue Strategie vorgemacht hat, werden die Schülerinnen und Schüler dazu angeleitet, diese Strategie selbst in das eigene Tun umzusetzen. </a:t>
            </a:r>
          </a:p>
          <a:p>
            <a:pPr marL="265347" indent="-265347">
              <a:buFontTx/>
              <a:buChar char="-"/>
            </a:pPr>
            <a:r>
              <a:rPr lang="de-DE" b="1" dirty="0" err="1"/>
              <a:t>Scaffolds</a:t>
            </a:r>
            <a:r>
              <a:rPr lang="de-DE" b="1" dirty="0"/>
              <a:t> </a:t>
            </a:r>
            <a:r>
              <a:rPr lang="de-DE" dirty="0"/>
              <a:t>sind im Deutschen Baugerüste und auf der Lernbaustelle sollen die Schülerinnen und Schüler genau die Unterstützung bekommen, die sie benötigen. </a:t>
            </a:r>
          </a:p>
          <a:p>
            <a:pPr marL="265347" indent="-265347">
              <a:buFontTx/>
              <a:buChar char="-"/>
            </a:pPr>
            <a:r>
              <a:rPr lang="de-DE" dirty="0"/>
              <a:t>Hier kommt es vor allem auf die </a:t>
            </a:r>
            <a:r>
              <a:rPr lang="de-DE" b="1" dirty="0"/>
              <a:t>Anleitung</a:t>
            </a:r>
            <a:r>
              <a:rPr lang="de-DE" dirty="0"/>
              <a:t> und das </a:t>
            </a:r>
            <a:r>
              <a:rPr lang="de-DE" b="1" dirty="0"/>
              <a:t>Feedback</a:t>
            </a:r>
            <a:r>
              <a:rPr lang="de-DE" dirty="0"/>
              <a:t> durch die Lehrkraft und die Mitschüler an, die später genau dasselbe machen werden. </a:t>
            </a:r>
          </a:p>
          <a:p>
            <a:pPr marL="265347" indent="-265347">
              <a:buFontTx/>
              <a:buChar char="-"/>
            </a:pPr>
            <a:r>
              <a:rPr lang="de-DE" dirty="0"/>
              <a:t>In diesem Arbeitsschritt arbeiten Lehrende und Lernende gemeinsam daran herauszufinden, </a:t>
            </a:r>
            <a:r>
              <a:rPr lang="de-DE" i="1" dirty="0"/>
              <a:t>wie</a:t>
            </a:r>
            <a:r>
              <a:rPr lang="de-DE" dirty="0"/>
              <a:t> sie die neue Strategie tatsächlich anwenden und dabei die neue Fertigkeit entwickeln könnten.</a:t>
            </a:r>
          </a:p>
          <a:p>
            <a:r>
              <a:rPr lang="de-DE" dirty="0"/>
              <a:t> </a:t>
            </a:r>
          </a:p>
          <a:p>
            <a:r>
              <a:rPr lang="de-DE" b="1" dirty="0"/>
              <a:t>Schritt 3:</a:t>
            </a:r>
            <a:r>
              <a:rPr lang="de-DE" dirty="0"/>
              <a:t> </a:t>
            </a:r>
            <a:r>
              <a:rPr lang="de-DE" b="1" dirty="0"/>
              <a:t>Allmähliches Ausblenden der Lehrkraft – auf Englisch: Fading</a:t>
            </a:r>
            <a:endParaRPr lang="de-DE" dirty="0"/>
          </a:p>
          <a:p>
            <a:r>
              <a:rPr lang="de-DE" dirty="0"/>
              <a:t>Die Lehrkraft zieht sich aus dem Lernprozess zunehmend zurück, so dass die Lerner immer mehr Verantwortung für ihren Lernprozess übernehmen können. </a:t>
            </a:r>
          </a:p>
          <a:p>
            <a:r>
              <a:rPr lang="de-DE" b="1" i="1" dirty="0"/>
              <a:t> </a:t>
            </a:r>
            <a:endParaRPr lang="de-DE" dirty="0"/>
          </a:p>
          <a:p>
            <a:r>
              <a:rPr lang="de-DE" b="1" dirty="0"/>
              <a:t>Schritt 4: Unabhängiges Lernen:  </a:t>
            </a:r>
          </a:p>
          <a:p>
            <a:pPr marL="265347" indent="-265347">
              <a:buFontTx/>
              <a:buChar char="-"/>
            </a:pPr>
            <a:r>
              <a:rPr lang="de-DE" dirty="0"/>
              <a:t>Die</a:t>
            </a:r>
            <a:r>
              <a:rPr lang="de-DE" b="1" dirty="0"/>
              <a:t> </a:t>
            </a:r>
            <a:r>
              <a:rPr lang="de-DE" dirty="0"/>
              <a:t>Lerner übernehmen nun völlig die Verantwortung für ihren Lernprozess, z.B. für die Entscheidung über die Anwendung bestimmter Strategien. </a:t>
            </a:r>
          </a:p>
          <a:p>
            <a:pPr marL="265347" indent="-265347">
              <a:buFontTx/>
              <a:buChar char="-"/>
            </a:pPr>
            <a:r>
              <a:rPr lang="de-DE" dirty="0"/>
              <a:t>Bei dieser Anwendung lassen die Lehrkräfte die Lerner die gelernten Strategien und die metakognitiven Aktivitäten nun selbstständig auf neue Texte und Lernsituationen anwenden. </a:t>
            </a:r>
          </a:p>
          <a:p>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31116-AC31-4588-BB05-E7350721A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5477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sz="1200" b="1" i="1" kern="1200" dirty="0">
                <a:solidFill>
                  <a:schemeClr val="tx1"/>
                </a:solidFill>
                <a:effectLst/>
                <a:latin typeface="+mn-lt"/>
                <a:ea typeface="+mn-ea"/>
                <a:cs typeface="+mn-cs"/>
              </a:rPr>
              <a:t>Block 1: Grundlagen: Kognitive und metakognitive Lesestrategien und ihre Bedeutung für fachliches Lernen </a:t>
            </a:r>
            <a:endParaRPr lang="x-none" sz="1200" b="1" i="1"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Lesestrategien im Kontext selbstständigen Lernens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Kognitive und metakognitive Lesestrategien als „mentale Werkzeuge“ für das Textverstehen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Lernen am Modell „guter“ Leserinnen und Leser.</a:t>
            </a:r>
          </a:p>
          <a:p>
            <a:pPr lvl="0"/>
            <a:endParaRPr lang="x-none" sz="1200" kern="1200" dirty="0">
              <a:solidFill>
                <a:schemeClr val="tx1"/>
              </a:solidFill>
              <a:effectLst/>
              <a:latin typeface="+mn-lt"/>
              <a:ea typeface="+mn-ea"/>
              <a:cs typeface="+mn-cs"/>
            </a:endParaRPr>
          </a:p>
          <a:p>
            <a:r>
              <a:rPr lang="de-DE" sz="1200" b="1" i="1" kern="1200" dirty="0">
                <a:solidFill>
                  <a:schemeClr val="tx1"/>
                </a:solidFill>
                <a:effectLst/>
                <a:latin typeface="+mn-lt"/>
                <a:ea typeface="+mn-ea"/>
                <a:cs typeface="+mn-cs"/>
              </a:rPr>
              <a:t>Block 2: Ein Erfolgsmodell der Strategievermittlung: die „Meisterlehre im Lesen“ </a:t>
            </a:r>
            <a:endParaRPr lang="x-none" sz="1200" b="1" i="1"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Die „Meisterlehre im Lesen“- Was zeichnet sie aus?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Scaffolding</a:t>
            </a:r>
            <a:r>
              <a:rPr lang="de-DE" sz="1200" kern="1200" dirty="0">
                <a:solidFill>
                  <a:schemeClr val="tx1"/>
                </a:solidFill>
                <a:effectLst/>
                <a:latin typeface="+mn-lt"/>
                <a:ea typeface="+mn-ea"/>
                <a:cs typeface="+mn-cs"/>
              </a:rPr>
              <a:t> und lautes Denken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Übungen: Vom lauten Denken zum inneren Dialog mit dem Text </a:t>
            </a:r>
          </a:p>
          <a:p>
            <a:pPr lvl="0"/>
            <a:endParaRPr lang="x-none" sz="1200" kern="1200" dirty="0">
              <a:solidFill>
                <a:schemeClr val="tx1"/>
              </a:solidFill>
              <a:effectLst/>
              <a:latin typeface="+mn-lt"/>
              <a:ea typeface="+mn-ea"/>
              <a:cs typeface="+mn-cs"/>
            </a:endParaRPr>
          </a:p>
          <a:p>
            <a:r>
              <a:rPr lang="de-DE" sz="1200" b="1" i="1" kern="1200" dirty="0">
                <a:solidFill>
                  <a:schemeClr val="tx1"/>
                </a:solidFill>
                <a:effectLst/>
                <a:latin typeface="+mn-lt"/>
                <a:ea typeface="+mn-ea"/>
                <a:cs typeface="+mn-cs"/>
              </a:rPr>
              <a:t>Block 3: Lesestrategien in der Unterrichts- und Fortbildungspraxis – Beispiel Reziprokes Lehren</a:t>
            </a:r>
            <a:endParaRPr lang="x-none" sz="1200" b="1" i="1"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Was ist „Reziprokes Lehren“?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Reziprokes Lehren  im Unterricht: Ablaufplan und Praxistipps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Reziprokes Lehren in der Lehrerfortbildung: Training des Strategiesets. </a:t>
            </a:r>
            <a:endParaRPr lang="x-non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pPr/>
              <a:t>2</a:t>
            </a:fld>
            <a:endParaRPr lang="en-US" dirty="0"/>
          </a:p>
        </p:txBody>
      </p:sp>
    </p:spTree>
    <p:extLst>
      <p:ext uri="{BB962C8B-B14F-4D97-AF65-F5344CB8AC3E}">
        <p14:creationId xmlns:p14="http://schemas.microsoft.com/office/powerpoint/2010/main" xmlns="" val="222196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453396" eaLnBrk="0" hangingPunct="0">
              <a:buClr>
                <a:srgbClr val="000000"/>
              </a:buClr>
            </a:pPr>
            <a:r>
              <a:rPr lang="de-DE" dirty="0">
                <a:cs typeface="Arial" charset="0"/>
              </a:rPr>
              <a:t>Bis in die 1980er Jahre blieb der Gebrauch</a:t>
            </a:r>
            <a:r>
              <a:rPr lang="de-DE" baseline="0" dirty="0">
                <a:cs typeface="Arial" charset="0"/>
              </a:rPr>
              <a:t> von Lesestrategien unsystematisch und entsprechend ineffektiv. Dies änderte sich durch intensive Studien </a:t>
            </a:r>
            <a:r>
              <a:rPr lang="de-DE" dirty="0">
                <a:cs typeface="Arial" charset="0"/>
              </a:rPr>
              <a:t>in den späten 1980er Jahre. Lehrkräfte  statteten</a:t>
            </a:r>
            <a:r>
              <a:rPr lang="de-DE" baseline="0" dirty="0">
                <a:cs typeface="Arial" charset="0"/>
              </a:rPr>
              <a:t> nun </a:t>
            </a:r>
            <a:r>
              <a:rPr lang="de-DE" dirty="0">
                <a:cs typeface="Arial" charset="0"/>
              </a:rPr>
              <a:t>ihre Schüler(innen) mit detaillierten Erklärungen über Lesestrategien aus, die </a:t>
            </a:r>
            <a:r>
              <a:rPr lang="de-DE" b="1" dirty="0">
                <a:cs typeface="Arial" charset="0"/>
              </a:rPr>
              <a:t>deklaratives, prozedurales und konditionales Wissen</a:t>
            </a:r>
            <a:r>
              <a:rPr lang="de-DE" dirty="0">
                <a:cs typeface="Arial" charset="0"/>
              </a:rPr>
              <a:t> enthielten (= Schülerinnen wussten nun, </a:t>
            </a:r>
            <a:r>
              <a:rPr lang="de-DE" baseline="0" dirty="0">
                <a:cs typeface="Arial" charset="0"/>
              </a:rPr>
              <a:t>welche </a:t>
            </a:r>
            <a:r>
              <a:rPr lang="de-DE" dirty="0">
                <a:cs typeface="Arial" charset="0"/>
              </a:rPr>
              <a:t>verschiedenen Strategien es</a:t>
            </a:r>
            <a:r>
              <a:rPr lang="de-DE" baseline="0" dirty="0">
                <a:cs typeface="Arial" charset="0"/>
              </a:rPr>
              <a:t> gibt </a:t>
            </a:r>
            <a:r>
              <a:rPr lang="de-DE" dirty="0">
                <a:cs typeface="Arial" charset="0"/>
              </a:rPr>
              <a:t>,</a:t>
            </a:r>
            <a:r>
              <a:rPr lang="de-DE" baseline="0" dirty="0">
                <a:cs typeface="Arial" charset="0"/>
              </a:rPr>
              <a:t> </a:t>
            </a:r>
            <a:r>
              <a:rPr lang="de-DE" dirty="0">
                <a:cs typeface="Arial" charset="0"/>
              </a:rPr>
              <a:t>wie man sie benutzt; und</a:t>
            </a:r>
            <a:r>
              <a:rPr lang="de-DE" baseline="0" dirty="0">
                <a:cs typeface="Arial" charset="0"/>
              </a:rPr>
              <a:t> </a:t>
            </a:r>
            <a:r>
              <a:rPr lang="de-DE" dirty="0">
                <a:cs typeface="Arial" charset="0"/>
              </a:rPr>
              <a:t>wann und warum man sie benutzt) (Paris et al., 1983). Durch diese </a:t>
            </a:r>
            <a:r>
              <a:rPr lang="de-DE" b="1" dirty="0">
                <a:cs typeface="Arial" charset="0"/>
              </a:rPr>
              <a:t>direkte Instruktion </a:t>
            </a:r>
            <a:r>
              <a:rPr lang="de-DE" dirty="0">
                <a:cs typeface="Arial" charset="0"/>
              </a:rPr>
              <a:t>konnte das Leseverstehen grundlegend beeinflusst</a:t>
            </a:r>
            <a:r>
              <a:rPr lang="de-DE" baseline="0" dirty="0">
                <a:cs typeface="Arial" charset="0"/>
              </a:rPr>
              <a:t> werden kann. </a:t>
            </a:r>
          </a:p>
          <a:p>
            <a:pPr defTabSz="453396" eaLnBrk="0" hangingPunct="0">
              <a:buClr>
                <a:srgbClr val="000000"/>
              </a:buClr>
            </a:pPr>
            <a:r>
              <a:rPr lang="de-DE" dirty="0" err="1">
                <a:cs typeface="Arial" charset="0"/>
              </a:rPr>
              <a:t>Leseförlich</a:t>
            </a:r>
            <a:r>
              <a:rPr lang="de-DE" dirty="0">
                <a:cs typeface="Arial" charset="0"/>
              </a:rPr>
              <a:t> ist auch das Lernen am Modell eines oder einer kompetenten Anderen, z.B. der Lehrperson. </a:t>
            </a:r>
          </a:p>
          <a:p>
            <a:pPr defTabSz="453396" eaLnBrk="0" hangingPunct="0">
              <a:buClr>
                <a:srgbClr val="000000"/>
              </a:buClr>
            </a:pPr>
            <a:r>
              <a:rPr lang="de-DE" baseline="0" dirty="0">
                <a:cs typeface="Arial" charset="0"/>
              </a:rPr>
              <a:t>(</a:t>
            </a:r>
            <a:r>
              <a:rPr lang="de-DE" baseline="0" dirty="0" err="1">
                <a:cs typeface="Arial" charset="0"/>
              </a:rPr>
              <a:t>Wygotskyi</a:t>
            </a:r>
            <a:endParaRPr lang="de-DE" baseline="0" dirty="0">
              <a:cs typeface="Arial" charset="0"/>
            </a:endParaRPr>
          </a:p>
          <a:p>
            <a:pPr defTabSz="453396" eaLnBrk="0" hangingPunct="0">
              <a:buClr>
                <a:srgbClr val="000000"/>
              </a:buClr>
            </a:pPr>
            <a:r>
              <a:rPr lang="de-DE" dirty="0">
                <a:cs typeface="Arial" charset="0"/>
              </a:rPr>
              <a:t> </a:t>
            </a:r>
          </a:p>
          <a:p>
            <a:pPr defTabSz="453396" eaLnBrk="0" hangingPunct="0">
              <a:buClr>
                <a:srgbClr val="000000"/>
              </a:buClr>
            </a:pPr>
            <a:r>
              <a:rPr lang="de-DE" dirty="0">
                <a:cs typeface="Arial" charset="0"/>
              </a:rPr>
              <a:t>Diese Prinzipien machte sich die „Meisterlehre im Lesen“ zu nutze.</a:t>
            </a:r>
          </a:p>
          <a:p>
            <a:pPr defTabSz="453396" eaLnBrk="0" hangingPunct="0">
              <a:buClr>
                <a:srgbClr val="000000"/>
              </a:buClr>
            </a:pPr>
            <a:r>
              <a:rPr lang="de-DE" b="1" baseline="0" dirty="0">
                <a:cs typeface="Arial" charset="0"/>
              </a:rPr>
              <a:t> </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5292080"/>
            <a:ext cx="5486400" cy="2708920"/>
          </a:xfrm>
        </p:spPr>
        <p:txBody>
          <a:bodyPr/>
          <a:lstStyle/>
          <a:p>
            <a:endParaRPr lang="de-DE" dirty="0"/>
          </a:p>
          <a:p>
            <a:r>
              <a:rPr lang="en-US" b="0" i="0" baseline="0" dirty="0"/>
              <a:t>. </a:t>
            </a:r>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pPr/>
              <a:t>7</a:t>
            </a:fld>
            <a:endParaRPr lang="en-US" dirty="0"/>
          </a:p>
        </p:txBody>
      </p:sp>
      <p:sp>
        <p:nvSpPr>
          <p:cNvPr id="5" name="Notizenplatzhalter 2"/>
          <p:cNvSpPr txBox="1">
            <a:spLocks/>
          </p:cNvSpPr>
          <p:nvPr/>
        </p:nvSpPr>
        <p:spPr>
          <a:xfrm>
            <a:off x="764704" y="4499992"/>
            <a:ext cx="5414392" cy="403244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Fünf Dimensionen sind nötig, um die Leseentwicklung Jugendlicher im Unterricht zu unterstützen: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1" u="none" strike="noStrike" kern="1200" cap="none" spc="0" normalizeH="0" baseline="0" noProof="0" dirty="0">
                <a:ln>
                  <a:noFill/>
                </a:ln>
                <a:solidFill>
                  <a:schemeClr val="tx1"/>
                </a:solidFill>
                <a:effectLst/>
                <a:uLnTx/>
                <a:uFillTx/>
                <a:latin typeface="+mn-lt"/>
                <a:ea typeface="+mn-ea"/>
                <a:cs typeface="+mn-cs"/>
              </a:rPr>
              <a:t>Personale Dimension</a:t>
            </a:r>
            <a:r>
              <a:rPr kumimoji="0" lang="en-US" sz="1200" b="0" i="1"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a:ln>
                  <a:noFill/>
                </a:ln>
                <a:solidFill>
                  <a:schemeClr val="tx1"/>
                </a:solidFill>
                <a:effectLst/>
                <a:uLnTx/>
                <a:uFillTx/>
                <a:latin typeface="+mn-lt"/>
                <a:ea typeface="+mn-ea"/>
                <a:cs typeface="+mn-cs"/>
              </a:rPr>
              <a:t>Die Identität und Bewusstheit als Leser</a:t>
            </a:r>
            <a:r>
              <a:rPr kumimoji="0" lang="en-US" sz="1200" b="0" i="0" u="none" strike="noStrike" kern="1200" cap="none" spc="0" normalizeH="0" noProof="0" dirty="0">
                <a:ln>
                  <a:noFill/>
                </a:ln>
                <a:solidFill>
                  <a:schemeClr val="tx1"/>
                </a:solidFill>
                <a:effectLst/>
                <a:uLnTx/>
                <a:uFillTx/>
                <a:latin typeface="+mn-lt"/>
                <a:ea typeface="+mn-ea"/>
                <a:cs typeface="+mn-cs"/>
              </a:rPr>
              <a:t> oder Leserin,</a:t>
            </a:r>
            <a:r>
              <a:rPr kumimoji="0" lang="en-US" sz="1200" b="0" i="0" u="none" strike="noStrike" kern="1200" cap="none" spc="0" normalizeH="0" baseline="0" noProof="0" dirty="0">
                <a:ln>
                  <a:noFill/>
                </a:ln>
                <a:solidFill>
                  <a:schemeClr val="tx1"/>
                </a:solidFill>
                <a:effectLst/>
                <a:uLnTx/>
                <a:uFillTx/>
                <a:latin typeface="+mn-lt"/>
                <a:ea typeface="+mn-ea"/>
                <a:cs typeface="+mn-cs"/>
              </a:rPr>
              <a:t>der Zweck des Lesens, die Ziele der Verbesserung der Leseleistung, – übersetzbar als “Motivation”.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1" u="none" strike="noStrike" kern="1200" cap="none" spc="0" normalizeH="0" baseline="0" noProof="0" dirty="0">
                <a:ln>
                  <a:noFill/>
                </a:ln>
                <a:solidFill>
                  <a:schemeClr val="tx1"/>
                </a:solidFill>
                <a:effectLst/>
                <a:uLnTx/>
                <a:uFillTx/>
                <a:latin typeface="+mn-lt"/>
                <a:ea typeface="+mn-ea"/>
                <a:cs typeface="+mn-cs"/>
              </a:rPr>
              <a:t>Soziale Dimension: </a:t>
            </a:r>
            <a:r>
              <a:rPr kumimoji="0" lang="en-US" sz="1200" b="0" i="0" u="none" strike="noStrike" kern="1200" cap="none" spc="0" normalizeH="0" baseline="0" noProof="0" dirty="0">
                <a:ln>
                  <a:noFill/>
                </a:ln>
                <a:solidFill>
                  <a:schemeClr val="tx1"/>
                </a:solidFill>
                <a:effectLst/>
                <a:uLnTx/>
                <a:uFillTx/>
                <a:latin typeface="+mn-lt"/>
                <a:ea typeface="+mn-ea"/>
                <a:cs typeface="+mn-cs"/>
              </a:rPr>
              <a:t>Gruppenbildung im Unterricht, bewusster Umgang mit Resourcen, die jeder mit einbringt, respektvoller Umgang mit Leseproblemen, intensiver Austausch zu  Texten, – übersetzbar als “unterstützende  Interaktion“ –</a:t>
            </a:r>
          </a:p>
          <a:p>
            <a:pPr marL="171450" lvl="0" indent="-171450">
              <a:buFont typeface="Arial" pitchFamily="34" charset="0"/>
              <a:buChar char="•"/>
            </a:pPr>
            <a:r>
              <a:rPr kumimoji="0" lang="en-US" sz="1200" b="1" i="1" u="none" strike="noStrike" kern="1200" cap="none" spc="0" normalizeH="0" baseline="0" noProof="0" dirty="0">
                <a:ln>
                  <a:noFill/>
                </a:ln>
                <a:solidFill>
                  <a:schemeClr val="tx1"/>
                </a:solidFill>
                <a:effectLst/>
                <a:uLnTx/>
                <a:uFillTx/>
                <a:latin typeface="+mn-lt"/>
                <a:ea typeface="+mn-ea"/>
                <a:cs typeface="+mn-cs"/>
              </a:rPr>
              <a:t>Kognitive Dimension: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(Weiter-)Entwicklung der geistigen Prozesse und Problemlöse-Strategien beim Lesen,</a:t>
            </a:r>
            <a:r>
              <a:rPr lang="en-US" sz="1200" dirty="0"/>
              <a:t> – </a:t>
            </a:r>
            <a:r>
              <a:rPr kumimoji="0" lang="de-DE" sz="1200" b="0" i="0" u="none" strike="noStrike" kern="1200" cap="none" spc="0" normalizeH="0" baseline="0" noProof="0" dirty="0">
                <a:ln>
                  <a:noFill/>
                </a:ln>
                <a:solidFill>
                  <a:schemeClr val="tx1"/>
                </a:solidFill>
                <a:effectLst/>
                <a:uLnTx/>
                <a:uFillTx/>
                <a:latin typeface="+mn-lt"/>
                <a:ea typeface="+mn-ea"/>
                <a:cs typeface="+mn-cs"/>
              </a:rPr>
              <a:t>übersetzbar als „mentale Werkzeuge“ für das Lernen aus und mit Texten </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1" u="none" strike="noStrike" kern="1200" cap="none" spc="0" normalizeH="0" baseline="0" noProof="0" dirty="0">
                <a:ln>
                  <a:noFill/>
                </a:ln>
                <a:solidFill>
                  <a:schemeClr val="tx1"/>
                </a:solidFill>
                <a:effectLst/>
                <a:uLnTx/>
                <a:uFillTx/>
                <a:latin typeface="+mn-lt"/>
                <a:ea typeface="+mn-ea"/>
                <a:cs typeface="+mn-cs"/>
              </a:rPr>
              <a:t>Dimension des Wissensaufbaus: </a:t>
            </a:r>
            <a:r>
              <a:rPr kumimoji="0" lang="de-DE" sz="1200" b="0" i="0" u="none" strike="noStrike" kern="1200" cap="none" spc="0" normalizeH="0" baseline="0" noProof="0" dirty="0">
                <a:ln>
                  <a:noFill/>
                </a:ln>
                <a:solidFill>
                  <a:schemeClr val="tx1"/>
                </a:solidFill>
                <a:effectLst/>
                <a:uLnTx/>
                <a:uFillTx/>
                <a:latin typeface="+mn-lt"/>
                <a:ea typeface="+mn-ea"/>
                <a:cs typeface="+mn-cs"/>
              </a:rPr>
              <a:t>das Vorwissen der Lernenden als wichtige Voraussetzung für das Verstehen von Texten</a:t>
            </a:r>
            <a:r>
              <a:rPr kumimoji="0" lang="de-DE" sz="1200" b="0" i="1"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bewusst machen und durch vielfältige Texte weiterentwickeln,</a:t>
            </a:r>
            <a:r>
              <a:rPr kumimoji="0" lang="de-DE" sz="1200" b="0" i="0" u="none" strike="noStrike" kern="1200" cap="none" spc="0" normalizeH="0" noProof="0" dirty="0">
                <a:ln>
                  <a:noFill/>
                </a:ln>
                <a:solidFill>
                  <a:schemeClr val="tx1"/>
                </a:solidFill>
                <a:effectLst/>
                <a:uLnTx/>
                <a:uFillTx/>
                <a:latin typeface="+mn-lt"/>
                <a:ea typeface="+mn-ea"/>
                <a:cs typeface="+mn-cs"/>
              </a:rPr>
              <a:t> - </a:t>
            </a:r>
            <a:r>
              <a:rPr kumimoji="0" lang="de-DE" sz="1200" b="0" i="0" u="none" strike="noStrike" kern="1200" cap="none" spc="0" normalizeH="0" baseline="0" noProof="0" dirty="0">
                <a:ln>
                  <a:noFill/>
                </a:ln>
                <a:solidFill>
                  <a:schemeClr val="tx1"/>
                </a:solidFill>
                <a:effectLst/>
                <a:uLnTx/>
                <a:uFillTx/>
                <a:latin typeface="+mn-lt"/>
                <a:ea typeface="+mn-ea"/>
                <a:cs typeface="+mn-cs"/>
              </a:rPr>
              <a:t>übersetzbar als „fachlich-inhaltliches Lernen“ </a:t>
            </a:r>
          </a:p>
          <a:p>
            <a:pPr marL="171450" lvl="0" indent="-171450">
              <a:buFont typeface="Arial" pitchFamily="34" charset="0"/>
              <a:buChar char="•"/>
            </a:pPr>
            <a:r>
              <a:rPr kumimoji="0" lang="de-DE" sz="1200" b="0" i="0" u="none" strike="noStrike" kern="1200" cap="none" spc="0" normalizeH="0" baseline="0" noProof="0" dirty="0">
                <a:ln>
                  <a:noFill/>
                </a:ln>
                <a:solidFill>
                  <a:schemeClr val="tx1"/>
                </a:solidFill>
                <a:effectLst/>
                <a:uLnTx/>
                <a:uFillTx/>
                <a:latin typeface="+mn-lt"/>
                <a:ea typeface="+mn-ea"/>
                <a:cs typeface="+mn-cs"/>
              </a:rPr>
              <a:t>M</a:t>
            </a:r>
            <a:r>
              <a:rPr kumimoji="0" lang="en-US" sz="1200" b="1" i="0" u="none" strike="noStrike" kern="1200" cap="none" spc="0" normalizeH="0" baseline="0" noProof="0" dirty="0">
                <a:ln>
                  <a:noFill/>
                </a:ln>
                <a:solidFill>
                  <a:schemeClr val="tx1"/>
                </a:solidFill>
                <a:effectLst/>
                <a:uLnTx/>
                <a:uFillTx/>
                <a:latin typeface="+mn-lt"/>
                <a:ea typeface="+mn-ea"/>
                <a:cs typeface="+mn-cs"/>
              </a:rPr>
              <a:t>etakognitive Dimension</a:t>
            </a:r>
            <a:r>
              <a:rPr lang="en-US" sz="1200" dirty="0"/>
              <a:t>: </a:t>
            </a:r>
            <a:r>
              <a:rPr kumimoji="0" lang="en-US" sz="1200" b="0" i="0" u="none" strike="noStrike" kern="1200" cap="none" spc="0" normalizeH="0" baseline="0" noProof="0" dirty="0">
                <a:ln>
                  <a:noFill/>
                </a:ln>
                <a:solidFill>
                  <a:schemeClr val="tx1"/>
                </a:solidFill>
                <a:effectLst/>
                <a:uLnTx/>
                <a:uFillTx/>
                <a:latin typeface="+mn-lt"/>
                <a:ea typeface="+mn-ea"/>
                <a:cs typeface="+mn-cs"/>
              </a:rPr>
              <a:t> das in BaCuLit “Metakognition” heißt und das alle vier Dimensionen </a:t>
            </a:r>
            <a:r>
              <a:rPr lang="en-US" sz="1200" dirty="0"/>
              <a:t>verbindet, – </a:t>
            </a:r>
            <a:r>
              <a:rPr kumimoji="0" lang="en-US" sz="1200" b="0" i="0" u="none" strike="noStrike" kern="1200" cap="none" spc="0" normalizeH="0" noProof="0" dirty="0">
                <a:ln>
                  <a:noFill/>
                </a:ln>
                <a:solidFill>
                  <a:schemeClr val="tx1"/>
                </a:solidFill>
                <a:effectLst/>
                <a:uLnTx/>
                <a:uFillTx/>
                <a:latin typeface="+mn-lt"/>
                <a:ea typeface="+mn-ea"/>
                <a:cs typeface="+mn-cs"/>
              </a:rPr>
              <a:t> übersetzbar als “Nachdenken über das eigene Denken  und Lernen”.</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Es vollzieht sich in der Selbstreflexion als innere Rede ebenso  wie im Gespräch der Lernenden untereinander und mit der Lehrkraft (Schoenbach et al. 1999, S. 22– 39.; </a:t>
            </a:r>
            <a:r>
              <a:rPr kumimoji="0" lang="de-DE" sz="1200" b="0" i="0" u="none" strike="noStrike" kern="1200" cap="none" spc="0" normalizeH="0" baseline="0" noProof="0" dirty="0" err="1">
                <a:ln>
                  <a:noFill/>
                </a:ln>
                <a:solidFill>
                  <a:schemeClr val="tx1"/>
                </a:solidFill>
                <a:effectLst/>
                <a:uLnTx/>
                <a:uFillTx/>
                <a:latin typeface="+mn-lt"/>
                <a:ea typeface="+mn-ea"/>
                <a:cs typeface="+mn-cs"/>
              </a:rPr>
              <a:t>dtsch</a:t>
            </a:r>
            <a:r>
              <a:rPr kumimoji="0" lang="de-DE" sz="1200" b="0" i="0" u="none" strike="noStrike" kern="1200" cap="none" spc="0" normalizeH="0" baseline="0" noProof="0" dirty="0">
                <a:ln>
                  <a:noFill/>
                </a:ln>
                <a:solidFill>
                  <a:schemeClr val="tx1"/>
                </a:solidFill>
                <a:effectLst/>
                <a:uLnTx/>
                <a:uFillTx/>
                <a:latin typeface="+mn-lt"/>
                <a:ea typeface="+mn-ea"/>
                <a:cs typeface="+mn-cs"/>
              </a:rPr>
              <a:t>. Übersetzung 2006,</a:t>
            </a:r>
            <a:r>
              <a:rPr kumimoji="0" lang="de-DE" sz="1200" b="0" i="0" u="none" strike="noStrike" kern="1200" cap="none" spc="0" normalizeH="0" noProof="0" dirty="0">
                <a:ln>
                  <a:noFill/>
                </a:ln>
                <a:solidFill>
                  <a:schemeClr val="tx1"/>
                </a:solidFill>
                <a:effectLst/>
                <a:uLnTx/>
                <a:uFillTx/>
                <a:latin typeface="+mn-lt"/>
                <a:ea typeface="+mn-ea"/>
                <a:cs typeface="+mn-cs"/>
              </a:rPr>
              <a:t> S. 37-58</a:t>
            </a:r>
            <a:r>
              <a:rPr kumimoji="0" lang="de-DE" sz="1200" b="0" i="0" u="none" strike="noStrike" kern="1200" cap="none" spc="0" normalizeH="0" baseline="0" noProof="0" dirty="0">
                <a:ln>
                  <a:noFill/>
                </a:ln>
                <a:solidFill>
                  <a:schemeClr val="tx1"/>
                </a:solidFill>
                <a:effectLst/>
                <a:uLnTx/>
                <a:uFillTx/>
                <a:latin typeface="+mn-lt"/>
                <a:ea typeface="+mn-ea"/>
                <a:cs typeface="+mn-cs"/>
              </a:rPr>
              <a:t>). (vgl. Modul 1.2 in diesem Handbuch)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de-DE" sz="12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 </a:t>
            </a:r>
            <a:endParaRPr kumimoji="0" lang="de-DE"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Notizenplatzhalter 2"/>
          <p:cNvSpPr txBox="1">
            <a:spLocks/>
          </p:cNvSpPr>
          <p:nvPr/>
        </p:nvSpPr>
        <p:spPr>
          <a:xfrm flipV="1">
            <a:off x="908720" y="4392488"/>
            <a:ext cx="4982344" cy="179512"/>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de-DE" sz="12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 </a:t>
            </a:r>
            <a:endParaRPr kumimoji="0" lang="de-DE"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290117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25538" y="395288"/>
            <a:ext cx="4114800" cy="3086100"/>
          </a:xfrm>
        </p:spPr>
      </p:sp>
      <p:sp>
        <p:nvSpPr>
          <p:cNvPr id="4" name="Foliennummernplatzhalter 3"/>
          <p:cNvSpPr>
            <a:spLocks noGrp="1"/>
          </p:cNvSpPr>
          <p:nvPr>
            <p:ph type="sldNum" sz="quarter" idx="5"/>
          </p:nvPr>
        </p:nvSpPr>
        <p:spPr/>
        <p:txBody>
          <a:bodyPr/>
          <a:lstStyle/>
          <a:p>
            <a:fld id="{F1331116-AC31-4588-BB05-E7350721AD54}" type="slidenum">
              <a:rPr lang="en-US" smtClean="0"/>
              <a:pPr/>
              <a:t>8</a:t>
            </a:fld>
            <a:endParaRPr lang="en-US" dirty="0"/>
          </a:p>
        </p:txBody>
      </p:sp>
      <p:sp>
        <p:nvSpPr>
          <p:cNvPr id="5" name="Notizenplatzhalter 4"/>
          <p:cNvSpPr>
            <a:spLocks noGrp="1"/>
          </p:cNvSpPr>
          <p:nvPr>
            <p:ph type="body" sz="quarter" idx="10"/>
          </p:nvPr>
        </p:nvSpPr>
        <p:spPr/>
        <p:txBody>
          <a:bodyPr>
            <a:normAutofit/>
          </a:bodyPr>
          <a:lstStyle/>
          <a:p>
            <a:endParaRPr lang="de-DE"/>
          </a:p>
        </p:txBody>
      </p:sp>
    </p:spTree>
    <p:extLst>
      <p:ext uri="{BB962C8B-B14F-4D97-AF65-F5344CB8AC3E}">
        <p14:creationId xmlns:p14="http://schemas.microsoft.com/office/powerpoint/2010/main" xmlns="" val="329011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pPr>
              <a:spcBef>
                <a:spcPct val="0"/>
              </a:spcBef>
            </a:pPr>
            <a:r>
              <a:rPr lang="en-US" dirty="0">
                <a:solidFill>
                  <a:srgbClr val="000000"/>
                </a:solidFill>
                <a:cs typeface="Arial" charset="0"/>
              </a:rPr>
              <a:t>Am</a:t>
            </a:r>
            <a:r>
              <a:rPr lang="en-US" baseline="0" dirty="0">
                <a:solidFill>
                  <a:srgbClr val="000000"/>
                </a:solidFill>
                <a:cs typeface="Arial" charset="0"/>
              </a:rPr>
              <a:t> Beispiel des Tanzens ist leicht ersichtlich, dass eine Einü</a:t>
            </a:r>
            <a:r>
              <a:rPr lang="en-US" dirty="0">
                <a:solidFill>
                  <a:srgbClr val="000000"/>
                </a:solidFill>
                <a:cs typeface="Arial" charset="0"/>
              </a:rPr>
              <a:t>bung ohne Anleitung oder Erklärungen einen harten Weg zum Erfolg darstellt. Das Lernen eines Novizen kann erheblich gefördert werden durch einen kompetenten Anderen (Lehrkraft oder Peer). Dies gilt für viele Lebensbereiche,</a:t>
            </a:r>
            <a:r>
              <a:rPr lang="en-US" baseline="0" dirty="0">
                <a:solidFill>
                  <a:srgbClr val="000000"/>
                </a:solidFill>
                <a:cs typeface="Arial" charset="0"/>
              </a:rPr>
              <a:t> nicht nur für das Tanzen.</a:t>
            </a:r>
            <a:endParaRPr lang="en-US" dirty="0">
              <a:solidFill>
                <a:srgbClr val="000000"/>
              </a:solidFill>
              <a:cs typeface="Arial" charset="0"/>
            </a:endParaRPr>
          </a:p>
          <a:p>
            <a:pPr>
              <a:spcBef>
                <a:spcPct val="0"/>
              </a:spcBef>
            </a:pPr>
            <a:r>
              <a:rPr lang="en-US" dirty="0">
                <a:solidFill>
                  <a:srgbClr val="000000"/>
                </a:solidFill>
                <a:cs typeface="Arial" charset="0"/>
              </a:rPr>
              <a:t>Dieses Foto zeigt eine Szene , die  angelehnt ist an das Projekt “</a:t>
            </a:r>
            <a:r>
              <a:rPr lang="en-US" b="1" dirty="0">
                <a:solidFill>
                  <a:srgbClr val="000000"/>
                </a:solidFill>
                <a:cs typeface="Arial" charset="0"/>
              </a:rPr>
              <a:t>Rhythm is it</a:t>
            </a:r>
            <a:r>
              <a:rPr lang="en-US" dirty="0">
                <a:solidFill>
                  <a:srgbClr val="000000"/>
                </a:solidFill>
                <a:cs typeface="Arial" charset="0"/>
              </a:rPr>
              <a:t>” des Choreographen Royston Maldoom in Zusammenarbeit mit den Berliner Philharmonikern. (2003).</a:t>
            </a:r>
          </a:p>
          <a:p>
            <a:pPr>
              <a:spcBef>
                <a:spcPct val="0"/>
              </a:spcBef>
            </a:pPr>
            <a:r>
              <a:rPr lang="en-US" dirty="0">
                <a:solidFill>
                  <a:srgbClr val="000000"/>
                </a:solidFill>
                <a:cs typeface="Arial" charset="0"/>
              </a:rPr>
              <a:t>250 Jugendliche aus 25 Ländern, darunter viele aus kulturell unterpriviligierten Familien mit begrenzter Schulbildung, die meisten ohne jegliche Kenntnis klassischer Musik, probten ein klassisches Balletstück und führten es erfolgreich auf. Der Tanzlehrer und sein Team bildeten ihre “Lehrlinge” mit klaren Regeln für den Erfolg aus. Sie waren Vorbilder in Sachen Durchhaltevermögen und lehrten und erklärten alle Tricks und Kniffe auf der Tanzfläche.</a:t>
            </a:r>
          </a:p>
          <a:p>
            <a:pPr>
              <a:spcBef>
                <a:spcPct val="0"/>
              </a:spcBef>
            </a:pPr>
            <a:r>
              <a:rPr lang="en-US" dirty="0">
                <a:solidFill>
                  <a:srgbClr val="000000"/>
                </a:solidFill>
                <a:cs typeface="Arial" charset="0"/>
              </a:rPr>
              <a:t>Während sich die Tanznovizen durch das stimulierende und anspruchsvolle vorbildhafte Verhalten tatsächlich verbesserten, wurden sie auch immer selbstsicherer und </a:t>
            </a:r>
            <a:r>
              <a:rPr lang="en-US" b="1" dirty="0">
                <a:solidFill>
                  <a:srgbClr val="000000"/>
                </a:solidFill>
                <a:cs typeface="Arial" charset="0"/>
              </a:rPr>
              <a:t>kompetenter. </a:t>
            </a:r>
            <a:r>
              <a:rPr lang="en-US" dirty="0">
                <a:solidFill>
                  <a:srgbClr val="000000"/>
                </a:solidFill>
                <a:cs typeface="Arial" charset="0"/>
              </a:rPr>
              <a:t>Die erwachsenen Vorbilder konnten sich schließlich zurückziehen, sodass die “Lehrlinge” buchstäblich die Hauptrollen spielen konnten. Die Jugendlichen haben sich nicht nur an einer erfolgreichen Vorführung beteiligt, sie konnten auch ihre Einstellung gegenüber Schule und Lernen gleichermaßen ändern und neue Perspektiven für ihr zukünftiges Leben entwickeln. (vgl. Modul 1 über den Einfluss von Motivation auf Lernen).</a:t>
            </a:r>
          </a:p>
          <a:p>
            <a:pPr>
              <a:spcBef>
                <a:spcPct val="0"/>
              </a:spcBef>
            </a:pPr>
            <a:r>
              <a:rPr lang="en-US" b="1" dirty="0">
                <a:solidFill>
                  <a:srgbClr val="000000"/>
                </a:solidFill>
                <a:cs typeface="Arial" charset="0"/>
              </a:rPr>
              <a:t>“Man kann sein Leben in einem Tanzkurs ändern” (Royston Maldoom) und – wenn  man etwas weiter geht – man kann sein Leben gleichermaßen im Leseunterricht ändern.</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Hier mp3</a:t>
            </a:r>
            <a:r>
              <a:rPr lang="de-DE" baseline="0" dirty="0"/>
              <a:t> Datei aus Modul </a:t>
            </a:r>
            <a:r>
              <a:rPr lang="de-DE" baseline="0"/>
              <a:t>5 einzufügen</a:t>
            </a:r>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xmlns=""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r>
              <a:rPr lang="de-DE" sz="3600" dirty="0">
                <a:solidFill>
                  <a:schemeClr val="bg1"/>
                </a:solidFill>
              </a:rPr>
              <a:t/>
            </a:r>
            <a:br>
              <a:rPr lang="de-DE" sz="3600" dirty="0">
                <a:solidFill>
                  <a:schemeClr val="bg1"/>
                </a:solidFill>
              </a:rPr>
            </a:br>
            <a:r>
              <a:rPr lang="de-DE" sz="3600" dirty="0">
                <a:solidFill>
                  <a:schemeClr val="bg1"/>
                </a:solidFill>
              </a:rPr>
              <a:t/>
            </a:r>
            <a:br>
              <a:rPr lang="de-DE" sz="3600" dirty="0">
                <a:solidFill>
                  <a:schemeClr val="bg1"/>
                </a:solidFill>
              </a:rPr>
            </a:br>
            <a:r>
              <a:rPr lang="de-DE" sz="3600" b="1" dirty="0">
                <a:solidFill>
                  <a:schemeClr val="bg1"/>
                </a:solidFill>
              </a:rPr>
              <a:t>Block :</a:t>
            </a:r>
            <a:br>
              <a:rPr lang="de-DE" sz="3600" b="1" dirty="0">
                <a:solidFill>
                  <a:schemeClr val="bg1"/>
                </a:solidFill>
              </a:rPr>
            </a:br>
            <a:r>
              <a:rPr lang="de-DE" sz="3600" dirty="0">
                <a:solidFill>
                  <a:schemeClr val="bg1"/>
                </a:solidFill>
              </a:rPr>
              <a:t/>
            </a: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xmlns="" id="{E7045018-2D2F-41BF-85F4-834E2CC6B2A8}"/>
              </a:ext>
            </a:extLst>
          </p:cNvPr>
          <p:cNvPicPr>
            <a:picLocks noChangeAspect="1"/>
          </p:cNvPicPr>
          <p:nvPr userDrawn="1"/>
        </p:nvPicPr>
        <p:blipFill>
          <a:blip r:embed="rId2" cstate="print"/>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xmlns=""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xmlns=""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xmlns=""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xmlns=""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xmlns=""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xmlns=""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xmlns=""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xmlns=""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xmlns=""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xmlns=""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xmlns=""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xmlns=""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xmlns=""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xmlns=""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xmlns=""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xmlns=""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xmlns=""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xmlns=""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xmlns="" id="{54129632-949F-4D97-A3FE-2FF5544D29D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xmlns=""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xmlns="" id="{2FBF8664-4987-463F-929A-3580E5CC521F}"/>
              </a:ext>
            </a:extLst>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a:extLst>
              <a:ext uri="{FF2B5EF4-FFF2-40B4-BE49-F238E27FC236}">
                <a16:creationId xmlns:a16="http://schemas.microsoft.com/office/drawing/2014/main" xmlns=""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xmlns="" id="{C6E2295A-6F85-4678-8FDD-98CF9EA6894B}"/>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xmlns=""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xmlns=""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xmlns="" id="{36E0FCD5-7A19-41B6-AE2E-A9C0A2788023}"/>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2">
            <a:extLst>
              <a:ext uri="{FF2B5EF4-FFF2-40B4-BE49-F238E27FC236}">
                <a16:creationId xmlns:a16="http://schemas.microsoft.com/office/drawing/2014/main" xmlns=""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xmlns=""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xmlns="" id="{1E63925C-7A48-4D7F-99C6-EB28BA814CB0}"/>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2">
            <a:extLst>
              <a:ext uri="{FF2B5EF4-FFF2-40B4-BE49-F238E27FC236}">
                <a16:creationId xmlns:a16="http://schemas.microsoft.com/office/drawing/2014/main" xmlns=""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xmlns=""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xmlns="" id="{3DC0D342-D802-4279-B6C8-59F5096A0945}"/>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2">
            <a:extLst>
              <a:ext uri="{FF2B5EF4-FFF2-40B4-BE49-F238E27FC236}">
                <a16:creationId xmlns:a16="http://schemas.microsoft.com/office/drawing/2014/main" xmlns=""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xmlns=""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xmlns=""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2196563B-B75D-4C55-8EF9-DD237CBF2F82}"/>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xmlns=""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xmlns=""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xmlns="" id="{A7B8408C-AD5A-4C5C-974D-4E80AC94773A}"/>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2">
            <a:extLst>
              <a:ext uri="{FF2B5EF4-FFF2-40B4-BE49-F238E27FC236}">
                <a16:creationId xmlns:a16="http://schemas.microsoft.com/office/drawing/2014/main" xmlns=""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xmlns=""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xmlns=""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3A6C2456-52F5-4AC8-AA86-B20896E4B1CE}"/>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xmlns=""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xmlns=""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9840D880-A173-4306-9E4E-159D87CF4DCA}"/>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xmlns=""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xmlns=""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10453BE8-76F5-4DB3-94E4-DAFD993A5135}"/>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xmlns=""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xmlns=""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xmlns="" id="{6351C348-0E9B-4562-AC2C-DE0DFACFD2DE}"/>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2">
            <a:extLst>
              <a:ext uri="{FF2B5EF4-FFF2-40B4-BE49-F238E27FC236}">
                <a16:creationId xmlns:a16="http://schemas.microsoft.com/office/drawing/2014/main" xmlns=""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xmlns=""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xmlns="" id="{DE750C04-5A6A-4E29-8EB2-ED4AC60E0E9A}"/>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xmlns="" id="{53E2A491-2E65-459A-91FB-F42819830EB8}"/>
              </a:ext>
            </a:extLst>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a:extLst>
              <a:ext uri="{FF2B5EF4-FFF2-40B4-BE49-F238E27FC236}">
                <a16:creationId xmlns:a16="http://schemas.microsoft.com/office/drawing/2014/main" xmlns=""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xmlns=""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xmlns="" id="{F12053D1-6F03-4C8F-8467-1F790D1A1DC2}"/>
              </a:ext>
            </a:extLst>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a:extLst>
              <a:ext uri="{FF2B5EF4-FFF2-40B4-BE49-F238E27FC236}">
                <a16:creationId xmlns:a16="http://schemas.microsoft.com/office/drawing/2014/main" xmlns=""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xmlns=""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xmlns=""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xmlns="" id="{BBE47BC9-124E-427A-A0E5-155A78C2704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xmlns=""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xmlns=""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xmlns=""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xmlns=""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xmlns=""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xmlns=""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xmlns=""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xmlns="" id="{6DD74D0A-1F17-4E52-B575-15F268F33FC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xmlns="" id="{22B36B9B-B32F-4509-A0CF-DAC1C196977D}"/>
              </a:ext>
            </a:extLst>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12">
            <a:extLst>
              <a:ext uri="{FF2B5EF4-FFF2-40B4-BE49-F238E27FC236}">
                <a16:creationId xmlns:a16="http://schemas.microsoft.com/office/drawing/2014/main" xmlns=""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xmlns="" id="{33C02042-3ECC-405F-B62C-0D351D5E370E}"/>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xmlns=""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pPr/>
              <a:t>17.09.2022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pPr/>
              <a:t>‹Nr.›</a:t>
            </a:fld>
            <a:endParaRPr lang="de-DE" dirty="0"/>
          </a:p>
        </p:txBody>
      </p:sp>
    </p:spTree>
    <p:extLst>
      <p:ext uri="{BB962C8B-B14F-4D97-AF65-F5344CB8AC3E}">
        <p14:creationId xmlns:p14="http://schemas.microsoft.com/office/powerpoint/2010/main" xmlns=""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xmlns="" id="{BBE47BC9-124E-427A-A0E5-155A78C2704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xmlns=""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xmlns="" id="{3BA4B298-75B6-48D0-9160-3B6A1FD253FC}"/>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0E68F6B4-BFA3-45B0-ABDE-9F519A8672B0}"/>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xmlns="" val="1929054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Arbeitsfoli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xmlns=""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xmlns=""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8569647"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itel 4">
            <a:extLst>
              <a:ext uri="{FF2B5EF4-FFF2-40B4-BE49-F238E27FC236}">
                <a16:creationId xmlns:a16="http://schemas.microsoft.com/office/drawing/2014/main" xmlns=""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xmlns="" val="376170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xmlns="" id="{3DDE063E-481C-4629-A492-8C0B2770F5F2}"/>
              </a:ext>
            </a:extLst>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a:extLst>
              <a:ext uri="{FF2B5EF4-FFF2-40B4-BE49-F238E27FC236}">
                <a16:creationId xmlns:a16="http://schemas.microsoft.com/office/drawing/2014/main" xmlns=""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xmlns=""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xmlns=""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xmlns=""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xmlns=""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xmlns="" id="{0CFE9BA6-C323-46CA-8BF5-2C82F2F32F82}"/>
              </a:ext>
            </a:extLst>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2">
            <a:extLst>
              <a:ext uri="{FF2B5EF4-FFF2-40B4-BE49-F238E27FC236}">
                <a16:creationId xmlns:a16="http://schemas.microsoft.com/office/drawing/2014/main" xmlns=""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xmlns=""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xmlns=""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16287349-25AB-45D1-ADED-377AE270B5DA}"/>
              </a:ext>
            </a:extLst>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B2D025FE-A551-43D5-8157-3908A97ED16E}"/>
              </a:ext>
            </a:extLst>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xmlns=""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xmlns="" id="{51D8A932-7E7E-4B98-91BA-594E37468909}"/>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2">
            <a:extLst>
              <a:ext uri="{FF2B5EF4-FFF2-40B4-BE49-F238E27FC236}">
                <a16:creationId xmlns:a16="http://schemas.microsoft.com/office/drawing/2014/main" xmlns=""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xmlns=""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A782D8CF-F006-4F75-86DB-CE6A8AA24FD9}"/>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xmlns=""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xmlns="" id="{45AC9A40-F7E6-450F-B517-F3CEF33B0D1C}"/>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2">
            <a:extLst>
              <a:ext uri="{FF2B5EF4-FFF2-40B4-BE49-F238E27FC236}">
                <a16:creationId xmlns:a16="http://schemas.microsoft.com/office/drawing/2014/main" xmlns=""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xmlns=""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pPr/>
              <a:t>17.09.2022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pPr/>
              <a:t>‹Nr.›</a:t>
            </a:fld>
            <a:endParaRPr lang="de-DE" dirty="0"/>
          </a:p>
        </p:txBody>
      </p:sp>
    </p:spTree>
    <p:extLst>
      <p:ext uri="{BB962C8B-B14F-4D97-AF65-F5344CB8AC3E}">
        <p14:creationId xmlns:p14="http://schemas.microsoft.com/office/powerpoint/2010/main" xmlns=""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 id="2147483695"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nmdHavaXnJY"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s://li.hamburg.de/contentblob/3845816/d06dc68c5355f713f7eb74b2d19acf49/data/download-pdf-auszug-aus-der-li-broschuere-foerderung-der-lesekompetenz-in-der-mathematik.pdf"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2D27E5BD-6941-405A-9D8F-FF811CD48B76}"/>
              </a:ext>
            </a:extLst>
          </p:cNvPr>
          <p:cNvSpPr>
            <a:spLocks noGrp="1"/>
          </p:cNvSpPr>
          <p:nvPr>
            <p:ph type="ctrTitle"/>
          </p:nvPr>
        </p:nvSpPr>
        <p:spPr>
          <a:xfrm>
            <a:off x="4104480" y="3356992"/>
            <a:ext cx="5580088" cy="2412000"/>
          </a:xfrm>
        </p:spPr>
        <p:txBody>
          <a:bodyPr>
            <a:normAutofit fontScale="90000"/>
          </a:bodyPr>
          <a:lstStyle/>
          <a:p>
            <a:r>
              <a:rPr lang="de-DE" dirty="0"/>
              <a:t>Modul : 5 Lesestrategien</a:t>
            </a:r>
            <a:br>
              <a:rPr lang="de-DE" dirty="0"/>
            </a:br>
            <a:r>
              <a:rPr lang="de-DE" dirty="0"/>
              <a:t/>
            </a:r>
            <a:br>
              <a:rPr lang="de-DE" dirty="0"/>
            </a:br>
            <a:r>
              <a:rPr lang="de-DE" dirty="0"/>
              <a:t>Block : 2</a:t>
            </a:r>
            <a:br>
              <a:rPr lang="de-DE" dirty="0"/>
            </a:br>
            <a:r>
              <a:rPr lang="de-DE" dirty="0"/>
              <a:t>Ein Erfolgsmodell der Strategievermittlung: Die</a:t>
            </a:r>
            <a:r>
              <a:rPr lang="de-DE" i="1" dirty="0"/>
              <a:t> „Meisterlehre im Lesen“</a:t>
            </a:r>
            <a:r>
              <a:rPr lang="de-DE" dirty="0"/>
              <a:t/>
            </a:r>
            <a:br>
              <a:rPr lang="de-DE" dirty="0"/>
            </a:br>
            <a:r>
              <a:rPr lang="de-DE" dirty="0"/>
              <a:t/>
            </a:r>
            <a:br>
              <a:rPr lang="de-DE" dirty="0"/>
            </a:br>
            <a:endParaRPr lang="de-DE" dirty="0"/>
          </a:p>
        </p:txBody>
      </p:sp>
    </p:spTree>
    <p:extLst>
      <p:ext uri="{BB962C8B-B14F-4D97-AF65-F5344CB8AC3E}">
        <p14:creationId xmlns:p14="http://schemas.microsoft.com/office/powerpoint/2010/main" xmlns="" val="350881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xmlns=""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xmlns=""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xmlns=""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xmlns=""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defTabSz="2578100">
                <a:lnSpc>
                  <a:spcPct val="90000"/>
                </a:lnSpc>
                <a:spcBef>
                  <a:spcPct val="0"/>
                </a:spcBef>
                <a:spcAft>
                  <a:spcPct val="35000"/>
                </a:spcAft>
              </a:pPr>
              <a:r>
                <a:rPr lang="de-DE" sz="3600" i="1" dirty="0" err="1"/>
                <a:t>Scaffolding</a:t>
              </a:r>
              <a:r>
                <a:rPr lang="de-DE" sz="3600" dirty="0"/>
                <a:t> und </a:t>
              </a:r>
            </a:p>
            <a:p>
              <a:pPr lvl="0" defTabSz="2578100">
                <a:lnSpc>
                  <a:spcPct val="90000"/>
                </a:lnSpc>
                <a:spcBef>
                  <a:spcPct val="0"/>
                </a:spcBef>
                <a:spcAft>
                  <a:spcPct val="35000"/>
                </a:spcAft>
              </a:pPr>
              <a:r>
                <a:rPr lang="de-DE" sz="3600" dirty="0" smtClean="0"/>
                <a:t>„Lautes Denken“</a:t>
              </a:r>
              <a:endParaRPr lang="de-DE" sz="6600" dirty="0"/>
            </a:p>
          </p:txBody>
        </p:sp>
      </p:grpSp>
      <p:sp>
        <p:nvSpPr>
          <p:cNvPr id="7" name="Ellipse 6">
            <a:extLst>
              <a:ext uri="{FF2B5EF4-FFF2-40B4-BE49-F238E27FC236}">
                <a16:creationId xmlns:a16="http://schemas.microsoft.com/office/drawing/2014/main" xmlns=""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xmlns=""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xmlns=""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xmlns="" val="254809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en-US" sz="2800" b="1" dirty="0">
                <a:cs typeface="Arial" charset="0"/>
              </a:rPr>
              <a:t>Scaffolding und Lautes Denken</a:t>
            </a:r>
            <a:endParaRPr lang="de-DE" sz="2800" b="1" dirty="0">
              <a:cs typeface="Arial" charset="0"/>
            </a:endParaRPr>
          </a:p>
        </p:txBody>
      </p:sp>
      <p:sp>
        <p:nvSpPr>
          <p:cNvPr id="8" name="Rectangle 5"/>
          <p:cNvSpPr>
            <a:spLocks noChangeArrowheads="1"/>
          </p:cNvSpPr>
          <p:nvPr/>
        </p:nvSpPr>
        <p:spPr bwMode="auto">
          <a:xfrm>
            <a:off x="4644008" y="1988840"/>
            <a:ext cx="4248150" cy="898708"/>
          </a:xfrm>
          <a:prstGeom prst="rect">
            <a:avLst/>
          </a:prstGeom>
          <a:noFill/>
          <a:ln w="9525">
            <a:noFill/>
            <a:miter lim="800000"/>
            <a:headEnd/>
            <a:tailEnd/>
          </a:ln>
        </p:spPr>
        <p:txBody>
          <a:bodyPr>
            <a:spAutoFit/>
          </a:bodyPr>
          <a:lstStyle/>
          <a:p>
            <a:pPr>
              <a:lnSpc>
                <a:spcPct val="90000"/>
              </a:lnSpc>
              <a:spcBef>
                <a:spcPct val="20000"/>
              </a:spcBef>
            </a:pPr>
            <a:r>
              <a:rPr lang="de-DE" sz="2400" b="1" dirty="0">
                <a:latin typeface="+mj-lt"/>
              </a:rPr>
              <a:t>Lesen ist wie Tanzen</a:t>
            </a:r>
          </a:p>
          <a:p>
            <a:pPr>
              <a:lnSpc>
                <a:spcPct val="90000"/>
              </a:lnSpc>
              <a:spcBef>
                <a:spcPct val="20000"/>
              </a:spcBef>
            </a:pPr>
            <a:endParaRPr lang="de-DE" sz="2800" dirty="0">
              <a:solidFill>
                <a:srgbClr val="002060"/>
              </a:solidFill>
              <a:latin typeface="+mj-lt"/>
            </a:endParaRPr>
          </a:p>
        </p:txBody>
      </p:sp>
      <p:sp>
        <p:nvSpPr>
          <p:cNvPr id="10" name="Text Box 4"/>
          <p:cNvSpPr txBox="1">
            <a:spLocks noChangeArrowheads="1"/>
          </p:cNvSpPr>
          <p:nvPr/>
        </p:nvSpPr>
        <p:spPr bwMode="auto">
          <a:xfrm>
            <a:off x="1187624" y="4614007"/>
            <a:ext cx="7524328" cy="1481336"/>
          </a:xfrm>
          <a:prstGeom prst="rect">
            <a:avLst/>
          </a:prstGeom>
          <a:solidFill>
            <a:srgbClr val="FFFFFF"/>
          </a:solidFill>
          <a:ln w="9525">
            <a:noFill/>
            <a:miter lim="800000"/>
            <a:headEnd/>
            <a:tailEnd/>
          </a:ln>
        </p:spPr>
        <p:txBody>
          <a:bodyPr/>
          <a:lstStyle/>
          <a:p>
            <a:r>
              <a:rPr lang="de-DE" sz="2000" dirty="0">
                <a:latin typeface="+mj-lt"/>
              </a:rPr>
              <a:t>„Während wir uns langsam zurückziehen, fangen sie an zu wachsen.“ </a:t>
            </a:r>
            <a:r>
              <a:rPr lang="en-GB" sz="2400" dirty="0">
                <a:solidFill>
                  <a:srgbClr val="002060"/>
                </a:solidFill>
                <a:latin typeface="+mj-lt"/>
              </a:rPr>
              <a:t/>
            </a:r>
            <a:br>
              <a:rPr lang="en-GB" sz="2400" dirty="0">
                <a:solidFill>
                  <a:srgbClr val="002060"/>
                </a:solidFill>
                <a:latin typeface="+mj-lt"/>
              </a:rPr>
            </a:br>
            <a:endParaRPr lang="de-DE" sz="2400" dirty="0">
              <a:solidFill>
                <a:srgbClr val="002060"/>
              </a:solidFill>
              <a:latin typeface="+mj-lt"/>
            </a:endParaRPr>
          </a:p>
        </p:txBody>
      </p:sp>
      <p:sp>
        <p:nvSpPr>
          <p:cNvPr id="14" name="Text Box 8"/>
          <p:cNvSpPr txBox="1">
            <a:spLocks noChangeArrowheads="1"/>
          </p:cNvSpPr>
          <p:nvPr/>
        </p:nvSpPr>
        <p:spPr bwMode="auto">
          <a:xfrm>
            <a:off x="1763688" y="5124884"/>
            <a:ext cx="6048672" cy="685800"/>
          </a:xfrm>
          <a:prstGeom prst="rect">
            <a:avLst/>
          </a:prstGeom>
          <a:solidFill>
            <a:srgbClr val="FFFFFF"/>
          </a:solidFill>
          <a:ln w="9525">
            <a:solidFill>
              <a:srgbClr val="000000"/>
            </a:solidFill>
            <a:miter lim="800000"/>
            <a:headEnd/>
            <a:tailEnd/>
          </a:ln>
        </p:spPr>
        <p:txBody>
          <a:bodyPr/>
          <a:lstStyle/>
          <a:p>
            <a:r>
              <a:rPr lang="de-DE" sz="1200" dirty="0">
                <a:solidFill>
                  <a:srgbClr val="002060"/>
                </a:solidFill>
                <a:latin typeface="+mj-lt"/>
              </a:rPr>
              <a:t>Zitat: Tanzlehrer </a:t>
            </a:r>
            <a:r>
              <a:rPr lang="de-DE" sz="1200" dirty="0" err="1">
                <a:solidFill>
                  <a:srgbClr val="002060"/>
                </a:solidFill>
                <a:latin typeface="+mj-lt"/>
              </a:rPr>
              <a:t>Royston</a:t>
            </a:r>
            <a:r>
              <a:rPr lang="de-DE" sz="1200" dirty="0">
                <a:solidFill>
                  <a:srgbClr val="002060"/>
                </a:solidFill>
                <a:latin typeface="+mj-lt"/>
              </a:rPr>
              <a:t> </a:t>
            </a:r>
            <a:r>
              <a:rPr lang="de-DE" sz="1200" dirty="0" err="1">
                <a:solidFill>
                  <a:srgbClr val="002060"/>
                </a:solidFill>
                <a:latin typeface="+mj-lt"/>
              </a:rPr>
              <a:t>Maldoom</a:t>
            </a:r>
            <a:r>
              <a:rPr lang="de-DE" sz="1200" dirty="0">
                <a:solidFill>
                  <a:srgbClr val="002060"/>
                </a:solidFill>
                <a:latin typeface="+mj-lt"/>
              </a:rPr>
              <a:t> über seine Proben zu einer Balletaufführung  mit 240 Berliner Schülerinnen und Schülern  und den Berliner Philharmonikern. Quelle: </a:t>
            </a:r>
            <a:r>
              <a:rPr lang="de-DE" sz="1200" dirty="0" err="1">
                <a:solidFill>
                  <a:srgbClr val="002060"/>
                </a:solidFill>
                <a:latin typeface="+mj-lt"/>
              </a:rPr>
              <a:t>Rhythm</a:t>
            </a:r>
            <a:r>
              <a:rPr lang="de-DE" sz="1200" dirty="0">
                <a:solidFill>
                  <a:srgbClr val="002060"/>
                </a:solidFill>
                <a:latin typeface="+mj-lt"/>
              </a:rPr>
              <a:t> </a:t>
            </a:r>
            <a:r>
              <a:rPr lang="de-DE" sz="1200" dirty="0" err="1">
                <a:solidFill>
                  <a:srgbClr val="002060"/>
                </a:solidFill>
                <a:latin typeface="+mj-lt"/>
              </a:rPr>
              <a:t>is</a:t>
            </a:r>
            <a:r>
              <a:rPr lang="de-DE" sz="1200" dirty="0">
                <a:solidFill>
                  <a:srgbClr val="002060"/>
                </a:solidFill>
                <a:latin typeface="+mj-lt"/>
              </a:rPr>
              <a:t> it. </a:t>
            </a:r>
            <a:r>
              <a:rPr lang="de-DE" sz="1200" dirty="0" err="1">
                <a:solidFill>
                  <a:srgbClr val="002060"/>
                </a:solidFill>
                <a:latin typeface="+mj-lt"/>
              </a:rPr>
              <a:t>You</a:t>
            </a:r>
            <a:r>
              <a:rPr lang="de-DE" sz="1200" dirty="0">
                <a:solidFill>
                  <a:srgbClr val="002060"/>
                </a:solidFill>
                <a:latin typeface="+mj-lt"/>
              </a:rPr>
              <a:t> </a:t>
            </a:r>
            <a:r>
              <a:rPr lang="de-DE" sz="1200" dirty="0" err="1">
                <a:solidFill>
                  <a:srgbClr val="002060"/>
                </a:solidFill>
                <a:latin typeface="+mj-lt"/>
              </a:rPr>
              <a:t>can</a:t>
            </a:r>
            <a:r>
              <a:rPr lang="de-DE" sz="1200" dirty="0">
                <a:solidFill>
                  <a:srgbClr val="002060"/>
                </a:solidFill>
                <a:latin typeface="+mj-lt"/>
              </a:rPr>
              <a:t> </a:t>
            </a:r>
            <a:r>
              <a:rPr lang="de-DE" sz="1200" dirty="0" err="1">
                <a:solidFill>
                  <a:srgbClr val="002060"/>
                </a:solidFill>
                <a:latin typeface="+mj-lt"/>
              </a:rPr>
              <a:t>change</a:t>
            </a:r>
            <a:r>
              <a:rPr lang="de-DE" sz="1200" dirty="0">
                <a:solidFill>
                  <a:srgbClr val="002060"/>
                </a:solidFill>
                <a:latin typeface="+mj-lt"/>
              </a:rPr>
              <a:t> </a:t>
            </a:r>
            <a:r>
              <a:rPr lang="de-DE" sz="1200" dirty="0" err="1">
                <a:solidFill>
                  <a:srgbClr val="002060"/>
                </a:solidFill>
                <a:latin typeface="+mj-lt"/>
              </a:rPr>
              <a:t>your</a:t>
            </a:r>
            <a:r>
              <a:rPr lang="de-DE" sz="1200" dirty="0">
                <a:solidFill>
                  <a:srgbClr val="002060"/>
                </a:solidFill>
                <a:latin typeface="+mj-lt"/>
              </a:rPr>
              <a:t> </a:t>
            </a:r>
            <a:r>
              <a:rPr lang="de-DE" sz="1200" dirty="0" err="1">
                <a:solidFill>
                  <a:srgbClr val="002060"/>
                </a:solidFill>
                <a:latin typeface="+mj-lt"/>
              </a:rPr>
              <a:t>life</a:t>
            </a:r>
            <a:r>
              <a:rPr lang="de-DE" sz="1200" dirty="0">
                <a:solidFill>
                  <a:srgbClr val="002060"/>
                </a:solidFill>
                <a:latin typeface="+mj-lt"/>
              </a:rPr>
              <a:t> in a </a:t>
            </a:r>
            <a:r>
              <a:rPr lang="de-DE" sz="1200" dirty="0" err="1">
                <a:solidFill>
                  <a:srgbClr val="002060"/>
                </a:solidFill>
                <a:latin typeface="+mj-lt"/>
              </a:rPr>
              <a:t>dance</a:t>
            </a:r>
            <a:r>
              <a:rPr lang="de-DE" sz="1200" dirty="0">
                <a:solidFill>
                  <a:srgbClr val="002060"/>
                </a:solidFill>
                <a:latin typeface="+mj-lt"/>
              </a:rPr>
              <a:t> </a:t>
            </a:r>
            <a:r>
              <a:rPr lang="de-DE" sz="1200" dirty="0" err="1">
                <a:solidFill>
                  <a:srgbClr val="002060"/>
                </a:solidFill>
                <a:latin typeface="+mj-lt"/>
              </a:rPr>
              <a:t>class</a:t>
            </a:r>
            <a:r>
              <a:rPr lang="de-DE" sz="1200" dirty="0">
                <a:solidFill>
                  <a:srgbClr val="002060"/>
                </a:solidFill>
                <a:latin typeface="+mj-lt"/>
              </a:rPr>
              <a:t> (2003/4). Kino-Dokumentarfilm Deutschland </a:t>
            </a:r>
            <a:endParaRPr lang="de-DE" dirty="0">
              <a:solidFill>
                <a:srgbClr val="002060"/>
              </a:solidFill>
              <a:latin typeface="+mj-lt"/>
            </a:endParaRPr>
          </a:p>
        </p:txBody>
      </p:sp>
      <p:pic>
        <p:nvPicPr>
          <p:cNvPr id="1026" name="Picture 2" descr="D:\users\Dorothee\Desktop\ballet-4478111_1920 - Kopie.jpg"/>
          <p:cNvPicPr>
            <a:picLocks noChangeAspect="1" noChangeArrowheads="1"/>
          </p:cNvPicPr>
          <p:nvPr/>
        </p:nvPicPr>
        <p:blipFill>
          <a:blip r:embed="rId3" cstate="print"/>
          <a:srcRect/>
          <a:stretch>
            <a:fillRect/>
          </a:stretch>
        </p:blipFill>
        <p:spPr bwMode="auto">
          <a:xfrm>
            <a:off x="683568" y="1549971"/>
            <a:ext cx="3069777" cy="288714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a:t>Scaffolding</a:t>
            </a:r>
            <a:r>
              <a:rPr lang="de-DE" dirty="0"/>
              <a:t> und Lautes Denken</a:t>
            </a:r>
          </a:p>
        </p:txBody>
      </p:sp>
      <p:pic>
        <p:nvPicPr>
          <p:cNvPr id="1026" name="Picture 2"/>
          <p:cNvPicPr>
            <a:picLocks noChangeAspect="1" noChangeArrowheads="1"/>
          </p:cNvPicPr>
          <p:nvPr/>
        </p:nvPicPr>
        <p:blipFill>
          <a:blip r:embed="rId3" cstate="print"/>
          <a:srcRect/>
          <a:stretch>
            <a:fillRect/>
          </a:stretch>
        </p:blipFill>
        <p:spPr bwMode="auto">
          <a:xfrm>
            <a:off x="467544" y="1340768"/>
            <a:ext cx="8136904" cy="410445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 id="{8BD9D153-E364-42F7-B125-96733FFA8CC0}"/>
              </a:ext>
            </a:extLst>
          </p:cNvPr>
          <p:cNvSpPr>
            <a:spLocks noGrp="1"/>
          </p:cNvSpPr>
          <p:nvPr>
            <p:ph type="title"/>
          </p:nvPr>
        </p:nvSpPr>
        <p:spPr>
          <a:xfrm>
            <a:off x="20112" y="10990"/>
            <a:ext cx="9123888" cy="1060287"/>
          </a:xfrm>
        </p:spPr>
        <p:txBody>
          <a:bodyPr>
            <a:normAutofit/>
          </a:bodyPr>
          <a:lstStyle/>
          <a:p>
            <a:r>
              <a:rPr lang="de-DE" dirty="0"/>
              <a:t> Aufgabe:</a:t>
            </a:r>
          </a:p>
        </p:txBody>
      </p:sp>
      <p:sp>
        <p:nvSpPr>
          <p:cNvPr id="5" name="Inhaltsplatzhalter 1"/>
          <p:cNvSpPr>
            <a:spLocks noGrp="1"/>
          </p:cNvSpPr>
          <p:nvPr>
            <p:ph type="body" sz="quarter" idx="13"/>
          </p:nvPr>
        </p:nvSpPr>
        <p:spPr>
          <a:xfrm>
            <a:off x="323529" y="1341438"/>
            <a:ext cx="6768751" cy="3311698"/>
          </a:xfrm>
          <a:ln>
            <a:solidFill>
              <a:srgbClr val="002060"/>
            </a:solidFill>
          </a:ln>
        </p:spPr>
        <p:txBody>
          <a:bodyPr rtlCol="0">
            <a:noAutofit/>
          </a:bodyPr>
          <a:lstStyle/>
          <a:p>
            <a:pPr marL="0" indent="0">
              <a:spcBef>
                <a:spcPts val="0"/>
              </a:spcBef>
              <a:spcAft>
                <a:spcPts val="1200"/>
              </a:spcAft>
              <a:buNone/>
              <a:defRPr/>
            </a:pPr>
            <a:r>
              <a:rPr lang="en-US" sz="2400" b="1" i="1" dirty="0"/>
              <a:t>Scaffolding</a:t>
            </a:r>
            <a:r>
              <a:rPr lang="en-US" sz="2400" b="1" dirty="0"/>
              <a:t> (gestütztes Lernen) für Ihren Fachunterricht?</a:t>
            </a:r>
          </a:p>
          <a:p>
            <a:pPr marL="0" indent="0">
              <a:spcBef>
                <a:spcPts val="0"/>
              </a:spcBef>
              <a:spcAft>
                <a:spcPts val="1200"/>
              </a:spcAft>
              <a:buNone/>
              <a:defRPr/>
            </a:pPr>
            <a:r>
              <a:rPr lang="en-US" sz="2400" b="1" dirty="0"/>
              <a:t>Beantworten Sie bitte folgende Frage:</a:t>
            </a:r>
          </a:p>
          <a:p>
            <a:r>
              <a:rPr lang="de-DE" sz="2000" dirty="0"/>
              <a:t>In welchem unterrichtlichen Zusammenhang und in welcher Phase könnten Sie das Prinzip des </a:t>
            </a:r>
            <a:r>
              <a:rPr lang="de-DE" sz="2000" i="1" dirty="0" err="1"/>
              <a:t>Scaffolding</a:t>
            </a:r>
            <a:r>
              <a:rPr lang="de-DE" sz="2000" dirty="0"/>
              <a:t> in Ihrem Fach einsetzen?</a:t>
            </a:r>
          </a:p>
          <a:p>
            <a:r>
              <a:rPr lang="de-DE" sz="2000" dirty="0"/>
              <a:t>Tauschen Sie sich hierzu mit einer Teilnehmerin, einem Teilnehmer aus</a:t>
            </a:r>
            <a:r>
              <a:rPr lang="de-DE" sz="2400" dirty="0"/>
              <a:t>.</a:t>
            </a:r>
          </a:p>
          <a:p>
            <a:pPr marL="392113" lvl="1" indent="-342900">
              <a:spcBef>
                <a:spcPts val="1200"/>
              </a:spcBef>
              <a:spcAft>
                <a:spcPts val="1200"/>
              </a:spcAft>
              <a:buNone/>
              <a:defRPr/>
            </a:pPr>
            <a:endParaRPr lang="de-DE" sz="2000" dirty="0"/>
          </a:p>
          <a:p>
            <a:pPr marL="392113" lvl="1" indent="-342900">
              <a:spcBef>
                <a:spcPts val="1200"/>
              </a:spcBef>
              <a:spcAft>
                <a:spcPts val="1200"/>
              </a:spcAft>
              <a:defRPr/>
            </a:pPr>
            <a:endParaRPr lang="en-US" sz="2000" dirty="0"/>
          </a:p>
          <a:p>
            <a:pPr marL="392113" lvl="1" indent="-342900">
              <a:spcBef>
                <a:spcPts val="1200"/>
              </a:spcBef>
              <a:spcAft>
                <a:spcPts val="1200"/>
              </a:spcAft>
              <a:buNone/>
              <a:defRPr/>
            </a:pPr>
            <a:endParaRPr lang="en-US" sz="2000" dirty="0"/>
          </a:p>
          <a:p>
            <a:pPr>
              <a:buNone/>
              <a:defRPr/>
            </a:pPr>
            <a:endParaRPr lang="en-US" sz="2000" dirty="0"/>
          </a:p>
          <a:p>
            <a:pPr>
              <a:defRPr/>
            </a:pPr>
            <a:endParaRPr lang="de-DE" sz="2000" dirty="0"/>
          </a:p>
        </p:txBody>
      </p:sp>
    </p:spTree>
    <p:extLst>
      <p:ext uri="{BB962C8B-B14F-4D97-AF65-F5344CB8AC3E}">
        <p14:creationId xmlns:p14="http://schemas.microsoft.com/office/powerpoint/2010/main" xmlns="" val="1320788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xmlns=""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xmlns=""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xmlns=""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xmlns=""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defTabSz="2578100">
                <a:lnSpc>
                  <a:spcPct val="90000"/>
                </a:lnSpc>
                <a:spcBef>
                  <a:spcPct val="0"/>
                </a:spcBef>
                <a:spcAft>
                  <a:spcPct val="35000"/>
                </a:spcAft>
              </a:pPr>
              <a:r>
                <a:rPr lang="de-DE" sz="3600" dirty="0"/>
                <a:t>Vom Lauten Denken zum inneren Dialog mit dem Text</a:t>
              </a:r>
              <a:endParaRPr lang="de-DE" sz="6600" dirty="0"/>
            </a:p>
          </p:txBody>
        </p:sp>
      </p:grpSp>
      <p:sp>
        <p:nvSpPr>
          <p:cNvPr id="7" name="Ellipse 6">
            <a:extLst>
              <a:ext uri="{FF2B5EF4-FFF2-40B4-BE49-F238E27FC236}">
                <a16:creationId xmlns:a16="http://schemas.microsoft.com/office/drawing/2014/main" xmlns=""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xmlns=""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xmlns=""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xmlns="" val="30547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0D6C6DC8-2D5A-481E-91B1-01774E631CB7}"/>
              </a:ext>
            </a:extLst>
          </p:cNvPr>
          <p:cNvSpPr>
            <a:spLocks noGrp="1"/>
          </p:cNvSpPr>
          <p:nvPr>
            <p:ph type="title"/>
          </p:nvPr>
        </p:nvSpPr>
        <p:spPr>
          <a:xfrm>
            <a:off x="251520" y="0"/>
            <a:ext cx="8229600" cy="1060287"/>
          </a:xfrm>
        </p:spPr>
        <p:txBody>
          <a:bodyPr>
            <a:normAutofit fontScale="90000"/>
          </a:bodyPr>
          <a:lstStyle/>
          <a:p>
            <a:r>
              <a:rPr lang="de-DE" dirty="0"/>
              <a:t>Vom Lauten Denken zum inneren Dialog mit dem Text</a:t>
            </a:r>
          </a:p>
        </p:txBody>
      </p:sp>
      <p:sp>
        <p:nvSpPr>
          <p:cNvPr id="6" name="Text Box 8"/>
          <p:cNvSpPr txBox="1">
            <a:spLocks noGrp="1" noChangeArrowheads="1"/>
          </p:cNvSpPr>
          <p:nvPr>
            <p:ph type="body" sz="quarter" idx="13"/>
          </p:nvPr>
        </p:nvSpPr>
        <p:spPr bwMode="auto">
          <a:xfrm>
            <a:off x="323528" y="1341438"/>
            <a:ext cx="8569647" cy="2616101"/>
          </a:xfrm>
          <a:prstGeom prst="rect">
            <a:avLst/>
          </a:prstGeom>
          <a:noFill/>
          <a:ln w="9525">
            <a:noFill/>
            <a:miter lim="800000"/>
            <a:headEnd/>
            <a:tailEnd/>
          </a:ln>
        </p:spPr>
        <p:txBody>
          <a:bodyPr wrap="square">
            <a:spAutoFit/>
          </a:bodyPr>
          <a:lstStyle/>
          <a:p>
            <a:pPr marL="342900" indent="-342900">
              <a:buNone/>
            </a:pPr>
            <a:endParaRPr lang="de-DE" sz="2000" dirty="0"/>
          </a:p>
          <a:p>
            <a:pPr>
              <a:buNone/>
            </a:pPr>
            <a:endParaRPr lang="de-DE" sz="2000" b="1" dirty="0"/>
          </a:p>
          <a:p>
            <a:pPr>
              <a:buNone/>
            </a:pPr>
            <a:endParaRPr lang="de-DE" sz="2000" b="1" dirty="0"/>
          </a:p>
          <a:p>
            <a:pPr>
              <a:buNone/>
            </a:pPr>
            <a:endParaRPr lang="de-DE" sz="2000" b="1" dirty="0"/>
          </a:p>
          <a:p>
            <a:pPr marL="742950" lvl="2" indent="-342900"/>
            <a:endParaRPr lang="de-DE" sz="2000" dirty="0"/>
          </a:p>
          <a:p>
            <a:pPr marL="342900" indent="-342900"/>
            <a:endParaRPr lang="de-DE" sz="2000" dirty="0"/>
          </a:p>
          <a:p>
            <a:pPr marL="342900" indent="-342900"/>
            <a:endParaRPr lang="de-DE" sz="2000" dirty="0"/>
          </a:p>
        </p:txBody>
      </p:sp>
      <p:graphicFrame>
        <p:nvGraphicFramePr>
          <p:cNvPr id="5" name="Diagramm 4"/>
          <p:cNvGraphicFramePr/>
          <p:nvPr/>
        </p:nvGraphicFramePr>
        <p:xfrm>
          <a:off x="971600" y="1412776"/>
          <a:ext cx="66720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29499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Grp="1" noChangeArrowheads="1"/>
          </p:cNvSpPr>
          <p:nvPr>
            <p:ph type="body" sz="quarter" idx="13"/>
          </p:nvPr>
        </p:nvSpPr>
        <p:spPr bwMode="auto">
          <a:prstGeom prst="rect">
            <a:avLst/>
          </a:prstGeom>
          <a:noFill/>
          <a:ln w="9525">
            <a:noFill/>
            <a:miter lim="800000"/>
            <a:headEnd/>
            <a:tailEnd/>
          </a:ln>
        </p:spPr>
        <p:txBody>
          <a:bodyPr wrap="square">
            <a:spAutoFit/>
          </a:bodyPr>
          <a:lstStyle/>
          <a:p>
            <a:pPr marL="342900" indent="-342900">
              <a:buNone/>
            </a:pPr>
            <a:r>
              <a:rPr lang="de-DE" sz="2000" b="1" dirty="0"/>
              <a:t>Schritt 1:</a:t>
            </a:r>
          </a:p>
          <a:p>
            <a:pPr marL="342900" indent="-342900">
              <a:buNone/>
            </a:pPr>
            <a:r>
              <a:rPr lang="de-DE" sz="2000" b="1" dirty="0"/>
              <a:t>Das Unsichtbare beim Lesen sichtbar machen= Lautes Denken.</a:t>
            </a:r>
            <a:endParaRPr lang="de-DE" sz="2000" dirty="0"/>
          </a:p>
          <a:p>
            <a:pPr marL="742950" lvl="2" indent="-342900">
              <a:buNone/>
            </a:pPr>
            <a:r>
              <a:rPr lang="de-DE" sz="2000" b="1" dirty="0"/>
              <a:t>Expertinnen</a:t>
            </a:r>
            <a:r>
              <a:rPr lang="de-DE" sz="2000" dirty="0"/>
              <a:t> </a:t>
            </a:r>
          </a:p>
          <a:p>
            <a:pPr marL="742950" lvl="2" indent="-342900"/>
            <a:r>
              <a:rPr lang="de-DE" sz="2000" dirty="0"/>
              <a:t>führen das </a:t>
            </a:r>
            <a:r>
              <a:rPr lang="de-DE" sz="2000" b="1" dirty="0"/>
              <a:t>Laute Denken </a:t>
            </a:r>
            <a:r>
              <a:rPr lang="de-DE" sz="2000" dirty="0"/>
              <a:t>beim Lesen vor,</a:t>
            </a:r>
          </a:p>
          <a:p>
            <a:pPr marL="742950" lvl="2" indent="-342900"/>
            <a:r>
              <a:rPr lang="de-DE" sz="2000" dirty="0"/>
              <a:t>versehen Text dabei mit schriftlichen Anmerkungen, </a:t>
            </a:r>
            <a:r>
              <a:rPr lang="de-DE" sz="2000" b="1" dirty="0"/>
              <a:t>notieren </a:t>
            </a:r>
            <a:r>
              <a:rPr lang="de-DE" sz="2000" dirty="0"/>
              <a:t>ihre Gedanken, Fragen etc.</a:t>
            </a:r>
          </a:p>
          <a:p>
            <a:pPr marL="742950" lvl="2" indent="-342900"/>
            <a:r>
              <a:rPr lang="de-DE" sz="2000" dirty="0"/>
              <a:t>eröffnen den Lernenden Einblick in ihre </a:t>
            </a:r>
            <a:r>
              <a:rPr lang="de-DE" sz="2000" b="1" dirty="0"/>
              <a:t>„mentalen Werkzeuge“ </a:t>
            </a:r>
            <a:r>
              <a:rPr lang="de-DE" sz="2000" dirty="0"/>
              <a:t>für das Lesen anspruchsvoller Texte im Fach:</a:t>
            </a:r>
          </a:p>
          <a:p>
            <a:pPr marL="742950" lvl="2" indent="-342900">
              <a:buNone/>
            </a:pPr>
            <a:r>
              <a:rPr lang="de-DE" sz="2000" dirty="0"/>
              <a:t>			z.B. einer komplexen Graphik in Mathematik</a:t>
            </a:r>
          </a:p>
          <a:p>
            <a:pPr marL="742950" lvl="2" indent="-342900">
              <a:buNone/>
            </a:pPr>
            <a:r>
              <a:rPr lang="de-DE" sz="2000" dirty="0"/>
              <a:t>			z.B. einer historischen Quelle in Geschichte</a:t>
            </a:r>
          </a:p>
          <a:p>
            <a:pPr marL="742950" lvl="2" indent="-342900">
              <a:buNone/>
            </a:pPr>
            <a:r>
              <a:rPr lang="de-DE" sz="2000" b="1" dirty="0"/>
              <a:t>Lernende</a:t>
            </a:r>
            <a:endParaRPr lang="de-DE" sz="2000" dirty="0"/>
          </a:p>
          <a:p>
            <a:pPr marL="742950" lvl="2" indent="-342900"/>
            <a:r>
              <a:rPr lang="de-DE" sz="2000" dirty="0"/>
              <a:t>beobachten und notieren die Zugangswege der Expertinnen zum Text</a:t>
            </a:r>
          </a:p>
          <a:p>
            <a:pPr marL="742950" lvl="2" indent="-342900"/>
            <a:r>
              <a:rPr lang="de-DE" sz="2000" dirty="0"/>
              <a:t>nehmen so </a:t>
            </a:r>
            <a:r>
              <a:rPr lang="de-DE" sz="2000" b="1" dirty="0"/>
              <a:t>Lesestrategien bewusst </a:t>
            </a:r>
            <a:r>
              <a:rPr lang="de-DE" sz="2000" dirty="0"/>
              <a:t>wahr</a:t>
            </a:r>
          </a:p>
          <a:p>
            <a:pPr marL="742950" lvl="2" indent="-342900"/>
            <a:r>
              <a:rPr lang="de-DE" sz="2000" dirty="0"/>
              <a:t>erproben selbst das Laute Denken</a:t>
            </a:r>
          </a:p>
          <a:p>
            <a:pPr marL="742950" lvl="2" indent="-342900"/>
            <a:endParaRPr lang="de-DE" sz="2000" dirty="0"/>
          </a:p>
          <a:p>
            <a:pPr marL="342900" indent="-342900"/>
            <a:endParaRPr lang="de-DE" sz="2000" dirty="0"/>
          </a:p>
          <a:p>
            <a:pPr marL="342900" indent="-342900"/>
            <a:endParaRPr lang="de-DE" sz="2000" dirty="0"/>
          </a:p>
        </p:txBody>
      </p:sp>
      <p:sp>
        <p:nvSpPr>
          <p:cNvPr id="4" name="Titel 3">
            <a:extLst>
              <a:ext uri="{FF2B5EF4-FFF2-40B4-BE49-F238E27FC236}">
                <a16:creationId xmlns:a16="http://schemas.microsoft.com/office/drawing/2014/main" xmlns="" id="{0D6C6DC8-2D5A-481E-91B1-01774E631CB7}"/>
              </a:ext>
            </a:extLst>
          </p:cNvPr>
          <p:cNvSpPr>
            <a:spLocks noGrp="1"/>
          </p:cNvSpPr>
          <p:nvPr>
            <p:ph type="title"/>
          </p:nvPr>
        </p:nvSpPr>
        <p:spPr/>
        <p:txBody>
          <a:bodyPr>
            <a:normAutofit fontScale="90000"/>
          </a:bodyPr>
          <a:lstStyle/>
          <a:p>
            <a:r>
              <a:rPr lang="de-DE" dirty="0"/>
              <a:t>Vom </a:t>
            </a:r>
            <a:r>
              <a:rPr lang="de-DE" dirty="0" smtClean="0"/>
              <a:t>„Lauten Denken“ </a:t>
            </a:r>
            <a:r>
              <a:rPr lang="de-DE" dirty="0"/>
              <a:t>zum inneren </a:t>
            </a:r>
            <a:r>
              <a:rPr lang="de-DE" dirty="0" smtClean="0"/>
              <a:t>„Dialog </a:t>
            </a:r>
            <a:r>
              <a:rPr lang="de-DE" dirty="0"/>
              <a:t>mit dem </a:t>
            </a:r>
            <a:r>
              <a:rPr lang="de-DE" dirty="0" smtClean="0"/>
              <a:t>Text“</a:t>
            </a:r>
            <a:endParaRPr lang="de-DE" dirty="0"/>
          </a:p>
        </p:txBody>
      </p:sp>
      <p:pic>
        <p:nvPicPr>
          <p:cNvPr id="7" name="Picture 2" descr="https://encrypted-tbn1.gstatic.com/images?q=tbn:ANd9GcQH9YnMhBaGYyYwzi3V97E3YRnjZnpg-m6NOO8VncbfK6Ry55C_Aw"/>
          <p:cNvPicPr>
            <a:picLocks noChangeAspect="1" noChangeArrowheads="1"/>
          </p:cNvPicPr>
          <p:nvPr/>
        </p:nvPicPr>
        <p:blipFill>
          <a:blip r:embed="rId3" cstate="print"/>
          <a:srcRect/>
          <a:stretch>
            <a:fillRect/>
          </a:stretch>
        </p:blipFill>
        <p:spPr bwMode="auto">
          <a:xfrm>
            <a:off x="7432679" y="1124744"/>
            <a:ext cx="1634066" cy="965200"/>
          </a:xfrm>
          <a:prstGeom prst="rect">
            <a:avLst/>
          </a:prstGeom>
          <a:noFill/>
          <a:ln w="9525">
            <a:noFill/>
            <a:miter lim="800000"/>
            <a:headEnd/>
            <a:tailEnd/>
          </a:ln>
        </p:spPr>
      </p:pic>
    </p:spTree>
    <p:extLst>
      <p:ext uri="{BB962C8B-B14F-4D97-AF65-F5344CB8AC3E}">
        <p14:creationId xmlns:p14="http://schemas.microsoft.com/office/powerpoint/2010/main" xmlns="" val="166545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 id="{8BD9D153-E364-42F7-B125-96733FFA8CC0}"/>
              </a:ext>
            </a:extLst>
          </p:cNvPr>
          <p:cNvSpPr>
            <a:spLocks noGrp="1"/>
          </p:cNvSpPr>
          <p:nvPr>
            <p:ph type="title"/>
          </p:nvPr>
        </p:nvSpPr>
        <p:spPr>
          <a:xfrm>
            <a:off x="20112" y="10990"/>
            <a:ext cx="9123888" cy="1060287"/>
          </a:xfrm>
        </p:spPr>
        <p:txBody>
          <a:bodyPr>
            <a:normAutofit/>
          </a:bodyPr>
          <a:lstStyle/>
          <a:p>
            <a:r>
              <a:rPr lang="de-DE" dirty="0"/>
              <a:t>Aufgabe</a:t>
            </a:r>
          </a:p>
        </p:txBody>
      </p:sp>
      <p:sp>
        <p:nvSpPr>
          <p:cNvPr id="5" name="Inhaltsplatzhalter 1"/>
          <p:cNvSpPr>
            <a:spLocks noGrp="1"/>
          </p:cNvSpPr>
          <p:nvPr>
            <p:ph type="body" sz="quarter" idx="13"/>
          </p:nvPr>
        </p:nvSpPr>
        <p:spPr>
          <a:xfrm>
            <a:off x="323528" y="1340768"/>
            <a:ext cx="6768751" cy="4319810"/>
          </a:xfrm>
          <a:ln>
            <a:solidFill>
              <a:srgbClr val="002060"/>
            </a:solidFill>
          </a:ln>
        </p:spPr>
        <p:txBody>
          <a:bodyPr rtlCol="0">
            <a:noAutofit/>
          </a:bodyPr>
          <a:lstStyle/>
          <a:p>
            <a:pPr>
              <a:buNone/>
            </a:pPr>
            <a:r>
              <a:rPr lang="de-DE" sz="2000" b="1" dirty="0"/>
              <a:t>Beobachten Sie, wie </a:t>
            </a:r>
            <a:r>
              <a:rPr lang="de-DE" sz="2000" b="1" i="1" dirty="0"/>
              <a:t>Lautes Denken </a:t>
            </a:r>
            <a:r>
              <a:rPr lang="de-DE" sz="2000" b="1" dirty="0"/>
              <a:t>zu Texten ablaufen kann.</a:t>
            </a:r>
          </a:p>
          <a:p>
            <a:pPr>
              <a:buNone/>
            </a:pPr>
            <a:r>
              <a:rPr lang="de-DE" sz="2000" b="1" dirty="0"/>
              <a:t>Verwenden Sie die folgenden Arbeitsblätter: </a:t>
            </a:r>
          </a:p>
          <a:p>
            <a:pPr>
              <a:buNone/>
            </a:pPr>
            <a:r>
              <a:rPr lang="de-DE" sz="2000" b="1" i="1" dirty="0" err="1"/>
              <a:t>BaCuLit</a:t>
            </a:r>
            <a:r>
              <a:rPr lang="de-DE" sz="2000" b="1" i="1" dirty="0"/>
              <a:t> M5_2 AB 2 Lautes Denken beobachten</a:t>
            </a:r>
          </a:p>
          <a:p>
            <a:pPr>
              <a:buNone/>
            </a:pPr>
            <a:r>
              <a:rPr lang="de-DE" sz="2000" b="1" i="1" dirty="0"/>
              <a:t>und  M5_2 AB 4 Checkliste zum Lauten Denken</a:t>
            </a:r>
          </a:p>
          <a:p>
            <a:pPr>
              <a:buNone/>
            </a:pPr>
            <a:endParaRPr lang="de-DE" sz="2000" b="1" dirty="0"/>
          </a:p>
          <a:p>
            <a:pPr>
              <a:buNone/>
            </a:pPr>
            <a:r>
              <a:rPr lang="de-DE" sz="2000" b="1" dirty="0"/>
              <a:t>Erarbeiten Sie hiermit eines der beiden Praxisbeispiele:</a:t>
            </a:r>
          </a:p>
          <a:p>
            <a:pPr>
              <a:buNone/>
            </a:pPr>
            <a:r>
              <a:rPr lang="de-DE" sz="2000" dirty="0" err="1"/>
              <a:t>Nr</a:t>
            </a:r>
            <a:r>
              <a:rPr lang="de-DE" sz="2000" dirty="0"/>
              <a:t> 1. Video der Akademie für Leseförderung Niedersachsen „Lautes Denken. Lesestrategie vor dem Lesen. Gedanken zum Text machen“( 3:58 Minuten)</a:t>
            </a:r>
            <a:r>
              <a:rPr lang="de-DE" sz="2000" u="sng" dirty="0">
                <a:hlinkClick r:id="rId3"/>
              </a:rPr>
              <a:t> https://www.youtube.com/watch?v=nmdHavaXnJY</a:t>
            </a:r>
            <a:endParaRPr lang="de-DE" sz="2000" u="sng" dirty="0"/>
          </a:p>
          <a:p>
            <a:pPr>
              <a:buNone/>
            </a:pPr>
            <a:r>
              <a:rPr lang="de-DE" sz="2000" dirty="0"/>
              <a:t>Nr. 2 Protokoll zum Lauten Denken im Mathematikunterricht </a:t>
            </a:r>
            <a:r>
              <a:rPr lang="de-DE" sz="1800" b="1" i="1" dirty="0" err="1"/>
              <a:t>BaCuLit</a:t>
            </a:r>
            <a:r>
              <a:rPr lang="de-DE" sz="1800" b="1" i="1" dirty="0"/>
              <a:t> </a:t>
            </a:r>
            <a:r>
              <a:rPr lang="de-DE" sz="1800" b="1" i="1" dirty="0" smtClean="0"/>
              <a:t>M5_2 </a:t>
            </a:r>
            <a:r>
              <a:rPr lang="de-DE" sz="1800" b="1" i="1" dirty="0"/>
              <a:t>AB3 Lautes Denken zu Mathematikaufgabe</a:t>
            </a:r>
          </a:p>
          <a:p>
            <a:pPr>
              <a:buNone/>
            </a:pPr>
            <a:r>
              <a:rPr lang="de-DE" sz="2400" b="1" dirty="0"/>
              <a:t>	</a:t>
            </a:r>
            <a:endParaRPr lang="de-DE" sz="2000" b="1" dirty="0"/>
          </a:p>
          <a:p>
            <a:pPr marL="392113" lvl="1" indent="-342900">
              <a:spcBef>
                <a:spcPts val="1200"/>
              </a:spcBef>
              <a:spcAft>
                <a:spcPts val="1200"/>
              </a:spcAft>
              <a:defRPr/>
            </a:pPr>
            <a:endParaRPr lang="en-US" sz="2000" dirty="0"/>
          </a:p>
          <a:p>
            <a:pPr marL="392113" lvl="1" indent="-342900">
              <a:spcBef>
                <a:spcPts val="1200"/>
              </a:spcBef>
              <a:spcAft>
                <a:spcPts val="1200"/>
              </a:spcAft>
              <a:buNone/>
              <a:defRPr/>
            </a:pPr>
            <a:endParaRPr lang="en-US" sz="2000" dirty="0"/>
          </a:p>
          <a:p>
            <a:pPr>
              <a:buNone/>
              <a:defRPr/>
            </a:pPr>
            <a:endParaRPr lang="en-US" sz="2000" dirty="0"/>
          </a:p>
          <a:p>
            <a:pPr>
              <a:defRPr/>
            </a:pPr>
            <a:endParaRPr lang="de-DE" sz="2000" dirty="0"/>
          </a:p>
        </p:txBody>
      </p:sp>
    </p:spTree>
    <p:extLst>
      <p:ext uri="{BB962C8B-B14F-4D97-AF65-F5344CB8AC3E}">
        <p14:creationId xmlns:p14="http://schemas.microsoft.com/office/powerpoint/2010/main" xmlns="" val="333489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0D6C6DC8-2D5A-481E-91B1-01774E631CB7}"/>
              </a:ext>
            </a:extLst>
          </p:cNvPr>
          <p:cNvSpPr>
            <a:spLocks noGrp="1"/>
          </p:cNvSpPr>
          <p:nvPr>
            <p:ph type="title"/>
          </p:nvPr>
        </p:nvSpPr>
        <p:spPr/>
        <p:txBody>
          <a:bodyPr>
            <a:normAutofit fontScale="90000"/>
          </a:bodyPr>
          <a:lstStyle/>
          <a:p>
            <a:r>
              <a:rPr lang="de-DE" dirty="0"/>
              <a:t>Vom Lauten Denken zum inneren Dialog mit dem Text</a:t>
            </a:r>
          </a:p>
        </p:txBody>
      </p:sp>
      <p:sp>
        <p:nvSpPr>
          <p:cNvPr id="6" name="Text Box 8"/>
          <p:cNvSpPr txBox="1">
            <a:spLocks noGrp="1" noChangeArrowheads="1"/>
          </p:cNvSpPr>
          <p:nvPr>
            <p:ph type="body" sz="quarter" idx="13"/>
          </p:nvPr>
        </p:nvSpPr>
        <p:spPr bwMode="auto">
          <a:xfrm>
            <a:off x="323528" y="1341438"/>
            <a:ext cx="8569647" cy="6924973"/>
          </a:xfrm>
          <a:prstGeom prst="rect">
            <a:avLst/>
          </a:prstGeom>
          <a:noFill/>
          <a:ln w="9525">
            <a:noFill/>
            <a:miter lim="800000"/>
            <a:headEnd/>
            <a:tailEnd/>
          </a:ln>
        </p:spPr>
        <p:txBody>
          <a:bodyPr wrap="square">
            <a:spAutoFit/>
          </a:bodyPr>
          <a:lstStyle/>
          <a:p>
            <a:pPr marL="342900" indent="-342900">
              <a:buNone/>
            </a:pPr>
            <a:r>
              <a:rPr lang="de-DE" sz="2000" b="1" dirty="0"/>
              <a:t>Schritt 2: </a:t>
            </a:r>
          </a:p>
          <a:p>
            <a:pPr marL="342900" indent="-342900">
              <a:buNone/>
            </a:pPr>
            <a:r>
              <a:rPr lang="de-DE" sz="2000" b="1" dirty="0"/>
              <a:t>Routinen aufbauen</a:t>
            </a:r>
          </a:p>
          <a:p>
            <a:pPr marL="342900" indent="-342900">
              <a:buNone/>
            </a:pPr>
            <a:endParaRPr lang="de-DE" sz="2000" b="1" dirty="0"/>
          </a:p>
          <a:p>
            <a:pPr>
              <a:buNone/>
            </a:pPr>
            <a:r>
              <a:rPr lang="de-DE" sz="2000" b="1" dirty="0"/>
              <a:t>Expertinnen und Experten</a:t>
            </a:r>
          </a:p>
          <a:p>
            <a:r>
              <a:rPr lang="de-DE" sz="2000" dirty="0"/>
              <a:t>ermöglichen strukturierte Aneignung von Strategien</a:t>
            </a:r>
          </a:p>
          <a:p>
            <a:r>
              <a:rPr lang="de-DE" sz="2000" dirty="0"/>
              <a:t>eröffnen weitere Lernschleifen</a:t>
            </a:r>
            <a:endParaRPr lang="de-DE" sz="2000" b="1" dirty="0"/>
          </a:p>
          <a:p>
            <a:r>
              <a:rPr lang="de-DE" sz="2000" dirty="0"/>
              <a:t>nutzen Einblicke in Leseprozesse der Leselehrlinge zur Diagnostik </a:t>
            </a:r>
          </a:p>
          <a:p>
            <a:pPr>
              <a:buNone/>
            </a:pPr>
            <a:r>
              <a:rPr lang="de-DE" sz="2000" b="1" dirty="0"/>
              <a:t>Lernende</a:t>
            </a:r>
            <a:r>
              <a:rPr lang="de-DE" sz="2000" dirty="0"/>
              <a:t> </a:t>
            </a:r>
          </a:p>
          <a:p>
            <a:r>
              <a:rPr lang="de-DE" sz="2000" dirty="0"/>
              <a:t>erproben weiter </a:t>
            </a:r>
            <a:r>
              <a:rPr lang="de-DE" sz="2000" dirty="0" smtClean="0"/>
              <a:t>„Lautes Denken“ </a:t>
            </a:r>
            <a:r>
              <a:rPr lang="de-DE" sz="2000" dirty="0"/>
              <a:t>und stillen schriftlichen „Dialog mit dem Text“</a:t>
            </a:r>
          </a:p>
          <a:p>
            <a:r>
              <a:rPr lang="de-DE" sz="2000" dirty="0"/>
              <a:t>erfahren die Zugangswege der anderen Lernenden </a:t>
            </a:r>
          </a:p>
          <a:p>
            <a:r>
              <a:rPr lang="de-DE" sz="2000" dirty="0"/>
              <a:t>bewerten die vorgestellten „Werkzeuge“</a:t>
            </a:r>
          </a:p>
          <a:p>
            <a:r>
              <a:rPr lang="de-DE" sz="2000" dirty="0"/>
              <a:t>reflektieren ihre eigenen Leseprozesse (Metakognition)</a:t>
            </a:r>
            <a:r>
              <a:rPr lang="de-DE" sz="2000" b="1" dirty="0"/>
              <a:t> </a:t>
            </a:r>
            <a:r>
              <a:rPr lang="de-DE" sz="2000" dirty="0"/>
              <a:t>und tauschen       sich dazu aus.</a:t>
            </a:r>
            <a:r>
              <a:rPr lang="de-DE" sz="2000" b="1" dirty="0"/>
              <a:t> </a:t>
            </a:r>
          </a:p>
          <a:p>
            <a:pPr marL="342900" indent="-342900"/>
            <a:endParaRPr lang="de-DE" sz="2000" dirty="0"/>
          </a:p>
          <a:p>
            <a:pPr marL="342900" indent="-342900"/>
            <a:endParaRPr lang="de-DE" sz="2000" dirty="0"/>
          </a:p>
          <a:p>
            <a:pPr marL="342900" indent="-342900"/>
            <a:endParaRPr lang="de-DE" sz="2000" dirty="0"/>
          </a:p>
          <a:p>
            <a:pPr marL="342900" indent="-342900"/>
            <a:endParaRPr lang="de-DE" sz="2000" dirty="0"/>
          </a:p>
          <a:p>
            <a:pPr marL="342900" indent="-342900"/>
            <a:endParaRPr lang="de-DE" sz="2000" dirty="0"/>
          </a:p>
        </p:txBody>
      </p:sp>
      <p:pic>
        <p:nvPicPr>
          <p:cNvPr id="7" name="Picture 2" descr="https://encrypted-tbn1.gstatic.com/images?q=tbn:ANd9GcQH9YnMhBaGYyYwzi3V97E3YRnjZnpg-m6NOO8VncbfK6Ry55C_Aw"/>
          <p:cNvPicPr>
            <a:picLocks noChangeAspect="1" noChangeArrowheads="1"/>
          </p:cNvPicPr>
          <p:nvPr/>
        </p:nvPicPr>
        <p:blipFill>
          <a:blip r:embed="rId3" cstate="print"/>
          <a:srcRect/>
          <a:stretch>
            <a:fillRect/>
          </a:stretch>
        </p:blipFill>
        <p:spPr bwMode="auto">
          <a:xfrm>
            <a:off x="7509934" y="1340768"/>
            <a:ext cx="1634066" cy="965200"/>
          </a:xfrm>
          <a:prstGeom prst="rect">
            <a:avLst/>
          </a:prstGeom>
          <a:noFill/>
          <a:ln w="9525">
            <a:noFill/>
            <a:miter lim="800000"/>
            <a:headEnd/>
            <a:tailEnd/>
          </a:ln>
        </p:spPr>
      </p:pic>
    </p:spTree>
    <p:extLst>
      <p:ext uri="{BB962C8B-B14F-4D97-AF65-F5344CB8AC3E}">
        <p14:creationId xmlns:p14="http://schemas.microsoft.com/office/powerpoint/2010/main" xmlns="" val="3227893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0D6C6DC8-2D5A-481E-91B1-01774E631CB7}"/>
              </a:ext>
            </a:extLst>
          </p:cNvPr>
          <p:cNvSpPr>
            <a:spLocks noGrp="1"/>
          </p:cNvSpPr>
          <p:nvPr>
            <p:ph type="title"/>
          </p:nvPr>
        </p:nvSpPr>
        <p:spPr/>
        <p:txBody>
          <a:bodyPr>
            <a:normAutofit fontScale="90000"/>
          </a:bodyPr>
          <a:lstStyle/>
          <a:p>
            <a:r>
              <a:rPr lang="de-DE" dirty="0"/>
              <a:t>Vom Lauten Denken zum inneren Dialog mit dem Text </a:t>
            </a:r>
          </a:p>
        </p:txBody>
      </p:sp>
      <p:sp>
        <p:nvSpPr>
          <p:cNvPr id="6" name="Text Box 8"/>
          <p:cNvSpPr txBox="1">
            <a:spLocks noGrp="1" noChangeArrowheads="1"/>
          </p:cNvSpPr>
          <p:nvPr>
            <p:ph type="body" sz="quarter" idx="13"/>
          </p:nvPr>
        </p:nvSpPr>
        <p:spPr bwMode="auto">
          <a:xfrm>
            <a:off x="323528" y="1341438"/>
            <a:ext cx="8569647" cy="5139869"/>
          </a:xfrm>
          <a:prstGeom prst="rect">
            <a:avLst/>
          </a:prstGeom>
          <a:noFill/>
          <a:ln w="9525">
            <a:noFill/>
            <a:miter lim="800000"/>
            <a:headEnd/>
            <a:tailEnd/>
          </a:ln>
        </p:spPr>
        <p:txBody>
          <a:bodyPr wrap="square">
            <a:spAutoFit/>
          </a:bodyPr>
          <a:lstStyle/>
          <a:p>
            <a:pPr marL="342900" indent="-342900">
              <a:buNone/>
            </a:pPr>
            <a:r>
              <a:rPr lang="de-DE" sz="2000" dirty="0"/>
              <a:t> </a:t>
            </a:r>
          </a:p>
          <a:p>
            <a:pPr>
              <a:buNone/>
            </a:pPr>
            <a:r>
              <a:rPr lang="de-DE" sz="2000" b="1" dirty="0"/>
              <a:t>Schritt 3: Das Sichtbare beim Lesen unsichtbar machen</a:t>
            </a:r>
          </a:p>
          <a:p>
            <a:pPr>
              <a:buNone/>
            </a:pPr>
            <a:endParaRPr lang="de-DE" sz="2000" b="1" dirty="0"/>
          </a:p>
          <a:p>
            <a:pPr>
              <a:buNone/>
            </a:pPr>
            <a:r>
              <a:rPr lang="de-DE" sz="2000" b="1" dirty="0"/>
              <a:t>Expertinnen und Experten</a:t>
            </a:r>
          </a:p>
          <a:p>
            <a:r>
              <a:rPr lang="de-DE" sz="2000" dirty="0"/>
              <a:t>bieten weitere Lernschleifen, </a:t>
            </a:r>
          </a:p>
          <a:p>
            <a:r>
              <a:rPr lang="de-DE" sz="2000" dirty="0"/>
              <a:t>präsentieren weitere Strategien </a:t>
            </a:r>
            <a:endParaRPr lang="de-DE" sz="2000" b="1" dirty="0"/>
          </a:p>
          <a:p>
            <a:pPr>
              <a:buNone/>
            </a:pPr>
            <a:endParaRPr lang="de-DE" sz="2000" b="1" dirty="0"/>
          </a:p>
          <a:p>
            <a:pPr marL="342900" indent="-342900">
              <a:buNone/>
            </a:pPr>
            <a:r>
              <a:rPr lang="de-DE" sz="2000" b="1" dirty="0"/>
              <a:t>Lehrlinge </a:t>
            </a:r>
          </a:p>
          <a:p>
            <a:pPr marL="342900" indent="-342900"/>
            <a:r>
              <a:rPr lang="de-DE" sz="2000" b="1" dirty="0"/>
              <a:t>verinnerlichen Werkzeuge </a:t>
            </a:r>
            <a:r>
              <a:rPr lang="de-DE" sz="2000" dirty="0"/>
              <a:t>zunehmend, </a:t>
            </a:r>
          </a:p>
          <a:p>
            <a:pPr marL="342900" indent="-342900"/>
            <a:r>
              <a:rPr lang="de-DE" sz="2000" dirty="0"/>
              <a:t>wenden Strategien zunehmend selbstständig an und nähern sich einer </a:t>
            </a:r>
            <a:r>
              <a:rPr lang="de-DE" sz="2000" b="1" dirty="0"/>
              <a:t>automatisierten, routinierten Verwendung von Strategien </a:t>
            </a:r>
            <a:r>
              <a:rPr lang="de-DE" sz="2000" dirty="0"/>
              <a:t>beim Lesen.</a:t>
            </a:r>
          </a:p>
          <a:p>
            <a:pPr marL="342900" indent="-342900">
              <a:buNone/>
            </a:pPr>
            <a:r>
              <a:rPr lang="de-DE" sz="2000" dirty="0"/>
              <a:t>	Ihre Leseprozesse werden „unsichtbar“.</a:t>
            </a:r>
          </a:p>
          <a:p>
            <a:pPr marL="342900" indent="-342900">
              <a:buNone/>
            </a:pPr>
            <a:r>
              <a:rPr lang="de-DE" sz="2000" dirty="0"/>
              <a:t>	</a:t>
            </a:r>
          </a:p>
          <a:p>
            <a:pPr marL="342900" indent="-342900"/>
            <a:endParaRPr lang="de-DE" sz="2000" dirty="0"/>
          </a:p>
        </p:txBody>
      </p:sp>
      <p:pic>
        <p:nvPicPr>
          <p:cNvPr id="7" name="Picture 2" descr="https://encrypted-tbn1.gstatic.com/images?q=tbn:ANd9GcQH9YnMhBaGYyYwzi3V97E3YRnjZnpg-m6NOO8VncbfK6Ry55C_Aw"/>
          <p:cNvPicPr>
            <a:picLocks noChangeAspect="1" noChangeArrowheads="1"/>
          </p:cNvPicPr>
          <p:nvPr/>
        </p:nvPicPr>
        <p:blipFill>
          <a:blip r:embed="rId3" cstate="print"/>
          <a:srcRect/>
          <a:stretch>
            <a:fillRect/>
          </a:stretch>
        </p:blipFill>
        <p:spPr bwMode="auto">
          <a:xfrm>
            <a:off x="7509934" y="1124744"/>
            <a:ext cx="1634066" cy="965200"/>
          </a:xfrm>
          <a:prstGeom prst="rect">
            <a:avLst/>
          </a:prstGeom>
          <a:noFill/>
          <a:ln w="9525">
            <a:noFill/>
            <a:miter lim="800000"/>
            <a:headEnd/>
            <a:tailEnd/>
          </a:ln>
        </p:spPr>
      </p:pic>
    </p:spTree>
    <p:extLst>
      <p:ext uri="{BB962C8B-B14F-4D97-AF65-F5344CB8AC3E}">
        <p14:creationId xmlns:p14="http://schemas.microsoft.com/office/powerpoint/2010/main" xmlns="" val="412662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xmlns="" id="{D7C41D9D-A0F2-A5B7-C346-04839A61893D}"/>
              </a:ext>
            </a:extLst>
          </p:cNvPr>
          <p:cNvGraphicFramePr/>
          <p:nvPr>
            <p:extLst>
              <p:ext uri="{D42A27DB-BD31-4B8C-83A1-F6EECF244321}">
                <p14:modId xmlns:p14="http://schemas.microsoft.com/office/powerpoint/2010/main" xmlns="" val="643511060"/>
              </p:ext>
            </p:extLst>
          </p:nvPr>
        </p:nvGraphicFramePr>
        <p:xfrm>
          <a:off x="287524" y="1134014"/>
          <a:ext cx="8568952" cy="4589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xmlns="" id="{F0A7BCB8-67B3-6E43-BA88-4F2DEB33A7D0}"/>
              </a:ext>
            </a:extLst>
          </p:cNvPr>
          <p:cNvSpPr>
            <a:spLocks noGrp="1"/>
          </p:cNvSpPr>
          <p:nvPr>
            <p:ph type="title"/>
          </p:nvPr>
        </p:nvSpPr>
        <p:spPr/>
        <p:txBody>
          <a:bodyPr>
            <a:noAutofit/>
          </a:bodyPr>
          <a:lstStyle/>
          <a:p>
            <a:pPr marL="271463"/>
            <a:r>
              <a:rPr lang="de-DE" b="1" dirty="0"/>
              <a:t>Modul 5: Kognitive und metakognitive Lesestrategien unterrichten</a:t>
            </a:r>
          </a:p>
        </p:txBody>
      </p:sp>
    </p:spTree>
    <p:extLst>
      <p:ext uri="{BB962C8B-B14F-4D97-AF65-F5344CB8AC3E}">
        <p14:creationId xmlns:p14="http://schemas.microsoft.com/office/powerpoint/2010/main" xmlns="" val="864944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type="body" sz="quarter" idx="13"/>
          </p:nvPr>
        </p:nvSpPr>
        <p:spPr/>
        <p:txBody>
          <a:bodyPr>
            <a:normAutofit fontScale="62500" lnSpcReduction="20000"/>
          </a:bodyPr>
          <a:lstStyle/>
          <a:p>
            <a:endParaRPr lang="de-DE" sz="2800" b="1" dirty="0"/>
          </a:p>
          <a:p>
            <a:endParaRPr lang="de-DE" sz="2400" dirty="0"/>
          </a:p>
          <a:p>
            <a:pPr>
              <a:lnSpc>
                <a:spcPct val="134000"/>
              </a:lnSpc>
            </a:pPr>
            <a:r>
              <a:rPr lang="de-DE" dirty="0"/>
              <a:t>„Um Missverständnissen vorzubeugen: Das </a:t>
            </a:r>
            <a:r>
              <a:rPr lang="de-DE" i="1" dirty="0"/>
              <a:t>Laute Denken</a:t>
            </a:r>
            <a:r>
              <a:rPr lang="de-DE" dirty="0"/>
              <a:t> und der </a:t>
            </a:r>
            <a:r>
              <a:rPr lang="de-DE" i="1" dirty="0"/>
              <a:t>Dialog mit dem Text </a:t>
            </a:r>
            <a:r>
              <a:rPr lang="de-DE" u="sng" dirty="0"/>
              <a:t>bereiten die inhaltliche Erarbeitung des Textes zwar vor, ersetzt aber auf keinen Fall die umfassende Texterschließung. </a:t>
            </a:r>
            <a:r>
              <a:rPr lang="de-DE" dirty="0"/>
              <a:t>Diese </a:t>
            </a:r>
            <a:r>
              <a:rPr lang="de-DE" dirty="0" err="1"/>
              <a:t>Verstehensleistung</a:t>
            </a:r>
            <a:r>
              <a:rPr lang="de-DE" dirty="0"/>
              <a:t> muss im Anschluss an das </a:t>
            </a:r>
            <a:r>
              <a:rPr lang="de-DE" i="1" dirty="0"/>
              <a:t>Laute Denken</a:t>
            </a:r>
            <a:r>
              <a:rPr lang="de-DE" dirty="0"/>
              <a:t> mit Hilfe der bewährten Methoden und didaktischen Prinzipien des Deutsch (-</a:t>
            </a:r>
            <a:r>
              <a:rPr lang="de-DE" dirty="0" err="1"/>
              <a:t>bzw</a:t>
            </a:r>
            <a:r>
              <a:rPr lang="de-DE" dirty="0"/>
              <a:t> Fachunterrichts) geleistet werden. Es ist deshalb unverzichtbar, dass die angewandten Methoden und Strategien </a:t>
            </a:r>
            <a:r>
              <a:rPr lang="de-DE" b="1" dirty="0"/>
              <a:t>nicht als Selbstzweck </a:t>
            </a:r>
            <a:r>
              <a:rPr lang="de-DE" dirty="0"/>
              <a:t>begriffen werden, sondern im Kontext einer inhaltlichen Fragestellung stehen.“ </a:t>
            </a:r>
          </a:p>
          <a:p>
            <a:pPr marL="0" indent="0">
              <a:buNone/>
            </a:pPr>
            <a:endParaRPr lang="de-DE" dirty="0"/>
          </a:p>
          <a:p>
            <a:pPr>
              <a:buNone/>
            </a:pPr>
            <a:r>
              <a:rPr lang="de-DE" sz="2600" dirty="0"/>
              <a:t>(Quelle: Hermann Helms-</a:t>
            </a:r>
            <a:r>
              <a:rPr lang="de-DE" sz="2600" dirty="0" err="1"/>
              <a:t>Derfert</a:t>
            </a:r>
            <a:r>
              <a:rPr lang="de-DE" sz="2600" dirty="0"/>
              <a:t> (2012): Texte öffnen Türen, S. 99)</a:t>
            </a:r>
          </a:p>
        </p:txBody>
      </p:sp>
      <p:sp>
        <p:nvSpPr>
          <p:cNvPr id="4" name="Titel 3">
            <a:extLst>
              <a:ext uri="{FF2B5EF4-FFF2-40B4-BE49-F238E27FC236}">
                <a16:creationId xmlns:a16="http://schemas.microsoft.com/office/drawing/2014/main" xmlns="" id="{0D6C6DC8-2D5A-481E-91B1-01774E631CB7}"/>
              </a:ext>
            </a:extLst>
          </p:cNvPr>
          <p:cNvSpPr>
            <a:spLocks noGrp="1"/>
          </p:cNvSpPr>
          <p:nvPr>
            <p:ph type="title"/>
          </p:nvPr>
        </p:nvSpPr>
        <p:spPr/>
        <p:txBody>
          <a:bodyPr>
            <a:normAutofit fontScale="90000"/>
          </a:bodyPr>
          <a:lstStyle/>
          <a:p>
            <a:r>
              <a:rPr lang="de-DE"/>
              <a:t>Vom Lauten </a:t>
            </a:r>
            <a:r>
              <a:rPr lang="de-DE" dirty="0"/>
              <a:t>Denken zum inneren Dialog mit dem Text</a:t>
            </a:r>
          </a:p>
        </p:txBody>
      </p:sp>
    </p:spTree>
    <p:extLst>
      <p:ext uri="{BB962C8B-B14F-4D97-AF65-F5344CB8AC3E}">
        <p14:creationId xmlns:p14="http://schemas.microsoft.com/office/powerpoint/2010/main" xmlns="" val="839122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 id="{8BD9D153-E364-42F7-B125-96733FFA8CC0}"/>
              </a:ext>
            </a:extLst>
          </p:cNvPr>
          <p:cNvSpPr>
            <a:spLocks noGrp="1"/>
          </p:cNvSpPr>
          <p:nvPr>
            <p:ph type="title"/>
          </p:nvPr>
        </p:nvSpPr>
        <p:spPr>
          <a:xfrm>
            <a:off x="20112" y="10990"/>
            <a:ext cx="9123888" cy="1060287"/>
          </a:xfrm>
        </p:spPr>
        <p:txBody>
          <a:bodyPr>
            <a:normAutofit/>
          </a:bodyPr>
          <a:lstStyle/>
          <a:p>
            <a:r>
              <a:rPr lang="de-DE" dirty="0"/>
              <a:t> Aufgabe:</a:t>
            </a:r>
          </a:p>
        </p:txBody>
      </p:sp>
      <p:sp>
        <p:nvSpPr>
          <p:cNvPr id="5" name="Inhaltsplatzhalter 1"/>
          <p:cNvSpPr>
            <a:spLocks noGrp="1"/>
          </p:cNvSpPr>
          <p:nvPr>
            <p:ph type="body" sz="quarter" idx="13"/>
          </p:nvPr>
        </p:nvSpPr>
        <p:spPr>
          <a:xfrm>
            <a:off x="323529" y="1341438"/>
            <a:ext cx="6768751" cy="4319810"/>
          </a:xfrm>
          <a:ln>
            <a:solidFill>
              <a:srgbClr val="002060"/>
            </a:solidFill>
          </a:ln>
        </p:spPr>
        <p:txBody>
          <a:bodyPr rtlCol="0">
            <a:noAutofit/>
          </a:bodyPr>
          <a:lstStyle/>
          <a:p>
            <a:pPr marL="0" indent="0">
              <a:spcBef>
                <a:spcPts val="0"/>
              </a:spcBef>
              <a:spcAft>
                <a:spcPts val="1200"/>
              </a:spcAft>
              <a:buNone/>
              <a:defRPr/>
            </a:pPr>
            <a:r>
              <a:rPr lang="en-US" sz="2400" b="1" dirty="0"/>
              <a:t>Beantworten Sie bitte folgende Fragen:</a:t>
            </a:r>
          </a:p>
          <a:p>
            <a:pPr marL="357188" lvl="1" indent="-357188">
              <a:spcBef>
                <a:spcPts val="0"/>
              </a:spcBef>
              <a:spcAft>
                <a:spcPts val="1200"/>
              </a:spcAft>
              <a:defRPr/>
            </a:pPr>
            <a:r>
              <a:rPr lang="en-US" sz="2400" dirty="0"/>
              <a:t>Wie kann die Verwendung von Strategien das Textverständnis</a:t>
            </a:r>
            <a:r>
              <a:rPr lang="en-US" sz="2400" b="1" dirty="0"/>
              <a:t> der Schülerinnen und Schüler in Ihrem Fachunterricht </a:t>
            </a:r>
            <a:r>
              <a:rPr lang="en-US" sz="2400" dirty="0"/>
              <a:t>fördern?</a:t>
            </a:r>
          </a:p>
          <a:p>
            <a:pPr marL="357188" lvl="1" indent="-357188">
              <a:spcBef>
                <a:spcPts val="0"/>
              </a:spcBef>
              <a:spcAft>
                <a:spcPts val="1200"/>
              </a:spcAft>
              <a:defRPr/>
            </a:pPr>
            <a:r>
              <a:rPr lang="en-US" sz="2400" dirty="0"/>
              <a:t>Welche Rolle kann dabei das </a:t>
            </a:r>
            <a:r>
              <a:rPr lang="en-US" sz="2400" b="1" dirty="0"/>
              <a:t>Lehr-Lernmodell der Meisterlehre</a:t>
            </a:r>
            <a:r>
              <a:rPr lang="en-US" sz="2400" dirty="0"/>
              <a:t> spielen?</a:t>
            </a:r>
          </a:p>
          <a:p>
            <a:pPr marL="392113" lvl="1" indent="-342900">
              <a:spcBef>
                <a:spcPts val="1200"/>
              </a:spcBef>
              <a:spcAft>
                <a:spcPts val="1200"/>
              </a:spcAft>
              <a:buNone/>
              <a:defRPr/>
            </a:pPr>
            <a:r>
              <a:rPr lang="de-DE" sz="2400" dirty="0"/>
              <a:t>Tauschen Sie sich hierzu mit einer Teilnehmerin, einem Teilnehmer aus. </a:t>
            </a:r>
          </a:p>
          <a:p>
            <a:pPr marL="392113" lvl="1" indent="-342900">
              <a:spcBef>
                <a:spcPts val="1200"/>
              </a:spcBef>
              <a:spcAft>
                <a:spcPts val="1200"/>
              </a:spcAft>
              <a:buNone/>
              <a:defRPr/>
            </a:pPr>
            <a:endParaRPr lang="de-DE" sz="2000" dirty="0"/>
          </a:p>
          <a:p>
            <a:pPr marL="392113" lvl="1" indent="-342900">
              <a:spcBef>
                <a:spcPts val="1200"/>
              </a:spcBef>
              <a:spcAft>
                <a:spcPts val="1200"/>
              </a:spcAft>
              <a:defRPr/>
            </a:pPr>
            <a:endParaRPr lang="en-US" sz="2000" dirty="0"/>
          </a:p>
          <a:p>
            <a:pPr marL="392113" lvl="1" indent="-342900">
              <a:spcBef>
                <a:spcPts val="1200"/>
              </a:spcBef>
              <a:spcAft>
                <a:spcPts val="1200"/>
              </a:spcAft>
              <a:buNone/>
              <a:defRPr/>
            </a:pPr>
            <a:endParaRPr lang="en-US" sz="2000" dirty="0"/>
          </a:p>
          <a:p>
            <a:pPr>
              <a:buNone/>
              <a:defRPr/>
            </a:pPr>
            <a:endParaRPr lang="en-US" sz="2000" dirty="0"/>
          </a:p>
          <a:p>
            <a:pPr>
              <a:defRPr/>
            </a:pPr>
            <a:endParaRPr lang="de-DE" sz="2000" dirty="0"/>
          </a:p>
        </p:txBody>
      </p:sp>
    </p:spTree>
    <p:extLst>
      <p:ext uri="{BB962C8B-B14F-4D97-AF65-F5344CB8AC3E}">
        <p14:creationId xmlns:p14="http://schemas.microsoft.com/office/powerpoint/2010/main" xmlns="" val="413320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17C61AD-FE8B-428E-B41E-5C6FBDBAFBF4}"/>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xmlns="" val="88369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a:xfrm>
            <a:off x="323528" y="1341438"/>
            <a:ext cx="6851827" cy="4751858"/>
          </a:xfrm>
        </p:spPr>
        <p:txBody>
          <a:bodyPr>
            <a:noAutofit/>
          </a:bodyPr>
          <a:lstStyle/>
          <a:p>
            <a:endParaRPr lang="de-DE" sz="1200" dirty="0"/>
          </a:p>
          <a:p>
            <a:r>
              <a:rPr lang="de-DE" sz="1200" dirty="0" err="1"/>
              <a:t>Bergunde</a:t>
            </a:r>
            <a:r>
              <a:rPr lang="de-DE" sz="1200" dirty="0"/>
              <a:t>, Manfred (2008): Förderung der Lesekompetenz in der Mathematik</a:t>
            </a:r>
            <a:r>
              <a:rPr lang="de-DE" sz="1200" u="sng" dirty="0"/>
              <a:t>. In: </a:t>
            </a:r>
            <a:r>
              <a:rPr lang="de-DE" sz="1200" u="sng" dirty="0" err="1"/>
              <a:t>Landesinstut</a:t>
            </a:r>
            <a:r>
              <a:rPr lang="de-DE" sz="1200" u="sng" dirty="0"/>
              <a:t> Hamburg (Hrsg.)(2008) Förderung von Lesekompetenz. 4. Auszug mit Anlagen. S.4-7; S. 9-16 </a:t>
            </a:r>
            <a:r>
              <a:rPr lang="de-DE" sz="1200" u="sng" dirty="0">
                <a:hlinkClick r:id="rId3"/>
              </a:rPr>
              <a:t>https://li.hamburg.de/contentblob/3845816/d06dc68c5355f713f7eb74b2d19acf49/data/download-pdf-auszug-aus-der-li-broschuere-foerderung-der-lesekompetenz-in-der-mathematik.pdf</a:t>
            </a:r>
            <a:endParaRPr lang="de-DE" sz="1200" dirty="0"/>
          </a:p>
          <a:p>
            <a:r>
              <a:rPr lang="en-US" sz="1200" dirty="0"/>
              <a:t>Collins, Ann , Brown, J. S. &amp; Newman, S. E. (1989): </a:t>
            </a:r>
            <a:r>
              <a:rPr lang="en-US" sz="1200" i="1" dirty="0"/>
              <a:t>Cognitive apprenticeship: Teaching the craft of reading, writing and mathematics </a:t>
            </a:r>
            <a:r>
              <a:rPr lang="en-US" sz="1200" dirty="0"/>
              <a:t>(Technical Report No. 403). BBN Laboratories, Cambridge, MA: Centre for the Study of Reading, University of Illinois. </a:t>
            </a:r>
            <a:endParaRPr lang="de-DE" sz="1200" dirty="0"/>
          </a:p>
          <a:p>
            <a:r>
              <a:rPr lang="de-DE" sz="1200" dirty="0"/>
              <a:t>Helms-</a:t>
            </a:r>
            <a:r>
              <a:rPr lang="de-DE" sz="1200" dirty="0" err="1"/>
              <a:t>Derfert</a:t>
            </a:r>
            <a:r>
              <a:rPr lang="de-DE" sz="1200" dirty="0"/>
              <a:t>, Hermann (2012): Ein Weg zu besserem Textverständnis - Das Laute Denken. In: Hessisches Kultusministerium (Hrsg.) (2012): Texte öffnen Türen. Neue Wege zur Kompetenzentwicklung durch Lese- und Sprachförderung in der Sekundarstufe, S.98-101 </a:t>
            </a:r>
          </a:p>
          <a:p>
            <a:r>
              <a:rPr lang="de-DE" sz="1200" dirty="0"/>
              <a:t>Philipp, Maik (2013: Lese- und Schreibunterricht. Stuttgart: UTB  GmbH</a:t>
            </a:r>
          </a:p>
          <a:p>
            <a:r>
              <a:rPr lang="de-DE" sz="1200" dirty="0"/>
              <a:t>Rosebrock, Cornelia; Nix, Daniel (2020): Grundlagen der Lesedidaktik und der systematischen schulischen Leseförderung (2020) (9. Akt. Aufl.) </a:t>
            </a:r>
            <a:r>
              <a:rPr lang="de-DE" sz="1200" dirty="0" err="1"/>
              <a:t>Baltmannsweiler</a:t>
            </a:r>
            <a:r>
              <a:rPr lang="de-DE" sz="1200" dirty="0"/>
              <a:t>: Schneider </a:t>
            </a:r>
            <a:r>
              <a:rPr lang="de-DE" sz="1200" dirty="0" err="1"/>
              <a:t>Hohengehren</a:t>
            </a:r>
            <a:endParaRPr lang="de-DE" sz="1200" dirty="0"/>
          </a:p>
          <a:p>
            <a:r>
              <a:rPr lang="de-DE" sz="1200" dirty="0"/>
              <a:t>Schoenbach, Ruth; Greenleaf, Cynthia; </a:t>
            </a:r>
            <a:r>
              <a:rPr lang="de-DE" sz="1200" dirty="0" err="1"/>
              <a:t>Cziko</a:t>
            </a:r>
            <a:r>
              <a:rPr lang="de-DE" sz="1200" dirty="0"/>
              <a:t>, Christine; </a:t>
            </a:r>
            <a:r>
              <a:rPr lang="de-DE" sz="1200" dirty="0" err="1"/>
              <a:t>Hurwitz</a:t>
            </a:r>
            <a:r>
              <a:rPr lang="de-DE" sz="1200" dirty="0"/>
              <a:t>, Lori (2006): Lesen macht schlau. Neue Lesepraxis für weiterführende Schulen. Dt. </a:t>
            </a:r>
            <a:r>
              <a:rPr lang="de-DE" sz="1200" dirty="0" err="1"/>
              <a:t>Ausg</a:t>
            </a:r>
            <a:r>
              <a:rPr lang="de-DE" sz="1200" dirty="0"/>
              <a:t>. hrsg. von Dorothee Gaile. Berlin: </a:t>
            </a:r>
            <a:r>
              <a:rPr lang="de-DE" sz="1200" dirty="0" err="1"/>
              <a:t>Cornelsen</a:t>
            </a:r>
            <a:r>
              <a:rPr lang="de-DE" sz="1200" dirty="0"/>
              <a:t> </a:t>
            </a:r>
            <a:r>
              <a:rPr lang="de-DE" sz="1200" dirty="0" err="1"/>
              <a:t>Scriptor</a:t>
            </a:r>
            <a:r>
              <a:rPr lang="de-DE" sz="1200" dirty="0"/>
              <a:t>, S. 32-58</a:t>
            </a:r>
          </a:p>
          <a:p>
            <a:r>
              <a:rPr lang="en-US" sz="1200" dirty="0"/>
              <a:t>Vygotskij, Lev S. (2003; orig. </a:t>
            </a:r>
            <a:r>
              <a:rPr lang="de-DE" sz="1200" dirty="0"/>
              <a:t>1932-1934): Das Problem der Altersstufen. In: Ausgewählte Schriften, Band 2, hrsg. von Joachim </a:t>
            </a:r>
            <a:r>
              <a:rPr lang="de-DE" sz="1200" dirty="0" err="1"/>
              <a:t>Lompscher</a:t>
            </a:r>
            <a:r>
              <a:rPr lang="de-DE" sz="1200" dirty="0"/>
              <a:t>. Berlin: Lehmanns Media, S. 53–90</a:t>
            </a:r>
          </a:p>
          <a:p>
            <a:r>
              <a:rPr lang="de-DE" sz="1200" dirty="0" err="1"/>
              <a:t>Willenberg</a:t>
            </a:r>
            <a:r>
              <a:rPr lang="de-DE" sz="1200" dirty="0"/>
              <a:t>, Heiner (2007) Der Lehrer als Meisterleser. </a:t>
            </a:r>
            <a:r>
              <a:rPr lang="de-DE" sz="1200" dirty="0" err="1"/>
              <a:t>In:H.Willenberg</a:t>
            </a:r>
            <a:r>
              <a:rPr lang="de-DE" sz="1200" dirty="0"/>
              <a:t> (Hrsg.) (2007) </a:t>
            </a:r>
          </a:p>
          <a:p>
            <a:pPr>
              <a:buNone/>
            </a:pPr>
            <a:r>
              <a:rPr lang="de-DE" sz="1200" dirty="0"/>
              <a:t>	Kompetenzhandbuch für den Deutschunterricht. </a:t>
            </a:r>
            <a:r>
              <a:rPr lang="de-DE" sz="1200" dirty="0" err="1"/>
              <a:t>Baltmannsweiler</a:t>
            </a:r>
            <a:r>
              <a:rPr lang="de-DE" sz="1200" dirty="0"/>
              <a:t>: Schneider </a:t>
            </a:r>
            <a:r>
              <a:rPr lang="de-DE" sz="1200" dirty="0" err="1"/>
              <a:t>Hohengehren</a:t>
            </a:r>
            <a:endParaRPr lang="de-DE" sz="1200" dirty="0"/>
          </a:p>
          <a:p>
            <a:pPr>
              <a:lnSpc>
                <a:spcPct val="170000"/>
              </a:lnSpc>
            </a:pPr>
            <a:endParaRPr lang="de-DE" sz="1200" dirty="0"/>
          </a:p>
        </p:txBody>
      </p:sp>
      <p:sp>
        <p:nvSpPr>
          <p:cNvPr id="4" name="Titel 3"/>
          <p:cNvSpPr>
            <a:spLocks noGrp="1"/>
          </p:cNvSpPr>
          <p:nvPr>
            <p:ph type="title"/>
          </p:nvPr>
        </p:nvSpPr>
        <p:spPr/>
        <p:txBody>
          <a:bodyPr/>
          <a:lstStyle/>
          <a:p>
            <a:r>
              <a:rPr lang="de-DE" dirty="0"/>
              <a:t>Literaturtipps</a:t>
            </a:r>
          </a:p>
        </p:txBody>
      </p:sp>
    </p:spTree>
    <p:extLst>
      <p:ext uri="{BB962C8B-B14F-4D97-AF65-F5344CB8AC3E}">
        <p14:creationId xmlns:p14="http://schemas.microsoft.com/office/powerpoint/2010/main" xmlns="" val="1380810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4766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
            <a:extLst>
              <a:ext uri="{FF2B5EF4-FFF2-40B4-BE49-F238E27FC236}">
                <a16:creationId xmlns:a16="http://schemas.microsoft.com/office/drawing/2014/main" xmlns="" id="{D96A2603-8BBF-4606-8463-375377AEA2F0}"/>
              </a:ext>
            </a:extLst>
          </p:cNvPr>
          <p:cNvGrpSpPr/>
          <p:nvPr/>
        </p:nvGrpSpPr>
        <p:grpSpPr>
          <a:xfrm>
            <a:off x="273788" y="1231446"/>
            <a:ext cx="8679089" cy="4367086"/>
            <a:chOff x="469899" y="1529361"/>
            <a:chExt cx="8679089" cy="4367086"/>
          </a:xfrm>
          <a:effectLst>
            <a:outerShdw blurRad="50800" dist="38100" dir="2700000" algn="tl" rotWithShape="0">
              <a:prstClr val="black">
                <a:alpha val="40000"/>
              </a:prstClr>
            </a:outerShdw>
          </a:effectLst>
        </p:grpSpPr>
        <p:sp>
          <p:nvSpPr>
            <p:cNvPr id="6" name="Textfeld 6">
              <a:extLst>
                <a:ext uri="{FF2B5EF4-FFF2-40B4-BE49-F238E27FC236}">
                  <a16:creationId xmlns:a16="http://schemas.microsoft.com/office/drawing/2014/main" xmlns="" id="{4AD1813E-0B7C-4187-B2D1-0ADF500F3441}"/>
                </a:ext>
              </a:extLst>
            </p:cNvPr>
            <p:cNvSpPr txBox="1"/>
            <p:nvPr/>
          </p:nvSpPr>
          <p:spPr>
            <a:xfrm>
              <a:off x="469899" y="1667860"/>
              <a:ext cx="1877437" cy="369332"/>
            </a:xfrm>
            <a:prstGeom prst="rect">
              <a:avLst/>
            </a:prstGeom>
            <a:solidFill>
              <a:srgbClr val="D1CFE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Lehrerzentriert </a:t>
              </a:r>
            </a:p>
          </p:txBody>
        </p:sp>
        <p:sp>
          <p:nvSpPr>
            <p:cNvPr id="7" name="Textfeld 11">
              <a:extLst>
                <a:ext uri="{FF2B5EF4-FFF2-40B4-BE49-F238E27FC236}">
                  <a16:creationId xmlns:a16="http://schemas.microsoft.com/office/drawing/2014/main" xmlns="" id="{2E25F15C-2134-4A9B-B1D2-79CC6CC742DA}"/>
                </a:ext>
              </a:extLst>
            </p:cNvPr>
            <p:cNvSpPr txBox="1"/>
            <p:nvPr/>
          </p:nvSpPr>
          <p:spPr>
            <a:xfrm>
              <a:off x="7000359" y="5527115"/>
              <a:ext cx="1995309" cy="369332"/>
            </a:xfrm>
            <a:prstGeom prst="rect">
              <a:avLst/>
            </a:prstGeom>
            <a:solidFill>
              <a:srgbClr val="6689A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Lernerorientiert</a:t>
              </a:r>
              <a:endParaRPr kumimoji="0" lang="de-DE" sz="15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Pfeil nach rechts 1">
              <a:extLst>
                <a:ext uri="{FF2B5EF4-FFF2-40B4-BE49-F238E27FC236}">
                  <a16:creationId xmlns:a16="http://schemas.microsoft.com/office/drawing/2014/main" xmlns="" id="{C343FBE4-EEB9-423B-BB85-1005651A98F8}"/>
                </a:ext>
              </a:extLst>
            </p:cNvPr>
            <p:cNvSpPr/>
            <p:nvPr/>
          </p:nvSpPr>
          <p:spPr>
            <a:xfrm rot="19294993">
              <a:off x="1558655" y="3349778"/>
              <a:ext cx="6233314" cy="909401"/>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feld 7">
              <a:extLst>
                <a:ext uri="{FF2B5EF4-FFF2-40B4-BE49-F238E27FC236}">
                  <a16:creationId xmlns:a16="http://schemas.microsoft.com/office/drawing/2014/main" xmlns="" id="{4E0F9113-66C4-4AD1-B795-F8A9407ACA8C}"/>
                </a:ext>
              </a:extLst>
            </p:cNvPr>
            <p:cNvSpPr txBox="1"/>
            <p:nvPr/>
          </p:nvSpPr>
          <p:spPr>
            <a:xfrm>
              <a:off x="1408618" y="4963923"/>
              <a:ext cx="2190023" cy="646331"/>
            </a:xfrm>
            <a:prstGeom prst="rect">
              <a:avLst/>
            </a:prstGeom>
            <a:gradFill>
              <a:gsLst>
                <a:gs pos="0">
                  <a:schemeClr val="accent5">
                    <a:lumMod val="75000"/>
                  </a:schemeClr>
                </a:gs>
                <a:gs pos="52000">
                  <a:srgbClr val="85C2FF"/>
                </a:gs>
                <a:gs pos="100000">
                  <a:schemeClr val="tx2">
                    <a:lumMod val="75000"/>
                  </a:schemeClr>
                </a:gs>
              </a:gsLst>
              <a:lin ang="5400000" scaled="0"/>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Modellieren durch die Lehrkraft</a:t>
              </a:r>
            </a:p>
          </p:txBody>
        </p:sp>
        <p:sp>
          <p:nvSpPr>
            <p:cNvPr id="10" name="Textfeld 8">
              <a:extLst>
                <a:ext uri="{FF2B5EF4-FFF2-40B4-BE49-F238E27FC236}">
                  <a16:creationId xmlns:a16="http://schemas.microsoft.com/office/drawing/2014/main" xmlns="" id="{38E54143-390A-4FC9-8E64-157DB7806C7E}"/>
                </a:ext>
              </a:extLst>
            </p:cNvPr>
            <p:cNvSpPr txBox="1"/>
            <p:nvPr/>
          </p:nvSpPr>
          <p:spPr>
            <a:xfrm>
              <a:off x="3255369" y="3942939"/>
              <a:ext cx="2190023" cy="646331"/>
            </a:xfrm>
            <a:prstGeom prst="rect">
              <a:avLst/>
            </a:prstGeom>
            <a:gradFill>
              <a:gsLst>
                <a:gs pos="0">
                  <a:schemeClr val="accent5">
                    <a:lumMod val="75000"/>
                  </a:schemeClr>
                </a:gs>
                <a:gs pos="52000">
                  <a:srgbClr val="85C2FF"/>
                </a:gs>
                <a:gs pos="100000">
                  <a:schemeClr val="tx2">
                    <a:lumMod val="75000"/>
                  </a:schemeClr>
                </a:gs>
              </a:gsLst>
              <a:lin ang="5400000" scaled="0"/>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a:solidFill>
                    <a:schemeClr val="bg1"/>
                  </a:solidFill>
                  <a:latin typeface="Arial" pitchFamily="34" charset="0"/>
                  <a:cs typeface="Arial" pitchFamily="34" charset="0"/>
                </a:rPr>
                <a:t>Angeleitetes</a:t>
              </a:r>
              <a:r>
                <a:rPr kumimoji="0" lang="de-DE"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 </a:t>
              </a:r>
              <a:r>
                <a:rPr lang="de-DE" b="1" dirty="0">
                  <a:solidFill>
                    <a:schemeClr val="bg1"/>
                  </a:solidFill>
                  <a:latin typeface="Arial" pitchFamily="34" charset="0"/>
                  <a:cs typeface="Arial" pitchFamily="34" charset="0"/>
                </a:rPr>
                <a:t>Üben durch die Lerner</a:t>
              </a:r>
            </a:p>
          </p:txBody>
        </p:sp>
        <p:sp>
          <p:nvSpPr>
            <p:cNvPr id="11" name="Textfeld 9">
              <a:extLst>
                <a:ext uri="{FF2B5EF4-FFF2-40B4-BE49-F238E27FC236}">
                  <a16:creationId xmlns:a16="http://schemas.microsoft.com/office/drawing/2014/main" xmlns="" id="{0B1C533B-9C0F-4DE3-997A-990BD062F076}"/>
                </a:ext>
              </a:extLst>
            </p:cNvPr>
            <p:cNvSpPr txBox="1"/>
            <p:nvPr/>
          </p:nvSpPr>
          <p:spPr>
            <a:xfrm>
              <a:off x="4552087" y="2684348"/>
              <a:ext cx="2406735" cy="923330"/>
            </a:xfrm>
            <a:prstGeom prst="rect">
              <a:avLst/>
            </a:prstGeom>
            <a:gradFill>
              <a:gsLst>
                <a:gs pos="0">
                  <a:schemeClr val="accent5">
                    <a:lumMod val="75000"/>
                  </a:schemeClr>
                </a:gs>
                <a:gs pos="52000">
                  <a:srgbClr val="85C2FF"/>
                </a:gs>
                <a:gs pos="100000">
                  <a:schemeClr val="tx2">
                    <a:lumMod val="75000"/>
                  </a:schemeClr>
                </a:gs>
              </a:gsLst>
              <a:lin ang="5400000" scaled="0"/>
            </a:gradFill>
          </p:spPr>
          <p:txBody>
            <a:bodyPr wrap="square" rtlCol="0">
              <a:spAutoFit/>
            </a:bodyPr>
            <a:lstStyle>
              <a:defPPr>
                <a:defRPr lang="de-DE"/>
              </a:defPPr>
              <a:lvl1pPr algn="ctr">
                <a:defRPr sz="1600" b="1">
                  <a:solidFill>
                    <a:schemeClr val="bg1"/>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dirty="0"/>
                <a:t>Allmähliche Ausblendung der Lehrkraft </a:t>
              </a:r>
            </a:p>
          </p:txBody>
        </p:sp>
        <p:sp>
          <p:nvSpPr>
            <p:cNvPr id="12" name="Textfeld 10">
              <a:extLst>
                <a:ext uri="{FF2B5EF4-FFF2-40B4-BE49-F238E27FC236}">
                  <a16:creationId xmlns:a16="http://schemas.microsoft.com/office/drawing/2014/main" xmlns="" id="{86795F84-32B0-4964-BFA1-93A28708FCF5}"/>
                </a:ext>
              </a:extLst>
            </p:cNvPr>
            <p:cNvSpPr txBox="1"/>
            <p:nvPr/>
          </p:nvSpPr>
          <p:spPr>
            <a:xfrm>
              <a:off x="7271552" y="1529361"/>
              <a:ext cx="1877436" cy="646331"/>
            </a:xfrm>
            <a:prstGeom prst="rect">
              <a:avLst/>
            </a:prstGeom>
            <a:solidFill>
              <a:srgbClr val="7EC4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unabhängiges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Lernen</a:t>
              </a:r>
            </a:p>
          </p:txBody>
        </p:sp>
      </p:grpSp>
      <p:sp>
        <p:nvSpPr>
          <p:cNvPr id="13" name="Textfeld 12">
            <a:extLst>
              <a:ext uri="{FF2B5EF4-FFF2-40B4-BE49-F238E27FC236}">
                <a16:creationId xmlns:a16="http://schemas.microsoft.com/office/drawing/2014/main" xmlns="" id="{78AD9659-EE01-485C-BABF-5469117BD371}"/>
              </a:ext>
            </a:extLst>
          </p:cNvPr>
          <p:cNvSpPr txBox="1"/>
          <p:nvPr/>
        </p:nvSpPr>
        <p:spPr>
          <a:xfrm>
            <a:off x="307199" y="5644320"/>
            <a:ext cx="2554484" cy="646331"/>
          </a:xfrm>
          <a:prstGeom prst="rect">
            <a:avLst/>
          </a:prstGeom>
          <a:solidFill>
            <a:srgbClr val="7EC4C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Neu zu erlernende Fertigkeit </a:t>
            </a:r>
          </a:p>
        </p:txBody>
      </p:sp>
      <p:sp>
        <p:nvSpPr>
          <p:cNvPr id="16" name="Titel 1">
            <a:extLst>
              <a:ext uri="{FF2B5EF4-FFF2-40B4-BE49-F238E27FC236}">
                <a16:creationId xmlns:a16="http://schemas.microsoft.com/office/drawing/2014/main" xmlns="" id="{E14D27D2-9B66-4842-B9D2-3027ABE699A3}"/>
              </a:ext>
            </a:extLst>
          </p:cNvPr>
          <p:cNvSpPr>
            <a:spLocks noGrp="1"/>
          </p:cNvSpPr>
          <p:nvPr>
            <p:ph type="title"/>
          </p:nvPr>
        </p:nvSpPr>
        <p:spPr/>
        <p:txBody>
          <a:bodyPr>
            <a:normAutofit/>
          </a:bodyPr>
          <a:lstStyle/>
          <a:p>
            <a:r>
              <a:rPr lang="de-DE" b="1" dirty="0" err="1">
                <a:solidFill>
                  <a:prstClr val="white"/>
                </a:solidFill>
              </a:rPr>
              <a:t>Scaffolding</a:t>
            </a:r>
            <a:r>
              <a:rPr lang="de-DE" b="1" dirty="0">
                <a:solidFill>
                  <a:prstClr val="white"/>
                </a:solidFill>
              </a:rPr>
              <a:t> und Lautes Denken</a:t>
            </a:r>
            <a:endParaRPr lang="de-DE" dirty="0"/>
          </a:p>
        </p:txBody>
      </p:sp>
    </p:spTree>
    <p:extLst>
      <p:ext uri="{BB962C8B-B14F-4D97-AF65-F5344CB8AC3E}">
        <p14:creationId xmlns:p14="http://schemas.microsoft.com/office/powerpoint/2010/main" xmlns="" val="333961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xmlns="" id="{7BCA2457-7507-496F-8D4B-2A2A1630EB3F}"/>
              </a:ext>
            </a:extLst>
          </p:cNvPr>
          <p:cNvGraphicFramePr/>
          <p:nvPr>
            <p:extLst>
              <p:ext uri="{D42A27DB-BD31-4B8C-83A1-F6EECF244321}">
                <p14:modId xmlns:p14="http://schemas.microsoft.com/office/powerpoint/2010/main" xmlns="" val="292938676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xmlns="" id="{88264E8C-D87E-4FDE-92A4-605A3295D026}"/>
              </a:ext>
            </a:extLst>
          </p:cNvPr>
          <p:cNvSpPr>
            <a:spLocks noGrp="1"/>
          </p:cNvSpPr>
          <p:nvPr>
            <p:ph type="title"/>
          </p:nvPr>
        </p:nvSpPr>
        <p:spPr/>
        <p:txBody>
          <a:bodyPr>
            <a:normAutofit/>
          </a:bodyPr>
          <a:lstStyle/>
          <a:p>
            <a:r>
              <a:rPr lang="de-DE" b="1" dirty="0" smtClean="0"/>
              <a:t>Inhalte </a:t>
            </a:r>
            <a:r>
              <a:rPr lang="de-DE" b="1" smtClean="0"/>
              <a:t>dieses Modulblocks</a:t>
            </a:r>
            <a:endParaRPr lang="de-DE" b="1" dirty="0"/>
          </a:p>
        </p:txBody>
      </p:sp>
    </p:spTree>
    <p:extLst>
      <p:ext uri="{BB962C8B-B14F-4D97-AF65-F5344CB8AC3E}">
        <p14:creationId xmlns:p14="http://schemas.microsoft.com/office/powerpoint/2010/main" xmlns="" val="409219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txBox="1">
            <a:spLocks noGrp="1"/>
          </p:cNvSpPr>
          <p:nvPr>
            <p:ph type="body" sz="quarter" idx="13"/>
          </p:nvPr>
        </p:nvSpPr>
        <p:spPr>
          <a:xfrm>
            <a:off x="323529" y="1341438"/>
            <a:ext cx="4680520" cy="2431435"/>
          </a:xfrm>
          <a:prstGeom prst="rect">
            <a:avLst/>
          </a:prstGeom>
          <a:noFill/>
        </p:spPr>
        <p:txBody>
          <a:bodyPr wrap="square" rtlCol="0">
            <a:spAutoFit/>
          </a:bodyPr>
          <a:lstStyle/>
          <a:p>
            <a:r>
              <a:rPr lang="de-DE" sz="2000" b="1" dirty="0"/>
              <a:t>Leseprozesse der Lernenden erfassen</a:t>
            </a:r>
          </a:p>
          <a:p>
            <a:r>
              <a:rPr lang="de-DE" sz="2000" i="1" dirty="0"/>
              <a:t>Nutzen Sie die Brückenaufgabe:</a:t>
            </a:r>
          </a:p>
          <a:p>
            <a:pPr>
              <a:buNone/>
            </a:pPr>
            <a:r>
              <a:rPr lang="de-DE" sz="2000" b="1" i="1" dirty="0"/>
              <a:t>	</a:t>
            </a:r>
            <a:r>
              <a:rPr lang="de-DE" sz="2000" i="1" dirty="0"/>
              <a:t>Modul 5_Block 1_AB3_Leseprozesse der Schülerinnen und Schüler.doc</a:t>
            </a:r>
            <a:endParaRPr lang="de-DE" sz="2000" b="1" dirty="0"/>
          </a:p>
          <a:p>
            <a:r>
              <a:rPr lang="de-DE" sz="2000" dirty="0"/>
              <a:t>Tauschen Sie sich über Ihre Beobachtungen zu den Leseprozessen in Ihrer Lerngruppe aus. </a:t>
            </a:r>
          </a:p>
        </p:txBody>
      </p:sp>
      <p:sp>
        <p:nvSpPr>
          <p:cNvPr id="3" name="Titel 2"/>
          <p:cNvSpPr>
            <a:spLocks noGrp="1"/>
          </p:cNvSpPr>
          <p:nvPr>
            <p:ph type="title"/>
          </p:nvPr>
        </p:nvSpPr>
        <p:spPr/>
        <p:txBody>
          <a:bodyPr>
            <a:normAutofit fontScale="90000"/>
          </a:bodyPr>
          <a:lstStyle/>
          <a:p>
            <a:r>
              <a:rPr lang="de-DE" dirty="0"/>
              <a:t>Brückenaufgabe: Leseprozesse der Schülerinnen und Schüler</a:t>
            </a:r>
          </a:p>
        </p:txBody>
      </p:sp>
      <p:pic>
        <p:nvPicPr>
          <p:cNvPr id="4" name="Picture 2"/>
          <p:cNvPicPr>
            <a:picLocks noGrp="1" noChangeAspect="1" noChangeArrowheads="1"/>
          </p:cNvPicPr>
          <p:nvPr>
            <p:ph idx="4294967295"/>
          </p:nvPr>
        </p:nvPicPr>
        <p:blipFill>
          <a:blip r:embed="rId3" cstate="print"/>
          <a:srcRect/>
          <a:stretch>
            <a:fillRect/>
          </a:stretch>
        </p:blipFill>
        <p:spPr bwMode="auto">
          <a:xfrm>
            <a:off x="5292080" y="1341438"/>
            <a:ext cx="3260725" cy="4325937"/>
          </a:xfrm>
          <a:prstGeom prst="rect">
            <a:avLst/>
          </a:prstGeom>
          <a:noFill/>
          <a:ln w="9525">
            <a:noFill/>
            <a:miter lim="800000"/>
            <a:headEnd/>
            <a:tailEnd/>
          </a:ln>
        </p:spPr>
      </p:pic>
      <p:sp>
        <p:nvSpPr>
          <p:cNvPr id="8" name="Rechteck 7"/>
          <p:cNvSpPr/>
          <p:nvPr/>
        </p:nvSpPr>
        <p:spPr>
          <a:xfrm>
            <a:off x="5292080" y="5733256"/>
            <a:ext cx="1074397" cy="276999"/>
          </a:xfrm>
          <a:prstGeom prst="rect">
            <a:avLst/>
          </a:prstGeom>
        </p:spPr>
        <p:txBody>
          <a:bodyPr wrap="none">
            <a:spAutoFit/>
          </a:bodyPr>
          <a:lstStyle/>
          <a:p>
            <a:r>
              <a:rPr lang="de-DE" sz="1200" dirty="0" err="1"/>
              <a:t>Photo</a:t>
            </a:r>
            <a:r>
              <a:rPr lang="de-DE" sz="1200" dirty="0"/>
              <a:t> </a:t>
            </a:r>
            <a:r>
              <a:rPr lang="de-DE" sz="1200" dirty="0" err="1"/>
              <a:t>D.Gaile</a:t>
            </a:r>
            <a:r>
              <a:rPr lang="de-DE" sz="12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xmlns=""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xmlns=""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xmlns=""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xmlns=""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defTabSz="2578100">
                <a:lnSpc>
                  <a:spcPct val="90000"/>
                </a:lnSpc>
                <a:spcBef>
                  <a:spcPct val="0"/>
                </a:spcBef>
                <a:spcAft>
                  <a:spcPct val="35000"/>
                </a:spcAft>
              </a:pPr>
              <a:r>
                <a:rPr lang="de-DE" sz="3600" dirty="0"/>
                <a:t>Die „Meisterlehre im Lesen“- Was zeichnet sie aus?</a:t>
              </a:r>
              <a:endParaRPr lang="de-DE" sz="3600" i="1" dirty="0"/>
            </a:p>
          </p:txBody>
        </p:sp>
      </p:grpSp>
      <p:sp>
        <p:nvSpPr>
          <p:cNvPr id="7" name="Ellipse 6">
            <a:extLst>
              <a:ext uri="{FF2B5EF4-FFF2-40B4-BE49-F238E27FC236}">
                <a16:creationId xmlns:a16="http://schemas.microsoft.com/office/drawing/2014/main" xmlns=""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xmlns=""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xmlns=""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xmlns="" val="1956915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p:cNvSpPr>
            <a:spLocks noGrp="1"/>
          </p:cNvSpPr>
          <p:nvPr>
            <p:ph type="body" sz="quarter" idx="13"/>
          </p:nvPr>
        </p:nvSpPr>
        <p:spPr/>
        <p:txBody>
          <a:bodyPr rtlCol="0">
            <a:normAutofit fontScale="25000" lnSpcReduction="20000"/>
          </a:bodyPr>
          <a:lstStyle/>
          <a:p>
            <a:pPr eaLnBrk="0" hangingPunct="0">
              <a:lnSpc>
                <a:spcPct val="150000"/>
              </a:lnSpc>
              <a:spcBef>
                <a:spcPct val="30000"/>
              </a:spcBef>
              <a:defRPr/>
            </a:pPr>
            <a:r>
              <a:rPr lang="de-DE" sz="7200" dirty="0"/>
              <a:t>Was zeichnet eine erfolgreiche Vermittlungspraxis nach Art einer „Meisterlehre“ aus? Zahlreiche Studien zu dieser Frage zeigten, dass Lernenden das Erreichen eines Lernziels </a:t>
            </a:r>
            <a:r>
              <a:rPr lang="de-DE" sz="7200" b="1" dirty="0"/>
              <a:t>ohne </a:t>
            </a:r>
            <a:r>
              <a:rPr lang="de-DE" sz="7200" dirty="0"/>
              <a:t>Anleitung oder Erklärungen schwerfällt.</a:t>
            </a:r>
          </a:p>
          <a:p>
            <a:pPr eaLnBrk="0" hangingPunct="0">
              <a:lnSpc>
                <a:spcPct val="150000"/>
              </a:lnSpc>
              <a:spcBef>
                <a:spcPct val="30000"/>
              </a:spcBef>
              <a:defRPr/>
            </a:pPr>
            <a:r>
              <a:rPr lang="de-DE" sz="6400" b="1" dirty="0"/>
              <a:t>Lernförderlich</a:t>
            </a:r>
            <a:r>
              <a:rPr lang="de-DE" sz="6400" dirty="0"/>
              <a:t> ist dagegen die </a:t>
            </a:r>
            <a:r>
              <a:rPr lang="de-DE" sz="6400" b="1" dirty="0"/>
              <a:t>direkte Instruktion</a:t>
            </a:r>
            <a:r>
              <a:rPr lang="de-DE" sz="6400" dirty="0"/>
              <a:t> zu Ziel und Nutzen einer neuen Fertigkeit.  </a:t>
            </a:r>
          </a:p>
          <a:p>
            <a:pPr eaLnBrk="0" hangingPunct="0">
              <a:lnSpc>
                <a:spcPct val="150000"/>
              </a:lnSpc>
              <a:spcBef>
                <a:spcPct val="30000"/>
              </a:spcBef>
              <a:buNone/>
              <a:defRPr/>
            </a:pPr>
            <a:r>
              <a:rPr lang="de-DE" sz="6400" dirty="0"/>
              <a:t>	Lernende erfahren z.B. </a:t>
            </a:r>
            <a:r>
              <a:rPr lang="de-DE" sz="6400" b="1" dirty="0"/>
              <a:t>vor</a:t>
            </a:r>
            <a:r>
              <a:rPr lang="de-DE" sz="6400" dirty="0"/>
              <a:t> dem Üben einer Textstrategie </a:t>
            </a:r>
            <a:r>
              <a:rPr lang="de-DE" sz="6400" i="1" dirty="0"/>
              <a:t>warum</a:t>
            </a:r>
            <a:r>
              <a:rPr lang="de-DE" sz="6400" dirty="0"/>
              <a:t>, </a:t>
            </a:r>
            <a:r>
              <a:rPr lang="de-DE" sz="6400" i="1" dirty="0"/>
              <a:t>wann</a:t>
            </a:r>
            <a:r>
              <a:rPr lang="de-DE" sz="6400" dirty="0"/>
              <a:t> und </a:t>
            </a:r>
            <a:r>
              <a:rPr lang="de-DE" sz="6400" i="1" dirty="0"/>
              <a:t>wie</a:t>
            </a:r>
            <a:r>
              <a:rPr lang="de-DE" sz="6400" dirty="0"/>
              <a:t> sie diese verwenden.</a:t>
            </a:r>
          </a:p>
          <a:p>
            <a:pPr eaLnBrk="0" hangingPunct="0">
              <a:lnSpc>
                <a:spcPct val="150000"/>
              </a:lnSpc>
              <a:spcBef>
                <a:spcPct val="30000"/>
              </a:spcBef>
              <a:defRPr/>
            </a:pPr>
            <a:r>
              <a:rPr lang="de-DE" sz="6400" b="1" dirty="0"/>
              <a:t>Lernförderlich</a:t>
            </a:r>
            <a:r>
              <a:rPr lang="de-DE" sz="6400" dirty="0"/>
              <a:t> ist auch das </a:t>
            </a:r>
            <a:r>
              <a:rPr lang="de-DE" sz="6400" b="1" dirty="0"/>
              <a:t>Lernen am Modell </a:t>
            </a:r>
            <a:r>
              <a:rPr lang="de-DE" sz="6400" dirty="0"/>
              <a:t>eines oder einer </a:t>
            </a:r>
            <a:r>
              <a:rPr lang="de-DE" sz="6400" i="1" dirty="0"/>
              <a:t>kompetenten Anderen </a:t>
            </a:r>
            <a:r>
              <a:rPr lang="de-DE" sz="6400" dirty="0"/>
              <a:t>(Eltern , Lehrkraft oder Peer).</a:t>
            </a:r>
          </a:p>
          <a:p>
            <a:pPr eaLnBrk="0" hangingPunct="0">
              <a:lnSpc>
                <a:spcPct val="150000"/>
              </a:lnSpc>
              <a:spcBef>
                <a:spcPct val="30000"/>
              </a:spcBef>
              <a:defRPr/>
            </a:pPr>
            <a:r>
              <a:rPr lang="de-DE" sz="6400" b="1" dirty="0"/>
              <a:t>Diese Prinzipien macht sich die „Meisterlehre im Lesen“ zunutze.</a:t>
            </a:r>
          </a:p>
          <a:p>
            <a:pPr eaLnBrk="0" hangingPunct="0">
              <a:lnSpc>
                <a:spcPct val="150000"/>
              </a:lnSpc>
              <a:spcBef>
                <a:spcPct val="30000"/>
              </a:spcBef>
              <a:buNone/>
              <a:defRPr/>
            </a:pPr>
            <a:r>
              <a:rPr lang="en-US" sz="6400" dirty="0"/>
              <a:t>(vgl. </a:t>
            </a:r>
            <a:r>
              <a:rPr lang="en-US" sz="6600" dirty="0"/>
              <a:t>Wygotski, 2003; orig. </a:t>
            </a:r>
            <a:r>
              <a:rPr lang="de-DE" sz="6600" dirty="0"/>
              <a:t>1932-1934)</a:t>
            </a:r>
            <a:r>
              <a:rPr lang="en-US" sz="6400" dirty="0"/>
              <a:t> ; Collins, Brown, &amp; Newman,1989; Schoenbach &amp; Greenleaf, 1999)</a:t>
            </a:r>
          </a:p>
          <a:p>
            <a:pPr eaLnBrk="0" hangingPunct="0">
              <a:lnSpc>
                <a:spcPct val="150000"/>
              </a:lnSpc>
              <a:spcBef>
                <a:spcPct val="30000"/>
              </a:spcBef>
              <a:defRPr/>
            </a:pPr>
            <a:endParaRPr lang="en-US" sz="7200" dirty="0">
              <a:solidFill>
                <a:srgbClr val="002060"/>
              </a:solidFill>
            </a:endParaRPr>
          </a:p>
          <a:p>
            <a:pPr>
              <a:lnSpc>
                <a:spcPct val="150000"/>
              </a:lnSpc>
              <a:defRPr/>
            </a:pPr>
            <a:endParaRPr lang="de-DE" dirty="0"/>
          </a:p>
        </p:txBody>
      </p:sp>
      <p:sp>
        <p:nvSpPr>
          <p:cNvPr id="3" name="Titel 2"/>
          <p:cNvSpPr>
            <a:spLocks noGrp="1"/>
          </p:cNvSpPr>
          <p:nvPr>
            <p:ph type="title"/>
          </p:nvPr>
        </p:nvSpPr>
        <p:spPr/>
        <p:txBody>
          <a:bodyPr>
            <a:normAutofit fontScale="90000"/>
          </a:bodyPr>
          <a:lstStyle/>
          <a:p>
            <a:r>
              <a:rPr lang="en-US" dirty="0"/>
              <a:t>Die “Meisterlehre im Lesen”-was zeichnet sie aus?</a:t>
            </a: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7D596B1B-C836-3E45-B16E-705CBA949F0E}"/>
              </a:ext>
            </a:extLst>
          </p:cNvPr>
          <p:cNvSpPr>
            <a:spLocks noGrp="1"/>
          </p:cNvSpPr>
          <p:nvPr>
            <p:ph type="title"/>
          </p:nvPr>
        </p:nvSpPr>
        <p:spPr/>
        <p:txBody>
          <a:bodyPr>
            <a:noAutofit/>
          </a:bodyPr>
          <a:lstStyle/>
          <a:p>
            <a:r>
              <a:rPr lang="de-DE" sz="2400" b="1" dirty="0"/>
              <a:t>Die „Meisterlehre im Lesen“- was zeichnet sie aus?</a:t>
            </a:r>
            <a:endParaRPr lang="de-DE" sz="2400" dirty="0"/>
          </a:p>
        </p:txBody>
      </p:sp>
      <p:sp>
        <p:nvSpPr>
          <p:cNvPr id="6" name="Text Box 4">
            <a:extLst>
              <a:ext uri="{FF2B5EF4-FFF2-40B4-BE49-F238E27FC236}">
                <a16:creationId xmlns:a16="http://schemas.microsoft.com/office/drawing/2014/main" xmlns="" id="{82E0A9E2-8970-4650-BC33-A7AE4FFBDC0B}"/>
              </a:ext>
            </a:extLst>
          </p:cNvPr>
          <p:cNvSpPr txBox="1">
            <a:spLocks noChangeArrowheads="1"/>
          </p:cNvSpPr>
          <p:nvPr/>
        </p:nvSpPr>
        <p:spPr bwMode="invGray">
          <a:xfrm>
            <a:off x="1655763" y="1866565"/>
            <a:ext cx="2489346" cy="2539713"/>
          </a:xfrm>
          <a:prstGeom prst="rect">
            <a:avLst/>
          </a:prstGeom>
          <a:solidFill>
            <a:schemeClr val="accent4">
              <a:lumMod val="20000"/>
              <a:lumOff val="80000"/>
            </a:schemeClr>
          </a:solidFill>
          <a:ln w="9525">
            <a:noFill/>
            <a:miter lim="800000"/>
            <a:headEnd/>
            <a:tailEnd/>
          </a:ln>
          <a:effectLst>
            <a:outerShdw blurRad="50800" dist="38100" dir="2700000" algn="tl" rotWithShape="0">
              <a:prstClr val="black">
                <a:alpha val="40000"/>
              </a:prstClr>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2300" b="0" i="0" u="none" strike="noStrike" kern="1200" cap="none" spc="0" normalizeH="0" baseline="0" noProof="0" dirty="0">
              <a:ln>
                <a:noFill/>
              </a:ln>
              <a:solidFill>
                <a:prstClr val="black"/>
              </a:solidFill>
              <a:effectLst/>
              <a:uLnTx/>
              <a:uFillTx/>
              <a:latin typeface="Trebuchet MS" pitchFamily="34" charset="0"/>
              <a:ea typeface="+mn-ea"/>
              <a:cs typeface="Arial" charset="0"/>
            </a:endParaRPr>
          </a:p>
        </p:txBody>
      </p:sp>
      <p:sp>
        <p:nvSpPr>
          <p:cNvPr id="7" name="Text Box 5">
            <a:extLst>
              <a:ext uri="{FF2B5EF4-FFF2-40B4-BE49-F238E27FC236}">
                <a16:creationId xmlns:a16="http://schemas.microsoft.com/office/drawing/2014/main" xmlns="" id="{0044A6B6-D5A1-4A4B-9B47-F7F51379E850}"/>
              </a:ext>
            </a:extLst>
          </p:cNvPr>
          <p:cNvSpPr txBox="1">
            <a:spLocks noChangeArrowheads="1"/>
          </p:cNvSpPr>
          <p:nvPr/>
        </p:nvSpPr>
        <p:spPr bwMode="invGray">
          <a:xfrm>
            <a:off x="3677070" y="1322626"/>
            <a:ext cx="2566495" cy="2539713"/>
          </a:xfrm>
          <a:prstGeom prst="rect">
            <a:avLst/>
          </a:prstGeom>
          <a:solidFill>
            <a:schemeClr val="accent5">
              <a:lumMod val="75000"/>
            </a:schemeClr>
          </a:solidFill>
          <a:ln w="9525">
            <a:noFill/>
            <a:miter lim="800000"/>
            <a:headEnd/>
            <a:tailEnd/>
          </a:ln>
          <a:effectLst>
            <a:outerShdw blurRad="50800" dist="38100" dir="2700000" algn="tl" rotWithShape="0">
              <a:prstClr val="black">
                <a:alpha val="40000"/>
              </a:prstClr>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2300" b="0" i="0" u="none" strike="noStrike" kern="1200" cap="none" spc="0" normalizeH="0" baseline="0" noProof="0" dirty="0">
              <a:ln>
                <a:noFill/>
              </a:ln>
              <a:solidFill>
                <a:prstClr val="black"/>
              </a:solidFill>
              <a:effectLst/>
              <a:uLnTx/>
              <a:uFillTx/>
              <a:latin typeface="Trebuchet MS" pitchFamily="34" charset="0"/>
              <a:ea typeface="+mn-ea"/>
              <a:cs typeface="Arial" charset="0"/>
            </a:endParaRPr>
          </a:p>
        </p:txBody>
      </p:sp>
      <p:sp>
        <p:nvSpPr>
          <p:cNvPr id="8" name="Text Box 6">
            <a:extLst>
              <a:ext uri="{FF2B5EF4-FFF2-40B4-BE49-F238E27FC236}">
                <a16:creationId xmlns:a16="http://schemas.microsoft.com/office/drawing/2014/main" xmlns="" id="{5102A58D-40CB-4C94-B034-B093E83DAA29}"/>
              </a:ext>
            </a:extLst>
          </p:cNvPr>
          <p:cNvSpPr txBox="1">
            <a:spLocks noChangeArrowheads="1"/>
          </p:cNvSpPr>
          <p:nvPr/>
        </p:nvSpPr>
        <p:spPr bwMode="invGray">
          <a:xfrm>
            <a:off x="2744423" y="3318401"/>
            <a:ext cx="2566495" cy="2539713"/>
          </a:xfrm>
          <a:prstGeom prst="rect">
            <a:avLst/>
          </a:prstGeom>
          <a:solidFill>
            <a:srgbClr val="9CADCE"/>
          </a:solidFill>
          <a:ln w="9525">
            <a:noFill/>
            <a:miter lim="800000"/>
            <a:headEnd/>
            <a:tailEnd/>
          </a:ln>
          <a:effectLst>
            <a:outerShdw blurRad="50800" dist="38100" dir="2700000" algn="tl" rotWithShape="0">
              <a:prstClr val="black">
                <a:alpha val="40000"/>
              </a:prstClr>
            </a:outerShdw>
          </a:effectLst>
        </p:spPr>
        <p:txBody>
          <a:bodyPr anchor="b"/>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2300" b="0" i="0" u="none" strike="noStrike" kern="1200" cap="none" spc="0" normalizeH="0" baseline="0" noProof="0" dirty="0">
              <a:ln>
                <a:noFill/>
              </a:ln>
              <a:solidFill>
                <a:prstClr val="black"/>
              </a:solidFill>
              <a:effectLst/>
              <a:uLnTx/>
              <a:uFillTx/>
              <a:latin typeface="Trebuchet MS" pitchFamily="34" charset="0"/>
              <a:ea typeface="+mn-ea"/>
              <a:cs typeface="Arial" charset="0"/>
            </a:endParaRPr>
          </a:p>
        </p:txBody>
      </p:sp>
      <p:sp>
        <p:nvSpPr>
          <p:cNvPr id="9" name="Text Box 7">
            <a:extLst>
              <a:ext uri="{FF2B5EF4-FFF2-40B4-BE49-F238E27FC236}">
                <a16:creationId xmlns:a16="http://schemas.microsoft.com/office/drawing/2014/main" xmlns="" id="{D924AA2C-8D54-410B-A061-4D55D8854D1B}"/>
              </a:ext>
            </a:extLst>
          </p:cNvPr>
          <p:cNvSpPr txBox="1">
            <a:spLocks noChangeArrowheads="1"/>
          </p:cNvSpPr>
          <p:nvPr/>
        </p:nvSpPr>
        <p:spPr bwMode="invGray">
          <a:xfrm>
            <a:off x="4921743" y="2772462"/>
            <a:ext cx="2566495" cy="2541713"/>
          </a:xfrm>
          <a:prstGeom prst="rect">
            <a:avLst/>
          </a:prstGeom>
          <a:solidFill>
            <a:schemeClr val="accent5">
              <a:lumMod val="60000"/>
              <a:lumOff val="40000"/>
            </a:schemeClr>
          </a:solidFill>
          <a:ln w="9525">
            <a:noFill/>
            <a:miter lim="800000"/>
            <a:headEnd/>
            <a:tailEnd/>
          </a:ln>
          <a:effectLst>
            <a:outerShdw blurRad="50800" dist="38100" dir="2700000" algn="tl" rotWithShape="0">
              <a:prstClr val="black">
                <a:alpha val="40000"/>
              </a:prstClr>
            </a:outerShdw>
          </a:effectLst>
        </p:spPr>
        <p:txBody>
          <a:bodyPr anchor="b"/>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2300" b="0" i="0" u="none" strike="noStrike" kern="1200" cap="none" spc="0" normalizeH="0" baseline="0" noProof="0" dirty="0">
              <a:ln>
                <a:noFill/>
              </a:ln>
              <a:solidFill>
                <a:prstClr val="black"/>
              </a:solidFill>
              <a:effectLst/>
              <a:uLnTx/>
              <a:uFillTx/>
              <a:latin typeface="Trebuchet MS" pitchFamily="34" charset="0"/>
              <a:ea typeface="+mn-ea"/>
              <a:cs typeface="Arial" charset="0"/>
            </a:endParaRPr>
          </a:p>
        </p:txBody>
      </p:sp>
      <p:sp>
        <p:nvSpPr>
          <p:cNvPr id="10" name="Oval 8">
            <a:extLst>
              <a:ext uri="{FF2B5EF4-FFF2-40B4-BE49-F238E27FC236}">
                <a16:creationId xmlns:a16="http://schemas.microsoft.com/office/drawing/2014/main" xmlns="" id="{1BEEB73D-BA96-4F6D-8C16-A703A337C533}"/>
              </a:ext>
            </a:extLst>
          </p:cNvPr>
          <p:cNvSpPr>
            <a:spLocks noChangeArrowheads="1"/>
          </p:cNvSpPr>
          <p:nvPr/>
        </p:nvSpPr>
        <p:spPr bwMode="invGray">
          <a:xfrm>
            <a:off x="2900436" y="2516491"/>
            <a:ext cx="2854518" cy="1601819"/>
          </a:xfrm>
          <a:prstGeom prst="ellipse">
            <a:avLst/>
          </a:prstGeom>
          <a:solidFill>
            <a:schemeClr val="bg1"/>
          </a:solidFill>
          <a:ln w="9525">
            <a:noFill/>
            <a:round/>
            <a:headEnd/>
            <a:tailEn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Trebuchet MS" pitchFamily="34" charset="0"/>
              <a:ea typeface="+mn-ea"/>
              <a:cs typeface="Arial" charset="0"/>
            </a:endParaRPr>
          </a:p>
        </p:txBody>
      </p:sp>
      <p:sp>
        <p:nvSpPr>
          <p:cNvPr id="11" name="Textfeld 10">
            <a:extLst>
              <a:ext uri="{FF2B5EF4-FFF2-40B4-BE49-F238E27FC236}">
                <a16:creationId xmlns:a16="http://schemas.microsoft.com/office/drawing/2014/main" xmlns="" id="{8E4D8A5D-05E3-429A-935E-2A1AB867D2A4}"/>
              </a:ext>
            </a:extLst>
          </p:cNvPr>
          <p:cNvSpPr txBox="1"/>
          <p:nvPr/>
        </p:nvSpPr>
        <p:spPr>
          <a:xfrm>
            <a:off x="3175567" y="2899102"/>
            <a:ext cx="2304255"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Metakognitives Gespräch (inneres und äußeres)</a:t>
            </a:r>
          </a:p>
        </p:txBody>
      </p:sp>
      <p:sp>
        <p:nvSpPr>
          <p:cNvPr id="12" name="Textfeld 11">
            <a:extLst>
              <a:ext uri="{FF2B5EF4-FFF2-40B4-BE49-F238E27FC236}">
                <a16:creationId xmlns:a16="http://schemas.microsoft.com/office/drawing/2014/main" xmlns="" id="{6EE04370-B9C2-46B8-A41E-6314AD4239FF}"/>
              </a:ext>
            </a:extLst>
          </p:cNvPr>
          <p:cNvSpPr txBox="1"/>
          <p:nvPr/>
        </p:nvSpPr>
        <p:spPr>
          <a:xfrm>
            <a:off x="3687344" y="1322388"/>
            <a:ext cx="2353529"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3. Personale Dimension</a:t>
            </a:r>
          </a:p>
        </p:txBody>
      </p:sp>
      <p:sp>
        <p:nvSpPr>
          <p:cNvPr id="13" name="Textfeld 12">
            <a:extLst>
              <a:ext uri="{FF2B5EF4-FFF2-40B4-BE49-F238E27FC236}">
                <a16:creationId xmlns:a16="http://schemas.microsoft.com/office/drawing/2014/main" xmlns="" id="{A48DA53D-EA2F-4E19-9E81-55C370D10A4C}"/>
              </a:ext>
            </a:extLst>
          </p:cNvPr>
          <p:cNvSpPr txBox="1"/>
          <p:nvPr/>
        </p:nvSpPr>
        <p:spPr>
          <a:xfrm>
            <a:off x="5754954" y="2772462"/>
            <a:ext cx="1733284"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4. Kognitive Dimension</a:t>
            </a:r>
          </a:p>
        </p:txBody>
      </p:sp>
      <p:sp>
        <p:nvSpPr>
          <p:cNvPr id="14" name="Textfeld 13">
            <a:extLst>
              <a:ext uri="{FF2B5EF4-FFF2-40B4-BE49-F238E27FC236}">
                <a16:creationId xmlns:a16="http://schemas.microsoft.com/office/drawing/2014/main" xmlns="" id="{DCC4FA72-3220-45B2-9C19-5133412D0E6C}"/>
              </a:ext>
            </a:extLst>
          </p:cNvPr>
          <p:cNvSpPr txBox="1"/>
          <p:nvPr/>
        </p:nvSpPr>
        <p:spPr>
          <a:xfrm>
            <a:off x="2744423" y="5301433"/>
            <a:ext cx="217732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5. Dimension des Wissensaufbaus</a:t>
            </a:r>
          </a:p>
        </p:txBody>
      </p:sp>
      <p:sp>
        <p:nvSpPr>
          <p:cNvPr id="15" name="Textfeld 14">
            <a:extLst>
              <a:ext uri="{FF2B5EF4-FFF2-40B4-BE49-F238E27FC236}">
                <a16:creationId xmlns:a16="http://schemas.microsoft.com/office/drawing/2014/main" xmlns="" id="{5444B67A-4AF9-4AE1-AEA4-FADB2E565270}"/>
              </a:ext>
            </a:extLst>
          </p:cNvPr>
          <p:cNvSpPr txBox="1"/>
          <p:nvPr/>
        </p:nvSpPr>
        <p:spPr>
          <a:xfrm>
            <a:off x="1655762" y="1866565"/>
            <a:ext cx="193012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 Soziale Dimension</a:t>
            </a:r>
          </a:p>
        </p:txBody>
      </p:sp>
      <p:sp>
        <p:nvSpPr>
          <p:cNvPr id="16" name="Textfeld 15"/>
          <p:cNvSpPr txBox="1"/>
          <p:nvPr/>
        </p:nvSpPr>
        <p:spPr>
          <a:xfrm>
            <a:off x="1691680" y="6021288"/>
            <a:ext cx="4392488" cy="307777"/>
          </a:xfrm>
          <a:prstGeom prst="rect">
            <a:avLst/>
          </a:prstGeom>
          <a:noFill/>
        </p:spPr>
        <p:txBody>
          <a:bodyPr wrap="square" rtlCol="0">
            <a:spAutoFit/>
          </a:bodyPr>
          <a:lstStyle/>
          <a:p>
            <a:r>
              <a:rPr lang="de-DE" sz="1400" dirty="0"/>
              <a:t>Quelle: Schoenbach, Greenleaf, </a:t>
            </a:r>
            <a:r>
              <a:rPr lang="de-DE" sz="1400" dirty="0" err="1"/>
              <a:t>Cziko</a:t>
            </a:r>
            <a:r>
              <a:rPr lang="de-DE" sz="1400" dirty="0"/>
              <a:t>, </a:t>
            </a:r>
            <a:r>
              <a:rPr lang="de-DE" sz="1400" dirty="0" err="1"/>
              <a:t>Hurwitz</a:t>
            </a:r>
            <a:r>
              <a:rPr lang="de-DE" sz="1400" dirty="0"/>
              <a:t> </a:t>
            </a:r>
            <a:r>
              <a:rPr lang="de-DE" sz="1400" dirty="0" smtClean="0"/>
              <a:t>2006, </a:t>
            </a:r>
            <a:r>
              <a:rPr lang="de-DE" sz="1400" dirty="0"/>
              <a:t>S. </a:t>
            </a:r>
            <a:r>
              <a:rPr lang="de-DE" sz="1400" dirty="0" smtClean="0"/>
              <a:t>38</a:t>
            </a:r>
            <a:endParaRPr lang="de-DE" sz="1400" dirty="0"/>
          </a:p>
        </p:txBody>
      </p:sp>
    </p:spTree>
    <p:extLst>
      <p:ext uri="{BB962C8B-B14F-4D97-AF65-F5344CB8AC3E}">
        <p14:creationId xmlns:p14="http://schemas.microsoft.com/office/powerpoint/2010/main" xmlns="" val="335395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7D596B1B-C836-3E45-B16E-705CBA949F0E}"/>
              </a:ext>
            </a:extLst>
          </p:cNvPr>
          <p:cNvSpPr>
            <a:spLocks noGrp="1"/>
          </p:cNvSpPr>
          <p:nvPr>
            <p:ph type="title"/>
          </p:nvPr>
        </p:nvSpPr>
        <p:spPr/>
        <p:txBody>
          <a:bodyPr>
            <a:noAutofit/>
          </a:bodyPr>
          <a:lstStyle/>
          <a:p>
            <a:r>
              <a:rPr lang="de-DE" sz="2400" b="1" dirty="0"/>
              <a:t>Die „Meisterlehre im Lesen“-was zeichnet sie aus?</a:t>
            </a:r>
            <a:endParaRPr lang="de-DE" sz="2400" dirty="0"/>
          </a:p>
        </p:txBody>
      </p:sp>
      <p:sp>
        <p:nvSpPr>
          <p:cNvPr id="6" name="Text Box 4">
            <a:extLst>
              <a:ext uri="{FF2B5EF4-FFF2-40B4-BE49-F238E27FC236}">
                <a16:creationId xmlns:a16="http://schemas.microsoft.com/office/drawing/2014/main" xmlns="" id="{82E0A9E2-8970-4650-BC33-A7AE4FFBDC0B}"/>
              </a:ext>
            </a:extLst>
          </p:cNvPr>
          <p:cNvSpPr txBox="1">
            <a:spLocks noChangeArrowheads="1"/>
          </p:cNvSpPr>
          <p:nvPr/>
        </p:nvSpPr>
        <p:spPr bwMode="invGray">
          <a:xfrm>
            <a:off x="1655763" y="1866565"/>
            <a:ext cx="2489346" cy="2539713"/>
          </a:xfrm>
          <a:prstGeom prst="rect">
            <a:avLst/>
          </a:prstGeom>
          <a:solidFill>
            <a:schemeClr val="accent4">
              <a:lumMod val="20000"/>
              <a:lumOff val="80000"/>
            </a:schemeClr>
          </a:solidFill>
          <a:ln w="9525">
            <a:noFill/>
            <a:miter lim="800000"/>
            <a:headEnd/>
            <a:tailEnd/>
          </a:ln>
          <a:effectLst>
            <a:outerShdw blurRad="50800" dist="38100" dir="2700000" algn="tl" rotWithShape="0">
              <a:prstClr val="black">
                <a:alpha val="40000"/>
              </a:prstClr>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2300" b="0" i="0" u="none" strike="noStrike" kern="1200" cap="none" spc="0" normalizeH="0" baseline="0" noProof="0" dirty="0">
              <a:ln>
                <a:noFill/>
              </a:ln>
              <a:solidFill>
                <a:prstClr val="black"/>
              </a:solidFill>
              <a:effectLst/>
              <a:uLnTx/>
              <a:uFillTx/>
              <a:latin typeface="Trebuchet MS" pitchFamily="34" charset="0"/>
              <a:ea typeface="+mn-ea"/>
              <a:cs typeface="Arial" charset="0"/>
            </a:endParaRPr>
          </a:p>
        </p:txBody>
      </p:sp>
      <p:sp>
        <p:nvSpPr>
          <p:cNvPr id="7" name="Text Box 5">
            <a:extLst>
              <a:ext uri="{FF2B5EF4-FFF2-40B4-BE49-F238E27FC236}">
                <a16:creationId xmlns:a16="http://schemas.microsoft.com/office/drawing/2014/main" xmlns="" id="{0044A6B6-D5A1-4A4B-9B47-F7F51379E850}"/>
              </a:ext>
            </a:extLst>
          </p:cNvPr>
          <p:cNvSpPr txBox="1">
            <a:spLocks noChangeArrowheads="1"/>
          </p:cNvSpPr>
          <p:nvPr/>
        </p:nvSpPr>
        <p:spPr bwMode="invGray">
          <a:xfrm>
            <a:off x="3707904" y="1340768"/>
            <a:ext cx="2566495" cy="2539713"/>
          </a:xfrm>
          <a:prstGeom prst="rect">
            <a:avLst/>
          </a:prstGeom>
          <a:solidFill>
            <a:schemeClr val="accent5">
              <a:lumMod val="75000"/>
            </a:schemeClr>
          </a:solidFill>
          <a:ln w="9525">
            <a:noFill/>
            <a:miter lim="800000"/>
            <a:headEnd/>
            <a:tailEnd/>
          </a:ln>
          <a:effectLst>
            <a:outerShdw blurRad="50800" dist="38100" dir="2700000" algn="tl" rotWithShape="0">
              <a:prstClr val="black">
                <a:alpha val="40000"/>
              </a:prstClr>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2300" b="0" i="0" u="none" strike="noStrike" kern="1200" cap="none" spc="0" normalizeH="0" baseline="0" noProof="0" dirty="0">
              <a:ln>
                <a:noFill/>
              </a:ln>
              <a:solidFill>
                <a:prstClr val="black"/>
              </a:solidFill>
              <a:effectLst/>
              <a:uLnTx/>
              <a:uFillTx/>
              <a:latin typeface="Trebuchet MS" pitchFamily="34" charset="0"/>
              <a:ea typeface="+mn-ea"/>
              <a:cs typeface="Arial" charset="0"/>
            </a:endParaRPr>
          </a:p>
        </p:txBody>
      </p:sp>
      <p:sp>
        <p:nvSpPr>
          <p:cNvPr id="8" name="Text Box 6">
            <a:extLst>
              <a:ext uri="{FF2B5EF4-FFF2-40B4-BE49-F238E27FC236}">
                <a16:creationId xmlns:a16="http://schemas.microsoft.com/office/drawing/2014/main" xmlns="" id="{5102A58D-40CB-4C94-B034-B093E83DAA29}"/>
              </a:ext>
            </a:extLst>
          </p:cNvPr>
          <p:cNvSpPr txBox="1">
            <a:spLocks noChangeArrowheads="1"/>
          </p:cNvSpPr>
          <p:nvPr/>
        </p:nvSpPr>
        <p:spPr bwMode="invGray">
          <a:xfrm>
            <a:off x="2771800" y="3356992"/>
            <a:ext cx="2566495" cy="2539713"/>
          </a:xfrm>
          <a:prstGeom prst="rect">
            <a:avLst/>
          </a:prstGeom>
          <a:solidFill>
            <a:srgbClr val="9CADCE"/>
          </a:solidFill>
          <a:ln w="9525">
            <a:noFill/>
            <a:miter lim="800000"/>
            <a:headEnd/>
            <a:tailEnd/>
          </a:ln>
          <a:effectLst>
            <a:outerShdw blurRad="50800" dist="38100" dir="2700000" algn="tl" rotWithShape="0">
              <a:prstClr val="black">
                <a:alpha val="40000"/>
              </a:prstClr>
            </a:outerShdw>
          </a:effectLst>
        </p:spPr>
        <p:txBody>
          <a:bodyPr anchor="b"/>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2300" b="0" i="0" u="none" strike="noStrike" kern="1200" cap="none" spc="0" normalizeH="0" baseline="0" noProof="0" dirty="0">
              <a:ln>
                <a:noFill/>
              </a:ln>
              <a:solidFill>
                <a:prstClr val="black"/>
              </a:solidFill>
              <a:effectLst/>
              <a:uLnTx/>
              <a:uFillTx/>
              <a:latin typeface="Trebuchet MS" pitchFamily="34" charset="0"/>
              <a:ea typeface="+mn-ea"/>
              <a:cs typeface="Arial" charset="0"/>
            </a:endParaRPr>
          </a:p>
        </p:txBody>
      </p:sp>
      <p:sp>
        <p:nvSpPr>
          <p:cNvPr id="9" name="Text Box 7">
            <a:extLst>
              <a:ext uri="{FF2B5EF4-FFF2-40B4-BE49-F238E27FC236}">
                <a16:creationId xmlns:a16="http://schemas.microsoft.com/office/drawing/2014/main" xmlns="" id="{D924AA2C-8D54-410B-A061-4D55D8854D1B}"/>
              </a:ext>
            </a:extLst>
          </p:cNvPr>
          <p:cNvSpPr txBox="1">
            <a:spLocks noChangeArrowheads="1"/>
          </p:cNvSpPr>
          <p:nvPr/>
        </p:nvSpPr>
        <p:spPr bwMode="invGray">
          <a:xfrm>
            <a:off x="4921743" y="2772462"/>
            <a:ext cx="2566495" cy="2541713"/>
          </a:xfrm>
          <a:prstGeom prst="rect">
            <a:avLst/>
          </a:prstGeom>
          <a:solidFill>
            <a:schemeClr val="accent5">
              <a:lumMod val="60000"/>
              <a:lumOff val="40000"/>
            </a:schemeClr>
          </a:solidFill>
          <a:ln w="9525">
            <a:noFill/>
            <a:miter lim="800000"/>
            <a:headEnd/>
            <a:tailEnd/>
          </a:ln>
          <a:effectLst>
            <a:outerShdw blurRad="50800" dist="38100" dir="2700000" algn="tl" rotWithShape="0">
              <a:prstClr val="black">
                <a:alpha val="40000"/>
              </a:prstClr>
            </a:outerShdw>
          </a:effectLst>
        </p:spPr>
        <p:txBody>
          <a:bodyPr anchor="b"/>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2300" b="0" i="0" u="none" strike="noStrike" kern="1200" cap="none" spc="0" normalizeH="0" baseline="0" noProof="0" dirty="0">
              <a:ln>
                <a:noFill/>
              </a:ln>
              <a:solidFill>
                <a:prstClr val="black"/>
              </a:solidFill>
              <a:effectLst/>
              <a:uLnTx/>
              <a:uFillTx/>
              <a:latin typeface="Trebuchet MS" pitchFamily="34" charset="0"/>
              <a:ea typeface="+mn-ea"/>
              <a:cs typeface="Arial" charset="0"/>
            </a:endParaRPr>
          </a:p>
        </p:txBody>
      </p:sp>
      <p:sp>
        <p:nvSpPr>
          <p:cNvPr id="10" name="Oval 8">
            <a:extLst>
              <a:ext uri="{FF2B5EF4-FFF2-40B4-BE49-F238E27FC236}">
                <a16:creationId xmlns:a16="http://schemas.microsoft.com/office/drawing/2014/main" xmlns="" id="{1BEEB73D-BA96-4F6D-8C16-A703A337C533}"/>
              </a:ext>
            </a:extLst>
          </p:cNvPr>
          <p:cNvSpPr>
            <a:spLocks noChangeArrowheads="1"/>
          </p:cNvSpPr>
          <p:nvPr/>
        </p:nvSpPr>
        <p:spPr bwMode="invGray">
          <a:xfrm>
            <a:off x="2900436" y="2516491"/>
            <a:ext cx="2854518" cy="1601819"/>
          </a:xfrm>
          <a:prstGeom prst="ellipse">
            <a:avLst/>
          </a:prstGeom>
          <a:solidFill>
            <a:schemeClr val="bg1"/>
          </a:solidFill>
          <a:ln w="9525">
            <a:noFill/>
            <a:round/>
            <a:headEnd/>
            <a:tailEn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Trebuchet MS" pitchFamily="34" charset="0"/>
              <a:ea typeface="+mn-ea"/>
              <a:cs typeface="Arial" charset="0"/>
            </a:endParaRPr>
          </a:p>
        </p:txBody>
      </p:sp>
      <p:sp>
        <p:nvSpPr>
          <p:cNvPr id="11" name="Textfeld 10">
            <a:extLst>
              <a:ext uri="{FF2B5EF4-FFF2-40B4-BE49-F238E27FC236}">
                <a16:creationId xmlns:a16="http://schemas.microsoft.com/office/drawing/2014/main" xmlns="" id="{8E4D8A5D-05E3-429A-935E-2A1AB867D2A4}"/>
              </a:ext>
            </a:extLst>
          </p:cNvPr>
          <p:cNvSpPr txBox="1"/>
          <p:nvPr/>
        </p:nvSpPr>
        <p:spPr>
          <a:xfrm>
            <a:off x="3203848" y="2636912"/>
            <a:ext cx="2304255" cy="1246495"/>
          </a:xfrm>
          <a:prstGeom prst="rect">
            <a:avLst/>
          </a:prstGeom>
          <a:noFill/>
        </p:spPr>
        <p:txBody>
          <a:bodyPr wrap="square" rtlCol="0">
            <a:spAutoFit/>
          </a:bodyPr>
          <a:lstStyle/>
          <a:p>
            <a:pPr marL="342900" marR="0" lvl="0" indent="-342900" algn="ctr" defTabSz="914400" rtl="0" eaLnBrk="1" fontAlgn="auto" latinLnBrk="0" hangingPunct="1">
              <a:lnSpc>
                <a:spcPct val="100000"/>
              </a:lnSpc>
              <a:spcBef>
                <a:spcPts val="0"/>
              </a:spcBef>
              <a:spcAft>
                <a:spcPts val="0"/>
              </a:spcAft>
              <a:buClrTx/>
              <a:buSzTx/>
              <a:tabLst/>
              <a:defRPr/>
            </a:pPr>
            <a:r>
              <a:rPr kumimoji="0" lang="de-DE" sz="1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Metakognitives Gespräch (inneres und äußeres)</a:t>
            </a:r>
          </a:p>
          <a:p>
            <a:pPr marL="342900" marR="0" lvl="0" indent="-342900" algn="ctr" defTabSz="914400" rtl="0" eaLnBrk="1" fontAlgn="auto" latinLnBrk="0" hangingPunct="1">
              <a:lnSpc>
                <a:spcPct val="100000"/>
              </a:lnSpc>
              <a:spcBef>
                <a:spcPts val="0"/>
              </a:spcBef>
              <a:spcAft>
                <a:spcPts val="0"/>
              </a:spcAft>
              <a:buClrTx/>
              <a:buSzTx/>
              <a:tabLst/>
              <a:defRPr/>
            </a:pPr>
            <a:r>
              <a:rPr lang="de-DE" sz="1500" noProof="0" dirty="0">
                <a:solidFill>
                  <a:prstClr val="black"/>
                </a:solidFill>
                <a:latin typeface="Arial" pitchFamily="34" charset="0"/>
                <a:cs typeface="Arial" pitchFamily="34" charset="0"/>
              </a:rPr>
              <a:t>Nachdenken über </a:t>
            </a:r>
          </a:p>
          <a:p>
            <a:pPr marL="342900" marR="0" lvl="0" indent="-342900" algn="ctr" defTabSz="914400" rtl="0" eaLnBrk="1" fontAlgn="auto" latinLnBrk="0" hangingPunct="1">
              <a:lnSpc>
                <a:spcPct val="100000"/>
              </a:lnSpc>
              <a:spcBef>
                <a:spcPts val="0"/>
              </a:spcBef>
              <a:spcAft>
                <a:spcPts val="0"/>
              </a:spcAft>
              <a:buClrTx/>
              <a:buSzTx/>
              <a:tabLst/>
              <a:defRPr/>
            </a:pPr>
            <a:r>
              <a:rPr lang="de-DE" sz="1500" dirty="0">
                <a:solidFill>
                  <a:prstClr val="black"/>
                </a:solidFill>
                <a:latin typeface="Arial" pitchFamily="34" charset="0"/>
                <a:cs typeface="Arial" pitchFamily="34" charset="0"/>
              </a:rPr>
              <a:t>eigenes </a:t>
            </a:r>
            <a:r>
              <a:rPr lang="de-DE" sz="1500" noProof="0" dirty="0">
                <a:solidFill>
                  <a:prstClr val="black"/>
                </a:solidFill>
                <a:latin typeface="Arial" pitchFamily="34" charset="0"/>
                <a:cs typeface="Arial" pitchFamily="34" charset="0"/>
              </a:rPr>
              <a:t>Lernen</a:t>
            </a:r>
            <a:endParaRPr kumimoji="0" lang="de-DE" sz="150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 name="Textfeld 11">
            <a:extLst>
              <a:ext uri="{FF2B5EF4-FFF2-40B4-BE49-F238E27FC236}">
                <a16:creationId xmlns:a16="http://schemas.microsoft.com/office/drawing/2014/main" xmlns="" id="{6EE04370-B9C2-46B8-A41E-6314AD4239FF}"/>
              </a:ext>
            </a:extLst>
          </p:cNvPr>
          <p:cNvSpPr txBox="1"/>
          <p:nvPr/>
        </p:nvSpPr>
        <p:spPr>
          <a:xfrm>
            <a:off x="3687344" y="1322388"/>
            <a:ext cx="2193229"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Personale Dimension</a:t>
            </a:r>
          </a:p>
        </p:txBody>
      </p:sp>
      <p:sp>
        <p:nvSpPr>
          <p:cNvPr id="13" name="Textfeld 12">
            <a:extLst>
              <a:ext uri="{FF2B5EF4-FFF2-40B4-BE49-F238E27FC236}">
                <a16:creationId xmlns:a16="http://schemas.microsoft.com/office/drawing/2014/main" xmlns="" id="{A48DA53D-EA2F-4E19-9E81-55C370D10A4C}"/>
              </a:ext>
            </a:extLst>
          </p:cNvPr>
          <p:cNvSpPr txBox="1"/>
          <p:nvPr/>
        </p:nvSpPr>
        <p:spPr>
          <a:xfrm>
            <a:off x="5754954" y="2772462"/>
            <a:ext cx="1733284"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Kognitive Dimension</a:t>
            </a:r>
          </a:p>
        </p:txBody>
      </p:sp>
      <p:sp>
        <p:nvSpPr>
          <p:cNvPr id="14" name="Textfeld 13">
            <a:extLst>
              <a:ext uri="{FF2B5EF4-FFF2-40B4-BE49-F238E27FC236}">
                <a16:creationId xmlns:a16="http://schemas.microsoft.com/office/drawing/2014/main" xmlns="" id="{DCC4FA72-3220-45B2-9C19-5133412D0E6C}"/>
              </a:ext>
            </a:extLst>
          </p:cNvPr>
          <p:cNvSpPr txBox="1"/>
          <p:nvPr/>
        </p:nvSpPr>
        <p:spPr>
          <a:xfrm>
            <a:off x="2771800" y="4149080"/>
            <a:ext cx="217732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Dimension des Wissensaufbaus</a:t>
            </a:r>
          </a:p>
        </p:txBody>
      </p:sp>
      <p:sp>
        <p:nvSpPr>
          <p:cNvPr id="15" name="Textfeld 14">
            <a:extLst>
              <a:ext uri="{FF2B5EF4-FFF2-40B4-BE49-F238E27FC236}">
                <a16:creationId xmlns:a16="http://schemas.microsoft.com/office/drawing/2014/main" xmlns="" id="{5444B67A-4AF9-4AE1-AEA4-FADB2E565270}"/>
              </a:ext>
            </a:extLst>
          </p:cNvPr>
          <p:cNvSpPr txBox="1"/>
          <p:nvPr/>
        </p:nvSpPr>
        <p:spPr>
          <a:xfrm>
            <a:off x="1655762" y="1866565"/>
            <a:ext cx="1930120" cy="1031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Soziale Dimension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b="1" dirty="0">
              <a:solidFill>
                <a:prstClr val="black"/>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500" dirty="0">
                <a:solidFill>
                  <a:prstClr val="black"/>
                </a:solidFill>
                <a:latin typeface="Arial" pitchFamily="34" charset="0"/>
                <a:cs typeface="Arial" pitchFamily="34" charset="0"/>
              </a:rPr>
              <a:t>u</a:t>
            </a:r>
            <a:r>
              <a:rPr kumimoji="0" lang="de-DE" sz="150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nterstützende</a:t>
            </a:r>
            <a:r>
              <a:rPr kumimoji="0" lang="de-DE" sz="1500" i="0" u="none" strike="noStrike" kern="1200" cap="none" spc="0" normalizeH="0" baseline="0" noProof="0" dirty="0">
                <a:ln>
                  <a:noFill/>
                </a:ln>
                <a:solidFill>
                  <a:prstClr val="black"/>
                </a:solidFill>
                <a:effectLst/>
                <a:uLnTx/>
                <a:uFillTx/>
                <a:latin typeface="Arial" pitchFamily="34" charset="0"/>
                <a:ea typeface="+mn-ea"/>
                <a:cs typeface="Arial" pitchFamily="34" charset="0"/>
              </a:rPr>
              <a:t> Interaktion</a:t>
            </a:r>
          </a:p>
        </p:txBody>
      </p:sp>
      <p:sp>
        <p:nvSpPr>
          <p:cNvPr id="16" name="Textfeld 15"/>
          <p:cNvSpPr txBox="1"/>
          <p:nvPr/>
        </p:nvSpPr>
        <p:spPr>
          <a:xfrm>
            <a:off x="3707904" y="1772816"/>
            <a:ext cx="2538452" cy="553998"/>
          </a:xfrm>
          <a:prstGeom prst="rect">
            <a:avLst/>
          </a:prstGeom>
          <a:noFill/>
        </p:spPr>
        <p:txBody>
          <a:bodyPr wrap="none" rtlCol="0">
            <a:spAutoFit/>
          </a:bodyPr>
          <a:lstStyle/>
          <a:p>
            <a:r>
              <a:rPr lang="de-DE" sz="1500" dirty="0">
                <a:latin typeface="Arial" pitchFamily="34" charset="0"/>
                <a:cs typeface="Arial" pitchFamily="34" charset="0"/>
              </a:rPr>
              <a:t>Identität als Leser, Leserin, </a:t>
            </a:r>
          </a:p>
          <a:p>
            <a:r>
              <a:rPr lang="de-DE" sz="1500" dirty="0">
                <a:latin typeface="Arial" pitchFamily="34" charset="0"/>
                <a:cs typeface="Arial" pitchFamily="34" charset="0"/>
              </a:rPr>
              <a:t>Motivation</a:t>
            </a:r>
          </a:p>
        </p:txBody>
      </p:sp>
      <p:sp>
        <p:nvSpPr>
          <p:cNvPr id="17" name="Textfeld 16"/>
          <p:cNvSpPr txBox="1"/>
          <p:nvPr/>
        </p:nvSpPr>
        <p:spPr>
          <a:xfrm>
            <a:off x="2843808" y="5013176"/>
            <a:ext cx="1728192" cy="784830"/>
          </a:xfrm>
          <a:prstGeom prst="rect">
            <a:avLst/>
          </a:prstGeom>
          <a:noFill/>
        </p:spPr>
        <p:txBody>
          <a:bodyPr wrap="square" rtlCol="0">
            <a:spAutoFit/>
          </a:bodyPr>
          <a:lstStyle/>
          <a:p>
            <a:r>
              <a:rPr lang="de-DE" sz="1500" dirty="0">
                <a:latin typeface="Arial" pitchFamily="34" charset="0"/>
                <a:cs typeface="Arial" pitchFamily="34" charset="0"/>
              </a:rPr>
              <a:t>fachlich-inhaltliches Lernen</a:t>
            </a:r>
          </a:p>
        </p:txBody>
      </p:sp>
      <p:sp>
        <p:nvSpPr>
          <p:cNvPr id="18" name="Textfeld 17"/>
          <p:cNvSpPr txBox="1"/>
          <p:nvPr/>
        </p:nvSpPr>
        <p:spPr>
          <a:xfrm>
            <a:off x="5724128" y="3429000"/>
            <a:ext cx="1440160" cy="784830"/>
          </a:xfrm>
          <a:prstGeom prst="rect">
            <a:avLst/>
          </a:prstGeom>
          <a:noFill/>
        </p:spPr>
        <p:txBody>
          <a:bodyPr wrap="square" rtlCol="0">
            <a:spAutoFit/>
          </a:bodyPr>
          <a:lstStyle/>
          <a:p>
            <a:r>
              <a:rPr lang="de-DE" sz="1500" dirty="0">
                <a:latin typeface="Arial" pitchFamily="34" charset="0"/>
                <a:cs typeface="Arial" pitchFamily="34" charset="0"/>
              </a:rPr>
              <a:t>„mentale Werkzeuge“,</a:t>
            </a:r>
          </a:p>
          <a:p>
            <a:r>
              <a:rPr lang="de-DE" sz="1500" dirty="0">
                <a:latin typeface="Arial" pitchFamily="34" charset="0"/>
                <a:cs typeface="Arial" pitchFamily="34" charset="0"/>
              </a:rPr>
              <a:t>Strategien</a:t>
            </a:r>
          </a:p>
        </p:txBody>
      </p:sp>
      <p:sp>
        <p:nvSpPr>
          <p:cNvPr id="19" name="Textfeld 18"/>
          <p:cNvSpPr txBox="1"/>
          <p:nvPr/>
        </p:nvSpPr>
        <p:spPr>
          <a:xfrm>
            <a:off x="1691680" y="6021288"/>
            <a:ext cx="4392488" cy="307777"/>
          </a:xfrm>
          <a:prstGeom prst="rect">
            <a:avLst/>
          </a:prstGeom>
          <a:noFill/>
        </p:spPr>
        <p:txBody>
          <a:bodyPr wrap="square" rtlCol="0">
            <a:spAutoFit/>
          </a:bodyPr>
          <a:lstStyle/>
          <a:p>
            <a:r>
              <a:rPr lang="de-DE" sz="1400" dirty="0"/>
              <a:t>Quelle: Schoenbach, Greenleaf, </a:t>
            </a:r>
            <a:r>
              <a:rPr lang="de-DE" sz="1400" dirty="0" err="1"/>
              <a:t>Cziko</a:t>
            </a:r>
            <a:r>
              <a:rPr lang="de-DE" sz="1400" dirty="0"/>
              <a:t>, </a:t>
            </a:r>
            <a:r>
              <a:rPr lang="de-DE" sz="1400" dirty="0" err="1"/>
              <a:t>Hurwitz</a:t>
            </a:r>
            <a:r>
              <a:rPr lang="de-DE" sz="1400" dirty="0"/>
              <a:t> </a:t>
            </a:r>
            <a:r>
              <a:rPr lang="de-DE" sz="1400" dirty="0" smtClean="0"/>
              <a:t>2006, </a:t>
            </a:r>
            <a:r>
              <a:rPr lang="de-DE" sz="1400" dirty="0"/>
              <a:t>S. </a:t>
            </a:r>
            <a:r>
              <a:rPr lang="de-DE" sz="1400" dirty="0" smtClean="0"/>
              <a:t>38</a:t>
            </a:r>
            <a:endParaRPr lang="de-DE" sz="1400" dirty="0"/>
          </a:p>
        </p:txBody>
      </p:sp>
    </p:spTree>
    <p:extLst>
      <p:ext uri="{BB962C8B-B14F-4D97-AF65-F5344CB8AC3E}">
        <p14:creationId xmlns:p14="http://schemas.microsoft.com/office/powerpoint/2010/main" xmlns="" val="246615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xmlns="" id="{1369229B-2D3A-4F89-8995-0553B69A3EC0}"/>
              </a:ext>
            </a:extLst>
          </p:cNvPr>
          <p:cNvSpPr>
            <a:spLocks noGrp="1"/>
          </p:cNvSpPr>
          <p:nvPr>
            <p:ph type="body" sz="quarter" idx="13"/>
          </p:nvPr>
        </p:nvSpPr>
        <p:spPr/>
        <p:txBody>
          <a:bodyPr>
            <a:normAutofit fontScale="47500" lnSpcReduction="20000"/>
          </a:bodyPr>
          <a:lstStyle/>
          <a:p>
            <a:pPr>
              <a:buNone/>
            </a:pPr>
            <a:endParaRPr lang="de-DE" dirty="0"/>
          </a:p>
          <a:p>
            <a:pPr>
              <a:buNone/>
            </a:pPr>
            <a:r>
              <a:rPr lang="de-DE" sz="7200" i="1" dirty="0" err="1"/>
              <a:t>BaCuLit</a:t>
            </a:r>
            <a:r>
              <a:rPr lang="de-DE" sz="7200" i="1" dirty="0"/>
              <a:t>  M5_2 AB1 Übung zu den Dimensionen der „Meisterlehre im Lesen“ </a:t>
            </a:r>
            <a:endParaRPr lang="de-DE" sz="7200" dirty="0"/>
          </a:p>
          <a:p>
            <a:pPr>
              <a:buNone/>
            </a:pPr>
            <a:endParaRPr lang="de-DE" sz="7200" dirty="0"/>
          </a:p>
          <a:p>
            <a:pPr>
              <a:buNone/>
            </a:pPr>
            <a:r>
              <a:rPr lang="de-DE" sz="7200" dirty="0"/>
              <a:t>Benutzen Sie das Arbeitsblatt für eine Übung zu den fünf Dimensionen der „Meisterlehre im Lesen“. </a:t>
            </a:r>
          </a:p>
          <a:p>
            <a:pPr>
              <a:buNone/>
            </a:pPr>
            <a:endParaRPr lang="de-DE" sz="7200" dirty="0"/>
          </a:p>
          <a:p>
            <a:pPr>
              <a:buBlip>
                <a:blip r:embed="rId2"/>
              </a:buBlip>
            </a:pPr>
            <a:endParaRPr lang="de-DE" sz="5500" dirty="0"/>
          </a:p>
        </p:txBody>
      </p:sp>
      <p:sp>
        <p:nvSpPr>
          <p:cNvPr id="4" name="Titel 3">
            <a:extLst>
              <a:ext uri="{FF2B5EF4-FFF2-40B4-BE49-F238E27FC236}">
                <a16:creationId xmlns:a16="http://schemas.microsoft.com/office/drawing/2014/main" xmlns="" id="{4E1B6A09-1037-4AEA-9692-A8874C826CA6}"/>
              </a:ext>
            </a:extLst>
          </p:cNvPr>
          <p:cNvSpPr>
            <a:spLocks noGrp="1"/>
          </p:cNvSpPr>
          <p:nvPr>
            <p:ph type="title"/>
          </p:nvPr>
        </p:nvSpPr>
        <p:spPr/>
        <p:txBody>
          <a:bodyPr/>
          <a:lstStyle/>
          <a:p>
            <a:r>
              <a:rPr lang="de-DE" dirty="0"/>
              <a:t>Aufgabe</a:t>
            </a:r>
          </a:p>
        </p:txBody>
      </p:sp>
    </p:spTree>
    <p:extLst>
      <p:ext uri="{BB962C8B-B14F-4D97-AF65-F5344CB8AC3E}">
        <p14:creationId xmlns:p14="http://schemas.microsoft.com/office/powerpoint/2010/main" xmlns="" val="337307314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2132</Words>
  <Application>Microsoft Office PowerPoint</Application>
  <PresentationFormat>Bildschirmpräsentation (4:3)</PresentationFormat>
  <Paragraphs>277</Paragraphs>
  <Slides>25</Slides>
  <Notes>19</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Larissa</vt:lpstr>
      <vt:lpstr>Modul : 5 Lesestrategien  Block : 2 Ein Erfolgsmodell der Strategievermittlung: Die „Meisterlehre im Lesen“  </vt:lpstr>
      <vt:lpstr>Modul 5: Kognitive und metakognitive Lesestrategien unterrichten</vt:lpstr>
      <vt:lpstr>Inhalte dieses Modulblocks</vt:lpstr>
      <vt:lpstr>Brückenaufgabe: Leseprozesse der Schülerinnen und Schüler</vt:lpstr>
      <vt:lpstr>Folie 5</vt:lpstr>
      <vt:lpstr>Die “Meisterlehre im Lesen”-was zeichnet sie aus?</vt:lpstr>
      <vt:lpstr>Die „Meisterlehre im Lesen“- was zeichnet sie aus?</vt:lpstr>
      <vt:lpstr>Die „Meisterlehre im Lesen“-was zeichnet sie aus?</vt:lpstr>
      <vt:lpstr>Aufgabe</vt:lpstr>
      <vt:lpstr>Folie 10</vt:lpstr>
      <vt:lpstr>Scaffolding und Lautes Denken</vt:lpstr>
      <vt:lpstr>Scaffolding und Lautes Denken</vt:lpstr>
      <vt:lpstr> Aufgabe:</vt:lpstr>
      <vt:lpstr>Folie 14</vt:lpstr>
      <vt:lpstr>Vom Lauten Denken zum inneren Dialog mit dem Text</vt:lpstr>
      <vt:lpstr>Vom „Lauten Denken“ zum inneren „Dialog mit dem Text“</vt:lpstr>
      <vt:lpstr>Aufgabe</vt:lpstr>
      <vt:lpstr>Vom Lauten Denken zum inneren Dialog mit dem Text</vt:lpstr>
      <vt:lpstr>Vom Lauten Denken zum inneren Dialog mit dem Text </vt:lpstr>
      <vt:lpstr>Vom Lauten Denken zum inneren Dialog mit dem Text</vt:lpstr>
      <vt:lpstr> Aufgabe:</vt:lpstr>
      <vt:lpstr>Folie 22</vt:lpstr>
      <vt:lpstr>Literaturtipps</vt:lpstr>
      <vt:lpstr>Folie 24</vt:lpstr>
      <vt:lpstr>Scaffolding und Lautes Denken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Dorothee</cp:lastModifiedBy>
  <cp:revision>158</cp:revision>
  <cp:lastPrinted>2018-08-17T13:39:57Z</cp:lastPrinted>
  <dcterms:created xsi:type="dcterms:W3CDTF">2016-11-02T10:00:14Z</dcterms:created>
  <dcterms:modified xsi:type="dcterms:W3CDTF">2022-09-17T05:48:43Z</dcterms:modified>
</cp:coreProperties>
</file>