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diagrams/layout6.xml" ContentType="application/vnd.openxmlformats-officedocument.drawingml.diagram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86" r:id="rId2"/>
    <p:sldId id="387" r:id="rId3"/>
    <p:sldId id="869" r:id="rId4"/>
    <p:sldId id="876" r:id="rId5"/>
    <p:sldId id="825" r:id="rId6"/>
    <p:sldId id="827" r:id="rId7"/>
    <p:sldId id="870" r:id="rId8"/>
    <p:sldId id="860" r:id="rId9"/>
    <p:sldId id="868" r:id="rId10"/>
    <p:sldId id="842" r:id="rId11"/>
    <p:sldId id="871" r:id="rId12"/>
    <p:sldId id="849" r:id="rId13"/>
    <p:sldId id="850" r:id="rId14"/>
    <p:sldId id="872" r:id="rId15"/>
    <p:sldId id="873" r:id="rId16"/>
    <p:sldId id="874" r:id="rId17"/>
    <p:sldId id="854" r:id="rId18"/>
    <p:sldId id="385" r:id="rId19"/>
    <p:sldId id="857" r:id="rId20"/>
    <p:sldId id="858" r:id="rId21"/>
    <p:sldId id="855" r:id="rId22"/>
    <p:sldId id="865" r:id="rId23"/>
    <p:sldId id="866" r:id="rId24"/>
    <p:sldId id="799" r:id="rId25"/>
    <p:sldId id="848" r:id="rId26"/>
    <p:sldId id="861" r:id="rId27"/>
    <p:sldId id="831" r:id="rId28"/>
    <p:sldId id="864" r:id="rId29"/>
    <p:sldId id="867" r:id="rId3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CD9E1"/>
    <a:srgbClr val="D1CFE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8" autoAdjust="0"/>
    <p:restoredTop sz="82412" autoAdjust="0"/>
  </p:normalViewPr>
  <p:slideViewPr>
    <p:cSldViewPr>
      <p:cViewPr varScale="1">
        <p:scale>
          <a:sx n="105" d="100"/>
          <a:sy n="105" d="100"/>
        </p:scale>
        <p:origin x="-179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880" y="-10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09D1DF-D6FB-4621-9DC3-BEEBE96FC6AE}" type="doc">
      <dgm:prSet loTypeId="urn:microsoft.com/office/officeart/2005/8/layout/cycle3" loCatId="cycle" qsTypeId="urn:microsoft.com/office/officeart/2005/8/quickstyle/simple5" qsCatId="simple" csTypeId="urn:microsoft.com/office/officeart/2005/8/colors/accent5_2" csCatId="accent5" phldr="1"/>
      <dgm:spPr/>
      <dgm:t>
        <a:bodyPr/>
        <a:lstStyle/>
        <a:p>
          <a:endParaRPr lang="de-DE"/>
        </a:p>
      </dgm:t>
    </dgm:pt>
    <dgm:pt modelId="{95058CA7-3F8A-4A70-A4B0-8C84D1FBE683}">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(9) Diagnostik &amp; Schulentwicklung</a:t>
          </a:r>
          <a:endParaRPr lang="de-DE" sz="1800" dirty="0"/>
        </a:p>
      </dgm:t>
    </dgm:pt>
    <dgm:pt modelId="{8CC8982F-6033-4F3A-A24C-A94F9CD4EB34}" type="parTrans" cxnId="{148AFF29-7C3E-435D-AB61-5BEB8149337F}">
      <dgm:prSet/>
      <dgm:spPr/>
      <dgm:t>
        <a:bodyPr/>
        <a:lstStyle/>
        <a:p>
          <a:endParaRPr lang="de-DE"/>
        </a:p>
      </dgm:t>
    </dgm:pt>
    <dgm:pt modelId="{2428A602-06FE-42D3-BE26-40116D2485D3}" type="sibTrans" cxnId="{148AFF29-7C3E-435D-AB61-5BEB8149337F}">
      <dgm:prSet/>
      <dgm:spPr/>
      <dgm:t>
        <a:bodyPr/>
        <a:lstStyle/>
        <a:p>
          <a:endParaRPr lang="de-DE"/>
        </a:p>
      </dgm:t>
    </dgm:pt>
    <dgm:pt modelId="{82678BDB-58C2-4E1A-BFC7-810F1F3BEEB1}">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(1) Einführung</a:t>
          </a:r>
          <a:endParaRPr lang="de-DE" sz="1800" dirty="0"/>
        </a:p>
      </dgm:t>
    </dgm:pt>
    <dgm:pt modelId="{5C1508B4-BFB6-4E74-96EE-D814169D4F07}" type="parTrans" cxnId="{B7163381-3995-4CF0-AAFB-572E082BB877}">
      <dgm:prSet/>
      <dgm:spPr/>
      <dgm:t>
        <a:bodyPr/>
        <a:lstStyle/>
        <a:p>
          <a:endParaRPr lang="de-DE"/>
        </a:p>
      </dgm:t>
    </dgm:pt>
    <dgm:pt modelId="{8ABA0F12-EB15-41A4-B865-0FB90E077AC3}" type="sibTrans" cxnId="{B7163381-3995-4CF0-AAFB-572E082BB877}">
      <dgm:prSet/>
      <dgm:spPr/>
      <dgm:t>
        <a:bodyPr/>
        <a:lstStyle/>
        <a:p>
          <a:endParaRPr lang="de-DE"/>
        </a:p>
      </dgm:t>
    </dgm:pt>
    <dgm:pt modelId="{AC2F5B03-A634-4632-87F1-5CD8E1748A58}">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(2) Grundlagen Unterrichtsplanung</a:t>
          </a:r>
          <a:endParaRPr lang="de-DE" sz="1800" dirty="0"/>
        </a:p>
      </dgm:t>
    </dgm:pt>
    <dgm:pt modelId="{EE61993C-F706-4B63-85B8-C92913F9A54C}" type="parTrans" cxnId="{688EEF8E-17F6-43A8-B491-F99B1A3694A3}">
      <dgm:prSet/>
      <dgm:spPr/>
      <dgm:t>
        <a:bodyPr/>
        <a:lstStyle/>
        <a:p>
          <a:endParaRPr lang="de-DE"/>
        </a:p>
      </dgm:t>
    </dgm:pt>
    <dgm:pt modelId="{FF6A5952-1E3C-49E4-B330-09D9FFDCF1F5}" type="sibTrans" cxnId="{688EEF8E-17F6-43A8-B491-F99B1A3694A3}">
      <dgm:prSet/>
      <dgm:spPr/>
      <dgm:t>
        <a:bodyPr/>
        <a:lstStyle/>
        <a:p>
          <a:endParaRPr lang="de-DE"/>
        </a:p>
      </dgm:t>
    </dgm:pt>
    <dgm:pt modelId="{96EF904B-6F14-4E9C-9C96-60B837C8B7CA}">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(4</a:t>
          </a:r>
          <a:r>
            <a:rPr kumimoji="0" lang="de-DE" sz="1800" b="0" i="0" u="none" strike="noStrike" cap="none" spc="0" normalizeH="0" baseline="0" noProof="0" dirty="0">
              <a:ln/>
              <a:effectLst/>
              <a:uLnTx/>
              <a:uFillTx/>
              <a:latin typeface="+mn-lt"/>
              <a:ea typeface="+mn-ea"/>
              <a:cs typeface="+mn-cs"/>
            </a:rPr>
            <a:t>) Fachtexte</a:t>
          </a:r>
          <a:endParaRPr lang="de-DE" sz="1800" dirty="0"/>
        </a:p>
      </dgm:t>
    </dgm:pt>
    <dgm:pt modelId="{99904122-098A-43CC-A24D-63E36092C8CF}" type="parTrans" cxnId="{685B2E15-C482-4D10-BBED-E34E36F9F1F6}">
      <dgm:prSet/>
      <dgm:spPr/>
      <dgm:t>
        <a:bodyPr/>
        <a:lstStyle/>
        <a:p>
          <a:endParaRPr lang="de-DE"/>
        </a:p>
      </dgm:t>
    </dgm:pt>
    <dgm:pt modelId="{6068E793-D201-4698-A365-61FC0A09E9AF}" type="sibTrans" cxnId="{685B2E15-C482-4D10-BBED-E34E36F9F1F6}">
      <dgm:prSet/>
      <dgm:spPr/>
      <dgm:t>
        <a:bodyPr/>
        <a:lstStyle/>
        <a:p>
          <a:endParaRPr lang="de-DE"/>
        </a:p>
      </dgm:t>
    </dgm:pt>
    <dgm:pt modelId="{1D414591-4D4E-4098-B6A6-8FF1D056C587}">
      <dgm:prSet custT="1"/>
      <dgm:spPr>
        <a:ln w="57150">
          <a:solidFill>
            <a:srgbClr val="C00000"/>
          </a:solidFill>
        </a:ln>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(5) Lesestrategien</a:t>
          </a:r>
          <a:endParaRPr lang="de-DE" sz="1800" dirty="0"/>
        </a:p>
      </dgm:t>
    </dgm:pt>
    <dgm:pt modelId="{1FC1A42C-FBE2-40E5-90FB-1B5A94E87CAB}" type="parTrans" cxnId="{C48FE9F3-D92A-4E0D-92E4-C71A949AC46A}">
      <dgm:prSet/>
      <dgm:spPr/>
      <dgm:t>
        <a:bodyPr/>
        <a:lstStyle/>
        <a:p>
          <a:endParaRPr lang="de-DE"/>
        </a:p>
      </dgm:t>
    </dgm:pt>
    <dgm:pt modelId="{9DA650A3-7426-46DB-93A4-0550E36FE05D}" type="sibTrans" cxnId="{C48FE9F3-D92A-4E0D-92E4-C71A949AC46A}">
      <dgm:prSet/>
      <dgm:spPr/>
      <dgm:t>
        <a:bodyPr/>
        <a:lstStyle/>
        <a:p>
          <a:endParaRPr lang="de-DE"/>
        </a:p>
      </dgm:t>
    </dgm:pt>
    <dgm:pt modelId="{931946D3-8168-4272-AA3B-F2271B6889D1}">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(6) Schreibstrategien</a:t>
          </a:r>
          <a:endParaRPr lang="de-DE" sz="1800" dirty="0"/>
        </a:p>
      </dgm:t>
    </dgm:pt>
    <dgm:pt modelId="{2A2424A2-5BB8-4516-997D-6C54E0CB689D}" type="parTrans" cxnId="{AD3EFDDB-B471-4CC1-98D9-5813EE6592DA}">
      <dgm:prSet/>
      <dgm:spPr/>
      <dgm:t>
        <a:bodyPr/>
        <a:lstStyle/>
        <a:p>
          <a:endParaRPr lang="de-DE"/>
        </a:p>
      </dgm:t>
    </dgm:pt>
    <dgm:pt modelId="{1C51AAFF-3AE1-4516-9032-54208AE43962}" type="sibTrans" cxnId="{AD3EFDDB-B471-4CC1-98D9-5813EE6592DA}">
      <dgm:prSet/>
      <dgm:spPr/>
      <dgm:t>
        <a:bodyPr/>
        <a:lstStyle/>
        <a:p>
          <a:endParaRPr lang="de-DE"/>
        </a:p>
      </dgm:t>
    </dgm:pt>
    <dgm:pt modelId="{EC5CD961-98FB-407D-96DD-CF008BA5F855}">
      <dgm:prSet custT="1"/>
      <dgm:spPr/>
      <dgm:t>
        <a:bodyPr/>
        <a:lstStyle/>
        <a:p>
          <a:pPr>
            <a:buClrTx/>
            <a:buSzTx/>
            <a:buFontTx/>
            <a:buNone/>
          </a:pPr>
          <a:r>
            <a:rPr lang="de-DE" sz="1800" dirty="0"/>
            <a:t>(7) Mehrsprachige</a:t>
          </a:r>
          <a:r>
            <a:rPr lang="de-DE" sz="1800" baseline="0" dirty="0"/>
            <a:t> Lernende</a:t>
          </a:r>
          <a:endParaRPr lang="de-DE" sz="1800" dirty="0"/>
        </a:p>
      </dgm:t>
    </dgm:pt>
    <dgm:pt modelId="{9E5A19C3-901D-49BB-8181-3CE354637CAE}" type="parTrans" cxnId="{BAA370C3-675F-4DD5-A2DD-980A5E3C7B2D}">
      <dgm:prSet/>
      <dgm:spPr/>
      <dgm:t>
        <a:bodyPr/>
        <a:lstStyle/>
        <a:p>
          <a:endParaRPr lang="de-DE"/>
        </a:p>
      </dgm:t>
    </dgm:pt>
    <dgm:pt modelId="{8A92503B-01C1-4532-B106-8BB590688372}" type="sibTrans" cxnId="{BAA370C3-675F-4DD5-A2DD-980A5E3C7B2D}">
      <dgm:prSet/>
      <dgm:spPr/>
      <dgm:t>
        <a:bodyPr/>
        <a:lstStyle/>
        <a:p>
          <a:endParaRPr lang="de-DE"/>
        </a:p>
      </dgm:t>
    </dgm:pt>
    <dgm:pt modelId="{26F96612-148D-4395-841B-DC7EBDFA13B7}">
      <dgm:prSet custT="1"/>
      <dgm:spPr/>
      <dgm:t>
        <a:bodyPr/>
        <a:lstStyle/>
        <a:p>
          <a:pPr>
            <a:lnSpc>
              <a:spcPct val="100000"/>
            </a:lnSpc>
            <a:spcAft>
              <a:spcPts val="0"/>
            </a:spcAft>
            <a:buClrTx/>
            <a:buSzTx/>
            <a:buFontTx/>
            <a:buNone/>
          </a:pPr>
          <a:r>
            <a:rPr kumimoji="0" lang="de-DE" sz="1800" b="0" i="0" u="none" strike="noStrike" cap="none" spc="0" normalizeH="0" baseline="0" noProof="0" dirty="0">
              <a:ln/>
              <a:effectLst/>
              <a:uLnTx/>
              <a:uFillTx/>
              <a:latin typeface="Calibri"/>
              <a:ea typeface="+mn-ea"/>
              <a:cs typeface="+mn-cs"/>
            </a:rPr>
            <a:t>(8) Lesemotivation &amp; </a:t>
          </a:r>
        </a:p>
        <a:p>
          <a:pPr>
            <a:lnSpc>
              <a:spcPct val="100000"/>
            </a:lnSpc>
            <a:spcAft>
              <a:spcPts val="0"/>
            </a:spcAft>
            <a:buClrTx/>
            <a:buSzTx/>
            <a:buFontTx/>
            <a:buNone/>
          </a:pPr>
          <a:r>
            <a:rPr kumimoji="0" lang="de-DE" sz="1800" b="0" i="0" u="none" strike="noStrike" cap="none" spc="0" normalizeH="0" baseline="0" noProof="0" dirty="0">
              <a:ln/>
              <a:effectLst/>
              <a:uLnTx/>
              <a:uFillTx/>
              <a:latin typeface="Calibri"/>
              <a:ea typeface="+mn-ea"/>
              <a:cs typeface="+mn-cs"/>
            </a:rPr>
            <a:t>Eigenständiges Lesen</a:t>
          </a:r>
          <a:endParaRPr lang="de-DE" sz="1800" dirty="0"/>
        </a:p>
      </dgm:t>
    </dgm:pt>
    <dgm:pt modelId="{0E524B3C-3F15-4E0E-ABE0-399CF3AF7951}" type="parTrans" cxnId="{0C44D43A-241F-4463-A6D7-778C52B3BF9F}">
      <dgm:prSet/>
      <dgm:spPr/>
      <dgm:t>
        <a:bodyPr/>
        <a:lstStyle/>
        <a:p>
          <a:endParaRPr lang="de-DE"/>
        </a:p>
      </dgm:t>
    </dgm:pt>
    <dgm:pt modelId="{7A2D6429-5600-4965-BF95-B8924406D236}" type="sibTrans" cxnId="{0C44D43A-241F-4463-A6D7-778C52B3BF9F}">
      <dgm:prSet/>
      <dgm:spPr/>
      <dgm:t>
        <a:bodyPr/>
        <a:lstStyle/>
        <a:p>
          <a:endParaRPr lang="de-DE"/>
        </a:p>
      </dgm:t>
    </dgm:pt>
    <dgm:pt modelId="{A215E77C-A3BC-4A8E-BEDD-A05CB9A124AE}">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(3) Fachvokabular</a:t>
          </a:r>
          <a:endParaRPr lang="de-DE" sz="1800" dirty="0"/>
        </a:p>
      </dgm:t>
    </dgm:pt>
    <dgm:pt modelId="{0ECE9D1E-BE49-4F9B-9DC1-660B9B634193}" type="parTrans" cxnId="{7468E869-0B41-424B-B9D9-262D49C2CE33}">
      <dgm:prSet/>
      <dgm:spPr/>
      <dgm:t>
        <a:bodyPr/>
        <a:lstStyle/>
        <a:p>
          <a:endParaRPr lang="de-DE"/>
        </a:p>
      </dgm:t>
    </dgm:pt>
    <dgm:pt modelId="{B304B58D-256E-4B00-B39F-8FEA8CA3FEFA}" type="sibTrans" cxnId="{7468E869-0B41-424B-B9D9-262D49C2CE33}">
      <dgm:prSet/>
      <dgm:spPr/>
      <dgm:t>
        <a:bodyPr/>
        <a:lstStyle/>
        <a:p>
          <a:endParaRPr lang="de-DE"/>
        </a:p>
      </dgm:t>
    </dgm:pt>
    <dgm:pt modelId="{9A8607C8-CF0A-457F-BD86-8B61654C4CF5}" type="pres">
      <dgm:prSet presAssocID="{8B09D1DF-D6FB-4621-9DC3-BEEBE96FC6AE}" presName="Name0" presStyleCnt="0">
        <dgm:presLayoutVars>
          <dgm:dir/>
          <dgm:resizeHandles val="exact"/>
        </dgm:presLayoutVars>
      </dgm:prSet>
      <dgm:spPr/>
      <dgm:t>
        <a:bodyPr/>
        <a:lstStyle/>
        <a:p>
          <a:endParaRPr lang="de-DE"/>
        </a:p>
      </dgm:t>
    </dgm:pt>
    <dgm:pt modelId="{59EE5170-3816-4A38-BA66-3D84E4DCC414}" type="pres">
      <dgm:prSet presAssocID="{8B09D1DF-D6FB-4621-9DC3-BEEBE96FC6AE}" presName="cycle" presStyleCnt="0"/>
      <dgm:spPr/>
    </dgm:pt>
    <dgm:pt modelId="{46741B13-0897-40C2-8F2B-9BB5AA3049AA}" type="pres">
      <dgm:prSet presAssocID="{95058CA7-3F8A-4A70-A4B0-8C84D1FBE683}" presName="nodeFirstNode" presStyleLbl="node1" presStyleIdx="0" presStyleCnt="9" custScaleX="171742">
        <dgm:presLayoutVars>
          <dgm:bulletEnabled val="1"/>
        </dgm:presLayoutVars>
      </dgm:prSet>
      <dgm:spPr/>
      <dgm:t>
        <a:bodyPr/>
        <a:lstStyle/>
        <a:p>
          <a:endParaRPr lang="de-DE"/>
        </a:p>
      </dgm:t>
    </dgm:pt>
    <dgm:pt modelId="{8AD64ADA-A9C3-48CE-8347-ED667CE16ED6}" type="pres">
      <dgm:prSet presAssocID="{2428A602-06FE-42D3-BE26-40116D2485D3}" presName="sibTransFirstNode" presStyleLbl="bgShp" presStyleIdx="0" presStyleCnt="1"/>
      <dgm:spPr/>
      <dgm:t>
        <a:bodyPr/>
        <a:lstStyle/>
        <a:p>
          <a:endParaRPr lang="de-DE"/>
        </a:p>
      </dgm:t>
    </dgm:pt>
    <dgm:pt modelId="{B0D3CCDC-C10B-47A8-B946-1A43B4312188}" type="pres">
      <dgm:prSet presAssocID="{82678BDB-58C2-4E1A-BFC7-810F1F3BEEB1}" presName="nodeFollowingNodes" presStyleLbl="node1" presStyleIdx="1" presStyleCnt="9" custScaleX="171742" custRadScaleRad="119593" custRadScaleInc="55403">
        <dgm:presLayoutVars>
          <dgm:bulletEnabled val="1"/>
        </dgm:presLayoutVars>
      </dgm:prSet>
      <dgm:spPr/>
      <dgm:t>
        <a:bodyPr/>
        <a:lstStyle/>
        <a:p>
          <a:endParaRPr lang="de-DE"/>
        </a:p>
      </dgm:t>
    </dgm:pt>
    <dgm:pt modelId="{5B0873A4-F700-4F29-9748-98C5C8521A46}" type="pres">
      <dgm:prSet presAssocID="{AC2F5B03-A634-4632-87F1-5CD8E1748A58}" presName="nodeFollowingNodes" presStyleLbl="node1" presStyleIdx="2" presStyleCnt="9" custScaleX="171742" custRadScaleRad="127599" custRadScaleInc="7305">
        <dgm:presLayoutVars>
          <dgm:bulletEnabled val="1"/>
        </dgm:presLayoutVars>
      </dgm:prSet>
      <dgm:spPr/>
      <dgm:t>
        <a:bodyPr/>
        <a:lstStyle/>
        <a:p>
          <a:endParaRPr lang="de-DE"/>
        </a:p>
      </dgm:t>
    </dgm:pt>
    <dgm:pt modelId="{8662FC47-0303-4D47-8B68-4B9CB86DE8E5}" type="pres">
      <dgm:prSet presAssocID="{A215E77C-A3BC-4A8E-BEDD-A05CB9A124AE}" presName="nodeFollowingNodes" presStyleLbl="node1" presStyleIdx="3" presStyleCnt="9" custScaleX="171742" custRadScaleRad="117854" custRadScaleInc="-41659">
        <dgm:presLayoutVars>
          <dgm:bulletEnabled val="1"/>
        </dgm:presLayoutVars>
      </dgm:prSet>
      <dgm:spPr/>
      <dgm:t>
        <a:bodyPr/>
        <a:lstStyle/>
        <a:p>
          <a:endParaRPr lang="de-DE"/>
        </a:p>
      </dgm:t>
    </dgm:pt>
    <dgm:pt modelId="{134C7451-639C-4FBE-AA6F-5299AC7B02C6}" type="pres">
      <dgm:prSet presAssocID="{96EF904B-6F14-4E9C-9C96-60B837C8B7CA}" presName="nodeFollowingNodes" presStyleLbl="node1" presStyleIdx="4" presStyleCnt="9" custScaleX="171742" custRadScaleRad="102492" custRadScaleInc="-58255">
        <dgm:presLayoutVars>
          <dgm:bulletEnabled val="1"/>
        </dgm:presLayoutVars>
      </dgm:prSet>
      <dgm:spPr/>
      <dgm:t>
        <a:bodyPr/>
        <a:lstStyle/>
        <a:p>
          <a:endParaRPr lang="de-DE"/>
        </a:p>
      </dgm:t>
    </dgm:pt>
    <dgm:pt modelId="{0B8155CE-6EE0-4AF4-894D-E04F676935EB}" type="pres">
      <dgm:prSet presAssocID="{1D414591-4D4E-4098-B6A6-8FF1D056C587}" presName="nodeFollowingNodes" presStyleLbl="node1" presStyleIdx="5" presStyleCnt="9" custScaleX="171742" custRadScaleRad="102341" custRadScaleInc="57984">
        <dgm:presLayoutVars>
          <dgm:bulletEnabled val="1"/>
        </dgm:presLayoutVars>
      </dgm:prSet>
      <dgm:spPr/>
      <dgm:t>
        <a:bodyPr/>
        <a:lstStyle/>
        <a:p>
          <a:endParaRPr lang="de-DE"/>
        </a:p>
      </dgm:t>
    </dgm:pt>
    <dgm:pt modelId="{696611D4-6ECB-43EC-9631-563BE88C2595}" type="pres">
      <dgm:prSet presAssocID="{931946D3-8168-4272-AA3B-F2271B6889D1}" presName="nodeFollowingNodes" presStyleLbl="node1" presStyleIdx="6" presStyleCnt="9" custScaleX="171742" custRadScaleRad="110702" custRadScaleInc="38898">
        <dgm:presLayoutVars>
          <dgm:bulletEnabled val="1"/>
        </dgm:presLayoutVars>
      </dgm:prSet>
      <dgm:spPr/>
      <dgm:t>
        <a:bodyPr/>
        <a:lstStyle/>
        <a:p>
          <a:endParaRPr lang="de-DE"/>
        </a:p>
      </dgm:t>
    </dgm:pt>
    <dgm:pt modelId="{E822C1D9-1126-4C86-AF63-B48D0FF35DD5}" type="pres">
      <dgm:prSet presAssocID="{EC5CD961-98FB-407D-96DD-CF008BA5F855}" presName="nodeFollowingNodes" presStyleLbl="node1" presStyleIdx="7" presStyleCnt="9" custScaleX="171742" custRadScaleRad="118857" custRadScaleInc="-5790">
        <dgm:presLayoutVars>
          <dgm:bulletEnabled val="1"/>
        </dgm:presLayoutVars>
      </dgm:prSet>
      <dgm:spPr/>
      <dgm:t>
        <a:bodyPr/>
        <a:lstStyle/>
        <a:p>
          <a:endParaRPr lang="de-DE"/>
        </a:p>
      </dgm:t>
    </dgm:pt>
    <dgm:pt modelId="{3C1A539E-6DA6-44CB-8349-72FEDF1C9AA3}" type="pres">
      <dgm:prSet presAssocID="{26F96612-148D-4395-841B-DC7EBDFA13B7}" presName="nodeFollowingNodes" presStyleLbl="node1" presStyleIdx="8" presStyleCnt="9" custScaleX="171742" custRadScaleRad="131767" custRadScaleInc="-63787">
        <dgm:presLayoutVars>
          <dgm:bulletEnabled val="1"/>
        </dgm:presLayoutVars>
      </dgm:prSet>
      <dgm:spPr/>
      <dgm:t>
        <a:bodyPr/>
        <a:lstStyle/>
        <a:p>
          <a:endParaRPr lang="de-DE"/>
        </a:p>
      </dgm:t>
    </dgm:pt>
  </dgm:ptLst>
  <dgm:cxnLst>
    <dgm:cxn modelId="{C48FE9F3-D92A-4E0D-92E4-C71A949AC46A}" srcId="{8B09D1DF-D6FB-4621-9DC3-BEEBE96FC6AE}" destId="{1D414591-4D4E-4098-B6A6-8FF1D056C587}" srcOrd="5" destOrd="0" parTransId="{1FC1A42C-FBE2-40E5-90FB-1B5A94E87CAB}" sibTransId="{9DA650A3-7426-46DB-93A4-0550E36FE05D}"/>
    <dgm:cxn modelId="{AA8C7079-4EB9-44A2-8C6D-4601677CE8B1}" type="presOf" srcId="{96EF904B-6F14-4E9C-9C96-60B837C8B7CA}" destId="{134C7451-639C-4FBE-AA6F-5299AC7B02C6}" srcOrd="0" destOrd="0" presId="urn:microsoft.com/office/officeart/2005/8/layout/cycle3"/>
    <dgm:cxn modelId="{7468E869-0B41-424B-B9D9-262D49C2CE33}" srcId="{8B09D1DF-D6FB-4621-9DC3-BEEBE96FC6AE}" destId="{A215E77C-A3BC-4A8E-BEDD-A05CB9A124AE}" srcOrd="3" destOrd="0" parTransId="{0ECE9D1E-BE49-4F9B-9DC1-660B9B634193}" sibTransId="{B304B58D-256E-4B00-B39F-8FEA8CA3FEFA}"/>
    <dgm:cxn modelId="{BAA370C3-675F-4DD5-A2DD-980A5E3C7B2D}" srcId="{8B09D1DF-D6FB-4621-9DC3-BEEBE96FC6AE}" destId="{EC5CD961-98FB-407D-96DD-CF008BA5F855}" srcOrd="7" destOrd="0" parTransId="{9E5A19C3-901D-49BB-8181-3CE354637CAE}" sibTransId="{8A92503B-01C1-4532-B106-8BB590688372}"/>
    <dgm:cxn modelId="{685B2E15-C482-4D10-BBED-E34E36F9F1F6}" srcId="{8B09D1DF-D6FB-4621-9DC3-BEEBE96FC6AE}" destId="{96EF904B-6F14-4E9C-9C96-60B837C8B7CA}" srcOrd="4" destOrd="0" parTransId="{99904122-098A-43CC-A24D-63E36092C8CF}" sibTransId="{6068E793-D201-4698-A365-61FC0A09E9AF}"/>
    <dgm:cxn modelId="{CAD14C0C-E3B4-4665-9616-DA2F85BA1F70}" type="presOf" srcId="{EC5CD961-98FB-407D-96DD-CF008BA5F855}" destId="{E822C1D9-1126-4C86-AF63-B48D0FF35DD5}" srcOrd="0" destOrd="0" presId="urn:microsoft.com/office/officeart/2005/8/layout/cycle3"/>
    <dgm:cxn modelId="{5157C2B3-6861-4740-AADD-AF02D6F4C545}" type="presOf" srcId="{AC2F5B03-A634-4632-87F1-5CD8E1748A58}" destId="{5B0873A4-F700-4F29-9748-98C5C8521A46}" srcOrd="0" destOrd="0" presId="urn:microsoft.com/office/officeart/2005/8/layout/cycle3"/>
    <dgm:cxn modelId="{2117AEFB-79F3-4529-B42B-961A5EC9FE6F}" type="presOf" srcId="{26F96612-148D-4395-841B-DC7EBDFA13B7}" destId="{3C1A539E-6DA6-44CB-8349-72FEDF1C9AA3}" srcOrd="0" destOrd="0" presId="urn:microsoft.com/office/officeart/2005/8/layout/cycle3"/>
    <dgm:cxn modelId="{69F6EF5E-0CCA-46FC-9B13-77745E2933E7}" type="presOf" srcId="{2428A602-06FE-42D3-BE26-40116D2485D3}" destId="{8AD64ADA-A9C3-48CE-8347-ED667CE16ED6}" srcOrd="0" destOrd="0" presId="urn:microsoft.com/office/officeart/2005/8/layout/cycle3"/>
    <dgm:cxn modelId="{A5EB8302-4EEC-445D-A038-C07469EE164B}" type="presOf" srcId="{95058CA7-3F8A-4A70-A4B0-8C84D1FBE683}" destId="{46741B13-0897-40C2-8F2B-9BB5AA3049AA}" srcOrd="0" destOrd="0" presId="urn:microsoft.com/office/officeart/2005/8/layout/cycle3"/>
    <dgm:cxn modelId="{148AFF29-7C3E-435D-AB61-5BEB8149337F}" srcId="{8B09D1DF-D6FB-4621-9DC3-BEEBE96FC6AE}" destId="{95058CA7-3F8A-4A70-A4B0-8C84D1FBE683}" srcOrd="0" destOrd="0" parTransId="{8CC8982F-6033-4F3A-A24C-A94F9CD4EB34}" sibTransId="{2428A602-06FE-42D3-BE26-40116D2485D3}"/>
    <dgm:cxn modelId="{37AED803-E5E7-45B9-97A5-B5415EF3D008}" type="presOf" srcId="{8B09D1DF-D6FB-4621-9DC3-BEEBE96FC6AE}" destId="{9A8607C8-CF0A-457F-BD86-8B61654C4CF5}" srcOrd="0" destOrd="0" presId="urn:microsoft.com/office/officeart/2005/8/layout/cycle3"/>
    <dgm:cxn modelId="{B7163381-3995-4CF0-AAFB-572E082BB877}" srcId="{8B09D1DF-D6FB-4621-9DC3-BEEBE96FC6AE}" destId="{82678BDB-58C2-4E1A-BFC7-810F1F3BEEB1}" srcOrd="1" destOrd="0" parTransId="{5C1508B4-BFB6-4E74-96EE-D814169D4F07}" sibTransId="{8ABA0F12-EB15-41A4-B865-0FB90E077AC3}"/>
    <dgm:cxn modelId="{0C44D43A-241F-4463-A6D7-778C52B3BF9F}" srcId="{8B09D1DF-D6FB-4621-9DC3-BEEBE96FC6AE}" destId="{26F96612-148D-4395-841B-DC7EBDFA13B7}" srcOrd="8" destOrd="0" parTransId="{0E524B3C-3F15-4E0E-ABE0-399CF3AF7951}" sibTransId="{7A2D6429-5600-4965-BF95-B8924406D236}"/>
    <dgm:cxn modelId="{688EEF8E-17F6-43A8-B491-F99B1A3694A3}" srcId="{8B09D1DF-D6FB-4621-9DC3-BEEBE96FC6AE}" destId="{AC2F5B03-A634-4632-87F1-5CD8E1748A58}" srcOrd="2" destOrd="0" parTransId="{EE61993C-F706-4B63-85B8-C92913F9A54C}" sibTransId="{FF6A5952-1E3C-49E4-B330-09D9FFDCF1F5}"/>
    <dgm:cxn modelId="{70BBE7BC-1344-4234-8065-2F0E1EA985C1}" type="presOf" srcId="{A215E77C-A3BC-4A8E-BEDD-A05CB9A124AE}" destId="{8662FC47-0303-4D47-8B68-4B9CB86DE8E5}" srcOrd="0" destOrd="0" presId="urn:microsoft.com/office/officeart/2005/8/layout/cycle3"/>
    <dgm:cxn modelId="{F3CB361B-2339-41C1-993F-C4CDBF2D8D0C}" type="presOf" srcId="{931946D3-8168-4272-AA3B-F2271B6889D1}" destId="{696611D4-6ECB-43EC-9631-563BE88C2595}" srcOrd="0" destOrd="0" presId="urn:microsoft.com/office/officeart/2005/8/layout/cycle3"/>
    <dgm:cxn modelId="{AD3EFDDB-B471-4CC1-98D9-5813EE6592DA}" srcId="{8B09D1DF-D6FB-4621-9DC3-BEEBE96FC6AE}" destId="{931946D3-8168-4272-AA3B-F2271B6889D1}" srcOrd="6" destOrd="0" parTransId="{2A2424A2-5BB8-4516-997D-6C54E0CB689D}" sibTransId="{1C51AAFF-3AE1-4516-9032-54208AE43962}"/>
    <dgm:cxn modelId="{989D1703-94FA-497C-808E-8A664BF65991}" type="presOf" srcId="{1D414591-4D4E-4098-B6A6-8FF1D056C587}" destId="{0B8155CE-6EE0-4AF4-894D-E04F676935EB}" srcOrd="0" destOrd="0" presId="urn:microsoft.com/office/officeart/2005/8/layout/cycle3"/>
    <dgm:cxn modelId="{A8311FDA-1335-4967-91DD-A89D6FDC4C39}" type="presOf" srcId="{82678BDB-58C2-4E1A-BFC7-810F1F3BEEB1}" destId="{B0D3CCDC-C10B-47A8-B946-1A43B4312188}" srcOrd="0" destOrd="0" presId="urn:microsoft.com/office/officeart/2005/8/layout/cycle3"/>
    <dgm:cxn modelId="{E7A00745-AA3D-4176-A2C8-728CB8F4EF98}" type="presParOf" srcId="{9A8607C8-CF0A-457F-BD86-8B61654C4CF5}" destId="{59EE5170-3816-4A38-BA66-3D84E4DCC414}" srcOrd="0" destOrd="0" presId="urn:microsoft.com/office/officeart/2005/8/layout/cycle3"/>
    <dgm:cxn modelId="{EDD3A5BA-F86A-43B1-A9BD-F11CA1B23A4B}" type="presParOf" srcId="{59EE5170-3816-4A38-BA66-3D84E4DCC414}" destId="{46741B13-0897-40C2-8F2B-9BB5AA3049AA}" srcOrd="0" destOrd="0" presId="urn:microsoft.com/office/officeart/2005/8/layout/cycle3"/>
    <dgm:cxn modelId="{29B01467-BBAE-47B1-8129-E27E1C8E83A2}" type="presParOf" srcId="{59EE5170-3816-4A38-BA66-3D84E4DCC414}" destId="{8AD64ADA-A9C3-48CE-8347-ED667CE16ED6}" srcOrd="1" destOrd="0" presId="urn:microsoft.com/office/officeart/2005/8/layout/cycle3"/>
    <dgm:cxn modelId="{59CD231F-E4B0-4D78-B527-08BA7D1E5BA9}" type="presParOf" srcId="{59EE5170-3816-4A38-BA66-3D84E4DCC414}" destId="{B0D3CCDC-C10B-47A8-B946-1A43B4312188}" srcOrd="2" destOrd="0" presId="urn:microsoft.com/office/officeart/2005/8/layout/cycle3"/>
    <dgm:cxn modelId="{949C34F5-65CA-4B37-8189-08B0BA82FDDE}" type="presParOf" srcId="{59EE5170-3816-4A38-BA66-3D84E4DCC414}" destId="{5B0873A4-F700-4F29-9748-98C5C8521A46}" srcOrd="3" destOrd="0" presId="urn:microsoft.com/office/officeart/2005/8/layout/cycle3"/>
    <dgm:cxn modelId="{DABFD5A1-6BB0-487D-9538-9D7E9A08858E}" type="presParOf" srcId="{59EE5170-3816-4A38-BA66-3D84E4DCC414}" destId="{8662FC47-0303-4D47-8B68-4B9CB86DE8E5}" srcOrd="4" destOrd="0" presId="urn:microsoft.com/office/officeart/2005/8/layout/cycle3"/>
    <dgm:cxn modelId="{836EB3BA-DAAB-4339-8D06-CDF87B117255}" type="presParOf" srcId="{59EE5170-3816-4A38-BA66-3D84E4DCC414}" destId="{134C7451-639C-4FBE-AA6F-5299AC7B02C6}" srcOrd="5" destOrd="0" presId="urn:microsoft.com/office/officeart/2005/8/layout/cycle3"/>
    <dgm:cxn modelId="{67A9E0D2-63AA-4BF4-9399-1679066A4A3D}" type="presParOf" srcId="{59EE5170-3816-4A38-BA66-3D84E4DCC414}" destId="{0B8155CE-6EE0-4AF4-894D-E04F676935EB}" srcOrd="6" destOrd="0" presId="urn:microsoft.com/office/officeart/2005/8/layout/cycle3"/>
    <dgm:cxn modelId="{F3535D2C-4C5A-41E9-9865-F9DB4B39BEAB}" type="presParOf" srcId="{59EE5170-3816-4A38-BA66-3D84E4DCC414}" destId="{696611D4-6ECB-43EC-9631-563BE88C2595}" srcOrd="7" destOrd="0" presId="urn:microsoft.com/office/officeart/2005/8/layout/cycle3"/>
    <dgm:cxn modelId="{DE3265E7-1D09-4FCF-A1CF-CAEE45230311}" type="presParOf" srcId="{59EE5170-3816-4A38-BA66-3D84E4DCC414}" destId="{E822C1D9-1126-4C86-AF63-B48D0FF35DD5}" srcOrd="8" destOrd="0" presId="urn:microsoft.com/office/officeart/2005/8/layout/cycle3"/>
    <dgm:cxn modelId="{EBF06392-08B0-4106-8BAE-5ADBBE006274}" type="presParOf" srcId="{59EE5170-3816-4A38-BA66-3D84E4DCC414}" destId="{3C1A539E-6DA6-44CB-8349-72FEDF1C9AA3}" srcOrd="9"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DE99FE-6236-9748-96EA-85823877E617}"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de-DE"/>
        </a:p>
      </dgm:t>
    </dgm:pt>
    <dgm:pt modelId="{9FF236D0-6EF9-9B47-8012-C990A0D5492A}">
      <dgm:prSet phldrT="[Text]" custT="1"/>
      <dgm:spPr/>
      <dgm:t>
        <a:bodyPr/>
        <a:lstStyle/>
        <a:p>
          <a:r>
            <a:rPr lang="de-DE" sz="3600" b="1" i="0" dirty="0"/>
            <a:t>Block 1</a:t>
          </a:r>
          <a:endParaRPr lang="de-DE" sz="3600" i="0" dirty="0"/>
        </a:p>
      </dgm:t>
    </dgm:pt>
    <dgm:pt modelId="{F0C1AC9D-729C-7B45-91C6-CCB9E562B7DA}" type="parTrans" cxnId="{CBF4F262-876E-3549-A68E-AC0DFB3E5666}">
      <dgm:prSet/>
      <dgm:spPr/>
      <dgm:t>
        <a:bodyPr/>
        <a:lstStyle/>
        <a:p>
          <a:endParaRPr lang="de-DE"/>
        </a:p>
      </dgm:t>
    </dgm:pt>
    <dgm:pt modelId="{72CB82C5-4BC9-804C-A3CE-638FB02FC467}" type="sibTrans" cxnId="{CBF4F262-876E-3549-A68E-AC0DFB3E5666}">
      <dgm:prSet/>
      <dgm:spPr/>
      <dgm:t>
        <a:bodyPr/>
        <a:lstStyle/>
        <a:p>
          <a:endParaRPr lang="de-DE"/>
        </a:p>
      </dgm:t>
    </dgm:pt>
    <dgm:pt modelId="{D2AC2D08-789B-D145-84B0-87F53C973411}">
      <dgm:prSet phldrT="[Text]"/>
      <dgm:spPr/>
      <dgm:t>
        <a:bodyPr/>
        <a:lstStyle/>
        <a:p>
          <a:r>
            <a:rPr lang="de-DE" b="1" i="1" dirty="0">
              <a:solidFill>
                <a:srgbClr val="FF0000"/>
              </a:solidFill>
            </a:rPr>
            <a:t>Grundlagen: Kognitive und metakognitive Lesestrategien und ihre Bedeutung für fachliches Lernen </a:t>
          </a:r>
          <a:endParaRPr lang="de-DE" dirty="0">
            <a:solidFill>
              <a:srgbClr val="FF0000"/>
            </a:solidFill>
          </a:endParaRPr>
        </a:p>
      </dgm:t>
    </dgm:pt>
    <dgm:pt modelId="{DBAA8CEC-0D47-2C40-984F-8A0D4A5E4883}" type="parTrans" cxnId="{EF6B2A11-CB5D-BE45-93AD-77E11B642BCD}">
      <dgm:prSet/>
      <dgm:spPr/>
      <dgm:t>
        <a:bodyPr/>
        <a:lstStyle/>
        <a:p>
          <a:endParaRPr lang="de-DE"/>
        </a:p>
      </dgm:t>
    </dgm:pt>
    <dgm:pt modelId="{431ECD7F-B01C-6448-A507-B528354C0D07}" type="sibTrans" cxnId="{EF6B2A11-CB5D-BE45-93AD-77E11B642BCD}">
      <dgm:prSet/>
      <dgm:spPr/>
      <dgm:t>
        <a:bodyPr/>
        <a:lstStyle/>
        <a:p>
          <a:endParaRPr lang="de-DE"/>
        </a:p>
      </dgm:t>
    </dgm:pt>
    <dgm:pt modelId="{A581F0B0-089D-D342-A0C7-55A78BD303BE}">
      <dgm:prSet phldrT="[Text]" custT="1"/>
      <dgm:spPr/>
      <dgm:t>
        <a:bodyPr/>
        <a:lstStyle/>
        <a:p>
          <a:r>
            <a:rPr lang="de-DE" sz="3600" b="1" i="0" dirty="0"/>
            <a:t>Block 2</a:t>
          </a:r>
          <a:endParaRPr lang="de-DE" sz="3600" i="0" dirty="0"/>
        </a:p>
      </dgm:t>
    </dgm:pt>
    <dgm:pt modelId="{769DB655-E05A-A34D-B591-E27D0EB1BF3E}" type="parTrans" cxnId="{DA9509EC-DE48-FC4B-9B95-679E9A9E19A8}">
      <dgm:prSet/>
      <dgm:spPr/>
      <dgm:t>
        <a:bodyPr/>
        <a:lstStyle/>
        <a:p>
          <a:endParaRPr lang="de-DE"/>
        </a:p>
      </dgm:t>
    </dgm:pt>
    <dgm:pt modelId="{185308E3-1702-E44A-A79F-F8ED7B21CE01}" type="sibTrans" cxnId="{DA9509EC-DE48-FC4B-9B95-679E9A9E19A8}">
      <dgm:prSet/>
      <dgm:spPr/>
      <dgm:t>
        <a:bodyPr/>
        <a:lstStyle/>
        <a:p>
          <a:endParaRPr lang="de-DE"/>
        </a:p>
      </dgm:t>
    </dgm:pt>
    <dgm:pt modelId="{DB55A77F-E1DB-0647-87F4-827375B3A8F7}">
      <dgm:prSet phldrT="[Text]"/>
      <dgm:spPr/>
      <dgm:t>
        <a:bodyPr/>
        <a:lstStyle/>
        <a:p>
          <a:r>
            <a:rPr lang="de-DE" b="1" i="1" dirty="0"/>
            <a:t>Ein Erfolgsmodell der Strategie-vermittlung: die „Meisterlehre im Lesen“ </a:t>
          </a:r>
          <a:endParaRPr lang="de-DE" dirty="0"/>
        </a:p>
      </dgm:t>
    </dgm:pt>
    <dgm:pt modelId="{ED54E8EB-F470-E84A-A0EF-F59670B91EBD}" type="parTrans" cxnId="{90E6ED1A-9940-7140-84BB-1787B93B71D7}">
      <dgm:prSet/>
      <dgm:spPr/>
      <dgm:t>
        <a:bodyPr/>
        <a:lstStyle/>
        <a:p>
          <a:endParaRPr lang="de-DE"/>
        </a:p>
      </dgm:t>
    </dgm:pt>
    <dgm:pt modelId="{08DA48A2-CE4F-7C4A-9CC2-4805B94D01D0}" type="sibTrans" cxnId="{90E6ED1A-9940-7140-84BB-1787B93B71D7}">
      <dgm:prSet/>
      <dgm:spPr/>
      <dgm:t>
        <a:bodyPr/>
        <a:lstStyle/>
        <a:p>
          <a:endParaRPr lang="de-DE"/>
        </a:p>
      </dgm:t>
    </dgm:pt>
    <dgm:pt modelId="{D1EE8AF3-4DCA-4842-8880-D10770EEC0B1}">
      <dgm:prSet phldrT="[Text]" custT="1"/>
      <dgm:spPr/>
      <dgm:t>
        <a:bodyPr/>
        <a:lstStyle/>
        <a:p>
          <a:r>
            <a:rPr lang="de-DE" sz="3600" b="1" i="0" dirty="0"/>
            <a:t>Block 3</a:t>
          </a:r>
          <a:endParaRPr lang="de-DE" sz="3600" i="0" dirty="0"/>
        </a:p>
      </dgm:t>
    </dgm:pt>
    <dgm:pt modelId="{38C2353C-3EBC-4547-8D15-AADE905F4120}" type="parTrans" cxnId="{C4972202-A663-E946-A3DC-DE4B473D1C62}">
      <dgm:prSet/>
      <dgm:spPr/>
      <dgm:t>
        <a:bodyPr/>
        <a:lstStyle/>
        <a:p>
          <a:endParaRPr lang="de-DE"/>
        </a:p>
      </dgm:t>
    </dgm:pt>
    <dgm:pt modelId="{AFFB5F8E-1C35-8A48-A520-61DFC3195289}" type="sibTrans" cxnId="{C4972202-A663-E946-A3DC-DE4B473D1C62}">
      <dgm:prSet/>
      <dgm:spPr/>
      <dgm:t>
        <a:bodyPr/>
        <a:lstStyle/>
        <a:p>
          <a:endParaRPr lang="de-DE"/>
        </a:p>
      </dgm:t>
    </dgm:pt>
    <dgm:pt modelId="{8F2CAB59-F922-BA44-AD3E-966D8FBBE851}">
      <dgm:prSet phldrT="[Text]"/>
      <dgm:spPr/>
      <dgm:t>
        <a:bodyPr/>
        <a:lstStyle/>
        <a:p>
          <a:r>
            <a:rPr lang="de-DE" b="1" i="1" dirty="0"/>
            <a:t>Lesestrategien in der Unterrichts-und Fortbildungspraxis – Beispiel ‚Reziprokes Lehren‘</a:t>
          </a:r>
          <a:endParaRPr lang="de-DE" dirty="0"/>
        </a:p>
      </dgm:t>
    </dgm:pt>
    <dgm:pt modelId="{2F833EC6-3F38-BC43-A4AD-9A7A415847EC}" type="parTrans" cxnId="{93E74837-1FA6-6843-8862-C67E11A1751A}">
      <dgm:prSet/>
      <dgm:spPr/>
      <dgm:t>
        <a:bodyPr/>
        <a:lstStyle/>
        <a:p>
          <a:endParaRPr lang="de-DE"/>
        </a:p>
      </dgm:t>
    </dgm:pt>
    <dgm:pt modelId="{0BE2FF8D-CA98-364C-8ED5-C2F4171E2CA8}" type="sibTrans" cxnId="{93E74837-1FA6-6843-8862-C67E11A1751A}">
      <dgm:prSet/>
      <dgm:spPr/>
      <dgm:t>
        <a:bodyPr/>
        <a:lstStyle/>
        <a:p>
          <a:endParaRPr lang="de-DE"/>
        </a:p>
      </dgm:t>
    </dgm:pt>
    <dgm:pt modelId="{6453A37E-9F36-3A4D-96FF-EABD75463350}" type="pres">
      <dgm:prSet presAssocID="{79DE99FE-6236-9748-96EA-85823877E617}" presName="Name0" presStyleCnt="0">
        <dgm:presLayoutVars>
          <dgm:dir/>
          <dgm:animLvl val="lvl"/>
          <dgm:resizeHandles val="exact"/>
        </dgm:presLayoutVars>
      </dgm:prSet>
      <dgm:spPr/>
      <dgm:t>
        <a:bodyPr/>
        <a:lstStyle/>
        <a:p>
          <a:endParaRPr lang="de-DE"/>
        </a:p>
      </dgm:t>
    </dgm:pt>
    <dgm:pt modelId="{8F219DC2-F648-A14F-8338-DB1C583CF855}" type="pres">
      <dgm:prSet presAssocID="{9FF236D0-6EF9-9B47-8012-C990A0D5492A}" presName="linNode" presStyleCnt="0"/>
      <dgm:spPr/>
    </dgm:pt>
    <dgm:pt modelId="{A3AE5F64-3F30-8B49-A0CE-7CBE630C3907}" type="pres">
      <dgm:prSet presAssocID="{9FF236D0-6EF9-9B47-8012-C990A0D5492A}" presName="parentText" presStyleLbl="node1" presStyleIdx="0" presStyleCnt="3">
        <dgm:presLayoutVars>
          <dgm:chMax val="1"/>
          <dgm:bulletEnabled val="1"/>
        </dgm:presLayoutVars>
      </dgm:prSet>
      <dgm:spPr/>
      <dgm:t>
        <a:bodyPr/>
        <a:lstStyle/>
        <a:p>
          <a:endParaRPr lang="de-DE"/>
        </a:p>
      </dgm:t>
    </dgm:pt>
    <dgm:pt modelId="{032DF613-C6BA-4B44-8486-E86A408F38DA}" type="pres">
      <dgm:prSet presAssocID="{9FF236D0-6EF9-9B47-8012-C990A0D5492A}" presName="descendantText" presStyleLbl="alignAccFollowNode1" presStyleIdx="0" presStyleCnt="3">
        <dgm:presLayoutVars>
          <dgm:bulletEnabled val="1"/>
        </dgm:presLayoutVars>
      </dgm:prSet>
      <dgm:spPr/>
      <dgm:t>
        <a:bodyPr/>
        <a:lstStyle/>
        <a:p>
          <a:endParaRPr lang="de-DE"/>
        </a:p>
      </dgm:t>
    </dgm:pt>
    <dgm:pt modelId="{72AFEFA7-FB0D-8D45-9EF8-0560EE60A360}" type="pres">
      <dgm:prSet presAssocID="{72CB82C5-4BC9-804C-A3CE-638FB02FC467}" presName="sp" presStyleCnt="0"/>
      <dgm:spPr/>
    </dgm:pt>
    <dgm:pt modelId="{82DE7207-1D1E-3B40-B3B6-CBD5F30E7925}" type="pres">
      <dgm:prSet presAssocID="{A581F0B0-089D-D342-A0C7-55A78BD303BE}" presName="linNode" presStyleCnt="0"/>
      <dgm:spPr/>
    </dgm:pt>
    <dgm:pt modelId="{2AF7B3DB-27DF-F943-9654-1F2219E0DBCE}" type="pres">
      <dgm:prSet presAssocID="{A581F0B0-089D-D342-A0C7-55A78BD303BE}" presName="parentText" presStyleLbl="node1" presStyleIdx="1" presStyleCnt="3">
        <dgm:presLayoutVars>
          <dgm:chMax val="1"/>
          <dgm:bulletEnabled val="1"/>
        </dgm:presLayoutVars>
      </dgm:prSet>
      <dgm:spPr/>
      <dgm:t>
        <a:bodyPr/>
        <a:lstStyle/>
        <a:p>
          <a:endParaRPr lang="de-DE"/>
        </a:p>
      </dgm:t>
    </dgm:pt>
    <dgm:pt modelId="{0497E605-4956-DB47-92F6-21E87F66C22D}" type="pres">
      <dgm:prSet presAssocID="{A581F0B0-089D-D342-A0C7-55A78BD303BE}" presName="descendantText" presStyleLbl="alignAccFollowNode1" presStyleIdx="1" presStyleCnt="3">
        <dgm:presLayoutVars>
          <dgm:bulletEnabled val="1"/>
        </dgm:presLayoutVars>
      </dgm:prSet>
      <dgm:spPr/>
      <dgm:t>
        <a:bodyPr/>
        <a:lstStyle/>
        <a:p>
          <a:endParaRPr lang="de-DE"/>
        </a:p>
      </dgm:t>
    </dgm:pt>
    <dgm:pt modelId="{05A9BB5A-79DF-E240-A58B-BB3431729AE9}" type="pres">
      <dgm:prSet presAssocID="{185308E3-1702-E44A-A79F-F8ED7B21CE01}" presName="sp" presStyleCnt="0"/>
      <dgm:spPr/>
    </dgm:pt>
    <dgm:pt modelId="{D14CAE3D-EF64-924B-B8A6-508CF706C8BB}" type="pres">
      <dgm:prSet presAssocID="{D1EE8AF3-4DCA-4842-8880-D10770EEC0B1}" presName="linNode" presStyleCnt="0"/>
      <dgm:spPr/>
    </dgm:pt>
    <dgm:pt modelId="{839D52DF-31C8-F04B-B43B-8F3043FA77BF}" type="pres">
      <dgm:prSet presAssocID="{D1EE8AF3-4DCA-4842-8880-D10770EEC0B1}" presName="parentText" presStyleLbl="node1" presStyleIdx="2" presStyleCnt="3">
        <dgm:presLayoutVars>
          <dgm:chMax val="1"/>
          <dgm:bulletEnabled val="1"/>
        </dgm:presLayoutVars>
      </dgm:prSet>
      <dgm:spPr/>
      <dgm:t>
        <a:bodyPr/>
        <a:lstStyle/>
        <a:p>
          <a:endParaRPr lang="de-DE"/>
        </a:p>
      </dgm:t>
    </dgm:pt>
    <dgm:pt modelId="{46856FDA-1935-154F-9B41-39C7C287F22B}" type="pres">
      <dgm:prSet presAssocID="{D1EE8AF3-4DCA-4842-8880-D10770EEC0B1}" presName="descendantText" presStyleLbl="alignAccFollowNode1" presStyleIdx="2" presStyleCnt="3">
        <dgm:presLayoutVars>
          <dgm:bulletEnabled val="1"/>
        </dgm:presLayoutVars>
      </dgm:prSet>
      <dgm:spPr/>
      <dgm:t>
        <a:bodyPr/>
        <a:lstStyle/>
        <a:p>
          <a:endParaRPr lang="de-DE"/>
        </a:p>
      </dgm:t>
    </dgm:pt>
  </dgm:ptLst>
  <dgm:cxnLst>
    <dgm:cxn modelId="{90E6ED1A-9940-7140-84BB-1787B93B71D7}" srcId="{A581F0B0-089D-D342-A0C7-55A78BD303BE}" destId="{DB55A77F-E1DB-0647-87F4-827375B3A8F7}" srcOrd="0" destOrd="0" parTransId="{ED54E8EB-F470-E84A-A0EF-F59670B91EBD}" sibTransId="{08DA48A2-CE4F-7C4A-9CC2-4805B94D01D0}"/>
    <dgm:cxn modelId="{77E98199-5678-4CE0-90A8-44968484F4BC}" type="presOf" srcId="{D1EE8AF3-4DCA-4842-8880-D10770EEC0B1}" destId="{839D52DF-31C8-F04B-B43B-8F3043FA77BF}" srcOrd="0" destOrd="0" presId="urn:microsoft.com/office/officeart/2005/8/layout/vList5"/>
    <dgm:cxn modelId="{58E78BDD-CF26-4E9F-AD62-3E0E3A7128C9}" type="presOf" srcId="{8F2CAB59-F922-BA44-AD3E-966D8FBBE851}" destId="{46856FDA-1935-154F-9B41-39C7C287F22B}" srcOrd="0" destOrd="0" presId="urn:microsoft.com/office/officeart/2005/8/layout/vList5"/>
    <dgm:cxn modelId="{899026BF-0AEC-40E3-86F2-EA43F28A99B0}" type="presOf" srcId="{79DE99FE-6236-9748-96EA-85823877E617}" destId="{6453A37E-9F36-3A4D-96FF-EABD75463350}" srcOrd="0" destOrd="0" presId="urn:microsoft.com/office/officeart/2005/8/layout/vList5"/>
    <dgm:cxn modelId="{8A44AFB9-12B7-4EE4-AB27-2445160F219B}" type="presOf" srcId="{9FF236D0-6EF9-9B47-8012-C990A0D5492A}" destId="{A3AE5F64-3F30-8B49-A0CE-7CBE630C3907}" srcOrd="0" destOrd="0" presId="urn:microsoft.com/office/officeart/2005/8/layout/vList5"/>
    <dgm:cxn modelId="{CBF4F262-876E-3549-A68E-AC0DFB3E5666}" srcId="{79DE99FE-6236-9748-96EA-85823877E617}" destId="{9FF236D0-6EF9-9B47-8012-C990A0D5492A}" srcOrd="0" destOrd="0" parTransId="{F0C1AC9D-729C-7B45-91C6-CCB9E562B7DA}" sibTransId="{72CB82C5-4BC9-804C-A3CE-638FB02FC467}"/>
    <dgm:cxn modelId="{EF6B2A11-CB5D-BE45-93AD-77E11B642BCD}" srcId="{9FF236D0-6EF9-9B47-8012-C990A0D5492A}" destId="{D2AC2D08-789B-D145-84B0-87F53C973411}" srcOrd="0" destOrd="0" parTransId="{DBAA8CEC-0D47-2C40-984F-8A0D4A5E4883}" sibTransId="{431ECD7F-B01C-6448-A507-B528354C0D07}"/>
    <dgm:cxn modelId="{B29D8401-26A8-44F3-8FC9-D4F02964E108}" type="presOf" srcId="{DB55A77F-E1DB-0647-87F4-827375B3A8F7}" destId="{0497E605-4956-DB47-92F6-21E87F66C22D}" srcOrd="0" destOrd="0" presId="urn:microsoft.com/office/officeart/2005/8/layout/vList5"/>
    <dgm:cxn modelId="{DA9509EC-DE48-FC4B-9B95-679E9A9E19A8}" srcId="{79DE99FE-6236-9748-96EA-85823877E617}" destId="{A581F0B0-089D-D342-A0C7-55A78BD303BE}" srcOrd="1" destOrd="0" parTransId="{769DB655-E05A-A34D-B591-E27D0EB1BF3E}" sibTransId="{185308E3-1702-E44A-A79F-F8ED7B21CE01}"/>
    <dgm:cxn modelId="{C4972202-A663-E946-A3DC-DE4B473D1C62}" srcId="{79DE99FE-6236-9748-96EA-85823877E617}" destId="{D1EE8AF3-4DCA-4842-8880-D10770EEC0B1}" srcOrd="2" destOrd="0" parTransId="{38C2353C-3EBC-4547-8D15-AADE905F4120}" sibTransId="{AFFB5F8E-1C35-8A48-A520-61DFC3195289}"/>
    <dgm:cxn modelId="{93E74837-1FA6-6843-8862-C67E11A1751A}" srcId="{D1EE8AF3-4DCA-4842-8880-D10770EEC0B1}" destId="{8F2CAB59-F922-BA44-AD3E-966D8FBBE851}" srcOrd="0" destOrd="0" parTransId="{2F833EC6-3F38-BC43-A4AD-9A7A415847EC}" sibTransId="{0BE2FF8D-CA98-364C-8ED5-C2F4171E2CA8}"/>
    <dgm:cxn modelId="{2767428C-703A-481A-8E42-49DA1328054E}" type="presOf" srcId="{D2AC2D08-789B-D145-84B0-87F53C973411}" destId="{032DF613-C6BA-4B44-8486-E86A408F38DA}" srcOrd="0" destOrd="0" presId="urn:microsoft.com/office/officeart/2005/8/layout/vList5"/>
    <dgm:cxn modelId="{BF0CF166-C5DB-4342-9736-2664EA2DDDA0}" type="presOf" srcId="{A581F0B0-089D-D342-A0C7-55A78BD303BE}" destId="{2AF7B3DB-27DF-F943-9654-1F2219E0DBCE}" srcOrd="0" destOrd="0" presId="urn:microsoft.com/office/officeart/2005/8/layout/vList5"/>
    <dgm:cxn modelId="{303871E8-52B2-477E-B195-D2B7A09F31D2}" type="presParOf" srcId="{6453A37E-9F36-3A4D-96FF-EABD75463350}" destId="{8F219DC2-F648-A14F-8338-DB1C583CF855}" srcOrd="0" destOrd="0" presId="urn:microsoft.com/office/officeart/2005/8/layout/vList5"/>
    <dgm:cxn modelId="{A145D7BE-D53C-4340-8237-22824E247879}" type="presParOf" srcId="{8F219DC2-F648-A14F-8338-DB1C583CF855}" destId="{A3AE5F64-3F30-8B49-A0CE-7CBE630C3907}" srcOrd="0" destOrd="0" presId="urn:microsoft.com/office/officeart/2005/8/layout/vList5"/>
    <dgm:cxn modelId="{45C2365B-0B8A-41C5-98BD-0326C3B7A3CA}" type="presParOf" srcId="{8F219DC2-F648-A14F-8338-DB1C583CF855}" destId="{032DF613-C6BA-4B44-8486-E86A408F38DA}" srcOrd="1" destOrd="0" presId="urn:microsoft.com/office/officeart/2005/8/layout/vList5"/>
    <dgm:cxn modelId="{BEEC7F0A-665B-4695-9EAE-67C7091F2D91}" type="presParOf" srcId="{6453A37E-9F36-3A4D-96FF-EABD75463350}" destId="{72AFEFA7-FB0D-8D45-9EF8-0560EE60A360}" srcOrd="1" destOrd="0" presId="urn:microsoft.com/office/officeart/2005/8/layout/vList5"/>
    <dgm:cxn modelId="{F971B72A-FC7D-4982-8E78-852CD9D8E1B4}" type="presParOf" srcId="{6453A37E-9F36-3A4D-96FF-EABD75463350}" destId="{82DE7207-1D1E-3B40-B3B6-CBD5F30E7925}" srcOrd="2" destOrd="0" presId="urn:microsoft.com/office/officeart/2005/8/layout/vList5"/>
    <dgm:cxn modelId="{3F94003F-164A-461D-BB80-662DF7EF2915}" type="presParOf" srcId="{82DE7207-1D1E-3B40-B3B6-CBD5F30E7925}" destId="{2AF7B3DB-27DF-F943-9654-1F2219E0DBCE}" srcOrd="0" destOrd="0" presId="urn:microsoft.com/office/officeart/2005/8/layout/vList5"/>
    <dgm:cxn modelId="{E995AB75-D1BF-4831-8546-C44FD171E385}" type="presParOf" srcId="{82DE7207-1D1E-3B40-B3B6-CBD5F30E7925}" destId="{0497E605-4956-DB47-92F6-21E87F66C22D}" srcOrd="1" destOrd="0" presId="urn:microsoft.com/office/officeart/2005/8/layout/vList5"/>
    <dgm:cxn modelId="{FD7C38E0-C4A8-4AE1-8170-7D0EDDDDD529}" type="presParOf" srcId="{6453A37E-9F36-3A4D-96FF-EABD75463350}" destId="{05A9BB5A-79DF-E240-A58B-BB3431729AE9}" srcOrd="3" destOrd="0" presId="urn:microsoft.com/office/officeart/2005/8/layout/vList5"/>
    <dgm:cxn modelId="{7029CB7F-9B91-49AA-8A76-C384FF3055E3}" type="presParOf" srcId="{6453A37E-9F36-3A4D-96FF-EABD75463350}" destId="{D14CAE3D-EF64-924B-B8A6-508CF706C8BB}" srcOrd="4" destOrd="0" presId="urn:microsoft.com/office/officeart/2005/8/layout/vList5"/>
    <dgm:cxn modelId="{4B56A190-5D10-4663-A2DB-BBFC8AA92146}" type="presParOf" srcId="{D14CAE3D-EF64-924B-B8A6-508CF706C8BB}" destId="{839D52DF-31C8-F04B-B43B-8F3043FA77BF}" srcOrd="0" destOrd="0" presId="urn:microsoft.com/office/officeart/2005/8/layout/vList5"/>
    <dgm:cxn modelId="{0C4EC326-540E-4207-9075-9F22444E83AA}" type="presParOf" srcId="{D14CAE3D-EF64-924B-B8A6-508CF706C8BB}" destId="{46856FDA-1935-154F-9B41-39C7C287F22B}"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01BB95-785F-4BB2-9849-B3FCA0756ED1}"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de-DE"/>
        </a:p>
      </dgm:t>
    </dgm:pt>
    <dgm:pt modelId="{87B74E2B-AA19-4F2B-9DC1-9AD7042F5B90}">
      <dgm:prSet phldrT="[Text]"/>
      <dgm:spPr/>
      <dgm:t>
        <a:bodyPr/>
        <a:lstStyle/>
        <a:p>
          <a:r>
            <a:rPr lang="de-DE" dirty="0"/>
            <a:t>Lernen am Modell </a:t>
          </a:r>
          <a:r>
            <a:rPr lang="de-DE" dirty="0" smtClean="0"/>
            <a:t>„guter</a:t>
          </a:r>
          <a:r>
            <a:rPr lang="de-DE" dirty="0"/>
            <a:t>“ Leserinnen und Leser</a:t>
          </a:r>
        </a:p>
      </dgm:t>
    </dgm:pt>
    <dgm:pt modelId="{30E5145F-4D9F-4514-9B4C-C9FD8CDC14FE}" type="parTrans" cxnId="{ED8F1CB5-3C42-45A1-8494-BDD611536F72}">
      <dgm:prSet/>
      <dgm:spPr/>
      <dgm:t>
        <a:bodyPr/>
        <a:lstStyle/>
        <a:p>
          <a:endParaRPr lang="de-DE"/>
        </a:p>
      </dgm:t>
    </dgm:pt>
    <dgm:pt modelId="{100767C9-D4BC-48B5-A94D-CF6AECEF43E0}" type="sibTrans" cxnId="{ED8F1CB5-3C42-45A1-8494-BDD611536F72}">
      <dgm:prSet/>
      <dgm:spPr/>
      <dgm:t>
        <a:bodyPr/>
        <a:lstStyle/>
        <a:p>
          <a:endParaRPr lang="de-DE"/>
        </a:p>
      </dgm:t>
    </dgm:pt>
    <dgm:pt modelId="{3B28CE75-C7FD-41CD-8C90-3C2A5F95C3CE}">
      <dgm:prSet phldrT="[Text]"/>
      <dgm:spPr/>
      <dgm:t>
        <a:bodyPr/>
        <a:lstStyle/>
        <a:p>
          <a:r>
            <a:rPr lang="de-DE" dirty="0"/>
            <a:t>Lesestrategien zur Förderung selbstständigen Lernens</a:t>
          </a:r>
        </a:p>
      </dgm:t>
    </dgm:pt>
    <dgm:pt modelId="{5D22DC4E-418F-4115-BDE0-996F5AD96A4A}" type="sibTrans" cxnId="{9009718E-8A76-442B-87D0-66A289920190}">
      <dgm:prSet/>
      <dgm:spPr/>
      <dgm:t>
        <a:bodyPr/>
        <a:lstStyle/>
        <a:p>
          <a:endParaRPr lang="de-DE"/>
        </a:p>
      </dgm:t>
    </dgm:pt>
    <dgm:pt modelId="{CD5BAFB8-0B41-4652-99E1-32025F752BB9}" type="parTrans" cxnId="{9009718E-8A76-442B-87D0-66A289920190}">
      <dgm:prSet/>
      <dgm:spPr/>
      <dgm:t>
        <a:bodyPr/>
        <a:lstStyle/>
        <a:p>
          <a:endParaRPr lang="de-DE"/>
        </a:p>
      </dgm:t>
    </dgm:pt>
    <dgm:pt modelId="{09B0AB28-BFDF-4951-8E49-23EF17DD3088}">
      <dgm:prSet/>
      <dgm:spPr/>
      <dgm:t>
        <a:bodyPr/>
        <a:lstStyle/>
        <a:p>
          <a:r>
            <a:rPr lang="en-US" dirty="0">
              <a:latin typeface="+mj-lt"/>
            </a:rPr>
            <a:t>Kognitive und metakognitive Lesestrategien als </a:t>
          </a:r>
          <a:r>
            <a:rPr lang="en-US" dirty="0" smtClean="0">
              <a:latin typeface="+mj-lt"/>
            </a:rPr>
            <a:t>“mentale </a:t>
          </a:r>
          <a:r>
            <a:rPr lang="en-US" dirty="0">
              <a:latin typeface="+mj-lt"/>
            </a:rPr>
            <a:t>Werkzeuge” für das Textverstehen</a:t>
          </a:r>
        </a:p>
      </dgm:t>
    </dgm:pt>
    <dgm:pt modelId="{17F672B6-4A5A-48DB-8367-2AFEACD6D06A}" type="parTrans" cxnId="{4CC24B1C-C011-4E9D-9B2C-45686670B1D0}">
      <dgm:prSet/>
      <dgm:spPr/>
      <dgm:t>
        <a:bodyPr/>
        <a:lstStyle/>
        <a:p>
          <a:endParaRPr lang="de-DE"/>
        </a:p>
      </dgm:t>
    </dgm:pt>
    <dgm:pt modelId="{D4FAE18C-1198-4994-BA96-6D6278ACFAD9}" type="sibTrans" cxnId="{4CC24B1C-C011-4E9D-9B2C-45686670B1D0}">
      <dgm:prSet/>
      <dgm:spPr/>
      <dgm:t>
        <a:bodyPr/>
        <a:lstStyle/>
        <a:p>
          <a:endParaRPr lang="de-DE"/>
        </a:p>
      </dgm:t>
    </dgm:pt>
    <dgm:pt modelId="{CF2AC5F0-1C57-4174-9252-8EBAC59BD9F6}" type="pres">
      <dgm:prSet presAssocID="{C901BB95-785F-4BB2-9849-B3FCA0756ED1}" presName="Name0" presStyleCnt="0">
        <dgm:presLayoutVars>
          <dgm:chMax val="7"/>
          <dgm:chPref val="7"/>
          <dgm:dir/>
        </dgm:presLayoutVars>
      </dgm:prSet>
      <dgm:spPr/>
      <dgm:t>
        <a:bodyPr/>
        <a:lstStyle/>
        <a:p>
          <a:endParaRPr lang="de-DE"/>
        </a:p>
      </dgm:t>
    </dgm:pt>
    <dgm:pt modelId="{5E2A32DB-7EC0-434C-B2EB-CBCF16523135}" type="pres">
      <dgm:prSet presAssocID="{C901BB95-785F-4BB2-9849-B3FCA0756ED1}" presName="Name1" presStyleCnt="0"/>
      <dgm:spPr/>
    </dgm:pt>
    <dgm:pt modelId="{F819871A-E79B-4D14-9C88-39A88309526D}" type="pres">
      <dgm:prSet presAssocID="{C901BB95-785F-4BB2-9849-B3FCA0756ED1}" presName="cycle" presStyleCnt="0"/>
      <dgm:spPr/>
    </dgm:pt>
    <dgm:pt modelId="{F8B2D8D5-1677-4862-9508-BCC29A761CDD}" type="pres">
      <dgm:prSet presAssocID="{C901BB95-785F-4BB2-9849-B3FCA0756ED1}" presName="srcNode" presStyleLbl="node1" presStyleIdx="0" presStyleCnt="3"/>
      <dgm:spPr/>
    </dgm:pt>
    <dgm:pt modelId="{C7921C71-D269-4FFD-952A-9AE5DC4B9B26}" type="pres">
      <dgm:prSet presAssocID="{C901BB95-785F-4BB2-9849-B3FCA0756ED1}" presName="conn" presStyleLbl="parChTrans1D2" presStyleIdx="0" presStyleCnt="1"/>
      <dgm:spPr/>
      <dgm:t>
        <a:bodyPr/>
        <a:lstStyle/>
        <a:p>
          <a:endParaRPr lang="de-DE"/>
        </a:p>
      </dgm:t>
    </dgm:pt>
    <dgm:pt modelId="{A31E2B67-A253-46A2-84ED-4D52A44E775B}" type="pres">
      <dgm:prSet presAssocID="{C901BB95-785F-4BB2-9849-B3FCA0756ED1}" presName="extraNode" presStyleLbl="node1" presStyleIdx="0" presStyleCnt="3"/>
      <dgm:spPr/>
    </dgm:pt>
    <dgm:pt modelId="{C4670574-B1CE-499F-9C31-A631D80CAAC0}" type="pres">
      <dgm:prSet presAssocID="{C901BB95-785F-4BB2-9849-B3FCA0756ED1}" presName="dstNode" presStyleLbl="node1" presStyleIdx="0" presStyleCnt="3"/>
      <dgm:spPr/>
    </dgm:pt>
    <dgm:pt modelId="{F342CDCC-29D3-4B9D-B9D1-28C6E09579A5}" type="pres">
      <dgm:prSet presAssocID="{3B28CE75-C7FD-41CD-8C90-3C2A5F95C3CE}" presName="text_1" presStyleLbl="node1" presStyleIdx="0" presStyleCnt="3">
        <dgm:presLayoutVars>
          <dgm:bulletEnabled val="1"/>
        </dgm:presLayoutVars>
      </dgm:prSet>
      <dgm:spPr/>
      <dgm:t>
        <a:bodyPr/>
        <a:lstStyle/>
        <a:p>
          <a:endParaRPr lang="de-DE"/>
        </a:p>
      </dgm:t>
    </dgm:pt>
    <dgm:pt modelId="{B9077D14-9D05-49DC-BCB3-A35924F30175}" type="pres">
      <dgm:prSet presAssocID="{3B28CE75-C7FD-41CD-8C90-3C2A5F95C3CE}" presName="accent_1" presStyleCnt="0"/>
      <dgm:spPr/>
    </dgm:pt>
    <dgm:pt modelId="{EF9C9375-61BD-4B84-B5D3-2E34BF693A14}" type="pres">
      <dgm:prSet presAssocID="{3B28CE75-C7FD-41CD-8C90-3C2A5F95C3CE}" presName="accentRepeatNode" presStyleLbl="solidFgAcc1" presStyleIdx="0" presStyleCnt="3"/>
      <dgm:spPr>
        <a:blipFill rotWithShape="0">
          <a:blip xmlns:r="http://schemas.openxmlformats.org/officeDocument/2006/relationships" r:embed="rId1" cstate="print">
            <a:extLst>
              <a:ext uri="{28A0092B-C50C-407E-A947-70E740481C1C}">
                <a14:useLocalDpi xmlns:a14="http://schemas.microsoft.com/office/drawing/2010/main" xmlns="" val="0"/>
              </a:ext>
            </a:extLst>
          </a:blip>
          <a:srcRect/>
          <a:stretch>
            <a:fillRect/>
          </a:stretch>
        </a:blipFill>
      </dgm:spPr>
    </dgm:pt>
    <dgm:pt modelId="{91B903BD-028A-4521-AF15-5BA47756BBB3}" type="pres">
      <dgm:prSet presAssocID="{09B0AB28-BFDF-4951-8E49-23EF17DD3088}" presName="text_2" presStyleLbl="node1" presStyleIdx="1" presStyleCnt="3">
        <dgm:presLayoutVars>
          <dgm:bulletEnabled val="1"/>
        </dgm:presLayoutVars>
      </dgm:prSet>
      <dgm:spPr/>
      <dgm:t>
        <a:bodyPr/>
        <a:lstStyle/>
        <a:p>
          <a:endParaRPr lang="de-DE"/>
        </a:p>
      </dgm:t>
    </dgm:pt>
    <dgm:pt modelId="{02E2A7A5-2241-4D84-8B5D-F4E551D55522}" type="pres">
      <dgm:prSet presAssocID="{09B0AB28-BFDF-4951-8E49-23EF17DD3088}" presName="accent_2" presStyleCnt="0"/>
      <dgm:spPr/>
    </dgm:pt>
    <dgm:pt modelId="{F55F7037-D40D-475F-9AD3-272CEF0B4272}" type="pres">
      <dgm:prSet presAssocID="{09B0AB28-BFDF-4951-8E49-23EF17DD3088}" presName="accentRepeatNode" presStyleLbl="solidFgAcc1" presStyleIdx="1" presStyleCnt="3" custLinFactNeighborX="-7457" custLinFactNeighborY="11255"/>
      <dgm:spPr>
        <a:blipFill rotWithShape="0">
          <a:blip xmlns:r="http://schemas.openxmlformats.org/officeDocument/2006/relationships" r:embed="rId2"/>
          <a:stretch>
            <a:fillRect/>
          </a:stretch>
        </a:blipFill>
      </dgm:spPr>
    </dgm:pt>
    <dgm:pt modelId="{5E55FB64-FB21-427D-AB3E-4A051A72992B}" type="pres">
      <dgm:prSet presAssocID="{87B74E2B-AA19-4F2B-9DC1-9AD7042F5B90}" presName="text_3" presStyleLbl="node1" presStyleIdx="2" presStyleCnt="3">
        <dgm:presLayoutVars>
          <dgm:bulletEnabled val="1"/>
        </dgm:presLayoutVars>
      </dgm:prSet>
      <dgm:spPr/>
      <dgm:t>
        <a:bodyPr/>
        <a:lstStyle/>
        <a:p>
          <a:endParaRPr lang="de-DE"/>
        </a:p>
      </dgm:t>
    </dgm:pt>
    <dgm:pt modelId="{72DFE9AF-2ACD-4AA0-85C3-8A549A96838D}" type="pres">
      <dgm:prSet presAssocID="{87B74E2B-AA19-4F2B-9DC1-9AD7042F5B90}" presName="accent_3" presStyleCnt="0"/>
      <dgm:spPr/>
    </dgm:pt>
    <dgm:pt modelId="{F6023A61-5D55-43C4-B9C2-EE21DB1DE2D2}" type="pres">
      <dgm:prSet presAssocID="{87B74E2B-AA19-4F2B-9DC1-9AD7042F5B90}" presName="accentRepeatNode" presStyleLbl="solidFgAcc1" presStyleIdx="2" presStyleCnt="3"/>
      <dgm:spPr>
        <a:blipFill rotWithShape="0">
          <a:blip xmlns:r="http://schemas.openxmlformats.org/officeDocument/2006/relationships" r:embed="rId1" cstate="print">
            <a:extLst>
              <a:ext uri="{28A0092B-C50C-407E-A947-70E740481C1C}">
                <a14:useLocalDpi xmlns:a14="http://schemas.microsoft.com/office/drawing/2010/main" xmlns="" val="0"/>
              </a:ext>
            </a:extLst>
          </a:blip>
          <a:srcRect/>
          <a:stretch>
            <a:fillRect/>
          </a:stretch>
        </a:blipFill>
      </dgm:spPr>
    </dgm:pt>
  </dgm:ptLst>
  <dgm:cxnLst>
    <dgm:cxn modelId="{10C55D17-F2BD-49E8-8B77-F4DAF1068AB0}" type="presOf" srcId="{C901BB95-785F-4BB2-9849-B3FCA0756ED1}" destId="{CF2AC5F0-1C57-4174-9252-8EBAC59BD9F6}" srcOrd="0" destOrd="0" presId="urn:microsoft.com/office/officeart/2008/layout/VerticalCurvedList"/>
    <dgm:cxn modelId="{4CC24B1C-C011-4E9D-9B2C-45686670B1D0}" srcId="{C901BB95-785F-4BB2-9849-B3FCA0756ED1}" destId="{09B0AB28-BFDF-4951-8E49-23EF17DD3088}" srcOrd="1" destOrd="0" parTransId="{17F672B6-4A5A-48DB-8367-2AFEACD6D06A}" sibTransId="{D4FAE18C-1198-4994-BA96-6D6278ACFAD9}"/>
    <dgm:cxn modelId="{EF6433F9-460C-4F7F-AA25-EF3DBB319531}" type="presOf" srcId="{5D22DC4E-418F-4115-BDE0-996F5AD96A4A}" destId="{C7921C71-D269-4FFD-952A-9AE5DC4B9B26}" srcOrd="0" destOrd="0" presId="urn:microsoft.com/office/officeart/2008/layout/VerticalCurvedList"/>
    <dgm:cxn modelId="{D0D9C9E8-6CC2-44C2-A2FF-FCE5D859DAC3}" type="presOf" srcId="{87B74E2B-AA19-4F2B-9DC1-9AD7042F5B90}" destId="{5E55FB64-FB21-427D-AB3E-4A051A72992B}" srcOrd="0" destOrd="0" presId="urn:microsoft.com/office/officeart/2008/layout/VerticalCurvedList"/>
    <dgm:cxn modelId="{777505A8-D9F5-43B7-BFC5-24EA91B0FD8F}" type="presOf" srcId="{09B0AB28-BFDF-4951-8E49-23EF17DD3088}" destId="{91B903BD-028A-4521-AF15-5BA47756BBB3}" srcOrd="0" destOrd="0" presId="urn:microsoft.com/office/officeart/2008/layout/VerticalCurvedList"/>
    <dgm:cxn modelId="{9009718E-8A76-442B-87D0-66A289920190}" srcId="{C901BB95-785F-4BB2-9849-B3FCA0756ED1}" destId="{3B28CE75-C7FD-41CD-8C90-3C2A5F95C3CE}" srcOrd="0" destOrd="0" parTransId="{CD5BAFB8-0B41-4652-99E1-32025F752BB9}" sibTransId="{5D22DC4E-418F-4115-BDE0-996F5AD96A4A}"/>
    <dgm:cxn modelId="{584E98CB-C59D-4212-8C95-AA9203C2CC83}" type="presOf" srcId="{3B28CE75-C7FD-41CD-8C90-3C2A5F95C3CE}" destId="{F342CDCC-29D3-4B9D-B9D1-28C6E09579A5}" srcOrd="0" destOrd="0" presId="urn:microsoft.com/office/officeart/2008/layout/VerticalCurvedList"/>
    <dgm:cxn modelId="{ED8F1CB5-3C42-45A1-8494-BDD611536F72}" srcId="{C901BB95-785F-4BB2-9849-B3FCA0756ED1}" destId="{87B74E2B-AA19-4F2B-9DC1-9AD7042F5B90}" srcOrd="2" destOrd="0" parTransId="{30E5145F-4D9F-4514-9B4C-C9FD8CDC14FE}" sibTransId="{100767C9-D4BC-48B5-A94D-CF6AECEF43E0}"/>
    <dgm:cxn modelId="{7BFE3CAF-214B-4A58-8B8D-9C55DD75F11D}" type="presParOf" srcId="{CF2AC5F0-1C57-4174-9252-8EBAC59BD9F6}" destId="{5E2A32DB-7EC0-434C-B2EB-CBCF16523135}" srcOrd="0" destOrd="0" presId="urn:microsoft.com/office/officeart/2008/layout/VerticalCurvedList"/>
    <dgm:cxn modelId="{5B69B6AD-7E72-4BB2-B4B9-B23989586FB0}" type="presParOf" srcId="{5E2A32DB-7EC0-434C-B2EB-CBCF16523135}" destId="{F819871A-E79B-4D14-9C88-39A88309526D}" srcOrd="0" destOrd="0" presId="urn:microsoft.com/office/officeart/2008/layout/VerticalCurvedList"/>
    <dgm:cxn modelId="{CC9A1053-15C8-443A-AE8D-86C6257745D2}" type="presParOf" srcId="{F819871A-E79B-4D14-9C88-39A88309526D}" destId="{F8B2D8D5-1677-4862-9508-BCC29A761CDD}" srcOrd="0" destOrd="0" presId="urn:microsoft.com/office/officeart/2008/layout/VerticalCurvedList"/>
    <dgm:cxn modelId="{938B48DC-B79A-4995-881C-C4815E6473D5}" type="presParOf" srcId="{F819871A-E79B-4D14-9C88-39A88309526D}" destId="{C7921C71-D269-4FFD-952A-9AE5DC4B9B26}" srcOrd="1" destOrd="0" presId="urn:microsoft.com/office/officeart/2008/layout/VerticalCurvedList"/>
    <dgm:cxn modelId="{836161F6-37A9-4424-9EAC-C6AD4FB08B0B}" type="presParOf" srcId="{F819871A-E79B-4D14-9C88-39A88309526D}" destId="{A31E2B67-A253-46A2-84ED-4D52A44E775B}" srcOrd="2" destOrd="0" presId="urn:microsoft.com/office/officeart/2008/layout/VerticalCurvedList"/>
    <dgm:cxn modelId="{3528F94C-75BF-4774-9CB6-572C2005F515}" type="presParOf" srcId="{F819871A-E79B-4D14-9C88-39A88309526D}" destId="{C4670574-B1CE-499F-9C31-A631D80CAAC0}" srcOrd="3" destOrd="0" presId="urn:microsoft.com/office/officeart/2008/layout/VerticalCurvedList"/>
    <dgm:cxn modelId="{A2E03A7A-542B-4B21-802F-32E80823576F}" type="presParOf" srcId="{5E2A32DB-7EC0-434C-B2EB-CBCF16523135}" destId="{F342CDCC-29D3-4B9D-B9D1-28C6E09579A5}" srcOrd="1" destOrd="0" presId="urn:microsoft.com/office/officeart/2008/layout/VerticalCurvedList"/>
    <dgm:cxn modelId="{D8BE0E45-C110-4192-81E7-E028D22FB48E}" type="presParOf" srcId="{5E2A32DB-7EC0-434C-B2EB-CBCF16523135}" destId="{B9077D14-9D05-49DC-BCB3-A35924F30175}" srcOrd="2" destOrd="0" presId="urn:microsoft.com/office/officeart/2008/layout/VerticalCurvedList"/>
    <dgm:cxn modelId="{68FB67CA-24C1-49CA-90E6-E65768587E6B}" type="presParOf" srcId="{B9077D14-9D05-49DC-BCB3-A35924F30175}" destId="{EF9C9375-61BD-4B84-B5D3-2E34BF693A14}" srcOrd="0" destOrd="0" presId="urn:microsoft.com/office/officeart/2008/layout/VerticalCurvedList"/>
    <dgm:cxn modelId="{4C2674B2-8955-4345-A5D3-48702410D207}" type="presParOf" srcId="{5E2A32DB-7EC0-434C-B2EB-CBCF16523135}" destId="{91B903BD-028A-4521-AF15-5BA47756BBB3}" srcOrd="3" destOrd="0" presId="urn:microsoft.com/office/officeart/2008/layout/VerticalCurvedList"/>
    <dgm:cxn modelId="{4E53181D-112A-4087-87E9-EB1E842DA8EE}" type="presParOf" srcId="{5E2A32DB-7EC0-434C-B2EB-CBCF16523135}" destId="{02E2A7A5-2241-4D84-8B5D-F4E551D55522}" srcOrd="4" destOrd="0" presId="urn:microsoft.com/office/officeart/2008/layout/VerticalCurvedList"/>
    <dgm:cxn modelId="{2E3F6A17-194C-40D0-9F2F-67B14B5C2E3B}" type="presParOf" srcId="{02E2A7A5-2241-4D84-8B5D-F4E551D55522}" destId="{F55F7037-D40D-475F-9AD3-272CEF0B4272}" srcOrd="0" destOrd="0" presId="urn:microsoft.com/office/officeart/2008/layout/VerticalCurvedList"/>
    <dgm:cxn modelId="{23DF9482-CF13-4B26-9B9F-2F55198A509D}" type="presParOf" srcId="{5E2A32DB-7EC0-434C-B2EB-CBCF16523135}" destId="{5E55FB64-FB21-427D-AB3E-4A051A72992B}" srcOrd="5" destOrd="0" presId="urn:microsoft.com/office/officeart/2008/layout/VerticalCurvedList"/>
    <dgm:cxn modelId="{FE88BF6B-7689-4476-AC6A-0D16CD4C21B0}" type="presParOf" srcId="{5E2A32DB-7EC0-434C-B2EB-CBCF16523135}" destId="{72DFE9AF-2ACD-4AA0-85C3-8A549A96838D}" srcOrd="6" destOrd="0" presId="urn:microsoft.com/office/officeart/2008/layout/VerticalCurvedList"/>
    <dgm:cxn modelId="{A3635308-C472-4313-A909-173CD8810889}" type="presParOf" srcId="{72DFE9AF-2ACD-4AA0-85C3-8A549A96838D}" destId="{F6023A61-5D55-43C4-B9C2-EE21DB1DE2D2}"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9BD57F-2785-4AEA-9BA7-172822D29191}" type="doc">
      <dgm:prSet loTypeId="urn:microsoft.com/office/officeart/2005/8/layout/gear1" loCatId="process" qsTypeId="urn:microsoft.com/office/officeart/2005/8/quickstyle/3d2#1" qsCatId="3D" csTypeId="urn:microsoft.com/office/officeart/2005/8/colors/accent1_2" csCatId="accent1" phldr="1"/>
      <dgm:spPr/>
      <dgm:t>
        <a:bodyPr/>
        <a:lstStyle/>
        <a:p>
          <a:endParaRPr lang="de-DE"/>
        </a:p>
      </dgm:t>
    </dgm:pt>
    <dgm:pt modelId="{23CD705A-7681-4F5A-BA80-F55FC1987F8B}">
      <dgm:prSet phldrT="[Text]"/>
      <dgm:spPr/>
      <dgm:t>
        <a:bodyPr/>
        <a:lstStyle/>
        <a:p>
          <a:r>
            <a:rPr lang="de-DE" dirty="0"/>
            <a:t>Erfolgreiches selbstständiges Lernen</a:t>
          </a:r>
        </a:p>
      </dgm:t>
    </dgm:pt>
    <dgm:pt modelId="{DE61D629-0B86-4161-B164-A9EDC5EE618E}" type="parTrans" cxnId="{4D236B5C-0AE7-43CD-B199-8D1E6FD44256}">
      <dgm:prSet/>
      <dgm:spPr/>
      <dgm:t>
        <a:bodyPr/>
        <a:lstStyle/>
        <a:p>
          <a:endParaRPr lang="de-DE"/>
        </a:p>
      </dgm:t>
    </dgm:pt>
    <dgm:pt modelId="{B2CD3AB5-E34F-43C6-A4A6-E53DCC0B0201}" type="sibTrans" cxnId="{4D236B5C-0AE7-43CD-B199-8D1E6FD44256}">
      <dgm:prSet/>
      <dgm:spPr/>
      <dgm:t>
        <a:bodyPr/>
        <a:lstStyle/>
        <a:p>
          <a:endParaRPr lang="de-DE"/>
        </a:p>
      </dgm:t>
    </dgm:pt>
    <dgm:pt modelId="{125025A3-BD58-4568-8EFA-2743B8C595D9}">
      <dgm:prSet phldrT="[Text]"/>
      <dgm:spPr/>
      <dgm:t>
        <a:bodyPr/>
        <a:lstStyle/>
        <a:p>
          <a:r>
            <a:rPr lang="de-DE" dirty="0"/>
            <a:t>Strategien und ihre  Regulation</a:t>
          </a:r>
        </a:p>
      </dgm:t>
    </dgm:pt>
    <dgm:pt modelId="{9E017AC6-8141-49E7-A2AE-769AC0788567}" type="parTrans" cxnId="{8A072001-1506-4571-A93E-8733B9FD266A}">
      <dgm:prSet/>
      <dgm:spPr/>
      <dgm:t>
        <a:bodyPr/>
        <a:lstStyle/>
        <a:p>
          <a:endParaRPr lang="de-DE"/>
        </a:p>
      </dgm:t>
    </dgm:pt>
    <dgm:pt modelId="{53C3ADFA-8019-456F-8C81-7A43F0B8CEC6}" type="sibTrans" cxnId="{8A072001-1506-4571-A93E-8733B9FD266A}">
      <dgm:prSet/>
      <dgm:spPr/>
      <dgm:t>
        <a:bodyPr/>
        <a:lstStyle/>
        <a:p>
          <a:endParaRPr lang="de-DE"/>
        </a:p>
      </dgm:t>
    </dgm:pt>
    <dgm:pt modelId="{FC4E4DE8-092F-48E0-BD0B-0C958AE52DBA}">
      <dgm:prSet phldrT="[Text]"/>
      <dgm:spPr/>
      <dgm:t>
        <a:bodyPr/>
        <a:lstStyle/>
        <a:p>
          <a:endParaRPr lang="de-DE"/>
        </a:p>
      </dgm:t>
    </dgm:pt>
    <dgm:pt modelId="{ECC4AB9B-F6E4-4FE7-B043-402FAB0A0462}" type="parTrans" cxnId="{60FD7DC2-EB21-4DE7-9524-0A9D8880DFAF}">
      <dgm:prSet/>
      <dgm:spPr/>
      <dgm:t>
        <a:bodyPr/>
        <a:lstStyle/>
        <a:p>
          <a:endParaRPr lang="de-DE"/>
        </a:p>
      </dgm:t>
    </dgm:pt>
    <dgm:pt modelId="{0798B23D-C341-4657-AD71-EC5963799D1A}" type="sibTrans" cxnId="{60FD7DC2-EB21-4DE7-9524-0A9D8880DFAF}">
      <dgm:prSet/>
      <dgm:spPr/>
      <dgm:t>
        <a:bodyPr/>
        <a:lstStyle/>
        <a:p>
          <a:endParaRPr lang="de-DE"/>
        </a:p>
      </dgm:t>
    </dgm:pt>
    <dgm:pt modelId="{227709DF-DE22-45A7-A3E2-F4EF503EAAA2}">
      <dgm:prSet phldrT="[Text]" phldr="1" custLinFactNeighborX="2670" custLinFactNeighborY="809"/>
      <dgm:spPr/>
      <dgm:t>
        <a:bodyPr/>
        <a:lstStyle/>
        <a:p>
          <a:endParaRPr lang="de-DE"/>
        </a:p>
      </dgm:t>
    </dgm:pt>
    <dgm:pt modelId="{CD1808F0-17C9-4D5A-957D-6313CCECB266}" type="parTrans" cxnId="{087438E6-15BF-46B0-8313-9C7B6BCE2945}">
      <dgm:prSet/>
      <dgm:spPr/>
      <dgm:t>
        <a:bodyPr/>
        <a:lstStyle/>
        <a:p>
          <a:endParaRPr lang="de-DE"/>
        </a:p>
      </dgm:t>
    </dgm:pt>
    <dgm:pt modelId="{39769A9A-6689-492D-B3AD-EFC2F57F2846}" type="sibTrans" cxnId="{087438E6-15BF-46B0-8313-9C7B6BCE2945}">
      <dgm:prSet/>
      <dgm:spPr/>
      <dgm:t>
        <a:bodyPr/>
        <a:lstStyle/>
        <a:p>
          <a:endParaRPr lang="de-DE"/>
        </a:p>
      </dgm:t>
    </dgm:pt>
    <dgm:pt modelId="{0A542FA6-7BE7-4808-AD1B-10F4D684451F}">
      <dgm:prSet phldrT="[Text]" phldr="1" custLinFactNeighborX="206" custLinFactNeighborY="704"/>
      <dgm:spPr/>
      <dgm:t>
        <a:bodyPr/>
        <a:lstStyle/>
        <a:p>
          <a:endParaRPr lang="de-DE"/>
        </a:p>
      </dgm:t>
    </dgm:pt>
    <dgm:pt modelId="{5D9E1082-3CFC-4686-B174-0D6A48680744}" type="parTrans" cxnId="{39903FAC-F019-495F-8488-248FDB1159D6}">
      <dgm:prSet/>
      <dgm:spPr/>
      <dgm:t>
        <a:bodyPr/>
        <a:lstStyle/>
        <a:p>
          <a:endParaRPr lang="de-DE"/>
        </a:p>
      </dgm:t>
    </dgm:pt>
    <dgm:pt modelId="{DA3FFA33-4665-49E1-A8D1-32E02E932AE8}" type="sibTrans" cxnId="{39903FAC-F019-495F-8488-248FDB1159D6}">
      <dgm:prSet/>
      <dgm:spPr/>
      <dgm:t>
        <a:bodyPr/>
        <a:lstStyle/>
        <a:p>
          <a:endParaRPr lang="de-DE"/>
        </a:p>
      </dgm:t>
    </dgm:pt>
    <dgm:pt modelId="{E37DA2C1-F576-4DA9-91BD-2D1C7A853619}">
      <dgm:prSet phldrT="[Text]" phldr="1" custLinFactNeighborX="206" custLinFactNeighborY="704"/>
      <dgm:spPr/>
      <dgm:t>
        <a:bodyPr/>
        <a:lstStyle/>
        <a:p>
          <a:endParaRPr lang="de-DE" dirty="0"/>
        </a:p>
      </dgm:t>
    </dgm:pt>
    <dgm:pt modelId="{D5466E5F-2BCC-4CCB-A186-A6CB0297F748}" type="parTrans" cxnId="{100F01D1-C12D-4BC8-8605-AE7D4D963AC5}">
      <dgm:prSet/>
      <dgm:spPr/>
      <dgm:t>
        <a:bodyPr/>
        <a:lstStyle/>
        <a:p>
          <a:endParaRPr lang="de-DE"/>
        </a:p>
      </dgm:t>
    </dgm:pt>
    <dgm:pt modelId="{EDEEAC9D-3A4A-44EE-B2A0-0FD44915366E}" type="sibTrans" cxnId="{100F01D1-C12D-4BC8-8605-AE7D4D963AC5}">
      <dgm:prSet/>
      <dgm:spPr/>
      <dgm:t>
        <a:bodyPr/>
        <a:lstStyle/>
        <a:p>
          <a:endParaRPr lang="de-DE"/>
        </a:p>
      </dgm:t>
    </dgm:pt>
    <dgm:pt modelId="{483B2521-9528-41D5-A6C6-AF7D89D55376}">
      <dgm:prSet phldrT="[Text]" phldr="1" custLinFactNeighborX="-39661" custLinFactNeighborY="22852"/>
      <dgm:spPr/>
      <dgm:t>
        <a:bodyPr/>
        <a:lstStyle/>
        <a:p>
          <a:endParaRPr lang="de-DE" dirty="0"/>
        </a:p>
      </dgm:t>
    </dgm:pt>
    <dgm:pt modelId="{882A554B-182F-4BBF-A393-0CB6441F0C6D}" type="parTrans" cxnId="{74CB2B42-D281-4219-9424-531DD3FC7521}">
      <dgm:prSet/>
      <dgm:spPr/>
      <dgm:t>
        <a:bodyPr/>
        <a:lstStyle/>
        <a:p>
          <a:endParaRPr lang="de-DE"/>
        </a:p>
      </dgm:t>
    </dgm:pt>
    <dgm:pt modelId="{79BFE086-5725-4460-B656-B903D18D9329}" type="sibTrans" cxnId="{74CB2B42-D281-4219-9424-531DD3FC7521}">
      <dgm:prSet custLinFactNeighborX="-31022" custLinFactNeighborY="31683"/>
      <dgm:spPr/>
      <dgm:t>
        <a:bodyPr/>
        <a:lstStyle/>
        <a:p>
          <a:endParaRPr lang="de-DE"/>
        </a:p>
      </dgm:t>
    </dgm:pt>
    <dgm:pt modelId="{DD3C6D22-ADAB-4C62-84F3-ECDFFEA185B9}">
      <dgm:prSet phldrT="[Text]"/>
      <dgm:spPr/>
      <dgm:t>
        <a:bodyPr/>
        <a:lstStyle/>
        <a:p>
          <a:r>
            <a:rPr lang="de-DE" dirty="0"/>
            <a:t>Vorwissen</a:t>
          </a:r>
        </a:p>
      </dgm:t>
    </dgm:pt>
    <dgm:pt modelId="{6804CFEA-CB4D-4DAC-9218-BEA0915BBE8F}" type="sibTrans" cxnId="{33B6DF16-619C-45B9-9ACD-A1A4ABE44BC0}">
      <dgm:prSet/>
      <dgm:spPr/>
      <dgm:t>
        <a:bodyPr/>
        <a:lstStyle/>
        <a:p>
          <a:endParaRPr lang="de-DE"/>
        </a:p>
      </dgm:t>
    </dgm:pt>
    <dgm:pt modelId="{D3A3FA9C-D3A4-4440-8D90-ABB470AF0AE8}" type="parTrans" cxnId="{33B6DF16-619C-45B9-9ACD-A1A4ABE44BC0}">
      <dgm:prSet/>
      <dgm:spPr/>
      <dgm:t>
        <a:bodyPr/>
        <a:lstStyle/>
        <a:p>
          <a:endParaRPr lang="de-DE"/>
        </a:p>
      </dgm:t>
    </dgm:pt>
    <dgm:pt modelId="{DFC775BA-53B5-46EC-B688-1386A6BB2F82}">
      <dgm:prSet phldrT="[Text]" custLinFactNeighborX="-68072" custLinFactNeighborY="0"/>
      <dgm:spPr/>
      <dgm:t>
        <a:bodyPr/>
        <a:lstStyle/>
        <a:p>
          <a:endParaRPr lang="de-DE"/>
        </a:p>
      </dgm:t>
    </dgm:pt>
    <dgm:pt modelId="{2DF62036-08DA-4FA8-B4ED-D6A21260CB03}" type="parTrans" cxnId="{DB39BAA2-26AD-4D05-AC83-46A5F47C3B01}">
      <dgm:prSet/>
      <dgm:spPr/>
      <dgm:t>
        <a:bodyPr/>
        <a:lstStyle/>
        <a:p>
          <a:endParaRPr lang="de-DE"/>
        </a:p>
      </dgm:t>
    </dgm:pt>
    <dgm:pt modelId="{9021048A-FEBC-46E0-82FF-680BCE8677AC}" type="sibTrans" cxnId="{DB39BAA2-26AD-4D05-AC83-46A5F47C3B01}">
      <dgm:prSet custScaleX="164255" custLinFactNeighborX="-27250" custLinFactNeighborY="-7805"/>
      <dgm:spPr/>
      <dgm:t>
        <a:bodyPr/>
        <a:lstStyle/>
        <a:p>
          <a:endParaRPr lang="de-DE"/>
        </a:p>
      </dgm:t>
    </dgm:pt>
    <dgm:pt modelId="{67BA4EC5-D9AA-4A18-A563-26C8C5F9682B}" type="pres">
      <dgm:prSet presAssocID="{B19BD57F-2785-4AEA-9BA7-172822D29191}" presName="composite" presStyleCnt="0">
        <dgm:presLayoutVars>
          <dgm:chMax val="3"/>
          <dgm:animLvl val="lvl"/>
          <dgm:resizeHandles val="exact"/>
        </dgm:presLayoutVars>
      </dgm:prSet>
      <dgm:spPr/>
      <dgm:t>
        <a:bodyPr/>
        <a:lstStyle/>
        <a:p>
          <a:endParaRPr lang="de-DE"/>
        </a:p>
      </dgm:t>
    </dgm:pt>
    <dgm:pt modelId="{55386C0E-642E-49EC-B76B-AC67C314A654}" type="pres">
      <dgm:prSet presAssocID="{23CD705A-7681-4F5A-BA80-F55FC1987F8B}" presName="gear1" presStyleLbl="node1" presStyleIdx="0" presStyleCnt="3" custScaleX="83522" custScaleY="78994" custLinFactNeighborX="-27149" custLinFactNeighborY="-44517">
        <dgm:presLayoutVars>
          <dgm:chMax val="1"/>
          <dgm:bulletEnabled val="1"/>
        </dgm:presLayoutVars>
      </dgm:prSet>
      <dgm:spPr/>
      <dgm:t>
        <a:bodyPr/>
        <a:lstStyle/>
        <a:p>
          <a:endParaRPr lang="de-DE"/>
        </a:p>
      </dgm:t>
    </dgm:pt>
    <dgm:pt modelId="{82C585BD-E7A0-48D5-8203-344341B06CB4}" type="pres">
      <dgm:prSet presAssocID="{23CD705A-7681-4F5A-BA80-F55FC1987F8B}" presName="gear1srcNode" presStyleLbl="node1" presStyleIdx="0" presStyleCnt="3"/>
      <dgm:spPr/>
      <dgm:t>
        <a:bodyPr/>
        <a:lstStyle/>
        <a:p>
          <a:endParaRPr lang="de-DE"/>
        </a:p>
      </dgm:t>
    </dgm:pt>
    <dgm:pt modelId="{14C4DFCB-4E20-455A-80A7-09DBB94B7BE7}" type="pres">
      <dgm:prSet presAssocID="{23CD705A-7681-4F5A-BA80-F55FC1987F8B}" presName="gear1dstNode" presStyleLbl="node1" presStyleIdx="0" presStyleCnt="3"/>
      <dgm:spPr/>
      <dgm:t>
        <a:bodyPr/>
        <a:lstStyle/>
        <a:p>
          <a:endParaRPr lang="de-DE"/>
        </a:p>
      </dgm:t>
    </dgm:pt>
    <dgm:pt modelId="{49348C14-0DF6-459D-A833-405F84422A00}" type="pres">
      <dgm:prSet presAssocID="{125025A3-BD58-4568-8EFA-2743B8C595D9}" presName="gear2" presStyleLbl="node1" presStyleIdx="1" presStyleCnt="3" custLinFactNeighborX="-39661" custLinFactNeighborY="22852">
        <dgm:presLayoutVars>
          <dgm:chMax val="1"/>
          <dgm:bulletEnabled val="1"/>
        </dgm:presLayoutVars>
      </dgm:prSet>
      <dgm:spPr/>
      <dgm:t>
        <a:bodyPr/>
        <a:lstStyle/>
        <a:p>
          <a:endParaRPr lang="de-DE"/>
        </a:p>
      </dgm:t>
    </dgm:pt>
    <dgm:pt modelId="{5E6307D3-C06E-44B7-B168-F9EDD4FE3113}" type="pres">
      <dgm:prSet presAssocID="{125025A3-BD58-4568-8EFA-2743B8C595D9}" presName="gear2srcNode" presStyleLbl="node1" presStyleIdx="1" presStyleCnt="3"/>
      <dgm:spPr/>
      <dgm:t>
        <a:bodyPr/>
        <a:lstStyle/>
        <a:p>
          <a:endParaRPr lang="de-DE"/>
        </a:p>
      </dgm:t>
    </dgm:pt>
    <dgm:pt modelId="{B40909E4-73C7-4B50-A8B6-B7EC966C1E89}" type="pres">
      <dgm:prSet presAssocID="{125025A3-BD58-4568-8EFA-2743B8C595D9}" presName="gear2dstNode" presStyleLbl="node1" presStyleIdx="1" presStyleCnt="3"/>
      <dgm:spPr/>
      <dgm:t>
        <a:bodyPr/>
        <a:lstStyle/>
        <a:p>
          <a:endParaRPr lang="de-DE"/>
        </a:p>
      </dgm:t>
    </dgm:pt>
    <dgm:pt modelId="{EB04EA5D-FABA-4AE3-B5AC-0BC03C3301C5}" type="pres">
      <dgm:prSet presAssocID="{DD3C6D22-ADAB-4C62-84F3-ECDFFEA185B9}" presName="gear3" presStyleLbl="node1" presStyleIdx="2" presStyleCnt="3" custLinFactNeighborX="-68072" custLinFactNeighborY="0"/>
      <dgm:spPr/>
      <dgm:t>
        <a:bodyPr/>
        <a:lstStyle/>
        <a:p>
          <a:endParaRPr lang="de-DE"/>
        </a:p>
      </dgm:t>
    </dgm:pt>
    <dgm:pt modelId="{56742AEE-3F04-4EC8-B395-5EB92B24C167}" type="pres">
      <dgm:prSet presAssocID="{DD3C6D22-ADAB-4C62-84F3-ECDFFEA185B9}" presName="gear3tx" presStyleLbl="node1" presStyleIdx="2" presStyleCnt="3">
        <dgm:presLayoutVars>
          <dgm:chMax val="1"/>
          <dgm:bulletEnabled val="1"/>
        </dgm:presLayoutVars>
      </dgm:prSet>
      <dgm:spPr/>
      <dgm:t>
        <a:bodyPr/>
        <a:lstStyle/>
        <a:p>
          <a:endParaRPr lang="de-DE"/>
        </a:p>
      </dgm:t>
    </dgm:pt>
    <dgm:pt modelId="{19DA484D-C6DB-4C84-A6E5-7DE997111F45}" type="pres">
      <dgm:prSet presAssocID="{DD3C6D22-ADAB-4C62-84F3-ECDFFEA185B9}" presName="gear3srcNode" presStyleLbl="node1" presStyleIdx="2" presStyleCnt="3"/>
      <dgm:spPr/>
      <dgm:t>
        <a:bodyPr/>
        <a:lstStyle/>
        <a:p>
          <a:endParaRPr lang="de-DE"/>
        </a:p>
      </dgm:t>
    </dgm:pt>
    <dgm:pt modelId="{174A804C-68D5-48FD-89B4-6F0A379117DC}" type="pres">
      <dgm:prSet presAssocID="{DD3C6D22-ADAB-4C62-84F3-ECDFFEA185B9}" presName="gear3dstNode" presStyleLbl="node1" presStyleIdx="2" presStyleCnt="3"/>
      <dgm:spPr/>
      <dgm:t>
        <a:bodyPr/>
        <a:lstStyle/>
        <a:p>
          <a:endParaRPr lang="de-DE"/>
        </a:p>
      </dgm:t>
    </dgm:pt>
    <dgm:pt modelId="{8656A46D-B5A5-4F58-A68A-58458456AF17}" type="pres">
      <dgm:prSet presAssocID="{B2CD3AB5-E34F-43C6-A4A6-E53DCC0B0201}" presName="connector1" presStyleLbl="sibTrans2D1" presStyleIdx="0" presStyleCnt="3" custLinFactNeighborX="-24180" custLinFactNeighborY="-31474"/>
      <dgm:spPr/>
      <dgm:t>
        <a:bodyPr/>
        <a:lstStyle/>
        <a:p>
          <a:endParaRPr lang="de-DE"/>
        </a:p>
      </dgm:t>
    </dgm:pt>
    <dgm:pt modelId="{110CFECC-884C-49DC-BD57-FAF5B7D5D278}" type="pres">
      <dgm:prSet presAssocID="{53C3ADFA-8019-456F-8C81-7A43F0B8CEC6}" presName="connector2" presStyleLbl="sibTrans2D1" presStyleIdx="1" presStyleCnt="3" custLinFactNeighborX="-31022" custLinFactNeighborY="31683"/>
      <dgm:spPr/>
      <dgm:t>
        <a:bodyPr/>
        <a:lstStyle/>
        <a:p>
          <a:endParaRPr lang="de-DE"/>
        </a:p>
      </dgm:t>
    </dgm:pt>
    <dgm:pt modelId="{8F89D28A-EBD8-4B3B-8101-10C03C8C8462}" type="pres">
      <dgm:prSet presAssocID="{6804CFEA-CB4D-4DAC-9218-BEA0915BBE8F}" presName="connector3" presStyleLbl="sibTrans2D1" presStyleIdx="2" presStyleCnt="3" custScaleX="164255" custLinFactNeighborX="-27250" custLinFactNeighborY="-7805"/>
      <dgm:spPr/>
      <dgm:t>
        <a:bodyPr/>
        <a:lstStyle/>
        <a:p>
          <a:endParaRPr lang="de-DE"/>
        </a:p>
      </dgm:t>
    </dgm:pt>
  </dgm:ptLst>
  <dgm:cxnLst>
    <dgm:cxn modelId="{CA13BF33-1986-4AAB-BFF7-A7E056F18165}" type="presOf" srcId="{23CD705A-7681-4F5A-BA80-F55FC1987F8B}" destId="{55386C0E-642E-49EC-B76B-AC67C314A654}" srcOrd="0" destOrd="0" presId="urn:microsoft.com/office/officeart/2005/8/layout/gear1"/>
    <dgm:cxn modelId="{39903FAC-F019-495F-8488-248FDB1159D6}" srcId="{B19BD57F-2785-4AEA-9BA7-172822D29191}" destId="{0A542FA6-7BE7-4808-AD1B-10F4D684451F}" srcOrd="5" destOrd="0" parTransId="{5D9E1082-3CFC-4686-B174-0D6A48680744}" sibTransId="{DA3FFA33-4665-49E1-A8D1-32E02E932AE8}"/>
    <dgm:cxn modelId="{877029D9-37EE-4397-9E4A-3AE7FB4909F5}" type="presOf" srcId="{23CD705A-7681-4F5A-BA80-F55FC1987F8B}" destId="{14C4DFCB-4E20-455A-80A7-09DBB94B7BE7}" srcOrd="2" destOrd="0" presId="urn:microsoft.com/office/officeart/2005/8/layout/gear1"/>
    <dgm:cxn modelId="{B88E79B8-B971-49D2-B98D-2B3205D69E32}" type="presOf" srcId="{53C3ADFA-8019-456F-8C81-7A43F0B8CEC6}" destId="{110CFECC-884C-49DC-BD57-FAF5B7D5D278}" srcOrd="0" destOrd="0" presId="urn:microsoft.com/office/officeart/2005/8/layout/gear1"/>
    <dgm:cxn modelId="{B66D4DB9-6B07-4915-A931-434A4308A245}" type="presOf" srcId="{B19BD57F-2785-4AEA-9BA7-172822D29191}" destId="{67BA4EC5-D9AA-4A18-A563-26C8C5F9682B}" srcOrd="0" destOrd="0" presId="urn:microsoft.com/office/officeart/2005/8/layout/gear1"/>
    <dgm:cxn modelId="{100F01D1-C12D-4BC8-8605-AE7D4D963AC5}" srcId="{B19BD57F-2785-4AEA-9BA7-172822D29191}" destId="{E37DA2C1-F576-4DA9-91BD-2D1C7A853619}" srcOrd="6" destOrd="0" parTransId="{D5466E5F-2BCC-4CCB-A186-A6CB0297F748}" sibTransId="{EDEEAC9D-3A4A-44EE-B2A0-0FD44915366E}"/>
    <dgm:cxn modelId="{087438E6-15BF-46B0-8313-9C7B6BCE2945}" srcId="{B19BD57F-2785-4AEA-9BA7-172822D29191}" destId="{227709DF-DE22-45A7-A3E2-F4EF503EAAA2}" srcOrd="4" destOrd="0" parTransId="{CD1808F0-17C9-4D5A-957D-6313CCECB266}" sibTransId="{39769A9A-6689-492D-B3AD-EFC2F57F2846}"/>
    <dgm:cxn modelId="{B64FE8F7-07A6-4F7D-903C-D303500F682A}" type="presOf" srcId="{125025A3-BD58-4568-8EFA-2743B8C595D9}" destId="{5E6307D3-C06E-44B7-B168-F9EDD4FE3113}" srcOrd="1" destOrd="0" presId="urn:microsoft.com/office/officeart/2005/8/layout/gear1"/>
    <dgm:cxn modelId="{F7792EE6-3327-4A7A-8C44-31948EAE4161}" type="presOf" srcId="{6804CFEA-CB4D-4DAC-9218-BEA0915BBE8F}" destId="{8F89D28A-EBD8-4B3B-8101-10C03C8C8462}" srcOrd="0" destOrd="0" presId="urn:microsoft.com/office/officeart/2005/8/layout/gear1"/>
    <dgm:cxn modelId="{1F56EEDF-F56A-4B48-AF58-CE47DC0EE8E0}" type="presOf" srcId="{DD3C6D22-ADAB-4C62-84F3-ECDFFEA185B9}" destId="{174A804C-68D5-48FD-89B4-6F0A379117DC}" srcOrd="3" destOrd="0" presId="urn:microsoft.com/office/officeart/2005/8/layout/gear1"/>
    <dgm:cxn modelId="{1E55572E-DE8C-4CB2-AD5C-5F9151B46E21}" type="presOf" srcId="{DD3C6D22-ADAB-4C62-84F3-ECDFFEA185B9}" destId="{EB04EA5D-FABA-4AE3-B5AC-0BC03C3301C5}" srcOrd="0" destOrd="0" presId="urn:microsoft.com/office/officeart/2005/8/layout/gear1"/>
    <dgm:cxn modelId="{1B55AA2E-8D58-4D2C-A92A-3A374C496160}" type="presOf" srcId="{125025A3-BD58-4568-8EFA-2743B8C595D9}" destId="{49348C14-0DF6-459D-A833-405F84422A00}" srcOrd="0" destOrd="0" presId="urn:microsoft.com/office/officeart/2005/8/layout/gear1"/>
    <dgm:cxn modelId="{8D2719AC-7FBE-494F-8738-A56B5FE28DA5}" type="presOf" srcId="{DD3C6D22-ADAB-4C62-84F3-ECDFFEA185B9}" destId="{19DA484D-C6DB-4C84-A6E5-7DE997111F45}" srcOrd="2" destOrd="0" presId="urn:microsoft.com/office/officeart/2005/8/layout/gear1"/>
    <dgm:cxn modelId="{74CB2B42-D281-4219-9424-531DD3FC7521}" srcId="{B19BD57F-2785-4AEA-9BA7-172822D29191}" destId="{483B2521-9528-41D5-A6C6-AF7D89D55376}" srcOrd="7" destOrd="0" parTransId="{882A554B-182F-4BBF-A393-0CB6441F0C6D}" sibTransId="{79BFE086-5725-4460-B656-B903D18D9329}"/>
    <dgm:cxn modelId="{FFD7A376-9A1A-4BF8-84F0-DE5F4E71FEE6}" type="presOf" srcId="{125025A3-BD58-4568-8EFA-2743B8C595D9}" destId="{B40909E4-73C7-4B50-A8B6-B7EC966C1E89}" srcOrd="2" destOrd="0" presId="urn:microsoft.com/office/officeart/2005/8/layout/gear1"/>
    <dgm:cxn modelId="{485C0C30-6E39-44DB-9394-D0DD8834BA74}" type="presOf" srcId="{B2CD3AB5-E34F-43C6-A4A6-E53DCC0B0201}" destId="{8656A46D-B5A5-4F58-A68A-58458456AF17}" srcOrd="0" destOrd="0" presId="urn:microsoft.com/office/officeart/2005/8/layout/gear1"/>
    <dgm:cxn modelId="{50EC934F-B1B8-457E-884E-7751CC4DDB3E}" type="presOf" srcId="{23CD705A-7681-4F5A-BA80-F55FC1987F8B}" destId="{82C585BD-E7A0-48D5-8203-344341B06CB4}" srcOrd="1" destOrd="0" presId="urn:microsoft.com/office/officeart/2005/8/layout/gear1"/>
    <dgm:cxn modelId="{33B6DF16-619C-45B9-9ACD-A1A4ABE44BC0}" srcId="{B19BD57F-2785-4AEA-9BA7-172822D29191}" destId="{DD3C6D22-ADAB-4C62-84F3-ECDFFEA185B9}" srcOrd="2" destOrd="0" parTransId="{D3A3FA9C-D3A4-4440-8D90-ABB470AF0AE8}" sibTransId="{6804CFEA-CB4D-4DAC-9218-BEA0915BBE8F}"/>
    <dgm:cxn modelId="{4D236B5C-0AE7-43CD-B199-8D1E6FD44256}" srcId="{B19BD57F-2785-4AEA-9BA7-172822D29191}" destId="{23CD705A-7681-4F5A-BA80-F55FC1987F8B}" srcOrd="0" destOrd="0" parTransId="{DE61D629-0B86-4161-B164-A9EDC5EE618E}" sibTransId="{B2CD3AB5-E34F-43C6-A4A6-E53DCC0B0201}"/>
    <dgm:cxn modelId="{8A072001-1506-4571-A93E-8733B9FD266A}" srcId="{B19BD57F-2785-4AEA-9BA7-172822D29191}" destId="{125025A3-BD58-4568-8EFA-2743B8C595D9}" srcOrd="1" destOrd="0" parTransId="{9E017AC6-8141-49E7-A2AE-769AC0788567}" sibTransId="{53C3ADFA-8019-456F-8C81-7A43F0B8CEC6}"/>
    <dgm:cxn modelId="{60FD7DC2-EB21-4DE7-9524-0A9D8880DFAF}" srcId="{B19BD57F-2785-4AEA-9BA7-172822D29191}" destId="{FC4E4DE8-092F-48E0-BD0B-0C958AE52DBA}" srcOrd="3" destOrd="0" parTransId="{ECC4AB9B-F6E4-4FE7-B043-402FAB0A0462}" sibTransId="{0798B23D-C341-4657-AD71-EC5963799D1A}"/>
    <dgm:cxn modelId="{DB39BAA2-26AD-4D05-AC83-46A5F47C3B01}" srcId="{B19BD57F-2785-4AEA-9BA7-172822D29191}" destId="{DFC775BA-53B5-46EC-B688-1386A6BB2F82}" srcOrd="8" destOrd="0" parTransId="{2DF62036-08DA-4FA8-B4ED-D6A21260CB03}" sibTransId="{9021048A-FEBC-46E0-82FF-680BCE8677AC}"/>
    <dgm:cxn modelId="{1512D4FB-098C-4FF4-A158-0CF64198D4DF}" type="presOf" srcId="{DD3C6D22-ADAB-4C62-84F3-ECDFFEA185B9}" destId="{56742AEE-3F04-4EC8-B395-5EB92B24C167}" srcOrd="1" destOrd="0" presId="urn:microsoft.com/office/officeart/2005/8/layout/gear1"/>
    <dgm:cxn modelId="{37344EEA-ACF9-483A-86AE-94B9E61611A9}" type="presParOf" srcId="{67BA4EC5-D9AA-4A18-A563-26C8C5F9682B}" destId="{55386C0E-642E-49EC-B76B-AC67C314A654}" srcOrd="0" destOrd="0" presId="urn:microsoft.com/office/officeart/2005/8/layout/gear1"/>
    <dgm:cxn modelId="{0C7AC64C-DD91-4FAF-8F90-F80A9901C0A1}" type="presParOf" srcId="{67BA4EC5-D9AA-4A18-A563-26C8C5F9682B}" destId="{82C585BD-E7A0-48D5-8203-344341B06CB4}" srcOrd="1" destOrd="0" presId="urn:microsoft.com/office/officeart/2005/8/layout/gear1"/>
    <dgm:cxn modelId="{C023247C-1CC2-48DF-B4D9-F4103863C3DA}" type="presParOf" srcId="{67BA4EC5-D9AA-4A18-A563-26C8C5F9682B}" destId="{14C4DFCB-4E20-455A-80A7-09DBB94B7BE7}" srcOrd="2" destOrd="0" presId="urn:microsoft.com/office/officeart/2005/8/layout/gear1"/>
    <dgm:cxn modelId="{DF4B9401-F4CC-4E72-8D7E-FA72AF9A9748}" type="presParOf" srcId="{67BA4EC5-D9AA-4A18-A563-26C8C5F9682B}" destId="{49348C14-0DF6-459D-A833-405F84422A00}" srcOrd="3" destOrd="0" presId="urn:microsoft.com/office/officeart/2005/8/layout/gear1"/>
    <dgm:cxn modelId="{6260BFA5-9074-4A6E-8618-7C01A090E176}" type="presParOf" srcId="{67BA4EC5-D9AA-4A18-A563-26C8C5F9682B}" destId="{5E6307D3-C06E-44B7-B168-F9EDD4FE3113}" srcOrd="4" destOrd="0" presId="urn:microsoft.com/office/officeart/2005/8/layout/gear1"/>
    <dgm:cxn modelId="{86DED2AC-7745-40CF-844D-1511F07BD673}" type="presParOf" srcId="{67BA4EC5-D9AA-4A18-A563-26C8C5F9682B}" destId="{B40909E4-73C7-4B50-A8B6-B7EC966C1E89}" srcOrd="5" destOrd="0" presId="urn:microsoft.com/office/officeart/2005/8/layout/gear1"/>
    <dgm:cxn modelId="{52340218-02B1-4148-B2B0-1912DE2EE291}" type="presParOf" srcId="{67BA4EC5-D9AA-4A18-A563-26C8C5F9682B}" destId="{EB04EA5D-FABA-4AE3-B5AC-0BC03C3301C5}" srcOrd="6" destOrd="0" presId="urn:microsoft.com/office/officeart/2005/8/layout/gear1"/>
    <dgm:cxn modelId="{7EB59D6B-2476-41D7-B8ED-0550AE960606}" type="presParOf" srcId="{67BA4EC5-D9AA-4A18-A563-26C8C5F9682B}" destId="{56742AEE-3F04-4EC8-B395-5EB92B24C167}" srcOrd="7" destOrd="0" presId="urn:microsoft.com/office/officeart/2005/8/layout/gear1"/>
    <dgm:cxn modelId="{70A4DA17-CB31-4406-B483-413B9DC94DBA}" type="presParOf" srcId="{67BA4EC5-D9AA-4A18-A563-26C8C5F9682B}" destId="{19DA484D-C6DB-4C84-A6E5-7DE997111F45}" srcOrd="8" destOrd="0" presId="urn:microsoft.com/office/officeart/2005/8/layout/gear1"/>
    <dgm:cxn modelId="{35AB5D0E-DC82-438D-B205-03AFDC0888DE}" type="presParOf" srcId="{67BA4EC5-D9AA-4A18-A563-26C8C5F9682B}" destId="{174A804C-68D5-48FD-89B4-6F0A379117DC}" srcOrd="9" destOrd="0" presId="urn:microsoft.com/office/officeart/2005/8/layout/gear1"/>
    <dgm:cxn modelId="{A5D91FF7-D07A-4BA7-9531-DB49EC5EC717}" type="presParOf" srcId="{67BA4EC5-D9AA-4A18-A563-26C8C5F9682B}" destId="{8656A46D-B5A5-4F58-A68A-58458456AF17}" srcOrd="10" destOrd="0" presId="urn:microsoft.com/office/officeart/2005/8/layout/gear1"/>
    <dgm:cxn modelId="{55829220-0111-4FD2-8D49-CFBC40C0D212}" type="presParOf" srcId="{67BA4EC5-D9AA-4A18-A563-26C8C5F9682B}" destId="{110CFECC-884C-49DC-BD57-FAF5B7D5D278}" srcOrd="11" destOrd="0" presId="urn:microsoft.com/office/officeart/2005/8/layout/gear1"/>
    <dgm:cxn modelId="{B9C94314-9853-4A66-9E5E-9D37938A50AD}" type="presParOf" srcId="{67BA4EC5-D9AA-4A18-A563-26C8C5F9682B}" destId="{8F89D28A-EBD8-4B3B-8101-10C03C8C8462}"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519D3A-7FB8-4839-8156-070DF1A21E29}" type="doc">
      <dgm:prSet loTypeId="urn:microsoft.com/office/officeart/2005/8/layout/gear1" loCatId="cycle" qsTypeId="urn:microsoft.com/office/officeart/2005/8/quickstyle/3d2#2" qsCatId="3D" csTypeId="urn:microsoft.com/office/officeart/2005/8/colors/accent1_2" csCatId="accent1" phldr="1"/>
      <dgm:spPr/>
    </dgm:pt>
    <dgm:pt modelId="{67F46C07-603E-4FA0-8B50-AA6F1DAF1A60}">
      <dgm:prSet phldrT="[Text]"/>
      <dgm:spPr/>
      <dgm:t>
        <a:bodyPr/>
        <a:lstStyle/>
        <a:p>
          <a:r>
            <a:rPr lang="de-DE" dirty="0"/>
            <a:t>Aufmerksamkeit</a:t>
          </a:r>
        </a:p>
      </dgm:t>
    </dgm:pt>
    <dgm:pt modelId="{3D03B588-F246-4036-AAEA-F99A5D872EF0}" type="parTrans" cxnId="{88C84986-C7D2-48FB-A667-5BB23DB3C7DF}">
      <dgm:prSet/>
      <dgm:spPr/>
      <dgm:t>
        <a:bodyPr/>
        <a:lstStyle/>
        <a:p>
          <a:endParaRPr lang="de-DE"/>
        </a:p>
      </dgm:t>
    </dgm:pt>
    <dgm:pt modelId="{22730E91-62C4-4C14-8FCB-6A3969EDA1A7}" type="sibTrans" cxnId="{88C84986-C7D2-48FB-A667-5BB23DB3C7DF}">
      <dgm:prSet/>
      <dgm:spPr/>
      <dgm:t>
        <a:bodyPr/>
        <a:lstStyle/>
        <a:p>
          <a:endParaRPr lang="de-DE"/>
        </a:p>
      </dgm:t>
    </dgm:pt>
    <dgm:pt modelId="{B7AAB796-FCC6-4982-B1B6-784173F8D7FD}">
      <dgm:prSet phldrT="[Text]"/>
      <dgm:spPr/>
      <dgm:t>
        <a:bodyPr/>
        <a:lstStyle/>
        <a:p>
          <a:r>
            <a:rPr lang="de-DE" dirty="0"/>
            <a:t>Eigene Ziele und Emotionen beim Lernen</a:t>
          </a:r>
        </a:p>
      </dgm:t>
    </dgm:pt>
    <dgm:pt modelId="{0FDF416A-DD7D-4A90-8E24-FD661BB89B58}" type="parTrans" cxnId="{541392CF-D1A7-4946-8D1F-C178ED11459A}">
      <dgm:prSet/>
      <dgm:spPr/>
      <dgm:t>
        <a:bodyPr/>
        <a:lstStyle/>
        <a:p>
          <a:endParaRPr lang="de-DE"/>
        </a:p>
      </dgm:t>
    </dgm:pt>
    <dgm:pt modelId="{049D9D41-D655-4381-B52D-CF5BAC2CD763}" type="sibTrans" cxnId="{541392CF-D1A7-4946-8D1F-C178ED11459A}">
      <dgm:prSet/>
      <dgm:spPr/>
      <dgm:t>
        <a:bodyPr/>
        <a:lstStyle/>
        <a:p>
          <a:endParaRPr lang="de-DE"/>
        </a:p>
      </dgm:t>
    </dgm:pt>
    <dgm:pt modelId="{17227347-322D-4EB5-B063-A132E9BDE557}">
      <dgm:prSet phldrT="[Text]"/>
      <dgm:spPr/>
      <dgm:t>
        <a:bodyPr/>
        <a:lstStyle/>
        <a:p>
          <a:r>
            <a:rPr lang="de-DE" dirty="0"/>
            <a:t>Motivation und Selbstkonzept</a:t>
          </a:r>
        </a:p>
      </dgm:t>
    </dgm:pt>
    <dgm:pt modelId="{AC6F901D-93D7-4C28-BC3F-0707076A3788}" type="parTrans" cxnId="{8C550B70-554A-4C9A-B79D-895B548CE86F}">
      <dgm:prSet/>
      <dgm:spPr/>
      <dgm:t>
        <a:bodyPr/>
        <a:lstStyle/>
        <a:p>
          <a:endParaRPr lang="de-DE"/>
        </a:p>
      </dgm:t>
    </dgm:pt>
    <dgm:pt modelId="{49BB3F96-C15D-454C-971E-938C21A3E202}" type="sibTrans" cxnId="{8C550B70-554A-4C9A-B79D-895B548CE86F}">
      <dgm:prSet/>
      <dgm:spPr/>
      <dgm:t>
        <a:bodyPr/>
        <a:lstStyle/>
        <a:p>
          <a:endParaRPr lang="de-DE"/>
        </a:p>
      </dgm:t>
    </dgm:pt>
    <dgm:pt modelId="{B58E7661-8209-4797-A9B9-125FA723BAC4}">
      <dgm:prSet phldrT="[Text]"/>
      <dgm:spPr/>
      <dgm:t>
        <a:bodyPr/>
        <a:lstStyle/>
        <a:p>
          <a:endParaRPr lang="de-DE" dirty="0"/>
        </a:p>
      </dgm:t>
    </dgm:pt>
    <dgm:pt modelId="{4F10E136-5D65-4878-9839-094EB3046506}" type="parTrans" cxnId="{2FB8BC5B-5E29-49B8-A5E2-1977CB370476}">
      <dgm:prSet/>
      <dgm:spPr/>
      <dgm:t>
        <a:bodyPr/>
        <a:lstStyle/>
        <a:p>
          <a:endParaRPr lang="de-DE"/>
        </a:p>
      </dgm:t>
    </dgm:pt>
    <dgm:pt modelId="{ECD1134B-2C90-4804-9DC3-54E44AACDAD9}" type="sibTrans" cxnId="{2FB8BC5B-5E29-49B8-A5E2-1977CB370476}">
      <dgm:prSet/>
      <dgm:spPr/>
      <dgm:t>
        <a:bodyPr/>
        <a:lstStyle/>
        <a:p>
          <a:endParaRPr lang="de-DE"/>
        </a:p>
      </dgm:t>
    </dgm:pt>
    <dgm:pt modelId="{12AEB0EE-2028-4EC2-94A2-DD7639E456C3}" type="pres">
      <dgm:prSet presAssocID="{4D519D3A-7FB8-4839-8156-070DF1A21E29}" presName="composite" presStyleCnt="0">
        <dgm:presLayoutVars>
          <dgm:chMax val="3"/>
          <dgm:animLvl val="lvl"/>
          <dgm:resizeHandles val="exact"/>
        </dgm:presLayoutVars>
      </dgm:prSet>
      <dgm:spPr/>
    </dgm:pt>
    <dgm:pt modelId="{7B5A4B7E-A323-4B86-829F-DC6D25075E26}" type="pres">
      <dgm:prSet presAssocID="{67F46C07-603E-4FA0-8B50-AA6F1DAF1A60}" presName="gear1" presStyleLbl="node1" presStyleIdx="0" presStyleCnt="3" custScaleX="76200" custScaleY="73582" custLinFactNeighborX="41511" custLinFactNeighborY="-47300">
        <dgm:presLayoutVars>
          <dgm:chMax val="1"/>
          <dgm:bulletEnabled val="1"/>
        </dgm:presLayoutVars>
      </dgm:prSet>
      <dgm:spPr/>
      <dgm:t>
        <a:bodyPr/>
        <a:lstStyle/>
        <a:p>
          <a:endParaRPr lang="de-DE"/>
        </a:p>
      </dgm:t>
    </dgm:pt>
    <dgm:pt modelId="{D773FEC2-D839-4CFC-93AF-42A1B9198E38}" type="pres">
      <dgm:prSet presAssocID="{67F46C07-603E-4FA0-8B50-AA6F1DAF1A60}" presName="gear1srcNode" presStyleLbl="node1" presStyleIdx="0" presStyleCnt="3"/>
      <dgm:spPr/>
      <dgm:t>
        <a:bodyPr/>
        <a:lstStyle/>
        <a:p>
          <a:endParaRPr lang="de-DE"/>
        </a:p>
      </dgm:t>
    </dgm:pt>
    <dgm:pt modelId="{66D4C1CE-857C-403B-BB86-F353D84833CF}" type="pres">
      <dgm:prSet presAssocID="{67F46C07-603E-4FA0-8B50-AA6F1DAF1A60}" presName="gear1dstNode" presStyleLbl="node1" presStyleIdx="0" presStyleCnt="3"/>
      <dgm:spPr/>
      <dgm:t>
        <a:bodyPr/>
        <a:lstStyle/>
        <a:p>
          <a:endParaRPr lang="de-DE"/>
        </a:p>
      </dgm:t>
    </dgm:pt>
    <dgm:pt modelId="{D8A5D3AD-FB5E-497E-9C27-EC62CFC7E3FE}" type="pres">
      <dgm:prSet presAssocID="{B7AAB796-FCC6-4982-B1B6-784173F8D7FD}" presName="gear2" presStyleLbl="node1" presStyleIdx="1" presStyleCnt="3" custLinFactNeighborX="90000" custLinFactNeighborY="60625">
        <dgm:presLayoutVars>
          <dgm:chMax val="1"/>
          <dgm:bulletEnabled val="1"/>
        </dgm:presLayoutVars>
      </dgm:prSet>
      <dgm:spPr/>
      <dgm:t>
        <a:bodyPr/>
        <a:lstStyle/>
        <a:p>
          <a:endParaRPr lang="de-DE"/>
        </a:p>
      </dgm:t>
    </dgm:pt>
    <dgm:pt modelId="{00E3AF85-42E4-49A4-9197-C1606FC0EBF6}" type="pres">
      <dgm:prSet presAssocID="{B7AAB796-FCC6-4982-B1B6-784173F8D7FD}" presName="gear2srcNode" presStyleLbl="node1" presStyleIdx="1" presStyleCnt="3"/>
      <dgm:spPr/>
      <dgm:t>
        <a:bodyPr/>
        <a:lstStyle/>
        <a:p>
          <a:endParaRPr lang="de-DE"/>
        </a:p>
      </dgm:t>
    </dgm:pt>
    <dgm:pt modelId="{A47DE707-7FB3-4303-8927-E96AE9E64014}" type="pres">
      <dgm:prSet presAssocID="{B7AAB796-FCC6-4982-B1B6-784173F8D7FD}" presName="gear2dstNode" presStyleLbl="node1" presStyleIdx="1" presStyleCnt="3"/>
      <dgm:spPr/>
      <dgm:t>
        <a:bodyPr/>
        <a:lstStyle/>
        <a:p>
          <a:endParaRPr lang="de-DE"/>
        </a:p>
      </dgm:t>
    </dgm:pt>
    <dgm:pt modelId="{223AE11B-4AA4-4B59-871B-214A1FC82FB5}" type="pres">
      <dgm:prSet presAssocID="{17227347-322D-4EB5-B063-A132E9BDE557}" presName="gear3" presStyleLbl="node1" presStyleIdx="2" presStyleCnt="3" custLinFactNeighborX="13194" custLinFactNeighborY="-8440"/>
      <dgm:spPr/>
      <dgm:t>
        <a:bodyPr/>
        <a:lstStyle/>
        <a:p>
          <a:endParaRPr lang="de-DE"/>
        </a:p>
      </dgm:t>
    </dgm:pt>
    <dgm:pt modelId="{8082AC5C-EE3F-424C-94D7-9A2E06B073D7}" type="pres">
      <dgm:prSet presAssocID="{17227347-322D-4EB5-B063-A132E9BDE557}" presName="gear3tx" presStyleLbl="node1" presStyleIdx="2" presStyleCnt="3">
        <dgm:presLayoutVars>
          <dgm:chMax val="1"/>
          <dgm:bulletEnabled val="1"/>
        </dgm:presLayoutVars>
      </dgm:prSet>
      <dgm:spPr/>
      <dgm:t>
        <a:bodyPr/>
        <a:lstStyle/>
        <a:p>
          <a:endParaRPr lang="de-DE"/>
        </a:p>
      </dgm:t>
    </dgm:pt>
    <dgm:pt modelId="{6B9EF602-86CC-4519-8896-3964F2A8C476}" type="pres">
      <dgm:prSet presAssocID="{17227347-322D-4EB5-B063-A132E9BDE557}" presName="gear3srcNode" presStyleLbl="node1" presStyleIdx="2" presStyleCnt="3"/>
      <dgm:spPr/>
      <dgm:t>
        <a:bodyPr/>
        <a:lstStyle/>
        <a:p>
          <a:endParaRPr lang="de-DE"/>
        </a:p>
      </dgm:t>
    </dgm:pt>
    <dgm:pt modelId="{C4B4869C-535A-4994-92A0-D54136226E96}" type="pres">
      <dgm:prSet presAssocID="{17227347-322D-4EB5-B063-A132E9BDE557}" presName="gear3dstNode" presStyleLbl="node1" presStyleIdx="2" presStyleCnt="3"/>
      <dgm:spPr/>
      <dgm:t>
        <a:bodyPr/>
        <a:lstStyle/>
        <a:p>
          <a:endParaRPr lang="de-DE"/>
        </a:p>
      </dgm:t>
    </dgm:pt>
    <dgm:pt modelId="{EECF6274-F293-4880-A215-D72BF069BE0B}" type="pres">
      <dgm:prSet presAssocID="{22730E91-62C4-4C14-8FCB-6A3969EDA1A7}" presName="connector1" presStyleLbl="sibTrans2D1" presStyleIdx="0" presStyleCnt="3" custScaleX="46781" custScaleY="60626" custLinFactNeighborX="40019" custLinFactNeighborY="-29771"/>
      <dgm:spPr/>
      <dgm:t>
        <a:bodyPr/>
        <a:lstStyle/>
        <a:p>
          <a:endParaRPr lang="de-DE"/>
        </a:p>
      </dgm:t>
    </dgm:pt>
    <dgm:pt modelId="{343B1469-E557-4EAA-B3A0-FDB99DB2D1D0}" type="pres">
      <dgm:prSet presAssocID="{049D9D41-D655-4381-B52D-CF5BAC2CD763}" presName="connector2" presStyleLbl="sibTrans2D1" presStyleIdx="1" presStyleCnt="3" custAng="8887810" custLinFactNeighborX="60733" custLinFactNeighborY="-57100"/>
      <dgm:spPr/>
      <dgm:t>
        <a:bodyPr/>
        <a:lstStyle/>
        <a:p>
          <a:endParaRPr lang="de-DE"/>
        </a:p>
      </dgm:t>
    </dgm:pt>
    <dgm:pt modelId="{B0637FA9-AB58-4F0E-B3E4-D3DBBA0BA051}" type="pres">
      <dgm:prSet presAssocID="{49BB3F96-C15D-454C-971E-938C21A3E202}" presName="connector3" presStyleLbl="sibTrans2D1" presStyleIdx="2" presStyleCnt="3" custLinFactNeighborX="13892" custLinFactNeighborY="-7011"/>
      <dgm:spPr/>
      <dgm:t>
        <a:bodyPr/>
        <a:lstStyle/>
        <a:p>
          <a:endParaRPr lang="de-DE"/>
        </a:p>
      </dgm:t>
    </dgm:pt>
  </dgm:ptLst>
  <dgm:cxnLst>
    <dgm:cxn modelId="{BF11B005-A476-466C-92F0-94B09F1F4065}" type="presOf" srcId="{22730E91-62C4-4C14-8FCB-6A3969EDA1A7}" destId="{EECF6274-F293-4880-A215-D72BF069BE0B}" srcOrd="0" destOrd="0" presId="urn:microsoft.com/office/officeart/2005/8/layout/gear1"/>
    <dgm:cxn modelId="{17307566-4D82-477A-8180-4D0E9DE6486B}" type="presOf" srcId="{67F46C07-603E-4FA0-8B50-AA6F1DAF1A60}" destId="{66D4C1CE-857C-403B-BB86-F353D84833CF}" srcOrd="2" destOrd="0" presId="urn:microsoft.com/office/officeart/2005/8/layout/gear1"/>
    <dgm:cxn modelId="{762D1D84-1BFB-4AC8-900D-E2ABEEE59EAD}" type="presOf" srcId="{049D9D41-D655-4381-B52D-CF5BAC2CD763}" destId="{343B1469-E557-4EAA-B3A0-FDB99DB2D1D0}" srcOrd="0" destOrd="0" presId="urn:microsoft.com/office/officeart/2005/8/layout/gear1"/>
    <dgm:cxn modelId="{24DFF897-3277-4660-B8C9-DB6512D9C846}" type="presOf" srcId="{49BB3F96-C15D-454C-971E-938C21A3E202}" destId="{B0637FA9-AB58-4F0E-B3E4-D3DBBA0BA051}" srcOrd="0" destOrd="0" presId="urn:microsoft.com/office/officeart/2005/8/layout/gear1"/>
    <dgm:cxn modelId="{2FB8BC5B-5E29-49B8-A5E2-1977CB370476}" srcId="{4D519D3A-7FB8-4839-8156-070DF1A21E29}" destId="{B58E7661-8209-4797-A9B9-125FA723BAC4}" srcOrd="3" destOrd="0" parTransId="{4F10E136-5D65-4878-9839-094EB3046506}" sibTransId="{ECD1134B-2C90-4804-9DC3-54E44AACDAD9}"/>
    <dgm:cxn modelId="{5652986B-FA3E-4C5F-AC6B-0319C2F39FD4}" type="presOf" srcId="{17227347-322D-4EB5-B063-A132E9BDE557}" destId="{223AE11B-4AA4-4B59-871B-214A1FC82FB5}" srcOrd="0" destOrd="0" presId="urn:microsoft.com/office/officeart/2005/8/layout/gear1"/>
    <dgm:cxn modelId="{69EB17B9-D40B-45D9-B2B8-2059894F2C1C}" type="presOf" srcId="{B7AAB796-FCC6-4982-B1B6-784173F8D7FD}" destId="{00E3AF85-42E4-49A4-9197-C1606FC0EBF6}" srcOrd="1" destOrd="0" presId="urn:microsoft.com/office/officeart/2005/8/layout/gear1"/>
    <dgm:cxn modelId="{24620298-315C-475E-B553-1435E597C497}" type="presOf" srcId="{17227347-322D-4EB5-B063-A132E9BDE557}" destId="{C4B4869C-535A-4994-92A0-D54136226E96}" srcOrd="3" destOrd="0" presId="urn:microsoft.com/office/officeart/2005/8/layout/gear1"/>
    <dgm:cxn modelId="{DD47FE28-A466-4EA8-B657-76CFDC271530}" type="presOf" srcId="{67F46C07-603E-4FA0-8B50-AA6F1DAF1A60}" destId="{7B5A4B7E-A323-4B86-829F-DC6D25075E26}" srcOrd="0" destOrd="0" presId="urn:microsoft.com/office/officeart/2005/8/layout/gear1"/>
    <dgm:cxn modelId="{8C550B70-554A-4C9A-B79D-895B548CE86F}" srcId="{4D519D3A-7FB8-4839-8156-070DF1A21E29}" destId="{17227347-322D-4EB5-B063-A132E9BDE557}" srcOrd="2" destOrd="0" parTransId="{AC6F901D-93D7-4C28-BC3F-0707076A3788}" sibTransId="{49BB3F96-C15D-454C-971E-938C21A3E202}"/>
    <dgm:cxn modelId="{42CA1002-5D29-40F9-B1BE-888979D3742B}" type="presOf" srcId="{17227347-322D-4EB5-B063-A132E9BDE557}" destId="{8082AC5C-EE3F-424C-94D7-9A2E06B073D7}" srcOrd="1" destOrd="0" presId="urn:microsoft.com/office/officeart/2005/8/layout/gear1"/>
    <dgm:cxn modelId="{C45BA616-1251-4AAC-A479-CA10112A9D0E}" type="presOf" srcId="{4D519D3A-7FB8-4839-8156-070DF1A21E29}" destId="{12AEB0EE-2028-4EC2-94A2-DD7639E456C3}" srcOrd="0" destOrd="0" presId="urn:microsoft.com/office/officeart/2005/8/layout/gear1"/>
    <dgm:cxn modelId="{73ED26B1-140B-4EAF-BB18-6961DE298193}" type="presOf" srcId="{67F46C07-603E-4FA0-8B50-AA6F1DAF1A60}" destId="{D773FEC2-D839-4CFC-93AF-42A1B9198E38}" srcOrd="1" destOrd="0" presId="urn:microsoft.com/office/officeart/2005/8/layout/gear1"/>
    <dgm:cxn modelId="{541392CF-D1A7-4946-8D1F-C178ED11459A}" srcId="{4D519D3A-7FB8-4839-8156-070DF1A21E29}" destId="{B7AAB796-FCC6-4982-B1B6-784173F8D7FD}" srcOrd="1" destOrd="0" parTransId="{0FDF416A-DD7D-4A90-8E24-FD661BB89B58}" sibTransId="{049D9D41-D655-4381-B52D-CF5BAC2CD763}"/>
    <dgm:cxn modelId="{F7D19EA8-979A-4144-91E2-F3ACF0877BAB}" type="presOf" srcId="{B7AAB796-FCC6-4982-B1B6-784173F8D7FD}" destId="{A47DE707-7FB3-4303-8927-E96AE9E64014}" srcOrd="2" destOrd="0" presId="urn:microsoft.com/office/officeart/2005/8/layout/gear1"/>
    <dgm:cxn modelId="{2525021D-5AF1-4156-8843-0AB2F03C8BC6}" type="presOf" srcId="{B7AAB796-FCC6-4982-B1B6-784173F8D7FD}" destId="{D8A5D3AD-FB5E-497E-9C27-EC62CFC7E3FE}" srcOrd="0" destOrd="0" presId="urn:microsoft.com/office/officeart/2005/8/layout/gear1"/>
    <dgm:cxn modelId="{88C84986-C7D2-48FB-A667-5BB23DB3C7DF}" srcId="{4D519D3A-7FB8-4839-8156-070DF1A21E29}" destId="{67F46C07-603E-4FA0-8B50-AA6F1DAF1A60}" srcOrd="0" destOrd="0" parTransId="{3D03B588-F246-4036-AAEA-F99A5D872EF0}" sibTransId="{22730E91-62C4-4C14-8FCB-6A3969EDA1A7}"/>
    <dgm:cxn modelId="{99C1A720-FE77-4DEE-A9A6-255E48D48B2E}" type="presOf" srcId="{17227347-322D-4EB5-B063-A132E9BDE557}" destId="{6B9EF602-86CC-4519-8896-3964F2A8C476}" srcOrd="2" destOrd="0" presId="urn:microsoft.com/office/officeart/2005/8/layout/gear1"/>
    <dgm:cxn modelId="{47CC6BD6-AE8D-475D-B494-886F1D593AFA}" type="presParOf" srcId="{12AEB0EE-2028-4EC2-94A2-DD7639E456C3}" destId="{7B5A4B7E-A323-4B86-829F-DC6D25075E26}" srcOrd="0" destOrd="0" presId="urn:microsoft.com/office/officeart/2005/8/layout/gear1"/>
    <dgm:cxn modelId="{CC1A2355-FC95-44D3-A9D2-64054C371FD9}" type="presParOf" srcId="{12AEB0EE-2028-4EC2-94A2-DD7639E456C3}" destId="{D773FEC2-D839-4CFC-93AF-42A1B9198E38}" srcOrd="1" destOrd="0" presId="urn:microsoft.com/office/officeart/2005/8/layout/gear1"/>
    <dgm:cxn modelId="{D461E3E7-6107-4687-A81D-9F2A9BF5812E}" type="presParOf" srcId="{12AEB0EE-2028-4EC2-94A2-DD7639E456C3}" destId="{66D4C1CE-857C-403B-BB86-F353D84833CF}" srcOrd="2" destOrd="0" presId="urn:microsoft.com/office/officeart/2005/8/layout/gear1"/>
    <dgm:cxn modelId="{91C42173-E7F3-4304-A552-3C07ACF3D1E7}" type="presParOf" srcId="{12AEB0EE-2028-4EC2-94A2-DD7639E456C3}" destId="{D8A5D3AD-FB5E-497E-9C27-EC62CFC7E3FE}" srcOrd="3" destOrd="0" presId="urn:microsoft.com/office/officeart/2005/8/layout/gear1"/>
    <dgm:cxn modelId="{4E57D710-F560-418E-81C8-CFFCBADB1D94}" type="presParOf" srcId="{12AEB0EE-2028-4EC2-94A2-DD7639E456C3}" destId="{00E3AF85-42E4-49A4-9197-C1606FC0EBF6}" srcOrd="4" destOrd="0" presId="urn:microsoft.com/office/officeart/2005/8/layout/gear1"/>
    <dgm:cxn modelId="{CFE7DFC5-DB94-4DD1-B104-D7C2AF45AB27}" type="presParOf" srcId="{12AEB0EE-2028-4EC2-94A2-DD7639E456C3}" destId="{A47DE707-7FB3-4303-8927-E96AE9E64014}" srcOrd="5" destOrd="0" presId="urn:microsoft.com/office/officeart/2005/8/layout/gear1"/>
    <dgm:cxn modelId="{4FE3BF16-56F2-4B07-94BE-B285454090BC}" type="presParOf" srcId="{12AEB0EE-2028-4EC2-94A2-DD7639E456C3}" destId="{223AE11B-4AA4-4B59-871B-214A1FC82FB5}" srcOrd="6" destOrd="0" presId="urn:microsoft.com/office/officeart/2005/8/layout/gear1"/>
    <dgm:cxn modelId="{C98913F7-26DD-4ED6-949A-8AC14661C58A}" type="presParOf" srcId="{12AEB0EE-2028-4EC2-94A2-DD7639E456C3}" destId="{8082AC5C-EE3F-424C-94D7-9A2E06B073D7}" srcOrd="7" destOrd="0" presId="urn:microsoft.com/office/officeart/2005/8/layout/gear1"/>
    <dgm:cxn modelId="{8A84D048-7924-4643-BA06-5BB5DBF6672A}" type="presParOf" srcId="{12AEB0EE-2028-4EC2-94A2-DD7639E456C3}" destId="{6B9EF602-86CC-4519-8896-3964F2A8C476}" srcOrd="8" destOrd="0" presId="urn:microsoft.com/office/officeart/2005/8/layout/gear1"/>
    <dgm:cxn modelId="{391B7BAC-FB4C-417B-9DEA-1FD6B4BFADAA}" type="presParOf" srcId="{12AEB0EE-2028-4EC2-94A2-DD7639E456C3}" destId="{C4B4869C-535A-4994-92A0-D54136226E96}" srcOrd="9" destOrd="0" presId="urn:microsoft.com/office/officeart/2005/8/layout/gear1"/>
    <dgm:cxn modelId="{C95722AA-E97B-43B9-A30B-08C15CA70F0D}" type="presParOf" srcId="{12AEB0EE-2028-4EC2-94A2-DD7639E456C3}" destId="{EECF6274-F293-4880-A215-D72BF069BE0B}" srcOrd="10" destOrd="0" presId="urn:microsoft.com/office/officeart/2005/8/layout/gear1"/>
    <dgm:cxn modelId="{A26E40B3-5778-4E66-B751-B97DA634939A}" type="presParOf" srcId="{12AEB0EE-2028-4EC2-94A2-DD7639E456C3}" destId="{343B1469-E557-4EAA-B3A0-FDB99DB2D1D0}" srcOrd="11" destOrd="0" presId="urn:microsoft.com/office/officeart/2005/8/layout/gear1"/>
    <dgm:cxn modelId="{83DDAD9E-4281-40C9-8E39-FD926BC8CA18}" type="presParOf" srcId="{12AEB0EE-2028-4EC2-94A2-DD7639E456C3}" destId="{B0637FA9-AB58-4F0E-B3E4-D3DBBA0BA051}" srcOrd="12" destOrd="0" presId="urn:microsoft.com/office/officeart/2005/8/layout/gear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7F03F7-D70B-4CC8-9525-11EB80CAB08D}" type="doc">
      <dgm:prSet loTypeId="urn:microsoft.com/office/officeart/2005/8/layout/hList1" loCatId="list" qsTypeId="urn:microsoft.com/office/officeart/2005/8/quickstyle/simple3" qsCatId="simple" csTypeId="urn:microsoft.com/office/officeart/2005/8/colors/accent5_2" csCatId="accent5" phldr="1"/>
      <dgm:spPr/>
      <dgm:t>
        <a:bodyPr/>
        <a:lstStyle/>
        <a:p>
          <a:endParaRPr lang="de-DE"/>
        </a:p>
      </dgm:t>
    </dgm:pt>
    <dgm:pt modelId="{38A243AD-E6D2-4ABA-B94F-0E280E91B7A4}">
      <dgm:prSet phldrT="[Text]"/>
      <dgm:spPr/>
      <dgm:t>
        <a:bodyPr/>
        <a:lstStyle/>
        <a:p>
          <a:r>
            <a:rPr lang="de-DE" b="1" dirty="0">
              <a:cs typeface="Arial" pitchFamily="34" charset="0"/>
            </a:rPr>
            <a:t>Weiter ausführende „Werkzeuge“ - Ziel: Textanreicherung durch</a:t>
          </a:r>
          <a:endParaRPr lang="de-DE" dirty="0"/>
        </a:p>
      </dgm:t>
    </dgm:pt>
    <dgm:pt modelId="{7EEB7D18-0E25-4FA3-B7C4-E94A811CD6AB}" type="parTrans" cxnId="{E74182B9-CF03-42F2-B7E5-D6319C5251B9}">
      <dgm:prSet/>
      <dgm:spPr/>
      <dgm:t>
        <a:bodyPr/>
        <a:lstStyle/>
        <a:p>
          <a:endParaRPr lang="de-DE"/>
        </a:p>
      </dgm:t>
    </dgm:pt>
    <dgm:pt modelId="{4A4CECA2-69D8-46B9-A6DA-384009C88334}" type="sibTrans" cxnId="{E74182B9-CF03-42F2-B7E5-D6319C5251B9}">
      <dgm:prSet/>
      <dgm:spPr/>
      <dgm:t>
        <a:bodyPr/>
        <a:lstStyle/>
        <a:p>
          <a:endParaRPr lang="de-DE"/>
        </a:p>
      </dgm:t>
    </dgm:pt>
    <dgm:pt modelId="{FDB079EE-9F76-4435-838A-D3E4B4D03262}">
      <dgm:prSet phldrT="[Text]"/>
      <dgm:spPr/>
      <dgm:t>
        <a:bodyPr/>
        <a:lstStyle/>
        <a:p>
          <a:pPr>
            <a:buFont typeface="Arial" pitchFamily="34" charset="0"/>
            <a:buChar char="•"/>
          </a:pPr>
          <a:r>
            <a:rPr lang="de-DE" b="1" dirty="0"/>
            <a:t>Zusammenfassen der Kernaussage </a:t>
          </a:r>
          <a:endParaRPr lang="de-DE" dirty="0"/>
        </a:p>
      </dgm:t>
    </dgm:pt>
    <dgm:pt modelId="{07A129EB-BB7B-4491-99D3-A478014879B8}" type="parTrans" cxnId="{6B9DFD6F-1D23-46CE-A346-0F99FCDA5492}">
      <dgm:prSet/>
      <dgm:spPr/>
      <dgm:t>
        <a:bodyPr/>
        <a:lstStyle/>
        <a:p>
          <a:endParaRPr lang="de-DE"/>
        </a:p>
      </dgm:t>
    </dgm:pt>
    <dgm:pt modelId="{3E10C8F5-6C64-44AA-8D03-54053611874A}" type="sibTrans" cxnId="{6B9DFD6F-1D23-46CE-A346-0F99FCDA5492}">
      <dgm:prSet/>
      <dgm:spPr/>
      <dgm:t>
        <a:bodyPr/>
        <a:lstStyle/>
        <a:p>
          <a:endParaRPr lang="de-DE"/>
        </a:p>
      </dgm:t>
    </dgm:pt>
    <dgm:pt modelId="{D69261C0-386B-429D-8C93-3928A4B4DBB9}">
      <dgm:prSet phldrT="[Text]"/>
      <dgm:spPr/>
      <dgm:t>
        <a:bodyPr/>
        <a:lstStyle/>
        <a:p>
          <a:r>
            <a:rPr lang="de-DE" b="1" dirty="0">
              <a:cs typeface="Arial" pitchFamily="34" charset="0"/>
            </a:rPr>
            <a:t>Wiederholende „Werkzeuge“ - Ziel: Memorieren durch</a:t>
          </a:r>
          <a:endParaRPr lang="de-DE" dirty="0"/>
        </a:p>
      </dgm:t>
    </dgm:pt>
    <dgm:pt modelId="{D4D57D1E-14EB-4855-A107-4140E78BDF69}" type="parTrans" cxnId="{26FDA150-0DAB-439A-B1DA-3942B288D78F}">
      <dgm:prSet/>
      <dgm:spPr/>
      <dgm:t>
        <a:bodyPr/>
        <a:lstStyle/>
        <a:p>
          <a:endParaRPr lang="de-DE"/>
        </a:p>
      </dgm:t>
    </dgm:pt>
    <dgm:pt modelId="{69DD2E5B-9C44-4BA0-A826-1BA3CBC29B50}" type="sibTrans" cxnId="{26FDA150-0DAB-439A-B1DA-3942B288D78F}">
      <dgm:prSet/>
      <dgm:spPr/>
      <dgm:t>
        <a:bodyPr/>
        <a:lstStyle/>
        <a:p>
          <a:endParaRPr lang="de-DE"/>
        </a:p>
      </dgm:t>
    </dgm:pt>
    <dgm:pt modelId="{3D7A535C-C0EE-4D40-8ADF-287AC9071041}">
      <dgm:prSet phldrT="[Text]"/>
      <dgm:spPr/>
      <dgm:t>
        <a:bodyPr/>
        <a:lstStyle/>
        <a:p>
          <a:pPr>
            <a:buFont typeface="Arial" pitchFamily="34" charset="0"/>
            <a:buChar char="•"/>
          </a:pPr>
          <a:r>
            <a:rPr lang="de-DE" b="1" dirty="0"/>
            <a:t>Mehrfaches Lesen </a:t>
          </a:r>
          <a:endParaRPr lang="de-DE" dirty="0"/>
        </a:p>
      </dgm:t>
    </dgm:pt>
    <dgm:pt modelId="{EEB2EB84-E82C-4BE7-9718-07D236EA32EF}" type="parTrans" cxnId="{76A4D6DA-005B-426A-B38F-B580BFB7134A}">
      <dgm:prSet/>
      <dgm:spPr/>
      <dgm:t>
        <a:bodyPr/>
        <a:lstStyle/>
        <a:p>
          <a:endParaRPr lang="de-DE"/>
        </a:p>
      </dgm:t>
    </dgm:pt>
    <dgm:pt modelId="{3CE3E3BF-81FC-4996-8AC5-45AEF5F4A64D}" type="sibTrans" cxnId="{76A4D6DA-005B-426A-B38F-B580BFB7134A}">
      <dgm:prSet/>
      <dgm:spPr/>
      <dgm:t>
        <a:bodyPr/>
        <a:lstStyle/>
        <a:p>
          <a:endParaRPr lang="de-DE"/>
        </a:p>
      </dgm:t>
    </dgm:pt>
    <dgm:pt modelId="{33F1417A-6DAC-44DF-A1D2-6F0D348C1FCE}">
      <dgm:prSet phldrT="[Text]"/>
      <dgm:spPr/>
      <dgm:t>
        <a:bodyPr/>
        <a:lstStyle/>
        <a:p>
          <a:r>
            <a:rPr lang="de-DE" b="1" dirty="0">
              <a:cs typeface="Arial" pitchFamily="34" charset="0"/>
            </a:rPr>
            <a:t>Organisierende „Werkzeuge“ - Ziel:  Textverdichtung durch</a:t>
          </a:r>
          <a:endParaRPr lang="de-DE" dirty="0"/>
        </a:p>
      </dgm:t>
    </dgm:pt>
    <dgm:pt modelId="{FB19F30B-903F-4756-9A0E-85B6A9FAD0A8}" type="parTrans" cxnId="{60A668AB-3AE3-414F-98A9-AA663A65D9CC}">
      <dgm:prSet/>
      <dgm:spPr/>
      <dgm:t>
        <a:bodyPr/>
        <a:lstStyle/>
        <a:p>
          <a:endParaRPr lang="de-DE"/>
        </a:p>
      </dgm:t>
    </dgm:pt>
    <dgm:pt modelId="{A1808365-0544-4F7F-A6F6-203C54FC64C7}" type="sibTrans" cxnId="{60A668AB-3AE3-414F-98A9-AA663A65D9CC}">
      <dgm:prSet/>
      <dgm:spPr/>
      <dgm:t>
        <a:bodyPr/>
        <a:lstStyle/>
        <a:p>
          <a:endParaRPr lang="de-DE"/>
        </a:p>
      </dgm:t>
    </dgm:pt>
    <dgm:pt modelId="{DCB95237-1A33-4E8A-8ECF-64B18C120F7A}">
      <dgm:prSet phldrT="[Text]"/>
      <dgm:spPr/>
      <dgm:t>
        <a:bodyPr/>
        <a:lstStyle/>
        <a:p>
          <a:pPr>
            <a:buFont typeface="Arial" pitchFamily="34" charset="0"/>
            <a:buChar char="•"/>
          </a:pPr>
          <a:r>
            <a:rPr lang="de-DE" b="1" dirty="0"/>
            <a:t>Aktivierung des Vorwissens </a:t>
          </a:r>
          <a:endParaRPr lang="de-DE" dirty="0"/>
        </a:p>
      </dgm:t>
    </dgm:pt>
    <dgm:pt modelId="{A17A8F96-6BE0-4348-8E7E-E9017E435245}" type="parTrans" cxnId="{0982ACC8-1DC0-4311-B635-50C9B8FE2884}">
      <dgm:prSet/>
      <dgm:spPr/>
      <dgm:t>
        <a:bodyPr/>
        <a:lstStyle/>
        <a:p>
          <a:endParaRPr lang="de-DE"/>
        </a:p>
      </dgm:t>
    </dgm:pt>
    <dgm:pt modelId="{79919332-0B27-407A-AED6-8AFA26C967A5}" type="sibTrans" cxnId="{0982ACC8-1DC0-4311-B635-50C9B8FE2884}">
      <dgm:prSet/>
      <dgm:spPr/>
      <dgm:t>
        <a:bodyPr/>
        <a:lstStyle/>
        <a:p>
          <a:endParaRPr lang="de-DE"/>
        </a:p>
      </dgm:t>
    </dgm:pt>
    <dgm:pt modelId="{4E624752-A326-4C8E-962C-7D00BCF9B125}">
      <dgm:prSet/>
      <dgm:spPr/>
      <dgm:t>
        <a:bodyPr/>
        <a:lstStyle/>
        <a:p>
          <a:r>
            <a:rPr lang="de-DE" b="1" dirty="0"/>
            <a:t>Hypothesen zu Textinhalt und -verlauf</a:t>
          </a:r>
        </a:p>
      </dgm:t>
    </dgm:pt>
    <dgm:pt modelId="{44E109F6-AA62-4F37-BD3B-896E1E1F32F2}" type="parTrans" cxnId="{911D3EDD-68C0-4EFB-9122-D9C5389F9D6A}">
      <dgm:prSet/>
      <dgm:spPr/>
      <dgm:t>
        <a:bodyPr/>
        <a:lstStyle/>
        <a:p>
          <a:endParaRPr lang="de-DE"/>
        </a:p>
      </dgm:t>
    </dgm:pt>
    <dgm:pt modelId="{592211A3-9A52-437F-BCEE-58787026BBA9}" type="sibTrans" cxnId="{911D3EDD-68C0-4EFB-9122-D9C5389F9D6A}">
      <dgm:prSet/>
      <dgm:spPr/>
      <dgm:t>
        <a:bodyPr/>
        <a:lstStyle/>
        <a:p>
          <a:endParaRPr lang="de-DE"/>
        </a:p>
      </dgm:t>
    </dgm:pt>
    <dgm:pt modelId="{93853243-AC94-423C-8A87-34560D51AE97}">
      <dgm:prSet/>
      <dgm:spPr/>
      <dgm:t>
        <a:bodyPr/>
        <a:lstStyle/>
        <a:p>
          <a:r>
            <a:rPr lang="de-DE" b="1" dirty="0"/>
            <a:t>Fragen an den Text</a:t>
          </a:r>
        </a:p>
      </dgm:t>
    </dgm:pt>
    <dgm:pt modelId="{67097CB9-1DF9-4128-949C-B180494D64B3}" type="parTrans" cxnId="{1DCC895E-3DD9-40EE-99AD-7AA20F768709}">
      <dgm:prSet/>
      <dgm:spPr/>
      <dgm:t>
        <a:bodyPr/>
        <a:lstStyle/>
        <a:p>
          <a:endParaRPr lang="de-DE"/>
        </a:p>
      </dgm:t>
    </dgm:pt>
    <dgm:pt modelId="{9FB70FD8-659D-4F87-8375-F9F6E8DECE11}" type="sibTrans" cxnId="{1DCC895E-3DD9-40EE-99AD-7AA20F768709}">
      <dgm:prSet/>
      <dgm:spPr/>
      <dgm:t>
        <a:bodyPr/>
        <a:lstStyle/>
        <a:p>
          <a:endParaRPr lang="de-DE"/>
        </a:p>
      </dgm:t>
    </dgm:pt>
    <dgm:pt modelId="{DF44509A-F9BF-4C2C-960E-583B0EDDC816}">
      <dgm:prSet/>
      <dgm:spPr/>
      <dgm:t>
        <a:bodyPr/>
        <a:lstStyle/>
        <a:p>
          <a:r>
            <a:rPr lang="de-DE" b="1" dirty="0"/>
            <a:t>etc.</a:t>
          </a:r>
        </a:p>
      </dgm:t>
    </dgm:pt>
    <dgm:pt modelId="{C3C060D8-5A90-4689-A4F4-EF0BC1B354B9}" type="parTrans" cxnId="{68471FD1-BF7A-4829-9EE6-C3F55689CEDB}">
      <dgm:prSet/>
      <dgm:spPr/>
      <dgm:t>
        <a:bodyPr/>
        <a:lstStyle/>
        <a:p>
          <a:endParaRPr lang="de-DE"/>
        </a:p>
      </dgm:t>
    </dgm:pt>
    <dgm:pt modelId="{83C60779-74AC-49F4-B573-52FD741746B8}" type="sibTrans" cxnId="{68471FD1-BF7A-4829-9EE6-C3F55689CEDB}">
      <dgm:prSet/>
      <dgm:spPr/>
      <dgm:t>
        <a:bodyPr/>
        <a:lstStyle/>
        <a:p>
          <a:endParaRPr lang="de-DE"/>
        </a:p>
      </dgm:t>
    </dgm:pt>
    <dgm:pt modelId="{54237EFB-00DA-4837-BAEF-856274117DFD}">
      <dgm:prSet/>
      <dgm:spPr/>
      <dgm:t>
        <a:bodyPr/>
        <a:lstStyle/>
        <a:p>
          <a:r>
            <a:rPr lang="de-DE" b="1" dirty="0"/>
            <a:t>Systematisieren in Mindmap</a:t>
          </a:r>
        </a:p>
      </dgm:t>
    </dgm:pt>
    <dgm:pt modelId="{FB719F62-DFD6-4806-B1CE-5C347E733423}" type="parTrans" cxnId="{89A65FE4-D532-496A-A965-E9BC9502BA60}">
      <dgm:prSet/>
      <dgm:spPr/>
      <dgm:t>
        <a:bodyPr/>
        <a:lstStyle/>
        <a:p>
          <a:endParaRPr lang="de-DE"/>
        </a:p>
      </dgm:t>
    </dgm:pt>
    <dgm:pt modelId="{D9380939-8743-42B8-AA9D-C72C0A62030F}" type="sibTrans" cxnId="{89A65FE4-D532-496A-A965-E9BC9502BA60}">
      <dgm:prSet/>
      <dgm:spPr/>
      <dgm:t>
        <a:bodyPr/>
        <a:lstStyle/>
        <a:p>
          <a:endParaRPr lang="de-DE"/>
        </a:p>
      </dgm:t>
    </dgm:pt>
    <dgm:pt modelId="{AFF6CFFC-6159-472C-8FB3-6CA436EAED5B}">
      <dgm:prSet/>
      <dgm:spPr/>
      <dgm:t>
        <a:bodyPr/>
        <a:lstStyle/>
        <a:p>
          <a:r>
            <a:rPr lang="de-DE" b="1" dirty="0"/>
            <a:t>etc.</a:t>
          </a:r>
        </a:p>
      </dgm:t>
    </dgm:pt>
    <dgm:pt modelId="{DC9F19EB-1A90-43A8-9595-DB9B88276569}" type="parTrans" cxnId="{455E115C-5192-4F42-9B99-8F30E206286C}">
      <dgm:prSet/>
      <dgm:spPr/>
      <dgm:t>
        <a:bodyPr/>
        <a:lstStyle/>
        <a:p>
          <a:endParaRPr lang="de-DE"/>
        </a:p>
      </dgm:t>
    </dgm:pt>
    <dgm:pt modelId="{6CDFB3B6-3A0B-4B7E-80CB-D1C05B6D094C}" type="sibTrans" cxnId="{455E115C-5192-4F42-9B99-8F30E206286C}">
      <dgm:prSet/>
      <dgm:spPr/>
      <dgm:t>
        <a:bodyPr/>
        <a:lstStyle/>
        <a:p>
          <a:endParaRPr lang="de-DE"/>
        </a:p>
      </dgm:t>
    </dgm:pt>
    <dgm:pt modelId="{16E1E139-0896-4869-AC67-6B17450333B4}">
      <dgm:prSet/>
      <dgm:spPr/>
      <dgm:t>
        <a:bodyPr/>
        <a:lstStyle/>
        <a:p>
          <a:r>
            <a:rPr lang="de-DE" b="1" baseline="0" dirty="0"/>
            <a:t>Abschreiben </a:t>
          </a:r>
        </a:p>
      </dgm:t>
    </dgm:pt>
    <dgm:pt modelId="{3E9615B1-F208-4854-BB3B-B5EDD659F591}" type="parTrans" cxnId="{91DC2A85-2BA0-4ED4-949D-23902F8E9218}">
      <dgm:prSet/>
      <dgm:spPr/>
      <dgm:t>
        <a:bodyPr/>
        <a:lstStyle/>
        <a:p>
          <a:endParaRPr lang="de-DE"/>
        </a:p>
      </dgm:t>
    </dgm:pt>
    <dgm:pt modelId="{F0C2CF04-896B-4F26-8304-08B45D6FA0D8}" type="sibTrans" cxnId="{91DC2A85-2BA0-4ED4-949D-23902F8E9218}">
      <dgm:prSet/>
      <dgm:spPr/>
      <dgm:t>
        <a:bodyPr/>
        <a:lstStyle/>
        <a:p>
          <a:endParaRPr lang="de-DE"/>
        </a:p>
      </dgm:t>
    </dgm:pt>
    <dgm:pt modelId="{632F3367-254F-4844-9BC9-A03556A7ABD9}">
      <dgm:prSet/>
      <dgm:spPr/>
      <dgm:t>
        <a:bodyPr/>
        <a:lstStyle/>
        <a:p>
          <a:r>
            <a:rPr lang="de-DE" b="1" baseline="0" dirty="0"/>
            <a:t>bestimmter </a:t>
          </a:r>
        </a:p>
      </dgm:t>
    </dgm:pt>
    <dgm:pt modelId="{B0C3CDC8-2807-4DE7-8276-8884D3AC75E6}" type="parTrans" cxnId="{9E5268F9-36B7-4621-8FE4-13186848AA94}">
      <dgm:prSet/>
      <dgm:spPr/>
      <dgm:t>
        <a:bodyPr/>
        <a:lstStyle/>
        <a:p>
          <a:endParaRPr lang="de-DE"/>
        </a:p>
      </dgm:t>
    </dgm:pt>
    <dgm:pt modelId="{2375FAE6-37FF-4C2B-B135-E251A186EA85}" type="sibTrans" cxnId="{9E5268F9-36B7-4621-8FE4-13186848AA94}">
      <dgm:prSet/>
      <dgm:spPr/>
      <dgm:t>
        <a:bodyPr/>
        <a:lstStyle/>
        <a:p>
          <a:endParaRPr lang="de-DE"/>
        </a:p>
      </dgm:t>
    </dgm:pt>
    <dgm:pt modelId="{C8928912-64A7-4EA6-AA2B-00130DE4D2B0}">
      <dgm:prSet/>
      <dgm:spPr/>
      <dgm:t>
        <a:bodyPr/>
        <a:lstStyle/>
        <a:p>
          <a:r>
            <a:rPr lang="de-DE" b="1" baseline="0" dirty="0"/>
            <a:t>Abschnitte </a:t>
          </a:r>
        </a:p>
      </dgm:t>
    </dgm:pt>
    <dgm:pt modelId="{F67138DD-0F2A-4F7E-BFE7-BA57EDBB71C5}" type="parTrans" cxnId="{7799BBF8-A9CF-454E-A873-3BD99934E18F}">
      <dgm:prSet/>
      <dgm:spPr/>
      <dgm:t>
        <a:bodyPr/>
        <a:lstStyle/>
        <a:p>
          <a:endParaRPr lang="de-DE"/>
        </a:p>
      </dgm:t>
    </dgm:pt>
    <dgm:pt modelId="{F5DC7CBF-B767-4AB2-BCC4-05841FE5860B}" type="sibTrans" cxnId="{7799BBF8-A9CF-454E-A873-3BD99934E18F}">
      <dgm:prSet/>
      <dgm:spPr/>
      <dgm:t>
        <a:bodyPr/>
        <a:lstStyle/>
        <a:p>
          <a:endParaRPr lang="de-DE"/>
        </a:p>
      </dgm:t>
    </dgm:pt>
    <dgm:pt modelId="{51A60483-08C9-4F18-81D3-81B98495C786}">
      <dgm:prSet/>
      <dgm:spPr/>
      <dgm:t>
        <a:bodyPr/>
        <a:lstStyle/>
        <a:p>
          <a:r>
            <a:rPr lang="de-DE" b="1" baseline="0" dirty="0"/>
            <a:t>etc.</a:t>
          </a:r>
          <a:endParaRPr lang="de-DE" b="1" dirty="0"/>
        </a:p>
      </dgm:t>
    </dgm:pt>
    <dgm:pt modelId="{B0CF54BC-D409-4BC2-9E32-F8F9C9750A81}" type="parTrans" cxnId="{729BC33D-6C36-4D81-98E6-9099BAA03B8E}">
      <dgm:prSet/>
      <dgm:spPr/>
      <dgm:t>
        <a:bodyPr/>
        <a:lstStyle/>
        <a:p>
          <a:endParaRPr lang="de-DE"/>
        </a:p>
      </dgm:t>
    </dgm:pt>
    <dgm:pt modelId="{DA90B0BE-7A9D-4E0E-BE03-CAF9891A7F83}" type="sibTrans" cxnId="{729BC33D-6C36-4D81-98E6-9099BAA03B8E}">
      <dgm:prSet/>
      <dgm:spPr/>
      <dgm:t>
        <a:bodyPr/>
        <a:lstStyle/>
        <a:p>
          <a:endParaRPr lang="de-DE"/>
        </a:p>
      </dgm:t>
    </dgm:pt>
    <dgm:pt modelId="{80FBE2CE-6904-4386-AA4F-38A3FF5A145D}" type="pres">
      <dgm:prSet presAssocID="{6C7F03F7-D70B-4CC8-9525-11EB80CAB08D}" presName="Name0" presStyleCnt="0">
        <dgm:presLayoutVars>
          <dgm:dir/>
          <dgm:animLvl val="lvl"/>
          <dgm:resizeHandles val="exact"/>
        </dgm:presLayoutVars>
      </dgm:prSet>
      <dgm:spPr/>
      <dgm:t>
        <a:bodyPr/>
        <a:lstStyle/>
        <a:p>
          <a:endParaRPr lang="de-DE"/>
        </a:p>
      </dgm:t>
    </dgm:pt>
    <dgm:pt modelId="{2F40931C-0654-4CD8-877D-7C4D7B002CEE}" type="pres">
      <dgm:prSet presAssocID="{38A243AD-E6D2-4ABA-B94F-0E280E91B7A4}" presName="composite" presStyleCnt="0"/>
      <dgm:spPr/>
    </dgm:pt>
    <dgm:pt modelId="{2129C480-A53C-499A-B40D-A6EC2F0A0D4E}" type="pres">
      <dgm:prSet presAssocID="{38A243AD-E6D2-4ABA-B94F-0E280E91B7A4}" presName="parTx" presStyleLbl="alignNode1" presStyleIdx="0" presStyleCnt="3">
        <dgm:presLayoutVars>
          <dgm:chMax val="0"/>
          <dgm:chPref val="0"/>
          <dgm:bulletEnabled val="1"/>
        </dgm:presLayoutVars>
      </dgm:prSet>
      <dgm:spPr/>
      <dgm:t>
        <a:bodyPr/>
        <a:lstStyle/>
        <a:p>
          <a:endParaRPr lang="de-DE"/>
        </a:p>
      </dgm:t>
    </dgm:pt>
    <dgm:pt modelId="{DAD27918-9EF2-4A65-AE2C-919412A38768}" type="pres">
      <dgm:prSet presAssocID="{38A243AD-E6D2-4ABA-B94F-0E280E91B7A4}" presName="desTx" presStyleLbl="alignAccFollowNode1" presStyleIdx="0" presStyleCnt="3">
        <dgm:presLayoutVars>
          <dgm:bulletEnabled val="1"/>
        </dgm:presLayoutVars>
      </dgm:prSet>
      <dgm:spPr/>
      <dgm:t>
        <a:bodyPr/>
        <a:lstStyle/>
        <a:p>
          <a:endParaRPr lang="de-DE"/>
        </a:p>
      </dgm:t>
    </dgm:pt>
    <dgm:pt modelId="{51F0728C-D59C-42EC-B4CE-5CF42E671597}" type="pres">
      <dgm:prSet presAssocID="{4A4CECA2-69D8-46B9-A6DA-384009C88334}" presName="space" presStyleCnt="0"/>
      <dgm:spPr/>
    </dgm:pt>
    <dgm:pt modelId="{E30C0C2B-50C5-41DF-9BAD-36EFB4E9F137}" type="pres">
      <dgm:prSet presAssocID="{33F1417A-6DAC-44DF-A1D2-6F0D348C1FCE}" presName="composite" presStyleCnt="0"/>
      <dgm:spPr/>
    </dgm:pt>
    <dgm:pt modelId="{F25D47E5-0B30-47C0-92FB-74E389A6D18F}" type="pres">
      <dgm:prSet presAssocID="{33F1417A-6DAC-44DF-A1D2-6F0D348C1FCE}" presName="parTx" presStyleLbl="alignNode1" presStyleIdx="1" presStyleCnt="3">
        <dgm:presLayoutVars>
          <dgm:chMax val="0"/>
          <dgm:chPref val="0"/>
          <dgm:bulletEnabled val="1"/>
        </dgm:presLayoutVars>
      </dgm:prSet>
      <dgm:spPr/>
      <dgm:t>
        <a:bodyPr/>
        <a:lstStyle/>
        <a:p>
          <a:endParaRPr lang="de-DE"/>
        </a:p>
      </dgm:t>
    </dgm:pt>
    <dgm:pt modelId="{23ECD892-AAF3-4E28-BC8D-9FF0522D365D}" type="pres">
      <dgm:prSet presAssocID="{33F1417A-6DAC-44DF-A1D2-6F0D348C1FCE}" presName="desTx" presStyleLbl="alignAccFollowNode1" presStyleIdx="1" presStyleCnt="3">
        <dgm:presLayoutVars>
          <dgm:bulletEnabled val="1"/>
        </dgm:presLayoutVars>
      </dgm:prSet>
      <dgm:spPr/>
      <dgm:t>
        <a:bodyPr/>
        <a:lstStyle/>
        <a:p>
          <a:endParaRPr lang="de-DE"/>
        </a:p>
      </dgm:t>
    </dgm:pt>
    <dgm:pt modelId="{09281016-7448-4577-B317-BDB77B4D9F48}" type="pres">
      <dgm:prSet presAssocID="{A1808365-0544-4F7F-A6F6-203C54FC64C7}" presName="space" presStyleCnt="0"/>
      <dgm:spPr/>
    </dgm:pt>
    <dgm:pt modelId="{2D2CECBF-6AD5-4807-BB17-82775691A39D}" type="pres">
      <dgm:prSet presAssocID="{D69261C0-386B-429D-8C93-3928A4B4DBB9}" presName="composite" presStyleCnt="0"/>
      <dgm:spPr/>
    </dgm:pt>
    <dgm:pt modelId="{20BB3ECD-9D8E-4B38-93AA-35C721DE1E82}" type="pres">
      <dgm:prSet presAssocID="{D69261C0-386B-429D-8C93-3928A4B4DBB9}" presName="parTx" presStyleLbl="alignNode1" presStyleIdx="2" presStyleCnt="3">
        <dgm:presLayoutVars>
          <dgm:chMax val="0"/>
          <dgm:chPref val="0"/>
          <dgm:bulletEnabled val="1"/>
        </dgm:presLayoutVars>
      </dgm:prSet>
      <dgm:spPr/>
      <dgm:t>
        <a:bodyPr/>
        <a:lstStyle/>
        <a:p>
          <a:endParaRPr lang="de-DE"/>
        </a:p>
      </dgm:t>
    </dgm:pt>
    <dgm:pt modelId="{0919380F-B8DC-4DA8-B8FB-5795D8009F65}" type="pres">
      <dgm:prSet presAssocID="{D69261C0-386B-429D-8C93-3928A4B4DBB9}" presName="desTx" presStyleLbl="alignAccFollowNode1" presStyleIdx="2" presStyleCnt="3">
        <dgm:presLayoutVars>
          <dgm:bulletEnabled val="1"/>
        </dgm:presLayoutVars>
      </dgm:prSet>
      <dgm:spPr/>
      <dgm:t>
        <a:bodyPr/>
        <a:lstStyle/>
        <a:p>
          <a:endParaRPr lang="de-DE"/>
        </a:p>
      </dgm:t>
    </dgm:pt>
  </dgm:ptLst>
  <dgm:cxnLst>
    <dgm:cxn modelId="{89A65FE4-D532-496A-A965-E9BC9502BA60}" srcId="{33F1417A-6DAC-44DF-A1D2-6F0D348C1FCE}" destId="{54237EFB-00DA-4837-BAEF-856274117DFD}" srcOrd="1" destOrd="0" parTransId="{FB719F62-DFD6-4806-B1CE-5C347E733423}" sibTransId="{D9380939-8743-42B8-AA9D-C72C0A62030F}"/>
    <dgm:cxn modelId="{850A3857-0DA2-4292-B4C4-78D034E57B1C}" type="presOf" srcId="{632F3367-254F-4844-9BC9-A03556A7ABD9}" destId="{0919380F-B8DC-4DA8-B8FB-5795D8009F65}" srcOrd="0" destOrd="2" presId="urn:microsoft.com/office/officeart/2005/8/layout/hList1"/>
    <dgm:cxn modelId="{9FFA8F8C-DAA3-4FEB-BD3B-C71AE4A58BF2}" type="presOf" srcId="{4E624752-A326-4C8E-962C-7D00BCF9B125}" destId="{DAD27918-9EF2-4A65-AE2C-919412A38768}" srcOrd="0" destOrd="1" presId="urn:microsoft.com/office/officeart/2005/8/layout/hList1"/>
    <dgm:cxn modelId="{9E5268F9-36B7-4621-8FE4-13186848AA94}" srcId="{D69261C0-386B-429D-8C93-3928A4B4DBB9}" destId="{632F3367-254F-4844-9BC9-A03556A7ABD9}" srcOrd="2" destOrd="0" parTransId="{B0C3CDC8-2807-4DE7-8276-8884D3AC75E6}" sibTransId="{2375FAE6-37FF-4C2B-B135-E251A186EA85}"/>
    <dgm:cxn modelId="{6B9DFD6F-1D23-46CE-A346-0F99FCDA5492}" srcId="{33F1417A-6DAC-44DF-A1D2-6F0D348C1FCE}" destId="{FDB079EE-9F76-4435-838A-D3E4B4D03262}" srcOrd="0" destOrd="0" parTransId="{07A129EB-BB7B-4491-99D3-A478014879B8}" sibTransId="{3E10C8F5-6C64-44AA-8D03-54053611874A}"/>
    <dgm:cxn modelId="{26FDA150-0DAB-439A-B1DA-3942B288D78F}" srcId="{6C7F03F7-D70B-4CC8-9525-11EB80CAB08D}" destId="{D69261C0-386B-429D-8C93-3928A4B4DBB9}" srcOrd="2" destOrd="0" parTransId="{D4D57D1E-14EB-4855-A107-4140E78BDF69}" sibTransId="{69DD2E5B-9C44-4BA0-A826-1BA3CBC29B50}"/>
    <dgm:cxn modelId="{CC2D39F5-6FB7-46A9-AFE0-9A2E6E254D7A}" type="presOf" srcId="{FDB079EE-9F76-4435-838A-D3E4B4D03262}" destId="{23ECD892-AAF3-4E28-BC8D-9FF0522D365D}" srcOrd="0" destOrd="0" presId="urn:microsoft.com/office/officeart/2005/8/layout/hList1"/>
    <dgm:cxn modelId="{7799BBF8-A9CF-454E-A873-3BD99934E18F}" srcId="{D69261C0-386B-429D-8C93-3928A4B4DBB9}" destId="{C8928912-64A7-4EA6-AA2B-00130DE4D2B0}" srcOrd="3" destOrd="0" parTransId="{F67138DD-0F2A-4F7E-BFE7-BA57EDBB71C5}" sibTransId="{F5DC7CBF-B767-4AB2-BCC4-05841FE5860B}"/>
    <dgm:cxn modelId="{1DD8FD8D-7985-444F-8EA4-597D22E58493}" type="presOf" srcId="{AFF6CFFC-6159-472C-8FB3-6CA436EAED5B}" destId="{23ECD892-AAF3-4E28-BC8D-9FF0522D365D}" srcOrd="0" destOrd="2" presId="urn:microsoft.com/office/officeart/2005/8/layout/hList1"/>
    <dgm:cxn modelId="{68471FD1-BF7A-4829-9EE6-C3F55689CEDB}" srcId="{38A243AD-E6D2-4ABA-B94F-0E280E91B7A4}" destId="{DF44509A-F9BF-4C2C-960E-583B0EDDC816}" srcOrd="3" destOrd="0" parTransId="{C3C060D8-5A90-4689-A4F4-EF0BC1B354B9}" sibTransId="{83C60779-74AC-49F4-B573-52FD741746B8}"/>
    <dgm:cxn modelId="{C9DAB2F0-DB23-4ED0-BAD9-59222E2793D7}" type="presOf" srcId="{51A60483-08C9-4F18-81D3-81B98495C786}" destId="{0919380F-B8DC-4DA8-B8FB-5795D8009F65}" srcOrd="0" destOrd="4" presId="urn:microsoft.com/office/officeart/2005/8/layout/hList1"/>
    <dgm:cxn modelId="{0982ACC8-1DC0-4311-B635-50C9B8FE2884}" srcId="{38A243AD-E6D2-4ABA-B94F-0E280E91B7A4}" destId="{DCB95237-1A33-4E8A-8ECF-64B18C120F7A}" srcOrd="0" destOrd="0" parTransId="{A17A8F96-6BE0-4348-8E7E-E9017E435245}" sibTransId="{79919332-0B27-407A-AED6-8AFA26C967A5}"/>
    <dgm:cxn modelId="{7D43FD17-E979-4BB3-B336-98A7E7ECE504}" type="presOf" srcId="{3D7A535C-C0EE-4D40-8ADF-287AC9071041}" destId="{0919380F-B8DC-4DA8-B8FB-5795D8009F65}" srcOrd="0" destOrd="0" presId="urn:microsoft.com/office/officeart/2005/8/layout/hList1"/>
    <dgm:cxn modelId="{6686D830-51AF-49B5-9FDD-DFBC371B3B94}" type="presOf" srcId="{54237EFB-00DA-4837-BAEF-856274117DFD}" destId="{23ECD892-AAF3-4E28-BC8D-9FF0522D365D}" srcOrd="0" destOrd="1" presId="urn:microsoft.com/office/officeart/2005/8/layout/hList1"/>
    <dgm:cxn modelId="{FB3D8C43-62F5-478C-AA03-9EE35A9EB07C}" type="presOf" srcId="{D69261C0-386B-429D-8C93-3928A4B4DBB9}" destId="{20BB3ECD-9D8E-4B38-93AA-35C721DE1E82}" srcOrd="0" destOrd="0" presId="urn:microsoft.com/office/officeart/2005/8/layout/hList1"/>
    <dgm:cxn modelId="{48B2CE54-86A7-4095-8905-16E0C2E255DD}" type="presOf" srcId="{93853243-AC94-423C-8A87-34560D51AE97}" destId="{DAD27918-9EF2-4A65-AE2C-919412A38768}" srcOrd="0" destOrd="2" presId="urn:microsoft.com/office/officeart/2005/8/layout/hList1"/>
    <dgm:cxn modelId="{76A4D6DA-005B-426A-B38F-B580BFB7134A}" srcId="{D69261C0-386B-429D-8C93-3928A4B4DBB9}" destId="{3D7A535C-C0EE-4D40-8ADF-287AC9071041}" srcOrd="0" destOrd="0" parTransId="{EEB2EB84-E82C-4BE7-9718-07D236EA32EF}" sibTransId="{3CE3E3BF-81FC-4996-8AC5-45AEF5F4A64D}"/>
    <dgm:cxn modelId="{455E115C-5192-4F42-9B99-8F30E206286C}" srcId="{33F1417A-6DAC-44DF-A1D2-6F0D348C1FCE}" destId="{AFF6CFFC-6159-472C-8FB3-6CA436EAED5B}" srcOrd="2" destOrd="0" parTransId="{DC9F19EB-1A90-43A8-9595-DB9B88276569}" sibTransId="{6CDFB3B6-3A0B-4B7E-80CB-D1C05B6D094C}"/>
    <dgm:cxn modelId="{129A6B23-FDDC-4120-9729-EBABBE8FCC26}" type="presOf" srcId="{DF44509A-F9BF-4C2C-960E-583B0EDDC816}" destId="{DAD27918-9EF2-4A65-AE2C-919412A38768}" srcOrd="0" destOrd="3" presId="urn:microsoft.com/office/officeart/2005/8/layout/hList1"/>
    <dgm:cxn modelId="{1DCC895E-3DD9-40EE-99AD-7AA20F768709}" srcId="{38A243AD-E6D2-4ABA-B94F-0E280E91B7A4}" destId="{93853243-AC94-423C-8A87-34560D51AE97}" srcOrd="2" destOrd="0" parTransId="{67097CB9-1DF9-4128-949C-B180494D64B3}" sibTransId="{9FB70FD8-659D-4F87-8375-F9F6E8DECE11}"/>
    <dgm:cxn modelId="{729BC33D-6C36-4D81-98E6-9099BAA03B8E}" srcId="{D69261C0-386B-429D-8C93-3928A4B4DBB9}" destId="{51A60483-08C9-4F18-81D3-81B98495C786}" srcOrd="4" destOrd="0" parTransId="{B0CF54BC-D409-4BC2-9E32-F8F9C9750A81}" sibTransId="{DA90B0BE-7A9D-4E0E-BE03-CAF9891A7F83}"/>
    <dgm:cxn modelId="{5B73CD94-5DBA-454D-BD45-460DD8A26593}" type="presOf" srcId="{C8928912-64A7-4EA6-AA2B-00130DE4D2B0}" destId="{0919380F-B8DC-4DA8-B8FB-5795D8009F65}" srcOrd="0" destOrd="3" presId="urn:microsoft.com/office/officeart/2005/8/layout/hList1"/>
    <dgm:cxn modelId="{91DC2A85-2BA0-4ED4-949D-23902F8E9218}" srcId="{D69261C0-386B-429D-8C93-3928A4B4DBB9}" destId="{16E1E139-0896-4869-AC67-6B17450333B4}" srcOrd="1" destOrd="0" parTransId="{3E9615B1-F208-4854-BB3B-B5EDD659F591}" sibTransId="{F0C2CF04-896B-4F26-8304-08B45D6FA0D8}"/>
    <dgm:cxn modelId="{0695AAB7-2F17-4D7F-B146-EC6C7D2CC458}" type="presOf" srcId="{6C7F03F7-D70B-4CC8-9525-11EB80CAB08D}" destId="{80FBE2CE-6904-4386-AA4F-38A3FF5A145D}" srcOrd="0" destOrd="0" presId="urn:microsoft.com/office/officeart/2005/8/layout/hList1"/>
    <dgm:cxn modelId="{BF99ED0C-240D-48E3-9BF9-207017A47816}" type="presOf" srcId="{DCB95237-1A33-4E8A-8ECF-64B18C120F7A}" destId="{DAD27918-9EF2-4A65-AE2C-919412A38768}" srcOrd="0" destOrd="0" presId="urn:microsoft.com/office/officeart/2005/8/layout/hList1"/>
    <dgm:cxn modelId="{911D3EDD-68C0-4EFB-9122-D9C5389F9D6A}" srcId="{38A243AD-E6D2-4ABA-B94F-0E280E91B7A4}" destId="{4E624752-A326-4C8E-962C-7D00BCF9B125}" srcOrd="1" destOrd="0" parTransId="{44E109F6-AA62-4F37-BD3B-896E1E1F32F2}" sibTransId="{592211A3-9A52-437F-BCEE-58787026BBA9}"/>
    <dgm:cxn modelId="{8495D2C1-9296-4C1F-B205-D91E781374B4}" type="presOf" srcId="{16E1E139-0896-4869-AC67-6B17450333B4}" destId="{0919380F-B8DC-4DA8-B8FB-5795D8009F65}" srcOrd="0" destOrd="1" presId="urn:microsoft.com/office/officeart/2005/8/layout/hList1"/>
    <dgm:cxn modelId="{13F4838A-C766-40DE-BE42-775115288533}" type="presOf" srcId="{33F1417A-6DAC-44DF-A1D2-6F0D348C1FCE}" destId="{F25D47E5-0B30-47C0-92FB-74E389A6D18F}" srcOrd="0" destOrd="0" presId="urn:microsoft.com/office/officeart/2005/8/layout/hList1"/>
    <dgm:cxn modelId="{60A668AB-3AE3-414F-98A9-AA663A65D9CC}" srcId="{6C7F03F7-D70B-4CC8-9525-11EB80CAB08D}" destId="{33F1417A-6DAC-44DF-A1D2-6F0D348C1FCE}" srcOrd="1" destOrd="0" parTransId="{FB19F30B-903F-4756-9A0E-85B6A9FAD0A8}" sibTransId="{A1808365-0544-4F7F-A6F6-203C54FC64C7}"/>
    <dgm:cxn modelId="{E74182B9-CF03-42F2-B7E5-D6319C5251B9}" srcId="{6C7F03F7-D70B-4CC8-9525-11EB80CAB08D}" destId="{38A243AD-E6D2-4ABA-B94F-0E280E91B7A4}" srcOrd="0" destOrd="0" parTransId="{7EEB7D18-0E25-4FA3-B7C4-E94A811CD6AB}" sibTransId="{4A4CECA2-69D8-46B9-A6DA-384009C88334}"/>
    <dgm:cxn modelId="{24E051C5-1B40-49F1-93B1-B0C5FB1C2E56}" type="presOf" srcId="{38A243AD-E6D2-4ABA-B94F-0E280E91B7A4}" destId="{2129C480-A53C-499A-B40D-A6EC2F0A0D4E}" srcOrd="0" destOrd="0" presId="urn:microsoft.com/office/officeart/2005/8/layout/hList1"/>
    <dgm:cxn modelId="{FF2BDC57-132D-47EB-BEDB-B5DF920033BE}" type="presParOf" srcId="{80FBE2CE-6904-4386-AA4F-38A3FF5A145D}" destId="{2F40931C-0654-4CD8-877D-7C4D7B002CEE}" srcOrd="0" destOrd="0" presId="urn:microsoft.com/office/officeart/2005/8/layout/hList1"/>
    <dgm:cxn modelId="{0D802D25-01A1-48BA-963E-C6568D7030DF}" type="presParOf" srcId="{2F40931C-0654-4CD8-877D-7C4D7B002CEE}" destId="{2129C480-A53C-499A-B40D-A6EC2F0A0D4E}" srcOrd="0" destOrd="0" presId="urn:microsoft.com/office/officeart/2005/8/layout/hList1"/>
    <dgm:cxn modelId="{96B19CE8-23A1-4F27-9301-C6C6301D27C3}" type="presParOf" srcId="{2F40931C-0654-4CD8-877D-7C4D7B002CEE}" destId="{DAD27918-9EF2-4A65-AE2C-919412A38768}" srcOrd="1" destOrd="0" presId="urn:microsoft.com/office/officeart/2005/8/layout/hList1"/>
    <dgm:cxn modelId="{02C06893-7425-43F4-8830-FCC396325FFE}" type="presParOf" srcId="{80FBE2CE-6904-4386-AA4F-38A3FF5A145D}" destId="{51F0728C-D59C-42EC-B4CE-5CF42E671597}" srcOrd="1" destOrd="0" presId="urn:microsoft.com/office/officeart/2005/8/layout/hList1"/>
    <dgm:cxn modelId="{60682E12-EDFF-44DF-BD35-5E4F85E9BCB2}" type="presParOf" srcId="{80FBE2CE-6904-4386-AA4F-38A3FF5A145D}" destId="{E30C0C2B-50C5-41DF-9BAD-36EFB4E9F137}" srcOrd="2" destOrd="0" presId="urn:microsoft.com/office/officeart/2005/8/layout/hList1"/>
    <dgm:cxn modelId="{A6D1F4BD-C667-475F-A8A4-E31D824B0EDD}" type="presParOf" srcId="{E30C0C2B-50C5-41DF-9BAD-36EFB4E9F137}" destId="{F25D47E5-0B30-47C0-92FB-74E389A6D18F}" srcOrd="0" destOrd="0" presId="urn:microsoft.com/office/officeart/2005/8/layout/hList1"/>
    <dgm:cxn modelId="{592C03EC-31ED-44AE-A4A1-F20BA95AF9EF}" type="presParOf" srcId="{E30C0C2B-50C5-41DF-9BAD-36EFB4E9F137}" destId="{23ECD892-AAF3-4E28-BC8D-9FF0522D365D}" srcOrd="1" destOrd="0" presId="urn:microsoft.com/office/officeart/2005/8/layout/hList1"/>
    <dgm:cxn modelId="{00F5B3D1-915D-4295-9253-58DC099A005C}" type="presParOf" srcId="{80FBE2CE-6904-4386-AA4F-38A3FF5A145D}" destId="{09281016-7448-4577-B317-BDB77B4D9F48}" srcOrd="3" destOrd="0" presId="urn:microsoft.com/office/officeart/2005/8/layout/hList1"/>
    <dgm:cxn modelId="{A11D7B4F-D67F-4D32-ABE8-9CE31B289F18}" type="presParOf" srcId="{80FBE2CE-6904-4386-AA4F-38A3FF5A145D}" destId="{2D2CECBF-6AD5-4807-BB17-82775691A39D}" srcOrd="4" destOrd="0" presId="urn:microsoft.com/office/officeart/2005/8/layout/hList1"/>
    <dgm:cxn modelId="{0C2277A8-4C32-4F30-8F40-2961CFBE9E6D}" type="presParOf" srcId="{2D2CECBF-6AD5-4807-BB17-82775691A39D}" destId="{20BB3ECD-9D8E-4B38-93AA-35C721DE1E82}" srcOrd="0" destOrd="0" presId="urn:microsoft.com/office/officeart/2005/8/layout/hList1"/>
    <dgm:cxn modelId="{13378D4F-2498-45CD-8877-15DAF68DF9EB}" type="presParOf" srcId="{2D2CECBF-6AD5-4807-BB17-82775691A39D}" destId="{0919380F-B8DC-4DA8-B8FB-5795D8009F65}"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D64ADA-A9C3-48CE-8347-ED667CE16ED6}">
      <dsp:nvSpPr>
        <dsp:cNvPr id="0" name=""/>
        <dsp:cNvSpPr/>
      </dsp:nvSpPr>
      <dsp:spPr>
        <a:xfrm>
          <a:off x="1474889" y="-256737"/>
          <a:ext cx="5043109" cy="5043109"/>
        </a:xfrm>
        <a:prstGeom prst="circularArrow">
          <a:avLst>
            <a:gd name="adj1" fmla="val 5544"/>
            <a:gd name="adj2" fmla="val 330680"/>
            <a:gd name="adj3" fmla="val 13901868"/>
            <a:gd name="adj4" fmla="val 17309783"/>
            <a:gd name="adj5" fmla="val 5757"/>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6741B13-0897-40C2-8F2B-9BB5AA3049AA}">
      <dsp:nvSpPr>
        <dsp:cNvPr id="0" name=""/>
        <dsp:cNvSpPr/>
      </dsp:nvSpPr>
      <dsp:spPr>
        <a:xfrm>
          <a:off x="2880443" y="1629"/>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(9) Diagnostik &amp; Schulentwicklung</a:t>
          </a:r>
          <a:endParaRPr lang="de-DE" sz="1800" kern="1200" dirty="0"/>
        </a:p>
      </dsp:txBody>
      <dsp:txXfrm>
        <a:off x="2880443" y="1629"/>
        <a:ext cx="2232001" cy="649812"/>
      </dsp:txXfrm>
    </dsp:sp>
    <dsp:sp modelId="{B0D3CCDC-C10B-47A8-B946-1A43B4312188}">
      <dsp:nvSpPr>
        <dsp:cNvPr id="0" name=""/>
        <dsp:cNvSpPr/>
      </dsp:nvSpPr>
      <dsp:spPr>
        <a:xfrm>
          <a:off x="5106577" y="864103"/>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(1) Einführung</a:t>
          </a:r>
          <a:endParaRPr lang="de-DE" sz="1800" kern="1200" dirty="0"/>
        </a:p>
      </dsp:txBody>
      <dsp:txXfrm>
        <a:off x="5106577" y="864103"/>
        <a:ext cx="2232001" cy="649812"/>
      </dsp:txXfrm>
    </dsp:sp>
    <dsp:sp modelId="{5B0873A4-F700-4F29-9748-98C5C8521A46}">
      <dsp:nvSpPr>
        <dsp:cNvPr id="0" name=""/>
        <dsp:cNvSpPr/>
      </dsp:nvSpPr>
      <dsp:spPr>
        <a:xfrm>
          <a:off x="5601889" y="1800194"/>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(2) Grundlagen Unterrichtsplanung</a:t>
          </a:r>
          <a:endParaRPr lang="de-DE" sz="1800" kern="1200" dirty="0"/>
        </a:p>
      </dsp:txBody>
      <dsp:txXfrm>
        <a:off x="5601889" y="1800194"/>
        <a:ext cx="2232001" cy="649812"/>
      </dsp:txXfrm>
    </dsp:sp>
    <dsp:sp modelId="{8662FC47-0303-4D47-8B68-4B9CB86DE8E5}">
      <dsp:nvSpPr>
        <dsp:cNvPr id="0" name=""/>
        <dsp:cNvSpPr/>
      </dsp:nvSpPr>
      <dsp:spPr>
        <a:xfrm>
          <a:off x="5328593" y="2808315"/>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(3) Fachvokabular</a:t>
          </a:r>
          <a:endParaRPr lang="de-DE" sz="1800" kern="1200" dirty="0"/>
        </a:p>
      </dsp:txBody>
      <dsp:txXfrm>
        <a:off x="5328593" y="2808315"/>
        <a:ext cx="2232001" cy="649812"/>
      </dsp:txXfrm>
    </dsp:sp>
    <dsp:sp modelId="{134C7451-639C-4FBE-AA6F-5299AC7B02C6}">
      <dsp:nvSpPr>
        <dsp:cNvPr id="0" name=""/>
        <dsp:cNvSpPr/>
      </dsp:nvSpPr>
      <dsp:spPr>
        <a:xfrm>
          <a:off x="4325691" y="3816431"/>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(4</a:t>
          </a:r>
          <a:r>
            <a:rPr kumimoji="0" lang="de-DE" sz="1800" b="0" i="0" u="none" strike="noStrike" kern="1200" cap="none" spc="0" normalizeH="0" baseline="0" noProof="0" dirty="0">
              <a:ln/>
              <a:effectLst/>
              <a:uLnTx/>
              <a:uFillTx/>
              <a:latin typeface="+mn-lt"/>
              <a:ea typeface="+mn-ea"/>
              <a:cs typeface="+mn-cs"/>
            </a:rPr>
            <a:t>) Fachtexte</a:t>
          </a:r>
          <a:endParaRPr lang="de-DE" sz="1800" kern="1200" dirty="0"/>
        </a:p>
      </dsp:txBody>
      <dsp:txXfrm>
        <a:off x="4325691" y="3816431"/>
        <a:ext cx="2232001" cy="649812"/>
      </dsp:txXfrm>
    </dsp:sp>
    <dsp:sp modelId="{0B8155CE-6EE0-4AF4-894D-E04F676935EB}">
      <dsp:nvSpPr>
        <dsp:cNvPr id="0" name=""/>
        <dsp:cNvSpPr/>
      </dsp:nvSpPr>
      <dsp:spPr>
        <a:xfrm>
          <a:off x="1440155" y="3816434"/>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57150">
          <a:solidFill>
            <a:srgbClr val="C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(5) Lesestrategien</a:t>
          </a:r>
          <a:endParaRPr lang="de-DE" sz="1800" kern="1200" dirty="0"/>
        </a:p>
      </dsp:txBody>
      <dsp:txXfrm>
        <a:off x="1440155" y="3816434"/>
        <a:ext cx="2232001" cy="649812"/>
      </dsp:txXfrm>
    </dsp:sp>
    <dsp:sp modelId="{696611D4-6ECB-43EC-9631-563BE88C2595}">
      <dsp:nvSpPr>
        <dsp:cNvPr id="0" name=""/>
        <dsp:cNvSpPr/>
      </dsp:nvSpPr>
      <dsp:spPr>
        <a:xfrm>
          <a:off x="591896" y="2808298"/>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(6) Schreibstrategien</a:t>
          </a:r>
          <a:endParaRPr lang="de-DE" sz="1800" kern="1200" dirty="0"/>
        </a:p>
      </dsp:txBody>
      <dsp:txXfrm>
        <a:off x="591896" y="2808298"/>
        <a:ext cx="2232001" cy="649812"/>
      </dsp:txXfrm>
    </dsp:sp>
    <dsp:sp modelId="{E822C1D9-1126-4C86-AF63-B48D0FF35DD5}">
      <dsp:nvSpPr>
        <dsp:cNvPr id="0" name=""/>
        <dsp:cNvSpPr/>
      </dsp:nvSpPr>
      <dsp:spPr>
        <a:xfrm>
          <a:off x="348683" y="1800196"/>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buFontTx/>
            <a:buNone/>
          </a:pPr>
          <a:r>
            <a:rPr lang="de-DE" sz="1800" kern="1200" dirty="0"/>
            <a:t>(7) Mehrsprachige</a:t>
          </a:r>
          <a:r>
            <a:rPr lang="de-DE" sz="1800" kern="1200" baseline="0" dirty="0"/>
            <a:t> Lernende</a:t>
          </a:r>
          <a:endParaRPr lang="de-DE" sz="1800" kern="1200" dirty="0"/>
        </a:p>
      </dsp:txBody>
      <dsp:txXfrm>
        <a:off x="348683" y="1800196"/>
        <a:ext cx="2232001" cy="649812"/>
      </dsp:txXfrm>
    </dsp:sp>
    <dsp:sp modelId="{3C1A539E-6DA6-44CB-8349-72FEDF1C9AA3}">
      <dsp:nvSpPr>
        <dsp:cNvPr id="0" name=""/>
        <dsp:cNvSpPr/>
      </dsp:nvSpPr>
      <dsp:spPr>
        <a:xfrm>
          <a:off x="356373" y="864095"/>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buClrTx/>
            <a:buSzTx/>
            <a:buFontTx/>
            <a:buNone/>
          </a:pPr>
          <a:r>
            <a:rPr kumimoji="0" lang="de-DE" sz="1800" b="0" i="0" u="none" strike="noStrike" kern="1200" cap="none" spc="0" normalizeH="0" baseline="0" noProof="0" dirty="0">
              <a:ln/>
              <a:effectLst/>
              <a:uLnTx/>
              <a:uFillTx/>
              <a:latin typeface="Calibri"/>
              <a:ea typeface="+mn-ea"/>
              <a:cs typeface="+mn-cs"/>
            </a:rPr>
            <a:t>(8) Lesemotivation &amp; </a:t>
          </a:r>
        </a:p>
        <a:p>
          <a:pPr lvl="0" algn="ctr" defTabSz="800100">
            <a:lnSpc>
              <a:spcPct val="100000"/>
            </a:lnSpc>
            <a:spcBef>
              <a:spcPct val="0"/>
            </a:spcBef>
            <a:spcAft>
              <a:spcPts val="0"/>
            </a:spcAft>
            <a:buClrTx/>
            <a:buSzTx/>
            <a:buFontTx/>
            <a:buNone/>
          </a:pPr>
          <a:r>
            <a:rPr kumimoji="0" lang="de-DE" sz="1800" b="0" i="0" u="none" strike="noStrike" kern="1200" cap="none" spc="0" normalizeH="0" baseline="0" noProof="0" dirty="0">
              <a:ln/>
              <a:effectLst/>
              <a:uLnTx/>
              <a:uFillTx/>
              <a:latin typeface="Calibri"/>
              <a:ea typeface="+mn-ea"/>
              <a:cs typeface="+mn-cs"/>
            </a:rPr>
            <a:t>Eigenständiges Lesen</a:t>
          </a:r>
          <a:endParaRPr lang="de-DE" sz="1800" kern="1200" dirty="0"/>
        </a:p>
      </dsp:txBody>
      <dsp:txXfrm>
        <a:off x="356373" y="864095"/>
        <a:ext cx="2232001" cy="64981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2DF613-C6BA-4B44-8486-E86A408F38DA}">
      <dsp:nvSpPr>
        <dsp:cNvPr id="0" name=""/>
        <dsp:cNvSpPr/>
      </dsp:nvSpPr>
      <dsp:spPr>
        <a:xfrm rot="5400000">
          <a:off x="5235211" y="-2000228"/>
          <a:ext cx="1183351" cy="5484129"/>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de-DE" sz="2300" b="1" i="1" kern="1200" dirty="0">
              <a:solidFill>
                <a:srgbClr val="FF0000"/>
              </a:solidFill>
            </a:rPr>
            <a:t>Grundlagen: Kognitive und metakognitive Lesestrategien und ihre Bedeutung für fachliches Lernen </a:t>
          </a:r>
          <a:endParaRPr lang="de-DE" sz="2300" kern="1200" dirty="0">
            <a:solidFill>
              <a:srgbClr val="FF0000"/>
            </a:solidFill>
          </a:endParaRPr>
        </a:p>
      </dsp:txBody>
      <dsp:txXfrm rot="5400000">
        <a:off x="5235211" y="-2000228"/>
        <a:ext cx="1183351" cy="5484129"/>
      </dsp:txXfrm>
    </dsp:sp>
    <dsp:sp modelId="{A3AE5F64-3F30-8B49-A0CE-7CBE630C3907}">
      <dsp:nvSpPr>
        <dsp:cNvPr id="0" name=""/>
        <dsp:cNvSpPr/>
      </dsp:nvSpPr>
      <dsp:spPr>
        <a:xfrm>
          <a:off x="0" y="2241"/>
          <a:ext cx="3084822" cy="147918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de-DE" sz="3600" b="1" i="0" kern="1200" dirty="0"/>
            <a:t>Block 1</a:t>
          </a:r>
          <a:endParaRPr lang="de-DE" sz="3600" i="0" kern="1200" dirty="0"/>
        </a:p>
      </dsp:txBody>
      <dsp:txXfrm>
        <a:off x="0" y="2241"/>
        <a:ext cx="3084822" cy="1479189"/>
      </dsp:txXfrm>
    </dsp:sp>
    <dsp:sp modelId="{0497E605-4956-DB47-92F6-21E87F66C22D}">
      <dsp:nvSpPr>
        <dsp:cNvPr id="0" name=""/>
        <dsp:cNvSpPr/>
      </dsp:nvSpPr>
      <dsp:spPr>
        <a:xfrm rot="5400000">
          <a:off x="5235211" y="-447079"/>
          <a:ext cx="1183351" cy="5484129"/>
        </a:xfrm>
        <a:prstGeom prst="round2SameRect">
          <a:avLst/>
        </a:prstGeom>
        <a:solidFill>
          <a:schemeClr val="accent4">
            <a:tint val="40000"/>
            <a:alpha val="90000"/>
            <a:hueOff val="-1972853"/>
            <a:satOff val="11079"/>
            <a:lumOff val="704"/>
            <a:alphaOff val="0"/>
          </a:schemeClr>
        </a:solidFill>
        <a:ln w="25400" cap="flat" cmpd="sng" algn="ctr">
          <a:solidFill>
            <a:schemeClr val="accent4">
              <a:tint val="40000"/>
              <a:alpha val="90000"/>
              <a:hueOff val="-1972853"/>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de-DE" sz="2300" b="1" i="1" kern="1200" dirty="0"/>
            <a:t>Ein Erfolgsmodell der Strategie-vermittlung: die „Meisterlehre im Lesen“ </a:t>
          </a:r>
          <a:endParaRPr lang="de-DE" sz="2300" kern="1200" dirty="0"/>
        </a:p>
      </dsp:txBody>
      <dsp:txXfrm rot="5400000">
        <a:off x="5235211" y="-447079"/>
        <a:ext cx="1183351" cy="5484129"/>
      </dsp:txXfrm>
    </dsp:sp>
    <dsp:sp modelId="{2AF7B3DB-27DF-F943-9654-1F2219E0DBCE}">
      <dsp:nvSpPr>
        <dsp:cNvPr id="0" name=""/>
        <dsp:cNvSpPr/>
      </dsp:nvSpPr>
      <dsp:spPr>
        <a:xfrm>
          <a:off x="0" y="1555390"/>
          <a:ext cx="3084822" cy="1479189"/>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de-DE" sz="3600" b="1" i="0" kern="1200" dirty="0"/>
            <a:t>Block 2</a:t>
          </a:r>
          <a:endParaRPr lang="de-DE" sz="3600" i="0" kern="1200" dirty="0"/>
        </a:p>
      </dsp:txBody>
      <dsp:txXfrm>
        <a:off x="0" y="1555390"/>
        <a:ext cx="3084822" cy="1479189"/>
      </dsp:txXfrm>
    </dsp:sp>
    <dsp:sp modelId="{46856FDA-1935-154F-9B41-39C7C287F22B}">
      <dsp:nvSpPr>
        <dsp:cNvPr id="0" name=""/>
        <dsp:cNvSpPr/>
      </dsp:nvSpPr>
      <dsp:spPr>
        <a:xfrm rot="5400000">
          <a:off x="5235211" y="1106070"/>
          <a:ext cx="1183351" cy="5484129"/>
        </a:xfrm>
        <a:prstGeom prst="round2SameRect">
          <a:avLst/>
        </a:prstGeom>
        <a:solidFill>
          <a:schemeClr val="accent4">
            <a:tint val="40000"/>
            <a:alpha val="90000"/>
            <a:hueOff val="-3945706"/>
            <a:satOff val="22157"/>
            <a:lumOff val="1408"/>
            <a:alphaOff val="0"/>
          </a:schemeClr>
        </a:solid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de-DE" sz="2300" b="1" i="1" kern="1200" dirty="0"/>
            <a:t>Lesestrategien in der Unterrichts-und Fortbildungspraxis – Beispiel ‚Reziprokes Lehren‘</a:t>
          </a:r>
          <a:endParaRPr lang="de-DE" sz="2300" kern="1200" dirty="0"/>
        </a:p>
      </dsp:txBody>
      <dsp:txXfrm rot="5400000">
        <a:off x="5235211" y="1106070"/>
        <a:ext cx="1183351" cy="5484129"/>
      </dsp:txXfrm>
    </dsp:sp>
    <dsp:sp modelId="{839D52DF-31C8-F04B-B43B-8F3043FA77BF}">
      <dsp:nvSpPr>
        <dsp:cNvPr id="0" name=""/>
        <dsp:cNvSpPr/>
      </dsp:nvSpPr>
      <dsp:spPr>
        <a:xfrm>
          <a:off x="0" y="3108539"/>
          <a:ext cx="3084822" cy="1479189"/>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de-DE" sz="3600" b="1" i="0" kern="1200" dirty="0"/>
            <a:t>Block 3</a:t>
          </a:r>
          <a:endParaRPr lang="de-DE" sz="3600" i="0" kern="1200" dirty="0"/>
        </a:p>
      </dsp:txBody>
      <dsp:txXfrm>
        <a:off x="0" y="3108539"/>
        <a:ext cx="3084822" cy="147918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921C71-D269-4FFD-952A-9AE5DC4B9B26}">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42CDCC-29D3-4B9D-B9D1-28C6E09579A5}">
      <dsp:nvSpPr>
        <dsp:cNvPr id="0" name=""/>
        <dsp:cNvSpPr/>
      </dsp:nvSpPr>
      <dsp:spPr>
        <a:xfrm>
          <a:off x="564979" y="406400"/>
          <a:ext cx="5475833" cy="812800"/>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lvl="0" algn="l" defTabSz="800100">
            <a:lnSpc>
              <a:spcPct val="90000"/>
            </a:lnSpc>
            <a:spcBef>
              <a:spcPct val="0"/>
            </a:spcBef>
            <a:spcAft>
              <a:spcPct val="35000"/>
            </a:spcAft>
          </a:pPr>
          <a:r>
            <a:rPr lang="de-DE" sz="1800" kern="1200" dirty="0"/>
            <a:t>Lesestrategien zur Förderung selbstständigen Lernens</a:t>
          </a:r>
        </a:p>
      </dsp:txBody>
      <dsp:txXfrm>
        <a:off x="564979" y="406400"/>
        <a:ext cx="5475833" cy="812800"/>
      </dsp:txXfrm>
    </dsp:sp>
    <dsp:sp modelId="{EF9C9375-61BD-4B84-B5D3-2E34BF693A14}">
      <dsp:nvSpPr>
        <dsp:cNvPr id="0" name=""/>
        <dsp:cNvSpPr/>
      </dsp:nvSpPr>
      <dsp:spPr>
        <a:xfrm>
          <a:off x="56979" y="304800"/>
          <a:ext cx="1016000" cy="1016000"/>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xmlns="" val="0"/>
              </a:ext>
            </a:extLst>
          </a:blip>
          <a:srcRect/>
          <a:stretch>
            <a:fillRect/>
          </a:stretch>
        </a:blip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B903BD-028A-4521-AF15-5BA47756BBB3}">
      <dsp:nvSpPr>
        <dsp:cNvPr id="0" name=""/>
        <dsp:cNvSpPr/>
      </dsp:nvSpPr>
      <dsp:spPr>
        <a:xfrm>
          <a:off x="860432" y="1625599"/>
          <a:ext cx="5180380" cy="812800"/>
        </a:xfrm>
        <a:prstGeom prst="rect">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lvl="0" algn="l" defTabSz="800100">
            <a:lnSpc>
              <a:spcPct val="90000"/>
            </a:lnSpc>
            <a:spcBef>
              <a:spcPct val="0"/>
            </a:spcBef>
            <a:spcAft>
              <a:spcPct val="35000"/>
            </a:spcAft>
          </a:pPr>
          <a:r>
            <a:rPr lang="en-US" sz="1800" kern="1200" dirty="0">
              <a:latin typeface="+mj-lt"/>
            </a:rPr>
            <a:t>Kognitive und metakognitive Lesestrategien als </a:t>
          </a:r>
          <a:r>
            <a:rPr lang="en-US" sz="1800" kern="1200" dirty="0" smtClean="0">
              <a:latin typeface="+mj-lt"/>
            </a:rPr>
            <a:t>“mentale </a:t>
          </a:r>
          <a:r>
            <a:rPr lang="en-US" sz="1800" kern="1200" dirty="0">
              <a:latin typeface="+mj-lt"/>
            </a:rPr>
            <a:t>Werkzeuge” für das Textverstehen</a:t>
          </a:r>
        </a:p>
      </dsp:txBody>
      <dsp:txXfrm>
        <a:off x="860432" y="1625599"/>
        <a:ext cx="5180380" cy="812800"/>
      </dsp:txXfrm>
    </dsp:sp>
    <dsp:sp modelId="{F55F7037-D40D-475F-9AD3-272CEF0B4272}">
      <dsp:nvSpPr>
        <dsp:cNvPr id="0" name=""/>
        <dsp:cNvSpPr/>
      </dsp:nvSpPr>
      <dsp:spPr>
        <a:xfrm>
          <a:off x="276669" y="1638350"/>
          <a:ext cx="1016000" cy="1016000"/>
        </a:xfrm>
        <a:prstGeom prst="ellipse">
          <a:avLst/>
        </a:prstGeom>
        <a:blipFill rotWithShape="0">
          <a:blip xmlns:r="http://schemas.openxmlformats.org/officeDocument/2006/relationships" r:embed="rId2"/>
          <a:stretch>
            <a:fillRect/>
          </a:stretch>
        </a:blip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5E55FB64-FB21-427D-AB3E-4A051A72992B}">
      <dsp:nvSpPr>
        <dsp:cNvPr id="0" name=""/>
        <dsp:cNvSpPr/>
      </dsp:nvSpPr>
      <dsp:spPr>
        <a:xfrm>
          <a:off x="564979" y="2844800"/>
          <a:ext cx="5475833" cy="812800"/>
        </a:xfrm>
        <a:prstGeom prst="rect">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lvl="0" algn="l" defTabSz="800100">
            <a:lnSpc>
              <a:spcPct val="90000"/>
            </a:lnSpc>
            <a:spcBef>
              <a:spcPct val="0"/>
            </a:spcBef>
            <a:spcAft>
              <a:spcPct val="35000"/>
            </a:spcAft>
          </a:pPr>
          <a:r>
            <a:rPr lang="de-DE" sz="1800" kern="1200" dirty="0"/>
            <a:t>Lernen am Modell </a:t>
          </a:r>
          <a:r>
            <a:rPr lang="de-DE" sz="1800" kern="1200" dirty="0" smtClean="0"/>
            <a:t>„guter</a:t>
          </a:r>
          <a:r>
            <a:rPr lang="de-DE" sz="1800" kern="1200" dirty="0"/>
            <a:t>“ Leserinnen und Leser</a:t>
          </a:r>
        </a:p>
      </dsp:txBody>
      <dsp:txXfrm>
        <a:off x="564979" y="2844800"/>
        <a:ext cx="5475833" cy="812800"/>
      </dsp:txXfrm>
    </dsp:sp>
    <dsp:sp modelId="{F6023A61-5D55-43C4-B9C2-EE21DB1DE2D2}">
      <dsp:nvSpPr>
        <dsp:cNvPr id="0" name=""/>
        <dsp:cNvSpPr/>
      </dsp:nvSpPr>
      <dsp:spPr>
        <a:xfrm>
          <a:off x="56979" y="2743200"/>
          <a:ext cx="1016000" cy="1016000"/>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xmlns="" val="0"/>
              </a:ext>
            </a:extLst>
          </a:blip>
          <a:srcRect/>
          <a:stretch>
            <a:fillRect/>
          </a:stretch>
        </a:blip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53199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45FF8D-9311-4407-A3A9-97E1D02B18A1}" type="datetimeFigureOut">
              <a:rPr lang="en-US" smtClean="0"/>
              <a:pPr/>
              <a:t>9/17/2022</a:t>
            </a:fld>
            <a:endParaRPr lang="en-US" dirty="0"/>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31116-AC31-4588-BB05-E7350721AD54}" type="slidenum">
              <a:rPr lang="en-US" smtClean="0"/>
              <a:pPr/>
              <a:t>‹Nr.›</a:t>
            </a:fld>
            <a:endParaRPr lang="en-US" dirty="0"/>
          </a:p>
        </p:txBody>
      </p:sp>
    </p:spTree>
    <p:extLst>
      <p:ext uri="{BB962C8B-B14F-4D97-AF65-F5344CB8AC3E}">
        <p14:creationId xmlns:p14="http://schemas.microsoft.com/office/powerpoint/2010/main" xmlns="" val="371826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wienerzeitung.at/nachrichten/wirtschaft/international/942604_Die-kassenlose-Gesellschaft.html%20vom%2022..1.2018"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welt.de/print/die_welt/finanzen/article174861242/Pitchen-fuer-das-Wohl-der-Welt.html%2023.3.2018" TargetMode="External"/><Relationship Id="rId4" Type="http://schemas.openxmlformats.org/officeDocument/2006/relationships/hyperlink" Target="https://www.berliner-zeitung.de/wirtschaft-verantwortung/streik-bei-gorillas-das-steckt-hinter-dem-aufstand-beim-liefer-giganten-li.164878"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pPr/>
              <a:t>1</a:t>
            </a:fld>
            <a:endParaRPr lang="en-US" dirty="0"/>
          </a:p>
        </p:txBody>
      </p:sp>
    </p:spTree>
    <p:extLst>
      <p:ext uri="{BB962C8B-B14F-4D97-AF65-F5344CB8AC3E}">
        <p14:creationId xmlns:p14="http://schemas.microsoft.com/office/powerpoint/2010/main" xmlns="" val="2481887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spcBef>
                <a:spcPct val="0"/>
              </a:spcBef>
            </a:pPr>
            <a:r>
              <a:rPr lang="de-DE" dirty="0">
                <a:cs typeface="Arial" charset="0"/>
              </a:rPr>
              <a:t>Eine</a:t>
            </a:r>
            <a:r>
              <a:rPr lang="de-DE" baseline="0" dirty="0">
                <a:cs typeface="Arial" charset="0"/>
              </a:rPr>
              <a:t> Frage, die sich einleitend stellt, ist: Was versteht man überhaupt unter einer Lesestrategie? </a:t>
            </a:r>
            <a:r>
              <a:rPr lang="de-DE" dirty="0">
                <a:cs typeface="Arial" charset="0"/>
              </a:rPr>
              <a:t>Die Lehrkräfte sind dem Begriff „Strategie“ womöglich schon in verschiedener Verwendung begegnet.</a:t>
            </a:r>
          </a:p>
          <a:p>
            <a:pPr>
              <a:spcBef>
                <a:spcPct val="0"/>
              </a:spcBef>
            </a:pPr>
            <a:endParaRPr lang="de-DE" b="1" dirty="0">
              <a:cs typeface="Arial" charset="0"/>
            </a:endParaRPr>
          </a:p>
          <a:p>
            <a:pPr>
              <a:spcBef>
                <a:spcPct val="0"/>
              </a:spcBef>
            </a:pPr>
            <a:r>
              <a:rPr lang="de-DE" b="1" dirty="0">
                <a:cs typeface="Arial" charset="0"/>
              </a:rPr>
              <a:t>Fakultativ: </a:t>
            </a:r>
            <a:r>
              <a:rPr lang="de-DE" dirty="0">
                <a:cs typeface="Arial" charset="0"/>
              </a:rPr>
              <a:t>Impulsfragen</a:t>
            </a:r>
            <a:r>
              <a:rPr lang="de-DE" baseline="0" dirty="0">
                <a:cs typeface="Arial" charset="0"/>
              </a:rPr>
              <a:t> an die Teilnehmerinnen und Teilnehmer:</a:t>
            </a:r>
            <a:r>
              <a:rPr lang="de-DE" dirty="0">
                <a:cs typeface="Arial" charset="0"/>
              </a:rPr>
              <a:t> </a:t>
            </a:r>
            <a:r>
              <a:rPr lang="de-DE" i="1" dirty="0">
                <a:cs typeface="Arial" charset="0"/>
              </a:rPr>
              <a:t>„Was würden Sie darunter</a:t>
            </a:r>
            <a:r>
              <a:rPr lang="de-DE" i="1" baseline="0" dirty="0">
                <a:cs typeface="Arial" charset="0"/>
              </a:rPr>
              <a:t> </a:t>
            </a:r>
            <a:r>
              <a:rPr lang="de-DE" i="1" dirty="0">
                <a:cs typeface="Arial" charset="0"/>
              </a:rPr>
              <a:t>verstehen?“</a:t>
            </a:r>
          </a:p>
          <a:p>
            <a:pPr>
              <a:spcBef>
                <a:spcPct val="0"/>
              </a:spcBef>
            </a:pPr>
            <a:r>
              <a:rPr lang="de-DE" b="0" i="1" dirty="0">
                <a:cs typeface="Arial" charset="0"/>
              </a:rPr>
              <a:t>„Können Sie ein Beispiel geben für Jemanden, der strategisch agiert?“</a:t>
            </a:r>
          </a:p>
          <a:p>
            <a:pPr>
              <a:spcBef>
                <a:spcPct val="0"/>
              </a:spcBef>
            </a:pPr>
            <a:endParaRPr lang="de-DE" dirty="0">
              <a:cs typeface="Arial" charset="0"/>
            </a:endParaRPr>
          </a:p>
          <a:p>
            <a:pPr>
              <a:spcBef>
                <a:spcPct val="0"/>
              </a:spcBef>
            </a:pPr>
            <a:r>
              <a:rPr lang="de-DE" dirty="0">
                <a:cs typeface="Arial" charset="0"/>
              </a:rPr>
              <a:t>Um zu klären, was </a:t>
            </a:r>
            <a:r>
              <a:rPr lang="de-DE" b="1" dirty="0">
                <a:cs typeface="Arial" charset="0"/>
              </a:rPr>
              <a:t>die Leseforschung </a:t>
            </a:r>
            <a:r>
              <a:rPr lang="de-DE" dirty="0">
                <a:cs typeface="Arial" charset="0"/>
              </a:rPr>
              <a:t>unter </a:t>
            </a:r>
            <a:r>
              <a:rPr lang="de-DE" b="1" dirty="0">
                <a:cs typeface="Arial" charset="0"/>
              </a:rPr>
              <a:t>Lesestrategien </a:t>
            </a:r>
            <a:r>
              <a:rPr lang="de-DE" dirty="0">
                <a:cs typeface="Arial" charset="0"/>
              </a:rPr>
              <a:t>versteht, lesen die Lehrkräfte</a:t>
            </a:r>
            <a:r>
              <a:rPr lang="de-DE" baseline="0" dirty="0">
                <a:cs typeface="Arial" charset="0"/>
              </a:rPr>
              <a:t> die </a:t>
            </a:r>
            <a:r>
              <a:rPr lang="de-DE" dirty="0">
                <a:cs typeface="Arial" charset="0"/>
              </a:rPr>
              <a:t>Definitionen auf dieser Folie.</a:t>
            </a:r>
          </a:p>
          <a:p>
            <a:pPr>
              <a:spcBef>
                <a:spcPct val="0"/>
              </a:spcBef>
            </a:pPr>
            <a:endParaRPr lang="de-DE" dirty="0">
              <a:cs typeface="Arial" charset="0"/>
            </a:endParaRPr>
          </a:p>
        </p:txBody>
      </p:sp>
      <p:sp>
        <p:nvSpPr>
          <p:cNvPr id="4" name="Foliennummernplatzhalter 3"/>
          <p:cNvSpPr>
            <a:spLocks noGrp="1"/>
          </p:cNvSpPr>
          <p:nvPr>
            <p:ph type="sldNum" sz="quarter" idx="10"/>
          </p:nvPr>
        </p:nvSpPr>
        <p:spPr/>
        <p:txBody>
          <a:bodyPr/>
          <a:lstStyle/>
          <a:p>
            <a:fld id="{F1331116-AC31-4588-BB05-E7350721AD54}"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spcBef>
                <a:spcPct val="0"/>
              </a:spcBef>
            </a:pPr>
            <a:r>
              <a:rPr lang="de-DE" dirty="0">
                <a:latin typeface="Arial "/>
                <a:cs typeface="Arial" charset="0"/>
              </a:rPr>
              <a:t>Unterschied</a:t>
            </a:r>
            <a:r>
              <a:rPr lang="de-DE" baseline="0" dirty="0">
                <a:latin typeface="Arial "/>
                <a:cs typeface="Arial" charset="0"/>
              </a:rPr>
              <a:t>en wird zwischen</a:t>
            </a:r>
            <a:r>
              <a:rPr lang="de-DE" b="1" baseline="0" dirty="0">
                <a:latin typeface="Arial "/>
                <a:cs typeface="Arial" charset="0"/>
              </a:rPr>
              <a:t> kognitiven </a:t>
            </a:r>
            <a:r>
              <a:rPr lang="de-DE" baseline="0" dirty="0">
                <a:latin typeface="Arial "/>
                <a:cs typeface="Arial" charset="0"/>
              </a:rPr>
              <a:t>und </a:t>
            </a:r>
            <a:r>
              <a:rPr lang="de-DE" b="1" baseline="0" dirty="0">
                <a:latin typeface="Arial "/>
                <a:cs typeface="Arial" charset="0"/>
              </a:rPr>
              <a:t>metakognitiven</a:t>
            </a:r>
            <a:r>
              <a:rPr lang="de-DE" baseline="0" dirty="0">
                <a:latin typeface="Arial "/>
                <a:cs typeface="Arial" charset="0"/>
              </a:rPr>
              <a:t> Strategien beim Lesen. </a:t>
            </a:r>
            <a:r>
              <a:rPr lang="de-DE" dirty="0"/>
              <a:t>Als „kognitive Strategie“ bezeichnen</a:t>
            </a:r>
            <a:r>
              <a:rPr lang="de-DE" baseline="0" dirty="0"/>
              <a:t> Forscher eine </a:t>
            </a:r>
            <a:r>
              <a:rPr lang="de-DE" dirty="0"/>
              <a:t>geistige Routine oder ein Verfahren, um ein Ziel zu erreichen. </a:t>
            </a:r>
          </a:p>
          <a:p>
            <a:pPr>
              <a:spcBef>
                <a:spcPct val="0"/>
              </a:spcBef>
            </a:pPr>
            <a:endParaRPr lang="de-DE" dirty="0">
              <a:latin typeface="Arial "/>
              <a:cs typeface="Arial" charset="0"/>
            </a:endParaRPr>
          </a:p>
          <a:p>
            <a:pPr>
              <a:spcBef>
                <a:spcPct val="0"/>
              </a:spcBef>
            </a:pPr>
            <a:r>
              <a:rPr lang="de-DE" b="1" dirty="0">
                <a:latin typeface="Arial "/>
                <a:cs typeface="Arial" charset="0"/>
              </a:rPr>
              <a:t>Kognitive Strategien beim Lesen dienen</a:t>
            </a:r>
            <a:r>
              <a:rPr lang="de-DE" dirty="0">
                <a:latin typeface="Arial "/>
                <a:cs typeface="Arial" charset="0"/>
              </a:rPr>
              <a:t> dem Verstehen und Erinnern von Texten, also dem Verarbeiten eintreffender Informationen. </a:t>
            </a:r>
          </a:p>
          <a:p>
            <a:pPr>
              <a:spcBef>
                <a:spcPct val="0"/>
              </a:spcBef>
            </a:pPr>
            <a:r>
              <a:rPr lang="de-DE" b="1" dirty="0">
                <a:latin typeface="Arial "/>
                <a:cs typeface="Arial" charset="0"/>
              </a:rPr>
              <a:t>Metakognitive Strategien beim Lesen bilden eine Art Suprastruktur im Leseprozess, </a:t>
            </a:r>
            <a:r>
              <a:rPr lang="de-DE" dirty="0">
                <a:latin typeface="Arial "/>
                <a:cs typeface="Arial" charset="0"/>
              </a:rPr>
              <a:t>die es erlaubt, über das eigene Lesen, Denken</a:t>
            </a:r>
            <a:r>
              <a:rPr lang="de-DE" baseline="0" dirty="0">
                <a:latin typeface="Arial "/>
                <a:cs typeface="Arial" charset="0"/>
              </a:rPr>
              <a:t> und Lernen</a:t>
            </a:r>
            <a:r>
              <a:rPr lang="de-DE" dirty="0">
                <a:latin typeface="Arial "/>
                <a:cs typeface="Arial" charset="0"/>
              </a:rPr>
              <a:t> nachzudenken. Sie werden benutzt, um das Verstehen von Informationen zu überwachen und zu bewerten und, um den Aufwand für eine Aufgabe an das Ziel, das erreicht werden soll, anzupassen. </a:t>
            </a:r>
            <a:endParaRPr lang="de-DE" b="1" dirty="0">
              <a:latin typeface="Arial "/>
              <a:cs typeface="Arial" charset="0"/>
            </a:endParaRPr>
          </a:p>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ct val="0"/>
              </a:spcBef>
            </a:pPr>
            <a:endParaRPr lang="de-DE" dirty="0">
              <a:cs typeface="Arial" charset="0"/>
            </a:endParaRPr>
          </a:p>
          <a:p>
            <a:pPr>
              <a:spcBef>
                <a:spcPct val="0"/>
              </a:spcBef>
            </a:pPr>
            <a:r>
              <a:rPr lang="de-DE" b="1" dirty="0">
                <a:cs typeface="Arial" charset="0"/>
              </a:rPr>
              <a:t>Wie zuvor erklärt können Strategien auf verschiedene Weise kategorisiert werden.</a:t>
            </a:r>
          </a:p>
          <a:p>
            <a:r>
              <a:rPr lang="de-DE" dirty="0"/>
              <a:t>Nach kognitionspsychologischen</a:t>
            </a:r>
            <a:r>
              <a:rPr lang="de-DE" baseline="0" dirty="0"/>
              <a:t> Theorien des Textverstehens wird </a:t>
            </a:r>
            <a:r>
              <a:rPr lang="de-DE" b="1" baseline="0" dirty="0"/>
              <a:t>Lesen</a:t>
            </a:r>
            <a:r>
              <a:rPr lang="de-DE" baseline="0" dirty="0"/>
              <a:t> als konstruktive Interaktion zwischen Text und Leserin oder Leser verstanden.</a:t>
            </a:r>
          </a:p>
          <a:p>
            <a:r>
              <a:rPr lang="de-DE" baseline="0" dirty="0"/>
              <a:t>Ein tiefergehendes Verständnis von Textinhalten wird dann ermöglicht, wenn die Informationen des Textes mit dem Vorwissen und den Intentionen des Lesenden verknüpft werden. </a:t>
            </a:r>
          </a:p>
          <a:p>
            <a:endParaRPr lang="de-DE" baseline="0" dirty="0"/>
          </a:p>
          <a:p>
            <a:r>
              <a:rPr lang="de-DE" baseline="0" dirty="0"/>
              <a:t>Diese Prozesse werden besonders durch </a:t>
            </a:r>
            <a:r>
              <a:rPr lang="de-DE" b="1" i="1" baseline="0" dirty="0"/>
              <a:t>weiter ausführende, den Text anreichernde </a:t>
            </a:r>
            <a:r>
              <a:rPr lang="de-DE" b="1" baseline="0" dirty="0"/>
              <a:t>Strategien </a:t>
            </a:r>
            <a:r>
              <a:rPr lang="de-DE" b="0" baseline="0" dirty="0"/>
              <a:t>gefördert. Mit ihrer Hilfe lässt sich das </a:t>
            </a:r>
            <a:r>
              <a:rPr lang="de-DE" baseline="0" dirty="0"/>
              <a:t>inhaltsbezogene Vorwissen aktivieren, das während des Leseprozesses mit den Informationen des Textes verbunden werden kann.</a:t>
            </a:r>
          </a:p>
          <a:p>
            <a:r>
              <a:rPr lang="de-DE" b="1" i="1" baseline="0" dirty="0"/>
              <a:t>Organisierende</a:t>
            </a:r>
            <a:r>
              <a:rPr lang="de-DE" i="1" baseline="0" dirty="0"/>
              <a:t>, </a:t>
            </a:r>
            <a:r>
              <a:rPr lang="de-DE" baseline="0" dirty="0"/>
              <a:t>den Text verdichtende Strategien reduzieren die Textaussage auf das Wesentliche. Beispiele sind das Zusammenfassen eines Textes oder das Sichtbarmachen von </a:t>
            </a:r>
            <a:r>
              <a:rPr lang="de-DE" b="0" dirty="0">
                <a:latin typeface="Arial "/>
                <a:cs typeface="Arial" charset="0"/>
              </a:rPr>
              <a:t>Konzepten</a:t>
            </a:r>
            <a:r>
              <a:rPr lang="de-DE" b="0" baseline="0" dirty="0">
                <a:latin typeface="Arial "/>
                <a:cs typeface="Arial" charset="0"/>
              </a:rPr>
              <a:t> </a:t>
            </a:r>
            <a:r>
              <a:rPr lang="de-DE" b="0" dirty="0">
                <a:latin typeface="Arial "/>
                <a:cs typeface="Arial" charset="0"/>
              </a:rPr>
              <a:t>durch visuelle Organisationshilfen</a:t>
            </a:r>
            <a:r>
              <a:rPr lang="de-DE" b="1" dirty="0">
                <a:latin typeface="Arial "/>
                <a:cs typeface="Arial" charset="0"/>
              </a:rPr>
              <a:t> </a:t>
            </a:r>
            <a:r>
              <a:rPr lang="de-DE" b="0" dirty="0">
                <a:latin typeface="Arial "/>
                <a:cs typeface="Arial" charset="0"/>
              </a:rPr>
              <a:t>wie Mindmaps</a:t>
            </a:r>
            <a:r>
              <a:rPr lang="de-DE" dirty="0">
                <a:latin typeface="Arial "/>
                <a:cs typeface="Arial" charset="0"/>
              </a:rPr>
              <a:t>. Diese Strategie haben Sie im</a:t>
            </a:r>
            <a:r>
              <a:rPr lang="de-DE" baseline="0" dirty="0">
                <a:latin typeface="Arial "/>
                <a:cs typeface="Arial" charset="0"/>
              </a:rPr>
              <a:t> Modul zum Fachvokabular bereits erprobt</a:t>
            </a:r>
            <a:endParaRPr lang="de-D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e-DE" b="1" i="1" baseline="0" dirty="0"/>
              <a:t>Wiederholende</a:t>
            </a:r>
            <a:r>
              <a:rPr lang="de-DE" i="1" baseline="0" dirty="0"/>
              <a:t> </a:t>
            </a:r>
            <a:r>
              <a:rPr lang="de-DE" baseline="0" dirty="0"/>
              <a:t>Strategien führen dazu, dass die Inhalte des Textes besser in Erinnerung behalten werden können. (vgl. Gold, 2018, S. 90-94, S. 99-110)</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pPr/>
              <a:t>14</a:t>
            </a:fld>
            <a:endParaRPr lang="en-US" dirty="0"/>
          </a:p>
        </p:txBody>
      </p:sp>
    </p:spTree>
    <p:extLst>
      <p:ext uri="{BB962C8B-B14F-4D97-AF65-F5344CB8AC3E}">
        <p14:creationId xmlns:p14="http://schemas.microsoft.com/office/powerpoint/2010/main" xmlns="" val="3005445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ct val="0"/>
              </a:spcBef>
            </a:pPr>
            <a:r>
              <a:rPr lang="de-DE" b="1" dirty="0">
                <a:cs typeface="Arial" charset="0"/>
              </a:rPr>
              <a:t>Strategien  lassen sich zudem als Sequenz von Prozeduren vor,</a:t>
            </a:r>
            <a:r>
              <a:rPr lang="de-DE" b="1" baseline="0" dirty="0">
                <a:cs typeface="Arial" charset="0"/>
              </a:rPr>
              <a:t> während und nach dem Lesen,</a:t>
            </a:r>
            <a:r>
              <a:rPr lang="de-DE" b="1" dirty="0">
                <a:cs typeface="Arial" charset="0"/>
              </a:rPr>
              <a:t> als</a:t>
            </a:r>
            <a:r>
              <a:rPr lang="de-DE" b="1" baseline="0" dirty="0">
                <a:cs typeface="Arial" charset="0"/>
              </a:rPr>
              <a:t> </a:t>
            </a:r>
            <a:r>
              <a:rPr lang="de-DE" b="1" dirty="0">
                <a:cs typeface="Arial" charset="0"/>
              </a:rPr>
              <a:t>temporales Modell, </a:t>
            </a:r>
            <a:r>
              <a:rPr lang="de-DE" b="1" baseline="0" dirty="0">
                <a:cs typeface="Arial" charset="0"/>
              </a:rPr>
              <a:t>darstellen.</a:t>
            </a:r>
            <a:endParaRPr lang="de-DE" b="1" dirty="0">
              <a:cs typeface="Arial" charset="0"/>
            </a:endParaRPr>
          </a:p>
          <a:p>
            <a:pPr>
              <a:spcBef>
                <a:spcPct val="0"/>
              </a:spcBef>
            </a:pPr>
            <a:endParaRPr lang="de-DE" dirty="0">
              <a:cs typeface="Arial" charset="0"/>
            </a:endParaRPr>
          </a:p>
          <a:p>
            <a:pPr>
              <a:spcBef>
                <a:spcPct val="0"/>
              </a:spcBef>
            </a:pPr>
            <a:r>
              <a:rPr lang="de-DE" dirty="0">
                <a:cs typeface="Arial" charset="0"/>
              </a:rPr>
              <a:t>Das ist hilfreich als didaktischer Plan, in Wirklichkeit wenden geübte Leserinnen und Leser oftmals ein und dieselbe Strategie für den gesamten Leseprozess an, z.B. stellen sie Fragen nicht nur während, sondern genauso vor und nach dem Lesen, um das Verständnis zu überprüfen, Ideen zu klären, Vorwissen zu aktivieren</a:t>
            </a:r>
            <a:r>
              <a:rPr lang="de-DE" baseline="0" dirty="0">
                <a:cs typeface="Arial" charset="0"/>
              </a:rPr>
              <a:t> oder</a:t>
            </a:r>
            <a:r>
              <a:rPr lang="de-DE" dirty="0">
                <a:cs typeface="Arial" charset="0"/>
              </a:rPr>
              <a:t> Vorhersagen aufzustellen.</a:t>
            </a:r>
          </a:p>
          <a:p>
            <a:pPr>
              <a:spcBef>
                <a:spcPct val="0"/>
              </a:spcBef>
            </a:pPr>
            <a:endParaRPr lang="de-DE" b="1" dirty="0">
              <a:cs typeface="Arial" charset="0"/>
            </a:endParaRPr>
          </a:p>
          <a:p>
            <a:pPr>
              <a:spcBef>
                <a:spcPct val="0"/>
              </a:spcBef>
            </a:pPr>
            <a:r>
              <a:rPr lang="de-DE" b="1" dirty="0">
                <a:cs typeface="Arial" charset="0"/>
              </a:rPr>
              <a:t>In Wirklichkeit überlappen alle Strategien und vermischen sich</a:t>
            </a:r>
            <a:r>
              <a:rPr lang="de-DE" dirty="0">
                <a:cs typeface="Arial" charset="0"/>
              </a:rPr>
              <a:t>, wenn kompetente Lesende mit Texten interagieren.</a:t>
            </a:r>
            <a:endParaRPr lang="de-DE" b="1" dirty="0">
              <a:cs typeface="Arial" charset="0"/>
            </a:endParaRPr>
          </a:p>
          <a:p>
            <a:endParaRPr lang="de-DE" dirty="0"/>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pPr/>
              <a:t>15</a:t>
            </a:fld>
            <a:endParaRPr lang="en-US" dirty="0"/>
          </a:p>
        </p:txBody>
      </p:sp>
    </p:spTree>
    <p:extLst>
      <p:ext uri="{BB962C8B-B14F-4D97-AF65-F5344CB8AC3E}">
        <p14:creationId xmlns:p14="http://schemas.microsoft.com/office/powerpoint/2010/main" xmlns="" val="1301212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ct val="0"/>
              </a:spcBef>
            </a:pPr>
            <a:r>
              <a:rPr lang="de-DE" dirty="0">
                <a:cs typeface="Arial" charset="0"/>
              </a:rPr>
              <a:t>Die folgende Aufgabe demonstriert,</a:t>
            </a:r>
            <a:r>
              <a:rPr lang="de-DE" baseline="0" dirty="0">
                <a:cs typeface="Arial" charset="0"/>
              </a:rPr>
              <a:t> wie komplex der Prozess der Bedeutungserschließung aus Texten ist. </a:t>
            </a:r>
          </a:p>
          <a:p>
            <a:pPr>
              <a:spcBef>
                <a:spcPct val="0"/>
              </a:spcBef>
            </a:pPr>
            <a:endParaRPr lang="de-DE" baseline="0" dirty="0">
              <a:cs typeface="Arial" charset="0"/>
            </a:endParaRPr>
          </a:p>
          <a:p>
            <a:pPr>
              <a:spcBef>
                <a:spcPct val="0"/>
              </a:spcBef>
            </a:pPr>
            <a:r>
              <a:rPr lang="de-DE" dirty="0">
                <a:cs typeface="Arial" charset="0"/>
              </a:rPr>
              <a:t>Dieser Prozess beginnt bereits vor dem eigentlichen Lesen</a:t>
            </a:r>
            <a:r>
              <a:rPr lang="de-DE" baseline="0" dirty="0">
                <a:cs typeface="Arial" charset="0"/>
              </a:rPr>
              <a:t> eines Textes, z.B. durch einen Blick auf die Überschrift.</a:t>
            </a:r>
            <a:r>
              <a:rPr lang="de-DE" dirty="0">
                <a:cs typeface="Arial" charset="0"/>
              </a:rPr>
              <a:t> </a:t>
            </a:r>
          </a:p>
          <a:p>
            <a:pPr marL="0" marR="0" indent="0" algn="l" defTabSz="914400" rtl="0" eaLnBrk="1" fontAlgn="auto" latinLnBrk="0" hangingPunct="1">
              <a:lnSpc>
                <a:spcPct val="100000"/>
              </a:lnSpc>
              <a:spcBef>
                <a:spcPct val="0"/>
              </a:spcBef>
              <a:spcAft>
                <a:spcPts val="0"/>
              </a:spcAft>
              <a:buClrTx/>
              <a:buSzTx/>
              <a:buFontTx/>
              <a:buNone/>
              <a:tabLst/>
              <a:defRPr/>
            </a:pPr>
            <a:r>
              <a:rPr lang="de-DE" dirty="0">
                <a:cs typeface="Arial" charset="0"/>
              </a:rPr>
              <a:t>Je nach den </a:t>
            </a:r>
            <a:r>
              <a:rPr lang="de-DE" baseline="0" dirty="0">
                <a:cs typeface="Arial" charset="0"/>
              </a:rPr>
              <a:t>Vorerfahrungen und gedanklichen Schemata des oder der Lesenden werden die hier genannten Überschriften spontan individuelle Erwartungen wecken.</a:t>
            </a:r>
          </a:p>
          <a:p>
            <a:pPr marL="0" marR="0" indent="0" algn="l" defTabSz="914400" rtl="0" eaLnBrk="1" fontAlgn="auto" latinLnBrk="0" hangingPunct="1">
              <a:lnSpc>
                <a:spcPct val="100000"/>
              </a:lnSpc>
              <a:spcBef>
                <a:spcPct val="0"/>
              </a:spcBef>
              <a:spcAft>
                <a:spcPts val="0"/>
              </a:spcAft>
              <a:buClrTx/>
              <a:buSzTx/>
              <a:buFontTx/>
              <a:buNone/>
              <a:tabLst/>
              <a:defRPr/>
            </a:pPr>
            <a:r>
              <a:rPr lang="de-DE" b="1" i="0" dirty="0">
                <a:cs typeface="Arial" charset="0"/>
              </a:rPr>
              <a:t> Die Theorie dahinter: </a:t>
            </a:r>
            <a:r>
              <a:rPr lang="de-DE" dirty="0">
                <a:cs typeface="Arial" charset="0"/>
              </a:rPr>
              <a:t>„Kompetente Lerner</a:t>
            </a:r>
            <a:r>
              <a:rPr lang="de-DE" baseline="0" dirty="0">
                <a:cs typeface="Arial" charset="0"/>
              </a:rPr>
              <a:t> und Lernerinnen </a:t>
            </a:r>
            <a:r>
              <a:rPr lang="de-DE" dirty="0">
                <a:cs typeface="Arial" charset="0"/>
              </a:rPr>
              <a:t>aktivieren ihr Hintergrundwissen vor dem Lesen, Schreiben, Sprechen oder Hören und bauen darauf auf; schwache Lernerinnen</a:t>
            </a:r>
            <a:r>
              <a:rPr lang="de-DE" baseline="0" dirty="0">
                <a:cs typeface="Arial" charset="0"/>
              </a:rPr>
              <a:t> und Lerner</a:t>
            </a:r>
            <a:r>
              <a:rPr lang="de-DE" dirty="0">
                <a:cs typeface="Arial" charset="0"/>
              </a:rPr>
              <a:t> beginnen, ohne nachzudenken.“ (Irvin et al., 1996) </a:t>
            </a:r>
          </a:p>
          <a:p>
            <a:pPr>
              <a:spcBef>
                <a:spcPct val="0"/>
              </a:spcBef>
            </a:pPr>
            <a:r>
              <a:rPr lang="de-DE" baseline="0" dirty="0">
                <a:cs typeface="Arial" charset="0"/>
              </a:rPr>
              <a:t>Geübte Lesende gehen flexibel mit diesen Erwartungen um: sie formulieren und verwerfen ihre Hypothesen flexibel und textbezogen.</a:t>
            </a:r>
            <a:r>
              <a:rPr lang="de-DE" dirty="0">
                <a:cs typeface="Arial" charset="0"/>
              </a:rPr>
              <a:t> Sie stellen während des gesamten Leseprozesses Hypothesen auf über die nächste Passage oder Seite, indem sie Hinweise aus dem Text oder eigene Erfahrungen nutzen.</a:t>
            </a:r>
          </a:p>
          <a:p>
            <a:pPr>
              <a:spcBef>
                <a:spcPct val="0"/>
              </a:spcBef>
            </a:pPr>
            <a:endParaRPr lang="de-DE" dirty="0">
              <a:cs typeface="Arial" charset="0"/>
            </a:endParaRPr>
          </a:p>
          <a:p>
            <a:pPr>
              <a:spcBef>
                <a:spcPct val="0"/>
              </a:spcBef>
            </a:pPr>
            <a:endParaRPr lang="de-DE" dirty="0">
              <a:cs typeface="Arial" charset="0"/>
            </a:endParaRPr>
          </a:p>
          <a:p>
            <a:endParaRPr lang="de-DE" dirty="0"/>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pPr/>
              <a:t>16</a:t>
            </a:fld>
            <a:endParaRPr lang="en-US" dirty="0"/>
          </a:p>
        </p:txBody>
      </p:sp>
    </p:spTree>
    <p:extLst>
      <p:ext uri="{BB962C8B-B14F-4D97-AF65-F5344CB8AC3E}">
        <p14:creationId xmlns:p14="http://schemas.microsoft.com/office/powerpoint/2010/main" xmlns="" val="669872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ct val="0"/>
              </a:spcBef>
            </a:pPr>
            <a:endParaRPr lang="de-DE" baseline="0" dirty="0">
              <a:cs typeface="Arial" charset="0"/>
            </a:endParaRPr>
          </a:p>
          <a:p>
            <a:pPr>
              <a:spcBef>
                <a:spcPct val="0"/>
              </a:spcBef>
            </a:pPr>
            <a:r>
              <a:rPr lang="de-DE" baseline="0" dirty="0">
                <a:cs typeface="Arial" charset="0"/>
              </a:rPr>
              <a:t>Hier die Auflösung der mehrdeutigen Überschriften auf dem Arbeitsblatt </a:t>
            </a:r>
            <a:r>
              <a:rPr lang="de-DE" sz="1200" i="1" dirty="0"/>
              <a:t>BaCuLit M5_1 AB2 Lesen beginnt vor dem Lesen KWL-Strategie:</a:t>
            </a:r>
            <a:endParaRPr lang="de-DE" i="1" baseline="0" dirty="0">
              <a:cs typeface="Arial" charset="0"/>
            </a:endParaRPr>
          </a:p>
          <a:p>
            <a:pPr>
              <a:spcBef>
                <a:spcPct val="0"/>
              </a:spcBef>
            </a:pPr>
            <a:endParaRPr lang="de-DE" baseline="0" dirty="0">
              <a:cs typeface="Arial" charset="0"/>
            </a:endParaRPr>
          </a:p>
          <a:p>
            <a:pPr>
              <a:spcBef>
                <a:spcPct val="0"/>
              </a:spcBef>
            </a:pPr>
            <a:r>
              <a:rPr lang="de-DE" baseline="0" dirty="0">
                <a:cs typeface="Arial" charset="0"/>
              </a:rPr>
              <a:t>1. Die „kassenlose“ Gesellschaft ist kein Verschreiber der „klassenlosen“ Gesellschaft, sondern ein Bericht über die Ausbreitung des Personal-losen Einkaufens in Supermärkten.</a:t>
            </a:r>
          </a:p>
          <a:p>
            <a:pPr marL="228600" indent="-228600">
              <a:spcBef>
                <a:spcPct val="0"/>
              </a:spcBef>
              <a:buNone/>
            </a:pPr>
            <a:r>
              <a:rPr lang="de-DE" sz="1200" u="sng" kern="1200" dirty="0">
                <a:solidFill>
                  <a:schemeClr val="tx1"/>
                </a:solidFill>
                <a:latin typeface="+mn-lt"/>
                <a:ea typeface="+mn-ea"/>
                <a:cs typeface="+mn-cs"/>
                <a:hlinkClick r:id="rId3"/>
              </a:rPr>
              <a:t>https://www.wienerzeitung.at/nachrichten/wirtschaft/international/942604_Die-kassenlose-Gesellschaft.html vom 22..1.2018</a:t>
            </a:r>
            <a:r>
              <a:rPr lang="de-DE" sz="1200" kern="1200" dirty="0">
                <a:solidFill>
                  <a:schemeClr val="tx1"/>
                </a:solidFill>
                <a:latin typeface="+mn-lt"/>
                <a:ea typeface="+mn-ea"/>
                <a:cs typeface="+mn-cs"/>
              </a:rPr>
              <a:t> </a:t>
            </a:r>
          </a:p>
          <a:p>
            <a:pPr marL="228600" indent="-228600">
              <a:spcBef>
                <a:spcPct val="0"/>
              </a:spcBef>
              <a:buAutoNum type="arabicPeriod"/>
            </a:pPr>
            <a:endParaRPr lang="de-DE" baseline="0" dirty="0">
              <a:cs typeface="Arial" charset="0"/>
            </a:endParaRPr>
          </a:p>
          <a:p>
            <a:endParaRPr lang="de-DE"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i="1" kern="1200" dirty="0">
                <a:solidFill>
                  <a:schemeClr val="tx1"/>
                </a:solidFill>
                <a:latin typeface="+mn-lt"/>
                <a:ea typeface="+mn-ea"/>
                <a:cs typeface="+mn-cs"/>
              </a:rPr>
              <a:t>2.</a:t>
            </a:r>
            <a:r>
              <a:rPr lang="de-DE" sz="1200" b="1" kern="1200" dirty="0">
                <a:solidFill>
                  <a:schemeClr val="tx1"/>
                </a:solidFill>
                <a:latin typeface="+mn-lt"/>
                <a:ea typeface="+mn-ea"/>
                <a:cs typeface="+mn-cs"/>
              </a:rPr>
              <a:t> </a:t>
            </a:r>
            <a:r>
              <a:rPr lang="de-DE" baseline="0" dirty="0">
                <a:cs typeface="Arial" charset="0"/>
              </a:rPr>
              <a:t>Der „Streik der Gorillas“ bezieht sich nicht auf einen Aufstand von Zootieren, sondern auf den Streik der Mitarbeiter eines Lebensmittel-Lieferanten für bessere Arbeitsbedingungen.</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1" u="sng" kern="1200" dirty="0">
                <a:solidFill>
                  <a:schemeClr val="tx1"/>
                </a:solidFill>
                <a:latin typeface="+mn-lt"/>
                <a:ea typeface="+mn-ea"/>
                <a:cs typeface="+mn-cs"/>
                <a:hlinkClick r:id="rId4"/>
              </a:rPr>
              <a:t> </a:t>
            </a:r>
            <a:r>
              <a:rPr lang="de-DE" sz="1200" b="0" u="sng" kern="1200" dirty="0">
                <a:solidFill>
                  <a:schemeClr val="tx1"/>
                </a:solidFill>
                <a:latin typeface="+mn-lt"/>
                <a:ea typeface="+mn-ea"/>
                <a:cs typeface="+mn-cs"/>
                <a:hlinkClick r:id="rId4"/>
              </a:rPr>
              <a:t>https://www.berliner-zeitung.de/wirtschaft-verantwortung/streik-bei-gorillas-das-steckt-hinter-dem-aufstand-beim-liefer-giganten-li.164878</a:t>
            </a:r>
            <a:endParaRPr lang="de-DE" b="0" baseline="0" dirty="0">
              <a:cs typeface="Arial" charset="0"/>
            </a:endParaRPr>
          </a:p>
          <a:p>
            <a:pPr>
              <a:spcBef>
                <a:spcPct val="0"/>
              </a:spcBef>
            </a:pPr>
            <a:endParaRPr lang="de-DE" baseline="0" dirty="0">
              <a:cs typeface="Arial" charset="0"/>
            </a:endParaRPr>
          </a:p>
          <a:p>
            <a:pPr>
              <a:spcBef>
                <a:spcPct val="0"/>
              </a:spcBef>
            </a:pPr>
            <a:endParaRPr lang="de-DE" baseline="0" dirty="0">
              <a:cs typeface="Arial" charset="0"/>
            </a:endParaRPr>
          </a:p>
          <a:p>
            <a:pPr>
              <a:spcBef>
                <a:spcPct val="0"/>
              </a:spcBef>
            </a:pPr>
            <a:r>
              <a:rPr lang="de-DE" sz="1200" b="0" kern="1200" baseline="0" dirty="0">
                <a:solidFill>
                  <a:schemeClr val="tx1"/>
                </a:solidFill>
                <a:latin typeface="+mn-lt"/>
                <a:ea typeface="+mn-ea"/>
                <a:cs typeface="+mn-cs"/>
              </a:rPr>
              <a:t>3.„Pitchen für das Wohl der Welt“ beschreibt keine Erfolgsmethode beim Golf-Spielen, (=Pitch= wichtiger Schlag des Golfballes), sondern einen </a:t>
            </a:r>
            <a:r>
              <a:rPr lang="de-DE" sz="1200" b="0" kern="1200" dirty="0">
                <a:solidFill>
                  <a:schemeClr val="tx1"/>
                </a:solidFill>
                <a:latin typeface="+mn-lt"/>
                <a:ea typeface="+mn-ea"/>
                <a:cs typeface="+mn-cs"/>
              </a:rPr>
              <a:t>Start-Up Wettbewerb für Gründerinnen und Gründer mit Ideen von sozialem Nutzen. Ein „Pitch“ ist  in diesem Kontext die sehr kurze</a:t>
            </a:r>
            <a:r>
              <a:rPr lang="de-DE" sz="1200" b="0" kern="1200" baseline="0" dirty="0">
                <a:solidFill>
                  <a:schemeClr val="tx1"/>
                </a:solidFill>
                <a:latin typeface="+mn-lt"/>
                <a:ea typeface="+mn-ea"/>
                <a:cs typeface="+mn-cs"/>
              </a:rPr>
              <a:t> </a:t>
            </a:r>
            <a:r>
              <a:rPr lang="de-DE" sz="1200" b="0" kern="1200" dirty="0">
                <a:solidFill>
                  <a:schemeClr val="tx1"/>
                </a:solidFill>
                <a:latin typeface="+mn-lt"/>
                <a:ea typeface="+mn-ea"/>
                <a:cs typeface="+mn-cs"/>
              </a:rPr>
              <a:t>Vorstellung einer Geschäftsidee vor interessierten Investoren.</a:t>
            </a:r>
          </a:p>
          <a:p>
            <a:r>
              <a:rPr lang="de-DE" sz="1200" b="1" kern="1200" dirty="0">
                <a:solidFill>
                  <a:schemeClr val="tx1"/>
                </a:solidFill>
                <a:latin typeface="+mn-lt"/>
                <a:ea typeface="+mn-ea"/>
                <a:cs typeface="+mn-cs"/>
              </a:rPr>
              <a:t> </a:t>
            </a:r>
            <a:r>
              <a:rPr lang="de-DE" sz="1200" u="sng" kern="1200" dirty="0">
                <a:solidFill>
                  <a:schemeClr val="tx1"/>
                </a:solidFill>
                <a:latin typeface="+mn-lt"/>
                <a:ea typeface="+mn-ea"/>
                <a:cs typeface="+mn-cs"/>
                <a:hlinkClick r:id="rId5"/>
              </a:rPr>
              <a:t>https://www.welt.de/print/die_welt/finanzen/article174861242/Pitchen-fuer-das-Wohl-der-Welt.html 23.3.2018</a:t>
            </a:r>
            <a:endParaRPr lang="de-DE" sz="1200" b="1" kern="1200" dirty="0">
              <a:solidFill>
                <a:schemeClr val="tx1"/>
              </a:solidFill>
              <a:latin typeface="+mn-lt"/>
              <a:ea typeface="+mn-ea"/>
              <a:cs typeface="+mn-cs"/>
            </a:endParaRPr>
          </a:p>
          <a:p>
            <a:endParaRPr lang="de-DE"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F1331116-AC31-4588-BB05-E7350721AD54}" type="slidenum">
              <a:rPr lang="en-US" smtClean="0"/>
              <a:pPr/>
              <a:t>17</a:t>
            </a:fld>
            <a:endParaRPr lang="en-US" dirty="0"/>
          </a:p>
        </p:txBody>
      </p:sp>
    </p:spTree>
    <p:extLst>
      <p:ext uri="{BB962C8B-B14F-4D97-AF65-F5344CB8AC3E}">
        <p14:creationId xmlns:p14="http://schemas.microsoft.com/office/powerpoint/2010/main" xmlns="" val="1593830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453396" eaLnBrk="0" hangingPunct="0">
              <a:buClr>
                <a:srgbClr val="000000"/>
              </a:buClr>
            </a:pPr>
            <a:r>
              <a:rPr lang="de-DE" dirty="0">
                <a:cs typeface="Arial" charset="0"/>
              </a:rPr>
              <a:t>Wie lässt sich das Ziel allen Leseunterrichts – </a:t>
            </a:r>
            <a:r>
              <a:rPr lang="de-DE" b="1" dirty="0">
                <a:cs typeface="Arial" charset="0"/>
              </a:rPr>
              <a:t>den Lernenden zu helfen, kompetente, selbständige</a:t>
            </a:r>
            <a:r>
              <a:rPr lang="de-DE" b="1" baseline="0" dirty="0">
                <a:cs typeface="Arial" charset="0"/>
              </a:rPr>
              <a:t> </a:t>
            </a:r>
            <a:r>
              <a:rPr lang="de-DE" b="1" dirty="0">
                <a:cs typeface="Arial" charset="0"/>
              </a:rPr>
              <a:t>Leserinnen</a:t>
            </a:r>
            <a:r>
              <a:rPr lang="de-DE" b="1" baseline="0" dirty="0">
                <a:cs typeface="Arial" charset="0"/>
              </a:rPr>
              <a:t> und Leser</a:t>
            </a:r>
            <a:r>
              <a:rPr lang="de-DE" b="1" dirty="0">
                <a:cs typeface="Arial" charset="0"/>
              </a:rPr>
              <a:t> zu werden </a:t>
            </a:r>
            <a:r>
              <a:rPr lang="de-DE" dirty="0">
                <a:cs typeface="Arial" charset="0"/>
              </a:rPr>
              <a:t>– erreichen?</a:t>
            </a:r>
          </a:p>
          <a:p>
            <a:pPr defTabSz="453396" eaLnBrk="0" hangingPunct="0">
              <a:buClr>
                <a:srgbClr val="000000"/>
              </a:buClr>
            </a:pPr>
            <a:endParaRPr lang="de-DE" b="1" dirty="0">
              <a:cs typeface="Arial" charset="0"/>
            </a:endParaRPr>
          </a:p>
          <a:p>
            <a:pPr defTabSz="453396" eaLnBrk="0" hangingPunct="0">
              <a:buClr>
                <a:srgbClr val="000000"/>
              </a:buClr>
            </a:pPr>
            <a:r>
              <a:rPr lang="de-DE" b="1" dirty="0">
                <a:cs typeface="Arial" charset="0"/>
              </a:rPr>
              <a:t>Man könnte annehmen, dass</a:t>
            </a:r>
            <a:r>
              <a:rPr lang="de-DE" dirty="0">
                <a:cs typeface="Arial" charset="0"/>
              </a:rPr>
              <a:t> </a:t>
            </a:r>
            <a:r>
              <a:rPr lang="de-DE" b="1" i="1" dirty="0">
                <a:cs typeface="Arial" charset="0"/>
              </a:rPr>
              <a:t>Schülerinnen</a:t>
            </a:r>
            <a:r>
              <a:rPr lang="de-DE" b="1" i="1" baseline="0" dirty="0">
                <a:cs typeface="Arial" charset="0"/>
              </a:rPr>
              <a:t> und Schüler </a:t>
            </a:r>
            <a:r>
              <a:rPr lang="de-DE" dirty="0">
                <a:cs typeface="Arial" charset="0"/>
              </a:rPr>
              <a:t>durch wiederholte Übung Kompetenzen erwerben, verinnerlichen und auf neue Texte anwenden.</a:t>
            </a:r>
          </a:p>
          <a:p>
            <a:pPr defTabSz="453396" eaLnBrk="0" hangingPunct="0">
              <a:buClr>
                <a:srgbClr val="000000"/>
              </a:buClr>
            </a:pPr>
            <a:r>
              <a:rPr lang="de-DE" dirty="0">
                <a:cs typeface="Arial" charset="0"/>
              </a:rPr>
              <a:t>Die Forschung zeigt jedoch, dass beim Lesen </a:t>
            </a:r>
            <a:r>
              <a:rPr lang="de-DE" b="1" dirty="0">
                <a:cs typeface="Arial" charset="0"/>
              </a:rPr>
              <a:t>Übung allein nicht den Meister macht. Das gilt auch für viele Alltagskompetenzen</a:t>
            </a:r>
            <a:r>
              <a:rPr lang="de-DE" dirty="0">
                <a:cs typeface="Arial" charset="0"/>
              </a:rPr>
              <a:t>.</a:t>
            </a:r>
          </a:p>
          <a:p>
            <a:pPr defTabSz="453396" eaLnBrk="0" hangingPunct="0">
              <a:buClr>
                <a:srgbClr val="000000"/>
              </a:buClr>
            </a:pPr>
            <a:r>
              <a:rPr lang="de-DE" dirty="0">
                <a:cs typeface="Arial" charset="0"/>
              </a:rPr>
              <a:t>Nehmen Sie einen Fahranfänger oder eine Fahranfängerin: Niemand würde auf die Idee kommen, ihn oder sie ohne vorherige Erklärungen und Begründungen Fahren auf einer Autobahn lernen zu lassen,.</a:t>
            </a:r>
          </a:p>
          <a:p>
            <a:pPr defTabSz="453396" eaLnBrk="0" hangingPunct="0">
              <a:buClr>
                <a:srgbClr val="000000"/>
              </a:buClr>
            </a:pPr>
            <a:endParaRPr lang="de-DE" dirty="0">
              <a:cs typeface="Arial" charset="0"/>
            </a:endParaRPr>
          </a:p>
          <a:p>
            <a:pPr defTabSz="453396" eaLnBrk="0" hangingPunct="0">
              <a:buClr>
                <a:srgbClr val="000000"/>
              </a:buClr>
            </a:pPr>
            <a:r>
              <a:rPr lang="de-DE" b="1" dirty="0">
                <a:cs typeface="Arial" charset="0"/>
              </a:rPr>
              <a:t>Kennen Sie mehr Beispiele dieser Art? Trainerin</a:t>
            </a:r>
            <a:r>
              <a:rPr lang="de-DE" b="1" baseline="0" dirty="0">
                <a:cs typeface="Arial" charset="0"/>
              </a:rPr>
              <a:t> oder Trainer </a:t>
            </a:r>
            <a:r>
              <a:rPr lang="de-DE" b="1" dirty="0">
                <a:cs typeface="Arial" charset="0"/>
              </a:rPr>
              <a:t>sammelt Beispiele der TN.</a:t>
            </a:r>
          </a:p>
          <a:p>
            <a:pPr defTabSz="453396" eaLnBrk="0" hangingPunct="0">
              <a:buClr>
                <a:srgbClr val="000000"/>
              </a:buClr>
            </a:pPr>
            <a:r>
              <a:rPr lang="de-DE" u="sng" dirty="0">
                <a:cs typeface="Arial" charset="0"/>
              </a:rPr>
              <a:t>Diese Beispiele zeigen: Genauso, wie der Fahrlehrer Strategien zum Fahren auf der Autobahn vermitteln wird, müssen auch Lehrkräfte aller Fachbereiche Herangehensweisen für fachspezifische Texte zweckhaft vermitteln.</a:t>
            </a:r>
          </a:p>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342900" indent="-342900" eaLnBrk="0" hangingPunct="0">
              <a:lnSpc>
                <a:spcPct val="150000"/>
              </a:lnSpc>
              <a:spcBef>
                <a:spcPct val="30000"/>
              </a:spcBef>
              <a:buFont typeface="Wingdings" pitchFamily="2" charset="2"/>
              <a:buNone/>
              <a:defRPr/>
            </a:pPr>
            <a:r>
              <a:rPr lang="de-DE" sz="1200" b="1" dirty="0"/>
              <a:t>Woher weiß man überhaupt, welche Strategien sich besonders zur Förderung des Textverstehens eignen?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solidFill>
                <a:srgbClr val="000000"/>
              </a:solidFill>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000000"/>
                </a:solidFill>
                <a:cs typeface="Arial" charset="0"/>
              </a:rPr>
              <a:t>Um Antworten</a:t>
            </a:r>
            <a:r>
              <a:rPr lang="en-US" b="0" baseline="0" dirty="0">
                <a:solidFill>
                  <a:srgbClr val="000000"/>
                </a:solidFill>
                <a:cs typeface="Arial" charset="0"/>
              </a:rPr>
              <a:t> auf diese Frage zu erhalten</a:t>
            </a:r>
            <a:r>
              <a:rPr lang="en-US" b="0" dirty="0">
                <a:solidFill>
                  <a:srgbClr val="000000"/>
                </a:solidFill>
                <a:cs typeface="Arial" charset="0"/>
              </a:rPr>
              <a:t>, untersuchten</a:t>
            </a:r>
            <a:r>
              <a:rPr lang="en-US" b="0" baseline="0" dirty="0">
                <a:solidFill>
                  <a:srgbClr val="000000"/>
                </a:solidFill>
                <a:cs typeface="Arial" charset="0"/>
              </a:rPr>
              <a:t> Leseforscherinnen Ende der 1980er Jahre das Vorgehen erfolgreicher Leserinnen und Leser bei der Begegnung mit Texten. </a:t>
            </a:r>
            <a:endParaRPr lang="de-DE" sz="1200" kern="1200" dirty="0">
              <a:solidFill>
                <a:schemeClr val="tx1"/>
              </a:solidFill>
              <a:latin typeface="+mn-lt"/>
              <a:ea typeface="+mn-ea"/>
              <a:cs typeface="+mn-cs"/>
            </a:endParaRPr>
          </a:p>
          <a:p>
            <a:pPr defTabSz="922812">
              <a:spcBef>
                <a:spcPct val="0"/>
              </a:spcBef>
              <a:defRPr/>
            </a:pPr>
            <a:endParaRPr lang="de-DE" sz="1200" kern="1200" dirty="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solidFill>
                <a:srgbClr val="000000"/>
              </a:solidFill>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000000"/>
                </a:solidFill>
                <a:cs typeface="Arial" charset="0"/>
              </a:rPr>
              <a:t>Um Antworten</a:t>
            </a:r>
            <a:r>
              <a:rPr lang="en-US" b="0" baseline="0" dirty="0">
                <a:solidFill>
                  <a:srgbClr val="000000"/>
                </a:solidFill>
                <a:cs typeface="Arial" charset="0"/>
              </a:rPr>
              <a:t> auf diese Frage zu erhalten</a:t>
            </a:r>
            <a:r>
              <a:rPr lang="en-US" b="0" dirty="0">
                <a:solidFill>
                  <a:srgbClr val="000000"/>
                </a:solidFill>
                <a:cs typeface="Arial" charset="0"/>
              </a:rPr>
              <a:t>, untersuchten</a:t>
            </a:r>
            <a:r>
              <a:rPr lang="en-US" b="0" baseline="0" dirty="0">
                <a:solidFill>
                  <a:srgbClr val="000000"/>
                </a:solidFill>
                <a:cs typeface="Arial" charset="0"/>
              </a:rPr>
              <a:t> Leseforscherinnen Ende der 1980er Jahre das Vorgehen erfolgreicher Leserinnen und Leser bei der Begegnung mit Texten. Sie fanden heraus: “</a:t>
            </a:r>
            <a:r>
              <a:rPr lang="en-US" b="0" dirty="0">
                <a:solidFill>
                  <a:srgbClr val="000000"/>
                </a:solidFill>
                <a:cs typeface="Arial" charset="0"/>
              </a:rPr>
              <a:t>Gute” Leserinnen und Leser sind</a:t>
            </a:r>
            <a:r>
              <a:rPr lang="en-US" b="0" baseline="0" dirty="0">
                <a:solidFill>
                  <a:srgbClr val="000000"/>
                </a:solidFill>
                <a:cs typeface="Arial" charset="0"/>
              </a:rPr>
              <a:t> gute Informationsverarbeiter. Sie </a:t>
            </a:r>
            <a:r>
              <a:rPr lang="en-US" b="0" dirty="0">
                <a:solidFill>
                  <a:srgbClr val="000000"/>
                </a:solidFill>
                <a:cs typeface="Arial" charset="0"/>
              </a:rPr>
              <a:t>unterscheiden sich von Lesenden mit Schwierigkeiten, indem sie mit dem Text aktiv und strategisch interagieren – vor, während und nach dem Lesen. Kurz gesagt: </a:t>
            </a:r>
            <a:r>
              <a:rPr lang="en-US" b="1" dirty="0">
                <a:solidFill>
                  <a:srgbClr val="000000"/>
                </a:solidFill>
                <a:cs typeface="Arial" charset="0"/>
              </a:rPr>
              <a:t>“Gute” </a:t>
            </a:r>
            <a:r>
              <a:rPr lang="en-US" b="1" i="0" dirty="0">
                <a:solidFill>
                  <a:srgbClr val="000000"/>
                </a:solidFill>
                <a:cs typeface="Arial" charset="0"/>
              </a:rPr>
              <a:t>Leserinnen und Leser</a:t>
            </a:r>
            <a:r>
              <a:rPr lang="en-US" b="1" i="1" baseline="0" dirty="0">
                <a:solidFill>
                  <a:srgbClr val="000000"/>
                </a:solidFill>
                <a:cs typeface="Arial" charset="0"/>
              </a:rPr>
              <a:t> </a:t>
            </a:r>
            <a:r>
              <a:rPr lang="en-US" b="1" dirty="0">
                <a:solidFill>
                  <a:srgbClr val="000000"/>
                </a:solidFill>
                <a:cs typeface="Arial" charset="0"/>
              </a:rPr>
              <a:t>sind strategische Leser.</a:t>
            </a:r>
            <a:r>
              <a:rPr lang="en-US" b="0" dirty="0">
                <a:solidFill>
                  <a:srgbClr val="000000"/>
                </a:solidFill>
                <a:cs typeface="Arial" charset="0"/>
              </a:rPr>
              <a:t> Sie sind zugleich reflexive Leser, d.h. sie</a:t>
            </a:r>
            <a:r>
              <a:rPr lang="en-US" b="0" baseline="0" dirty="0">
                <a:solidFill>
                  <a:srgbClr val="000000"/>
                </a:solidFill>
                <a:cs typeface="Arial" charset="0"/>
              </a:rPr>
              <a:t> überwachen ihren Verständnisprozess.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solidFill>
                <a:srgbClr val="000000"/>
              </a:solidFill>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latin typeface="+mn-lt"/>
                <a:ea typeface="+mn-ea"/>
                <a:cs typeface="+mn-cs"/>
              </a:rPr>
              <a:t>(vgl. Pressley, Michael, Borkowski, John G., &amp; Schneider, Wolfgang (1987). Cognitive strategies: Good strategy users</a:t>
            </a:r>
            <a:r>
              <a:rPr lang="de-DE" sz="1200" b="0" i="0" kern="1200" baseline="0" dirty="0">
                <a:solidFill>
                  <a:schemeClr val="tx1"/>
                </a:solidFill>
                <a:latin typeface="+mn-lt"/>
                <a:ea typeface="+mn-ea"/>
                <a:cs typeface="+mn-cs"/>
              </a:rPr>
              <a:t> </a:t>
            </a:r>
            <a:r>
              <a:rPr lang="de-DE" sz="1200" b="0" i="0" kern="1200" dirty="0">
                <a:solidFill>
                  <a:schemeClr val="tx1"/>
                </a:solidFill>
                <a:latin typeface="+mn-lt"/>
                <a:ea typeface="+mn-ea"/>
                <a:cs typeface="+mn-cs"/>
              </a:rPr>
              <a:t>coordinate metacognition and knowledge. In: </a:t>
            </a:r>
            <a:r>
              <a:rPr lang="de-DE" sz="1200" b="0" i="1" kern="1200" dirty="0">
                <a:solidFill>
                  <a:schemeClr val="tx1"/>
                </a:solidFill>
                <a:latin typeface="+mn-lt"/>
                <a:ea typeface="+mn-ea"/>
                <a:cs typeface="+mn-cs"/>
              </a:rPr>
              <a:t>Annals of Child Development</a:t>
            </a:r>
            <a:r>
              <a:rPr lang="de-DE" sz="1200" b="0" i="0" kern="1200" dirty="0">
                <a:solidFill>
                  <a:schemeClr val="tx1"/>
                </a:solidFill>
                <a:latin typeface="+mn-lt"/>
                <a:ea typeface="+mn-ea"/>
                <a:cs typeface="+mn-cs"/>
              </a:rPr>
              <a:t>, 4, 89-129;</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0000"/>
                </a:solidFill>
                <a:cs typeface="Arial" charset="0"/>
              </a:rPr>
              <a:t>v</a:t>
            </a:r>
            <a:r>
              <a:rPr lang="en-US" sz="1200" dirty="0"/>
              <a:t>gl. auch. Pressley, Michael; Borkowski, John. G. &amp; Schneider, Wolfgang. (1989). Good information processing: What it is and what education can do to promote it. In: </a:t>
            </a:r>
            <a:r>
              <a:rPr lang="en-US" sz="1200" i="1" dirty="0"/>
              <a:t>International Journal of Educational Research</a:t>
            </a:r>
            <a:r>
              <a:rPr lang="en-US" sz="1200" dirty="0"/>
              <a:t>, </a:t>
            </a:r>
            <a:r>
              <a:rPr lang="en-US" sz="1200" i="0" dirty="0"/>
              <a:t>13,  S. </a:t>
            </a:r>
            <a:r>
              <a:rPr lang="en-US" sz="1200" dirty="0"/>
              <a:t>857-867.)</a:t>
            </a:r>
            <a:endParaRPr lang="de-DE"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solidFill>
                <a:srgbClr val="000000"/>
              </a:solidFill>
              <a:cs typeface="Arial" charset="0"/>
            </a:endParaRPr>
          </a:p>
        </p:txBody>
      </p:sp>
      <p:sp>
        <p:nvSpPr>
          <p:cNvPr id="4" name="Foliennummernplatzhalter 3"/>
          <p:cNvSpPr>
            <a:spLocks noGrp="1"/>
          </p:cNvSpPr>
          <p:nvPr>
            <p:ph type="sldNum" sz="quarter" idx="10"/>
          </p:nvPr>
        </p:nvSpPr>
        <p:spPr/>
        <p:txBody>
          <a:bodyPr/>
          <a:lstStyle/>
          <a:p>
            <a:fld id="{F1331116-AC31-4588-BB05-E7350721AD54}" type="slidenum">
              <a:rPr lang="en-US" smtClean="0"/>
              <a:pPr/>
              <a:t>21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solidFill>
                <a:srgbClr val="000000"/>
              </a:solidFill>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000000"/>
                </a:solidFill>
                <a:cs typeface="Arial" charset="0"/>
              </a:rPr>
              <a:t>Zum Begriff des “guten” Lesers, der “guten” Leserin bleibt anzumerken,</a:t>
            </a:r>
            <a:r>
              <a:rPr lang="en-US" b="0" baseline="0" dirty="0">
                <a:solidFill>
                  <a:srgbClr val="000000"/>
                </a:solidFill>
                <a:cs typeface="Arial" charset="0"/>
              </a:rPr>
              <a:t> dass es keine Leser gibt, die in </a:t>
            </a:r>
            <a:r>
              <a:rPr lang="en-US" b="1" baseline="0" dirty="0">
                <a:solidFill>
                  <a:srgbClr val="000000"/>
                </a:solidFill>
                <a:cs typeface="Arial" charset="0"/>
              </a:rPr>
              <a:t>allen</a:t>
            </a:r>
            <a:r>
              <a:rPr lang="en-US" b="0" baseline="0" dirty="0">
                <a:solidFill>
                  <a:srgbClr val="000000"/>
                </a:solidFill>
                <a:cs typeface="Arial" charset="0"/>
              </a:rPr>
              <a:t> Fachgebieten gleichermaßen kompetent lesen können. So wird ein Jurist mit der Interpretation einer historischen Quelle u.U. zu kämpfen haben, während ein Physiker seine Schwierigkeiten mit einer Gesetzesvorlage haben könnte.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solidFill>
                <a:srgbClr val="000000"/>
              </a:solidFill>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solidFill>
                  <a:srgbClr val="000000"/>
                </a:solidFill>
                <a:cs typeface="Arial" charset="0"/>
              </a:rPr>
              <a:t>Auch für die sprachliche Kompetenz von Lehrkräften gilt, dass sie in erster Linie in ihrem eigenen Fachgebiet Expertinnen und Experten für das fachbezogene Erschließen von Texten sind.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a:t>Die Aufgabe aller Fachlehrkräfte ist es daher, die Lernenden mit einem Repertoire an wirksamen „mentalen Werkzeugen“ für die Texte in ihrem Fach auszustatten.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r>
              <a:rPr lang="de-DE" dirty="0"/>
              <a:t>Schließlich gibt es</a:t>
            </a:r>
            <a:r>
              <a:rPr lang="de-DE" baseline="0" dirty="0"/>
              <a:t> </a:t>
            </a:r>
            <a:r>
              <a:rPr lang="de-DE" i="1" dirty="0"/>
              <a:t>keine</a:t>
            </a:r>
            <a:r>
              <a:rPr lang="de-DE" dirty="0"/>
              <a:t> Strategie, die in </a:t>
            </a:r>
            <a:r>
              <a:rPr lang="de-DE" i="1" dirty="0"/>
              <a:t>allen</a:t>
            </a:r>
            <a:r>
              <a:rPr lang="de-DE" dirty="0"/>
              <a:t> Kontexten gleichermaßen zum Erfolg führt. So eignet sich die reduzierende Strategie des </a:t>
            </a:r>
            <a:r>
              <a:rPr lang="de-DE" i="1" dirty="0"/>
              <a:t>Zusammenfassens</a:t>
            </a:r>
            <a:r>
              <a:rPr lang="de-DE" dirty="0"/>
              <a:t>  kaum zum Verstehen eines kurzen, sprachlich hochverdichteten Lexikoneintrags aus dem </a:t>
            </a:r>
            <a:r>
              <a:rPr lang="de-DE" sz="1200" dirty="0"/>
              <a:t>Englischbuch zum Thema </a:t>
            </a:r>
            <a:r>
              <a:rPr lang="de-DE" sz="1200" i="1" dirty="0"/>
              <a:t>Artificial intelligence</a:t>
            </a:r>
            <a:r>
              <a:rPr lang="de-DE" sz="1200" dirty="0"/>
              <a:t>, während dieselbe Strategie nach der Lektüre eines mehrseitigen Fachartikels im Sozialkundeunterricht zum gleichen Thema sehr nützlich ist.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Folie ist abhängig davon, ob sich die Teilnehmer aus vorangegangenen Modulen bereits kennen.</a:t>
            </a:r>
          </a:p>
          <a:p>
            <a:endParaRPr lang="de-DE" dirty="0"/>
          </a:p>
          <a:p>
            <a:r>
              <a:rPr lang="de-DE" dirty="0"/>
              <a:t>Die Vorstellung kann beispielsweise ersetzt werden durch</a:t>
            </a:r>
          </a:p>
          <a:p>
            <a:pPr marL="171450" indent="-171450">
              <a:buFontTx/>
              <a:buChar char="-"/>
            </a:pPr>
            <a:r>
              <a:rPr lang="de-DE" dirty="0"/>
              <a:t>Einfache Vorstellungsrunde: Name, Schule, Fächerkombination, Interesse an der Veranstaltung</a:t>
            </a:r>
          </a:p>
          <a:p>
            <a:pPr marL="171450" indent="-171450">
              <a:buFontTx/>
              <a:buChar char="-"/>
            </a:pPr>
            <a:r>
              <a:rPr lang="de-DE" dirty="0"/>
              <a:t>Erwartungen an die heutige Veranstaltung</a:t>
            </a:r>
          </a:p>
          <a:p>
            <a:pPr marL="171450" indent="-171450">
              <a:buFontTx/>
              <a:buChar char="-"/>
            </a:pPr>
            <a:r>
              <a:rPr lang="de-DE" dirty="0"/>
              <a:t>Bereits vorhandenes Wissen zu heutigen Thema</a:t>
            </a:r>
          </a:p>
          <a:p>
            <a:pPr marL="171450" indent="-171450">
              <a:buFontTx/>
              <a:buChar char="-"/>
            </a:pPr>
            <a:r>
              <a:rPr lang="de-DE" dirty="0"/>
              <a:t>Erfahrungen mit bisherigen Modulen.</a:t>
            </a:r>
          </a:p>
        </p:txBody>
      </p:sp>
      <p:sp>
        <p:nvSpPr>
          <p:cNvPr id="4" name="Foliennummernplatzhalter 3"/>
          <p:cNvSpPr>
            <a:spLocks noGrp="1"/>
          </p:cNvSpPr>
          <p:nvPr>
            <p:ph type="sldNum" sz="quarter" idx="5"/>
          </p:nvPr>
        </p:nvSpPr>
        <p:spPr/>
        <p:txBody>
          <a:bodyPr/>
          <a:lstStyle/>
          <a:p>
            <a:fld id="{F1331116-AC31-4588-BB05-E7350721AD54}" type="slidenum">
              <a:rPr lang="en-US" smtClean="0"/>
              <a:pPr/>
              <a:t>2</a:t>
            </a:fld>
            <a:endParaRPr lang="en-US" dirty="0"/>
          </a:p>
        </p:txBody>
      </p:sp>
    </p:spTree>
    <p:extLst>
      <p:ext uri="{BB962C8B-B14F-4D97-AF65-F5344CB8AC3E}">
        <p14:creationId xmlns:p14="http://schemas.microsoft.com/office/powerpoint/2010/main" xmlns="" val="1422612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a:t>Strategien</a:t>
            </a:r>
            <a:r>
              <a:rPr lang="de-DE" sz="1200" baseline="0" dirty="0"/>
              <a:t> besitzen keinen Selbstzweck.</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a:t>Wirksam werden sie nur dann, wenn sie </a:t>
            </a:r>
            <a:r>
              <a:rPr lang="de-DE" sz="1200" b="1" dirty="0"/>
              <a:t>unmittelbar handlungsrelevant für fachliches Lernen </a:t>
            </a:r>
            <a:r>
              <a:rPr lang="de-DE" sz="1200" dirty="0"/>
              <a:t>werden.</a:t>
            </a:r>
            <a:r>
              <a:rPr lang="de-DE" sz="1200" baseline="0" dirty="0"/>
              <a:t> Daher ist das BaCuLit-Modul zu Strategien eng bezogen auf das BaCuLit-Modul zu Texten zu begreifen.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aseline="0" dirty="0"/>
              <a:t>Strategien, die zur Bewältigung der Anforderungen von Texten beitragen können,  lassen sich gut vermitteln.</a:t>
            </a: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pPr/>
              <a:t>23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pPr defTabSz="922812">
              <a:spcBef>
                <a:spcPct val="0"/>
              </a:spcBef>
              <a:defRPr/>
            </a:pPr>
            <a:r>
              <a:rPr lang="en-US" dirty="0">
                <a:solidFill>
                  <a:srgbClr val="000000"/>
                </a:solidFill>
                <a:cs typeface="Arial" charset="0"/>
              </a:rPr>
              <a:t>Die</a:t>
            </a:r>
            <a:r>
              <a:rPr lang="en-US" baseline="0" dirty="0">
                <a:solidFill>
                  <a:srgbClr val="000000"/>
                </a:solidFill>
                <a:cs typeface="Arial" charset="0"/>
              </a:rPr>
              <a:t> vielfältigen Strategien, die “gute” Leserinnen und Leser für eine aktive Textbegegnung verwenden, lassen sich schwachen Leserinnen und Lesern vermitteln. Solche Leserinnen verfügen kaum über entsprechende Zugänge zu Texten, a</a:t>
            </a:r>
            <a:r>
              <a:rPr lang="en-US" dirty="0">
                <a:solidFill>
                  <a:srgbClr val="000000"/>
                </a:solidFill>
                <a:cs typeface="Arial" charset="0"/>
              </a:rPr>
              <a:t>ußerdem scheinen sie nicht zu wissen,</a:t>
            </a:r>
            <a:r>
              <a:rPr lang="en-US" baseline="0" dirty="0">
                <a:solidFill>
                  <a:srgbClr val="000000"/>
                </a:solidFill>
                <a:cs typeface="Arial" charset="0"/>
              </a:rPr>
              <a:t> </a:t>
            </a:r>
            <a:r>
              <a:rPr lang="en-US" dirty="0">
                <a:solidFill>
                  <a:srgbClr val="000000"/>
                </a:solidFill>
                <a:cs typeface="Arial" charset="0"/>
              </a:rPr>
              <a:t>wann und wie sie das Wissen einsetzen sollen, das sie selbst besitzen. </a:t>
            </a:r>
          </a:p>
          <a:p>
            <a:pPr defTabSz="922812">
              <a:spcBef>
                <a:spcPct val="0"/>
              </a:spcBef>
              <a:defRPr/>
            </a:pPr>
            <a:r>
              <a:rPr lang="en-US" dirty="0">
                <a:solidFill>
                  <a:srgbClr val="000000"/>
                </a:solidFill>
                <a:cs typeface="Arial" charset="0"/>
              </a:rPr>
              <a:t>Sie profitieren</a:t>
            </a:r>
            <a:r>
              <a:rPr lang="en-US" baseline="0" dirty="0">
                <a:solidFill>
                  <a:srgbClr val="000000"/>
                </a:solidFill>
                <a:cs typeface="Arial" charset="0"/>
              </a:rPr>
              <a:t> daher, </a:t>
            </a:r>
            <a:r>
              <a:rPr lang="en-US" dirty="0">
                <a:solidFill>
                  <a:srgbClr val="000000"/>
                </a:solidFill>
                <a:cs typeface="Arial" charset="0"/>
              </a:rPr>
              <a:t>auch in späteren Schuljahren,</a:t>
            </a:r>
            <a:r>
              <a:rPr lang="en-US" baseline="0" dirty="0">
                <a:solidFill>
                  <a:srgbClr val="000000"/>
                </a:solidFill>
                <a:cs typeface="Arial" charset="0"/>
              </a:rPr>
              <a:t> </a:t>
            </a:r>
            <a:r>
              <a:rPr lang="en-US" dirty="0">
                <a:solidFill>
                  <a:srgbClr val="000000"/>
                </a:solidFill>
                <a:cs typeface="Arial" charset="0"/>
              </a:rPr>
              <a:t>in besonderem Maße von der Strategievermittlung.</a:t>
            </a:r>
          </a:p>
          <a:p>
            <a:pPr defTabSz="922812">
              <a:spcBef>
                <a:spcPct val="0"/>
              </a:spcBef>
              <a:defRPr/>
            </a:pPr>
            <a:r>
              <a:rPr lang="en-US" dirty="0">
                <a:solidFill>
                  <a:srgbClr val="000000"/>
                </a:solidFill>
                <a:cs typeface="Arial" charset="0"/>
              </a:rPr>
              <a:t> </a:t>
            </a:r>
            <a:r>
              <a:rPr lang="de-DE" sz="1200" b="0" i="0" kern="1200" dirty="0">
                <a:solidFill>
                  <a:schemeClr val="tx1"/>
                </a:solidFill>
                <a:latin typeface="+mn-lt"/>
                <a:ea typeface="+mn-ea"/>
                <a:cs typeface="+mn-cs"/>
              </a:rPr>
              <a:t>(Artelt</a:t>
            </a:r>
            <a:r>
              <a:rPr lang="de-DE" sz="1200" b="0" i="0" kern="1200" baseline="0" dirty="0">
                <a:solidFill>
                  <a:schemeClr val="tx1"/>
                </a:solidFill>
                <a:latin typeface="+mn-lt"/>
                <a:ea typeface="+mn-ea"/>
                <a:cs typeface="+mn-cs"/>
              </a:rPr>
              <a:t> &amp; </a:t>
            </a:r>
            <a:r>
              <a:rPr lang="de-DE" sz="1200" b="0" i="0" kern="1200" dirty="0">
                <a:solidFill>
                  <a:schemeClr val="tx1"/>
                </a:solidFill>
                <a:latin typeface="+mn-lt"/>
                <a:ea typeface="+mn-ea"/>
                <a:cs typeface="+mn-cs"/>
              </a:rPr>
              <a:t>Dörfler, Förderung von Lesekompetenz als Aufgabe aller Fächer, 2010, S. 13-36)</a:t>
            </a:r>
          </a:p>
          <a:p>
            <a:pPr defTabSz="922812">
              <a:spcBef>
                <a:spcPct val="0"/>
              </a:spcBef>
              <a:defRPr/>
            </a:pPr>
            <a:endParaRPr lang="en-US" dirty="0">
              <a:solidFill>
                <a:srgbClr val="000000"/>
              </a:solidFill>
              <a:cs typeface="Arial" charset="0"/>
            </a:endParaRPr>
          </a:p>
          <a:p>
            <a:pPr>
              <a:spcBef>
                <a:spcPct val="0"/>
              </a:spcBef>
            </a:pPr>
            <a:r>
              <a:rPr lang="en-US" dirty="0">
                <a:solidFill>
                  <a:srgbClr val="000000"/>
                </a:solidFill>
                <a:cs typeface="Arial" charset="0"/>
              </a:rPr>
              <a:t>Die Forschung hat deshalb</a:t>
            </a:r>
            <a:r>
              <a:rPr lang="en-US" baseline="0" dirty="0">
                <a:solidFill>
                  <a:srgbClr val="000000"/>
                </a:solidFill>
                <a:cs typeface="Arial" charset="0"/>
              </a:rPr>
              <a:t> neben der Frage nach der Art der Strategien auch die </a:t>
            </a:r>
            <a:r>
              <a:rPr lang="en-US" b="1" baseline="0" dirty="0">
                <a:solidFill>
                  <a:srgbClr val="000000"/>
                </a:solidFill>
                <a:cs typeface="Arial" charset="0"/>
              </a:rPr>
              <a:t>Frage nach der Vermittlung </a:t>
            </a:r>
            <a:r>
              <a:rPr lang="en-US" b="1" dirty="0">
                <a:solidFill>
                  <a:srgbClr val="000000"/>
                </a:solidFill>
                <a:cs typeface="Arial" charset="0"/>
              </a:rPr>
              <a:t>von Strategien </a:t>
            </a:r>
            <a:r>
              <a:rPr lang="en-US" dirty="0">
                <a:solidFill>
                  <a:srgbClr val="000000"/>
                </a:solidFill>
                <a:cs typeface="Arial" charset="0"/>
              </a:rPr>
              <a:t>verfolgt. Forscher wie Pressley und Schneider kamen zu dem Schluss, dass die Strategien guter Leserinnen</a:t>
            </a:r>
            <a:r>
              <a:rPr lang="en-US" baseline="0" dirty="0">
                <a:solidFill>
                  <a:srgbClr val="000000"/>
                </a:solidFill>
                <a:cs typeface="Arial" charset="0"/>
              </a:rPr>
              <a:t> und Leser</a:t>
            </a:r>
            <a:r>
              <a:rPr lang="en-US" dirty="0">
                <a:solidFill>
                  <a:srgbClr val="000000"/>
                </a:solidFill>
                <a:cs typeface="Arial" charset="0"/>
              </a:rPr>
              <a:t> den schwachen durch sog. </a:t>
            </a:r>
            <a:r>
              <a:rPr lang="en-US" b="1" dirty="0">
                <a:solidFill>
                  <a:srgbClr val="000000"/>
                </a:solidFill>
                <a:cs typeface="Arial" charset="0"/>
              </a:rPr>
              <a:t>informierende direkte Verfahren</a:t>
            </a:r>
            <a:r>
              <a:rPr lang="en-US" dirty="0">
                <a:solidFill>
                  <a:srgbClr val="000000"/>
                </a:solidFill>
                <a:cs typeface="Arial" charset="0"/>
              </a:rPr>
              <a:t> vermittelt werden können.</a:t>
            </a:r>
          </a:p>
          <a:p>
            <a:pPr>
              <a:spcBef>
                <a:spcPct val="0"/>
              </a:spcBef>
            </a:pPr>
            <a:r>
              <a:rPr lang="en-US" dirty="0">
                <a:solidFill>
                  <a:srgbClr val="000000"/>
                </a:solidFill>
                <a:cs typeface="Arial" charset="0"/>
              </a:rPr>
              <a:t>Die genannten Leseforscher kamen</a:t>
            </a:r>
            <a:r>
              <a:rPr lang="en-US" baseline="0" dirty="0">
                <a:solidFill>
                  <a:srgbClr val="000000"/>
                </a:solidFill>
                <a:cs typeface="Arial" charset="0"/>
              </a:rPr>
              <a:t> zu dem Ergebnis, </a:t>
            </a:r>
            <a:r>
              <a:rPr lang="en-US" dirty="0">
                <a:solidFill>
                  <a:srgbClr val="000000"/>
                </a:solidFill>
                <a:cs typeface="Arial" charset="0"/>
              </a:rPr>
              <a:t>dass ein </a:t>
            </a:r>
            <a:r>
              <a:rPr lang="en-US" b="1" dirty="0">
                <a:solidFill>
                  <a:srgbClr val="000000"/>
                </a:solidFill>
                <a:cs typeface="Arial" charset="0"/>
              </a:rPr>
              <a:t>Modell der Lesevermittlung </a:t>
            </a:r>
            <a:r>
              <a:rPr lang="en-US" dirty="0">
                <a:solidFill>
                  <a:srgbClr val="000000"/>
                </a:solidFill>
                <a:cs typeface="Arial" charset="0"/>
              </a:rPr>
              <a:t> klare Beschreibungen, Vorführen, kooperative Anwendung, angeleitete Übung und unabhängige Anwendung der jeweiligen Strategie umfassen sollte.</a:t>
            </a:r>
          </a:p>
          <a:p>
            <a:pPr>
              <a:spcBef>
                <a:spcPct val="0"/>
              </a:spcBef>
            </a:pPr>
            <a:endParaRPr lang="en-US" dirty="0">
              <a:solidFill>
                <a:srgbClr val="000000"/>
              </a:solidFill>
              <a:cs typeface="Arial" charset="0"/>
            </a:endParaRPr>
          </a:p>
          <a:p>
            <a:pPr>
              <a:spcBef>
                <a:spcPct val="0"/>
              </a:spcBef>
            </a:pPr>
            <a:r>
              <a:rPr lang="en-US" b="1" dirty="0">
                <a:solidFill>
                  <a:srgbClr val="000000"/>
                </a:solidFill>
                <a:cs typeface="Arial" charset="0"/>
              </a:rPr>
              <a:t> Entsprechende</a:t>
            </a:r>
            <a:r>
              <a:rPr lang="en-US" b="1" baseline="0" dirty="0">
                <a:solidFill>
                  <a:srgbClr val="000000"/>
                </a:solidFill>
                <a:cs typeface="Arial" charset="0"/>
              </a:rPr>
              <a:t> Verfahren werden wir Ihnen im zweiten Block des Moduls 4 Lesestrategien vorstellen.</a:t>
            </a:r>
            <a:endParaRPr lang="en-US" b="1" dirty="0">
              <a:solidFill>
                <a:srgbClr val="000000"/>
              </a:solidFill>
              <a:cs typeface="Arial" charset="0"/>
            </a:endParaRPr>
          </a:p>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pPr/>
              <a:t>24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b="1" kern="1200" dirty="0">
                <a:solidFill>
                  <a:schemeClr val="tx1"/>
                </a:solidFill>
                <a:latin typeface="+mn-lt"/>
                <a:ea typeface="+mn-ea"/>
                <a:cs typeface="+mn-cs"/>
              </a:rPr>
              <a:t>Abschluss</a:t>
            </a:r>
            <a:endParaRPr lang="de-DE" sz="1200" kern="1200" dirty="0">
              <a:solidFill>
                <a:schemeClr val="tx1"/>
              </a:solidFill>
              <a:latin typeface="+mn-lt"/>
              <a:ea typeface="+mn-ea"/>
              <a:cs typeface="+mn-cs"/>
            </a:endParaRPr>
          </a:p>
          <a:p>
            <a:r>
              <a:rPr lang="de-DE" sz="1200" b="1" kern="1200" dirty="0">
                <a:solidFill>
                  <a:schemeClr val="tx1"/>
                </a:solidFill>
                <a:latin typeface="+mn-lt"/>
                <a:ea typeface="+mn-ea"/>
                <a:cs typeface="+mn-cs"/>
              </a:rPr>
              <a:t> </a:t>
            </a:r>
            <a:endParaRPr lang="de-DE" sz="1200" kern="1200" dirty="0">
              <a:solidFill>
                <a:schemeClr val="tx1"/>
              </a:solidFill>
              <a:latin typeface="+mn-lt"/>
              <a:ea typeface="+mn-ea"/>
              <a:cs typeface="+mn-cs"/>
            </a:endParaRPr>
          </a:p>
          <a:p>
            <a:r>
              <a:rPr lang="de-DE" sz="1200" kern="1200" dirty="0">
                <a:solidFill>
                  <a:schemeClr val="tx1"/>
                </a:solidFill>
                <a:latin typeface="+mn-lt"/>
                <a:ea typeface="+mn-ea"/>
                <a:cs typeface="+mn-cs"/>
              </a:rPr>
              <a:t>Abspann und Verabschiedung, Aushändigen des Evaluationsfragebogens und evtl. der vorbereitenden Aufgaben für den nächsten Workshop (s.</a:t>
            </a:r>
            <a:r>
              <a:rPr lang="de-DE" sz="1200" kern="1200" baseline="0" dirty="0">
                <a:solidFill>
                  <a:schemeClr val="tx1"/>
                </a:solidFill>
                <a:latin typeface="+mn-lt"/>
                <a:ea typeface="+mn-ea"/>
                <a:cs typeface="+mn-cs"/>
              </a:rPr>
              <a:t> Folie 26)</a:t>
            </a:r>
            <a:r>
              <a:rPr lang="de-DE" sz="1200" kern="1200" dirty="0">
                <a:solidFill>
                  <a:schemeClr val="tx1"/>
                </a:solidFill>
                <a:latin typeface="+mn-lt"/>
                <a:ea typeface="+mn-ea"/>
                <a:cs typeface="+mn-cs"/>
              </a:rPr>
              <a:t> / für die Zertifizierung.</a:t>
            </a:r>
          </a:p>
          <a:p>
            <a:r>
              <a:rPr lang="de-DE" sz="1200" kern="1200" dirty="0">
                <a:solidFill>
                  <a:schemeClr val="tx1"/>
                </a:solidFill>
                <a:latin typeface="+mn-lt"/>
                <a:ea typeface="+mn-ea"/>
                <a:cs typeface="+mn-cs"/>
              </a:rPr>
              <a:t>Austausch im Plenum, in Partnerarbeit, in Gruppenarbeit </a:t>
            </a:r>
          </a:p>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pPr/>
              <a:t>26</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pPr/>
              <a:t>28</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pPr/>
              <a:t>29</a:t>
            </a:fld>
            <a:endParaRPr lang="en-US" dirty="0"/>
          </a:p>
        </p:txBody>
      </p:sp>
    </p:spTree>
    <p:extLst>
      <p:ext uri="{BB962C8B-B14F-4D97-AF65-F5344CB8AC3E}">
        <p14:creationId xmlns:p14="http://schemas.microsoft.com/office/powerpoint/2010/main" xmlns="" val="375127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pPr/>
              <a:t>3</a:t>
            </a:fld>
            <a:endParaRPr lang="en-US" dirty="0"/>
          </a:p>
        </p:txBody>
      </p:sp>
    </p:spTree>
    <p:extLst>
      <p:ext uri="{BB962C8B-B14F-4D97-AF65-F5344CB8AC3E}">
        <p14:creationId xmlns:p14="http://schemas.microsoft.com/office/powerpoint/2010/main" xmlns="" val="2142639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sz="1200" b="1" i="1" kern="1200" dirty="0">
                <a:solidFill>
                  <a:schemeClr val="tx1"/>
                </a:solidFill>
                <a:effectLst/>
                <a:latin typeface="+mn-lt"/>
                <a:ea typeface="+mn-ea"/>
                <a:cs typeface="+mn-cs"/>
              </a:rPr>
              <a:t>Block 1: Grundlagen: Kognitive und metakognitive Lesestrategien und ihre Bedeutung für fachliches Lernen </a:t>
            </a:r>
            <a:endParaRPr lang="x-none" sz="1200" b="1" i="1"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	Lesestrategien im Kontext selbstständigen Lernens </a:t>
            </a:r>
            <a:endParaRPr lang="x-non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	Kognitive und metakognitive Lesestrategien als „mentale Werkzeuge“ für das Textverstehen </a:t>
            </a:r>
            <a:endParaRPr lang="x-non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	 Lernen am Modell „guter“ Leserinnen und Leser.</a:t>
            </a:r>
          </a:p>
          <a:p>
            <a:pPr lvl="0"/>
            <a:endParaRPr lang="x-none" sz="1200" kern="1200" dirty="0">
              <a:solidFill>
                <a:schemeClr val="tx1"/>
              </a:solidFill>
              <a:effectLst/>
              <a:latin typeface="+mn-lt"/>
              <a:ea typeface="+mn-ea"/>
              <a:cs typeface="+mn-cs"/>
            </a:endParaRPr>
          </a:p>
          <a:p>
            <a:r>
              <a:rPr lang="de-DE" sz="1200" b="1" i="1" kern="1200" dirty="0">
                <a:solidFill>
                  <a:schemeClr val="tx1"/>
                </a:solidFill>
                <a:effectLst/>
                <a:latin typeface="+mn-lt"/>
                <a:ea typeface="+mn-ea"/>
                <a:cs typeface="+mn-cs"/>
              </a:rPr>
              <a:t>Block 2: Ein Erfolgsmodell der Strategievermittlung: die „Meisterlehre im Lesen“ </a:t>
            </a:r>
            <a:endParaRPr lang="x-none" sz="1200" b="1" i="1"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	Die „Meisterlehre im Lesen“- Was zeichnet sie aus? </a:t>
            </a:r>
            <a:endParaRPr lang="x-non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Scaffolding</a:t>
            </a:r>
            <a:r>
              <a:rPr lang="de-DE" sz="1200" kern="1200" dirty="0">
                <a:solidFill>
                  <a:schemeClr val="tx1"/>
                </a:solidFill>
                <a:effectLst/>
                <a:latin typeface="+mn-lt"/>
                <a:ea typeface="+mn-ea"/>
                <a:cs typeface="+mn-cs"/>
              </a:rPr>
              <a:t> und lautes Denken </a:t>
            </a:r>
            <a:endParaRPr lang="x-non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	Übungen: Vom lauten Denken zum inneren Dialog mit dem Text </a:t>
            </a:r>
          </a:p>
          <a:p>
            <a:pPr lvl="0"/>
            <a:endParaRPr lang="x-none" sz="1200" kern="1200" dirty="0">
              <a:solidFill>
                <a:schemeClr val="tx1"/>
              </a:solidFill>
              <a:effectLst/>
              <a:latin typeface="+mn-lt"/>
              <a:ea typeface="+mn-ea"/>
              <a:cs typeface="+mn-cs"/>
            </a:endParaRPr>
          </a:p>
          <a:p>
            <a:r>
              <a:rPr lang="de-DE" sz="1200" b="1" i="1" kern="1200" dirty="0">
                <a:solidFill>
                  <a:schemeClr val="tx1"/>
                </a:solidFill>
                <a:effectLst/>
                <a:latin typeface="+mn-lt"/>
                <a:ea typeface="+mn-ea"/>
                <a:cs typeface="+mn-cs"/>
              </a:rPr>
              <a:t>Block 3: Lesestrategien in der Unterrichts- und Fortbildungspraxis – Beispiel Reziprokes Lehren</a:t>
            </a:r>
            <a:endParaRPr lang="x-none" sz="1200" b="1" i="1"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	Was ist „Reziprokes Lehren“? </a:t>
            </a:r>
            <a:endParaRPr lang="x-non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	Reziprokes Lehren  im Unterricht: Ablaufplan und Praxistipps </a:t>
            </a:r>
            <a:endParaRPr lang="x-non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	Reziprokes Lehren in der Lehrerfortbildung: Training des Strategiesets. </a:t>
            </a:r>
            <a:endParaRPr lang="x-non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 </a:t>
            </a:r>
            <a:endParaRPr lang="x-non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pPr/>
              <a:t>4</a:t>
            </a:fld>
            <a:endParaRPr lang="en-US" dirty="0"/>
          </a:p>
        </p:txBody>
      </p:sp>
    </p:spTree>
    <p:extLst>
      <p:ext uri="{BB962C8B-B14F-4D97-AF65-F5344CB8AC3E}">
        <p14:creationId xmlns:p14="http://schemas.microsoft.com/office/powerpoint/2010/main" xmlns="" val="2221961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173027" indent="-173027" eaLnBrk="0" hangingPunct="0"/>
            <a:r>
              <a:rPr lang="de-DE" sz="1200" b="0" dirty="0">
                <a:solidFill>
                  <a:schemeClr val="tx2"/>
                </a:solidFill>
                <a:ea typeface="Calibri" pitchFamily="34" charset="0"/>
                <a:cs typeface="Arial" charset="0"/>
              </a:rPr>
              <a:t>Worum geht es</a:t>
            </a:r>
            <a:r>
              <a:rPr lang="de-DE" sz="1200" b="0" baseline="0" dirty="0">
                <a:solidFill>
                  <a:schemeClr val="tx2"/>
                </a:solidFill>
                <a:ea typeface="Calibri" pitchFamily="34" charset="0"/>
                <a:cs typeface="Arial" charset="0"/>
              </a:rPr>
              <a:t> </a:t>
            </a:r>
            <a:r>
              <a:rPr lang="de-DE" sz="1200" b="0" dirty="0">
                <a:solidFill>
                  <a:schemeClr val="tx2"/>
                </a:solidFill>
                <a:ea typeface="Calibri" pitchFamily="34" charset="0"/>
                <a:cs typeface="Arial" charset="0"/>
              </a:rPr>
              <a:t>in Modul 5? Dieses Modul haben wir in drei Blöcke unterteilt. </a:t>
            </a:r>
          </a:p>
          <a:p>
            <a:pPr marL="173027" indent="-173027" eaLnBrk="0" hangingPunct="0"/>
            <a:r>
              <a:rPr lang="de-DE" sz="1200" b="0" dirty="0">
                <a:solidFill>
                  <a:schemeClr val="tx2"/>
                </a:solidFill>
                <a:ea typeface="Calibri" pitchFamily="34" charset="0"/>
                <a:cs typeface="Arial" charset="0"/>
              </a:rPr>
              <a:t>Im ersten geht es um die Relevanz von Strategien zur Verständnisförderung</a:t>
            </a:r>
            <a:r>
              <a:rPr lang="de-DE" sz="1200" b="0" baseline="0" dirty="0">
                <a:solidFill>
                  <a:schemeClr val="tx2"/>
                </a:solidFill>
                <a:ea typeface="Calibri" pitchFamily="34" charset="0"/>
                <a:cs typeface="Arial" charset="0"/>
              </a:rPr>
              <a:t> beim Lesen.</a:t>
            </a:r>
            <a:r>
              <a:rPr lang="de-DE" sz="1200" b="0" dirty="0">
                <a:solidFill>
                  <a:schemeClr val="tx2"/>
                </a:solidFill>
                <a:ea typeface="Calibri" pitchFamily="34" charset="0"/>
                <a:cs typeface="Arial" charset="0"/>
              </a:rPr>
              <a:t> Wir geben Ihnen zur</a:t>
            </a:r>
            <a:r>
              <a:rPr lang="de-DE" sz="1200" b="0" baseline="0" dirty="0">
                <a:solidFill>
                  <a:schemeClr val="tx2"/>
                </a:solidFill>
                <a:ea typeface="Calibri" pitchFamily="34" charset="0"/>
                <a:cs typeface="Arial" charset="0"/>
              </a:rPr>
              <a:t> Einstimmung </a:t>
            </a:r>
            <a:r>
              <a:rPr lang="de-DE" sz="1200" b="0" dirty="0">
                <a:solidFill>
                  <a:schemeClr val="tx2"/>
                </a:solidFill>
                <a:ea typeface="Calibri" pitchFamily="34" charset="0"/>
                <a:cs typeface="Arial" charset="0"/>
              </a:rPr>
              <a:t>Gelegenheit, Ihre eigenen Lesestrategien genau in den Blick</a:t>
            </a:r>
            <a:r>
              <a:rPr lang="de-DE" sz="1200" b="0" baseline="0" dirty="0">
                <a:solidFill>
                  <a:schemeClr val="tx2"/>
                </a:solidFill>
                <a:ea typeface="Calibri" pitchFamily="34" charset="0"/>
                <a:cs typeface="Arial" charset="0"/>
              </a:rPr>
              <a:t> zu nehmen, bevor wir Ihnen </a:t>
            </a:r>
            <a:r>
              <a:rPr lang="de-DE" sz="1200" b="0" dirty="0">
                <a:solidFill>
                  <a:schemeClr val="tx2"/>
                </a:solidFill>
                <a:ea typeface="Calibri" pitchFamily="34" charset="0"/>
                <a:cs typeface="Arial" charset="0"/>
              </a:rPr>
              <a:t>Forschungsergebnisse </a:t>
            </a:r>
            <a:r>
              <a:rPr lang="de-DE" sz="1200" b="0" baseline="0" dirty="0">
                <a:solidFill>
                  <a:schemeClr val="tx2"/>
                </a:solidFill>
                <a:ea typeface="Calibri" pitchFamily="34" charset="0"/>
                <a:cs typeface="Arial" charset="0"/>
              </a:rPr>
              <a:t>ebenso wie Einblicke in die Praxis der Strategieverwendung vorstellen.</a:t>
            </a:r>
            <a:endParaRPr lang="de-DE" sz="1200" b="0" dirty="0">
              <a:solidFill>
                <a:schemeClr val="tx2"/>
              </a:solidFill>
              <a:ea typeface="Calibri" pitchFamily="34" charset="0"/>
              <a:cs typeface="Arial" charset="0"/>
            </a:endParaRPr>
          </a:p>
          <a:p>
            <a:pPr marL="173027" indent="-173027" eaLnBrk="0" hangingPunct="0"/>
            <a:r>
              <a:rPr lang="de-DE" sz="1200" b="0" baseline="0" dirty="0">
                <a:solidFill>
                  <a:schemeClr val="tx2"/>
                </a:solidFill>
                <a:ea typeface="Calibri" pitchFamily="34" charset="0"/>
                <a:cs typeface="Arial" charset="0"/>
              </a:rPr>
              <a:t>Thema des zweiten Blocks ist e</a:t>
            </a:r>
            <a:r>
              <a:rPr lang="de-DE" sz="1200" b="0" dirty="0">
                <a:solidFill>
                  <a:schemeClr val="tx2"/>
                </a:solidFill>
                <a:ea typeface="Calibri" pitchFamily="34" charset="0"/>
                <a:cs typeface="Arial" charset="0"/>
              </a:rPr>
              <a:t>in</a:t>
            </a:r>
            <a:r>
              <a:rPr lang="de-DE" sz="1200" b="0" baseline="0" dirty="0">
                <a:solidFill>
                  <a:schemeClr val="tx2"/>
                </a:solidFill>
                <a:ea typeface="Calibri" pitchFamily="34" charset="0"/>
                <a:cs typeface="Arial" charset="0"/>
              </a:rPr>
              <a:t> besonders erfolgreiches Vermittlungsmodell, das kalifornische Förderprogramm „Reading Apprenticeship“,eine Adaption  der Kognitiven Meisterlehre für den Bereich der Leseförderung. Bei d spielt das „Laute Denken“  eine zentrale Rolle.</a:t>
            </a:r>
            <a:endParaRPr lang="de-DE" sz="1200" b="0" dirty="0">
              <a:solidFill>
                <a:schemeClr val="tx2"/>
              </a:solidFill>
              <a:ea typeface="Calibri" pitchFamily="34" charset="0"/>
              <a:cs typeface="Arial" charset="0"/>
            </a:endParaRPr>
          </a:p>
          <a:p>
            <a:pPr marL="173027" indent="-173027" eaLnBrk="0" hangingPunct="0"/>
            <a:r>
              <a:rPr lang="de-DE" sz="1200" b="0" dirty="0">
                <a:solidFill>
                  <a:schemeClr val="tx2"/>
                </a:solidFill>
                <a:ea typeface="Calibri" pitchFamily="34" charset="0"/>
                <a:cs typeface="Arial" charset="0"/>
              </a:rPr>
              <a:t> Im dritten Block werden Sie sich mit einem besonders erprobten Set von Strategien, dem Reziproken Lernen, beschäftigen. </a:t>
            </a:r>
          </a:p>
          <a:p>
            <a:endParaRPr lang="de-DE" dirty="0"/>
          </a:p>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a:t>Mit dieser Übung zu Beginn von Modul 5 werden die Teilnehmerinnen und Teilnehmer zur bewussten Verwendung ihrer Zugangsstrategien zu Texten und zum Austausch hierüber angeregt.  </a:t>
            </a:r>
          </a:p>
          <a:p>
            <a:endParaRPr lang="de-DE" dirty="0"/>
          </a:p>
          <a:p>
            <a:r>
              <a:rPr lang="de-DE" dirty="0"/>
              <a:t>Warum ist diese einleitende</a:t>
            </a:r>
            <a:r>
              <a:rPr lang="de-DE" baseline="0" dirty="0"/>
              <a:t> Teilnehmeraktivität </a:t>
            </a:r>
            <a:r>
              <a:rPr lang="de-DE" dirty="0"/>
              <a:t>wichtig?</a:t>
            </a:r>
            <a:r>
              <a:rPr lang="de-DE" baseline="0" dirty="0"/>
              <a:t> </a:t>
            </a:r>
            <a:r>
              <a:rPr lang="de-DE" dirty="0"/>
              <a:t>Lehrkräfte als Expertinnen</a:t>
            </a:r>
            <a:r>
              <a:rPr lang="de-DE" baseline="0" dirty="0"/>
              <a:t> und Experten ihres Faches verwenden Zugangsstrategien zu ihren Fachtexten gemeinhin automatisiert und sind sich daher häufig nicht der Komplexität und des Anspruchsniveaus dieser Texte bewusst. In der Leseforschung wurde hierfür der Begriff des </a:t>
            </a:r>
            <a:r>
              <a:rPr lang="de-DE" b="1" baseline="0" dirty="0"/>
              <a:t>„expert blind spot“, </a:t>
            </a:r>
            <a:r>
              <a:rPr lang="de-DE" baseline="0" dirty="0"/>
              <a:t>also eines „blinden Flecks“ bei der routinierten Texterschließung durch Leseexpertinnen und -Experten, geprägt.  </a:t>
            </a:r>
          </a:p>
          <a:p>
            <a:endParaRPr lang="de-DE" dirty="0"/>
          </a:p>
          <a:p>
            <a:r>
              <a:rPr lang="de-DE" baseline="0" dirty="0"/>
              <a:t>Die erarbeitete Liste individueller Herangehensweisen an Texte wird als Poster verfügbar gemacht und kann im weiteren Verlauf der Arbeit an Modul 5 ergänzt werden</a:t>
            </a:r>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DE" sz="1200" kern="1200" dirty="0">
                <a:solidFill>
                  <a:schemeClr val="tx1"/>
                </a:solidFill>
                <a:latin typeface="+mn-lt"/>
                <a:ea typeface="+mn-ea"/>
                <a:cs typeface="+mn-cs"/>
              </a:rPr>
              <a:t>Die Bedeutung von</a:t>
            </a:r>
            <a:r>
              <a:rPr lang="de-DE" sz="1200" kern="1200" baseline="0" dirty="0">
                <a:solidFill>
                  <a:schemeClr val="tx1"/>
                </a:solidFill>
                <a:latin typeface="+mn-lt"/>
                <a:ea typeface="+mn-ea"/>
                <a:cs typeface="+mn-cs"/>
              </a:rPr>
              <a:t> </a:t>
            </a:r>
            <a:r>
              <a:rPr lang="de-DE" sz="1200" kern="1200" dirty="0">
                <a:solidFill>
                  <a:schemeClr val="tx1"/>
                </a:solidFill>
                <a:latin typeface="+mn-lt"/>
                <a:ea typeface="+mn-ea"/>
                <a:cs typeface="+mn-cs"/>
              </a:rPr>
              <a:t>Lesestrategien für selbstständiges Lernen</a:t>
            </a:r>
            <a:r>
              <a:rPr lang="de-DE" sz="1200" kern="1200" baseline="0" dirty="0">
                <a:solidFill>
                  <a:schemeClr val="tx1"/>
                </a:solidFill>
                <a:latin typeface="+mn-lt"/>
                <a:ea typeface="+mn-ea"/>
                <a:cs typeface="+mn-cs"/>
              </a:rPr>
              <a:t> aus und mit Texten lässt sich nicht ohne den Einbezug von Schreibstrategien bewerten. </a:t>
            </a:r>
            <a:r>
              <a:rPr lang="de-DE" sz="1200" b="0" i="0" kern="1200" baseline="0" dirty="0">
                <a:solidFill>
                  <a:schemeClr val="tx1"/>
                </a:solidFill>
                <a:latin typeface="+mn-lt"/>
                <a:ea typeface="+mn-ea"/>
                <a:cs typeface="+mn-cs"/>
              </a:rPr>
              <a:t>Eine </a:t>
            </a:r>
            <a:r>
              <a:rPr lang="de-DE" sz="1200" b="0" i="0" kern="1200" dirty="0">
                <a:solidFill>
                  <a:schemeClr val="tx1"/>
                </a:solidFill>
                <a:latin typeface="+mn-lt"/>
                <a:ea typeface="+mn-ea"/>
                <a:cs typeface="+mn-cs"/>
              </a:rPr>
              <a:t>enge Verbindung von Lese- und Schreibtraining </a:t>
            </a:r>
            <a:r>
              <a:rPr lang="de-DE" sz="1200" kern="1200" dirty="0">
                <a:solidFill>
                  <a:schemeClr val="tx1"/>
                </a:solidFill>
                <a:latin typeface="+mn-lt"/>
                <a:ea typeface="+mn-ea"/>
                <a:cs typeface="+mn-cs"/>
              </a:rPr>
              <a:t>kann zu positiven Lerneffekten führen.</a:t>
            </a:r>
            <a:r>
              <a:rPr lang="de-DE" sz="1200" kern="1200" baseline="0" dirty="0">
                <a:solidFill>
                  <a:schemeClr val="tx1"/>
                </a:solidFill>
                <a:latin typeface="+mn-lt"/>
                <a:ea typeface="+mn-ea"/>
                <a:cs typeface="+mn-cs"/>
              </a:rPr>
              <a:t> Daher </a:t>
            </a:r>
            <a:r>
              <a:rPr lang="de-DE" sz="1200" kern="1200" dirty="0">
                <a:solidFill>
                  <a:schemeClr val="tx1"/>
                </a:solidFill>
                <a:latin typeface="+mn-lt"/>
                <a:ea typeface="+mn-ea"/>
                <a:cs typeface="+mn-cs"/>
              </a:rPr>
              <a:t>werden Leseprozesse idealiter mit der schriftlichen Verarbeitung des Gelesenen, etwa durch Lesetagebücher oder  eine schriftliche Auseinandersetzung mit dem Text </a:t>
            </a:r>
            <a:r>
              <a:rPr lang="de-DE" sz="1200" i="1" kern="1200" dirty="0">
                <a:solidFill>
                  <a:schemeClr val="tx1"/>
                </a:solidFill>
                <a:latin typeface="+mn-lt"/>
                <a:ea typeface="+mn-ea"/>
                <a:cs typeface="+mn-cs"/>
              </a:rPr>
              <a:t>(=„Dialog mit dem Text“) </a:t>
            </a:r>
            <a:r>
              <a:rPr lang="de-DE" sz="1200" kern="1200" dirty="0">
                <a:solidFill>
                  <a:schemeClr val="tx1"/>
                </a:solidFill>
                <a:latin typeface="+mn-lt"/>
                <a:ea typeface="+mn-ea"/>
                <a:cs typeface="+mn-cs"/>
              </a:rPr>
              <a:t>kombiniert. (Vgl. Modul 5.2 in diesem Handbuch). </a:t>
            </a:r>
            <a:r>
              <a:rPr lang="de-DE" b="0" dirty="0"/>
              <a:t>„Lesen um zu schreiben“ (Reading to write) </a:t>
            </a:r>
            <a:r>
              <a:rPr lang="de-DE" dirty="0"/>
              <a:t>unterstützt z.B. die Entwicklung</a:t>
            </a:r>
            <a:r>
              <a:rPr lang="de-DE" baseline="0" dirty="0"/>
              <a:t> von Inhalt, Wortschatz, Textstruktur und Textsortenwissen. </a:t>
            </a:r>
            <a:r>
              <a:rPr lang="de-DE" b="0" baseline="0" dirty="0"/>
              <a:t>„Schreiben, um zu lesen“ (Writing to read) </a:t>
            </a:r>
            <a:r>
              <a:rPr lang="de-DE" baseline="0" dirty="0"/>
              <a:t>fördert das Textverständnis. (vgl. Modul 5 Schreiben)</a:t>
            </a:r>
            <a:endParaRPr lang="de-DE" sz="1200" kern="1200" dirty="0">
              <a:solidFill>
                <a:schemeClr val="tx1"/>
              </a:solidFill>
              <a:latin typeface="+mn-lt"/>
              <a:ea typeface="+mn-ea"/>
              <a:cs typeface="+mn-cs"/>
            </a:endParaRPr>
          </a:p>
          <a:p>
            <a:r>
              <a:rPr lang="de-DE" sz="1200" kern="1200" dirty="0">
                <a:solidFill>
                  <a:schemeClr val="tx1"/>
                </a:solidFill>
                <a:latin typeface="+mn-lt"/>
                <a:ea typeface="+mn-ea"/>
                <a:cs typeface="+mn-cs"/>
              </a:rPr>
              <a:t>Gilt die positive Wechselwirkung von Textrezeption und -produktion für traditionelle Printtexte, so setzen digitale Texte noch komplexere Verknüpfungen der beiden Kompetenzbereiche voraus. Beim Umgang mit vielfach verlinkten Hypertexten oder bei digitalen Kommunikationsprozessen in </a:t>
            </a:r>
            <a:r>
              <a:rPr lang="de-DE" sz="1200" i="1" kern="1200" dirty="0">
                <a:solidFill>
                  <a:schemeClr val="tx1"/>
                </a:solidFill>
                <a:latin typeface="+mn-lt"/>
                <a:ea typeface="+mn-ea"/>
                <a:cs typeface="+mn-cs"/>
              </a:rPr>
              <a:t>blogs </a:t>
            </a:r>
            <a:r>
              <a:rPr lang="de-DE" sz="1200" kern="1200" dirty="0">
                <a:solidFill>
                  <a:schemeClr val="tx1"/>
                </a:solidFill>
                <a:latin typeface="+mn-lt"/>
                <a:ea typeface="+mn-ea"/>
                <a:cs typeface="+mn-cs"/>
              </a:rPr>
              <a:t>oder </a:t>
            </a:r>
            <a:r>
              <a:rPr lang="de-DE" sz="1200" i="1" kern="1200" dirty="0">
                <a:solidFill>
                  <a:schemeClr val="tx1"/>
                </a:solidFill>
                <a:latin typeface="+mn-lt"/>
                <a:ea typeface="+mn-ea"/>
                <a:cs typeface="+mn-cs"/>
              </a:rPr>
              <a:t>messaging</a:t>
            </a:r>
            <a:r>
              <a:rPr lang="de-DE" sz="1200" kern="1200" dirty="0">
                <a:solidFill>
                  <a:schemeClr val="tx1"/>
                </a:solidFill>
                <a:latin typeface="+mn-lt"/>
                <a:ea typeface="+mn-ea"/>
                <a:cs typeface="+mn-cs"/>
              </a:rPr>
              <a:t>-Nachrichten kann der Leseprozess überhaupt erst durch die </a:t>
            </a:r>
            <a:r>
              <a:rPr lang="de-DE" sz="1200" i="1" kern="1200" dirty="0">
                <a:solidFill>
                  <a:schemeClr val="tx1"/>
                </a:solidFill>
                <a:latin typeface="+mn-lt"/>
                <a:ea typeface="+mn-ea"/>
                <a:cs typeface="+mn-cs"/>
              </a:rPr>
              <a:t>schrittweise Verschränkung von Lesen und Schreiben</a:t>
            </a:r>
            <a:r>
              <a:rPr lang="de-DE" sz="1200" kern="1200" dirty="0">
                <a:solidFill>
                  <a:schemeClr val="tx1"/>
                </a:solidFill>
                <a:latin typeface="+mn-lt"/>
                <a:ea typeface="+mn-ea"/>
                <a:cs typeface="+mn-cs"/>
              </a:rPr>
              <a:t> voranschreiten. Beim Lesen findet man  den fertigen Text in der digitalen Umgebung nicht mehr vor, sondern man muss ihn als Lesende(r) </a:t>
            </a:r>
            <a:r>
              <a:rPr lang="de-DE" sz="1200" i="1" kern="1200" dirty="0">
                <a:solidFill>
                  <a:schemeClr val="tx1"/>
                </a:solidFill>
                <a:latin typeface="+mn-lt"/>
                <a:ea typeface="+mn-ea"/>
                <a:cs typeface="+mn-cs"/>
              </a:rPr>
              <a:t>und </a:t>
            </a:r>
            <a:r>
              <a:rPr lang="de-DE" sz="1200" kern="1200" dirty="0">
                <a:solidFill>
                  <a:schemeClr val="tx1"/>
                </a:solidFill>
                <a:latin typeface="+mn-lt"/>
                <a:ea typeface="+mn-ea"/>
                <a:cs typeface="+mn-cs"/>
              </a:rPr>
              <a:t>Schreibende(r) bei der Navigation durch die Textumgebungen aktiv und zielgerichtet selbst gestalten (Wanning 2015,</a:t>
            </a:r>
            <a:r>
              <a:rPr lang="de-DE" sz="1200" kern="1200" baseline="0" dirty="0">
                <a:solidFill>
                  <a:schemeClr val="tx1"/>
                </a:solidFill>
                <a:latin typeface="+mn-lt"/>
                <a:ea typeface="+mn-ea"/>
                <a:cs typeface="+mn-cs"/>
              </a:rPr>
              <a:t> S.</a:t>
            </a:r>
            <a:r>
              <a:rPr lang="de-DE" sz="1200" kern="1200" dirty="0">
                <a:solidFill>
                  <a:schemeClr val="tx1"/>
                </a:solidFill>
                <a:latin typeface="+mn-lt"/>
                <a:ea typeface="+mn-ea"/>
                <a:cs typeface="+mn-cs"/>
              </a:rPr>
              <a:t> 913 ff.).</a:t>
            </a:r>
            <a:r>
              <a:rPr lang="de-DE" sz="1200" kern="1200" baseline="0" dirty="0">
                <a:solidFill>
                  <a:schemeClr val="tx1"/>
                </a:solidFill>
                <a:latin typeface="+mn-lt"/>
                <a:ea typeface="+mn-ea"/>
                <a:cs typeface="+mn-cs"/>
              </a:rPr>
              <a:t> </a:t>
            </a:r>
            <a:r>
              <a:rPr lang="de-DE" sz="1200" kern="1200" dirty="0">
                <a:solidFill>
                  <a:schemeClr val="tx1"/>
                </a:solidFill>
                <a:latin typeface="+mn-lt"/>
                <a:ea typeface="+mn-ea"/>
                <a:cs typeface="+mn-cs"/>
              </a:rPr>
              <a:t>Die Qualität einer solchen „dynamischen“ Navigation und die hierbei eingesetzten Strategien besitzen eine Schlüsselrolle beim Verstehen multimodaler</a:t>
            </a:r>
            <a:r>
              <a:rPr lang="de-DE" sz="1200" kern="1200" baseline="0" dirty="0">
                <a:solidFill>
                  <a:schemeClr val="tx1"/>
                </a:solidFill>
                <a:latin typeface="+mn-lt"/>
                <a:ea typeface="+mn-ea"/>
                <a:cs typeface="+mn-cs"/>
              </a:rPr>
              <a:t> </a:t>
            </a:r>
            <a:r>
              <a:rPr lang="de-DE" sz="1200" kern="1200" dirty="0">
                <a:solidFill>
                  <a:schemeClr val="tx1"/>
                </a:solidFill>
                <a:latin typeface="+mn-lt"/>
                <a:ea typeface="+mn-ea"/>
                <a:cs typeface="+mn-cs"/>
              </a:rPr>
              <a:t>Texte, wie es jüngste PISA Befunde ergaben (OECD 2021</a:t>
            </a:r>
            <a:r>
              <a:rPr lang="de-DE" sz="1200" kern="1200" baseline="0" dirty="0">
                <a:solidFill>
                  <a:schemeClr val="tx1"/>
                </a:solidFill>
                <a:latin typeface="+mn-lt"/>
                <a:ea typeface="+mn-ea"/>
                <a:cs typeface="+mn-cs"/>
              </a:rPr>
              <a:t>, </a:t>
            </a:r>
            <a:r>
              <a:rPr lang="de-DE" sz="1200" kern="1200" dirty="0">
                <a:solidFill>
                  <a:schemeClr val="tx1"/>
                </a:solidFill>
                <a:latin typeface="+mn-lt"/>
                <a:ea typeface="+mn-ea"/>
                <a:cs typeface="+mn-cs"/>
              </a:rPr>
              <a:t>S. 51ff.).</a:t>
            </a:r>
            <a:endParaRPr lang="de-DE" dirty="0"/>
          </a:p>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r>
              <a:rPr lang="de-DE" sz="1200" b="1" kern="1200" dirty="0">
                <a:solidFill>
                  <a:schemeClr val="tx1"/>
                </a:solidFill>
                <a:latin typeface="+mn-lt"/>
                <a:ea typeface="+mn-ea"/>
                <a:cs typeface="+mn-cs"/>
              </a:rPr>
              <a:t>Wie lässt sich Textkompetenz in veränderten</a:t>
            </a:r>
            <a:r>
              <a:rPr lang="de-DE" sz="1200" b="1" kern="1200" baseline="0" dirty="0">
                <a:solidFill>
                  <a:schemeClr val="tx1"/>
                </a:solidFill>
                <a:latin typeface="+mn-lt"/>
                <a:ea typeface="+mn-ea"/>
                <a:cs typeface="+mn-cs"/>
              </a:rPr>
              <a:t> Textwelten unterstützen? </a:t>
            </a:r>
          </a:p>
          <a:p>
            <a:endParaRPr lang="de-DE" sz="1200" b="1" kern="1200" baseline="0" dirty="0">
              <a:solidFill>
                <a:schemeClr val="tx1"/>
              </a:solidFill>
              <a:latin typeface="+mn-lt"/>
              <a:ea typeface="+mn-ea"/>
              <a:cs typeface="+mn-cs"/>
            </a:endParaRPr>
          </a:p>
          <a:p>
            <a:r>
              <a:rPr lang="de-DE" sz="1200" kern="1200" dirty="0">
                <a:solidFill>
                  <a:schemeClr val="tx1"/>
                </a:solidFill>
                <a:latin typeface="+mn-lt"/>
                <a:ea typeface="+mn-ea"/>
                <a:cs typeface="+mn-cs"/>
              </a:rPr>
              <a:t>Die Konzeption</a:t>
            </a:r>
            <a:r>
              <a:rPr lang="de-DE" sz="1200" kern="1200" baseline="0" dirty="0">
                <a:solidFill>
                  <a:schemeClr val="tx1"/>
                </a:solidFill>
                <a:latin typeface="+mn-lt"/>
                <a:ea typeface="+mn-ea"/>
                <a:cs typeface="+mn-cs"/>
              </a:rPr>
              <a:t> von Lesekompetenz wurde in den </a:t>
            </a:r>
            <a:r>
              <a:rPr lang="de-DE" sz="1200" kern="1200" dirty="0">
                <a:solidFill>
                  <a:schemeClr val="tx1"/>
                </a:solidFill>
                <a:latin typeface="+mn-lt"/>
                <a:ea typeface="+mn-ea"/>
                <a:cs typeface="+mn-cs"/>
              </a:rPr>
              <a:t>PISA-Studien 2009 und 2018 erweitert: „Darunter wird in PISA 2018 nun die Fähigkeit verstanden, „</a:t>
            </a:r>
            <a:r>
              <a:rPr lang="de-DE" sz="1200" i="1" kern="1200" dirty="0">
                <a:solidFill>
                  <a:schemeClr val="tx1"/>
                </a:solidFill>
                <a:latin typeface="+mn-lt"/>
                <a:ea typeface="+mn-ea"/>
                <a:cs typeface="+mn-cs"/>
              </a:rPr>
              <a:t>Texte </a:t>
            </a:r>
            <a:r>
              <a:rPr lang="de-DE" sz="1200" kern="1200" dirty="0">
                <a:solidFill>
                  <a:schemeClr val="tx1"/>
                </a:solidFill>
                <a:latin typeface="+mn-lt"/>
                <a:ea typeface="+mn-ea"/>
                <a:cs typeface="+mn-cs"/>
              </a:rPr>
              <a:t>zu verstehen, zu nutzen, </a:t>
            </a:r>
            <a:r>
              <a:rPr lang="de-DE" sz="1200" i="1" kern="1200" dirty="0">
                <a:solidFill>
                  <a:schemeClr val="tx1"/>
                </a:solidFill>
                <a:latin typeface="+mn-lt"/>
                <a:ea typeface="+mn-ea"/>
                <a:cs typeface="+mn-cs"/>
              </a:rPr>
              <a:t>zu bewerten </a:t>
            </a:r>
            <a:r>
              <a:rPr lang="de-DE" sz="1200" kern="1200" dirty="0">
                <a:solidFill>
                  <a:schemeClr val="tx1"/>
                </a:solidFill>
                <a:latin typeface="+mn-lt"/>
                <a:ea typeface="+mn-ea"/>
                <a:cs typeface="+mn-cs"/>
              </a:rPr>
              <a:t>und über sie zu reflektieren sowie bereit zu sein, sich mit ihnen auseinanderzusetzen (…).“ (Reiss et al. 2019, S. 48, Hervorh. CG) Neben dem Element des </a:t>
            </a:r>
            <a:r>
              <a:rPr lang="de-DE" sz="1200" i="1" kern="1200" dirty="0">
                <a:solidFill>
                  <a:schemeClr val="tx1"/>
                </a:solidFill>
                <a:latin typeface="+mn-lt"/>
                <a:ea typeface="+mn-ea"/>
                <a:cs typeface="+mn-cs"/>
              </a:rPr>
              <a:t>Bewertens </a:t>
            </a:r>
            <a:r>
              <a:rPr lang="de-DE" sz="1200" kern="1200" dirty="0">
                <a:solidFill>
                  <a:schemeClr val="tx1"/>
                </a:solidFill>
                <a:latin typeface="+mn-lt"/>
                <a:ea typeface="+mn-ea"/>
                <a:cs typeface="+mn-cs"/>
              </a:rPr>
              <a:t>von Textaussagen, das die kritische Einschätzung der Glaubwürdigkeit der genutzten Quellen einschließt, ist auch die Erweiterung des Textbegriffs neu, der nun nicht mehr auf </a:t>
            </a:r>
            <a:r>
              <a:rPr lang="de-DE" sz="1200" i="1" kern="1200" dirty="0">
                <a:solidFill>
                  <a:schemeClr val="tx1"/>
                </a:solidFill>
                <a:latin typeface="+mn-lt"/>
                <a:ea typeface="+mn-ea"/>
                <a:cs typeface="+mn-cs"/>
              </a:rPr>
              <a:t>geschriebene </a:t>
            </a:r>
            <a:r>
              <a:rPr lang="de-DE" sz="1200" kern="1200" dirty="0">
                <a:solidFill>
                  <a:schemeClr val="tx1"/>
                </a:solidFill>
                <a:latin typeface="+mn-lt"/>
                <a:ea typeface="+mn-ea"/>
                <a:cs typeface="+mn-cs"/>
              </a:rPr>
              <a:t>Texte eingeschränkt ist, sondern auch multimodale Texte und Hypertexte sowie multiple Textquellen umfasst. Bedeutsam ist ferner, dass für die Modellierung </a:t>
            </a:r>
            <a:r>
              <a:rPr lang="de-DE" sz="1200" i="1" kern="1200" dirty="0">
                <a:solidFill>
                  <a:schemeClr val="tx1"/>
                </a:solidFill>
                <a:latin typeface="+mn-lt"/>
                <a:ea typeface="+mn-ea"/>
                <a:cs typeface="+mn-cs"/>
              </a:rPr>
              <a:t>digitaler Lesekompetenz </a:t>
            </a:r>
            <a:r>
              <a:rPr lang="de-DE" sz="1200" kern="1200" dirty="0">
                <a:solidFill>
                  <a:schemeClr val="tx1"/>
                </a:solidFill>
                <a:latin typeface="+mn-lt"/>
                <a:ea typeface="+mn-ea"/>
                <a:cs typeface="+mn-cs"/>
              </a:rPr>
              <a:t>auch ein neues „Modell der Leseprozesse“ entwickelt wurde, das die Einbettung des Lesens in eine übergeordnete Aufgabe zeigt, indem es zwei wesentliche Komponenten unterscheidet, nämlich das Aufgabenmanagement und den eigentlichen Leseprozess.“</a:t>
            </a:r>
          </a:p>
          <a:p>
            <a:endParaRPr lang="de-DE"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latin typeface="+mn-lt"/>
                <a:ea typeface="+mn-ea"/>
                <a:cs typeface="+mn-cs"/>
              </a:rPr>
              <a:t> „Es wird ….deutlich, dass für die Verarbeitung von multiplen Texten oder Dokumenten ein planvolles, </a:t>
            </a:r>
            <a:r>
              <a:rPr lang="de-DE" sz="1200" i="1" kern="1200" dirty="0">
                <a:solidFill>
                  <a:schemeClr val="tx1"/>
                </a:solidFill>
                <a:latin typeface="+mn-lt"/>
                <a:ea typeface="+mn-ea"/>
                <a:cs typeface="+mn-cs"/>
              </a:rPr>
              <a:t>strategisches Vorgehen </a:t>
            </a:r>
            <a:r>
              <a:rPr lang="de-DE" sz="1200" kern="1200" dirty="0">
                <a:solidFill>
                  <a:schemeClr val="tx1"/>
                </a:solidFill>
                <a:latin typeface="+mn-lt"/>
                <a:ea typeface="+mn-ea"/>
                <a:cs typeface="+mn-cs"/>
              </a:rPr>
              <a:t>zwingend ist und somit die </a:t>
            </a:r>
            <a:r>
              <a:rPr lang="de-DE" sz="1200" i="1" kern="1200" dirty="0">
                <a:solidFill>
                  <a:schemeClr val="tx1"/>
                </a:solidFill>
                <a:latin typeface="+mn-lt"/>
                <a:ea typeface="+mn-ea"/>
                <a:cs typeface="+mn-cs"/>
              </a:rPr>
              <a:t>Förderung der kognitiven Komponenten von Lesekompetenz </a:t>
            </a:r>
            <a:r>
              <a:rPr lang="de-DE" sz="1200" kern="1200" dirty="0">
                <a:solidFill>
                  <a:schemeClr val="tx1"/>
                </a:solidFill>
                <a:latin typeface="+mn-lt"/>
                <a:ea typeface="+mn-ea"/>
                <a:cs typeface="+mn-cs"/>
              </a:rPr>
              <a:t>einen zentralen Bestandteil schulischer Leseförderung bilden muss.“ (Garbe</a:t>
            </a:r>
            <a:r>
              <a:rPr lang="de-DE" sz="1200" kern="1200" baseline="0" dirty="0">
                <a:solidFill>
                  <a:schemeClr val="tx1"/>
                </a:solidFill>
                <a:latin typeface="+mn-lt"/>
                <a:ea typeface="+mn-ea"/>
                <a:cs typeface="+mn-cs"/>
              </a:rPr>
              <a:t> 2022, S. 112, S.106-124)</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a:solidFill>
                  <a:schemeClr val="tx1"/>
                </a:solidFill>
                <a:latin typeface="+mn-lt"/>
                <a:ea typeface="+mn-ea"/>
                <a:cs typeface="+mn-cs"/>
              </a:rPr>
              <a:t>Das Einüben strategischer Vorgehensweisen sollte analog Bestandteil schulischer Schreibförderung sein.</a:t>
            </a:r>
          </a:p>
        </p:txBody>
      </p:sp>
      <p:sp>
        <p:nvSpPr>
          <p:cNvPr id="4" name="Foliennummernplatzhalter 3"/>
          <p:cNvSpPr>
            <a:spLocks noGrp="1"/>
          </p:cNvSpPr>
          <p:nvPr>
            <p:ph type="sldNum" sz="quarter" idx="10"/>
          </p:nvPr>
        </p:nvSpPr>
        <p:spPr/>
        <p:txBody>
          <a:bodyPr/>
          <a:lstStyle/>
          <a:p>
            <a:fld id="{F1331116-AC31-4588-BB05-E7350721AD54}"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a:p>
            <a:r>
              <a:rPr lang="de-DE" baseline="0" dirty="0"/>
              <a:t>Lese-, Schreib- und Lernstrategien bilden nur </a:t>
            </a:r>
            <a:r>
              <a:rPr lang="de-DE" b="0" i="1" baseline="0" dirty="0"/>
              <a:t>ein </a:t>
            </a:r>
            <a:r>
              <a:rPr lang="de-DE" baseline="0" dirty="0"/>
              <a:t>Element in einem Gefüge aus Faktoren, die wie Zahnräder ineinander greifen müssen, damit der gewünschte Effekt, die Befähigung von Lernenden zum erfolgreichen, selbstständigen Lernen, erzielt werden kann.</a:t>
            </a:r>
          </a:p>
          <a:p>
            <a:endParaRPr lang="de-DE" baseline="0" dirty="0"/>
          </a:p>
          <a:p>
            <a:r>
              <a:rPr lang="de-DE" baseline="0" dirty="0"/>
              <a:t>Zu den individuellen Voraussetzungen für erfolgreiches Lernen zählt die Lernpsychologie u.a. Strategien und ihre Steuerung, Motivation und Selbstkonzept, die Lenkung der Aufmerksamkeit, Emotionen beim Lernen und das Vorwissen. </a:t>
            </a:r>
          </a:p>
          <a:p>
            <a:endParaRPr lang="de-D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e-DE" i="0" dirty="0"/>
              <a:t>vgl. Hasselhorn &amp;</a:t>
            </a:r>
            <a:r>
              <a:rPr lang="de-DE" i="0" baseline="0" dirty="0"/>
              <a:t> </a:t>
            </a:r>
            <a:r>
              <a:rPr lang="de-DE" i="0" dirty="0"/>
              <a:t>Gold 2017,</a:t>
            </a:r>
            <a:r>
              <a:rPr lang="de-DE" i="0" baseline="0" dirty="0"/>
              <a:t> </a:t>
            </a:r>
            <a:r>
              <a:rPr lang="de-DE" dirty="0"/>
              <a:t>S.67.</a:t>
            </a:r>
          </a:p>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pPr/>
              <a:t>10</a:t>
            </a:fld>
            <a:endParaRPr lang="en-US" dirty="0"/>
          </a:p>
        </p:txBody>
      </p:sp>
    </p:spTree>
    <p:extLst>
      <p:ext uri="{BB962C8B-B14F-4D97-AF65-F5344CB8AC3E}">
        <p14:creationId xmlns:p14="http://schemas.microsoft.com/office/powerpoint/2010/main" xmlns="" val="18126201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7.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xmlns="" id="{EEBEC6E7-68B0-4DDB-AEEF-4378954A4BCD}"/>
              </a:ext>
            </a:extLst>
          </p:cNvPr>
          <p:cNvSpPr txBox="1">
            <a:spLocks/>
          </p:cNvSpPr>
          <p:nvPr userDrawn="1"/>
        </p:nvSpPr>
        <p:spPr>
          <a:xfrm>
            <a:off x="3905464" y="3284984"/>
            <a:ext cx="5238535" cy="30054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600" b="1" dirty="0">
                <a:solidFill>
                  <a:schemeClr val="bg1"/>
                </a:solidFill>
              </a:rPr>
              <a:t>Modul :</a:t>
            </a:r>
            <a:r>
              <a:rPr lang="de-DE" sz="3600" dirty="0">
                <a:solidFill>
                  <a:schemeClr val="bg1"/>
                </a:solidFill>
              </a:rPr>
              <a:t/>
            </a:r>
            <a:br>
              <a:rPr lang="de-DE" sz="3600" dirty="0">
                <a:solidFill>
                  <a:schemeClr val="bg1"/>
                </a:solidFill>
              </a:rPr>
            </a:br>
            <a:r>
              <a:rPr lang="de-DE" sz="3600" dirty="0">
                <a:solidFill>
                  <a:schemeClr val="bg1"/>
                </a:solidFill>
              </a:rPr>
              <a:t/>
            </a:r>
            <a:br>
              <a:rPr lang="de-DE" sz="3600" dirty="0">
                <a:solidFill>
                  <a:schemeClr val="bg1"/>
                </a:solidFill>
              </a:rPr>
            </a:br>
            <a:r>
              <a:rPr lang="de-DE" sz="3600" b="1" dirty="0">
                <a:solidFill>
                  <a:schemeClr val="bg1"/>
                </a:solidFill>
              </a:rPr>
              <a:t>Block :</a:t>
            </a:r>
            <a:br>
              <a:rPr lang="de-DE" sz="3600" b="1" dirty="0">
                <a:solidFill>
                  <a:schemeClr val="bg1"/>
                </a:solidFill>
              </a:rPr>
            </a:br>
            <a:r>
              <a:rPr lang="de-DE" sz="3600" dirty="0">
                <a:solidFill>
                  <a:schemeClr val="bg1"/>
                </a:solidFill>
              </a:rPr>
              <a:t/>
            </a:r>
            <a:br>
              <a:rPr lang="de-DE" sz="3600" dirty="0">
                <a:solidFill>
                  <a:schemeClr val="bg1"/>
                </a:solidFill>
              </a:rPr>
            </a:br>
            <a:endParaRPr lang="de-DE" sz="3600" dirty="0">
              <a:solidFill>
                <a:schemeClr val="bg1"/>
              </a:solidFill>
            </a:endParaRPr>
          </a:p>
        </p:txBody>
      </p:sp>
      <p:pic>
        <p:nvPicPr>
          <p:cNvPr id="22" name="Grafik 21">
            <a:extLst>
              <a:ext uri="{FF2B5EF4-FFF2-40B4-BE49-F238E27FC236}">
                <a16:creationId xmlns:a16="http://schemas.microsoft.com/office/drawing/2014/main" xmlns="" id="{E7045018-2D2F-41BF-85F4-834E2CC6B2A8}"/>
              </a:ext>
            </a:extLst>
          </p:cNvPr>
          <p:cNvPicPr>
            <a:picLocks noChangeAspect="1"/>
          </p:cNvPicPr>
          <p:nvPr userDrawn="1"/>
        </p:nvPicPr>
        <p:blipFill>
          <a:blip r:embed="rId2" cstate="print"/>
          <a:stretch>
            <a:fillRect/>
          </a:stretch>
        </p:blipFill>
        <p:spPr>
          <a:xfrm>
            <a:off x="-36512" y="-27385"/>
            <a:ext cx="9216000" cy="6912000"/>
          </a:xfrm>
          <a:prstGeom prst="rect">
            <a:avLst/>
          </a:prstGeom>
        </p:spPr>
      </p:pic>
      <p:sp>
        <p:nvSpPr>
          <p:cNvPr id="24" name="Titel 1">
            <a:extLst>
              <a:ext uri="{FF2B5EF4-FFF2-40B4-BE49-F238E27FC236}">
                <a16:creationId xmlns:a16="http://schemas.microsoft.com/office/drawing/2014/main" xmlns="" id="{CAB9BD09-2F36-4DE5-AD78-03A74798FC2A}"/>
              </a:ext>
            </a:extLst>
          </p:cNvPr>
          <p:cNvSpPr>
            <a:spLocks noGrp="1"/>
          </p:cNvSpPr>
          <p:nvPr>
            <p:ph type="ctrTitle" hasCustomPrompt="1"/>
          </p:nvPr>
        </p:nvSpPr>
        <p:spPr>
          <a:xfrm>
            <a:off x="4104480" y="3356992"/>
            <a:ext cx="4788000" cy="2412000"/>
          </a:xfrm>
        </p:spPr>
        <p:txBody>
          <a:bodyPr anchor="ctr">
            <a:normAutofit/>
          </a:bodyPr>
          <a:lstStyle>
            <a:lvl1pPr algn="ctr">
              <a:defRPr sz="3600" b="1">
                <a:solidFill>
                  <a:schemeClr val="bg1"/>
                </a:solidFill>
              </a:defRPr>
            </a:lvl1pPr>
          </a:lstStyle>
          <a:p>
            <a:r>
              <a:rPr lang="de-DE" dirty="0"/>
              <a:t>Modul:</a:t>
            </a:r>
            <a:br>
              <a:rPr lang="de-DE" dirty="0"/>
            </a:br>
            <a:r>
              <a:rPr lang="de-DE" dirty="0"/>
              <a:t> </a:t>
            </a:r>
            <a:br>
              <a:rPr lang="de-DE" dirty="0"/>
            </a:br>
            <a:r>
              <a:rPr lang="de-DE" dirty="0"/>
              <a:t>Block:</a:t>
            </a:r>
          </a:p>
        </p:txBody>
      </p:sp>
      <p:sp>
        <p:nvSpPr>
          <p:cNvPr id="52" name="Rechteck 51">
            <a:extLst>
              <a:ext uri="{FF2B5EF4-FFF2-40B4-BE49-F238E27FC236}">
                <a16:creationId xmlns:a16="http://schemas.microsoft.com/office/drawing/2014/main" xmlns="" id="{E19AEB6A-B88B-482F-BBE0-0D2025BBF214}"/>
              </a:ext>
            </a:extLst>
          </p:cNvPr>
          <p:cNvSpPr/>
          <p:nvPr userDrawn="1"/>
        </p:nvSpPr>
        <p:spPr>
          <a:xfrm>
            <a:off x="395536" y="0"/>
            <a:ext cx="4968000" cy="18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3" name="Rechteck 52">
            <a:extLst>
              <a:ext uri="{FF2B5EF4-FFF2-40B4-BE49-F238E27FC236}">
                <a16:creationId xmlns:a16="http://schemas.microsoft.com/office/drawing/2014/main" xmlns="" id="{FD8A45DD-1E28-471B-B4A7-7E259981D3A9}"/>
              </a:ext>
            </a:extLst>
          </p:cNvPr>
          <p:cNvSpPr/>
          <p:nvPr userDrawn="1"/>
        </p:nvSpPr>
        <p:spPr>
          <a:xfrm>
            <a:off x="5076056" y="116632"/>
            <a:ext cx="147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4" name="Rechteck 53">
            <a:extLst>
              <a:ext uri="{FF2B5EF4-FFF2-40B4-BE49-F238E27FC236}">
                <a16:creationId xmlns:a16="http://schemas.microsoft.com/office/drawing/2014/main" xmlns="" id="{82DA8EDD-8D3B-4BD8-A95C-31684EA5A937}"/>
              </a:ext>
            </a:extLst>
          </p:cNvPr>
          <p:cNvSpPr/>
          <p:nvPr userDrawn="1"/>
        </p:nvSpPr>
        <p:spPr>
          <a:xfrm>
            <a:off x="6012160" y="260648"/>
            <a:ext cx="9144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5" name="TextBox 4">
            <a:extLst>
              <a:ext uri="{FF2B5EF4-FFF2-40B4-BE49-F238E27FC236}">
                <a16:creationId xmlns:a16="http://schemas.microsoft.com/office/drawing/2014/main" xmlns="" id="{067FF892-9326-42CC-A491-2AC13B466245}"/>
              </a:ext>
            </a:extLst>
          </p:cNvPr>
          <p:cNvSpPr txBox="1"/>
          <p:nvPr userDrawn="1"/>
        </p:nvSpPr>
        <p:spPr>
          <a:xfrm>
            <a:off x="-180528" y="44624"/>
            <a:ext cx="6804248" cy="1415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a:ea typeface="+mn-ea"/>
                <a:cs typeface="+mn-cs"/>
              </a:rPr>
              <a:t>BaCuLit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Basic Curriculum for Teachers’ In-Service Training in Content Area Literacy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Fortbildung für Lehrkräfte zur Vermittlung fachbezogener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Lese- und Schreibkompetenzen</a:t>
            </a:r>
          </a:p>
        </p:txBody>
      </p:sp>
      <p:grpSp>
        <p:nvGrpSpPr>
          <p:cNvPr id="56" name="officeArt object">
            <a:extLst>
              <a:ext uri="{FF2B5EF4-FFF2-40B4-BE49-F238E27FC236}">
                <a16:creationId xmlns:a16="http://schemas.microsoft.com/office/drawing/2014/main" xmlns="" id="{4ACC0FEF-2456-4A7B-8655-9A90D8706162}"/>
              </a:ext>
            </a:extLst>
          </p:cNvPr>
          <p:cNvGrpSpPr>
            <a:grpSpLocks/>
          </p:cNvGrpSpPr>
          <p:nvPr userDrawn="1"/>
        </p:nvGrpSpPr>
        <p:grpSpPr>
          <a:xfrm flipH="1">
            <a:off x="755576" y="565777"/>
            <a:ext cx="6032500" cy="37742"/>
            <a:chOff x="-1" y="0"/>
            <a:chExt cx="6032500" cy="37742"/>
          </a:xfrm>
        </p:grpSpPr>
        <p:cxnSp>
          <p:nvCxnSpPr>
            <p:cNvPr id="57" name="Shape 1073741838">
              <a:extLst>
                <a:ext uri="{FF2B5EF4-FFF2-40B4-BE49-F238E27FC236}">
                  <a16:creationId xmlns:a16="http://schemas.microsoft.com/office/drawing/2014/main" xmlns="" id="{FC019192-C254-4F56-802B-7F760BFB4F82}"/>
                </a:ext>
              </a:extLst>
            </p:cNvPr>
            <p:cNvCxnSpPr/>
            <p:nvPr/>
          </p:nvCxnSpPr>
          <p:spPr>
            <a:xfrm>
              <a:off x="4829048" y="18870"/>
              <a:ext cx="1200605" cy="1"/>
            </a:xfrm>
            <a:prstGeom prst="line">
              <a:avLst/>
            </a:prstGeom>
            <a:noFill/>
            <a:ln w="38100" cap="flat">
              <a:solidFill>
                <a:srgbClr val="D0D0E1"/>
              </a:solidFill>
              <a:prstDash val="solid"/>
              <a:miter lim="400000"/>
            </a:ln>
            <a:effectLst/>
          </p:spPr>
        </p:cxnSp>
        <p:cxnSp>
          <p:nvCxnSpPr>
            <p:cNvPr id="58" name="Shape 1073741839">
              <a:extLst>
                <a:ext uri="{FF2B5EF4-FFF2-40B4-BE49-F238E27FC236}">
                  <a16:creationId xmlns:a16="http://schemas.microsoft.com/office/drawing/2014/main" xmlns="" id="{593FFC4A-72E7-41D0-B148-800177093FC2}"/>
                </a:ext>
              </a:extLst>
            </p:cNvPr>
            <p:cNvCxnSpPr/>
            <p:nvPr/>
          </p:nvCxnSpPr>
          <p:spPr>
            <a:xfrm>
              <a:off x="22361" y="18870"/>
              <a:ext cx="1203380" cy="1"/>
            </a:xfrm>
            <a:prstGeom prst="line">
              <a:avLst/>
            </a:prstGeom>
            <a:noFill/>
            <a:ln w="38100" cap="flat">
              <a:solidFill>
                <a:srgbClr val="9EAECD"/>
              </a:solidFill>
              <a:prstDash val="solid"/>
              <a:miter lim="400000"/>
            </a:ln>
            <a:effectLst/>
          </p:spPr>
        </p:cxnSp>
        <p:grpSp>
          <p:nvGrpSpPr>
            <p:cNvPr id="59" name="Group 1073741848">
              <a:extLst>
                <a:ext uri="{FF2B5EF4-FFF2-40B4-BE49-F238E27FC236}">
                  <a16:creationId xmlns:a16="http://schemas.microsoft.com/office/drawing/2014/main" xmlns="" id="{0BADB378-D455-452F-A20F-72C2BBD812EC}"/>
                </a:ext>
              </a:extLst>
            </p:cNvPr>
            <p:cNvGrpSpPr/>
            <p:nvPr/>
          </p:nvGrpSpPr>
          <p:grpSpPr>
            <a:xfrm>
              <a:off x="-1" y="0"/>
              <a:ext cx="6032500" cy="37742"/>
              <a:chOff x="0" y="0"/>
              <a:chExt cx="6032500" cy="37742"/>
            </a:xfrm>
          </p:grpSpPr>
          <p:cxnSp>
            <p:nvCxnSpPr>
              <p:cNvPr id="60" name="Shape 1073741840">
                <a:extLst>
                  <a:ext uri="{FF2B5EF4-FFF2-40B4-BE49-F238E27FC236}">
                    <a16:creationId xmlns:a16="http://schemas.microsoft.com/office/drawing/2014/main" xmlns="" id="{F8108661-A0D2-4EEA-8340-5F3EBCA83B68}"/>
                  </a:ext>
                </a:extLst>
              </p:cNvPr>
              <p:cNvCxnSpPr/>
              <p:nvPr/>
            </p:nvCxnSpPr>
            <p:spPr>
              <a:xfrm>
                <a:off x="2428877" y="18870"/>
                <a:ext cx="1200912" cy="1"/>
              </a:xfrm>
              <a:prstGeom prst="line">
                <a:avLst/>
              </a:prstGeom>
              <a:noFill/>
              <a:ln w="38100" cap="flat">
                <a:solidFill>
                  <a:srgbClr val="6C899F"/>
                </a:solidFill>
                <a:prstDash val="solid"/>
                <a:miter lim="400000"/>
              </a:ln>
              <a:effectLst/>
            </p:spPr>
          </p:cxnSp>
          <p:grpSp>
            <p:nvGrpSpPr>
              <p:cNvPr id="61" name="Group 1073741847">
                <a:extLst>
                  <a:ext uri="{FF2B5EF4-FFF2-40B4-BE49-F238E27FC236}">
                    <a16:creationId xmlns:a16="http://schemas.microsoft.com/office/drawing/2014/main" xmlns="" id="{D0BAD502-76C0-4067-99EB-2BEBD65155EB}"/>
                  </a:ext>
                </a:extLst>
              </p:cNvPr>
              <p:cNvGrpSpPr/>
              <p:nvPr/>
            </p:nvGrpSpPr>
            <p:grpSpPr>
              <a:xfrm>
                <a:off x="0" y="0"/>
                <a:ext cx="6032500" cy="37742"/>
                <a:chOff x="0" y="0"/>
                <a:chExt cx="6032500" cy="37741"/>
              </a:xfrm>
            </p:grpSpPr>
            <p:sp>
              <p:nvSpPr>
                <p:cNvPr id="62" name="Shape 1073741841">
                  <a:extLst>
                    <a:ext uri="{FF2B5EF4-FFF2-40B4-BE49-F238E27FC236}">
                      <a16:creationId xmlns:a16="http://schemas.microsoft.com/office/drawing/2014/main" xmlns="" id="{0A79893F-9EFA-41B6-88CD-FE0FABBC209C}"/>
                    </a:ext>
                  </a:extLst>
                </p:cNvPr>
                <p:cNvSpPr/>
                <p:nvPr/>
              </p:nvSpPr>
              <p:spPr>
                <a:xfrm>
                  <a:off x="600008" y="0"/>
                  <a:ext cx="1258004" cy="37741"/>
                </a:xfrm>
                <a:prstGeom prst="rect">
                  <a:avLst/>
                </a:prstGeom>
                <a:gradFill flip="none" rotWithShape="1">
                  <a:gsLst>
                    <a:gs pos="0">
                      <a:srgbClr val="9EAECD"/>
                    </a:gs>
                    <a:gs pos="100000">
                      <a:srgbClr val="8EC2CD"/>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3" name="Shape 1073741842">
                  <a:extLst>
                    <a:ext uri="{FF2B5EF4-FFF2-40B4-BE49-F238E27FC236}">
                      <a16:creationId xmlns:a16="http://schemas.microsoft.com/office/drawing/2014/main" xmlns="" id="{98465935-59BB-40BB-B002-C0829807032A}"/>
                    </a:ext>
                  </a:extLst>
                </p:cNvPr>
                <p:cNvSpPr/>
                <p:nvPr/>
              </p:nvSpPr>
              <p:spPr>
                <a:xfrm>
                  <a:off x="1858011" y="0"/>
                  <a:ext cx="1258004" cy="37741"/>
                </a:xfrm>
                <a:prstGeom prst="rect">
                  <a:avLst/>
                </a:prstGeom>
                <a:gradFill flip="none" rotWithShape="1">
                  <a:gsLst>
                    <a:gs pos="0">
                      <a:srgbClr val="8EC2CD"/>
                    </a:gs>
                    <a:gs pos="100000">
                      <a:srgbClr val="6C899F"/>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4" name="Shape 1073741843">
                  <a:extLst>
                    <a:ext uri="{FF2B5EF4-FFF2-40B4-BE49-F238E27FC236}">
                      <a16:creationId xmlns:a16="http://schemas.microsoft.com/office/drawing/2014/main" xmlns="" id="{4CA34D7F-B787-4E51-9E90-C3F9AA89F487}"/>
                    </a:ext>
                  </a:extLst>
                </p:cNvPr>
                <p:cNvSpPr/>
                <p:nvPr/>
              </p:nvSpPr>
              <p:spPr>
                <a:xfrm>
                  <a:off x="0" y="0"/>
                  <a:ext cx="600009" cy="37741"/>
                </a:xfrm>
                <a:prstGeom prst="rect">
                  <a:avLst/>
                </a:prstGeom>
                <a:gradFill flip="none" rotWithShape="1">
                  <a:gsLst>
                    <a:gs pos="0">
                      <a:srgbClr val="9EAECD"/>
                    </a:gs>
                    <a:gs pos="100000">
                      <a:srgbClr val="FFFFFF"/>
                    </a:gs>
                  </a:gsLst>
                  <a:lin ang="1080000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Shape 1073741844">
                  <a:extLst>
                    <a:ext uri="{FF2B5EF4-FFF2-40B4-BE49-F238E27FC236}">
                      <a16:creationId xmlns:a16="http://schemas.microsoft.com/office/drawing/2014/main" xmlns="" id="{C4A99F5C-035B-4632-BCC3-A2DDD4ED28AE}"/>
                    </a:ext>
                  </a:extLst>
                </p:cNvPr>
                <p:cNvSpPr/>
                <p:nvPr/>
              </p:nvSpPr>
              <p:spPr>
                <a:xfrm>
                  <a:off x="3300871" y="0"/>
                  <a:ext cx="1258004" cy="37741"/>
                </a:xfrm>
                <a:prstGeom prst="rect">
                  <a:avLst/>
                </a:prstGeom>
                <a:gradFill flip="none" rotWithShape="1">
                  <a:gsLst>
                    <a:gs pos="0">
                      <a:srgbClr val="6C899F"/>
                    </a:gs>
                    <a:gs pos="100000">
                      <a:srgbClr val="5B3150"/>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Shape 1073741845">
                  <a:extLst>
                    <a:ext uri="{FF2B5EF4-FFF2-40B4-BE49-F238E27FC236}">
                      <a16:creationId xmlns:a16="http://schemas.microsoft.com/office/drawing/2014/main" xmlns="" id="{70B573C6-678B-4F23-B664-976CCB27C232}"/>
                    </a:ext>
                  </a:extLst>
                </p:cNvPr>
                <p:cNvSpPr/>
                <p:nvPr/>
              </p:nvSpPr>
              <p:spPr>
                <a:xfrm>
                  <a:off x="4436776" y="0"/>
                  <a:ext cx="1258004" cy="37741"/>
                </a:xfrm>
                <a:prstGeom prst="rect">
                  <a:avLst/>
                </a:prstGeom>
                <a:gradFill flip="none" rotWithShape="1">
                  <a:gsLst>
                    <a:gs pos="0">
                      <a:srgbClr val="5B3150"/>
                    </a:gs>
                    <a:gs pos="100000">
                      <a:srgbClr val="D0D0E1"/>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7" name="Shape 1073741846">
                  <a:extLst>
                    <a:ext uri="{FF2B5EF4-FFF2-40B4-BE49-F238E27FC236}">
                      <a16:creationId xmlns:a16="http://schemas.microsoft.com/office/drawing/2014/main" xmlns="" id="{1BF5E88F-2FC4-4257-8746-BDE0525E661F}"/>
                    </a:ext>
                  </a:extLst>
                </p:cNvPr>
                <p:cNvSpPr/>
                <p:nvPr/>
              </p:nvSpPr>
              <p:spPr>
                <a:xfrm>
                  <a:off x="5833074" y="0"/>
                  <a:ext cx="199426" cy="37741"/>
                </a:xfrm>
                <a:prstGeom prst="rect">
                  <a:avLst/>
                </a:prstGeom>
                <a:gradFill flip="none" rotWithShape="1">
                  <a:gsLst>
                    <a:gs pos="0">
                      <a:srgbClr val="D0D0E1"/>
                    </a:gs>
                    <a:gs pos="100000">
                      <a:srgbClr val="FFFFFF"/>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grpSp>
      <p:sp>
        <p:nvSpPr>
          <p:cNvPr id="68" name="Ellipse 67">
            <a:extLst>
              <a:ext uri="{FF2B5EF4-FFF2-40B4-BE49-F238E27FC236}">
                <a16:creationId xmlns:a16="http://schemas.microsoft.com/office/drawing/2014/main" xmlns="" id="{75B9C175-99BA-4CA6-A687-F7421CA58DC8}"/>
              </a:ext>
            </a:extLst>
          </p:cNvPr>
          <p:cNvSpPr/>
          <p:nvPr userDrawn="1"/>
        </p:nvSpPr>
        <p:spPr>
          <a:xfrm>
            <a:off x="1043608" y="2276872"/>
            <a:ext cx="2196000" cy="21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a:extLst>
              <a:ext uri="{FF2B5EF4-FFF2-40B4-BE49-F238E27FC236}">
                <a16:creationId xmlns:a16="http://schemas.microsoft.com/office/drawing/2014/main" xmlns="" id="{54129632-949F-4D97-A3FE-2FF5544D29D2}"/>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44942" y="6123112"/>
            <a:ext cx="2589041" cy="720000"/>
          </a:xfrm>
          <a:prstGeom prst="rect">
            <a:avLst/>
          </a:prstGeom>
        </p:spPr>
      </p:pic>
      <p:sp>
        <p:nvSpPr>
          <p:cNvPr id="12" name="Rectangle 11">
            <a:extLst>
              <a:ext uri="{FF2B5EF4-FFF2-40B4-BE49-F238E27FC236}">
                <a16:creationId xmlns:a16="http://schemas.microsoft.com/office/drawing/2014/main" xmlns="" id="{70E46542-C9B7-4CFF-BED5-9DF778157336}"/>
              </a:ext>
            </a:extLst>
          </p:cNvPr>
          <p:cNvSpPr>
            <a:spLocks noChangeArrowheads="1"/>
          </p:cNvSpPr>
          <p:nvPr userDrawn="1"/>
        </p:nvSpPr>
        <p:spPr bwMode="auto">
          <a:xfrm>
            <a:off x="4427984" y="5945869"/>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dirty="0"/>
          </a:p>
        </p:txBody>
      </p:sp>
      <p:pic>
        <p:nvPicPr>
          <p:cNvPr id="1034" name="Grafik 6" descr="Creative Commons Lizenzvertrag">
            <a:extLst>
              <a:ext uri="{FF2B5EF4-FFF2-40B4-BE49-F238E27FC236}">
                <a16:creationId xmlns:a16="http://schemas.microsoft.com/office/drawing/2014/main" xmlns="" id="{2FBF8664-4987-463F-929A-3580E5CC521F}"/>
              </a:ext>
            </a:extLst>
          </p:cNvPr>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164288" y="6439894"/>
            <a:ext cx="838200" cy="295275"/>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12">
            <a:extLst>
              <a:ext uri="{FF2B5EF4-FFF2-40B4-BE49-F238E27FC236}">
                <a16:creationId xmlns:a16="http://schemas.microsoft.com/office/drawing/2014/main" xmlns="" id="{4B480266-D6C6-420E-A6D2-66D4DA882FB5}"/>
              </a:ext>
            </a:extLst>
          </p:cNvPr>
          <p:cNvSpPr>
            <a:spLocks noChangeArrowheads="1"/>
          </p:cNvSpPr>
          <p:nvPr userDrawn="1"/>
        </p:nvSpPr>
        <p:spPr bwMode="auto">
          <a:xfrm>
            <a:off x="7969242" y="6387477"/>
            <a:ext cx="125963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chemeClr val="bg1"/>
                </a:solidFill>
                <a:effectLst/>
              </a:rPr>
              <a:t> </a:t>
            </a:r>
            <a:endParaRPr kumimoji="0" lang="de-DE" altLang="de-DE" sz="2000" b="0" i="0" u="none" strike="noStrike" cap="none" normalizeH="0" baseline="0" dirty="0">
              <a:ln>
                <a:noFill/>
              </a:ln>
              <a:solidFill>
                <a:schemeClr val="bg1"/>
              </a:solidFill>
              <a:effectLst/>
              <a:latin typeface="Arial" panose="020B0604020202020204" pitchFamily="34" charset="0"/>
            </a:endParaRPr>
          </a:p>
        </p:txBody>
      </p:sp>
      <p:pic>
        <p:nvPicPr>
          <p:cNvPr id="27" name="Grafik 26">
            <a:extLst>
              <a:ext uri="{FF2B5EF4-FFF2-40B4-BE49-F238E27FC236}">
                <a16:creationId xmlns:a16="http://schemas.microsoft.com/office/drawing/2014/main" xmlns="" id="{C6E2295A-6F85-4678-8FDD-98CF9EA6894B}"/>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043608" y="1711385"/>
            <a:ext cx="2195276" cy="2188800"/>
          </a:xfrm>
          <a:prstGeom prst="rect">
            <a:avLst/>
          </a:prstGeom>
        </p:spPr>
      </p:pic>
    </p:spTree>
    <p:extLst>
      <p:ext uri="{BB962C8B-B14F-4D97-AF65-F5344CB8AC3E}">
        <p14:creationId xmlns:p14="http://schemas.microsoft.com/office/powerpoint/2010/main" xmlns="" val="1477645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er-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xmlns=""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xmlns="" id="{CA81B279-628F-4FAA-9791-A8AF01F0C1EA}"/>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308304" y="1069935"/>
            <a:ext cx="1836000" cy="1836000"/>
          </a:xfrm>
          <a:prstGeom prst="rect">
            <a:avLst/>
          </a:prstGeom>
        </p:spPr>
      </p:pic>
      <p:pic>
        <p:nvPicPr>
          <p:cNvPr id="15" name="Grafik 6" descr="Creative Commons Lizenzvertrag">
            <a:extLst>
              <a:ext uri="{FF2B5EF4-FFF2-40B4-BE49-F238E27FC236}">
                <a16:creationId xmlns:a16="http://schemas.microsoft.com/office/drawing/2014/main" xmlns="" id="{36E0FCD5-7A19-41B6-AE2E-A9C0A2788023}"/>
              </a:ext>
            </a:extLst>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Rectangle 12">
            <a:extLst>
              <a:ext uri="{FF2B5EF4-FFF2-40B4-BE49-F238E27FC236}">
                <a16:creationId xmlns:a16="http://schemas.microsoft.com/office/drawing/2014/main" xmlns="" id="{6C620641-F643-4128-845D-AEE1C9B4C02F}"/>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xmlns="" id="{4DA0D405-0257-4B75-9484-92A6E3F3DB4B}"/>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xmlns="" id="{F768F243-308D-4690-8B67-5CFF5B270E6F}"/>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xmlns="" id="{58ECBB5A-B37A-4FD7-A9E7-38297A579A5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xmlns="" val="3453962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ink-Pair-Shar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8" name="Grafik 7" descr="Ein Bild, das LEGO, Spielzeug enthält.&#10;&#10;Automatisch generierte Beschreibung">
            <a:extLst>
              <a:ext uri="{FF2B5EF4-FFF2-40B4-BE49-F238E27FC236}">
                <a16:creationId xmlns:a16="http://schemas.microsoft.com/office/drawing/2014/main" xmlns="" id="{0E7FFCAC-CE19-47EF-8AF3-9B3294F62D26}"/>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a16="http://schemas.microsoft.com/office/drawing/2014/main" xmlns="" id="{1E63925C-7A48-4D7F-99C6-EB28BA814CB0}"/>
              </a:ext>
            </a:extLst>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angle 12">
            <a:extLst>
              <a:ext uri="{FF2B5EF4-FFF2-40B4-BE49-F238E27FC236}">
                <a16:creationId xmlns:a16="http://schemas.microsoft.com/office/drawing/2014/main" xmlns="" id="{44D1F88E-CC15-48E3-92C9-6B8C6057C353}"/>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xmlns="" id="{BA58DBEC-25EC-4417-A137-70ED785EBB1A}"/>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xmlns="" id="{433B7C47-1D6D-494B-9182-F47CF7A80D39}"/>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xmlns="" id="{22A3EF67-1901-4360-8C20-65A7B3CA2C3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xmlns="" val="982273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ink-Pair-Shar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xmlns=""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14" descr="Ein Bild, das LEGO, Spielzeug enthält.&#10;&#10;Automatisch generierte Beschreibung">
            <a:extLst>
              <a:ext uri="{FF2B5EF4-FFF2-40B4-BE49-F238E27FC236}">
                <a16:creationId xmlns:a16="http://schemas.microsoft.com/office/drawing/2014/main" xmlns="" id="{D2ABE451-5EAD-4263-8C9C-99D0EF6AF726}"/>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a16="http://schemas.microsoft.com/office/drawing/2014/main" xmlns="" id="{3DC0D342-D802-4279-B6C8-59F5096A0945}"/>
              </a:ext>
            </a:extLst>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Rectangle 12">
            <a:extLst>
              <a:ext uri="{FF2B5EF4-FFF2-40B4-BE49-F238E27FC236}">
                <a16:creationId xmlns:a16="http://schemas.microsoft.com/office/drawing/2014/main" xmlns="" id="{7E023F70-480E-4E45-90C3-D76D812159A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xmlns="" id="{BDB57E82-7268-4B69-B252-5A178EAA0C03}"/>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xmlns="" id="{28C176FD-A08B-4A33-A48D-F668BB25607E}"/>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xmlns="" id="{C6D90003-D8EC-4E7D-9D27-FE743B467BD9}"/>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xmlns="" val="1798556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seauftra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a:extLst>
              <a:ext uri="{FF2B5EF4-FFF2-40B4-BE49-F238E27FC236}">
                <a16:creationId xmlns:a16="http://schemas.microsoft.com/office/drawing/2014/main" xmlns="" id="{60E1F306-6308-4B43-8A4B-D0C76DCA76B4}"/>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272504" y="1071277"/>
            <a:ext cx="1836000" cy="1836000"/>
          </a:xfrm>
          <a:prstGeom prst="rect">
            <a:avLst/>
          </a:prstGeom>
        </p:spPr>
      </p:pic>
      <p:sp>
        <p:nvSpPr>
          <p:cNvPr id="13" name="Textplatzhalter 14">
            <a:extLst>
              <a:ext uri="{FF2B5EF4-FFF2-40B4-BE49-F238E27FC236}">
                <a16:creationId xmlns:a16="http://schemas.microsoft.com/office/drawing/2014/main" xmlns="" id="{8B40609A-0508-4DA8-9C0B-5280A878DA6C}"/>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xmlns="" id="{2196563B-B75D-4C55-8EF9-DD237CBF2F82}"/>
              </a:ext>
            </a:extLst>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2">
            <a:extLst>
              <a:ext uri="{FF2B5EF4-FFF2-40B4-BE49-F238E27FC236}">
                <a16:creationId xmlns:a16="http://schemas.microsoft.com/office/drawing/2014/main" xmlns="" id="{E5A72512-FB75-445F-995C-63DB89A470A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xmlns="" id="{24B48BCE-B39C-47EB-AB5A-CF16057D152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B9A9AEAF-C700-401A-957A-2DB5178D25A6}"/>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4E90405C-655F-4D7A-9077-5C4D799DB81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xmlns="" val="1516452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rbeitsauftrag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4" name="Grafik 13">
            <a:extLst>
              <a:ext uri="{FF2B5EF4-FFF2-40B4-BE49-F238E27FC236}">
                <a16:creationId xmlns:a16="http://schemas.microsoft.com/office/drawing/2014/main" xmlns="" id="{D6CDFC70-19B7-4CFA-B0A2-D83FCDAF811D}"/>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308304" y="1082267"/>
            <a:ext cx="1836000" cy="1836000"/>
          </a:xfrm>
          <a:prstGeom prst="rect">
            <a:avLst/>
          </a:prstGeom>
        </p:spPr>
      </p:pic>
      <p:sp>
        <p:nvSpPr>
          <p:cNvPr id="13" name="Textplatzhalter 14">
            <a:extLst>
              <a:ext uri="{FF2B5EF4-FFF2-40B4-BE49-F238E27FC236}">
                <a16:creationId xmlns:a16="http://schemas.microsoft.com/office/drawing/2014/main" xmlns="" id="{21A22438-095C-4858-8879-0689BD8237D3}"/>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6" descr="Creative Commons Lizenzvertrag">
            <a:extLst>
              <a:ext uri="{FF2B5EF4-FFF2-40B4-BE49-F238E27FC236}">
                <a16:creationId xmlns:a16="http://schemas.microsoft.com/office/drawing/2014/main" xmlns="" id="{A7B8408C-AD5A-4C5C-974D-4E80AC94773A}"/>
              </a:ext>
            </a:extLst>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Rectangle 12">
            <a:extLst>
              <a:ext uri="{FF2B5EF4-FFF2-40B4-BE49-F238E27FC236}">
                <a16:creationId xmlns:a16="http://schemas.microsoft.com/office/drawing/2014/main" xmlns="" id="{46960414-6B28-4829-B88C-C87FDB2771F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xmlns="" id="{C4AD15E9-F32B-452C-B86B-2B59746F666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xmlns="" id="{DDC21F11-B9F2-4D2E-A2BC-70797FE801B8}"/>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xmlns="" id="{E8A29F57-0457-49F3-AF0E-20172F077730}"/>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xmlns="" val="3525051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inwei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a:extLst>
              <a:ext uri="{FF2B5EF4-FFF2-40B4-BE49-F238E27FC236}">
                <a16:creationId xmlns:a16="http://schemas.microsoft.com/office/drawing/2014/main" xmlns="" id="{EE6EB5C9-0708-44D5-A2C3-2AB42792AD47}"/>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272728" y="1071907"/>
            <a:ext cx="1836000" cy="1836000"/>
          </a:xfrm>
          <a:prstGeom prst="rect">
            <a:avLst/>
          </a:prstGeom>
        </p:spPr>
      </p:pic>
      <p:sp>
        <p:nvSpPr>
          <p:cNvPr id="13" name="Textplatzhalter 14">
            <a:extLst>
              <a:ext uri="{FF2B5EF4-FFF2-40B4-BE49-F238E27FC236}">
                <a16:creationId xmlns:a16="http://schemas.microsoft.com/office/drawing/2014/main" xmlns="" id="{CDA6299B-89D9-4805-907D-E32EF8B0FA4D}"/>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xmlns="" id="{3A6C2456-52F5-4AC8-AA86-B20896E4B1CE}"/>
              </a:ext>
            </a:extLst>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2">
            <a:extLst>
              <a:ext uri="{FF2B5EF4-FFF2-40B4-BE49-F238E27FC236}">
                <a16:creationId xmlns:a16="http://schemas.microsoft.com/office/drawing/2014/main" xmlns="" id="{0D87EB89-7415-4011-A532-2C05377BF8D5}"/>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xmlns="" id="{6BDB3EEC-536C-462B-9F4D-6AD25B8DE8C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2896381F-F6C6-4D42-AF87-922F197A8B0E}"/>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B638A8A5-F117-4746-898E-175420F451A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xmlns="" val="617871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ernet-Link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a:extLst>
              <a:ext uri="{FF2B5EF4-FFF2-40B4-BE49-F238E27FC236}">
                <a16:creationId xmlns:a16="http://schemas.microsoft.com/office/drawing/2014/main" xmlns="" id="{44597C96-7B23-4B84-B810-BF9F08C7D4DC}"/>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344512" y="1087160"/>
            <a:ext cx="1836000" cy="1836000"/>
          </a:xfrm>
          <a:prstGeom prst="rect">
            <a:avLst/>
          </a:prstGeom>
        </p:spPr>
      </p:pic>
      <p:sp>
        <p:nvSpPr>
          <p:cNvPr id="13" name="Textplatzhalter 14">
            <a:extLst>
              <a:ext uri="{FF2B5EF4-FFF2-40B4-BE49-F238E27FC236}">
                <a16:creationId xmlns:a16="http://schemas.microsoft.com/office/drawing/2014/main" xmlns="" id="{4FA1809B-6AE2-4AFE-98EF-1498568080A6}"/>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xmlns="" id="{9840D880-A173-4306-9E4E-159D87CF4DCA}"/>
              </a:ext>
            </a:extLst>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2">
            <a:extLst>
              <a:ext uri="{FF2B5EF4-FFF2-40B4-BE49-F238E27FC236}">
                <a16:creationId xmlns:a16="http://schemas.microsoft.com/office/drawing/2014/main" xmlns="" id="{C7C042CA-074F-4CCE-8A56-98C64CE33A3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xmlns="" id="{EC64AD68-37BF-4675-9636-2A617C5984C2}"/>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4066D2BA-5519-426E-8221-FF228DE02A36}"/>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60B6933E-C002-40F9-828F-BC2E28FC59F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xmlns="" val="3199388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teraturtipp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descr="Ein Bild, das Buch, Regal, drinnen enthält.&#10;&#10;Automatisch generierte Beschreibung">
            <a:extLst>
              <a:ext uri="{FF2B5EF4-FFF2-40B4-BE49-F238E27FC236}">
                <a16:creationId xmlns:a16="http://schemas.microsoft.com/office/drawing/2014/main" xmlns="" id="{49E62309-8C5C-4491-86BF-0F34AB7326CB}"/>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323213" y="1057023"/>
            <a:ext cx="1836000" cy="1836000"/>
          </a:xfrm>
          <a:prstGeom prst="rect">
            <a:avLst/>
          </a:prstGeom>
        </p:spPr>
      </p:pic>
      <p:sp>
        <p:nvSpPr>
          <p:cNvPr id="13" name="Textplatzhalter 14">
            <a:extLst>
              <a:ext uri="{FF2B5EF4-FFF2-40B4-BE49-F238E27FC236}">
                <a16:creationId xmlns:a16="http://schemas.microsoft.com/office/drawing/2014/main" xmlns="" id="{62A3635D-CAEA-40C2-B2E2-247BB139D4A8}"/>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xmlns="" id="{10453BE8-76F5-4DB3-94E4-DAFD993A5135}"/>
              </a:ext>
            </a:extLst>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2">
            <a:extLst>
              <a:ext uri="{FF2B5EF4-FFF2-40B4-BE49-F238E27FC236}">
                <a16:creationId xmlns:a16="http://schemas.microsoft.com/office/drawing/2014/main" xmlns="" id="{B6188A4B-524B-4442-86B0-810E3E891614}"/>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xmlns="" id="{1F559F8F-56EF-4C72-B434-64AFF9A1A57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7BE69D21-C693-4B0E-8804-A28C38F0B529}"/>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1B825C18-C77C-434D-A2EF-E4625D12834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xmlns="" val="2504393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descr="Ein Bild, das Automat enthält.&#10;&#10;Automatisch generierte Beschreibung">
            <a:extLst>
              <a:ext uri="{FF2B5EF4-FFF2-40B4-BE49-F238E27FC236}">
                <a16:creationId xmlns:a16="http://schemas.microsoft.com/office/drawing/2014/main" xmlns="" id="{357EE6E9-7C71-44AD-8E49-F617C388876D}"/>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17272" y="1330448"/>
            <a:ext cx="4320000" cy="4320000"/>
          </a:xfrm>
          <a:prstGeom prst="rect">
            <a:avLst/>
          </a:prstGeom>
        </p:spPr>
      </p:pic>
      <p:pic>
        <p:nvPicPr>
          <p:cNvPr id="8" name="Grafik 7">
            <a:extLst>
              <a:ext uri="{FF2B5EF4-FFF2-40B4-BE49-F238E27FC236}">
                <a16:creationId xmlns:a16="http://schemas.microsoft.com/office/drawing/2014/main" xmlns="" id="{896A8F2E-58CB-4414-B94F-217AB90C6908}"/>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154359" y="1612843"/>
            <a:ext cx="3416440" cy="3416440"/>
          </a:xfrm>
          <a:prstGeom prst="rect">
            <a:avLst/>
          </a:prstGeom>
        </p:spPr>
      </p:pic>
      <p:pic>
        <p:nvPicPr>
          <p:cNvPr id="13" name="Grafik 6" descr="Creative Commons Lizenzvertrag">
            <a:extLst>
              <a:ext uri="{FF2B5EF4-FFF2-40B4-BE49-F238E27FC236}">
                <a16:creationId xmlns:a16="http://schemas.microsoft.com/office/drawing/2014/main" xmlns="" id="{6351C348-0E9B-4562-AC2C-DE0DFACFD2DE}"/>
              </a:ext>
            </a:extLst>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angle 12">
            <a:extLst>
              <a:ext uri="{FF2B5EF4-FFF2-40B4-BE49-F238E27FC236}">
                <a16:creationId xmlns:a16="http://schemas.microsoft.com/office/drawing/2014/main" xmlns="" id="{18C5DF38-9C88-4EE0-949B-E7AED631594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xmlns="" id="{B41EE7F0-E636-4588-9B0A-6F283FC8AF46}"/>
              </a:ext>
            </a:extLst>
          </p:cNvPr>
          <p:cNvSpPr txBox="1">
            <a:spLocks/>
          </p:cNvSpPr>
          <p:nvPr userDrawn="1"/>
        </p:nvSpPr>
        <p:spPr>
          <a:xfrm>
            <a:off x="323528" y="10990"/>
            <a:ext cx="7926184" cy="106028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r>
              <a:rPr lang="de-DE" dirty="0"/>
              <a:t>Kaffee- bzw. Teepause</a:t>
            </a:r>
          </a:p>
        </p:txBody>
      </p:sp>
      <p:pic>
        <p:nvPicPr>
          <p:cNvPr id="16" name="Grafik 15">
            <a:extLst>
              <a:ext uri="{FF2B5EF4-FFF2-40B4-BE49-F238E27FC236}">
                <a16:creationId xmlns:a16="http://schemas.microsoft.com/office/drawing/2014/main" xmlns="" id="{340009F4-6C00-4822-930F-1C66B3F8554A}"/>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xmlns="" id="{5053112D-5483-4582-AE9A-8849A38A5BC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xmlns="" val="1316542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ragen TN">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descr="Ein Bild, das LEGO, Spielzeug enthält.&#10;&#10;Automatisch generierte Beschreibung">
            <a:extLst>
              <a:ext uri="{FF2B5EF4-FFF2-40B4-BE49-F238E27FC236}">
                <a16:creationId xmlns:a16="http://schemas.microsoft.com/office/drawing/2014/main" xmlns="" id="{DE750C04-5A6A-4E29-8EB2-ED4AC60E0E9A}"/>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015715" y="1124744"/>
            <a:ext cx="5112568" cy="5112568"/>
          </a:xfrm>
          <a:prstGeom prst="rect">
            <a:avLst/>
          </a:prstGeom>
        </p:spPr>
      </p:pic>
      <p:pic>
        <p:nvPicPr>
          <p:cNvPr id="10" name="Grafik 6" descr="Creative Commons Lizenzvertrag">
            <a:extLst>
              <a:ext uri="{FF2B5EF4-FFF2-40B4-BE49-F238E27FC236}">
                <a16:creationId xmlns:a16="http://schemas.microsoft.com/office/drawing/2014/main" xmlns="" id="{53E2A491-2E65-459A-91FB-F42819830EB8}"/>
              </a:ext>
            </a:extLst>
          </p:cNvPr>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12">
            <a:extLst>
              <a:ext uri="{FF2B5EF4-FFF2-40B4-BE49-F238E27FC236}">
                <a16:creationId xmlns:a16="http://schemas.microsoft.com/office/drawing/2014/main" xmlns="" id="{14C9267E-2E83-4158-AEDF-6F54EA640A8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xmlns="" id="{18467627-49D8-4AD8-BA12-17B028F3215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xmlns="" id="{3CECFFB4-5123-45D4-802A-7D518D822D1D}"/>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xmlns="" id="{01D5856F-FA6F-47F7-8901-A007EA7DB93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xmlns="" val="35487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20032"/>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3" name="Grafik 2">
            <a:extLst>
              <a:ext uri="{FF2B5EF4-FFF2-40B4-BE49-F238E27FC236}">
                <a16:creationId xmlns:a16="http://schemas.microsoft.com/office/drawing/2014/main" xmlns="" id="{F892ED4D-FE09-466F-A4A7-DD507060E9E8}"/>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xmlns="" id="{7ACD2F1E-F434-4A6B-9059-F89076F9702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pic>
        <p:nvPicPr>
          <p:cNvPr id="10" name="Grafik 6" descr="Creative Commons Lizenzvertrag">
            <a:extLst>
              <a:ext uri="{FF2B5EF4-FFF2-40B4-BE49-F238E27FC236}">
                <a16:creationId xmlns:a16="http://schemas.microsoft.com/office/drawing/2014/main" xmlns="" id="{F12053D1-6F03-4C8F-8467-1F790D1A1DC2}"/>
              </a:ext>
            </a:extLst>
          </p:cNvPr>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12">
            <a:extLst>
              <a:ext uri="{FF2B5EF4-FFF2-40B4-BE49-F238E27FC236}">
                <a16:creationId xmlns:a16="http://schemas.microsoft.com/office/drawing/2014/main" xmlns="" id="{CE065FCE-EAF4-4612-8932-C5FE54D360D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4" name="Titel 4">
            <a:extLst>
              <a:ext uri="{FF2B5EF4-FFF2-40B4-BE49-F238E27FC236}">
                <a16:creationId xmlns:a16="http://schemas.microsoft.com/office/drawing/2014/main" xmlns="" id="{DF3C2912-F5A8-4AC4-BDA2-E1B6EAE0E34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spTree>
    <p:extLst>
      <p:ext uri="{BB962C8B-B14F-4D97-AF65-F5344CB8AC3E}">
        <p14:creationId xmlns:p14="http://schemas.microsoft.com/office/powerpoint/2010/main" xmlns="" val="1501454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orstell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pic>
        <p:nvPicPr>
          <p:cNvPr id="12" name="Grafik 11">
            <a:extLst>
              <a:ext uri="{FF2B5EF4-FFF2-40B4-BE49-F238E27FC236}">
                <a16:creationId xmlns:a16="http://schemas.microsoft.com/office/drawing/2014/main" xmlns="" id="{BBE47BC9-124E-427A-A0E5-155A78C27049}"/>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108872" y="1293571"/>
            <a:ext cx="2926259" cy="4865835"/>
          </a:xfrm>
          <a:prstGeom prst="rect">
            <a:avLst/>
          </a:prstGeom>
        </p:spPr>
      </p:pic>
      <p:sp>
        <p:nvSpPr>
          <p:cNvPr id="13" name="TextBox 4">
            <a:extLst>
              <a:ext uri="{FF2B5EF4-FFF2-40B4-BE49-F238E27FC236}">
                <a16:creationId xmlns:a16="http://schemas.microsoft.com/office/drawing/2014/main" xmlns="" id="{9F13EA7F-75DF-4A1D-A198-54692D68067E}"/>
              </a:ext>
            </a:extLst>
          </p:cNvPr>
          <p:cNvSpPr txBox="1"/>
          <p:nvPr userDrawn="1"/>
        </p:nvSpPr>
        <p:spPr>
          <a:xfrm>
            <a:off x="1" y="6519446"/>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9" name="Titel 4">
            <a:extLst>
              <a:ext uri="{FF2B5EF4-FFF2-40B4-BE49-F238E27FC236}">
                <a16:creationId xmlns:a16="http://schemas.microsoft.com/office/drawing/2014/main" xmlns="" id="{E0B4106C-A632-4F25-8ACB-9E6F9D6439B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0" name="Grafik 9">
            <a:extLst>
              <a:ext uri="{FF2B5EF4-FFF2-40B4-BE49-F238E27FC236}">
                <a16:creationId xmlns:a16="http://schemas.microsoft.com/office/drawing/2014/main" xmlns="" id="{DAF949DD-23F6-46DA-9B86-9D48DA902D7B}"/>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172400" y="5733256"/>
            <a:ext cx="735135" cy="732966"/>
          </a:xfrm>
          <a:prstGeom prst="rect">
            <a:avLst/>
          </a:prstGeom>
        </p:spPr>
      </p:pic>
      <p:sp>
        <p:nvSpPr>
          <p:cNvPr id="15" name="Foliennummernplatzhalter 3">
            <a:extLst>
              <a:ext uri="{FF2B5EF4-FFF2-40B4-BE49-F238E27FC236}">
                <a16:creationId xmlns:a16="http://schemas.microsoft.com/office/drawing/2014/main" xmlns="" id="{0AA2403F-D8A2-4086-8D34-0CBDC5504AF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xmlns="" val="136027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rbeitsfolie">
    <p:spTree>
      <p:nvGrpSpPr>
        <p:cNvPr id="1" name=""/>
        <p:cNvGrpSpPr/>
        <p:nvPr/>
      </p:nvGrpSpPr>
      <p:grpSpPr>
        <a:xfrm>
          <a:off x="0" y="0"/>
          <a:ext cx="0" cy="0"/>
          <a:chOff x="0" y="0"/>
          <a:chExt cx="0" cy="0"/>
        </a:xfrm>
      </p:grpSpPr>
      <p:sp>
        <p:nvSpPr>
          <p:cNvPr id="16" name="Parallelogram 8">
            <a:extLst>
              <a:ext uri="{FF2B5EF4-FFF2-40B4-BE49-F238E27FC236}">
                <a16:creationId xmlns:a16="http://schemas.microsoft.com/office/drawing/2014/main" xmlns="" id="{BCF73D3A-4AAA-4B04-A926-5D97C36E024E}"/>
              </a:ext>
            </a:extLst>
          </p:cNvPr>
          <p:cNvSpPr/>
          <p:nvPr userDrawn="1"/>
        </p:nvSpPr>
        <p:spPr>
          <a:xfrm>
            <a:off x="4537124" y="692696"/>
            <a:ext cx="5651500" cy="1398740"/>
          </a:xfrm>
          <a:prstGeom prst="parallelogram">
            <a:avLst/>
          </a:prstGeom>
          <a:solidFill>
            <a:srgbClr val="7EC4CF">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2">
            <a:extLst>
              <a:ext uri="{FF2B5EF4-FFF2-40B4-BE49-F238E27FC236}">
                <a16:creationId xmlns:a16="http://schemas.microsoft.com/office/drawing/2014/main" xmlns="" id="{13FB6398-B742-4526-93B2-1C00F9E46B37}"/>
              </a:ext>
            </a:extLst>
          </p:cNvPr>
          <p:cNvSpPr/>
          <p:nvPr userDrawn="1"/>
        </p:nvSpPr>
        <p:spPr>
          <a:xfrm rot="8640000">
            <a:off x="-1867049" y="3085756"/>
            <a:ext cx="7690104" cy="6172200"/>
          </a:xfrm>
          <a:prstGeom prst="parallelogram">
            <a:avLst>
              <a:gd name="adj" fmla="val 33457"/>
            </a:avLst>
          </a:prstGeom>
          <a:solidFill>
            <a:srgbClr val="5B31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8" name="Title 1">
            <a:extLst>
              <a:ext uri="{FF2B5EF4-FFF2-40B4-BE49-F238E27FC236}">
                <a16:creationId xmlns:a16="http://schemas.microsoft.com/office/drawing/2014/main" xmlns="" id="{02E357A1-8D3A-453B-AEF5-27A41AB96BBE}"/>
              </a:ext>
            </a:extLst>
          </p:cNvPr>
          <p:cNvSpPr txBox="1">
            <a:spLocks/>
          </p:cNvSpPr>
          <p:nvPr userDrawn="1"/>
        </p:nvSpPr>
        <p:spPr>
          <a:xfrm>
            <a:off x="181487" y="3740830"/>
            <a:ext cx="4966577" cy="16323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0" i="1" dirty="0">
                <a:solidFill>
                  <a:schemeClr val="bg1"/>
                </a:solidFill>
                <a:latin typeface="Avenir Next" charset="0"/>
                <a:ea typeface="Avenir Next" charset="0"/>
                <a:cs typeface="Avenir Next" charset="0"/>
              </a:rPr>
              <a:t>Danke für Ihre Aufmerksamkeit.</a:t>
            </a:r>
          </a:p>
        </p:txBody>
      </p:sp>
      <p:pic>
        <p:nvPicPr>
          <p:cNvPr id="5" name="Grafik 4">
            <a:extLst>
              <a:ext uri="{FF2B5EF4-FFF2-40B4-BE49-F238E27FC236}">
                <a16:creationId xmlns:a16="http://schemas.microsoft.com/office/drawing/2014/main" xmlns="" id="{6DD74D0A-1F17-4E52-B575-15F268F33FCA}"/>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436096" y="1055083"/>
            <a:ext cx="2589041" cy="720000"/>
          </a:xfrm>
          <a:prstGeom prst="rect">
            <a:avLst/>
          </a:prstGeom>
        </p:spPr>
      </p:pic>
      <p:pic>
        <p:nvPicPr>
          <p:cNvPr id="8" name="Grafik 6" descr="Creative Commons Lizenzvertrag">
            <a:extLst>
              <a:ext uri="{FF2B5EF4-FFF2-40B4-BE49-F238E27FC236}">
                <a16:creationId xmlns:a16="http://schemas.microsoft.com/office/drawing/2014/main" xmlns="" id="{22B36B9B-B32F-4509-A0CF-DAC1C196977D}"/>
              </a:ext>
            </a:extLst>
          </p:cNvPr>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12">
            <a:extLst>
              <a:ext uri="{FF2B5EF4-FFF2-40B4-BE49-F238E27FC236}">
                <a16:creationId xmlns:a16="http://schemas.microsoft.com/office/drawing/2014/main" xmlns="" id="{57CA059D-56DC-43EF-BF2B-6E141F657947}"/>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pic>
        <p:nvPicPr>
          <p:cNvPr id="11" name="Grafik 10">
            <a:extLst>
              <a:ext uri="{FF2B5EF4-FFF2-40B4-BE49-F238E27FC236}">
                <a16:creationId xmlns:a16="http://schemas.microsoft.com/office/drawing/2014/main" xmlns="" id="{33C02042-3ECC-405F-B62C-0D351D5E370E}"/>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725112" y="293328"/>
            <a:ext cx="2494960" cy="2487600"/>
          </a:xfrm>
          <a:prstGeom prst="rect">
            <a:avLst/>
          </a:prstGeom>
        </p:spPr>
      </p:pic>
    </p:spTree>
    <p:extLst>
      <p:ext uri="{BB962C8B-B14F-4D97-AF65-F5344CB8AC3E}">
        <p14:creationId xmlns:p14="http://schemas.microsoft.com/office/powerpoint/2010/main" xmlns="" val="434965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393610D-F519-475A-B33D-C2D7F84B7389}" type="datetimeFigureOut">
              <a:rPr lang="de-DE" smtClean="0"/>
              <a:pPr/>
              <a:t>17.09.2022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3716C5D-123D-4EDE-A4A5-85ED365A388D}" type="slidenum">
              <a:rPr lang="de-DE" smtClean="0"/>
              <a:pPr/>
              <a:t>‹Nr.›</a:t>
            </a:fld>
            <a:endParaRPr lang="de-DE" dirty="0"/>
          </a:p>
        </p:txBody>
      </p:sp>
    </p:spTree>
    <p:extLst>
      <p:ext uri="{BB962C8B-B14F-4D97-AF65-F5344CB8AC3E}">
        <p14:creationId xmlns:p14="http://schemas.microsoft.com/office/powerpoint/2010/main" xmlns="" val="3924805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Arbeitsfolie">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3" name="Grafik 2">
            <a:extLst>
              <a:ext uri="{FF2B5EF4-FFF2-40B4-BE49-F238E27FC236}">
                <a16:creationId xmlns:a16="http://schemas.microsoft.com/office/drawing/2014/main" xmlns="" id="{F892ED4D-FE09-466F-A4A7-DD507060E9E8}"/>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xmlns="" id="{7ACD2F1E-F434-4A6B-9059-F89076F9702C}"/>
              </a:ext>
            </a:extLst>
          </p:cNvPr>
          <p:cNvSpPr txBox="1">
            <a:spLocks/>
          </p:cNvSpPr>
          <p:nvPr userDrawn="1"/>
        </p:nvSpPr>
        <p:spPr>
          <a:xfrm>
            <a:off x="6542856" y="5945147"/>
            <a:ext cx="21336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716C5D-123D-4EDE-A4A5-85ED365A388D}" type="slidenum">
              <a:rPr lang="de-DE" sz="1600" smtClean="0"/>
              <a:pPr algn="r"/>
              <a:t>‹Nr.›</a:t>
            </a:fld>
            <a:endParaRPr lang="de-DE" sz="1600" dirty="0"/>
          </a:p>
        </p:txBody>
      </p:sp>
      <p:sp>
        <p:nvSpPr>
          <p:cNvPr id="4" name="Textfeld 3">
            <a:extLst>
              <a:ext uri="{FF2B5EF4-FFF2-40B4-BE49-F238E27FC236}">
                <a16:creationId xmlns:a16="http://schemas.microsoft.com/office/drawing/2014/main" xmlns="" id="{775262AC-834F-4EEF-A4B4-C105F50278F3}"/>
              </a:ext>
            </a:extLst>
          </p:cNvPr>
          <p:cNvSpPr txBox="1"/>
          <p:nvPr userDrawn="1"/>
        </p:nvSpPr>
        <p:spPr>
          <a:xfrm>
            <a:off x="6058711" y="6204073"/>
            <a:ext cx="2233288" cy="407035"/>
          </a:xfrm>
          <a:prstGeom prst="rect">
            <a:avLst/>
          </a:prstGeom>
          <a:noFill/>
        </p:spPr>
        <p:txBody>
          <a:bodyPr wrap="square">
            <a:spAutoFit/>
          </a:bodyPr>
          <a:lstStyle/>
          <a:p>
            <a:pPr algn="r">
              <a:lnSpc>
                <a:spcPct val="107000"/>
              </a:lnSpc>
              <a:spcAft>
                <a:spcPts val="800"/>
              </a:spcAft>
            </a:pPr>
            <a:r>
              <a:rPr lang="de-DE" sz="20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a:t>
            </a:r>
            <a:r>
              <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CC-BaCuLit 2.0-NC-SA</a:t>
            </a:r>
            <a:endPar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8" y="1341438"/>
            <a:ext cx="8569647" cy="41036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itel 4">
            <a:extLst>
              <a:ext uri="{FF2B5EF4-FFF2-40B4-BE49-F238E27FC236}">
                <a16:creationId xmlns:a16="http://schemas.microsoft.com/office/drawing/2014/main" xmlns="" id="{AACB194C-D24A-4104-A45D-904D8FE5EC70}"/>
              </a:ext>
            </a:extLst>
          </p:cNvPr>
          <p:cNvSpPr>
            <a:spLocks noGrp="1"/>
          </p:cNvSpPr>
          <p:nvPr>
            <p:ph type="title"/>
          </p:nvPr>
        </p:nvSpPr>
        <p:spPr>
          <a:xfrm>
            <a:off x="20112" y="10990"/>
            <a:ext cx="8229600" cy="1060287"/>
          </a:xfrm>
        </p:spPr>
        <p:txBody>
          <a:bodyPr>
            <a:normAutofit/>
          </a:bodyPr>
          <a:lstStyle>
            <a:lvl1pPr algn="l">
              <a:defRPr sz="3200">
                <a:solidFill>
                  <a:schemeClr val="bg1"/>
                </a:solidFill>
              </a:defRPr>
            </a:lvl1pPr>
          </a:lstStyle>
          <a:p>
            <a:r>
              <a:rPr lang="de-DE" dirty="0"/>
              <a:t>Mastertitelformat bearbeiten</a:t>
            </a:r>
          </a:p>
        </p:txBody>
      </p:sp>
    </p:spTree>
    <p:extLst>
      <p:ext uri="{BB962C8B-B14F-4D97-AF65-F5344CB8AC3E}">
        <p14:creationId xmlns:p14="http://schemas.microsoft.com/office/powerpoint/2010/main" xmlns="" val="3707317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hink-Pare-Shar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3" name="Grafik 2">
            <a:extLst>
              <a:ext uri="{FF2B5EF4-FFF2-40B4-BE49-F238E27FC236}">
                <a16:creationId xmlns:a16="http://schemas.microsoft.com/office/drawing/2014/main" xmlns="" id="{F892ED4D-FE09-466F-A4A7-DD507060E9E8}"/>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xmlns="" id="{7ACD2F1E-F434-4A6B-9059-F89076F9702C}"/>
              </a:ext>
            </a:extLst>
          </p:cNvPr>
          <p:cNvSpPr txBox="1">
            <a:spLocks/>
          </p:cNvSpPr>
          <p:nvPr userDrawn="1"/>
        </p:nvSpPr>
        <p:spPr>
          <a:xfrm>
            <a:off x="6542856" y="5945147"/>
            <a:ext cx="21336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716C5D-123D-4EDE-A4A5-85ED365A388D}" type="slidenum">
              <a:rPr lang="de-DE" sz="1600" smtClean="0"/>
              <a:pPr algn="r"/>
              <a:t>‹Nr.›</a:t>
            </a:fld>
            <a:endParaRPr lang="de-DE" sz="1600" dirty="0"/>
          </a:p>
        </p:txBody>
      </p:sp>
      <p:sp>
        <p:nvSpPr>
          <p:cNvPr id="4" name="Textfeld 3">
            <a:extLst>
              <a:ext uri="{FF2B5EF4-FFF2-40B4-BE49-F238E27FC236}">
                <a16:creationId xmlns:a16="http://schemas.microsoft.com/office/drawing/2014/main" xmlns="" id="{775262AC-834F-4EEF-A4B4-C105F50278F3}"/>
              </a:ext>
            </a:extLst>
          </p:cNvPr>
          <p:cNvSpPr txBox="1"/>
          <p:nvPr userDrawn="1"/>
        </p:nvSpPr>
        <p:spPr>
          <a:xfrm>
            <a:off x="6058711" y="6204073"/>
            <a:ext cx="2233288" cy="407035"/>
          </a:xfrm>
          <a:prstGeom prst="rect">
            <a:avLst/>
          </a:prstGeom>
          <a:noFill/>
        </p:spPr>
        <p:txBody>
          <a:bodyPr wrap="square">
            <a:spAutoFit/>
          </a:bodyPr>
          <a:lstStyle/>
          <a:p>
            <a:pPr algn="r">
              <a:lnSpc>
                <a:spcPct val="107000"/>
              </a:lnSpc>
              <a:spcAft>
                <a:spcPts val="800"/>
              </a:spcAft>
            </a:pPr>
            <a:r>
              <a:rPr lang="de-DE" sz="20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a:t>
            </a:r>
            <a:r>
              <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CC-BaCuLit 2.0-NC-SA</a:t>
            </a:r>
            <a:endPar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8" y="1341438"/>
            <a:ext cx="6851827" cy="431981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xmlns="" id="{AACB194C-D24A-4104-A45D-904D8FE5EC70}"/>
              </a:ext>
            </a:extLst>
          </p:cNvPr>
          <p:cNvSpPr>
            <a:spLocks noGrp="1"/>
          </p:cNvSpPr>
          <p:nvPr>
            <p:ph type="title"/>
          </p:nvPr>
        </p:nvSpPr>
        <p:spPr>
          <a:xfrm>
            <a:off x="20112" y="10990"/>
            <a:ext cx="8229600" cy="1060287"/>
          </a:xfrm>
        </p:spPr>
        <p:txBody>
          <a:bodyPr>
            <a:normAutofit/>
          </a:bodyPr>
          <a:lstStyle>
            <a:lvl1pPr algn="l">
              <a:defRPr sz="3200">
                <a:solidFill>
                  <a:schemeClr val="bg1"/>
                </a:solidFill>
              </a:defRPr>
            </a:lvl1pPr>
          </a:lstStyle>
          <a:p>
            <a:r>
              <a:rPr lang="de-DE" dirty="0"/>
              <a:t>Mastertitelformat bearbeiten</a:t>
            </a:r>
          </a:p>
        </p:txBody>
      </p:sp>
      <p:pic>
        <p:nvPicPr>
          <p:cNvPr id="8" name="Grafik 7" descr="Ein Bild, das LEGO, Spielzeug enthält.&#10;&#10;Automatisch generierte Beschreibung">
            <a:extLst>
              <a:ext uri="{FF2B5EF4-FFF2-40B4-BE49-F238E27FC236}">
                <a16:creationId xmlns:a16="http://schemas.microsoft.com/office/drawing/2014/main" xmlns="" id="{0E7FFCAC-CE19-47EF-8AF3-9B3294F62D26}"/>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308304" y="1060287"/>
            <a:ext cx="1836000" cy="1836000"/>
          </a:xfrm>
          <a:prstGeom prst="rect">
            <a:avLst/>
          </a:prstGeom>
        </p:spPr>
      </p:pic>
    </p:spTree>
    <p:extLst>
      <p:ext uri="{BB962C8B-B14F-4D97-AF65-F5344CB8AC3E}">
        <p14:creationId xmlns:p14="http://schemas.microsoft.com/office/powerpoint/2010/main" xmlns="" val="19015069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Fragen">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3" name="TextBox 4">
            <a:extLst>
              <a:ext uri="{FF2B5EF4-FFF2-40B4-BE49-F238E27FC236}">
                <a16:creationId xmlns:a16="http://schemas.microsoft.com/office/drawing/2014/main" xmlns="" id="{9F13EA7F-75DF-4A1D-A198-54692D68067E}"/>
              </a:ext>
            </a:extLst>
          </p:cNvPr>
          <p:cNvSpPr txBox="1"/>
          <p:nvPr userDrawn="1"/>
        </p:nvSpPr>
        <p:spPr>
          <a:xfrm>
            <a:off x="1" y="6519446"/>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4" name="Textfeld 13">
            <a:extLst>
              <a:ext uri="{FF2B5EF4-FFF2-40B4-BE49-F238E27FC236}">
                <a16:creationId xmlns:a16="http://schemas.microsoft.com/office/drawing/2014/main" xmlns="" id="{1AE9170F-E439-48B7-8509-52BDA76F8C84}"/>
              </a:ext>
            </a:extLst>
          </p:cNvPr>
          <p:cNvSpPr txBox="1"/>
          <p:nvPr userDrawn="1"/>
        </p:nvSpPr>
        <p:spPr>
          <a:xfrm>
            <a:off x="107504" y="44624"/>
            <a:ext cx="8136904" cy="584775"/>
          </a:xfrm>
          <a:prstGeom prst="rect">
            <a:avLst/>
          </a:prstGeom>
          <a:noFill/>
        </p:spPr>
        <p:txBody>
          <a:bodyPr wrap="square" rtlCol="0">
            <a:spAutoFit/>
          </a:bodyPr>
          <a:lstStyle/>
          <a:p>
            <a:r>
              <a:rPr lang="de-DE" sz="3200" b="1" dirty="0">
                <a:solidFill>
                  <a:schemeClr val="bg1"/>
                </a:solidFill>
              </a:rPr>
              <a:t>Zeit für Fragen und Kommentare</a:t>
            </a:r>
          </a:p>
        </p:txBody>
      </p:sp>
      <p:pic>
        <p:nvPicPr>
          <p:cNvPr id="15" name="Bild 4">
            <a:extLst>
              <a:ext uri="{FF2B5EF4-FFF2-40B4-BE49-F238E27FC236}">
                <a16:creationId xmlns:a16="http://schemas.microsoft.com/office/drawing/2014/main" xmlns="" id="{E0ED05E8-BCA2-4EE7-B34E-1929DA4F8807}"/>
              </a:ext>
            </a:extLst>
          </p:cNvPr>
          <p:cNvPicPr>
            <a:picLocks noChangeAspect="1"/>
          </p:cNvPicPr>
          <p:nvPr userDrawn="1"/>
        </p:nvPicPr>
        <p:blipFill>
          <a:blip r:embed="rId3" cstate="print">
            <a:clrChange>
              <a:clrFrom>
                <a:srgbClr val="FFFFFF"/>
              </a:clrFrom>
              <a:clrTo>
                <a:srgbClr val="FFFFFF">
                  <a:alpha val="0"/>
                </a:srgbClr>
              </a:clrTo>
            </a:clrChange>
            <a:duotone>
              <a:prstClr val="black"/>
              <a:srgbClr val="D1CFE2">
                <a:tint val="45000"/>
                <a:satMod val="400000"/>
              </a:srgbClr>
            </a:duotone>
            <a:extLst>
              <a:ext uri="{28A0092B-C50C-407E-A947-70E740481C1C}">
                <a14:useLocalDpi xmlns:a14="http://schemas.microsoft.com/office/drawing/2010/main" xmlns="" val="0"/>
              </a:ext>
            </a:extLst>
          </a:blip>
          <a:stretch>
            <a:fillRect/>
          </a:stretch>
        </p:blipFill>
        <p:spPr>
          <a:xfrm>
            <a:off x="1740830" y="1623494"/>
            <a:ext cx="5678215" cy="4019259"/>
          </a:xfrm>
          <a:prstGeom prst="rect">
            <a:avLst/>
          </a:prstGeom>
        </p:spPr>
      </p:pic>
      <p:pic>
        <p:nvPicPr>
          <p:cNvPr id="16" name="Grafik 15">
            <a:extLst>
              <a:ext uri="{FF2B5EF4-FFF2-40B4-BE49-F238E27FC236}">
                <a16:creationId xmlns:a16="http://schemas.microsoft.com/office/drawing/2014/main" xmlns="" id="{51D142CA-E912-4D63-8FF7-B95130CD565C}"/>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172400" y="5733256"/>
            <a:ext cx="735135" cy="732966"/>
          </a:xfrm>
          <a:prstGeom prst="rect">
            <a:avLst/>
          </a:prstGeom>
        </p:spPr>
      </p:pic>
      <p:sp>
        <p:nvSpPr>
          <p:cNvPr id="3" name="Foliennummernplatzhalter 3">
            <a:extLst>
              <a:ext uri="{FF2B5EF4-FFF2-40B4-BE49-F238E27FC236}">
                <a16:creationId xmlns:a16="http://schemas.microsoft.com/office/drawing/2014/main" xmlns="" id="{EDE60F1F-C139-4A66-B687-370E696B6145}"/>
              </a:ext>
            </a:extLst>
          </p:cNvPr>
          <p:cNvSpPr txBox="1">
            <a:spLocks/>
          </p:cNvSpPr>
          <p:nvPr userDrawn="1"/>
        </p:nvSpPr>
        <p:spPr>
          <a:xfrm>
            <a:off x="6542856" y="5945147"/>
            <a:ext cx="21336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716C5D-123D-4EDE-A4A5-85ED365A388D}" type="slidenum">
              <a:rPr lang="de-DE" sz="1600" smtClean="0"/>
              <a:pPr algn="r"/>
              <a:t>‹Nr.›</a:t>
            </a:fld>
            <a:endParaRPr lang="de-DE" sz="1600" dirty="0"/>
          </a:p>
        </p:txBody>
      </p:sp>
    </p:spTree>
    <p:extLst>
      <p:ext uri="{BB962C8B-B14F-4D97-AF65-F5344CB8AC3E}">
        <p14:creationId xmlns:p14="http://schemas.microsoft.com/office/powerpoint/2010/main" xmlns="" val="2669329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Arbeitsfolie">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3"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3"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noProof="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3" name="Grafik 2">
            <a:extLst>
              <a:ext uri="{FF2B5EF4-FFF2-40B4-BE49-F238E27FC236}">
                <a16:creationId xmlns:a16="http://schemas.microsoft.com/office/drawing/2014/main" xmlns="" id="{F892ED4D-FE09-466F-A4A7-DD507060E9E8}"/>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xmlns="" id="{7ACD2F1E-F434-4A6B-9059-F89076F9702C}"/>
              </a:ext>
            </a:extLst>
          </p:cNvPr>
          <p:cNvSpPr txBox="1">
            <a:spLocks/>
          </p:cNvSpPr>
          <p:nvPr userDrawn="1"/>
        </p:nvSpPr>
        <p:spPr>
          <a:xfrm>
            <a:off x="6542856" y="5945147"/>
            <a:ext cx="21336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716C5D-123D-4EDE-A4A5-85ED365A388D}" type="slidenum">
              <a:rPr lang="de-DE" sz="1600" smtClean="0"/>
              <a:pPr algn="r"/>
              <a:t>‹Nr.›</a:t>
            </a:fld>
            <a:endParaRPr lang="de-DE" sz="1600" dirty="0"/>
          </a:p>
        </p:txBody>
      </p:sp>
      <p:sp>
        <p:nvSpPr>
          <p:cNvPr id="4" name="Textfeld 3">
            <a:extLst>
              <a:ext uri="{FF2B5EF4-FFF2-40B4-BE49-F238E27FC236}">
                <a16:creationId xmlns:a16="http://schemas.microsoft.com/office/drawing/2014/main" xmlns="" id="{775262AC-834F-4EEF-A4B4-C105F50278F3}"/>
              </a:ext>
            </a:extLst>
          </p:cNvPr>
          <p:cNvSpPr txBox="1"/>
          <p:nvPr userDrawn="1"/>
        </p:nvSpPr>
        <p:spPr>
          <a:xfrm>
            <a:off x="6058711" y="6204073"/>
            <a:ext cx="2233288" cy="407035"/>
          </a:xfrm>
          <a:prstGeom prst="rect">
            <a:avLst/>
          </a:prstGeom>
          <a:noFill/>
        </p:spPr>
        <p:txBody>
          <a:bodyPr wrap="square">
            <a:spAutoFit/>
          </a:bodyPr>
          <a:lstStyle/>
          <a:p>
            <a:pPr algn="r">
              <a:lnSpc>
                <a:spcPct val="107000"/>
              </a:lnSpc>
              <a:spcAft>
                <a:spcPts val="800"/>
              </a:spcAft>
            </a:pPr>
            <a:r>
              <a:rPr lang="de-DE" sz="20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a:t>
            </a:r>
            <a:r>
              <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CC-BaCuLit 2.0-NC-SA</a:t>
            </a:r>
            <a:endPar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8" y="1412776"/>
            <a:ext cx="8352927" cy="4032349"/>
          </a:xfrm>
          <a:noFill/>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xmlns="" id="{AACB194C-D24A-4104-A45D-904D8FE5EC70}"/>
              </a:ext>
            </a:extLst>
          </p:cNvPr>
          <p:cNvSpPr>
            <a:spLocks noGrp="1"/>
          </p:cNvSpPr>
          <p:nvPr>
            <p:ph type="title"/>
          </p:nvPr>
        </p:nvSpPr>
        <p:spPr>
          <a:xfrm>
            <a:off x="20112" y="10990"/>
            <a:ext cx="8229600" cy="1060287"/>
          </a:xfrm>
        </p:spPr>
        <p:txBody>
          <a:bodyPr>
            <a:normAutofit/>
          </a:bodyPr>
          <a:lstStyle>
            <a:lvl1pPr algn="l">
              <a:defRPr sz="3200">
                <a:solidFill>
                  <a:schemeClr val="bg1"/>
                </a:solidFill>
              </a:defRPr>
            </a:lvl1pPr>
          </a:lstStyle>
          <a:p>
            <a:r>
              <a:rPr lang="de-DE" dirty="0"/>
              <a:t>Mastertitelformat bearbeiten</a:t>
            </a:r>
          </a:p>
        </p:txBody>
      </p:sp>
    </p:spTree>
    <p:custDataLst>
      <p:tags r:id="rId1"/>
    </p:custDataLst>
    <p:extLst>
      <p:ext uri="{BB962C8B-B14F-4D97-AF65-F5344CB8AC3E}">
        <p14:creationId xmlns:p14="http://schemas.microsoft.com/office/powerpoint/2010/main" xmlns="" val="159007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0" name="Grafik 6" descr="Creative Commons Lizenzvertrag">
            <a:extLst>
              <a:ext uri="{FF2B5EF4-FFF2-40B4-BE49-F238E27FC236}">
                <a16:creationId xmlns:a16="http://schemas.microsoft.com/office/drawing/2014/main" xmlns="" id="{3DDE063E-481C-4629-A492-8C0B2770F5F2}"/>
              </a:ext>
            </a:extLst>
          </p:cNvPr>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12">
            <a:extLst>
              <a:ext uri="{FF2B5EF4-FFF2-40B4-BE49-F238E27FC236}">
                <a16:creationId xmlns:a16="http://schemas.microsoft.com/office/drawing/2014/main" xmlns="" id="{00E8F90E-D561-4F36-A3EE-BB91494DD9BD}"/>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4" name="Titel 4">
            <a:extLst>
              <a:ext uri="{FF2B5EF4-FFF2-40B4-BE49-F238E27FC236}">
                <a16:creationId xmlns:a16="http://schemas.microsoft.com/office/drawing/2014/main" xmlns="" id="{C2B8DE9E-8F90-465F-B5F4-D794CB53A0A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5" name="Grafik 14">
            <a:extLst>
              <a:ext uri="{FF2B5EF4-FFF2-40B4-BE49-F238E27FC236}">
                <a16:creationId xmlns:a16="http://schemas.microsoft.com/office/drawing/2014/main" xmlns="" id="{329D9AB8-857D-4C01-8E72-2DFCDEA762C8}"/>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a16="http://schemas.microsoft.com/office/drawing/2014/main" xmlns="" id="{022C63EE-6ED4-48CC-81BB-7269E3A05E43}"/>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xmlns="" val="3433233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rbeitsfoli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8" y="1341438"/>
            <a:ext cx="8569647" cy="4103687"/>
          </a:xfrm>
        </p:spPr>
        <p:txBody>
          <a:bodyPr/>
          <a:lstStyle>
            <a:lvl1pPr marL="457200" indent="-4572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xmlns="" id="{AACB194C-D24A-4104-A45D-904D8FE5EC7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3" name="Grafik 6" descr="Creative Commons Lizenzvertrag">
            <a:extLst>
              <a:ext uri="{FF2B5EF4-FFF2-40B4-BE49-F238E27FC236}">
                <a16:creationId xmlns:a16="http://schemas.microsoft.com/office/drawing/2014/main" xmlns="" id="{0CFE9BA6-C323-46CA-8BF5-2C82F2F32F82}"/>
              </a:ext>
            </a:extLst>
          </p:cNvPr>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angle 12">
            <a:extLst>
              <a:ext uri="{FF2B5EF4-FFF2-40B4-BE49-F238E27FC236}">
                <a16:creationId xmlns:a16="http://schemas.microsoft.com/office/drawing/2014/main" xmlns="" id="{88DE496E-CB1F-4E27-A1A9-8600B8BAA70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pic>
        <p:nvPicPr>
          <p:cNvPr id="15" name="Grafik 14">
            <a:extLst>
              <a:ext uri="{FF2B5EF4-FFF2-40B4-BE49-F238E27FC236}">
                <a16:creationId xmlns:a16="http://schemas.microsoft.com/office/drawing/2014/main" xmlns="" id="{AD0C9BA6-6775-458C-92FD-657C15DD7A4F}"/>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a16="http://schemas.microsoft.com/office/drawing/2014/main" xmlns="" id="{DBF41FF2-CFC4-48D5-9E4A-2B30ABEBC2F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xmlns="" val="718976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9" y="13414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xmlns="" id="{1BEEE726-0667-4289-9C9C-C9692BE6B1F1}"/>
              </a:ext>
            </a:extLst>
          </p:cNvPr>
          <p:cNvSpPr>
            <a:spLocks noGrp="1"/>
          </p:cNvSpPr>
          <p:nvPr>
            <p:ph type="body" sz="quarter" idx="14"/>
          </p:nvPr>
        </p:nvSpPr>
        <p:spPr>
          <a:xfrm>
            <a:off x="4716017" y="13495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xmlns="" id="{16287349-25AB-45D1-ADED-377AE270B5DA}"/>
              </a:ext>
            </a:extLst>
          </p:cNvPr>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2">
            <a:extLst>
              <a:ext uri="{FF2B5EF4-FFF2-40B4-BE49-F238E27FC236}">
                <a16:creationId xmlns:a16="http://schemas.microsoft.com/office/drawing/2014/main" xmlns="" id="{FFD8D916-7648-4B28-B214-1CF7AC96C3A2}"/>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xmlns="" id="{98C243EC-FC74-40C8-BE95-F9D24D35DDA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0C8BB2B9-155C-4D87-89C8-72E6153F753E}"/>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D92171CB-45D6-4619-B068-961DC9003ED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xmlns="" val="103191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9" y="1341438"/>
            <a:ext cx="8496942" cy="2095563"/>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xmlns="" id="{1BEEE726-0667-4289-9C9C-C9692BE6B1F1}"/>
              </a:ext>
            </a:extLst>
          </p:cNvPr>
          <p:cNvSpPr>
            <a:spLocks noGrp="1"/>
          </p:cNvSpPr>
          <p:nvPr>
            <p:ph type="body" sz="quarter" idx="14"/>
          </p:nvPr>
        </p:nvSpPr>
        <p:spPr>
          <a:xfrm>
            <a:off x="323529" y="3717032"/>
            <a:ext cx="8496944" cy="1975325"/>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xmlns="" id="{B2D025FE-A551-43D5-8157-3908A97ED16E}"/>
              </a:ext>
            </a:extLst>
          </p:cNvPr>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2">
            <a:extLst>
              <a:ext uri="{FF2B5EF4-FFF2-40B4-BE49-F238E27FC236}">
                <a16:creationId xmlns:a16="http://schemas.microsoft.com/office/drawing/2014/main" xmlns="" id="{A78169AB-F976-4DE6-88CD-9D16C177003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xmlns="" id="{8ACD8015-1CAD-4E50-B077-1001E8DE6A7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BE34FD0D-70DE-4A44-80E3-0E564BB2B8B9}"/>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6FC8C7C2-682D-44F6-A162-768D8F4199CE}"/>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xmlns="" val="182567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uppen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xmlns="" id="{67CEB94E-2501-4354-A774-B1D30141DB58}"/>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262304" y="1060287"/>
            <a:ext cx="1846800" cy="1846800"/>
          </a:xfrm>
          <a:prstGeom prst="rect">
            <a:avLst/>
          </a:prstGeom>
        </p:spPr>
      </p:pic>
      <p:pic>
        <p:nvPicPr>
          <p:cNvPr id="13" name="Grafik 6" descr="Creative Commons Lizenzvertrag">
            <a:extLst>
              <a:ext uri="{FF2B5EF4-FFF2-40B4-BE49-F238E27FC236}">
                <a16:creationId xmlns:a16="http://schemas.microsoft.com/office/drawing/2014/main" xmlns="" id="{51D8A932-7E7E-4B98-91BA-594E37468909}"/>
              </a:ext>
            </a:extLst>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angle 12">
            <a:extLst>
              <a:ext uri="{FF2B5EF4-FFF2-40B4-BE49-F238E27FC236}">
                <a16:creationId xmlns:a16="http://schemas.microsoft.com/office/drawing/2014/main" xmlns="" id="{AEF91E15-068F-4E7B-8A43-49FC2D5DC56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xmlns="" id="{F3A2FF8D-312D-4D77-AA38-254A0DD2C9E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xmlns="" id="{7A48B728-D6A4-4A8B-B58F-6FE6481ED3CF}"/>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xmlns="" id="{A25991B5-E3A8-4C21-B68E-2B4A7214F207}"/>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xmlns="" val="3354325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uppen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xmlns="" id="{67CEB94E-2501-4354-A774-B1D30141DB58}"/>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262304" y="1060287"/>
            <a:ext cx="1846800" cy="1846800"/>
          </a:xfrm>
          <a:prstGeom prst="rect">
            <a:avLst/>
          </a:prstGeom>
        </p:spPr>
      </p:pic>
      <p:sp>
        <p:nvSpPr>
          <p:cNvPr id="14" name="Textplatzhalter 14">
            <a:extLst>
              <a:ext uri="{FF2B5EF4-FFF2-40B4-BE49-F238E27FC236}">
                <a16:creationId xmlns:a16="http://schemas.microsoft.com/office/drawing/2014/main" xmlns=""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xmlns="" id="{A782D8CF-F006-4F75-86DB-CE6A8AA24FD9}"/>
              </a:ext>
            </a:extLst>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2">
            <a:extLst>
              <a:ext uri="{FF2B5EF4-FFF2-40B4-BE49-F238E27FC236}">
                <a16:creationId xmlns:a16="http://schemas.microsoft.com/office/drawing/2014/main" xmlns="" id="{17967B71-3271-4355-A8D6-FB6E7F7E136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xmlns="" id="{9DD28723-FE6C-4220-85C3-544A65D14A1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48B38F2E-2C38-414C-B80C-5625B234FA23}"/>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8D1E3524-7F4A-4391-BFC2-150BF0D0F3A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xmlns="" val="277595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er-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xmlns="" id="{C4DA072A-F2D1-452F-8D89-1106BC4CCD12}"/>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308304" y="1069935"/>
            <a:ext cx="1836000" cy="1836000"/>
          </a:xfrm>
          <a:prstGeom prst="rect">
            <a:avLst/>
          </a:prstGeom>
        </p:spPr>
      </p:pic>
      <p:pic>
        <p:nvPicPr>
          <p:cNvPr id="14" name="Grafik 6" descr="Creative Commons Lizenzvertrag">
            <a:extLst>
              <a:ext uri="{FF2B5EF4-FFF2-40B4-BE49-F238E27FC236}">
                <a16:creationId xmlns:a16="http://schemas.microsoft.com/office/drawing/2014/main" xmlns="" id="{45AC9A40-F7E6-450F-B517-F3CEF33B0D1C}"/>
              </a:ext>
            </a:extLst>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2">
            <a:extLst>
              <a:ext uri="{FF2B5EF4-FFF2-40B4-BE49-F238E27FC236}">
                <a16:creationId xmlns:a16="http://schemas.microsoft.com/office/drawing/2014/main" xmlns="" id="{A53AC0E2-8785-4CA0-B70F-6265EB1F634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xmlns="" id="{3DE2CC11-06AE-44A0-808A-AB906355A65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xmlns="" id="{7BA152E1-00DD-4691-8752-C653C00EF0E5}"/>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xmlns="" id="{02CE6E9A-256C-4427-8E04-E3410EFE6418}"/>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xmlns="" val="205748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3610D-F519-475A-B33D-C2D7F84B7389}" type="datetimeFigureOut">
              <a:rPr lang="de-DE" smtClean="0"/>
              <a:pPr/>
              <a:t>17.09.2022</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16C5D-123D-4EDE-A4A5-85ED365A388D}" type="slidenum">
              <a:rPr lang="de-DE" smtClean="0"/>
              <a:pPr/>
              <a:t>‹Nr.›</a:t>
            </a:fld>
            <a:endParaRPr lang="de-DE" dirty="0"/>
          </a:p>
        </p:txBody>
      </p:sp>
    </p:spTree>
    <p:extLst>
      <p:ext uri="{BB962C8B-B14F-4D97-AF65-F5344CB8AC3E}">
        <p14:creationId xmlns:p14="http://schemas.microsoft.com/office/powerpoint/2010/main" xmlns="" val="1279507422"/>
      </p:ext>
    </p:extLst>
  </p:cSld>
  <p:clrMap bg1="lt1" tx1="dk1" bg2="lt2" tx2="dk2" accent1="accent1" accent2="accent2" accent3="accent3" accent4="accent4" accent5="accent5" accent6="accent6" hlink="hlink" folHlink="folHlink"/>
  <p:sldLayoutIdLst>
    <p:sldLayoutId id="2147483666" r:id="rId1"/>
    <p:sldLayoutId id="2147483691" r:id="rId2"/>
    <p:sldLayoutId id="2147483692" r:id="rId3"/>
    <p:sldLayoutId id="2147483671" r:id="rId4"/>
    <p:sldLayoutId id="2147483685" r:id="rId5"/>
    <p:sldLayoutId id="2147483693" r:id="rId6"/>
    <p:sldLayoutId id="2147483676" r:id="rId7"/>
    <p:sldLayoutId id="2147483686" r:id="rId8"/>
    <p:sldLayoutId id="2147483687" r:id="rId9"/>
    <p:sldLayoutId id="2147483688" r:id="rId10"/>
    <p:sldLayoutId id="2147483689" r:id="rId11"/>
    <p:sldLayoutId id="2147483690" r:id="rId12"/>
    <p:sldLayoutId id="2147483684" r:id="rId13"/>
    <p:sldLayoutId id="2147483678" r:id="rId14"/>
    <p:sldLayoutId id="2147483680" r:id="rId15"/>
    <p:sldLayoutId id="2147483681" r:id="rId16"/>
    <p:sldLayoutId id="2147483675" r:id="rId17"/>
    <p:sldLayoutId id="2147483679" r:id="rId18"/>
    <p:sldLayoutId id="2147483677" r:id="rId19"/>
    <p:sldLayoutId id="2147483669" r:id="rId20"/>
    <p:sldLayoutId id="2147483674" r:id="rId21"/>
    <p:sldLayoutId id="2147483650" r:id="rId22"/>
    <p:sldLayoutId id="2147483695" r:id="rId23"/>
    <p:sldLayoutId id="2147483697" r:id="rId24"/>
    <p:sldLayoutId id="2147483698" r:id="rId25"/>
    <p:sldLayoutId id="2147483699" r:id="rId2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1515/bd-2015-0109" TargetMode="External"/><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pixabay.com/de/?utm_source=link-attribution&amp;utm_medium=referral&amp;utm_campaign=image&amp;utm_content=849825" TargetMode="External"/><Relationship Id="rId4" Type="http://schemas.openxmlformats.org/officeDocument/2006/relationships/hyperlink" Target="https://pixabay.com/de/users/startupstockphotos-690514/?utm_source=link-attribution&amp;utm_medium=referral&amp;utm_campaign=image&amp;utm_content=849825"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xmlns="" id="{2D27E5BD-6941-405A-9D8F-FF811CD48B76}"/>
              </a:ext>
            </a:extLst>
          </p:cNvPr>
          <p:cNvSpPr>
            <a:spLocks noGrp="1"/>
          </p:cNvSpPr>
          <p:nvPr>
            <p:ph type="ctrTitle"/>
          </p:nvPr>
        </p:nvSpPr>
        <p:spPr>
          <a:xfrm>
            <a:off x="4104480" y="3356992"/>
            <a:ext cx="5076032" cy="2412000"/>
          </a:xfrm>
        </p:spPr>
        <p:txBody>
          <a:bodyPr>
            <a:normAutofit fontScale="90000"/>
          </a:bodyPr>
          <a:lstStyle/>
          <a:p>
            <a:r>
              <a:rPr lang="de-DE" dirty="0"/>
              <a:t>Modul 5 </a:t>
            </a:r>
            <a:br>
              <a:rPr lang="de-DE" dirty="0"/>
            </a:br>
            <a:r>
              <a:rPr lang="de-DE" dirty="0"/>
              <a:t>Kognitive und metakognitive Lesestrategien unterrichten</a:t>
            </a:r>
            <a:br>
              <a:rPr lang="de-DE" dirty="0"/>
            </a:br>
            <a:r>
              <a:rPr lang="de-DE" dirty="0"/>
              <a:t/>
            </a:r>
            <a:br>
              <a:rPr lang="de-DE" dirty="0"/>
            </a:br>
            <a:r>
              <a:rPr lang="de-DE" dirty="0"/>
              <a:t>Block 1: </a:t>
            </a:r>
            <a:r>
              <a:rPr lang="de-DE" altLang="de-DE" dirty="0"/>
              <a:t>Lesestrategien und ihre Bedeutung für fachliches Lernen</a:t>
            </a:r>
            <a:endParaRPr lang="de-DE" dirty="0"/>
          </a:p>
        </p:txBody>
      </p:sp>
    </p:spTree>
    <p:extLst>
      <p:ext uri="{BB962C8B-B14F-4D97-AF65-F5344CB8AC3E}">
        <p14:creationId xmlns:p14="http://schemas.microsoft.com/office/powerpoint/2010/main" xmlns="" val="18637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Lesestrategien zur Förderung selbstständigen Lernens </a:t>
            </a:r>
          </a:p>
        </p:txBody>
      </p:sp>
      <p:sp>
        <p:nvSpPr>
          <p:cNvPr id="6" name="Textfeld 5"/>
          <p:cNvSpPr txBox="1"/>
          <p:nvPr/>
        </p:nvSpPr>
        <p:spPr>
          <a:xfrm>
            <a:off x="323528" y="5733256"/>
            <a:ext cx="7272808" cy="369332"/>
          </a:xfrm>
          <a:prstGeom prst="rect">
            <a:avLst/>
          </a:prstGeom>
          <a:noFill/>
        </p:spPr>
        <p:txBody>
          <a:bodyPr wrap="square" rtlCol="0">
            <a:spAutoFit/>
          </a:bodyPr>
          <a:lstStyle/>
          <a:p>
            <a:r>
              <a:rPr lang="de-DE" dirty="0"/>
              <a:t>In Anlehnung an: Hasselhorn &amp; Gold 2017, S.67</a:t>
            </a:r>
          </a:p>
        </p:txBody>
      </p:sp>
      <p:graphicFrame>
        <p:nvGraphicFramePr>
          <p:cNvPr id="5" name="Diagramm 4"/>
          <p:cNvGraphicFramePr/>
          <p:nvPr>
            <p:extLst>
              <p:ext uri="{D42A27DB-BD31-4B8C-83A1-F6EECF244321}">
                <p14:modId xmlns:p14="http://schemas.microsoft.com/office/powerpoint/2010/main" xmlns="" val="1836307194"/>
              </p:ext>
            </p:extLst>
          </p:nvPr>
        </p:nvGraphicFramePr>
        <p:xfrm>
          <a:off x="395536" y="1556792"/>
          <a:ext cx="679241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m 10">
            <a:extLst>
              <a:ext uri="{FF2B5EF4-FFF2-40B4-BE49-F238E27FC236}">
                <a16:creationId xmlns:a16="http://schemas.microsoft.com/office/drawing/2014/main" xmlns="" id="{7E13CCE4-AC4C-F67C-B6D3-7DE0523A64C4}"/>
              </a:ext>
            </a:extLst>
          </p:cNvPr>
          <p:cNvGraphicFramePr/>
          <p:nvPr>
            <p:extLst>
              <p:ext uri="{D42A27DB-BD31-4B8C-83A1-F6EECF244321}">
                <p14:modId xmlns:p14="http://schemas.microsoft.com/office/powerpoint/2010/main" xmlns="" val="2923118415"/>
              </p:ext>
            </p:extLst>
          </p:nvPr>
        </p:nvGraphicFramePr>
        <p:xfrm>
          <a:off x="1043608" y="1166915"/>
          <a:ext cx="7344816" cy="432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452568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albbogen 4">
            <a:extLst>
              <a:ext uri="{FF2B5EF4-FFF2-40B4-BE49-F238E27FC236}">
                <a16:creationId xmlns:a16="http://schemas.microsoft.com/office/drawing/2014/main" xmlns=""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xmlns="" id="{961050C2-7B52-448C-A43B-68993FF44BAD}"/>
              </a:ext>
            </a:extLst>
          </p:cNvPr>
          <p:cNvGrpSpPr/>
          <p:nvPr/>
        </p:nvGrpSpPr>
        <p:grpSpPr>
          <a:xfrm>
            <a:off x="2591118" y="2462383"/>
            <a:ext cx="5728162" cy="1933231"/>
            <a:chOff x="1208269" y="1065384"/>
            <a:chExt cx="5728162" cy="1933231"/>
          </a:xfrm>
        </p:grpSpPr>
        <p:sp>
          <p:nvSpPr>
            <p:cNvPr id="8" name="Rechteck 7">
              <a:extLst>
                <a:ext uri="{FF2B5EF4-FFF2-40B4-BE49-F238E27FC236}">
                  <a16:creationId xmlns:a16="http://schemas.microsoft.com/office/drawing/2014/main" xmlns=""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xmlns="" id="{EAA0E7D5-4B4D-4FD9-A6F3-D48DB4FD6FD7}"/>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r>
                <a:rPr lang="de-DE" sz="2400" dirty="0"/>
                <a:t>Kognitive und metakognitive Lesestrategien als „mentale Werkzeuge“ für das Textverstehen</a:t>
              </a:r>
            </a:p>
          </p:txBody>
        </p:sp>
      </p:grpSp>
      <p:sp>
        <p:nvSpPr>
          <p:cNvPr id="7" name="Ellipse 6">
            <a:extLst>
              <a:ext uri="{FF2B5EF4-FFF2-40B4-BE49-F238E27FC236}">
                <a16:creationId xmlns:a16="http://schemas.microsoft.com/office/drawing/2014/main" xmlns=""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xmlns=""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Titel 3">
            <a:extLst>
              <a:ext uri="{FF2B5EF4-FFF2-40B4-BE49-F238E27FC236}">
                <a16:creationId xmlns:a16="http://schemas.microsoft.com/office/drawing/2014/main" xmlns="" id="{E3000261-18C8-425F-81EC-99162671FD88}"/>
              </a:ext>
            </a:extLst>
          </p:cNvPr>
          <p:cNvSpPr>
            <a:spLocks noGrp="1"/>
          </p:cNvSpPr>
          <p:nvPr>
            <p:ph type="title"/>
          </p:nvPr>
        </p:nvSpPr>
        <p:spPr>
          <a:xfrm>
            <a:off x="323528" y="10990"/>
            <a:ext cx="7926184" cy="1060287"/>
          </a:xfrm>
        </p:spPr>
        <p:txBody>
          <a:bodyPr/>
          <a:lstStyle/>
          <a:p>
            <a:endParaRPr lang="de-DE" dirty="0"/>
          </a:p>
        </p:txBody>
      </p:sp>
    </p:spTree>
    <p:extLst>
      <p:ext uri="{BB962C8B-B14F-4D97-AF65-F5344CB8AC3E}">
        <p14:creationId xmlns:p14="http://schemas.microsoft.com/office/powerpoint/2010/main" xmlns="" val="3614150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1"/>
          <p:cNvSpPr>
            <a:spLocks noGrp="1"/>
          </p:cNvSpPr>
          <p:nvPr>
            <p:ph type="body" sz="quarter" idx="13"/>
          </p:nvPr>
        </p:nvSpPr>
        <p:spPr>
          <a:xfrm>
            <a:off x="323528" y="1341438"/>
            <a:ext cx="8569647" cy="4463826"/>
          </a:xfrm>
        </p:spPr>
        <p:txBody>
          <a:bodyPr rtlCol="0">
            <a:normAutofit fontScale="92500" lnSpcReduction="10000"/>
          </a:bodyPr>
          <a:lstStyle/>
          <a:p>
            <a:pPr marL="0" indent="0">
              <a:buNone/>
              <a:defRPr/>
            </a:pPr>
            <a:r>
              <a:rPr lang="de-DE" sz="2400" b="1" dirty="0"/>
              <a:t>Was verstehen wir unter einer Strategie?</a:t>
            </a:r>
          </a:p>
          <a:p>
            <a:pPr marL="0" indent="0">
              <a:buNone/>
              <a:defRPr/>
            </a:pPr>
            <a:endParaRPr lang="de-DE" sz="2400" b="1" dirty="0"/>
          </a:p>
          <a:p>
            <a:pPr>
              <a:defRPr/>
            </a:pPr>
            <a:r>
              <a:rPr lang="de-DE" sz="2400" b="1" dirty="0"/>
              <a:t>Strategie:</a:t>
            </a:r>
            <a:r>
              <a:rPr lang="de-DE" sz="2400" dirty="0"/>
              <a:t> in der Antike: Militär-Strategie= militärische Umsetzung politischer Ziele</a:t>
            </a:r>
            <a:endParaRPr lang="en-US" sz="2400" dirty="0"/>
          </a:p>
          <a:p>
            <a:pPr marL="0" indent="0">
              <a:buNone/>
              <a:defRPr/>
            </a:pPr>
            <a:endParaRPr lang="de-DE" sz="2400" dirty="0"/>
          </a:p>
          <a:p>
            <a:pPr>
              <a:defRPr/>
            </a:pPr>
            <a:r>
              <a:rPr lang="de-DE" sz="2400" b="1" dirty="0"/>
              <a:t>Kognitive Strategie: </a:t>
            </a:r>
            <a:r>
              <a:rPr lang="de-DE" sz="2400" dirty="0"/>
              <a:t>Eine geistige Routine oder ein Verfahren, um ein Ziel zu erreichen, etwa ein Sudoku zu lösen oder sich auf eine Prüfung vorzubereiten. </a:t>
            </a:r>
          </a:p>
          <a:p>
            <a:pPr marL="0" indent="0">
              <a:buNone/>
              <a:defRPr/>
            </a:pPr>
            <a:endParaRPr lang="de-DE" sz="2400" dirty="0"/>
          </a:p>
          <a:p>
            <a:pPr>
              <a:defRPr/>
            </a:pPr>
            <a:r>
              <a:rPr lang="de-DE" sz="2400" b="1" dirty="0"/>
              <a:t>Lesestrategien</a:t>
            </a:r>
            <a:r>
              <a:rPr lang="de-DE" sz="2400" dirty="0"/>
              <a:t> werden definiert als „Operationen, die zielorientiert und flexibel für den verstehenden Umgang mit Texten eingesetzt werden, […] automatisiert ablaufen [...], zugleich bewusstseinsfähig bleiben“ (Spinner 2006, S. 120).</a:t>
            </a:r>
          </a:p>
          <a:p>
            <a:pPr marL="0" indent="0" algn="r">
              <a:buNone/>
              <a:defRPr/>
            </a:pPr>
            <a:endParaRPr lang="de-DE" sz="1900" i="1" dirty="0"/>
          </a:p>
          <a:p>
            <a:pPr marL="0" indent="0" algn="r">
              <a:buNone/>
              <a:defRPr/>
            </a:pPr>
            <a:endParaRPr lang="en-US" sz="1900" i="1" dirty="0"/>
          </a:p>
          <a:p>
            <a:pPr>
              <a:defRPr/>
            </a:pPr>
            <a:endParaRPr lang="de-DE" sz="1600" dirty="0"/>
          </a:p>
          <a:p>
            <a:pPr>
              <a:defRPr/>
            </a:pPr>
            <a:endParaRPr lang="de-DE" dirty="0"/>
          </a:p>
          <a:p>
            <a:pPr>
              <a:defRPr/>
            </a:pPr>
            <a:endParaRPr lang="de-DE" dirty="0"/>
          </a:p>
        </p:txBody>
      </p:sp>
      <p:sp>
        <p:nvSpPr>
          <p:cNvPr id="3" name="Titel 2"/>
          <p:cNvSpPr>
            <a:spLocks noGrp="1"/>
          </p:cNvSpPr>
          <p:nvPr>
            <p:ph type="title"/>
          </p:nvPr>
        </p:nvSpPr>
        <p:spPr/>
        <p:txBody>
          <a:bodyPr>
            <a:normAutofit fontScale="90000"/>
          </a:bodyPr>
          <a:lstStyle/>
          <a:p>
            <a:r>
              <a:rPr lang="de-DE" dirty="0"/>
              <a:t/>
            </a:r>
            <a:br>
              <a:rPr lang="de-DE" dirty="0"/>
            </a:br>
            <a:r>
              <a:rPr lang="de-DE" dirty="0"/>
              <a:t>Kognitive und metakognitive Lesestrategien als „mentale Werkzeuge“ </a:t>
            </a:r>
            <a:br>
              <a:rPr lang="de-DE" dirty="0"/>
            </a:br>
            <a:endParaRPr lang="de-DE"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1"/>
          <p:cNvSpPr>
            <a:spLocks noGrp="1"/>
          </p:cNvSpPr>
          <p:nvPr>
            <p:ph type="body" sz="quarter" idx="13"/>
          </p:nvPr>
        </p:nvSpPr>
        <p:spPr/>
        <p:txBody>
          <a:bodyPr>
            <a:noAutofit/>
          </a:bodyPr>
          <a:lstStyle/>
          <a:p>
            <a:pPr>
              <a:spcBef>
                <a:spcPct val="50000"/>
              </a:spcBef>
              <a:buClr>
                <a:srgbClr val="000000"/>
              </a:buClr>
              <a:buSzPct val="100000"/>
            </a:pPr>
            <a:r>
              <a:rPr lang="de-DE" sz="2400" b="1" dirty="0">
                <a:latin typeface="+mj-lt"/>
                <a:cs typeface="Arial" charset="0"/>
              </a:rPr>
              <a:t>Kognitive Strategien </a:t>
            </a:r>
            <a:r>
              <a:rPr lang="de-DE" sz="2400" dirty="0">
                <a:latin typeface="+mj-lt"/>
                <a:cs typeface="Arial" charset="0"/>
              </a:rPr>
              <a:t>beim Lesen sind effektive “</a:t>
            </a:r>
            <a:r>
              <a:rPr lang="de-DE" sz="2400" b="1" dirty="0">
                <a:latin typeface="+mj-lt"/>
                <a:cs typeface="Arial" charset="0"/>
              </a:rPr>
              <a:t>mentale Werkzeuge</a:t>
            </a:r>
            <a:r>
              <a:rPr lang="de-DE" sz="2400" dirty="0">
                <a:latin typeface="+mj-lt"/>
                <a:cs typeface="Arial" charset="0"/>
              </a:rPr>
              <a:t> in einem </a:t>
            </a:r>
            <a:r>
              <a:rPr lang="de-DE" sz="2400" b="1" dirty="0">
                <a:latin typeface="+mj-lt"/>
                <a:cs typeface="Arial" charset="0"/>
              </a:rPr>
              <a:t>Werkzeugkasten für das Verstehen und Erinnern von Texten</a:t>
            </a:r>
            <a:r>
              <a:rPr lang="de-DE" sz="2400" dirty="0">
                <a:latin typeface="+mj-lt"/>
                <a:cs typeface="Arial" charset="0"/>
              </a:rPr>
              <a:t>“ (Schoenbach &amp; Greenleaf 2006, S. 91 ff.) </a:t>
            </a:r>
            <a:endParaRPr lang="de-DE" sz="2400" b="1" dirty="0">
              <a:latin typeface="+mj-lt"/>
              <a:cs typeface="Arial" charset="0"/>
            </a:endParaRPr>
          </a:p>
          <a:p>
            <a:pPr>
              <a:spcBef>
                <a:spcPct val="50000"/>
              </a:spcBef>
              <a:buClr>
                <a:srgbClr val="000000"/>
              </a:buClr>
              <a:buSzPct val="100000"/>
            </a:pPr>
            <a:r>
              <a:rPr lang="de-DE" sz="2400" b="1" dirty="0">
                <a:latin typeface="+mj-lt"/>
                <a:cs typeface="Arial" charset="0"/>
              </a:rPr>
              <a:t>Metakognitive Strategien steuern ihren Einsatz</a:t>
            </a:r>
          </a:p>
          <a:p>
            <a:pPr lvl="1">
              <a:buClr>
                <a:srgbClr val="000000"/>
              </a:buClr>
            </a:pPr>
            <a:r>
              <a:rPr lang="de-DE" sz="2400" dirty="0">
                <a:latin typeface="+mj-lt"/>
                <a:cs typeface="Arial" charset="0"/>
              </a:rPr>
              <a:t>durch  Orientierung an Motivation oder Leseziel</a:t>
            </a:r>
          </a:p>
          <a:p>
            <a:pPr lvl="1">
              <a:buClr>
                <a:srgbClr val="000000"/>
              </a:buClr>
            </a:pPr>
            <a:r>
              <a:rPr lang="de-DE" sz="2400" dirty="0">
                <a:latin typeface="+mj-lt"/>
                <a:cs typeface="Arial" charset="0"/>
              </a:rPr>
              <a:t>durch Beobachtung und Bewertung des Textverstehens</a:t>
            </a:r>
          </a:p>
          <a:p>
            <a:pPr lvl="1">
              <a:buClr>
                <a:srgbClr val="000000"/>
              </a:buClr>
            </a:pPr>
            <a:r>
              <a:rPr lang="de-DE" sz="2400" dirty="0">
                <a:latin typeface="+mj-lt"/>
                <a:cs typeface="Arial" charset="0"/>
              </a:rPr>
              <a:t>als eine Art Denk-Coach zum Nachdenken über eigenes Denken und Lernen. </a:t>
            </a:r>
          </a:p>
          <a:p>
            <a:pPr lvl="1">
              <a:buClr>
                <a:srgbClr val="000000"/>
              </a:buClr>
              <a:buNone/>
            </a:pPr>
            <a:r>
              <a:rPr lang="de-DE" sz="2400" dirty="0"/>
              <a:t>.</a:t>
            </a:r>
          </a:p>
          <a:p>
            <a:pPr lvl="1">
              <a:buClr>
                <a:srgbClr val="000000"/>
              </a:buClr>
              <a:buNone/>
            </a:pPr>
            <a:endParaRPr lang="de-DE" sz="2400" dirty="0">
              <a:latin typeface="+mj-lt"/>
              <a:cs typeface="Arial" charset="0"/>
            </a:endParaRPr>
          </a:p>
        </p:txBody>
      </p:sp>
      <p:sp>
        <p:nvSpPr>
          <p:cNvPr id="3" name="Titel 2"/>
          <p:cNvSpPr>
            <a:spLocks noGrp="1"/>
          </p:cNvSpPr>
          <p:nvPr>
            <p:ph type="title"/>
          </p:nvPr>
        </p:nvSpPr>
        <p:spPr/>
        <p:txBody>
          <a:bodyPr>
            <a:normAutofit fontScale="90000"/>
          </a:bodyPr>
          <a:lstStyle/>
          <a:p>
            <a:r>
              <a:rPr lang="de-DE" dirty="0"/>
              <a:t>Kognitive und metakognitive Lesestrategien als „mentale Werkzeuge“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xmlns="" id="{ADF89F54-3FE5-BE4D-B045-45A6BC4E6F39}"/>
              </a:ext>
            </a:extLst>
          </p:cNvPr>
          <p:cNvSpPr>
            <a:spLocks noGrp="1"/>
          </p:cNvSpPr>
          <p:nvPr>
            <p:ph type="title"/>
          </p:nvPr>
        </p:nvSpPr>
        <p:spPr/>
        <p:txBody>
          <a:bodyPr>
            <a:normAutofit fontScale="90000"/>
          </a:bodyPr>
          <a:lstStyle/>
          <a:p>
            <a:r>
              <a:rPr lang="de-DE" dirty="0"/>
              <a:t> Kognitive und metakognitive Lesestrategien als „mentale Werkzeuge“</a:t>
            </a:r>
          </a:p>
        </p:txBody>
      </p:sp>
      <p:graphicFrame>
        <p:nvGraphicFramePr>
          <p:cNvPr id="4" name="Diagramm 3">
            <a:extLst>
              <a:ext uri="{FF2B5EF4-FFF2-40B4-BE49-F238E27FC236}">
                <a16:creationId xmlns:a16="http://schemas.microsoft.com/office/drawing/2014/main" xmlns="" id="{23CBD7F7-DDB7-97B5-9A0F-8E257A37E1F4}"/>
              </a:ext>
            </a:extLst>
          </p:cNvPr>
          <p:cNvGraphicFramePr/>
          <p:nvPr>
            <p:extLst>
              <p:ext uri="{D42A27DB-BD31-4B8C-83A1-F6EECF244321}">
                <p14:modId xmlns:p14="http://schemas.microsoft.com/office/powerpoint/2010/main" xmlns="" val="4115616753"/>
              </p:ext>
            </p:extLst>
          </p:nvPr>
        </p:nvGraphicFramePr>
        <p:xfrm>
          <a:off x="323528" y="1484784"/>
          <a:ext cx="8712968"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712550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xmlns="" id="{90EB6947-6C59-F437-C61E-7ED5FED711C6}"/>
              </a:ext>
            </a:extLst>
          </p:cNvPr>
          <p:cNvSpPr>
            <a:spLocks noGrp="1"/>
          </p:cNvSpPr>
          <p:nvPr>
            <p:ph type="title"/>
          </p:nvPr>
        </p:nvSpPr>
        <p:spPr/>
        <p:txBody>
          <a:bodyPr>
            <a:normAutofit fontScale="90000"/>
          </a:bodyPr>
          <a:lstStyle/>
          <a:p>
            <a:r>
              <a:rPr lang="de-DE" dirty="0"/>
              <a:t>Kognitive und metakognitive Lesestrategien als „mentale Werkzeuge“</a:t>
            </a:r>
          </a:p>
        </p:txBody>
      </p:sp>
      <p:sp>
        <p:nvSpPr>
          <p:cNvPr id="4" name="Textplatzhalter 4">
            <a:extLst>
              <a:ext uri="{FF2B5EF4-FFF2-40B4-BE49-F238E27FC236}">
                <a16:creationId xmlns:a16="http://schemas.microsoft.com/office/drawing/2014/main" xmlns="" id="{6F0937B2-ABAB-3B8B-D2A1-2E655BDC81B9}"/>
              </a:ext>
            </a:extLst>
          </p:cNvPr>
          <p:cNvSpPr>
            <a:spLocks noGrp="1"/>
          </p:cNvSpPr>
          <p:nvPr>
            <p:ph type="body" sz="quarter" idx="13"/>
          </p:nvPr>
        </p:nvSpPr>
        <p:spPr>
          <a:xfrm>
            <a:off x="467544" y="1340768"/>
            <a:ext cx="1584175" cy="4679850"/>
          </a:xfrm>
          <a:prstGeom prst="rect">
            <a:avLst/>
          </a:prstGeom>
          <a:solidFill>
            <a:srgbClr val="92D050"/>
          </a:solid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wordArtVert" anchor="ctr"/>
          <a:lstStyle/>
          <a:p>
            <a:pPr marL="0" indent="0" algn="ctr">
              <a:buNone/>
              <a:defRPr/>
            </a:pPr>
            <a:r>
              <a:rPr lang="de-DE" sz="2000" b="1" dirty="0">
                <a:solidFill>
                  <a:schemeClr val="tx1"/>
                </a:solidFill>
                <a:latin typeface="Arial" pitchFamily="34" charset="0"/>
                <a:cs typeface="Arial" pitchFamily="34" charset="0"/>
              </a:rPr>
              <a:t>Texte</a:t>
            </a:r>
          </a:p>
        </p:txBody>
      </p:sp>
      <p:sp>
        <p:nvSpPr>
          <p:cNvPr id="5" name="Rechteck 4">
            <a:extLst>
              <a:ext uri="{FF2B5EF4-FFF2-40B4-BE49-F238E27FC236}">
                <a16:creationId xmlns:a16="http://schemas.microsoft.com/office/drawing/2014/main" xmlns="" id="{0CE529C7-6C97-F71A-45CA-EEAFE1CABA74}"/>
              </a:ext>
            </a:extLst>
          </p:cNvPr>
          <p:cNvSpPr/>
          <p:nvPr/>
        </p:nvSpPr>
        <p:spPr>
          <a:xfrm>
            <a:off x="2506228" y="1831248"/>
            <a:ext cx="2622947" cy="1503363"/>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buClr>
                <a:srgbClr val="000000"/>
              </a:buClr>
              <a:buSzPct val="100000"/>
              <a:defRPr/>
            </a:pPr>
            <a:r>
              <a:rPr lang="de-DE" sz="2400" b="1" dirty="0">
                <a:solidFill>
                  <a:schemeClr val="tx1"/>
                </a:solidFill>
              </a:rPr>
              <a:t>Nicht-lineare Texte</a:t>
            </a:r>
          </a:p>
          <a:p>
            <a:pPr eaLnBrk="0" hangingPunct="0">
              <a:buClr>
                <a:srgbClr val="000000"/>
              </a:buClr>
              <a:buSzPct val="100000"/>
              <a:defRPr/>
            </a:pPr>
            <a:r>
              <a:rPr lang="de-DE" dirty="0">
                <a:solidFill>
                  <a:schemeClr val="tx1"/>
                </a:solidFill>
              </a:rPr>
              <a:t>z.B.</a:t>
            </a:r>
          </a:p>
          <a:p>
            <a:pPr eaLnBrk="0" hangingPunct="0">
              <a:buClr>
                <a:srgbClr val="000000"/>
              </a:buClr>
              <a:buSzPct val="100000"/>
              <a:buFontTx/>
              <a:buChar char="•"/>
              <a:defRPr/>
            </a:pPr>
            <a:r>
              <a:rPr lang="de-DE" sz="2400" dirty="0">
                <a:solidFill>
                  <a:schemeClr val="tx1"/>
                </a:solidFill>
              </a:rPr>
              <a:t> </a:t>
            </a:r>
            <a:r>
              <a:rPr lang="de-DE" sz="2000" dirty="0">
                <a:solidFill>
                  <a:schemeClr val="tx1"/>
                </a:solidFill>
              </a:rPr>
              <a:t>Diagramme</a:t>
            </a:r>
          </a:p>
          <a:p>
            <a:pPr eaLnBrk="0" hangingPunct="0">
              <a:buClr>
                <a:srgbClr val="000000"/>
              </a:buClr>
              <a:buSzPct val="100000"/>
              <a:buFontTx/>
              <a:buChar char="•"/>
              <a:defRPr/>
            </a:pPr>
            <a:r>
              <a:rPr lang="de-DE" sz="2000" dirty="0">
                <a:solidFill>
                  <a:schemeClr val="tx1"/>
                </a:solidFill>
              </a:rPr>
              <a:t>  Hypertexte</a:t>
            </a:r>
          </a:p>
        </p:txBody>
      </p:sp>
      <p:sp>
        <p:nvSpPr>
          <p:cNvPr id="6" name="Rechteck 5">
            <a:extLst>
              <a:ext uri="{FF2B5EF4-FFF2-40B4-BE49-F238E27FC236}">
                <a16:creationId xmlns:a16="http://schemas.microsoft.com/office/drawing/2014/main" xmlns="" id="{578B9065-5CB5-6C5C-8A37-FF1E37710C0D}"/>
              </a:ext>
            </a:extLst>
          </p:cNvPr>
          <p:cNvSpPr/>
          <p:nvPr/>
        </p:nvSpPr>
        <p:spPr>
          <a:xfrm>
            <a:off x="2502655" y="4005064"/>
            <a:ext cx="2624138" cy="1501775"/>
          </a:xfrm>
          <a:prstGeom prst="rect">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buClr>
                <a:srgbClr val="000000"/>
              </a:buClr>
              <a:buSzPct val="100000"/>
              <a:defRPr/>
            </a:pPr>
            <a:r>
              <a:rPr lang="de-DE" sz="2800" b="1" dirty="0">
                <a:solidFill>
                  <a:schemeClr val="tx1"/>
                </a:solidFill>
              </a:rPr>
              <a:t>Lineare Texte</a:t>
            </a:r>
          </a:p>
          <a:p>
            <a:pPr eaLnBrk="0" hangingPunct="0">
              <a:buClr>
                <a:srgbClr val="000000"/>
              </a:buClr>
              <a:buSzPct val="100000"/>
              <a:defRPr/>
            </a:pPr>
            <a:r>
              <a:rPr lang="de-DE" sz="2000" dirty="0">
                <a:solidFill>
                  <a:schemeClr val="tx1"/>
                </a:solidFill>
              </a:rPr>
              <a:t>z.B.</a:t>
            </a:r>
          </a:p>
          <a:p>
            <a:pPr eaLnBrk="0" hangingPunct="0">
              <a:buClr>
                <a:srgbClr val="000000"/>
              </a:buClr>
              <a:buSzPct val="100000"/>
              <a:buFontTx/>
              <a:buChar char="•"/>
              <a:defRPr/>
            </a:pPr>
            <a:r>
              <a:rPr lang="de-DE" sz="2000" dirty="0">
                <a:solidFill>
                  <a:schemeClr val="tx1"/>
                </a:solidFill>
              </a:rPr>
              <a:t> fiktional</a:t>
            </a:r>
          </a:p>
          <a:p>
            <a:pPr eaLnBrk="0" hangingPunct="0">
              <a:buClr>
                <a:srgbClr val="000000"/>
              </a:buClr>
              <a:buSzPct val="100000"/>
              <a:buFontTx/>
              <a:buChar char="•"/>
              <a:defRPr/>
            </a:pPr>
            <a:r>
              <a:rPr lang="de-DE" sz="2000" dirty="0">
                <a:solidFill>
                  <a:schemeClr val="tx1"/>
                </a:solidFill>
              </a:rPr>
              <a:t> nicht-fiktional</a:t>
            </a:r>
            <a:endParaRPr lang="de-DE" sz="2400" dirty="0">
              <a:solidFill>
                <a:schemeClr val="tx1"/>
              </a:solidFill>
            </a:endParaRPr>
          </a:p>
        </p:txBody>
      </p:sp>
      <p:sp>
        <p:nvSpPr>
          <p:cNvPr id="7" name="Ellipse 6">
            <a:extLst>
              <a:ext uri="{FF2B5EF4-FFF2-40B4-BE49-F238E27FC236}">
                <a16:creationId xmlns:a16="http://schemas.microsoft.com/office/drawing/2014/main" xmlns="" id="{60A3E326-E728-2874-3430-55D79A70F62C}"/>
              </a:ext>
            </a:extLst>
          </p:cNvPr>
          <p:cNvSpPr/>
          <p:nvPr/>
        </p:nvSpPr>
        <p:spPr>
          <a:xfrm>
            <a:off x="5580112" y="1124744"/>
            <a:ext cx="3240359" cy="1525929"/>
          </a:xfrm>
          <a:prstGeom prst="ellipse">
            <a:avLst/>
          </a:prstGeom>
          <a:solidFill>
            <a:srgbClr val="AFDD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b="1" dirty="0">
                <a:solidFill>
                  <a:schemeClr val="tx1"/>
                </a:solidFill>
                <a:latin typeface="Arial" pitchFamily="34" charset="0"/>
                <a:cs typeface="Arial" pitchFamily="34" charset="0"/>
              </a:rPr>
              <a:t>Vor</a:t>
            </a:r>
          </a:p>
          <a:p>
            <a:pPr algn="ctr">
              <a:defRPr/>
            </a:pPr>
            <a:r>
              <a:rPr lang="de-DE" sz="2000" dirty="0">
                <a:solidFill>
                  <a:schemeClr val="tx1"/>
                </a:solidFill>
                <a:latin typeface="Arial" pitchFamily="34" charset="0"/>
                <a:cs typeface="Arial" pitchFamily="34" charset="0"/>
              </a:rPr>
              <a:t>dem Lesen</a:t>
            </a:r>
          </a:p>
        </p:txBody>
      </p:sp>
      <p:sp>
        <p:nvSpPr>
          <p:cNvPr id="8" name="Ellipse 7">
            <a:extLst>
              <a:ext uri="{FF2B5EF4-FFF2-40B4-BE49-F238E27FC236}">
                <a16:creationId xmlns:a16="http://schemas.microsoft.com/office/drawing/2014/main" xmlns="" id="{8FF25385-90E6-B3FB-5F0A-D05896E4B760}"/>
              </a:ext>
            </a:extLst>
          </p:cNvPr>
          <p:cNvSpPr/>
          <p:nvPr/>
        </p:nvSpPr>
        <p:spPr>
          <a:xfrm>
            <a:off x="5724128" y="2780928"/>
            <a:ext cx="3096344" cy="1494215"/>
          </a:xfrm>
          <a:prstGeom prst="ellipse">
            <a:avLst/>
          </a:prstGeom>
          <a:solidFill>
            <a:srgbClr val="AFDD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b="1" dirty="0">
                <a:solidFill>
                  <a:schemeClr val="tx1"/>
                </a:solidFill>
                <a:latin typeface="Arial" pitchFamily="34" charset="0"/>
                <a:cs typeface="Arial" pitchFamily="34" charset="0"/>
              </a:rPr>
              <a:t>Während</a:t>
            </a:r>
          </a:p>
          <a:p>
            <a:pPr algn="ctr">
              <a:defRPr/>
            </a:pPr>
            <a:r>
              <a:rPr lang="de-DE" sz="2000" dirty="0">
                <a:solidFill>
                  <a:schemeClr val="tx1"/>
                </a:solidFill>
                <a:latin typeface="Arial" pitchFamily="34" charset="0"/>
                <a:cs typeface="Arial" pitchFamily="34" charset="0"/>
              </a:rPr>
              <a:t>des Lesens</a:t>
            </a:r>
          </a:p>
        </p:txBody>
      </p:sp>
      <p:sp>
        <p:nvSpPr>
          <p:cNvPr id="9" name="Ellipse 8">
            <a:extLst>
              <a:ext uri="{FF2B5EF4-FFF2-40B4-BE49-F238E27FC236}">
                <a16:creationId xmlns:a16="http://schemas.microsoft.com/office/drawing/2014/main" xmlns="" id="{134A5D4B-A32F-8E65-A5D9-01F30F16578E}"/>
              </a:ext>
            </a:extLst>
          </p:cNvPr>
          <p:cNvSpPr/>
          <p:nvPr/>
        </p:nvSpPr>
        <p:spPr>
          <a:xfrm>
            <a:off x="5796136" y="4405398"/>
            <a:ext cx="2952328" cy="1368151"/>
          </a:xfrm>
          <a:prstGeom prst="ellipse">
            <a:avLst/>
          </a:prstGeom>
          <a:solidFill>
            <a:srgbClr val="AFDD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dirty="0">
                <a:solidFill>
                  <a:schemeClr val="tx1"/>
                </a:solidFill>
                <a:latin typeface="Arial" pitchFamily="34" charset="0"/>
                <a:cs typeface="Arial" pitchFamily="34" charset="0"/>
              </a:rPr>
              <a:t>Nach</a:t>
            </a:r>
            <a:r>
              <a:rPr lang="de-DE" sz="2000" b="1" dirty="0">
                <a:solidFill>
                  <a:schemeClr val="tx1"/>
                </a:solidFill>
                <a:latin typeface="Arial" pitchFamily="34" charset="0"/>
                <a:cs typeface="Arial" pitchFamily="34" charset="0"/>
              </a:rPr>
              <a:t> </a:t>
            </a:r>
          </a:p>
          <a:p>
            <a:pPr algn="ctr">
              <a:defRPr/>
            </a:pPr>
            <a:r>
              <a:rPr lang="de-DE" sz="2000" b="1" dirty="0">
                <a:solidFill>
                  <a:schemeClr val="tx1"/>
                </a:solidFill>
                <a:latin typeface="Arial" pitchFamily="34" charset="0"/>
                <a:cs typeface="Arial" pitchFamily="34" charset="0"/>
              </a:rPr>
              <a:t>dem Lesen</a:t>
            </a:r>
            <a:endParaRPr lang="de-DE" sz="2000" i="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332026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xmlns="" id="{6F91272C-5A0E-2555-082D-A07E4DFB79A5}"/>
              </a:ext>
            </a:extLst>
          </p:cNvPr>
          <p:cNvSpPr>
            <a:spLocks noGrp="1"/>
          </p:cNvSpPr>
          <p:nvPr>
            <p:ph type="body" sz="quarter" idx="14"/>
          </p:nvPr>
        </p:nvSpPr>
        <p:spPr/>
        <p:txBody>
          <a:bodyPr>
            <a:normAutofit/>
          </a:bodyPr>
          <a:lstStyle/>
          <a:p>
            <a:pPr marL="0" indent="0">
              <a:spcBef>
                <a:spcPct val="0"/>
              </a:spcBef>
              <a:buNone/>
              <a:defRPr/>
            </a:pPr>
            <a:r>
              <a:rPr lang="en-US" sz="2000" b="1" dirty="0">
                <a:ea typeface="Times New Roman" pitchFamily="18" charset="0"/>
                <a:cs typeface="Calibri" pitchFamily="34" charset="0"/>
              </a:rPr>
              <a:t>Was würden Sie bei den folgenden mehrdeutigen Schlagzeilen aus deutschen Tageszeitungen erwarten? </a:t>
            </a:r>
          </a:p>
          <a:p>
            <a:pPr eaLnBrk="0" hangingPunct="0">
              <a:spcBef>
                <a:spcPct val="0"/>
              </a:spcBef>
              <a:buNone/>
              <a:defRPr/>
            </a:pPr>
            <a:endParaRPr lang="en-US" sz="2000" dirty="0">
              <a:ea typeface="Times New Roman" pitchFamily="18" charset="0"/>
              <a:cs typeface="Calibri" pitchFamily="34" charset="0"/>
            </a:endParaRPr>
          </a:p>
          <a:p>
            <a:pPr lvl="1" fontAlgn="t">
              <a:defRPr/>
            </a:pPr>
            <a:r>
              <a:rPr lang="en-US" sz="2000" b="1" dirty="0"/>
              <a:t>“Die kassenlose Gesellschaft”</a:t>
            </a:r>
          </a:p>
          <a:p>
            <a:pPr lvl="1" fontAlgn="t">
              <a:defRPr/>
            </a:pPr>
            <a:r>
              <a:rPr lang="en-US" sz="2000" b="1" dirty="0"/>
              <a:t>“Streik der Gorillas”</a:t>
            </a:r>
          </a:p>
          <a:p>
            <a:pPr lvl="1" fontAlgn="t">
              <a:defRPr/>
            </a:pPr>
            <a:r>
              <a:rPr lang="en-US" sz="2000" b="1" dirty="0"/>
              <a:t>“Pitchen für das Wohl der Welt”</a:t>
            </a:r>
          </a:p>
          <a:p>
            <a:pPr marL="57150" indent="0" fontAlgn="t">
              <a:buNone/>
              <a:defRPr/>
            </a:pPr>
            <a:r>
              <a:rPr lang="en-US" sz="2000" dirty="0"/>
              <a:t>Verwenden Sie bitte das Arbeitsblatt</a:t>
            </a:r>
          </a:p>
          <a:p>
            <a:pPr marL="57150" indent="0" fontAlgn="t">
              <a:buNone/>
              <a:defRPr/>
            </a:pPr>
            <a:r>
              <a:rPr lang="en-US" sz="2000" b="1" i="1" dirty="0"/>
              <a:t>BaCulit M5_1 AB2 Lesen beginnt vor dem Lesen_KWL-Strategie</a:t>
            </a:r>
          </a:p>
        </p:txBody>
      </p:sp>
      <p:sp>
        <p:nvSpPr>
          <p:cNvPr id="4" name="Titel 3">
            <a:extLst>
              <a:ext uri="{FF2B5EF4-FFF2-40B4-BE49-F238E27FC236}">
                <a16:creationId xmlns:a16="http://schemas.microsoft.com/office/drawing/2014/main" xmlns="" id="{D33D7FDE-9857-EF19-CBCE-B08BEB362D86}"/>
              </a:ext>
            </a:extLst>
          </p:cNvPr>
          <p:cNvSpPr>
            <a:spLocks noGrp="1"/>
          </p:cNvSpPr>
          <p:nvPr>
            <p:ph type="title"/>
          </p:nvPr>
        </p:nvSpPr>
        <p:spPr/>
        <p:txBody>
          <a:bodyPr/>
          <a:lstStyle/>
          <a:p>
            <a:endParaRPr lang="de-DE" dirty="0"/>
          </a:p>
        </p:txBody>
      </p:sp>
      <p:sp>
        <p:nvSpPr>
          <p:cNvPr id="7" name="Wolke 6">
            <a:extLst>
              <a:ext uri="{FF2B5EF4-FFF2-40B4-BE49-F238E27FC236}">
                <a16:creationId xmlns:a16="http://schemas.microsoft.com/office/drawing/2014/main" xmlns="" id="{85D6DC92-BA35-5ADC-D7F2-80E8CBC6DD40}"/>
              </a:ext>
            </a:extLst>
          </p:cNvPr>
          <p:cNvSpPr/>
          <p:nvPr/>
        </p:nvSpPr>
        <p:spPr>
          <a:xfrm>
            <a:off x="251520" y="1268760"/>
            <a:ext cx="3544340" cy="3312368"/>
          </a:xfrm>
          <a:prstGeom prst="cloud">
            <a:avLst/>
          </a:prstGeom>
          <a:solidFill>
            <a:schemeClr val="bg2">
              <a:alpha val="5000"/>
            </a:schemeClr>
          </a:solidFill>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dirty="0"/>
          </a:p>
        </p:txBody>
      </p:sp>
      <p:sp>
        <p:nvSpPr>
          <p:cNvPr id="8" name="Textfeld 15">
            <a:extLst>
              <a:ext uri="{FF2B5EF4-FFF2-40B4-BE49-F238E27FC236}">
                <a16:creationId xmlns:a16="http://schemas.microsoft.com/office/drawing/2014/main" xmlns="" id="{453FF4B5-6786-C52E-70C3-5318D33052F6}"/>
              </a:ext>
            </a:extLst>
          </p:cNvPr>
          <p:cNvSpPr txBox="1">
            <a:spLocks noChangeArrowheads="1"/>
          </p:cNvSpPr>
          <p:nvPr/>
        </p:nvSpPr>
        <p:spPr bwMode="auto">
          <a:xfrm>
            <a:off x="899592" y="2060848"/>
            <a:ext cx="2520280" cy="1631216"/>
          </a:xfrm>
          <a:prstGeom prst="rect">
            <a:avLst/>
          </a:prstGeom>
          <a:noFill/>
          <a:ln w="9525">
            <a:noFill/>
            <a:miter lim="800000"/>
            <a:headEnd/>
            <a:tailEnd/>
          </a:ln>
        </p:spPr>
        <p:txBody>
          <a:bodyPr wrap="square">
            <a:spAutoFit/>
          </a:bodyPr>
          <a:lstStyle/>
          <a:p>
            <a:pPr>
              <a:spcAft>
                <a:spcPts val="2400"/>
              </a:spcAft>
            </a:pPr>
            <a:r>
              <a:rPr lang="de-DE" sz="2000" dirty="0">
                <a:solidFill>
                  <a:srgbClr val="000000"/>
                </a:solidFill>
              </a:rPr>
              <a:t>Leseabsicht klären</a:t>
            </a:r>
          </a:p>
          <a:p>
            <a:pPr>
              <a:spcAft>
                <a:spcPts val="2400"/>
              </a:spcAft>
            </a:pPr>
            <a:r>
              <a:rPr lang="de-DE" sz="2000" dirty="0">
                <a:solidFill>
                  <a:srgbClr val="000000"/>
                </a:solidFill>
              </a:rPr>
              <a:t>Vorwissen aktivieren</a:t>
            </a:r>
          </a:p>
          <a:p>
            <a:pPr>
              <a:spcAft>
                <a:spcPts val="2400"/>
              </a:spcAft>
            </a:pPr>
            <a:r>
              <a:rPr lang="de-DE" sz="2000" dirty="0">
                <a:solidFill>
                  <a:srgbClr val="000000"/>
                </a:solidFill>
              </a:rPr>
              <a:t>Hypothesen bilden</a:t>
            </a:r>
          </a:p>
        </p:txBody>
      </p:sp>
    </p:spTree>
    <p:extLst>
      <p:ext uri="{BB962C8B-B14F-4D97-AF65-F5344CB8AC3E}">
        <p14:creationId xmlns:p14="http://schemas.microsoft.com/office/powerpoint/2010/main" xmlns="" val="2208489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Auflösung von Aufgabe 2</a:t>
            </a:r>
          </a:p>
        </p:txBody>
      </p:sp>
      <p:sp>
        <p:nvSpPr>
          <p:cNvPr id="4" name="Inhaltsplatzhalter 1"/>
          <p:cNvSpPr txBox="1">
            <a:spLocks/>
          </p:cNvSpPr>
          <p:nvPr/>
        </p:nvSpPr>
        <p:spPr>
          <a:xfrm>
            <a:off x="3203848" y="6858000"/>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de-DE" dirty="0">
              <a:solidFill>
                <a:schemeClr val="bg1"/>
              </a:solidFill>
            </a:endParaRPr>
          </a:p>
          <a:p>
            <a:endParaRPr lang="de-DE" dirty="0"/>
          </a:p>
        </p:txBody>
      </p:sp>
      <p:sp>
        <p:nvSpPr>
          <p:cNvPr id="7" name="Inhaltsplatzhalter 1"/>
          <p:cNvSpPr>
            <a:spLocks noGrp="1"/>
          </p:cNvSpPr>
          <p:nvPr>
            <p:ph type="body" sz="quarter" idx="13"/>
          </p:nvPr>
        </p:nvSpPr>
        <p:spPr>
          <a:xfrm>
            <a:off x="755576" y="1628800"/>
            <a:ext cx="6841455" cy="4463727"/>
          </a:xfrm>
          <a:ln>
            <a:solidFill>
              <a:srgbClr val="002060"/>
            </a:solidFill>
          </a:ln>
        </p:spPr>
        <p:txBody>
          <a:bodyPr rtlCol="0">
            <a:noAutofit/>
          </a:bodyPr>
          <a:lstStyle/>
          <a:p>
            <a:pPr>
              <a:spcBef>
                <a:spcPct val="0"/>
              </a:spcBef>
              <a:defRPr/>
            </a:pPr>
            <a:r>
              <a:rPr lang="en-US" sz="2000" b="1" dirty="0">
                <a:ea typeface="Times New Roman" pitchFamily="18" charset="0"/>
                <a:cs typeface="Calibri" pitchFamily="34" charset="0"/>
              </a:rPr>
              <a:t>Wie haben Sie die mehrdeutigen Schlagzeilen gelesen? </a:t>
            </a:r>
            <a:endParaRPr lang="en-US" sz="2000" dirty="0">
              <a:ea typeface="Times New Roman" pitchFamily="18" charset="0"/>
              <a:cs typeface="Calibri" pitchFamily="34" charset="0"/>
            </a:endParaRPr>
          </a:p>
          <a:p>
            <a:pPr lvl="1" fontAlgn="t">
              <a:defRPr/>
            </a:pPr>
            <a:r>
              <a:rPr lang="en-US" sz="2000" b="1" dirty="0"/>
              <a:t>“Die kassenlose Gesellschaft”</a:t>
            </a:r>
            <a:r>
              <a:rPr lang="de-DE" sz="2000" dirty="0">
                <a:cs typeface="Arial" charset="0"/>
              </a:rPr>
              <a:t> </a:t>
            </a:r>
          </a:p>
          <a:p>
            <a:pPr lvl="1" fontAlgn="t">
              <a:buNone/>
              <a:defRPr/>
            </a:pPr>
            <a:r>
              <a:rPr lang="de-DE" sz="2000" dirty="0">
                <a:cs typeface="Arial" charset="0"/>
              </a:rPr>
              <a:t>	kein Verschreiber der „klassenlosen“ Gesellschaft, sondern ein Bericht über die Ausbreitung des Personal-losen Einkaufens in Supermärkten</a:t>
            </a:r>
            <a:endParaRPr lang="en-US" sz="2000" b="1" dirty="0"/>
          </a:p>
          <a:p>
            <a:pPr lvl="1" fontAlgn="t">
              <a:defRPr/>
            </a:pPr>
            <a:r>
              <a:rPr lang="en-US" sz="2000" b="1" dirty="0"/>
              <a:t>“Streik der Gorillas”</a:t>
            </a:r>
          </a:p>
          <a:p>
            <a:pPr lvl="1" fontAlgn="t">
              <a:buNone/>
              <a:defRPr/>
            </a:pPr>
            <a:r>
              <a:rPr lang="de-DE" sz="2000" dirty="0">
                <a:cs typeface="Arial" charset="0"/>
              </a:rPr>
              <a:t>	kein „Aufstand“ von Zootieren, sondern ein Streik der Mitarbeiter eines Lebensmittel-Lieferanten für bessere Arbeitsbedingungen</a:t>
            </a:r>
            <a:endParaRPr lang="en-US" sz="2000" b="1" dirty="0"/>
          </a:p>
          <a:p>
            <a:pPr lvl="1" fontAlgn="t">
              <a:defRPr/>
            </a:pPr>
            <a:r>
              <a:rPr lang="en-US" sz="2000" b="1" dirty="0"/>
              <a:t>“Pitchen für das Wohl der Welt”</a:t>
            </a:r>
          </a:p>
          <a:p>
            <a:pPr lvl="1" fontAlgn="t">
              <a:buNone/>
              <a:defRPr/>
            </a:pPr>
            <a:r>
              <a:rPr lang="de-DE" sz="2000" dirty="0"/>
              <a:t>	keine Erfolgsmethode beim Golf, (Pitch=Golfschlag), sondern Start-Up Wettbewerb für Ideen von sozialem Nutzen</a:t>
            </a:r>
            <a:endParaRPr lang="en-US" sz="2000" b="1" dirty="0"/>
          </a:p>
          <a:p>
            <a:pPr>
              <a:spcBef>
                <a:spcPct val="0"/>
              </a:spcBef>
              <a:buNone/>
              <a:defRPr/>
            </a:pPr>
            <a:endParaRPr lang="en-US" sz="2000" b="1" dirty="0"/>
          </a:p>
          <a:p>
            <a:pPr lvl="1" fontAlgn="t">
              <a:defRPr/>
            </a:pPr>
            <a:endParaRPr lang="de-DE" sz="2000" dirty="0">
              <a:solidFill>
                <a:srgbClr val="002060"/>
              </a:solidFill>
            </a:endParaRPr>
          </a:p>
          <a:p>
            <a:pPr eaLnBrk="0" hangingPunct="0">
              <a:spcBef>
                <a:spcPct val="0"/>
              </a:spcBef>
              <a:defRPr/>
            </a:pPr>
            <a:endParaRPr lang="en-US" sz="2000" dirty="0">
              <a:ea typeface="Times New Roman" pitchFamily="18" charset="0"/>
              <a:cs typeface="Calibri" pitchFamily="34" charset="0"/>
            </a:endParaRPr>
          </a:p>
        </p:txBody>
      </p:sp>
    </p:spTree>
    <p:extLst>
      <p:ext uri="{BB962C8B-B14F-4D97-AF65-F5344CB8AC3E}">
        <p14:creationId xmlns:p14="http://schemas.microsoft.com/office/powerpoint/2010/main" xmlns="" val="1183145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albbogen 4">
            <a:extLst>
              <a:ext uri="{FF2B5EF4-FFF2-40B4-BE49-F238E27FC236}">
                <a16:creationId xmlns:a16="http://schemas.microsoft.com/office/drawing/2014/main" xmlns=""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xmlns="" id="{961050C2-7B52-448C-A43B-68993FF44BAD}"/>
              </a:ext>
            </a:extLst>
          </p:cNvPr>
          <p:cNvGrpSpPr/>
          <p:nvPr/>
        </p:nvGrpSpPr>
        <p:grpSpPr>
          <a:xfrm>
            <a:off x="2591118" y="2462383"/>
            <a:ext cx="5728162" cy="1933231"/>
            <a:chOff x="1208269" y="1065384"/>
            <a:chExt cx="5728162" cy="1933231"/>
          </a:xfrm>
        </p:grpSpPr>
        <p:sp>
          <p:nvSpPr>
            <p:cNvPr id="8" name="Rechteck 7">
              <a:extLst>
                <a:ext uri="{FF2B5EF4-FFF2-40B4-BE49-F238E27FC236}">
                  <a16:creationId xmlns:a16="http://schemas.microsoft.com/office/drawing/2014/main" xmlns=""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xmlns="" id="{EAA0E7D5-4B4D-4FD9-A6F3-D48DB4FD6FD7}"/>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r>
                <a:rPr lang="de-DE" sz="3600" dirty="0"/>
                <a:t>Lernen am Modell „guter“ Leserinnen und Leser</a:t>
              </a:r>
            </a:p>
          </p:txBody>
        </p:sp>
      </p:grpSp>
      <p:sp>
        <p:nvSpPr>
          <p:cNvPr id="7" name="Ellipse 6">
            <a:extLst>
              <a:ext uri="{FF2B5EF4-FFF2-40B4-BE49-F238E27FC236}">
                <a16:creationId xmlns:a16="http://schemas.microsoft.com/office/drawing/2014/main" xmlns=""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xmlns=""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Titel 3">
            <a:extLst>
              <a:ext uri="{FF2B5EF4-FFF2-40B4-BE49-F238E27FC236}">
                <a16:creationId xmlns:a16="http://schemas.microsoft.com/office/drawing/2014/main" xmlns="" id="{E3000261-18C8-425F-81EC-99162671FD88}"/>
              </a:ext>
            </a:extLst>
          </p:cNvPr>
          <p:cNvSpPr>
            <a:spLocks noGrp="1"/>
          </p:cNvSpPr>
          <p:nvPr>
            <p:ph type="title"/>
          </p:nvPr>
        </p:nvSpPr>
        <p:spPr>
          <a:xfrm>
            <a:off x="323528" y="10990"/>
            <a:ext cx="7926184" cy="1060287"/>
          </a:xfrm>
        </p:spPr>
        <p:txBody>
          <a:bodyPr/>
          <a:lstStyle/>
          <a:p>
            <a:endParaRPr lang="de-DE" dirty="0"/>
          </a:p>
        </p:txBody>
      </p:sp>
    </p:spTree>
    <p:extLst>
      <p:ext uri="{BB962C8B-B14F-4D97-AF65-F5344CB8AC3E}">
        <p14:creationId xmlns:p14="http://schemas.microsoft.com/office/powerpoint/2010/main" xmlns="" val="3885150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1"/>
          <p:cNvSpPr>
            <a:spLocks noGrp="1"/>
          </p:cNvSpPr>
          <p:nvPr>
            <p:ph type="body" sz="quarter" idx="13"/>
          </p:nvPr>
        </p:nvSpPr>
        <p:spPr/>
        <p:txBody>
          <a:bodyPr>
            <a:noAutofit/>
          </a:bodyPr>
          <a:lstStyle/>
          <a:p>
            <a:pPr marL="0" indent="0">
              <a:lnSpc>
                <a:spcPct val="150000"/>
              </a:lnSpc>
              <a:buNone/>
            </a:pPr>
            <a:r>
              <a:rPr lang="de-DE" sz="2000" b="1" dirty="0">
                <a:latin typeface="+mj-lt"/>
                <a:cs typeface="Arial" charset="0"/>
              </a:rPr>
              <a:t>Können Lernende Lesekompetenz allein durch wiederholte Übung erwerben?</a:t>
            </a:r>
          </a:p>
          <a:p>
            <a:pPr marL="0" indent="0">
              <a:lnSpc>
                <a:spcPct val="150000"/>
              </a:lnSpc>
              <a:buNone/>
            </a:pPr>
            <a:r>
              <a:rPr lang="de-DE" sz="2000" b="1" dirty="0">
                <a:latin typeface="+mj-lt"/>
                <a:cs typeface="Arial" charset="0"/>
              </a:rPr>
              <a:t>Die Leseforschung zeigt: Es bedarf der gezielten Vermittlung!</a:t>
            </a:r>
          </a:p>
          <a:p>
            <a:pPr marL="0" indent="0">
              <a:lnSpc>
                <a:spcPct val="150000"/>
              </a:lnSpc>
              <a:buNone/>
            </a:pPr>
            <a:endParaRPr lang="de-DE" sz="2000" b="1" dirty="0">
              <a:latin typeface="+mj-lt"/>
              <a:cs typeface="Arial" charset="0"/>
            </a:endParaRPr>
          </a:p>
          <a:p>
            <a:pPr marL="0" indent="0">
              <a:lnSpc>
                <a:spcPct val="150000"/>
              </a:lnSpc>
              <a:buNone/>
            </a:pPr>
            <a:r>
              <a:rPr lang="de-DE" sz="2000" b="1" dirty="0">
                <a:latin typeface="+mj-lt"/>
                <a:cs typeface="Arial" charset="0"/>
              </a:rPr>
              <a:t>Impuls für Teilnehmende:</a:t>
            </a:r>
          </a:p>
          <a:p>
            <a:pPr>
              <a:lnSpc>
                <a:spcPct val="150000"/>
              </a:lnSpc>
            </a:pPr>
            <a:r>
              <a:rPr lang="de-DE" sz="2000" dirty="0">
                <a:latin typeface="+mj-lt"/>
                <a:cs typeface="Arial" charset="0"/>
              </a:rPr>
              <a:t>Erinnern Sie sich an Ihre erste Autobahnfahrt. Wie viel musste der Fahrlehrer vor und nach der Stunde erklären und als Modell demonstrieren? </a:t>
            </a:r>
          </a:p>
          <a:p>
            <a:pPr>
              <a:lnSpc>
                <a:spcPct val="150000"/>
              </a:lnSpc>
            </a:pPr>
            <a:r>
              <a:rPr lang="de-DE" sz="2000" dirty="0">
                <a:latin typeface="+mj-lt"/>
                <a:cs typeface="Arial" charset="0"/>
              </a:rPr>
              <a:t>Können Sie sich andere Lernsituationen vorstellen, in denen Anleitung für einen Anfänger, eine Anfängerin essentiell ist?</a:t>
            </a:r>
          </a:p>
          <a:p>
            <a:pPr>
              <a:lnSpc>
                <a:spcPct val="150000"/>
              </a:lnSpc>
              <a:buNone/>
            </a:pPr>
            <a:r>
              <a:rPr lang="de-DE" sz="2000" dirty="0">
                <a:latin typeface="+mj-lt"/>
                <a:cs typeface="Arial" charset="0"/>
              </a:rPr>
              <a:t> </a:t>
            </a:r>
          </a:p>
          <a:p>
            <a:endParaRPr lang="de-DE" sz="2000" dirty="0">
              <a:latin typeface="Arial" charset="0"/>
              <a:cs typeface="Arial" charset="0"/>
            </a:endParaRPr>
          </a:p>
        </p:txBody>
      </p:sp>
      <p:sp>
        <p:nvSpPr>
          <p:cNvPr id="3" name="Titel 2"/>
          <p:cNvSpPr>
            <a:spLocks noGrp="1"/>
          </p:cNvSpPr>
          <p:nvPr>
            <p:ph type="title"/>
          </p:nvPr>
        </p:nvSpPr>
        <p:spPr/>
        <p:txBody>
          <a:bodyPr>
            <a:normAutofit/>
          </a:bodyPr>
          <a:lstStyle/>
          <a:p>
            <a:r>
              <a:rPr lang="de-DE" dirty="0"/>
              <a:t>Lernen am Modell guter Leserinnen und Leser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A84D6F24-0074-467D-A732-8496A7F5FA56}"/>
              </a:ext>
            </a:extLst>
          </p:cNvPr>
          <p:cNvSpPr txBox="1"/>
          <p:nvPr/>
        </p:nvSpPr>
        <p:spPr>
          <a:xfrm>
            <a:off x="107504" y="44624"/>
            <a:ext cx="8136904" cy="553998"/>
          </a:xfrm>
          <a:prstGeom prst="rect">
            <a:avLst/>
          </a:prstGeom>
          <a:noFill/>
        </p:spPr>
        <p:txBody>
          <a:bodyPr wrap="square" rtlCol="0">
            <a:spAutoFit/>
          </a:bodyPr>
          <a:lstStyle/>
          <a:p>
            <a:r>
              <a:rPr lang="de-DE" sz="3000" b="1" dirty="0">
                <a:solidFill>
                  <a:schemeClr val="bg1"/>
                </a:solidFill>
                <a:latin typeface="+mj-lt"/>
              </a:rPr>
              <a:t>Vorstellung und Kennenlernen</a:t>
            </a:r>
            <a:endParaRPr lang="de-DE" sz="3000" b="1" dirty="0">
              <a:solidFill>
                <a:schemeClr val="bg1"/>
              </a:solidFill>
            </a:endParaRPr>
          </a:p>
        </p:txBody>
      </p:sp>
    </p:spTree>
    <p:extLst>
      <p:ext uri="{BB962C8B-B14F-4D97-AF65-F5344CB8AC3E}">
        <p14:creationId xmlns:p14="http://schemas.microsoft.com/office/powerpoint/2010/main" xmlns="" val="298340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txBox="1">
            <a:spLocks noGrp="1"/>
          </p:cNvSpPr>
          <p:nvPr>
            <p:ph type="body" sz="quarter" idx="13"/>
          </p:nvPr>
        </p:nvSpPr>
        <p:spPr>
          <a:prstGeom prst="rect">
            <a:avLst/>
          </a:prstGeom>
          <a:noFill/>
        </p:spPr>
        <p:txBody>
          <a:bodyPr wrap="square" rtlCol="0">
            <a:spAutoFit/>
          </a:bodyPr>
          <a:lstStyle/>
          <a:p>
            <a:pPr>
              <a:buNone/>
            </a:pPr>
            <a:r>
              <a:rPr lang="de-DE" sz="2000" b="1" dirty="0"/>
              <a:t>	</a:t>
            </a:r>
            <a:endParaRPr lang="de-DE" sz="2800" b="1" dirty="0"/>
          </a:p>
        </p:txBody>
      </p:sp>
      <p:sp>
        <p:nvSpPr>
          <p:cNvPr id="3" name="Titel 2"/>
          <p:cNvSpPr>
            <a:spLocks noGrp="1"/>
          </p:cNvSpPr>
          <p:nvPr>
            <p:ph type="title"/>
          </p:nvPr>
        </p:nvSpPr>
        <p:spPr/>
        <p:txBody>
          <a:bodyPr>
            <a:normAutofit/>
          </a:bodyPr>
          <a:lstStyle/>
          <a:p>
            <a:r>
              <a:rPr lang="de-DE" dirty="0"/>
              <a:t>Lernen am Modell guter Leserinnen und Leser</a:t>
            </a:r>
          </a:p>
        </p:txBody>
      </p:sp>
      <p:sp>
        <p:nvSpPr>
          <p:cNvPr id="5" name="Inhaltsplatzhalter 1"/>
          <p:cNvSpPr txBox="1">
            <a:spLocks/>
          </p:cNvSpPr>
          <p:nvPr/>
        </p:nvSpPr>
        <p:spPr>
          <a:xfrm>
            <a:off x="323528" y="1268760"/>
            <a:ext cx="8528051" cy="4850829"/>
          </a:xfrm>
          <a:prstGeom prst="rect">
            <a:avLst/>
          </a:prstGeom>
        </p:spPr>
        <p:txBody>
          <a:bodyPr rtlCol="0">
            <a:normAutofit fontScale="85000" lnSpcReduction="20000"/>
          </a:bodyPr>
          <a:lstStyle/>
          <a:p>
            <a:pPr marL="342900" indent="-342900" eaLnBrk="0" hangingPunct="0">
              <a:lnSpc>
                <a:spcPct val="150000"/>
              </a:lnSpc>
              <a:spcBef>
                <a:spcPct val="30000"/>
              </a:spcBef>
              <a:buFont typeface="Wingdings" pitchFamily="2" charset="2"/>
              <a:buChar char="Ø"/>
              <a:defRPr/>
            </a:pPr>
            <a:r>
              <a:rPr lang="de-DE" sz="3600" b="1" dirty="0"/>
              <a:t>Woher weiß man überhaupt, welche Strategien sich besonders zur Förderung des Textverstehens eignen?</a:t>
            </a:r>
          </a:p>
          <a:p>
            <a:pPr marL="342900" indent="-342900" eaLnBrk="0" hangingPunct="0">
              <a:lnSpc>
                <a:spcPct val="150000"/>
              </a:lnSpc>
              <a:spcBef>
                <a:spcPct val="30000"/>
              </a:spcBef>
              <a:buFont typeface="Wingdings" pitchFamily="2" charset="2"/>
              <a:buChar char="Ø"/>
              <a:defRPr/>
            </a:pPr>
            <a:r>
              <a:rPr lang="de-DE" sz="3600" dirty="0"/>
              <a:t>Leseforscher untersuchten das Vorgehen erfolgreicher, „guter“ Leserinnen und Leser bei der Begegnung mit Texten und fanden hierbei Modelle für  kompetentes Lesen. </a:t>
            </a:r>
          </a:p>
          <a:p>
            <a:pPr marL="342900" marR="0" lvl="0" indent="-342900" algn="l" defTabSz="914400" rtl="0" eaLnBrk="0" fontAlgn="auto" latinLnBrk="0" hangingPunct="0">
              <a:lnSpc>
                <a:spcPct val="150000"/>
              </a:lnSpc>
              <a:spcBef>
                <a:spcPct val="30000"/>
              </a:spcBef>
              <a:spcAft>
                <a:spcPts val="0"/>
              </a:spcAft>
              <a:buClrTx/>
              <a:buSzTx/>
              <a:buFont typeface="Wingdings" pitchFamily="2" charset="2"/>
              <a:buChar char="Ø"/>
              <a:tabLst/>
              <a:defRPr/>
            </a:pPr>
            <a:endParaRPr kumimoji="0" lang="en-US" sz="33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1"/>
          <p:cNvSpPr>
            <a:spLocks noGrp="1"/>
          </p:cNvSpPr>
          <p:nvPr>
            <p:ph type="body" sz="quarter" idx="13"/>
          </p:nvPr>
        </p:nvSpPr>
        <p:spPr>
          <a:ln>
            <a:solidFill>
              <a:schemeClr val="accent6"/>
            </a:solidFill>
          </a:ln>
        </p:spPr>
        <p:txBody>
          <a:bodyPr rtlCol="0">
            <a:normAutofit fontScale="92500" lnSpcReduction="10000"/>
          </a:bodyPr>
          <a:lstStyle/>
          <a:p>
            <a:pPr marL="0" indent="0">
              <a:buNone/>
              <a:defRPr/>
            </a:pPr>
            <a:r>
              <a:rPr lang="en-US" sz="2800" b="1" dirty="0"/>
              <a:t>“Gute” Leserinnen und Leser verarbeiten Informationen erfolgreich. Sie </a:t>
            </a:r>
            <a:r>
              <a:rPr lang="en-US" sz="2800" dirty="0"/>
              <a:t>gehen</a:t>
            </a:r>
            <a:r>
              <a:rPr lang="en-US" sz="2800" b="1" dirty="0"/>
              <a:t> </a:t>
            </a:r>
            <a:r>
              <a:rPr lang="en-US" sz="2800" b="1" dirty="0">
                <a:solidFill>
                  <a:srgbClr val="000000"/>
                </a:solidFill>
                <a:cs typeface="Arial" charset="0"/>
              </a:rPr>
              <a:t>aktiv und strategisch </a:t>
            </a:r>
            <a:r>
              <a:rPr lang="en-US" sz="2800" dirty="0">
                <a:solidFill>
                  <a:srgbClr val="000000"/>
                </a:solidFill>
                <a:cs typeface="Arial" charset="0"/>
              </a:rPr>
              <a:t>mit Texten um:  vor, während und nach dem Lesen. </a:t>
            </a:r>
          </a:p>
          <a:p>
            <a:pPr marL="0" indent="0">
              <a:buNone/>
              <a:defRPr/>
            </a:pPr>
            <a:endParaRPr lang="de-DE" sz="2800" b="1" dirty="0"/>
          </a:p>
          <a:p>
            <a:pPr marL="285750" indent="-285750">
              <a:defRPr/>
            </a:pPr>
            <a:r>
              <a:rPr lang="en-US" sz="2800" dirty="0"/>
              <a:t>Sie setzen sich </a:t>
            </a:r>
            <a:r>
              <a:rPr lang="en-US" sz="2800" b="1" dirty="0"/>
              <a:t>klare Ziele </a:t>
            </a:r>
            <a:r>
              <a:rPr lang="en-US" sz="2800" dirty="0"/>
              <a:t>beim Lesen.</a:t>
            </a:r>
            <a:endParaRPr lang="de-DE" sz="2800" dirty="0"/>
          </a:p>
          <a:p>
            <a:pPr marL="268288" indent="-268288">
              <a:defRPr/>
            </a:pPr>
            <a:r>
              <a:rPr lang="en-US" sz="2800" dirty="0"/>
              <a:t>Sie aktivieren </a:t>
            </a:r>
            <a:r>
              <a:rPr lang="en-US" sz="2800" b="1" dirty="0"/>
              <a:t>ihr Vorwissen </a:t>
            </a:r>
            <a:r>
              <a:rPr lang="en-US" sz="2800" dirty="0"/>
              <a:t>und gleichen es mit dem Material des Textes ab.</a:t>
            </a:r>
          </a:p>
          <a:p>
            <a:pPr marL="268288" indent="-268288">
              <a:defRPr/>
            </a:pPr>
            <a:r>
              <a:rPr lang="en-US" sz="2800" kern="0" dirty="0"/>
              <a:t>Sie wenden, falls erforderlich,  </a:t>
            </a:r>
            <a:r>
              <a:rPr lang="en-US" sz="2800" b="1" kern="0" dirty="0"/>
              <a:t>Reparaturstrategien</a:t>
            </a:r>
            <a:r>
              <a:rPr lang="en-US" sz="2800" kern="0" dirty="0"/>
              <a:t>  an.</a:t>
            </a:r>
          </a:p>
          <a:p>
            <a:pPr marL="268288" indent="-268288">
              <a:defRPr/>
            </a:pPr>
            <a:r>
              <a:rPr lang="en-US" sz="2800" kern="0" dirty="0"/>
              <a:t> Etc.</a:t>
            </a:r>
          </a:p>
          <a:p>
            <a:pPr algn="r">
              <a:buNone/>
              <a:defRPr/>
            </a:pPr>
            <a:r>
              <a:rPr lang="de-DE" sz="1800" dirty="0"/>
              <a:t>(Quelle: Pressley, Borkowski &amp; Schneider, 1987, S. 89-129)</a:t>
            </a:r>
          </a:p>
        </p:txBody>
      </p:sp>
      <p:sp>
        <p:nvSpPr>
          <p:cNvPr id="5" name="Titel 4"/>
          <p:cNvSpPr txBox="1">
            <a:spLocks noGrp="1"/>
          </p:cNvSpPr>
          <p:nvPr>
            <p:ph type="title"/>
          </p:nvPr>
        </p:nvSpPr>
        <p:spPr>
          <a:prstGeom prst="rect">
            <a:avLst/>
          </a:prstGeom>
          <a:noFill/>
        </p:spPr>
        <p:txBody>
          <a:bodyPr wrap="square" rtlCol="0">
            <a:spAutoFit/>
          </a:bodyPr>
          <a:lstStyle/>
          <a:p>
            <a:r>
              <a:rPr lang="de-DE" sz="2800" dirty="0"/>
              <a:t>Lernen am Modell „guter“ Leserinnen und Leser</a:t>
            </a:r>
            <a:endParaRPr lang="de-DE" sz="28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1"/>
          <p:cNvSpPr>
            <a:spLocks noGrp="1"/>
          </p:cNvSpPr>
          <p:nvPr>
            <p:ph type="body" sz="quarter" idx="13"/>
          </p:nvPr>
        </p:nvSpPr>
        <p:spPr>
          <a:ln>
            <a:solidFill>
              <a:schemeClr val="accent6"/>
            </a:solidFill>
          </a:ln>
        </p:spPr>
        <p:txBody>
          <a:bodyPr rtlCol="0">
            <a:normAutofit fontScale="92500" lnSpcReduction="20000"/>
          </a:bodyPr>
          <a:lstStyle/>
          <a:p>
            <a:pPr>
              <a:defRPr/>
            </a:pPr>
            <a:r>
              <a:rPr lang="en-US" sz="2400" b="1" dirty="0">
                <a:solidFill>
                  <a:srgbClr val="000000"/>
                </a:solidFill>
                <a:cs typeface="Arial" charset="0"/>
              </a:rPr>
              <a:t>Anmerkung</a:t>
            </a:r>
            <a:r>
              <a:rPr lang="en-US" sz="2400" dirty="0">
                <a:solidFill>
                  <a:srgbClr val="000000"/>
                </a:solidFill>
                <a:cs typeface="Arial" charset="0"/>
              </a:rPr>
              <a:t> zum  Begriff des “guten” Lesers, der “guten” Leserin: keine Leser, keine Leserin  kann in </a:t>
            </a:r>
            <a:r>
              <a:rPr lang="en-US" sz="2400" b="1" dirty="0">
                <a:solidFill>
                  <a:srgbClr val="000000"/>
                </a:solidFill>
                <a:cs typeface="Arial" charset="0"/>
              </a:rPr>
              <a:t>allen</a:t>
            </a:r>
            <a:r>
              <a:rPr lang="en-US" sz="2400" dirty="0">
                <a:solidFill>
                  <a:srgbClr val="000000"/>
                </a:solidFill>
                <a:cs typeface="Arial" charset="0"/>
              </a:rPr>
              <a:t> Fachgebieten gleichermaßen kompetent lesen können.</a:t>
            </a:r>
          </a:p>
          <a:p>
            <a:pPr>
              <a:defRPr/>
            </a:pPr>
            <a:r>
              <a:rPr lang="en-US" sz="2400" dirty="0">
                <a:solidFill>
                  <a:srgbClr val="000000"/>
                </a:solidFill>
                <a:cs typeface="Arial" charset="0"/>
              </a:rPr>
              <a:t>Auch für </a:t>
            </a:r>
            <a:r>
              <a:rPr lang="en-US" sz="2400" b="1" dirty="0">
                <a:solidFill>
                  <a:srgbClr val="000000"/>
                </a:solidFill>
                <a:cs typeface="Arial" charset="0"/>
              </a:rPr>
              <a:t>Lehrkräfte</a:t>
            </a:r>
            <a:r>
              <a:rPr lang="en-US" sz="2400" dirty="0">
                <a:solidFill>
                  <a:srgbClr val="000000"/>
                </a:solidFill>
                <a:cs typeface="Arial" charset="0"/>
              </a:rPr>
              <a:t> gilt: sie sind in erster Linie in ihrem eigenen Fachgebiet Expertinnen und Experten für die Texterschließung.</a:t>
            </a:r>
          </a:p>
          <a:p>
            <a:pPr>
              <a:defRPr/>
            </a:pPr>
            <a:r>
              <a:rPr lang="de-DE" sz="2400" dirty="0"/>
              <a:t>Die </a:t>
            </a:r>
            <a:r>
              <a:rPr lang="de-DE" sz="2400" b="1" dirty="0"/>
              <a:t>Aufgabe aller Fachlehrkräfte  </a:t>
            </a:r>
            <a:r>
              <a:rPr lang="de-DE" sz="2400" dirty="0"/>
              <a:t>ist es daher, die Lernenden mit einem Repertoire an wirksamen „mentalen Werkzeugen“ für die Texte in</a:t>
            </a:r>
            <a:r>
              <a:rPr lang="de-DE" sz="2400" b="1" dirty="0"/>
              <a:t> ihrem </a:t>
            </a:r>
            <a:r>
              <a:rPr lang="de-DE" sz="2400" dirty="0"/>
              <a:t>Fach auszustatten. </a:t>
            </a:r>
          </a:p>
          <a:p>
            <a:pPr>
              <a:defRPr/>
            </a:pPr>
            <a:r>
              <a:rPr lang="de-DE" sz="2400" dirty="0"/>
              <a:t>Schließlich gibt es </a:t>
            </a:r>
            <a:r>
              <a:rPr lang="de-DE" sz="2400" b="1" dirty="0"/>
              <a:t>keine Strategie</a:t>
            </a:r>
            <a:r>
              <a:rPr lang="de-DE" sz="2400" dirty="0"/>
              <a:t>, die </a:t>
            </a:r>
            <a:r>
              <a:rPr lang="de-DE" sz="2400" b="1" dirty="0"/>
              <a:t>in allen Kontexten </a:t>
            </a:r>
            <a:r>
              <a:rPr lang="de-DE" sz="2400" dirty="0"/>
              <a:t>gleichermaßen </a:t>
            </a:r>
            <a:r>
              <a:rPr lang="de-DE" sz="2400" b="1" dirty="0"/>
              <a:t>zum Erfolg </a:t>
            </a:r>
            <a:r>
              <a:rPr lang="de-DE" sz="2400" dirty="0"/>
              <a:t>führt. </a:t>
            </a:r>
          </a:p>
          <a:p>
            <a:pPr>
              <a:buNone/>
              <a:defRPr/>
            </a:pPr>
            <a:endParaRPr lang="de-DE" sz="2400" dirty="0"/>
          </a:p>
          <a:p>
            <a:pPr algn="r">
              <a:buNone/>
              <a:defRPr/>
            </a:pPr>
            <a:r>
              <a:rPr lang="de-DE" sz="1800" dirty="0"/>
              <a:t>(vgl. Gaile, Kaiser, Schmidt-Dietrich et al. 2020, S. 28-51)</a:t>
            </a:r>
            <a:endParaRPr lang="en-US" sz="1800" dirty="0">
              <a:solidFill>
                <a:srgbClr val="000000"/>
              </a:solidFill>
              <a:cs typeface="Arial" charset="0"/>
            </a:endParaRPr>
          </a:p>
          <a:p>
            <a:pPr>
              <a:buNone/>
              <a:defRPr/>
            </a:pPr>
            <a:r>
              <a:rPr lang="de-DE" sz="2400" dirty="0"/>
              <a:t> </a:t>
            </a:r>
          </a:p>
          <a:p>
            <a:pPr>
              <a:defRPr/>
            </a:pPr>
            <a:endParaRPr lang="de-DE" sz="2400" dirty="0"/>
          </a:p>
          <a:p>
            <a:pPr>
              <a:defRPr/>
            </a:pPr>
            <a:endParaRPr lang="de-DE" sz="2400" dirty="0"/>
          </a:p>
          <a:p>
            <a:pPr>
              <a:defRPr/>
            </a:pPr>
            <a:endParaRPr lang="de-DE" sz="1800" dirty="0"/>
          </a:p>
        </p:txBody>
      </p:sp>
      <p:sp>
        <p:nvSpPr>
          <p:cNvPr id="5" name="Titel 4"/>
          <p:cNvSpPr txBox="1">
            <a:spLocks noGrp="1"/>
          </p:cNvSpPr>
          <p:nvPr>
            <p:ph type="title"/>
          </p:nvPr>
        </p:nvSpPr>
        <p:spPr>
          <a:prstGeom prst="rect">
            <a:avLst/>
          </a:prstGeom>
          <a:noFill/>
        </p:spPr>
        <p:txBody>
          <a:bodyPr wrap="square" rtlCol="0">
            <a:spAutoFit/>
          </a:bodyPr>
          <a:lstStyle/>
          <a:p>
            <a:r>
              <a:rPr lang="de-DE" sz="2800" dirty="0"/>
              <a:t>Lernen am Modell „guter“ Leserinnen und Leser</a:t>
            </a:r>
            <a:endParaRPr lang="de-DE" sz="28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1"/>
          <p:cNvSpPr>
            <a:spLocks noGrp="1"/>
          </p:cNvSpPr>
          <p:nvPr>
            <p:ph type="body" sz="quarter" idx="13"/>
          </p:nvPr>
        </p:nvSpPr>
        <p:spPr>
          <a:ln>
            <a:solidFill>
              <a:schemeClr val="accent6"/>
            </a:solidFill>
          </a:ln>
        </p:spPr>
        <p:txBody>
          <a:bodyPr rtlCol="0">
            <a:normAutofit fontScale="25000" lnSpcReduction="20000"/>
          </a:bodyPr>
          <a:lstStyle/>
          <a:p>
            <a:pPr>
              <a:defRPr/>
            </a:pPr>
            <a:endParaRPr lang="de-DE" sz="2400" dirty="0"/>
          </a:p>
          <a:p>
            <a:pPr>
              <a:defRPr/>
            </a:pPr>
            <a:r>
              <a:rPr lang="de-DE" sz="9600" dirty="0">
                <a:cs typeface="Arial" charset="0"/>
              </a:rPr>
              <a:t>Der Umgang mit Strategien muss auf unser </a:t>
            </a:r>
            <a:r>
              <a:rPr lang="de-DE" sz="9600" b="1" dirty="0">
                <a:cs typeface="Arial" charset="0"/>
              </a:rPr>
              <a:t>BaCuLit-Modul über Texte  </a:t>
            </a:r>
            <a:r>
              <a:rPr lang="de-DE" sz="9600" dirty="0">
                <a:cs typeface="Arial" charset="0"/>
              </a:rPr>
              <a:t>bezogen werden, da </a:t>
            </a:r>
            <a:r>
              <a:rPr lang="de-DE" sz="9600" b="1" dirty="0">
                <a:cs typeface="Arial" charset="0"/>
              </a:rPr>
              <a:t>Strategien nie Selbstzweck </a:t>
            </a:r>
            <a:r>
              <a:rPr lang="de-DE" sz="9600" dirty="0">
                <a:cs typeface="Arial" charset="0"/>
              </a:rPr>
              <a:t>sind, sondern der Erleichterung der Sinnkonstruktion in </a:t>
            </a:r>
            <a:r>
              <a:rPr lang="de-DE" sz="9600" b="1" dirty="0">
                <a:cs typeface="Arial" charset="0"/>
              </a:rPr>
              <a:t>allen Textsorten</a:t>
            </a:r>
            <a:r>
              <a:rPr lang="de-DE" sz="9600" dirty="0">
                <a:cs typeface="Arial" charset="0"/>
              </a:rPr>
              <a:t> dienen. </a:t>
            </a:r>
          </a:p>
          <a:p>
            <a:pPr>
              <a:defRPr/>
            </a:pPr>
            <a:endParaRPr lang="de-DE" sz="6200" dirty="0">
              <a:cs typeface="Arial" charset="0"/>
            </a:endParaRPr>
          </a:p>
          <a:p>
            <a:pPr>
              <a:defRPr/>
            </a:pPr>
            <a:r>
              <a:rPr lang="de-DE" sz="9600" dirty="0"/>
              <a:t>Wirksam werden Strategien nur dann, wenn sie </a:t>
            </a:r>
            <a:r>
              <a:rPr lang="de-DE" sz="9600" b="1" dirty="0"/>
              <a:t>unmittelbar handlungsrelevant für fachliches Lernen </a:t>
            </a:r>
            <a:r>
              <a:rPr lang="de-DE" sz="9600" dirty="0"/>
              <a:t>werden</a:t>
            </a:r>
          </a:p>
          <a:p>
            <a:pPr>
              <a:buNone/>
              <a:defRPr/>
            </a:pPr>
            <a:endParaRPr lang="de-DE" sz="9600" dirty="0"/>
          </a:p>
          <a:p>
            <a:pPr algn="r">
              <a:buNone/>
              <a:defRPr/>
            </a:pPr>
            <a:r>
              <a:rPr lang="de-DE" sz="9600" dirty="0"/>
              <a:t>(vgl. Rosebrock 2020, S. 85-88; Gold 2018, S. 90-94)</a:t>
            </a:r>
          </a:p>
          <a:p>
            <a:pPr lvl="0">
              <a:buNone/>
              <a:defRPr/>
            </a:pPr>
            <a:endParaRPr lang="de-DE" sz="9600" dirty="0"/>
          </a:p>
          <a:p>
            <a:pPr>
              <a:defRPr/>
            </a:pPr>
            <a:endParaRPr lang="de-DE" sz="9600" dirty="0"/>
          </a:p>
          <a:p>
            <a:pPr>
              <a:buNone/>
              <a:defRPr/>
            </a:pPr>
            <a:endParaRPr lang="de-DE" sz="5000" dirty="0"/>
          </a:p>
          <a:p>
            <a:pPr lvl="0">
              <a:buNone/>
              <a:defRPr/>
            </a:pPr>
            <a:endParaRPr lang="de-DE" sz="5000" dirty="0"/>
          </a:p>
          <a:p>
            <a:pPr>
              <a:buNone/>
              <a:defRPr/>
            </a:pPr>
            <a:r>
              <a:rPr lang="de-DE" sz="5000" b="1" dirty="0"/>
              <a:t>. </a:t>
            </a:r>
          </a:p>
          <a:p>
            <a:pPr>
              <a:defRPr/>
            </a:pPr>
            <a:endParaRPr lang="de-DE" sz="2400" dirty="0"/>
          </a:p>
          <a:p>
            <a:pPr>
              <a:defRPr/>
            </a:pPr>
            <a:endParaRPr lang="de-DE" sz="2400" dirty="0"/>
          </a:p>
          <a:p>
            <a:pPr>
              <a:defRPr/>
            </a:pPr>
            <a:endParaRPr lang="de-DE" sz="2400" dirty="0"/>
          </a:p>
          <a:p>
            <a:pPr>
              <a:defRPr/>
            </a:pPr>
            <a:endParaRPr lang="de-DE" sz="2400" dirty="0"/>
          </a:p>
          <a:p>
            <a:pPr>
              <a:defRPr/>
            </a:pPr>
            <a:endParaRPr lang="de-DE" sz="2400" dirty="0"/>
          </a:p>
          <a:p>
            <a:pPr>
              <a:defRPr/>
            </a:pPr>
            <a:endParaRPr lang="de-DE" sz="2400" dirty="0"/>
          </a:p>
          <a:p>
            <a:pPr>
              <a:defRPr/>
            </a:pPr>
            <a:endParaRPr lang="de-DE" sz="2400" dirty="0"/>
          </a:p>
          <a:p>
            <a:pPr>
              <a:defRPr/>
            </a:pPr>
            <a:endParaRPr lang="de-DE" sz="2400" dirty="0"/>
          </a:p>
          <a:p>
            <a:pPr>
              <a:defRPr/>
            </a:pPr>
            <a:endParaRPr lang="de-DE" sz="2400" dirty="0"/>
          </a:p>
          <a:p>
            <a:pPr>
              <a:defRPr/>
            </a:pPr>
            <a:endParaRPr lang="de-DE" sz="1800" dirty="0"/>
          </a:p>
        </p:txBody>
      </p:sp>
      <p:sp>
        <p:nvSpPr>
          <p:cNvPr id="5" name="Titel 4"/>
          <p:cNvSpPr txBox="1">
            <a:spLocks noGrp="1"/>
          </p:cNvSpPr>
          <p:nvPr>
            <p:ph type="title"/>
          </p:nvPr>
        </p:nvSpPr>
        <p:spPr>
          <a:prstGeom prst="rect">
            <a:avLst/>
          </a:prstGeom>
          <a:noFill/>
        </p:spPr>
        <p:txBody>
          <a:bodyPr wrap="square" rtlCol="0">
            <a:spAutoFit/>
          </a:bodyPr>
          <a:lstStyle/>
          <a:p>
            <a:r>
              <a:rPr lang="de-DE" sz="2800" dirty="0"/>
              <a:t>Lernen am Modell „guter“ Leserinnen und Leser</a:t>
            </a:r>
            <a:endParaRPr lang="de-DE" sz="28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txBox="1">
            <a:spLocks noGrp="1"/>
          </p:cNvSpPr>
          <p:nvPr>
            <p:ph type="body" sz="quarter" idx="13"/>
          </p:nvPr>
        </p:nvSpPr>
        <p:spPr>
          <a:prstGeom prst="rect">
            <a:avLst/>
          </a:prstGeom>
          <a:noFill/>
        </p:spPr>
        <p:txBody>
          <a:bodyPr wrap="square" rtlCol="0">
            <a:spAutoFit/>
          </a:bodyPr>
          <a:lstStyle/>
          <a:p>
            <a:pPr>
              <a:buNone/>
            </a:pPr>
            <a:r>
              <a:rPr lang="de-DE" sz="2000" b="1" dirty="0"/>
              <a:t>	</a:t>
            </a:r>
            <a:endParaRPr lang="de-DE" sz="2800" b="1" dirty="0"/>
          </a:p>
        </p:txBody>
      </p:sp>
      <p:sp>
        <p:nvSpPr>
          <p:cNvPr id="3" name="Titel 2"/>
          <p:cNvSpPr>
            <a:spLocks noGrp="1"/>
          </p:cNvSpPr>
          <p:nvPr>
            <p:ph type="title"/>
          </p:nvPr>
        </p:nvSpPr>
        <p:spPr/>
        <p:txBody>
          <a:bodyPr>
            <a:normAutofit/>
          </a:bodyPr>
          <a:lstStyle/>
          <a:p>
            <a:r>
              <a:rPr lang="de-DE" dirty="0"/>
              <a:t>Lernen am Modell guter Leserinnen und Leser</a:t>
            </a:r>
          </a:p>
        </p:txBody>
      </p:sp>
      <p:sp>
        <p:nvSpPr>
          <p:cNvPr id="5" name="Inhaltsplatzhalter 1"/>
          <p:cNvSpPr txBox="1">
            <a:spLocks/>
          </p:cNvSpPr>
          <p:nvPr/>
        </p:nvSpPr>
        <p:spPr>
          <a:xfrm>
            <a:off x="323528" y="1268760"/>
            <a:ext cx="8528051" cy="4850829"/>
          </a:xfrm>
          <a:prstGeom prst="rect">
            <a:avLst/>
          </a:prstGeom>
        </p:spPr>
        <p:txBody>
          <a:bodyPr rtlCol="0">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300" b="0" i="0" u="none" strike="noStrike" kern="1200" cap="none" spc="0" normalizeH="0" baseline="0" noProof="0" dirty="0">
              <a:ln>
                <a:noFill/>
              </a:ln>
              <a:solidFill>
                <a:schemeClr val="tx1"/>
              </a:solidFill>
              <a:effectLst/>
              <a:uLnTx/>
              <a:uFillTx/>
              <a:latin typeface="+mn-lt"/>
              <a:ea typeface="+mn-ea"/>
              <a:cs typeface="+mn-cs"/>
            </a:endParaRPr>
          </a:p>
          <a:p>
            <a:pPr lvl="0">
              <a:buFont typeface="Wingdings" pitchFamily="2" charset="2"/>
              <a:buChar char="Ø"/>
              <a:defRPr/>
            </a:pPr>
            <a:r>
              <a:rPr lang="de-DE" sz="3600" dirty="0"/>
              <a:t> </a:t>
            </a:r>
            <a:r>
              <a:rPr lang="de-DE" sz="3800" dirty="0"/>
              <a:t>Das Strategie-Repertoire „guter“ Leserinnen und Leser </a:t>
            </a:r>
            <a:r>
              <a:rPr lang="de-DE" sz="3800" b="1" dirty="0"/>
              <a:t>lässt sich „schwachen“ Leserinnen und Lesern vermitteln.                                                 </a:t>
            </a:r>
            <a:r>
              <a:rPr lang="de-DE" sz="3800" dirty="0"/>
              <a:t>(Gold: „Lesen kann man lernen“)</a:t>
            </a:r>
          </a:p>
          <a:p>
            <a:pPr lvl="0">
              <a:defRPr/>
            </a:pPr>
            <a:endParaRPr lang="de-DE" sz="3800" dirty="0"/>
          </a:p>
          <a:p>
            <a:pPr>
              <a:buFont typeface="Wingdings" pitchFamily="2" charset="2"/>
              <a:buChar char="Ø"/>
              <a:defRPr/>
            </a:pPr>
            <a:r>
              <a:rPr lang="de-DE" sz="3800" dirty="0"/>
              <a:t> S</a:t>
            </a:r>
            <a:r>
              <a:rPr lang="de-DE" sz="3800" b="1" dirty="0"/>
              <a:t>chwache Lesende </a:t>
            </a:r>
            <a:r>
              <a:rPr lang="de-DE" sz="3800" dirty="0"/>
              <a:t>–</a:t>
            </a:r>
            <a:r>
              <a:rPr lang="de-DE" sz="3800" b="1" dirty="0"/>
              <a:t>profitieren in besonderem Maße </a:t>
            </a:r>
            <a:r>
              <a:rPr lang="de-DE" sz="3800" dirty="0"/>
              <a:t>von der Strategievermittlung.</a:t>
            </a:r>
            <a:endParaRPr lang="en-US" sz="3800" dirty="0">
              <a:solidFill>
                <a:srgbClr val="002060"/>
              </a:solidFill>
            </a:endParaRPr>
          </a:p>
          <a:p>
            <a:pPr lvl="0">
              <a:buFont typeface="Wingdings" pitchFamily="2" charset="2"/>
              <a:buChar char="Ø"/>
              <a:defRPr/>
            </a:pPr>
            <a:endParaRPr lang="de-DE" sz="3800" dirty="0"/>
          </a:p>
          <a:p>
            <a:pPr marL="342900" marR="0" lvl="0" indent="-342900" algn="l" defTabSz="914400" rtl="0" eaLnBrk="0" fontAlgn="auto" latinLnBrk="0" hangingPunct="0">
              <a:lnSpc>
                <a:spcPct val="150000"/>
              </a:lnSpc>
              <a:spcBef>
                <a:spcPct val="30000"/>
              </a:spcBef>
              <a:spcAft>
                <a:spcPts val="0"/>
              </a:spcAft>
              <a:buClrTx/>
              <a:buSzTx/>
              <a:buFont typeface="Wingdings" pitchFamily="2" charset="2"/>
              <a:buChar char="Ø"/>
              <a:tabLst/>
              <a:defRPr/>
            </a:pPr>
            <a:r>
              <a:rPr lang="en-US" sz="3800" dirty="0"/>
              <a:t>Erfolgsbedingungen bei der Vermittlung: </a:t>
            </a:r>
            <a:r>
              <a:rPr lang="en-US" sz="3800" b="1" dirty="0"/>
              <a:t>“informierendes direktes Verfahren” </a:t>
            </a:r>
            <a:r>
              <a:rPr lang="en-US" sz="3800" dirty="0"/>
              <a:t>mit klaren Beschreibungen, Vorführen, kooperativer Anwendung, angeleiteter Übung und unabhängiger Anwendung der jeweiligen Strategie</a:t>
            </a:r>
            <a:r>
              <a:rPr lang="en-US" sz="3400" dirty="0"/>
              <a:t>.</a:t>
            </a:r>
          </a:p>
          <a:p>
            <a:pPr marL="342900" marR="0" lvl="0" indent="-342900" algn="l" defTabSz="914400" rtl="0" eaLnBrk="0" fontAlgn="auto" latinLnBrk="0" hangingPunct="0">
              <a:lnSpc>
                <a:spcPct val="150000"/>
              </a:lnSpc>
              <a:spcBef>
                <a:spcPct val="30000"/>
              </a:spcBef>
              <a:spcAft>
                <a:spcPts val="0"/>
              </a:spcAft>
              <a:buClrTx/>
              <a:buSzTx/>
              <a:tabLst/>
              <a:defRPr/>
            </a:pPr>
            <a:endParaRPr lang="en-US" sz="3400" dirty="0"/>
          </a:p>
          <a:p>
            <a:pPr marL="342900" marR="0" lvl="0" indent="-342900" algn="l" defTabSz="914400" rtl="0" eaLnBrk="0" fontAlgn="auto" latinLnBrk="0" hangingPunct="0">
              <a:lnSpc>
                <a:spcPct val="150000"/>
              </a:lnSpc>
              <a:spcBef>
                <a:spcPct val="30000"/>
              </a:spcBef>
              <a:spcAft>
                <a:spcPts val="0"/>
              </a:spcAft>
              <a:buClrTx/>
              <a:buSzTx/>
              <a:tabLst/>
              <a:defRPr/>
            </a:pPr>
            <a:r>
              <a:rPr lang="en-US" sz="2800" dirty="0"/>
              <a:t> (Vgl.Artelt &amp; Dörfler, 2010, S.13-36; Pressley, Borkowski &amp; Schneider 1989, S.857-867; Gold, 2018 )</a:t>
            </a:r>
            <a:r>
              <a:rPr kumimoji="0" lang="en-US" sz="2800" b="0" i="0" u="none" strike="noStrike" kern="1200" cap="none" spc="0" normalizeH="0" baseline="0" noProof="0" dirty="0">
                <a:ln>
                  <a:noFill/>
                </a:ln>
                <a:solidFill>
                  <a:schemeClr val="tx1"/>
                </a:solidFill>
                <a:effectLst/>
                <a:uLnTx/>
                <a:uFillTx/>
                <a:latin typeface="+mn-lt"/>
                <a:ea typeface="+mn-ea"/>
                <a:cs typeface="+mn-cs"/>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xmlns="" id="{B0B72282-A47F-3A51-B15E-2C342E63C9E9}"/>
              </a:ext>
            </a:extLst>
          </p:cNvPr>
          <p:cNvSpPr>
            <a:spLocks noGrp="1"/>
          </p:cNvSpPr>
          <p:nvPr>
            <p:ph type="body" sz="quarter" idx="13"/>
          </p:nvPr>
        </p:nvSpPr>
        <p:spPr/>
        <p:txBody>
          <a:bodyPr/>
          <a:lstStyle/>
          <a:p>
            <a:pPr marL="0" indent="0">
              <a:buNone/>
            </a:pPr>
            <a:r>
              <a:rPr lang="de-DE" dirty="0"/>
              <a:t>Wie sieht ein Modell erfolgreicher Strategievermittlung in der Praxis aus?</a:t>
            </a:r>
          </a:p>
          <a:p>
            <a:pPr marL="0" indent="0">
              <a:buNone/>
            </a:pPr>
            <a:endParaRPr lang="de-DE" sz="3200" dirty="0"/>
          </a:p>
          <a:p>
            <a:pPr marL="0" indent="0">
              <a:buNone/>
            </a:pPr>
            <a:r>
              <a:rPr lang="de-DE" sz="3200" dirty="0"/>
              <a:t>In Modul 5.2 stellen wir Ihnen ein Erfolgsmodell der Strategievermittlung vor. </a:t>
            </a:r>
          </a:p>
          <a:p>
            <a:endParaRPr lang="de-DE" dirty="0"/>
          </a:p>
        </p:txBody>
      </p:sp>
      <p:sp>
        <p:nvSpPr>
          <p:cNvPr id="2" name="Titel 1">
            <a:extLst>
              <a:ext uri="{FF2B5EF4-FFF2-40B4-BE49-F238E27FC236}">
                <a16:creationId xmlns:a16="http://schemas.microsoft.com/office/drawing/2014/main" xmlns="" id="{D17C61AD-FE8B-428E-B41E-5C6FBDBAFBF4}"/>
              </a:ext>
            </a:extLst>
          </p:cNvPr>
          <p:cNvSpPr>
            <a:spLocks noGrp="1"/>
          </p:cNvSpPr>
          <p:nvPr>
            <p:ph type="title"/>
          </p:nvPr>
        </p:nvSpPr>
        <p:spPr/>
        <p:txBody>
          <a:bodyPr>
            <a:normAutofit/>
          </a:bodyPr>
          <a:lstStyle/>
          <a:p>
            <a:endParaRPr lang="de-DE" dirty="0"/>
          </a:p>
        </p:txBody>
      </p:sp>
    </p:spTree>
    <p:extLst>
      <p:ext uri="{BB962C8B-B14F-4D97-AF65-F5344CB8AC3E}">
        <p14:creationId xmlns:p14="http://schemas.microsoft.com/office/powerpoint/2010/main" xmlns="" val="2621288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5AE708D-2A66-01BB-C4EC-048CF24FF164}"/>
              </a:ext>
            </a:extLst>
          </p:cNvPr>
          <p:cNvSpPr>
            <a:spLocks noGrp="1"/>
          </p:cNvSpPr>
          <p:nvPr>
            <p:ph type="title"/>
          </p:nvPr>
        </p:nvSpPr>
        <p:spPr/>
        <p:txBody>
          <a:bodyPr/>
          <a:lstStyle/>
          <a:p>
            <a:endParaRPr lang="de-DE"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normAutofit fontScale="85000" lnSpcReduction="20000"/>
          </a:bodyPr>
          <a:lstStyle/>
          <a:p>
            <a:pPr marL="0" indent="0">
              <a:buNone/>
            </a:pPr>
            <a:r>
              <a:rPr lang="de-DE" b="1" dirty="0"/>
              <a:t>Brückenaufgabe</a:t>
            </a:r>
          </a:p>
          <a:p>
            <a:pPr marL="0" indent="0">
              <a:buNone/>
            </a:pPr>
            <a:r>
              <a:rPr lang="de-DE" b="1" dirty="0"/>
              <a:t>Leseprozesse der Schülerinnen und Schüler</a:t>
            </a:r>
          </a:p>
          <a:p>
            <a:pPr marL="514350" indent="-514350"/>
            <a:r>
              <a:rPr lang="de-DE" sz="2800" dirty="0"/>
              <a:t>In Vorbereitung von BaCuLit Modul 5 Block 2 nehmen Sie bitte in den kommenden Wochen die Leseprozesse Ihrer Schülerinnen und Schüler in den Blick.</a:t>
            </a:r>
          </a:p>
          <a:p>
            <a:pPr marL="514350" indent="-514350"/>
            <a:r>
              <a:rPr lang="de-DE" sz="2800" dirty="0"/>
              <a:t>Verwenden Sie dazu </a:t>
            </a:r>
            <a:r>
              <a:rPr lang="de-DE" sz="2800" i="1" dirty="0"/>
              <a:t>BaCuLit M5_1 AB3 Brückenaufgabe_Leseprozesse der Schülerinnen und Schüler.</a:t>
            </a:r>
          </a:p>
          <a:p>
            <a:pPr marL="514350" indent="-514350"/>
            <a:r>
              <a:rPr lang="de-DE" sz="2800" dirty="0"/>
              <a:t>Halten Sie Ihre Beobachtungen fest. Sie sind Grundlage des Austauschs zu Beginn von Modul 5 Block 2.</a:t>
            </a:r>
          </a:p>
        </p:txBody>
      </p:sp>
      <p:sp>
        <p:nvSpPr>
          <p:cNvPr id="3" name="Titel 2"/>
          <p:cNvSpPr>
            <a:spLocks noGrp="1"/>
          </p:cNvSpPr>
          <p:nvPr>
            <p:ph type="title"/>
          </p:nvPr>
        </p:nvSpPr>
        <p:spPr/>
        <p:txBody>
          <a:bodyPr>
            <a:normAutofit/>
          </a:bodyPr>
          <a:lstStyle/>
          <a:p>
            <a:r>
              <a:rPr lang="de-DE" dirty="0"/>
              <a:t>Brückenaufgabe zu Modul 5 Block 2</a:t>
            </a:r>
          </a:p>
        </p:txBody>
      </p:sp>
    </p:spTree>
    <p:custDataLst>
      <p:tags r:id="rId1"/>
    </p:custDataLst>
    <p:extLst>
      <p:ext uri="{BB962C8B-B14F-4D97-AF65-F5344CB8AC3E}">
        <p14:creationId xmlns:p14="http://schemas.microsoft.com/office/powerpoint/2010/main" xmlns="" val="1507240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52499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3"/>
          </p:nvPr>
        </p:nvSpPr>
        <p:spPr/>
        <p:txBody>
          <a:bodyPr>
            <a:noAutofit/>
          </a:bodyPr>
          <a:lstStyle/>
          <a:p>
            <a:r>
              <a:rPr lang="de-DE" sz="1100" dirty="0"/>
              <a:t> Artelt, Cornelia; Dörfler, Tobias. (2010). Förderung von Lesekompetenz als Aufgabe aller Fächer. Forschungsergebnisse und Anregungen für die Praxis. In Bayerisches Staatsministerium für Unterricht und Kultus und Staatsinstitut für Schulqualität und Bildungsforschung (Hrsg.)  </a:t>
            </a:r>
            <a:r>
              <a:rPr lang="de-DE" sz="1100" i="1" dirty="0"/>
              <a:t>ProLesen. Auf dem Weg zur Leseschule - Leseförderung in den gesellschaftswissenschaftlichen Fächern. </a:t>
            </a:r>
            <a:r>
              <a:rPr lang="de-DE" sz="1100" dirty="0"/>
              <a:t>(S. 13-36). Donauwörth: Auer Verlag.</a:t>
            </a:r>
          </a:p>
          <a:p>
            <a:pPr lvl="0"/>
            <a:r>
              <a:rPr lang="de-DE" sz="1100" dirty="0"/>
              <a:t>Gaile, Dorothee;  Kaiser, Carl; Schmidt-Dietrich, Monika et al. (2020).</a:t>
            </a:r>
            <a:r>
              <a:rPr lang="de-DE" sz="1100" i="1" dirty="0"/>
              <a:t>Mit PeP in die Oberstufe, Text-Welten erschließen Lese- und Schreibtraining für die Oberstufe </a:t>
            </a:r>
            <a:r>
              <a:rPr lang="de-DE" sz="1100" dirty="0"/>
              <a:t>. Baltmannsweiler: Schneider Hohengehren </a:t>
            </a:r>
          </a:p>
          <a:p>
            <a:r>
              <a:rPr lang="de-DE" sz="1100" dirty="0"/>
              <a:t>Garbe, Christine (2022). Lesekompetenz-Lesesozialisation-Leseförderung. In: Tilman von Brand,  Jörg Kilian, Anette Sosna, Thomas Riecke- Baulecke (Hrsg.) </a:t>
            </a:r>
            <a:r>
              <a:rPr lang="de-DE" sz="1100" i="1" dirty="0"/>
              <a:t>Basiswissen Lehrerbildung: Deutsch Unterrichten</a:t>
            </a:r>
            <a:r>
              <a:rPr lang="de-DE" sz="1100" dirty="0"/>
              <a:t>. Stuttgart: Kallmeyer. S.106-124</a:t>
            </a:r>
          </a:p>
          <a:p>
            <a:r>
              <a:rPr lang="de-DE" sz="1100" dirty="0"/>
              <a:t>Gold , Andreas (2018). (3. überarb. Aufl.) </a:t>
            </a:r>
            <a:r>
              <a:rPr lang="de-DE" sz="1100" i="1" dirty="0"/>
              <a:t>Lesen kann man lernen: Wie man die Lesekompetenz fördern kann . </a:t>
            </a:r>
            <a:r>
              <a:rPr lang="de-DE" sz="1100" dirty="0"/>
              <a:t>Göttingen: Vandenhoeck &amp; Ruprecht.</a:t>
            </a:r>
          </a:p>
          <a:p>
            <a:r>
              <a:rPr lang="de-DE" sz="1100" dirty="0"/>
              <a:t>Hasselhorn, Marcus ; Gold, Andreas (2017) .(4. akt. Aufl.)</a:t>
            </a:r>
            <a:r>
              <a:rPr lang="de-DE" sz="1100" i="1" dirty="0"/>
              <a:t>Pädagogische Psychologie. Erfolgreiches Lernen und Lehren. Stuttgart. W. Kohlhammer</a:t>
            </a:r>
            <a:endParaRPr lang="en-GB" sz="1100" i="1" dirty="0"/>
          </a:p>
          <a:p>
            <a:r>
              <a:rPr lang="en-US" sz="1100" dirty="0"/>
              <a:t>OECD (2021): </a:t>
            </a:r>
            <a:r>
              <a:rPr lang="en-US" sz="1100" i="1" dirty="0"/>
              <a:t>21st-Century Readers: Developing Literacy Skills in a Digital World</a:t>
            </a:r>
            <a:r>
              <a:rPr lang="en-US" sz="1100" dirty="0"/>
              <a:t>, PISA, Paris:OECD Publishing..</a:t>
            </a:r>
            <a:endParaRPr lang="en-GB" sz="1100" i="1" dirty="0"/>
          </a:p>
          <a:p>
            <a:r>
              <a:rPr lang="en-US" sz="1100" dirty="0"/>
              <a:t>Pressley, Michael; Borkowski, John. G.  Schneider, Wolfgang 1(989). Good information processing: What it is and what education can do to promote it. In </a:t>
            </a:r>
            <a:r>
              <a:rPr lang="en-US" sz="1100" i="1" dirty="0"/>
              <a:t>International Journal of Educational Research</a:t>
            </a:r>
            <a:r>
              <a:rPr lang="en-US" sz="1100" dirty="0"/>
              <a:t>, </a:t>
            </a:r>
            <a:r>
              <a:rPr lang="en-US" sz="1100" i="1" dirty="0"/>
              <a:t>13</a:t>
            </a:r>
            <a:r>
              <a:rPr lang="en-US" sz="1100" dirty="0"/>
              <a:t>,  S. 857-867.</a:t>
            </a:r>
            <a:endParaRPr lang="de-DE" sz="1100" dirty="0"/>
          </a:p>
          <a:p>
            <a:r>
              <a:rPr lang="de-DE" sz="1100" dirty="0"/>
              <a:t>Rosebrock, Cornelia ; Nix, Daniel (2020</a:t>
            </a:r>
            <a:r>
              <a:rPr lang="de-DE" sz="1100" i="1" dirty="0"/>
              <a:t>) </a:t>
            </a:r>
            <a:r>
              <a:rPr lang="de-DE" sz="1100" dirty="0"/>
              <a:t>(9. akt. Neuauflage). </a:t>
            </a:r>
            <a:r>
              <a:rPr lang="de-DE" sz="1100" i="1" dirty="0"/>
              <a:t>Grundlagen der Lesedidaktik und der systematischen schulischen Leseförderung.</a:t>
            </a:r>
            <a:r>
              <a:rPr lang="de-DE" sz="1100" dirty="0"/>
              <a:t>. Baltmannsweiler: Schneider Hohengehren.</a:t>
            </a:r>
          </a:p>
          <a:p>
            <a:r>
              <a:rPr lang="de-DE" sz="1100" dirty="0"/>
              <a:t>Spinner, Kaspar (2006). Vermittlung von Lesekompetenz als Aufgabe aller Fächer. In G. Gaiser, S. Münchenbach (Akademie für Lehrerfortbildung und Personalführung Dillingen/Donau) (Hrsg.), </a:t>
            </a:r>
            <a:r>
              <a:rPr lang="de-DE" sz="1100" i="1" dirty="0"/>
              <a:t>Leselust dank Lesekompetenz. Leseerziehung als Fächerübergreifende Aufgabe</a:t>
            </a:r>
            <a:r>
              <a:rPr lang="de-DE" sz="1100" dirty="0"/>
              <a:t> (S. 120–127). Donauwörth: Auer. </a:t>
            </a:r>
          </a:p>
          <a:p>
            <a:r>
              <a:rPr lang="de-DE" sz="1100" dirty="0"/>
              <a:t>Wanning, Berbeli (2015). Lesestrategien für digitale Medien. In: </a:t>
            </a:r>
            <a:r>
              <a:rPr lang="de-DE" sz="1100" i="1" dirty="0"/>
              <a:t>Bibliotheksdienst</a:t>
            </a:r>
            <a:r>
              <a:rPr lang="de-DE" sz="1100" dirty="0"/>
              <a:t>,.49, 9, S.. 909-919      </a:t>
            </a:r>
            <a:r>
              <a:rPr lang="de-DE" sz="1100" dirty="0">
                <a:hlinkClick r:id="rId3"/>
              </a:rPr>
              <a:t>https://doi.org/10.1515/bd-2015-0109</a:t>
            </a:r>
            <a:endParaRPr lang="de-DE" sz="1100" dirty="0"/>
          </a:p>
        </p:txBody>
      </p:sp>
      <p:sp>
        <p:nvSpPr>
          <p:cNvPr id="4" name="Titel 3"/>
          <p:cNvSpPr>
            <a:spLocks noGrp="1"/>
          </p:cNvSpPr>
          <p:nvPr>
            <p:ph type="title"/>
          </p:nvPr>
        </p:nvSpPr>
        <p:spPr/>
        <p:txBody>
          <a:bodyPr/>
          <a:lstStyle/>
          <a:p>
            <a:r>
              <a:rPr lang="de-DE" dirty="0"/>
              <a:t>Literaturtipps Modul 5 Block 1</a:t>
            </a:r>
          </a:p>
        </p:txBody>
      </p:sp>
    </p:spTree>
    <p:extLst>
      <p:ext uri="{BB962C8B-B14F-4D97-AF65-F5344CB8AC3E}">
        <p14:creationId xmlns:p14="http://schemas.microsoft.com/office/powerpoint/2010/main" xmlns="" val="1380810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xmlns="" id="{AB818219-48B0-4B78-B45B-C0A6AF9FB20C}"/>
              </a:ext>
            </a:extLst>
          </p:cNvPr>
          <p:cNvGraphicFramePr/>
          <p:nvPr>
            <p:extLst>
              <p:ext uri="{D42A27DB-BD31-4B8C-83A1-F6EECF244321}">
                <p14:modId xmlns:p14="http://schemas.microsoft.com/office/powerpoint/2010/main" xmlns="" val="2335767644"/>
              </p:ext>
            </p:extLst>
          </p:nvPr>
        </p:nvGraphicFramePr>
        <p:xfrm>
          <a:off x="539552" y="1340768"/>
          <a:ext cx="7992888"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ussdiagramm: Verbinder 2">
            <a:extLst>
              <a:ext uri="{FF2B5EF4-FFF2-40B4-BE49-F238E27FC236}">
                <a16:creationId xmlns:a16="http://schemas.microsoft.com/office/drawing/2014/main" xmlns="" id="{0AB0D00F-020D-4E39-9423-E0A76A666182}"/>
              </a:ext>
            </a:extLst>
          </p:cNvPr>
          <p:cNvSpPr/>
          <p:nvPr/>
        </p:nvSpPr>
        <p:spPr>
          <a:xfrm>
            <a:off x="3275856" y="2348880"/>
            <a:ext cx="2520280" cy="2592288"/>
          </a:xfrm>
          <a:prstGeom prst="flowChartConnector">
            <a:avLst/>
          </a:prstGeom>
          <a:solidFill>
            <a:srgbClr val="6689A1"/>
          </a:solidFill>
          <a:ln>
            <a:solidFill>
              <a:srgbClr val="7EC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a:ea typeface="+mn-ea"/>
                <a:cs typeface="Arial" pitchFamily="34" charset="0"/>
              </a:rPr>
              <a:t>Förderung des Selbstkonzeptes von Lehrkräften als Vermittler fachbezogener Schriftsprach-Kompetenzen</a:t>
            </a:r>
          </a:p>
          <a:p>
            <a:pPr algn="ctr"/>
            <a:endParaRPr lang="de-DE" dirty="0"/>
          </a:p>
        </p:txBody>
      </p:sp>
      <p:sp>
        <p:nvSpPr>
          <p:cNvPr id="7" name="Textfeld 6">
            <a:extLst>
              <a:ext uri="{FF2B5EF4-FFF2-40B4-BE49-F238E27FC236}">
                <a16:creationId xmlns:a16="http://schemas.microsoft.com/office/drawing/2014/main" xmlns="" id="{DDB772FF-1D1F-4A09-9E11-921588E84418}"/>
              </a:ext>
            </a:extLst>
          </p:cNvPr>
          <p:cNvSpPr txBox="1"/>
          <p:nvPr/>
        </p:nvSpPr>
        <p:spPr>
          <a:xfrm>
            <a:off x="468000" y="10800"/>
            <a:ext cx="7848872" cy="1077218"/>
          </a:xfrm>
          <a:prstGeom prst="rect">
            <a:avLst/>
          </a:prstGeom>
          <a:noFill/>
        </p:spPr>
        <p:txBody>
          <a:bodyPr wrap="square" rtlCol="0">
            <a:spAutoFit/>
          </a:bodyPr>
          <a:lstStyle/>
          <a:p>
            <a:r>
              <a:rPr lang="de-DE" sz="3200" b="1" dirty="0">
                <a:solidFill>
                  <a:schemeClr val="bg1"/>
                </a:solidFill>
              </a:rPr>
              <a:t>Das BaCuLit Kerncurriculum: 9 Module in 24 (optionalen) Dreistunden-Lehreinheiten </a:t>
            </a:r>
          </a:p>
        </p:txBody>
      </p:sp>
    </p:spTree>
    <p:extLst>
      <p:ext uri="{BB962C8B-B14F-4D97-AF65-F5344CB8AC3E}">
        <p14:creationId xmlns:p14="http://schemas.microsoft.com/office/powerpoint/2010/main" xmlns="" val="2796756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xmlns="" id="{D7C41D9D-A0F2-A5B7-C346-04839A61893D}"/>
              </a:ext>
            </a:extLst>
          </p:cNvPr>
          <p:cNvGraphicFramePr/>
          <p:nvPr>
            <p:extLst>
              <p:ext uri="{D42A27DB-BD31-4B8C-83A1-F6EECF244321}">
                <p14:modId xmlns:p14="http://schemas.microsoft.com/office/powerpoint/2010/main" xmlns="" val="643511060"/>
              </p:ext>
            </p:extLst>
          </p:nvPr>
        </p:nvGraphicFramePr>
        <p:xfrm>
          <a:off x="287524" y="1134014"/>
          <a:ext cx="8568952" cy="4589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a:extLst>
              <a:ext uri="{FF2B5EF4-FFF2-40B4-BE49-F238E27FC236}">
                <a16:creationId xmlns:a16="http://schemas.microsoft.com/office/drawing/2014/main" xmlns="" id="{F0A7BCB8-67B3-6E43-BA88-4F2DEB33A7D0}"/>
              </a:ext>
            </a:extLst>
          </p:cNvPr>
          <p:cNvSpPr>
            <a:spLocks noGrp="1"/>
          </p:cNvSpPr>
          <p:nvPr>
            <p:ph type="title"/>
          </p:nvPr>
        </p:nvSpPr>
        <p:spPr/>
        <p:txBody>
          <a:bodyPr>
            <a:noAutofit/>
          </a:bodyPr>
          <a:lstStyle/>
          <a:p>
            <a:pPr marL="271463"/>
            <a:r>
              <a:rPr lang="de-DE" b="1" dirty="0"/>
              <a:t>Modul 5: Kognitive und metakognitive Lesestrategien unterrichten</a:t>
            </a:r>
          </a:p>
        </p:txBody>
      </p:sp>
    </p:spTree>
    <p:extLst>
      <p:ext uri="{BB962C8B-B14F-4D97-AF65-F5344CB8AC3E}">
        <p14:creationId xmlns:p14="http://schemas.microsoft.com/office/powerpoint/2010/main" xmlns="" val="864944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a:extLst>
              <a:ext uri="{FF2B5EF4-FFF2-40B4-BE49-F238E27FC236}">
                <a16:creationId xmlns:a16="http://schemas.microsoft.com/office/drawing/2014/main" xmlns="" id="{7BCA2457-7507-496F-8D4B-2A2A1630EB3F}"/>
              </a:ext>
            </a:extLst>
          </p:cNvPr>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el 3">
            <a:extLst>
              <a:ext uri="{FF2B5EF4-FFF2-40B4-BE49-F238E27FC236}">
                <a16:creationId xmlns:a16="http://schemas.microsoft.com/office/drawing/2014/main" xmlns="" id="{88264E8C-D87E-4FDE-92A4-605A3295D026}"/>
              </a:ext>
            </a:extLst>
          </p:cNvPr>
          <p:cNvSpPr>
            <a:spLocks noGrp="1"/>
          </p:cNvSpPr>
          <p:nvPr>
            <p:ph type="title"/>
          </p:nvPr>
        </p:nvSpPr>
        <p:spPr>
          <a:xfrm>
            <a:off x="323528" y="10990"/>
            <a:ext cx="7926184" cy="1060287"/>
          </a:xfrm>
        </p:spPr>
        <p:txBody>
          <a:bodyPr/>
          <a:lstStyle/>
          <a:p>
            <a:r>
              <a:rPr lang="de-DE" dirty="0" smtClean="0"/>
              <a:t>Inhalte dieses Modulblocks</a:t>
            </a:r>
            <a:endParaRPr lang="de-DE" dirty="0"/>
          </a:p>
        </p:txBody>
      </p:sp>
    </p:spTree>
    <p:extLst>
      <p:ext uri="{BB962C8B-B14F-4D97-AF65-F5344CB8AC3E}">
        <p14:creationId xmlns:p14="http://schemas.microsoft.com/office/powerpoint/2010/main" xmlns="" val="774873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txBox="1">
            <a:spLocks noGrp="1"/>
          </p:cNvSpPr>
          <p:nvPr>
            <p:ph type="body" sz="quarter" idx="13"/>
          </p:nvPr>
        </p:nvSpPr>
        <p:spPr>
          <a:prstGeom prst="rect">
            <a:avLst/>
          </a:prstGeom>
          <a:noFill/>
        </p:spPr>
        <p:txBody>
          <a:bodyPr wrap="square" rtlCol="0">
            <a:spAutoFit/>
          </a:bodyPr>
          <a:lstStyle/>
          <a:p>
            <a:pPr marL="285750" lvl="1">
              <a:lnSpc>
                <a:spcPct val="150000"/>
              </a:lnSpc>
              <a:spcBef>
                <a:spcPts val="1200"/>
              </a:spcBef>
              <a:spcAft>
                <a:spcPts val="1200"/>
              </a:spcAft>
              <a:buSzPct val="150000"/>
              <a:buNone/>
              <a:tabLst>
                <a:tab pos="0" algn="l"/>
              </a:tabLst>
              <a:defRPr/>
            </a:pPr>
            <a:endParaRPr lang="de-DE" sz="2000" dirty="0"/>
          </a:p>
          <a:p>
            <a:pPr marL="285750" lvl="1">
              <a:lnSpc>
                <a:spcPct val="150000"/>
              </a:lnSpc>
              <a:spcBef>
                <a:spcPts val="1200"/>
              </a:spcBef>
              <a:spcAft>
                <a:spcPts val="1200"/>
              </a:spcAft>
              <a:buSzPct val="150000"/>
              <a:buNone/>
              <a:tabLst>
                <a:tab pos="0" algn="l"/>
              </a:tabLst>
              <a:defRPr/>
            </a:pPr>
            <a:endParaRPr lang="de-DE" sz="2000" dirty="0"/>
          </a:p>
          <a:p>
            <a:pPr marL="285750" lvl="1">
              <a:lnSpc>
                <a:spcPct val="150000"/>
              </a:lnSpc>
              <a:spcBef>
                <a:spcPts val="1200"/>
              </a:spcBef>
              <a:spcAft>
                <a:spcPts val="1200"/>
              </a:spcAft>
              <a:buSzPct val="150000"/>
              <a:buNone/>
              <a:tabLst>
                <a:tab pos="0" algn="l"/>
              </a:tabLst>
              <a:defRPr/>
            </a:pPr>
            <a:endParaRPr lang="de-DE" sz="2000" dirty="0"/>
          </a:p>
          <a:p>
            <a:pPr marL="285750" lvl="1">
              <a:lnSpc>
                <a:spcPct val="150000"/>
              </a:lnSpc>
              <a:spcBef>
                <a:spcPts val="1200"/>
              </a:spcBef>
              <a:spcAft>
                <a:spcPts val="1200"/>
              </a:spcAft>
              <a:buSzPct val="150000"/>
              <a:buNone/>
              <a:tabLst>
                <a:tab pos="0" algn="l"/>
              </a:tabLst>
              <a:defRPr/>
            </a:pPr>
            <a:endParaRPr lang="de-DE" sz="2000" dirty="0"/>
          </a:p>
          <a:p>
            <a:pPr>
              <a:buFont typeface="Arial" pitchFamily="34" charset="0"/>
              <a:buChar char="•"/>
            </a:pPr>
            <a:endParaRPr lang="de-DE" sz="2400" dirty="0"/>
          </a:p>
          <a:p>
            <a:pPr>
              <a:buFont typeface="Arial" pitchFamily="34" charset="0"/>
              <a:buChar char="•"/>
            </a:pPr>
            <a:endParaRPr lang="de-DE" sz="2400" dirty="0"/>
          </a:p>
          <a:p>
            <a:endParaRPr lang="de-DE" dirty="0"/>
          </a:p>
        </p:txBody>
      </p:sp>
      <p:sp>
        <p:nvSpPr>
          <p:cNvPr id="7" name="Titel 6"/>
          <p:cNvSpPr>
            <a:spLocks noGrp="1"/>
          </p:cNvSpPr>
          <p:nvPr>
            <p:ph type="title"/>
          </p:nvPr>
        </p:nvSpPr>
        <p:spPr>
          <a:prstGeom prst="rect">
            <a:avLst/>
          </a:prstGeom>
        </p:spPr>
        <p:txBody>
          <a:bodyPr wrap="square">
            <a:spAutoFit/>
          </a:bodyPr>
          <a:lstStyle/>
          <a:p>
            <a:r>
              <a:rPr lang="de-DE" dirty="0"/>
              <a:t>Eingangsaktivität: Aufgabe 1</a:t>
            </a:r>
            <a:br>
              <a:rPr lang="de-DE" dirty="0"/>
            </a:br>
            <a:r>
              <a:rPr lang="de-DE" dirty="0"/>
              <a:t>Eigene Leseprozesse bewusst machen</a:t>
            </a:r>
          </a:p>
        </p:txBody>
      </p:sp>
      <p:sp>
        <p:nvSpPr>
          <p:cNvPr id="12" name="Textfeld 11"/>
          <p:cNvSpPr txBox="1"/>
          <p:nvPr/>
        </p:nvSpPr>
        <p:spPr>
          <a:xfrm>
            <a:off x="287524" y="1556792"/>
            <a:ext cx="7164796" cy="4678204"/>
          </a:xfrm>
          <a:prstGeom prst="rect">
            <a:avLst/>
          </a:prstGeom>
          <a:noFill/>
        </p:spPr>
        <p:txBody>
          <a:bodyPr wrap="square" rtlCol="0">
            <a:spAutoFit/>
          </a:bodyPr>
          <a:lstStyle/>
          <a:p>
            <a:pPr marL="285750" lvl="1">
              <a:buSzPct val="150000"/>
              <a:tabLst>
                <a:tab pos="0" algn="l"/>
              </a:tabLst>
              <a:defRPr/>
            </a:pPr>
            <a:r>
              <a:rPr lang="de-DE" sz="2800" b="1" dirty="0"/>
              <a:t>Aufgabe 1</a:t>
            </a:r>
          </a:p>
          <a:p>
            <a:pPr marL="285750" lvl="1">
              <a:buSzPct val="150000"/>
              <a:tabLst>
                <a:tab pos="0" algn="l"/>
              </a:tabLst>
              <a:defRPr/>
            </a:pPr>
            <a:endParaRPr lang="de-DE" sz="2800" b="1" dirty="0"/>
          </a:p>
          <a:p>
            <a:pPr marL="742950" lvl="1" indent="-457200">
              <a:buSzPct val="150000"/>
              <a:buFont typeface="Arial" panose="020B0604020202020204" pitchFamily="34" charset="0"/>
              <a:buChar char="•"/>
              <a:tabLst>
                <a:tab pos="0" algn="l"/>
              </a:tabLst>
              <a:defRPr/>
            </a:pPr>
            <a:r>
              <a:rPr lang="de-DE" sz="2800" dirty="0"/>
              <a:t>Wählen </a:t>
            </a:r>
            <a:r>
              <a:rPr lang="en-US" sz="2800" dirty="0"/>
              <a:t>Sie zur Einstimmung einen von zwei Texten auf dem Arbeitsblatt </a:t>
            </a:r>
            <a:r>
              <a:rPr lang="de-DE" sz="2800" i="1" dirty="0"/>
              <a:t>M5_1 AB1 Eigene Leseprozesse bewusst machen</a:t>
            </a:r>
            <a:r>
              <a:rPr lang="de-DE" sz="2800" dirty="0"/>
              <a:t> </a:t>
            </a:r>
            <a:r>
              <a:rPr lang="en-US" sz="2800" dirty="0"/>
              <a:t>und lesen diesen genau.  </a:t>
            </a:r>
          </a:p>
          <a:p>
            <a:pPr marL="742950" lvl="1" indent="-457200">
              <a:buSzPct val="150000"/>
              <a:buFont typeface="Arial" panose="020B0604020202020204" pitchFamily="34" charset="0"/>
              <a:buChar char="•"/>
              <a:tabLst>
                <a:tab pos="0" algn="l"/>
              </a:tabLst>
              <a:defRPr/>
            </a:pPr>
            <a:r>
              <a:rPr lang="de-DE" sz="2800" dirty="0"/>
              <a:t>Bearbeiten Sie das Arbeitsblatt zuerst </a:t>
            </a:r>
            <a:r>
              <a:rPr lang="de-DE" sz="2800" b="1" dirty="0"/>
              <a:t>alleine</a:t>
            </a:r>
            <a:r>
              <a:rPr lang="de-DE" sz="2800" dirty="0"/>
              <a:t> und </a:t>
            </a:r>
            <a:r>
              <a:rPr lang="de-DE" sz="2800" b="1" dirty="0"/>
              <a:t>tauschen sich </a:t>
            </a:r>
            <a:r>
              <a:rPr lang="de-DE" sz="2800" dirty="0"/>
              <a:t>dann mit einem anderen Kursteilnehmer, einer anderen Kursteilnehmerin </a:t>
            </a:r>
            <a:r>
              <a:rPr lang="de-DE" sz="2800" b="1" dirty="0"/>
              <a:t>aus. </a:t>
            </a:r>
            <a:endParaRPr lang="de-DE" sz="2400" dirty="0"/>
          </a:p>
          <a:p>
            <a:endParaRPr lang="de-D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albbogen 4">
            <a:extLst>
              <a:ext uri="{FF2B5EF4-FFF2-40B4-BE49-F238E27FC236}">
                <a16:creationId xmlns:a16="http://schemas.microsoft.com/office/drawing/2014/main" xmlns=""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xmlns="" id="{961050C2-7B52-448C-A43B-68993FF44BAD}"/>
              </a:ext>
            </a:extLst>
          </p:cNvPr>
          <p:cNvGrpSpPr/>
          <p:nvPr/>
        </p:nvGrpSpPr>
        <p:grpSpPr>
          <a:xfrm>
            <a:off x="2591118" y="2462383"/>
            <a:ext cx="5728162" cy="1933231"/>
            <a:chOff x="1208269" y="1065384"/>
            <a:chExt cx="5728162" cy="1933231"/>
          </a:xfrm>
        </p:grpSpPr>
        <p:sp>
          <p:nvSpPr>
            <p:cNvPr id="8" name="Rechteck 7">
              <a:extLst>
                <a:ext uri="{FF2B5EF4-FFF2-40B4-BE49-F238E27FC236}">
                  <a16:creationId xmlns:a16="http://schemas.microsoft.com/office/drawing/2014/main" xmlns=""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xmlns="" id="{EAA0E7D5-4B4D-4FD9-A6F3-D48DB4FD6FD7}"/>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r>
                <a:rPr lang="de-DE" sz="3200" dirty="0"/>
                <a:t>Lesestrategien zur Förderung selbstständigen Lernens</a:t>
              </a:r>
            </a:p>
          </p:txBody>
        </p:sp>
      </p:grpSp>
      <p:sp>
        <p:nvSpPr>
          <p:cNvPr id="7" name="Ellipse 6">
            <a:extLst>
              <a:ext uri="{FF2B5EF4-FFF2-40B4-BE49-F238E27FC236}">
                <a16:creationId xmlns:a16="http://schemas.microsoft.com/office/drawing/2014/main" xmlns=""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xmlns=""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Titel 3">
            <a:extLst>
              <a:ext uri="{FF2B5EF4-FFF2-40B4-BE49-F238E27FC236}">
                <a16:creationId xmlns:a16="http://schemas.microsoft.com/office/drawing/2014/main" xmlns="" id="{E3000261-18C8-425F-81EC-99162671FD88}"/>
              </a:ext>
            </a:extLst>
          </p:cNvPr>
          <p:cNvSpPr>
            <a:spLocks noGrp="1"/>
          </p:cNvSpPr>
          <p:nvPr>
            <p:ph type="title"/>
          </p:nvPr>
        </p:nvSpPr>
        <p:spPr>
          <a:xfrm>
            <a:off x="323528" y="10990"/>
            <a:ext cx="7926184" cy="1060287"/>
          </a:xfrm>
        </p:spPr>
        <p:txBody>
          <a:bodyPr/>
          <a:lstStyle/>
          <a:p>
            <a:endParaRPr lang="de-DE" dirty="0"/>
          </a:p>
        </p:txBody>
      </p:sp>
    </p:spTree>
    <p:extLst>
      <p:ext uri="{BB962C8B-B14F-4D97-AF65-F5344CB8AC3E}">
        <p14:creationId xmlns:p14="http://schemas.microsoft.com/office/powerpoint/2010/main" xmlns="" val="253046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a:extLst>
              <a:ext uri="{FF2B5EF4-FFF2-40B4-BE49-F238E27FC236}">
                <a16:creationId xmlns:a16="http://schemas.microsoft.com/office/drawing/2014/main" xmlns="" id="{EB32AC3D-7FB0-70C9-877C-7B2E5E70C099}"/>
              </a:ext>
            </a:extLst>
          </p:cNvPr>
          <p:cNvSpPr>
            <a:spLocks noGrp="1"/>
          </p:cNvSpPr>
          <p:nvPr>
            <p:ph type="body" sz="quarter" idx="13"/>
          </p:nvPr>
        </p:nvSpPr>
        <p:spPr>
          <a:xfrm>
            <a:off x="323528" y="1341438"/>
            <a:ext cx="8640960" cy="4031778"/>
          </a:xfrm>
        </p:spPr>
        <p:txBody>
          <a:bodyPr>
            <a:normAutofit fontScale="77500" lnSpcReduction="20000"/>
          </a:bodyPr>
          <a:lstStyle/>
          <a:p>
            <a:r>
              <a:rPr lang="de-DE" dirty="0"/>
              <a:t>Lese- und Schreibtraining unterstützen sich wechselseitig und tragen in ihrer Kombination effektiv zu selbstständigem Lernen bei. </a:t>
            </a:r>
          </a:p>
          <a:p>
            <a:r>
              <a:rPr lang="de-DE" dirty="0"/>
              <a:t>Daher werden Leseprozesse häufig mit der schriftlichen Verarbeitung des Gelesenen kombiniert (=Reading to write).</a:t>
            </a:r>
          </a:p>
          <a:p>
            <a:r>
              <a:rPr lang="de-DE" dirty="0"/>
              <a:t>Beim Navigieren in digitalen Texten wird der Leseprozess erst durch die schrittweise Verschränkung von Lesen und Schreiben realisierbar. Der Leser wendet als reader (writer and reader) Schreib- wie Lesestrategien aktiv und zielgerichtet an.( vgl. Wanning 2015, S. 909-919; OECD 2021, S. 51 ff.)</a:t>
            </a:r>
          </a:p>
          <a:p>
            <a:endParaRPr lang="de-DE" dirty="0"/>
          </a:p>
        </p:txBody>
      </p:sp>
      <p:sp>
        <p:nvSpPr>
          <p:cNvPr id="2" name="Titel 1"/>
          <p:cNvSpPr>
            <a:spLocks noGrp="1"/>
          </p:cNvSpPr>
          <p:nvPr>
            <p:ph type="title"/>
          </p:nvPr>
        </p:nvSpPr>
        <p:spPr/>
        <p:txBody>
          <a:bodyPr>
            <a:normAutofit fontScale="90000"/>
          </a:bodyPr>
          <a:lstStyle/>
          <a:p>
            <a:r>
              <a:rPr lang="de-DE" dirty="0"/>
              <a:t>Lesestrategien zur Förderung selbstständigen Lernens</a:t>
            </a:r>
          </a:p>
        </p:txBody>
      </p:sp>
      <p:pic>
        <p:nvPicPr>
          <p:cNvPr id="4" name="Picture 2" descr="Schüler, Tippen, Klaviatur, Text, Frau, Anfang"/>
          <p:cNvPicPr>
            <a:picLocks noChangeAspect="1" noChangeArrowheads="1"/>
          </p:cNvPicPr>
          <p:nvPr/>
        </p:nvPicPr>
        <p:blipFill>
          <a:blip r:embed="rId3" cstate="print"/>
          <a:srcRect/>
          <a:stretch>
            <a:fillRect/>
          </a:stretch>
        </p:blipFill>
        <p:spPr bwMode="auto">
          <a:xfrm>
            <a:off x="651236" y="5132236"/>
            <a:ext cx="2448272" cy="1192748"/>
          </a:xfrm>
          <a:prstGeom prst="rect">
            <a:avLst/>
          </a:prstGeom>
          <a:noFill/>
        </p:spPr>
      </p:pic>
      <p:sp>
        <p:nvSpPr>
          <p:cNvPr id="5" name="Rechteck 4"/>
          <p:cNvSpPr/>
          <p:nvPr/>
        </p:nvSpPr>
        <p:spPr>
          <a:xfrm>
            <a:off x="3125918" y="6084004"/>
            <a:ext cx="2675219" cy="369332"/>
          </a:xfrm>
          <a:prstGeom prst="rect">
            <a:avLst/>
          </a:prstGeom>
        </p:spPr>
        <p:txBody>
          <a:bodyPr wrap="square">
            <a:spAutoFit/>
          </a:bodyPr>
          <a:lstStyle/>
          <a:p>
            <a:r>
              <a:rPr lang="de-DE" sz="1200" dirty="0"/>
              <a:t> </a:t>
            </a:r>
            <a:r>
              <a:rPr lang="de-DE" sz="1200" u="sng" dirty="0">
                <a:hlinkClick r:id="rId4"/>
              </a:rPr>
              <a:t>StartupStockPhotos</a:t>
            </a:r>
            <a:r>
              <a:rPr lang="de-DE" sz="1200" dirty="0"/>
              <a:t> auf </a:t>
            </a:r>
            <a:r>
              <a:rPr lang="de-DE" sz="1200" u="sng" dirty="0">
                <a:hlinkClick r:id="rId5"/>
              </a:rPr>
              <a:t>Pixabay</a:t>
            </a:r>
            <a:r>
              <a:rPr lang="de-DE"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1"/>
          <p:cNvSpPr>
            <a:spLocks noGrp="1"/>
          </p:cNvSpPr>
          <p:nvPr>
            <p:ph type="body" sz="quarter" idx="13"/>
          </p:nvPr>
        </p:nvSpPr>
        <p:spPr>
          <a:xfrm>
            <a:off x="323528" y="1341438"/>
            <a:ext cx="8569647" cy="4391818"/>
          </a:xfrm>
        </p:spPr>
        <p:txBody>
          <a:bodyPr rtlCol="0">
            <a:normAutofit fontScale="92500" lnSpcReduction="10000"/>
          </a:bodyPr>
          <a:lstStyle/>
          <a:p>
            <a:pPr>
              <a:buNone/>
            </a:pPr>
            <a:r>
              <a:rPr lang="de-DE" sz="2400" b="1" dirty="0"/>
              <a:t>Wie lässt sich Textkompetenz in veränderten Textwelten unterstützen?</a:t>
            </a:r>
          </a:p>
          <a:p>
            <a:pPr>
              <a:buFont typeface="Arial" panose="020B0604020202020204" pitchFamily="34" charset="0"/>
              <a:buChar char="•"/>
            </a:pPr>
            <a:endParaRPr lang="de-DE" sz="2400" dirty="0"/>
          </a:p>
          <a:p>
            <a:r>
              <a:rPr lang="de-DE" sz="2400" dirty="0"/>
              <a:t>Veränderte Textwelten in digitalen oder multimodalen Formaten fordern Lesende durch ihre Vielschichtigkeit heraus.</a:t>
            </a:r>
            <a:endParaRPr lang="de-DE" sz="2400" b="1" dirty="0"/>
          </a:p>
          <a:p>
            <a:r>
              <a:rPr lang="de-DE" sz="2400" b="1" dirty="0"/>
              <a:t>Die Komplexität der Texte </a:t>
            </a:r>
            <a:r>
              <a:rPr lang="de-DE" sz="2400" dirty="0"/>
              <a:t>lässt auch die </a:t>
            </a:r>
            <a:r>
              <a:rPr lang="de-DE" sz="2400" b="1" dirty="0"/>
              <a:t>Anforderungen an den Leseprozess komplexer </a:t>
            </a:r>
            <a:r>
              <a:rPr lang="de-DE" sz="2400" dirty="0"/>
              <a:t>werden. </a:t>
            </a:r>
            <a:endParaRPr lang="de-DE" sz="2400" b="1" dirty="0"/>
          </a:p>
          <a:p>
            <a:r>
              <a:rPr lang="de-DE" sz="2400" dirty="0"/>
              <a:t>Für „die Verarbeitung von multiplen Texten oder Dokumenten“ ist </a:t>
            </a:r>
            <a:r>
              <a:rPr lang="de-DE" sz="2400" b="1" dirty="0"/>
              <a:t>„planvolles, </a:t>
            </a:r>
            <a:r>
              <a:rPr lang="de-DE" sz="2400" b="1" i="1" dirty="0"/>
              <a:t>strategisches Vorgehen </a:t>
            </a:r>
            <a:r>
              <a:rPr lang="de-DE" sz="2400" b="1" dirty="0"/>
              <a:t>zwingend“.</a:t>
            </a:r>
          </a:p>
          <a:p>
            <a:r>
              <a:rPr lang="de-DE" sz="2400" dirty="0"/>
              <a:t>Somit muss „die </a:t>
            </a:r>
            <a:r>
              <a:rPr lang="de-DE" sz="2400" i="1" dirty="0"/>
              <a:t>Förderung der kognitiven Komponenten von Lesekompetenz </a:t>
            </a:r>
            <a:r>
              <a:rPr lang="de-DE" sz="2400" dirty="0"/>
              <a:t>einen zentralen Bestandteil schulischer Leseförderung bilden“. (Garbe 2022, S. 112)</a:t>
            </a:r>
          </a:p>
          <a:p>
            <a:r>
              <a:rPr lang="de-DE" sz="2400" b="1" dirty="0"/>
              <a:t>Analoges</a:t>
            </a:r>
            <a:r>
              <a:rPr lang="de-DE" sz="2400" dirty="0"/>
              <a:t> gilt für die schulische </a:t>
            </a:r>
            <a:r>
              <a:rPr lang="de-DE" sz="2400" b="1" dirty="0"/>
              <a:t>Schreibförderung</a:t>
            </a:r>
            <a:r>
              <a:rPr lang="de-DE" sz="2400" dirty="0"/>
              <a:t> (DG). </a:t>
            </a:r>
          </a:p>
          <a:p>
            <a:endParaRPr lang="de-DE" sz="2400" dirty="0"/>
          </a:p>
          <a:p>
            <a:pPr marL="0" indent="0" algn="r">
              <a:buNone/>
              <a:defRPr/>
            </a:pPr>
            <a:endParaRPr lang="de-DE" sz="1900" i="1" dirty="0"/>
          </a:p>
          <a:p>
            <a:pPr marL="0" indent="0" algn="r">
              <a:buNone/>
              <a:defRPr/>
            </a:pPr>
            <a:endParaRPr lang="en-US" sz="1900" i="1" dirty="0"/>
          </a:p>
          <a:p>
            <a:pPr>
              <a:defRPr/>
            </a:pPr>
            <a:endParaRPr lang="de-DE" sz="1600" dirty="0"/>
          </a:p>
          <a:p>
            <a:pPr>
              <a:defRPr/>
            </a:pPr>
            <a:endParaRPr lang="de-DE" dirty="0"/>
          </a:p>
          <a:p>
            <a:pPr>
              <a:defRPr/>
            </a:pPr>
            <a:endParaRPr lang="de-DE" dirty="0"/>
          </a:p>
        </p:txBody>
      </p:sp>
      <p:sp>
        <p:nvSpPr>
          <p:cNvPr id="3" name="Titel 2"/>
          <p:cNvSpPr>
            <a:spLocks noGrp="1"/>
          </p:cNvSpPr>
          <p:nvPr>
            <p:ph type="title"/>
          </p:nvPr>
        </p:nvSpPr>
        <p:spPr/>
        <p:txBody>
          <a:bodyPr>
            <a:normAutofit fontScale="90000"/>
          </a:bodyPr>
          <a:lstStyle/>
          <a:p>
            <a:r>
              <a:rPr lang="de-DE" dirty="0"/>
              <a:t/>
            </a:r>
            <a:br>
              <a:rPr lang="de-DE" dirty="0"/>
            </a:br>
            <a:r>
              <a:rPr lang="de-DE" dirty="0"/>
              <a:t>Kognitive und metakognitive Lesestrategien als „mentale Werkzeuge“ </a:t>
            </a:r>
            <a:r>
              <a:rPr lang="de-DE" b="1" dirty="0">
                <a:solidFill>
                  <a:schemeClr val="tx1"/>
                </a:solidFill>
              </a:rPr>
              <a:t/>
            </a:r>
            <a:br>
              <a:rPr lang="de-DE" b="1" dirty="0">
                <a:solidFill>
                  <a:schemeClr val="tx1"/>
                </a:solidFill>
              </a:rPr>
            </a:br>
            <a:endParaRPr lang="de-DE"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3749</Words>
  <Application>Microsoft Office PowerPoint</Application>
  <PresentationFormat>Bildschirmpräsentation (4:3)</PresentationFormat>
  <Paragraphs>368</Paragraphs>
  <Slides>29</Slides>
  <Notes>24</Notes>
  <HiddenSlides>0</HiddenSlides>
  <MMClips>0</MMClips>
  <ScaleCrop>false</ScaleCrop>
  <HeadingPairs>
    <vt:vector size="4" baseType="variant">
      <vt:variant>
        <vt:lpstr>Design</vt:lpstr>
      </vt:variant>
      <vt:variant>
        <vt:i4>1</vt:i4>
      </vt:variant>
      <vt:variant>
        <vt:lpstr>Folientitel</vt:lpstr>
      </vt:variant>
      <vt:variant>
        <vt:i4>29</vt:i4>
      </vt:variant>
    </vt:vector>
  </HeadingPairs>
  <TitlesOfParts>
    <vt:vector size="30" baseType="lpstr">
      <vt:lpstr>Larissa</vt:lpstr>
      <vt:lpstr>Modul 5  Kognitive und metakognitive Lesestrategien unterrichten  Block 1: Lesestrategien und ihre Bedeutung für fachliches Lernen</vt:lpstr>
      <vt:lpstr>Folie 2</vt:lpstr>
      <vt:lpstr>Folie 3</vt:lpstr>
      <vt:lpstr>Modul 5: Kognitive und metakognitive Lesestrategien unterrichten</vt:lpstr>
      <vt:lpstr>Inhalte dieses Modulblocks</vt:lpstr>
      <vt:lpstr>Eingangsaktivität: Aufgabe 1 Eigene Leseprozesse bewusst machen</vt:lpstr>
      <vt:lpstr>Folie 7</vt:lpstr>
      <vt:lpstr>Lesestrategien zur Förderung selbstständigen Lernens</vt:lpstr>
      <vt:lpstr> Kognitive und metakognitive Lesestrategien als „mentale Werkzeuge“  </vt:lpstr>
      <vt:lpstr>Lesestrategien zur Förderung selbstständigen Lernens </vt:lpstr>
      <vt:lpstr>Folie 11</vt:lpstr>
      <vt:lpstr> Kognitive und metakognitive Lesestrategien als „mentale Werkzeuge“  </vt:lpstr>
      <vt:lpstr>Kognitive und metakognitive Lesestrategien als „mentale Werkzeuge“ </vt:lpstr>
      <vt:lpstr> Kognitive und metakognitive Lesestrategien als „mentale Werkzeuge“</vt:lpstr>
      <vt:lpstr>Kognitive und metakognitive Lesestrategien als „mentale Werkzeuge“</vt:lpstr>
      <vt:lpstr>Folie 16</vt:lpstr>
      <vt:lpstr>Auflösung von Aufgabe 2</vt:lpstr>
      <vt:lpstr>Folie 18</vt:lpstr>
      <vt:lpstr>Lernen am Modell guter Leserinnen und Leser</vt:lpstr>
      <vt:lpstr>Lernen am Modell guter Leserinnen und Leser</vt:lpstr>
      <vt:lpstr>Lernen am Modell „guter“ Leserinnen und Leser</vt:lpstr>
      <vt:lpstr>Lernen am Modell „guter“ Leserinnen und Leser</vt:lpstr>
      <vt:lpstr>Lernen am Modell „guter“ Leserinnen und Leser</vt:lpstr>
      <vt:lpstr>Lernen am Modell guter Leserinnen und Leser</vt:lpstr>
      <vt:lpstr>Folie 25</vt:lpstr>
      <vt:lpstr>Folie 26</vt:lpstr>
      <vt:lpstr>Brückenaufgabe zu Modul 5 Block 2</vt:lpstr>
      <vt:lpstr>Folie 28</vt:lpstr>
      <vt:lpstr>Literaturtipps Modul 5 Block 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Garbe</dc:creator>
  <cp:lastModifiedBy>Dorothee</cp:lastModifiedBy>
  <cp:revision>157</cp:revision>
  <cp:lastPrinted>2018-08-17T13:39:57Z</cp:lastPrinted>
  <dcterms:created xsi:type="dcterms:W3CDTF">2016-11-02T10:00:14Z</dcterms:created>
  <dcterms:modified xsi:type="dcterms:W3CDTF">2022-09-17T05:48:09Z</dcterms:modified>
</cp:coreProperties>
</file>