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xml" ContentType="application/vnd.openxmlformats-officedocument.presentationml.tags+xml"/>
  <Override PartName="/ppt/notesSlides/notesSlide4.xml" ContentType="application/vnd.openxmlformats-officedocument.presentationml.notesSlide+xml"/>
  <Override PartName="/ppt/theme/themeOverride1.xml" ContentType="application/vnd.openxmlformats-officedocument.themeOverr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2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5.xml" ContentType="application/vnd.openxmlformats-officedocument.presentationml.notesSlide+xml"/>
  <Override PartName="/ppt/tags/tag35.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870" r:id="rId2"/>
    <p:sldId id="879" r:id="rId3"/>
    <p:sldId id="880" r:id="rId4"/>
    <p:sldId id="881" r:id="rId5"/>
    <p:sldId id="432" r:id="rId6"/>
    <p:sldId id="875" r:id="rId7"/>
    <p:sldId id="876" r:id="rId8"/>
    <p:sldId id="412" r:id="rId9"/>
    <p:sldId id="391" r:id="rId10"/>
    <p:sldId id="408" r:id="rId11"/>
    <p:sldId id="400" r:id="rId12"/>
    <p:sldId id="871" r:id="rId13"/>
    <p:sldId id="445" r:id="rId14"/>
    <p:sldId id="416" r:id="rId15"/>
    <p:sldId id="441" r:id="rId16"/>
    <p:sldId id="877" r:id="rId17"/>
    <p:sldId id="436" r:id="rId18"/>
    <p:sldId id="439" r:id="rId19"/>
    <p:sldId id="438" r:id="rId20"/>
    <p:sldId id="421" r:id="rId21"/>
    <p:sldId id="435" r:id="rId22"/>
    <p:sldId id="446" r:id="rId23"/>
    <p:sldId id="422" r:id="rId24"/>
    <p:sldId id="440" r:id="rId25"/>
    <p:sldId id="873" r:id="rId26"/>
    <p:sldId id="443" r:id="rId27"/>
    <p:sldId id="431" r:id="rId28"/>
    <p:sldId id="878" r:id="rId29"/>
    <p:sldId id="424" r:id="rId30"/>
    <p:sldId id="427" r:id="rId31"/>
    <p:sldId id="425" r:id="rId32"/>
    <p:sldId id="417" r:id="rId33"/>
    <p:sldId id="426" r:id="rId34"/>
    <p:sldId id="450" r:id="rId35"/>
    <p:sldId id="452" r:id="rId36"/>
    <p:sldId id="447" r:id="rId37"/>
    <p:sldId id="448" r:id="rId38"/>
    <p:sldId id="449" r:id="rId39"/>
    <p:sldId id="434" r:id="rId40"/>
    <p:sldId id="874" r:id="rId41"/>
    <p:sldId id="372" r:id="rId4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D9E1"/>
    <a:srgbClr val="D1CF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42" autoAdjust="0"/>
    <p:restoredTop sz="95481" autoAdjust="0"/>
  </p:normalViewPr>
  <p:slideViewPr>
    <p:cSldViewPr>
      <p:cViewPr varScale="1">
        <p:scale>
          <a:sx n="64" d="100"/>
          <a:sy n="64" d="100"/>
        </p:scale>
        <p:origin x="1072" y="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4096"/>
    </p:cViewPr>
  </p:sorterViewPr>
  <p:notesViewPr>
    <p:cSldViewPr>
      <p:cViewPr varScale="1">
        <p:scale>
          <a:sx n="55" d="100"/>
          <a:sy n="55" d="100"/>
        </p:scale>
        <p:origin x="288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ata3.xml.rels><?xml version="1.0" encoding="UTF-8" standalone="yes"?>
<Relationships xmlns="http://schemas.openxmlformats.org/package/2006/relationships"><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09D1DF-D6FB-4621-9DC3-BEEBE96FC6AE}" type="doc">
      <dgm:prSet loTypeId="urn:microsoft.com/office/officeart/2005/8/layout/cycle3" loCatId="cycle" qsTypeId="urn:microsoft.com/office/officeart/2005/8/quickstyle/simple5" qsCatId="simple" csTypeId="urn:microsoft.com/office/officeart/2005/8/colors/accent5_2" csCatId="accent5" phldr="1"/>
      <dgm:spPr/>
      <dgm:t>
        <a:bodyPr/>
        <a:lstStyle/>
        <a:p>
          <a:endParaRPr lang="de-DE"/>
        </a:p>
      </dgm:t>
    </dgm:pt>
    <dgm:pt modelId="{95058CA7-3F8A-4A70-A4B0-8C84D1FBE683}">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(9) Diagnostik &amp; Schulentwicklung</a:t>
          </a:r>
          <a:endParaRPr lang="de-DE" sz="1800" dirty="0"/>
        </a:p>
      </dgm:t>
    </dgm:pt>
    <dgm:pt modelId="{8CC8982F-6033-4F3A-A24C-A94F9CD4EB34}" type="parTrans" cxnId="{148AFF29-7C3E-435D-AB61-5BEB8149337F}">
      <dgm:prSet/>
      <dgm:spPr/>
      <dgm:t>
        <a:bodyPr/>
        <a:lstStyle/>
        <a:p>
          <a:endParaRPr lang="de-DE"/>
        </a:p>
      </dgm:t>
    </dgm:pt>
    <dgm:pt modelId="{2428A602-06FE-42D3-BE26-40116D2485D3}" type="sibTrans" cxnId="{148AFF29-7C3E-435D-AB61-5BEB8149337F}">
      <dgm:prSet/>
      <dgm:spPr/>
      <dgm:t>
        <a:bodyPr/>
        <a:lstStyle/>
        <a:p>
          <a:endParaRPr lang="de-DE"/>
        </a:p>
      </dgm:t>
    </dgm:pt>
    <dgm:pt modelId="{82678BDB-58C2-4E1A-BFC7-810F1F3BEEB1}">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(1) Einführung</a:t>
          </a:r>
          <a:endParaRPr lang="de-DE" sz="1800" dirty="0"/>
        </a:p>
      </dgm:t>
    </dgm:pt>
    <dgm:pt modelId="{5C1508B4-BFB6-4E74-96EE-D814169D4F07}" type="parTrans" cxnId="{B7163381-3995-4CF0-AAFB-572E082BB877}">
      <dgm:prSet/>
      <dgm:spPr/>
      <dgm:t>
        <a:bodyPr/>
        <a:lstStyle/>
        <a:p>
          <a:endParaRPr lang="de-DE"/>
        </a:p>
      </dgm:t>
    </dgm:pt>
    <dgm:pt modelId="{8ABA0F12-EB15-41A4-B865-0FB90E077AC3}" type="sibTrans" cxnId="{B7163381-3995-4CF0-AAFB-572E082BB877}">
      <dgm:prSet/>
      <dgm:spPr/>
      <dgm:t>
        <a:bodyPr/>
        <a:lstStyle/>
        <a:p>
          <a:endParaRPr lang="de-DE"/>
        </a:p>
      </dgm:t>
    </dgm:pt>
    <dgm:pt modelId="{AC2F5B03-A634-4632-87F1-5CD8E1748A58}">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(2) Grundlagen Unterrichtsplanung</a:t>
          </a:r>
          <a:endParaRPr lang="de-DE" sz="1800" dirty="0"/>
        </a:p>
      </dgm:t>
    </dgm:pt>
    <dgm:pt modelId="{EE61993C-F706-4B63-85B8-C92913F9A54C}" type="parTrans" cxnId="{688EEF8E-17F6-43A8-B491-F99B1A3694A3}">
      <dgm:prSet/>
      <dgm:spPr/>
      <dgm:t>
        <a:bodyPr/>
        <a:lstStyle/>
        <a:p>
          <a:endParaRPr lang="de-DE"/>
        </a:p>
      </dgm:t>
    </dgm:pt>
    <dgm:pt modelId="{FF6A5952-1E3C-49E4-B330-09D9FFDCF1F5}" type="sibTrans" cxnId="{688EEF8E-17F6-43A8-B491-F99B1A3694A3}">
      <dgm:prSet/>
      <dgm:spPr/>
      <dgm:t>
        <a:bodyPr/>
        <a:lstStyle/>
        <a:p>
          <a:endParaRPr lang="de-DE"/>
        </a:p>
      </dgm:t>
    </dgm:pt>
    <dgm:pt modelId="{96EF904B-6F14-4E9C-9C96-60B837C8B7CA}">
      <dgm:prSet custT="1"/>
      <dgm:spPr>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w="57150">
          <a:solidFill>
            <a:srgbClr val="C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solidFill>
                <a:prstClr val="white"/>
              </a:solidFill>
              <a:effectLst/>
              <a:uLnTx/>
              <a:uFillTx/>
              <a:latin typeface="Calibri"/>
              <a:ea typeface="+mn-ea"/>
              <a:cs typeface="+mn-cs"/>
            </a:rPr>
            <a:t>(4) Fachtexte</a:t>
          </a:r>
          <a:endParaRPr kumimoji="0" lang="de-DE" sz="1800" b="0" i="0" u="none" strike="noStrike" kern="1200" cap="none" spc="0" normalizeH="0" baseline="0" dirty="0">
            <a:ln/>
            <a:solidFill>
              <a:prstClr val="white"/>
            </a:solidFill>
            <a:effectLst/>
            <a:uLnTx/>
            <a:uFillTx/>
            <a:latin typeface="Calibri"/>
            <a:ea typeface="+mn-ea"/>
            <a:cs typeface="+mn-cs"/>
          </a:endParaRPr>
        </a:p>
      </dgm:t>
    </dgm:pt>
    <dgm:pt modelId="{99904122-098A-43CC-A24D-63E36092C8CF}" type="parTrans" cxnId="{685B2E15-C482-4D10-BBED-E34E36F9F1F6}">
      <dgm:prSet/>
      <dgm:spPr/>
      <dgm:t>
        <a:bodyPr/>
        <a:lstStyle/>
        <a:p>
          <a:endParaRPr lang="de-DE"/>
        </a:p>
      </dgm:t>
    </dgm:pt>
    <dgm:pt modelId="{6068E793-D201-4698-A365-61FC0A09E9AF}" type="sibTrans" cxnId="{685B2E15-C482-4D10-BBED-E34E36F9F1F6}">
      <dgm:prSet/>
      <dgm:spPr/>
      <dgm:t>
        <a:bodyPr/>
        <a:lstStyle/>
        <a:p>
          <a:endParaRPr lang="de-DE"/>
        </a:p>
      </dgm:t>
    </dgm:pt>
    <dgm:pt modelId="{1D414591-4D4E-4098-B6A6-8FF1D056C587}">
      <dgm:prSet custT="1"/>
      <dgm:spPr>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solidFill>
                <a:prstClr val="white"/>
              </a:solidFill>
              <a:effectLst/>
              <a:uLnTx/>
              <a:uFillTx/>
              <a:latin typeface="Calibri"/>
              <a:ea typeface="+mn-ea"/>
              <a:cs typeface="+mn-cs"/>
            </a:rPr>
            <a:t>(5) Lesestrategien</a:t>
          </a:r>
          <a:endParaRPr kumimoji="0" lang="de-DE" sz="1800" b="0" i="0" u="none" strike="noStrike" kern="1200" cap="none" spc="0" normalizeH="0" baseline="0" dirty="0">
            <a:ln/>
            <a:solidFill>
              <a:prstClr val="white"/>
            </a:solidFill>
            <a:effectLst/>
            <a:uLnTx/>
            <a:uFillTx/>
            <a:latin typeface="Calibri"/>
            <a:ea typeface="+mn-ea"/>
            <a:cs typeface="+mn-cs"/>
          </a:endParaRPr>
        </a:p>
      </dgm:t>
    </dgm:pt>
    <dgm:pt modelId="{1FC1A42C-FBE2-40E5-90FB-1B5A94E87CAB}" type="parTrans" cxnId="{C48FE9F3-D92A-4E0D-92E4-C71A949AC46A}">
      <dgm:prSet/>
      <dgm:spPr/>
      <dgm:t>
        <a:bodyPr/>
        <a:lstStyle/>
        <a:p>
          <a:endParaRPr lang="de-DE"/>
        </a:p>
      </dgm:t>
    </dgm:pt>
    <dgm:pt modelId="{9DA650A3-7426-46DB-93A4-0550E36FE05D}" type="sibTrans" cxnId="{C48FE9F3-D92A-4E0D-92E4-C71A949AC46A}">
      <dgm:prSet/>
      <dgm:spPr/>
      <dgm:t>
        <a:bodyPr/>
        <a:lstStyle/>
        <a:p>
          <a:endParaRPr lang="de-DE"/>
        </a:p>
      </dgm:t>
    </dgm:pt>
    <dgm:pt modelId="{931946D3-8168-4272-AA3B-F2271B6889D1}">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(6) Schreibstrategien</a:t>
          </a:r>
          <a:endParaRPr lang="de-DE" sz="1800" dirty="0"/>
        </a:p>
      </dgm:t>
    </dgm:pt>
    <dgm:pt modelId="{2A2424A2-5BB8-4516-997D-6C54E0CB689D}" type="parTrans" cxnId="{AD3EFDDB-B471-4CC1-98D9-5813EE6592DA}">
      <dgm:prSet/>
      <dgm:spPr/>
      <dgm:t>
        <a:bodyPr/>
        <a:lstStyle/>
        <a:p>
          <a:endParaRPr lang="de-DE"/>
        </a:p>
      </dgm:t>
    </dgm:pt>
    <dgm:pt modelId="{1C51AAFF-3AE1-4516-9032-54208AE43962}" type="sibTrans" cxnId="{AD3EFDDB-B471-4CC1-98D9-5813EE6592DA}">
      <dgm:prSet/>
      <dgm:spPr/>
      <dgm:t>
        <a:bodyPr/>
        <a:lstStyle/>
        <a:p>
          <a:endParaRPr lang="de-DE"/>
        </a:p>
      </dgm:t>
    </dgm:pt>
    <dgm:pt modelId="{EC5CD961-98FB-407D-96DD-CF008BA5F855}">
      <dgm:prSet custT="1"/>
      <dgm:spPr/>
      <dgm:t>
        <a:bodyPr/>
        <a:lstStyle/>
        <a:p>
          <a:pPr>
            <a:buClrTx/>
            <a:buSzTx/>
            <a:buFontTx/>
            <a:buNone/>
          </a:pPr>
          <a:r>
            <a:rPr lang="de-DE" sz="1800" dirty="0"/>
            <a:t>(7) Mehrsprachige</a:t>
          </a:r>
          <a:r>
            <a:rPr lang="de-DE" sz="1800" baseline="0" dirty="0"/>
            <a:t> Lernende</a:t>
          </a:r>
          <a:endParaRPr lang="de-DE" sz="1800" dirty="0"/>
        </a:p>
      </dgm:t>
    </dgm:pt>
    <dgm:pt modelId="{9E5A19C3-901D-49BB-8181-3CE354637CAE}" type="parTrans" cxnId="{BAA370C3-675F-4DD5-A2DD-980A5E3C7B2D}">
      <dgm:prSet/>
      <dgm:spPr/>
      <dgm:t>
        <a:bodyPr/>
        <a:lstStyle/>
        <a:p>
          <a:endParaRPr lang="de-DE"/>
        </a:p>
      </dgm:t>
    </dgm:pt>
    <dgm:pt modelId="{8A92503B-01C1-4532-B106-8BB590688372}" type="sibTrans" cxnId="{BAA370C3-675F-4DD5-A2DD-980A5E3C7B2D}">
      <dgm:prSet/>
      <dgm:spPr/>
      <dgm:t>
        <a:bodyPr/>
        <a:lstStyle/>
        <a:p>
          <a:endParaRPr lang="de-DE"/>
        </a:p>
      </dgm:t>
    </dgm:pt>
    <dgm:pt modelId="{26F96612-148D-4395-841B-DC7EBDFA13B7}">
      <dgm:prSet custT="1"/>
      <dgm:spPr/>
      <dgm:t>
        <a:bodyPr/>
        <a:lstStyle/>
        <a:p>
          <a:pPr>
            <a:lnSpc>
              <a:spcPct val="100000"/>
            </a:lnSpc>
            <a:spcAft>
              <a:spcPts val="0"/>
            </a:spcAft>
            <a:buClrTx/>
            <a:buSzTx/>
            <a:buFontTx/>
            <a:buNone/>
          </a:pPr>
          <a:r>
            <a:rPr kumimoji="0" lang="de-DE" sz="1800" b="0" i="0" u="none" strike="noStrike" cap="none" spc="0" normalizeH="0" baseline="0" noProof="0" dirty="0">
              <a:ln/>
              <a:effectLst/>
              <a:uLnTx/>
              <a:uFillTx/>
              <a:latin typeface="Calibri"/>
              <a:ea typeface="+mn-ea"/>
              <a:cs typeface="+mn-cs"/>
            </a:rPr>
            <a:t>(8) Lesemotivation &amp; </a:t>
          </a:r>
        </a:p>
        <a:p>
          <a:pPr>
            <a:lnSpc>
              <a:spcPct val="100000"/>
            </a:lnSpc>
            <a:spcAft>
              <a:spcPts val="0"/>
            </a:spcAft>
            <a:buClrTx/>
            <a:buSzTx/>
            <a:buFontTx/>
            <a:buNone/>
          </a:pPr>
          <a:r>
            <a:rPr kumimoji="0" lang="de-DE" sz="1800" b="0" i="0" u="none" strike="noStrike" cap="none" spc="0" normalizeH="0" baseline="0" noProof="0" dirty="0">
              <a:ln/>
              <a:effectLst/>
              <a:uLnTx/>
              <a:uFillTx/>
              <a:latin typeface="Calibri"/>
              <a:ea typeface="+mn-ea"/>
              <a:cs typeface="+mn-cs"/>
            </a:rPr>
            <a:t>Eigenständiges Lesen</a:t>
          </a:r>
          <a:endParaRPr lang="de-DE" sz="1800" dirty="0"/>
        </a:p>
      </dgm:t>
    </dgm:pt>
    <dgm:pt modelId="{0E524B3C-3F15-4E0E-ABE0-399CF3AF7951}" type="parTrans" cxnId="{0C44D43A-241F-4463-A6D7-778C52B3BF9F}">
      <dgm:prSet/>
      <dgm:spPr/>
      <dgm:t>
        <a:bodyPr/>
        <a:lstStyle/>
        <a:p>
          <a:endParaRPr lang="de-DE"/>
        </a:p>
      </dgm:t>
    </dgm:pt>
    <dgm:pt modelId="{7A2D6429-5600-4965-BF95-B8924406D236}" type="sibTrans" cxnId="{0C44D43A-241F-4463-A6D7-778C52B3BF9F}">
      <dgm:prSet/>
      <dgm:spPr/>
      <dgm:t>
        <a:bodyPr/>
        <a:lstStyle/>
        <a:p>
          <a:endParaRPr lang="de-DE"/>
        </a:p>
      </dgm:t>
    </dgm:pt>
    <dgm:pt modelId="{A215E77C-A3BC-4A8E-BEDD-A05CB9A124AE}">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(3) Fachvokabular</a:t>
          </a:r>
          <a:endParaRPr lang="de-DE" sz="1800" dirty="0"/>
        </a:p>
      </dgm:t>
    </dgm:pt>
    <dgm:pt modelId="{0ECE9D1E-BE49-4F9B-9DC1-660B9B634193}" type="parTrans" cxnId="{7468E869-0B41-424B-B9D9-262D49C2CE33}">
      <dgm:prSet/>
      <dgm:spPr/>
      <dgm:t>
        <a:bodyPr/>
        <a:lstStyle/>
        <a:p>
          <a:endParaRPr lang="de-DE"/>
        </a:p>
      </dgm:t>
    </dgm:pt>
    <dgm:pt modelId="{B304B58D-256E-4B00-B39F-8FEA8CA3FEFA}" type="sibTrans" cxnId="{7468E869-0B41-424B-B9D9-262D49C2CE33}">
      <dgm:prSet/>
      <dgm:spPr/>
      <dgm:t>
        <a:bodyPr/>
        <a:lstStyle/>
        <a:p>
          <a:endParaRPr lang="de-DE"/>
        </a:p>
      </dgm:t>
    </dgm:pt>
    <dgm:pt modelId="{9A8607C8-CF0A-457F-BD86-8B61654C4CF5}" type="pres">
      <dgm:prSet presAssocID="{8B09D1DF-D6FB-4621-9DC3-BEEBE96FC6AE}" presName="Name0" presStyleCnt="0">
        <dgm:presLayoutVars>
          <dgm:dir/>
          <dgm:resizeHandles val="exact"/>
        </dgm:presLayoutVars>
      </dgm:prSet>
      <dgm:spPr/>
      <dgm:t>
        <a:bodyPr/>
        <a:lstStyle/>
        <a:p>
          <a:endParaRPr lang="de-DE"/>
        </a:p>
      </dgm:t>
    </dgm:pt>
    <dgm:pt modelId="{59EE5170-3816-4A38-BA66-3D84E4DCC414}" type="pres">
      <dgm:prSet presAssocID="{8B09D1DF-D6FB-4621-9DC3-BEEBE96FC6AE}" presName="cycle" presStyleCnt="0"/>
      <dgm:spPr/>
    </dgm:pt>
    <dgm:pt modelId="{46741B13-0897-40C2-8F2B-9BB5AA3049AA}" type="pres">
      <dgm:prSet presAssocID="{95058CA7-3F8A-4A70-A4B0-8C84D1FBE683}" presName="nodeFirstNode" presStyleLbl="node1" presStyleIdx="0" presStyleCnt="9" custScaleX="171742">
        <dgm:presLayoutVars>
          <dgm:bulletEnabled val="1"/>
        </dgm:presLayoutVars>
      </dgm:prSet>
      <dgm:spPr/>
      <dgm:t>
        <a:bodyPr/>
        <a:lstStyle/>
        <a:p>
          <a:endParaRPr lang="de-DE"/>
        </a:p>
      </dgm:t>
    </dgm:pt>
    <dgm:pt modelId="{8AD64ADA-A9C3-48CE-8347-ED667CE16ED6}" type="pres">
      <dgm:prSet presAssocID="{2428A602-06FE-42D3-BE26-40116D2485D3}" presName="sibTransFirstNode" presStyleLbl="bgShp" presStyleIdx="0" presStyleCnt="1"/>
      <dgm:spPr/>
      <dgm:t>
        <a:bodyPr/>
        <a:lstStyle/>
        <a:p>
          <a:endParaRPr lang="de-DE"/>
        </a:p>
      </dgm:t>
    </dgm:pt>
    <dgm:pt modelId="{B0D3CCDC-C10B-47A8-B946-1A43B4312188}" type="pres">
      <dgm:prSet presAssocID="{82678BDB-58C2-4E1A-BFC7-810F1F3BEEB1}" presName="nodeFollowingNodes" presStyleLbl="node1" presStyleIdx="1" presStyleCnt="9" custScaleX="171742" custRadScaleRad="119593" custRadScaleInc="55403">
        <dgm:presLayoutVars>
          <dgm:bulletEnabled val="1"/>
        </dgm:presLayoutVars>
      </dgm:prSet>
      <dgm:spPr/>
      <dgm:t>
        <a:bodyPr/>
        <a:lstStyle/>
        <a:p>
          <a:endParaRPr lang="de-DE"/>
        </a:p>
      </dgm:t>
    </dgm:pt>
    <dgm:pt modelId="{5B0873A4-F700-4F29-9748-98C5C8521A46}" type="pres">
      <dgm:prSet presAssocID="{AC2F5B03-A634-4632-87F1-5CD8E1748A58}" presName="nodeFollowingNodes" presStyleLbl="node1" presStyleIdx="2" presStyleCnt="9" custScaleX="171742" custRadScaleRad="127599" custRadScaleInc="7305">
        <dgm:presLayoutVars>
          <dgm:bulletEnabled val="1"/>
        </dgm:presLayoutVars>
      </dgm:prSet>
      <dgm:spPr/>
      <dgm:t>
        <a:bodyPr/>
        <a:lstStyle/>
        <a:p>
          <a:endParaRPr lang="de-DE"/>
        </a:p>
      </dgm:t>
    </dgm:pt>
    <dgm:pt modelId="{8662FC47-0303-4D47-8B68-4B9CB86DE8E5}" type="pres">
      <dgm:prSet presAssocID="{A215E77C-A3BC-4A8E-BEDD-A05CB9A124AE}" presName="nodeFollowingNodes" presStyleLbl="node1" presStyleIdx="3" presStyleCnt="9" custScaleX="171742" custRadScaleRad="117854" custRadScaleInc="-41659">
        <dgm:presLayoutVars>
          <dgm:bulletEnabled val="1"/>
        </dgm:presLayoutVars>
      </dgm:prSet>
      <dgm:spPr/>
      <dgm:t>
        <a:bodyPr/>
        <a:lstStyle/>
        <a:p>
          <a:endParaRPr lang="de-DE"/>
        </a:p>
      </dgm:t>
    </dgm:pt>
    <dgm:pt modelId="{134C7451-639C-4FBE-AA6F-5299AC7B02C6}" type="pres">
      <dgm:prSet presAssocID="{96EF904B-6F14-4E9C-9C96-60B837C8B7CA}" presName="nodeFollowingNodes" presStyleLbl="node1" presStyleIdx="4" presStyleCnt="9" custScaleX="171742" custRadScaleRad="102492" custRadScaleInc="-58255">
        <dgm:presLayoutVars>
          <dgm:bulletEnabled val="1"/>
        </dgm:presLayoutVars>
      </dgm:prSet>
      <dgm:spPr>
        <a:xfrm>
          <a:off x="4325691" y="3816431"/>
          <a:ext cx="2232001" cy="649812"/>
        </a:xfrm>
        <a:prstGeom prst="roundRect">
          <a:avLst/>
        </a:prstGeom>
      </dgm:spPr>
      <dgm:t>
        <a:bodyPr/>
        <a:lstStyle/>
        <a:p>
          <a:endParaRPr lang="de-DE"/>
        </a:p>
      </dgm:t>
    </dgm:pt>
    <dgm:pt modelId="{0B8155CE-6EE0-4AF4-894D-E04F676935EB}" type="pres">
      <dgm:prSet presAssocID="{1D414591-4D4E-4098-B6A6-8FF1D056C587}" presName="nodeFollowingNodes" presStyleLbl="node1" presStyleIdx="5" presStyleCnt="9" custScaleX="171742" custRadScaleRad="102341" custRadScaleInc="57984">
        <dgm:presLayoutVars>
          <dgm:bulletEnabled val="1"/>
        </dgm:presLayoutVars>
      </dgm:prSet>
      <dgm:spPr>
        <a:xfrm>
          <a:off x="1440155" y="3816434"/>
          <a:ext cx="2232001" cy="649812"/>
        </a:xfrm>
        <a:prstGeom prst="roundRect">
          <a:avLst/>
        </a:prstGeom>
      </dgm:spPr>
      <dgm:t>
        <a:bodyPr/>
        <a:lstStyle/>
        <a:p>
          <a:endParaRPr lang="de-DE"/>
        </a:p>
      </dgm:t>
    </dgm:pt>
    <dgm:pt modelId="{696611D4-6ECB-43EC-9631-563BE88C2595}" type="pres">
      <dgm:prSet presAssocID="{931946D3-8168-4272-AA3B-F2271B6889D1}" presName="nodeFollowingNodes" presStyleLbl="node1" presStyleIdx="6" presStyleCnt="9" custScaleX="171742" custRadScaleRad="110702" custRadScaleInc="38898">
        <dgm:presLayoutVars>
          <dgm:bulletEnabled val="1"/>
        </dgm:presLayoutVars>
      </dgm:prSet>
      <dgm:spPr/>
      <dgm:t>
        <a:bodyPr/>
        <a:lstStyle/>
        <a:p>
          <a:endParaRPr lang="de-DE"/>
        </a:p>
      </dgm:t>
    </dgm:pt>
    <dgm:pt modelId="{E822C1D9-1126-4C86-AF63-B48D0FF35DD5}" type="pres">
      <dgm:prSet presAssocID="{EC5CD961-98FB-407D-96DD-CF008BA5F855}" presName="nodeFollowingNodes" presStyleLbl="node1" presStyleIdx="7" presStyleCnt="9" custScaleX="171742" custRadScaleRad="118857" custRadScaleInc="-5790">
        <dgm:presLayoutVars>
          <dgm:bulletEnabled val="1"/>
        </dgm:presLayoutVars>
      </dgm:prSet>
      <dgm:spPr/>
      <dgm:t>
        <a:bodyPr/>
        <a:lstStyle/>
        <a:p>
          <a:endParaRPr lang="de-DE"/>
        </a:p>
      </dgm:t>
    </dgm:pt>
    <dgm:pt modelId="{3C1A539E-6DA6-44CB-8349-72FEDF1C9AA3}" type="pres">
      <dgm:prSet presAssocID="{26F96612-148D-4395-841B-DC7EBDFA13B7}" presName="nodeFollowingNodes" presStyleLbl="node1" presStyleIdx="8" presStyleCnt="9" custScaleX="171742" custRadScaleRad="131767" custRadScaleInc="-63787">
        <dgm:presLayoutVars>
          <dgm:bulletEnabled val="1"/>
        </dgm:presLayoutVars>
      </dgm:prSet>
      <dgm:spPr/>
      <dgm:t>
        <a:bodyPr/>
        <a:lstStyle/>
        <a:p>
          <a:endParaRPr lang="de-DE"/>
        </a:p>
      </dgm:t>
    </dgm:pt>
  </dgm:ptLst>
  <dgm:cxnLst>
    <dgm:cxn modelId="{AA8C7079-4EB9-44A2-8C6D-4601677CE8B1}" type="presOf" srcId="{96EF904B-6F14-4E9C-9C96-60B837C8B7CA}" destId="{134C7451-639C-4FBE-AA6F-5299AC7B02C6}" srcOrd="0" destOrd="0" presId="urn:microsoft.com/office/officeart/2005/8/layout/cycle3"/>
    <dgm:cxn modelId="{688EEF8E-17F6-43A8-B491-F99B1A3694A3}" srcId="{8B09D1DF-D6FB-4621-9DC3-BEEBE96FC6AE}" destId="{AC2F5B03-A634-4632-87F1-5CD8E1748A58}" srcOrd="2" destOrd="0" parTransId="{EE61993C-F706-4B63-85B8-C92913F9A54C}" sibTransId="{FF6A5952-1E3C-49E4-B330-09D9FFDCF1F5}"/>
    <dgm:cxn modelId="{A5EB8302-4EEC-445D-A038-C07469EE164B}" type="presOf" srcId="{95058CA7-3F8A-4A70-A4B0-8C84D1FBE683}" destId="{46741B13-0897-40C2-8F2B-9BB5AA3049AA}" srcOrd="0" destOrd="0" presId="urn:microsoft.com/office/officeart/2005/8/layout/cycle3"/>
    <dgm:cxn modelId="{5157C2B3-6861-4740-AADD-AF02D6F4C545}" type="presOf" srcId="{AC2F5B03-A634-4632-87F1-5CD8E1748A58}" destId="{5B0873A4-F700-4F29-9748-98C5C8521A46}" srcOrd="0" destOrd="0" presId="urn:microsoft.com/office/officeart/2005/8/layout/cycle3"/>
    <dgm:cxn modelId="{70BBE7BC-1344-4234-8065-2F0E1EA985C1}" type="presOf" srcId="{A215E77C-A3BC-4A8E-BEDD-A05CB9A124AE}" destId="{8662FC47-0303-4D47-8B68-4B9CB86DE8E5}" srcOrd="0" destOrd="0" presId="urn:microsoft.com/office/officeart/2005/8/layout/cycle3"/>
    <dgm:cxn modelId="{148AFF29-7C3E-435D-AB61-5BEB8149337F}" srcId="{8B09D1DF-D6FB-4621-9DC3-BEEBE96FC6AE}" destId="{95058CA7-3F8A-4A70-A4B0-8C84D1FBE683}" srcOrd="0" destOrd="0" parTransId="{8CC8982F-6033-4F3A-A24C-A94F9CD4EB34}" sibTransId="{2428A602-06FE-42D3-BE26-40116D2485D3}"/>
    <dgm:cxn modelId="{989D1703-94FA-497C-808E-8A664BF65991}" type="presOf" srcId="{1D414591-4D4E-4098-B6A6-8FF1D056C587}" destId="{0B8155CE-6EE0-4AF4-894D-E04F676935EB}" srcOrd="0" destOrd="0" presId="urn:microsoft.com/office/officeart/2005/8/layout/cycle3"/>
    <dgm:cxn modelId="{69F6EF5E-0CCA-46FC-9B13-77745E2933E7}" type="presOf" srcId="{2428A602-06FE-42D3-BE26-40116D2485D3}" destId="{8AD64ADA-A9C3-48CE-8347-ED667CE16ED6}" srcOrd="0" destOrd="0" presId="urn:microsoft.com/office/officeart/2005/8/layout/cycle3"/>
    <dgm:cxn modelId="{685B2E15-C482-4D10-BBED-E34E36F9F1F6}" srcId="{8B09D1DF-D6FB-4621-9DC3-BEEBE96FC6AE}" destId="{96EF904B-6F14-4E9C-9C96-60B837C8B7CA}" srcOrd="4" destOrd="0" parTransId="{99904122-098A-43CC-A24D-63E36092C8CF}" sibTransId="{6068E793-D201-4698-A365-61FC0A09E9AF}"/>
    <dgm:cxn modelId="{0C44D43A-241F-4463-A6D7-778C52B3BF9F}" srcId="{8B09D1DF-D6FB-4621-9DC3-BEEBE96FC6AE}" destId="{26F96612-148D-4395-841B-DC7EBDFA13B7}" srcOrd="8" destOrd="0" parTransId="{0E524B3C-3F15-4E0E-ABE0-399CF3AF7951}" sibTransId="{7A2D6429-5600-4965-BF95-B8924406D236}"/>
    <dgm:cxn modelId="{CAD14C0C-E3B4-4665-9616-DA2F85BA1F70}" type="presOf" srcId="{EC5CD961-98FB-407D-96DD-CF008BA5F855}" destId="{E822C1D9-1126-4C86-AF63-B48D0FF35DD5}" srcOrd="0" destOrd="0" presId="urn:microsoft.com/office/officeart/2005/8/layout/cycle3"/>
    <dgm:cxn modelId="{B7163381-3995-4CF0-AAFB-572E082BB877}" srcId="{8B09D1DF-D6FB-4621-9DC3-BEEBE96FC6AE}" destId="{82678BDB-58C2-4E1A-BFC7-810F1F3BEEB1}" srcOrd="1" destOrd="0" parTransId="{5C1508B4-BFB6-4E74-96EE-D814169D4F07}" sibTransId="{8ABA0F12-EB15-41A4-B865-0FB90E077AC3}"/>
    <dgm:cxn modelId="{C48FE9F3-D92A-4E0D-92E4-C71A949AC46A}" srcId="{8B09D1DF-D6FB-4621-9DC3-BEEBE96FC6AE}" destId="{1D414591-4D4E-4098-B6A6-8FF1D056C587}" srcOrd="5" destOrd="0" parTransId="{1FC1A42C-FBE2-40E5-90FB-1B5A94E87CAB}" sibTransId="{9DA650A3-7426-46DB-93A4-0550E36FE05D}"/>
    <dgm:cxn modelId="{2117AEFB-79F3-4529-B42B-961A5EC9FE6F}" type="presOf" srcId="{26F96612-148D-4395-841B-DC7EBDFA13B7}" destId="{3C1A539E-6DA6-44CB-8349-72FEDF1C9AA3}" srcOrd="0" destOrd="0" presId="urn:microsoft.com/office/officeart/2005/8/layout/cycle3"/>
    <dgm:cxn modelId="{7468E869-0B41-424B-B9D9-262D49C2CE33}" srcId="{8B09D1DF-D6FB-4621-9DC3-BEEBE96FC6AE}" destId="{A215E77C-A3BC-4A8E-BEDD-A05CB9A124AE}" srcOrd="3" destOrd="0" parTransId="{0ECE9D1E-BE49-4F9B-9DC1-660B9B634193}" sibTransId="{B304B58D-256E-4B00-B39F-8FEA8CA3FEFA}"/>
    <dgm:cxn modelId="{F3CB361B-2339-41C1-993F-C4CDBF2D8D0C}" type="presOf" srcId="{931946D3-8168-4272-AA3B-F2271B6889D1}" destId="{696611D4-6ECB-43EC-9631-563BE88C2595}" srcOrd="0" destOrd="0" presId="urn:microsoft.com/office/officeart/2005/8/layout/cycle3"/>
    <dgm:cxn modelId="{BAA370C3-675F-4DD5-A2DD-980A5E3C7B2D}" srcId="{8B09D1DF-D6FB-4621-9DC3-BEEBE96FC6AE}" destId="{EC5CD961-98FB-407D-96DD-CF008BA5F855}" srcOrd="7" destOrd="0" parTransId="{9E5A19C3-901D-49BB-8181-3CE354637CAE}" sibTransId="{8A92503B-01C1-4532-B106-8BB590688372}"/>
    <dgm:cxn modelId="{AD3EFDDB-B471-4CC1-98D9-5813EE6592DA}" srcId="{8B09D1DF-D6FB-4621-9DC3-BEEBE96FC6AE}" destId="{931946D3-8168-4272-AA3B-F2271B6889D1}" srcOrd="6" destOrd="0" parTransId="{2A2424A2-5BB8-4516-997D-6C54E0CB689D}" sibTransId="{1C51AAFF-3AE1-4516-9032-54208AE43962}"/>
    <dgm:cxn modelId="{A8311FDA-1335-4967-91DD-A89D6FDC4C39}" type="presOf" srcId="{82678BDB-58C2-4E1A-BFC7-810F1F3BEEB1}" destId="{B0D3CCDC-C10B-47A8-B946-1A43B4312188}" srcOrd="0" destOrd="0" presId="urn:microsoft.com/office/officeart/2005/8/layout/cycle3"/>
    <dgm:cxn modelId="{37AED803-E5E7-45B9-97A5-B5415EF3D008}" type="presOf" srcId="{8B09D1DF-D6FB-4621-9DC3-BEEBE96FC6AE}" destId="{9A8607C8-CF0A-457F-BD86-8B61654C4CF5}" srcOrd="0" destOrd="0" presId="urn:microsoft.com/office/officeart/2005/8/layout/cycle3"/>
    <dgm:cxn modelId="{E7A00745-AA3D-4176-A2C8-728CB8F4EF98}" type="presParOf" srcId="{9A8607C8-CF0A-457F-BD86-8B61654C4CF5}" destId="{59EE5170-3816-4A38-BA66-3D84E4DCC414}" srcOrd="0" destOrd="0" presId="urn:microsoft.com/office/officeart/2005/8/layout/cycle3"/>
    <dgm:cxn modelId="{EDD3A5BA-F86A-43B1-A9BD-F11CA1B23A4B}" type="presParOf" srcId="{59EE5170-3816-4A38-BA66-3D84E4DCC414}" destId="{46741B13-0897-40C2-8F2B-9BB5AA3049AA}" srcOrd="0" destOrd="0" presId="urn:microsoft.com/office/officeart/2005/8/layout/cycle3"/>
    <dgm:cxn modelId="{29B01467-BBAE-47B1-8129-E27E1C8E83A2}" type="presParOf" srcId="{59EE5170-3816-4A38-BA66-3D84E4DCC414}" destId="{8AD64ADA-A9C3-48CE-8347-ED667CE16ED6}" srcOrd="1" destOrd="0" presId="urn:microsoft.com/office/officeart/2005/8/layout/cycle3"/>
    <dgm:cxn modelId="{59CD231F-E4B0-4D78-B527-08BA7D1E5BA9}" type="presParOf" srcId="{59EE5170-3816-4A38-BA66-3D84E4DCC414}" destId="{B0D3CCDC-C10B-47A8-B946-1A43B4312188}" srcOrd="2" destOrd="0" presId="urn:microsoft.com/office/officeart/2005/8/layout/cycle3"/>
    <dgm:cxn modelId="{949C34F5-65CA-4B37-8189-08B0BA82FDDE}" type="presParOf" srcId="{59EE5170-3816-4A38-BA66-3D84E4DCC414}" destId="{5B0873A4-F700-4F29-9748-98C5C8521A46}" srcOrd="3" destOrd="0" presId="urn:microsoft.com/office/officeart/2005/8/layout/cycle3"/>
    <dgm:cxn modelId="{DABFD5A1-6BB0-487D-9538-9D7E9A08858E}" type="presParOf" srcId="{59EE5170-3816-4A38-BA66-3D84E4DCC414}" destId="{8662FC47-0303-4D47-8B68-4B9CB86DE8E5}" srcOrd="4" destOrd="0" presId="urn:microsoft.com/office/officeart/2005/8/layout/cycle3"/>
    <dgm:cxn modelId="{836EB3BA-DAAB-4339-8D06-CDF87B117255}" type="presParOf" srcId="{59EE5170-3816-4A38-BA66-3D84E4DCC414}" destId="{134C7451-639C-4FBE-AA6F-5299AC7B02C6}" srcOrd="5" destOrd="0" presId="urn:microsoft.com/office/officeart/2005/8/layout/cycle3"/>
    <dgm:cxn modelId="{67A9E0D2-63AA-4BF4-9399-1679066A4A3D}" type="presParOf" srcId="{59EE5170-3816-4A38-BA66-3D84E4DCC414}" destId="{0B8155CE-6EE0-4AF4-894D-E04F676935EB}" srcOrd="6" destOrd="0" presId="urn:microsoft.com/office/officeart/2005/8/layout/cycle3"/>
    <dgm:cxn modelId="{F3535D2C-4C5A-41E9-9865-F9DB4B39BEAB}" type="presParOf" srcId="{59EE5170-3816-4A38-BA66-3D84E4DCC414}" destId="{696611D4-6ECB-43EC-9631-563BE88C2595}" srcOrd="7" destOrd="0" presId="urn:microsoft.com/office/officeart/2005/8/layout/cycle3"/>
    <dgm:cxn modelId="{DE3265E7-1D09-4FCF-A1CF-CAEE45230311}" type="presParOf" srcId="{59EE5170-3816-4A38-BA66-3D84E4DCC414}" destId="{E822C1D9-1126-4C86-AF63-B48D0FF35DD5}" srcOrd="8" destOrd="0" presId="urn:microsoft.com/office/officeart/2005/8/layout/cycle3"/>
    <dgm:cxn modelId="{EBF06392-08B0-4106-8BAE-5ADBBE006274}" type="presParOf" srcId="{59EE5170-3816-4A38-BA66-3D84E4DCC414}" destId="{3C1A539E-6DA6-44CB-8349-72FEDF1C9AA3}" srcOrd="9"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3F6B4D-91E6-224D-BE34-F996063BAF6F}"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de-DE"/>
        </a:p>
      </dgm:t>
    </dgm:pt>
    <dgm:pt modelId="{7DF36F74-3F6B-7545-9FA9-C4B295CD57E7}">
      <dgm:prSet phldrT="[Text]" custT="1"/>
      <dgm:spPr/>
      <dgm:t>
        <a:bodyPr/>
        <a:lstStyle/>
        <a:p>
          <a:r>
            <a:rPr lang="de-DE" sz="3600" b="1" dirty="0"/>
            <a:t>Block 1</a:t>
          </a:r>
          <a:endParaRPr lang="de-DE" sz="3600" dirty="0"/>
        </a:p>
      </dgm:t>
    </dgm:pt>
    <dgm:pt modelId="{39147B01-4F14-D548-9F99-7F462087EB1F}" type="parTrans" cxnId="{6C133003-C52D-5C46-8895-075DCAE4B4C5}">
      <dgm:prSet/>
      <dgm:spPr/>
      <dgm:t>
        <a:bodyPr/>
        <a:lstStyle/>
        <a:p>
          <a:endParaRPr lang="de-DE"/>
        </a:p>
      </dgm:t>
    </dgm:pt>
    <dgm:pt modelId="{7E356809-7100-ED45-B1BE-B2E3ED769F03}" type="sibTrans" cxnId="{6C133003-C52D-5C46-8895-075DCAE4B4C5}">
      <dgm:prSet/>
      <dgm:spPr/>
      <dgm:t>
        <a:bodyPr/>
        <a:lstStyle/>
        <a:p>
          <a:endParaRPr lang="de-DE"/>
        </a:p>
      </dgm:t>
    </dgm:pt>
    <dgm:pt modelId="{7A4E442D-B871-8244-8674-9578D4B7EE84}">
      <dgm:prSet phldrT="[Text]"/>
      <dgm:spPr/>
      <dgm:t>
        <a:bodyPr/>
        <a:lstStyle/>
        <a:p>
          <a:pPr>
            <a:buFont typeface="Arial" panose="020B0604020202020204" pitchFamily="34" charset="0"/>
            <a:buNone/>
          </a:pPr>
          <a:r>
            <a:rPr lang="de-DE" b="1" i="1" dirty="0" smtClean="0">
              <a:solidFill>
                <a:srgbClr val="C00000"/>
              </a:solidFill>
            </a:rPr>
            <a:t>Lernziel Textkompetenz</a:t>
          </a:r>
          <a:endParaRPr lang="de-DE" i="1" dirty="0">
            <a:solidFill>
              <a:srgbClr val="C00000"/>
            </a:solidFill>
          </a:endParaRPr>
        </a:p>
      </dgm:t>
    </dgm:pt>
    <dgm:pt modelId="{F8E676FB-E2FC-BF40-8DE1-71EBC5D59DB1}" type="parTrans" cxnId="{2E337171-96F7-7946-84B7-2A309C0114C5}">
      <dgm:prSet/>
      <dgm:spPr/>
      <dgm:t>
        <a:bodyPr/>
        <a:lstStyle/>
        <a:p>
          <a:endParaRPr lang="de-DE"/>
        </a:p>
      </dgm:t>
    </dgm:pt>
    <dgm:pt modelId="{DA9426DD-0E16-F04A-B0F8-46AA694333D1}" type="sibTrans" cxnId="{2E337171-96F7-7946-84B7-2A309C0114C5}">
      <dgm:prSet/>
      <dgm:spPr/>
      <dgm:t>
        <a:bodyPr/>
        <a:lstStyle/>
        <a:p>
          <a:endParaRPr lang="de-DE"/>
        </a:p>
      </dgm:t>
    </dgm:pt>
    <dgm:pt modelId="{7701FADD-70E0-B74E-A446-5C1D2BBBF74E}">
      <dgm:prSet phldrT="[Text]" custT="1"/>
      <dgm:spPr/>
      <dgm:t>
        <a:bodyPr/>
        <a:lstStyle/>
        <a:p>
          <a:r>
            <a:rPr lang="de-DE" sz="3600" b="1" dirty="0"/>
            <a:t>Block 2</a:t>
          </a:r>
          <a:endParaRPr lang="de-DE" sz="3600" dirty="0"/>
        </a:p>
      </dgm:t>
    </dgm:pt>
    <dgm:pt modelId="{DDEAA9E0-EE79-7E47-B246-2EC357BEE7AB}" type="parTrans" cxnId="{990890C6-669A-C742-85D0-5F11A38F9DDC}">
      <dgm:prSet/>
      <dgm:spPr/>
      <dgm:t>
        <a:bodyPr/>
        <a:lstStyle/>
        <a:p>
          <a:endParaRPr lang="de-DE"/>
        </a:p>
      </dgm:t>
    </dgm:pt>
    <dgm:pt modelId="{37EF58B5-3CB3-F14B-8E61-B11BA7A58957}" type="sibTrans" cxnId="{990890C6-669A-C742-85D0-5F11A38F9DDC}">
      <dgm:prSet/>
      <dgm:spPr/>
      <dgm:t>
        <a:bodyPr/>
        <a:lstStyle/>
        <a:p>
          <a:endParaRPr lang="de-DE"/>
        </a:p>
      </dgm:t>
    </dgm:pt>
    <dgm:pt modelId="{976B1EF7-5289-B14D-A303-B4DA11D6B3FE}">
      <dgm:prSet phldrT="[Text]"/>
      <dgm:spPr/>
      <dgm:t>
        <a:bodyPr/>
        <a:lstStyle/>
        <a:p>
          <a:r>
            <a:rPr lang="de-DE" b="1" i="1" dirty="0" smtClean="0"/>
            <a:t>Texte analysieren und produzieren</a:t>
          </a:r>
          <a:endParaRPr lang="de-DE" i="1" dirty="0"/>
        </a:p>
      </dgm:t>
    </dgm:pt>
    <dgm:pt modelId="{074FA512-5F53-AB42-A506-BF95B545F0BC}" type="parTrans" cxnId="{2DB8B8B1-0141-4244-A742-FD7A73169C26}">
      <dgm:prSet/>
      <dgm:spPr/>
      <dgm:t>
        <a:bodyPr/>
        <a:lstStyle/>
        <a:p>
          <a:endParaRPr lang="de-DE"/>
        </a:p>
      </dgm:t>
    </dgm:pt>
    <dgm:pt modelId="{B6215FB9-EA47-7249-89C1-5341E0793311}" type="sibTrans" cxnId="{2DB8B8B1-0141-4244-A742-FD7A73169C26}">
      <dgm:prSet/>
      <dgm:spPr/>
      <dgm:t>
        <a:bodyPr/>
        <a:lstStyle/>
        <a:p>
          <a:endParaRPr lang="de-DE"/>
        </a:p>
      </dgm:t>
    </dgm:pt>
    <dgm:pt modelId="{FF884FA5-18F9-4A2B-BE73-B016FA49BC53}">
      <dgm:prSet custT="1"/>
      <dgm:spPr/>
      <dgm:t>
        <a:bodyPr/>
        <a:lstStyle/>
        <a:p>
          <a:r>
            <a:rPr lang="de-DE" sz="3600" dirty="0" smtClean="0"/>
            <a:t>Block 3</a:t>
          </a:r>
          <a:endParaRPr lang="de-DE" sz="3600" dirty="0"/>
        </a:p>
      </dgm:t>
    </dgm:pt>
    <dgm:pt modelId="{AC95DD0F-52C6-4613-9015-4B50B69C32FA}" type="parTrans" cxnId="{C40FC246-A856-45A7-A8EC-224C5130EB51}">
      <dgm:prSet/>
      <dgm:spPr/>
      <dgm:t>
        <a:bodyPr/>
        <a:lstStyle/>
        <a:p>
          <a:endParaRPr lang="de-DE"/>
        </a:p>
      </dgm:t>
    </dgm:pt>
    <dgm:pt modelId="{794D6BBD-36B8-46DD-92A7-2FF951DFA4E8}" type="sibTrans" cxnId="{C40FC246-A856-45A7-A8EC-224C5130EB51}">
      <dgm:prSet/>
      <dgm:spPr/>
      <dgm:t>
        <a:bodyPr/>
        <a:lstStyle/>
        <a:p>
          <a:endParaRPr lang="de-DE"/>
        </a:p>
      </dgm:t>
    </dgm:pt>
    <dgm:pt modelId="{D6FCE520-47F7-4297-A134-CE30D515B2D8}">
      <dgm:prSet custT="1"/>
      <dgm:spPr/>
      <dgm:t>
        <a:bodyPr/>
        <a:lstStyle/>
        <a:p>
          <a:r>
            <a:rPr lang="de-DE" sz="3000" b="1" i="1" dirty="0" smtClean="0"/>
            <a:t>Textkompetenz fördern</a:t>
          </a:r>
          <a:endParaRPr lang="de-DE" sz="3000" b="1" i="1" dirty="0"/>
        </a:p>
      </dgm:t>
    </dgm:pt>
    <dgm:pt modelId="{5DCD32A6-336E-481E-BC25-97180B2D9D53}" type="parTrans" cxnId="{FBDE5D8A-6831-4C74-9388-FCD4F40B3FA1}">
      <dgm:prSet/>
      <dgm:spPr/>
      <dgm:t>
        <a:bodyPr/>
        <a:lstStyle/>
        <a:p>
          <a:endParaRPr lang="de-DE"/>
        </a:p>
      </dgm:t>
    </dgm:pt>
    <dgm:pt modelId="{FFC352BD-9A89-4566-9FFE-96D1C27E1423}" type="sibTrans" cxnId="{FBDE5D8A-6831-4C74-9388-FCD4F40B3FA1}">
      <dgm:prSet/>
      <dgm:spPr/>
      <dgm:t>
        <a:bodyPr/>
        <a:lstStyle/>
        <a:p>
          <a:endParaRPr lang="de-DE"/>
        </a:p>
      </dgm:t>
    </dgm:pt>
    <dgm:pt modelId="{ECB66E9C-8557-C14C-8472-58D7FB911000}" type="pres">
      <dgm:prSet presAssocID="{163F6B4D-91E6-224D-BE34-F996063BAF6F}" presName="Name0" presStyleCnt="0">
        <dgm:presLayoutVars>
          <dgm:dir/>
          <dgm:animLvl val="lvl"/>
          <dgm:resizeHandles val="exact"/>
        </dgm:presLayoutVars>
      </dgm:prSet>
      <dgm:spPr/>
      <dgm:t>
        <a:bodyPr/>
        <a:lstStyle/>
        <a:p>
          <a:endParaRPr lang="de-DE"/>
        </a:p>
      </dgm:t>
    </dgm:pt>
    <dgm:pt modelId="{3CA8D9E4-61BB-904A-B5BB-9395734E424D}" type="pres">
      <dgm:prSet presAssocID="{7DF36F74-3F6B-7545-9FA9-C4B295CD57E7}" presName="linNode" presStyleCnt="0"/>
      <dgm:spPr/>
    </dgm:pt>
    <dgm:pt modelId="{A4822C61-B704-8F47-802F-D47058D89FD0}" type="pres">
      <dgm:prSet presAssocID="{7DF36F74-3F6B-7545-9FA9-C4B295CD57E7}" presName="parentText" presStyleLbl="node1" presStyleIdx="0" presStyleCnt="3">
        <dgm:presLayoutVars>
          <dgm:chMax val="1"/>
          <dgm:bulletEnabled val="1"/>
        </dgm:presLayoutVars>
      </dgm:prSet>
      <dgm:spPr/>
      <dgm:t>
        <a:bodyPr/>
        <a:lstStyle/>
        <a:p>
          <a:endParaRPr lang="de-DE"/>
        </a:p>
      </dgm:t>
    </dgm:pt>
    <dgm:pt modelId="{689A60FB-A17B-864B-B2C6-1D0A3CFFE3BF}" type="pres">
      <dgm:prSet presAssocID="{7DF36F74-3F6B-7545-9FA9-C4B295CD57E7}" presName="descendantText" presStyleLbl="alignAccFollowNode1" presStyleIdx="0" presStyleCnt="3">
        <dgm:presLayoutVars>
          <dgm:bulletEnabled val="1"/>
        </dgm:presLayoutVars>
      </dgm:prSet>
      <dgm:spPr/>
      <dgm:t>
        <a:bodyPr/>
        <a:lstStyle/>
        <a:p>
          <a:endParaRPr lang="de-DE"/>
        </a:p>
      </dgm:t>
    </dgm:pt>
    <dgm:pt modelId="{282985E3-27C5-E244-95A1-25E584EEF2E7}" type="pres">
      <dgm:prSet presAssocID="{7E356809-7100-ED45-B1BE-B2E3ED769F03}" presName="sp" presStyleCnt="0"/>
      <dgm:spPr/>
    </dgm:pt>
    <dgm:pt modelId="{E18B63C6-FE99-9540-94DE-501D3F414333}" type="pres">
      <dgm:prSet presAssocID="{7701FADD-70E0-B74E-A446-5C1D2BBBF74E}" presName="linNode" presStyleCnt="0"/>
      <dgm:spPr/>
    </dgm:pt>
    <dgm:pt modelId="{3A9EA753-4703-014D-83E1-52F8B1154924}" type="pres">
      <dgm:prSet presAssocID="{7701FADD-70E0-B74E-A446-5C1D2BBBF74E}" presName="parentText" presStyleLbl="node1" presStyleIdx="1" presStyleCnt="3">
        <dgm:presLayoutVars>
          <dgm:chMax val="1"/>
          <dgm:bulletEnabled val="1"/>
        </dgm:presLayoutVars>
      </dgm:prSet>
      <dgm:spPr/>
      <dgm:t>
        <a:bodyPr/>
        <a:lstStyle/>
        <a:p>
          <a:endParaRPr lang="de-DE"/>
        </a:p>
      </dgm:t>
    </dgm:pt>
    <dgm:pt modelId="{04A00B4B-B520-2748-8509-41D326B0515F}" type="pres">
      <dgm:prSet presAssocID="{7701FADD-70E0-B74E-A446-5C1D2BBBF74E}" presName="descendantText" presStyleLbl="alignAccFollowNode1" presStyleIdx="1" presStyleCnt="3" custLinFactNeighborX="-1969" custLinFactNeighborY="3376">
        <dgm:presLayoutVars>
          <dgm:bulletEnabled val="1"/>
        </dgm:presLayoutVars>
      </dgm:prSet>
      <dgm:spPr/>
      <dgm:t>
        <a:bodyPr/>
        <a:lstStyle/>
        <a:p>
          <a:endParaRPr lang="de-DE"/>
        </a:p>
      </dgm:t>
    </dgm:pt>
    <dgm:pt modelId="{63826070-E337-4DF2-98ED-A41DC9E239C8}" type="pres">
      <dgm:prSet presAssocID="{37EF58B5-3CB3-F14B-8E61-B11BA7A58957}" presName="sp" presStyleCnt="0"/>
      <dgm:spPr/>
    </dgm:pt>
    <dgm:pt modelId="{E5FADFF0-F729-4D7C-9C33-22AC50BC5543}" type="pres">
      <dgm:prSet presAssocID="{FF884FA5-18F9-4A2B-BE73-B016FA49BC53}" presName="linNode" presStyleCnt="0"/>
      <dgm:spPr/>
    </dgm:pt>
    <dgm:pt modelId="{2BC7D404-FB2D-436F-BB1A-1C1EC3D6699F}" type="pres">
      <dgm:prSet presAssocID="{FF884FA5-18F9-4A2B-BE73-B016FA49BC53}" presName="parentText" presStyleLbl="node1" presStyleIdx="2" presStyleCnt="3">
        <dgm:presLayoutVars>
          <dgm:chMax val="1"/>
          <dgm:bulletEnabled val="1"/>
        </dgm:presLayoutVars>
      </dgm:prSet>
      <dgm:spPr/>
      <dgm:t>
        <a:bodyPr/>
        <a:lstStyle/>
        <a:p>
          <a:endParaRPr lang="de-DE"/>
        </a:p>
      </dgm:t>
    </dgm:pt>
    <dgm:pt modelId="{2D81C7A6-D6F2-4123-8A28-AB36BB0345D1}" type="pres">
      <dgm:prSet presAssocID="{FF884FA5-18F9-4A2B-BE73-B016FA49BC53}" presName="descendantText" presStyleLbl="alignAccFollowNode1" presStyleIdx="2" presStyleCnt="3">
        <dgm:presLayoutVars>
          <dgm:bulletEnabled val="1"/>
        </dgm:presLayoutVars>
      </dgm:prSet>
      <dgm:spPr/>
      <dgm:t>
        <a:bodyPr/>
        <a:lstStyle/>
        <a:p>
          <a:endParaRPr lang="de-DE"/>
        </a:p>
      </dgm:t>
    </dgm:pt>
  </dgm:ptLst>
  <dgm:cxnLst>
    <dgm:cxn modelId="{82E6FD9A-A0CE-0349-BCB2-8E170B4473A3}" type="presOf" srcId="{7A4E442D-B871-8244-8674-9578D4B7EE84}" destId="{689A60FB-A17B-864B-B2C6-1D0A3CFFE3BF}" srcOrd="0" destOrd="0" presId="urn:microsoft.com/office/officeart/2005/8/layout/vList5"/>
    <dgm:cxn modelId="{18F9FC02-2C24-564D-8ADB-0ED76AA3CE73}" type="presOf" srcId="{7DF36F74-3F6B-7545-9FA9-C4B295CD57E7}" destId="{A4822C61-B704-8F47-802F-D47058D89FD0}" srcOrd="0" destOrd="0" presId="urn:microsoft.com/office/officeart/2005/8/layout/vList5"/>
    <dgm:cxn modelId="{92B7A72A-889A-487B-86DD-C6401F4F8585}" type="presOf" srcId="{FF884FA5-18F9-4A2B-BE73-B016FA49BC53}" destId="{2BC7D404-FB2D-436F-BB1A-1C1EC3D6699F}" srcOrd="0" destOrd="0" presId="urn:microsoft.com/office/officeart/2005/8/layout/vList5"/>
    <dgm:cxn modelId="{89EC98F8-77E3-DB4F-B2BD-85FFDDF4601E}" type="presOf" srcId="{163F6B4D-91E6-224D-BE34-F996063BAF6F}" destId="{ECB66E9C-8557-C14C-8472-58D7FB911000}" srcOrd="0" destOrd="0" presId="urn:microsoft.com/office/officeart/2005/8/layout/vList5"/>
    <dgm:cxn modelId="{990890C6-669A-C742-85D0-5F11A38F9DDC}" srcId="{163F6B4D-91E6-224D-BE34-F996063BAF6F}" destId="{7701FADD-70E0-B74E-A446-5C1D2BBBF74E}" srcOrd="1" destOrd="0" parTransId="{DDEAA9E0-EE79-7E47-B246-2EC357BEE7AB}" sibTransId="{37EF58B5-3CB3-F14B-8E61-B11BA7A58957}"/>
    <dgm:cxn modelId="{CB70487D-D6CB-0945-BFAC-FFC0F23A14A5}" type="presOf" srcId="{7701FADD-70E0-B74E-A446-5C1D2BBBF74E}" destId="{3A9EA753-4703-014D-83E1-52F8B1154924}" srcOrd="0" destOrd="0" presId="urn:microsoft.com/office/officeart/2005/8/layout/vList5"/>
    <dgm:cxn modelId="{D67BDC7B-66C5-4B3F-9F17-ED3C9886763F}" type="presOf" srcId="{D6FCE520-47F7-4297-A134-CE30D515B2D8}" destId="{2D81C7A6-D6F2-4123-8A28-AB36BB0345D1}" srcOrd="0" destOrd="0" presId="urn:microsoft.com/office/officeart/2005/8/layout/vList5"/>
    <dgm:cxn modelId="{2DB8B8B1-0141-4244-A742-FD7A73169C26}" srcId="{7701FADD-70E0-B74E-A446-5C1D2BBBF74E}" destId="{976B1EF7-5289-B14D-A303-B4DA11D6B3FE}" srcOrd="0" destOrd="0" parTransId="{074FA512-5F53-AB42-A506-BF95B545F0BC}" sibTransId="{B6215FB9-EA47-7249-89C1-5341E0793311}"/>
    <dgm:cxn modelId="{6C3F5F5B-D8D0-D249-B34A-FA1480199DA7}" type="presOf" srcId="{976B1EF7-5289-B14D-A303-B4DA11D6B3FE}" destId="{04A00B4B-B520-2748-8509-41D326B0515F}" srcOrd="0" destOrd="0" presId="urn:microsoft.com/office/officeart/2005/8/layout/vList5"/>
    <dgm:cxn modelId="{6C133003-C52D-5C46-8895-075DCAE4B4C5}" srcId="{163F6B4D-91E6-224D-BE34-F996063BAF6F}" destId="{7DF36F74-3F6B-7545-9FA9-C4B295CD57E7}" srcOrd="0" destOrd="0" parTransId="{39147B01-4F14-D548-9F99-7F462087EB1F}" sibTransId="{7E356809-7100-ED45-B1BE-B2E3ED769F03}"/>
    <dgm:cxn modelId="{C40FC246-A856-45A7-A8EC-224C5130EB51}" srcId="{163F6B4D-91E6-224D-BE34-F996063BAF6F}" destId="{FF884FA5-18F9-4A2B-BE73-B016FA49BC53}" srcOrd="2" destOrd="0" parTransId="{AC95DD0F-52C6-4613-9015-4B50B69C32FA}" sibTransId="{794D6BBD-36B8-46DD-92A7-2FF951DFA4E8}"/>
    <dgm:cxn modelId="{2E337171-96F7-7946-84B7-2A309C0114C5}" srcId="{7DF36F74-3F6B-7545-9FA9-C4B295CD57E7}" destId="{7A4E442D-B871-8244-8674-9578D4B7EE84}" srcOrd="0" destOrd="0" parTransId="{F8E676FB-E2FC-BF40-8DE1-71EBC5D59DB1}" sibTransId="{DA9426DD-0E16-F04A-B0F8-46AA694333D1}"/>
    <dgm:cxn modelId="{FBDE5D8A-6831-4C74-9388-FCD4F40B3FA1}" srcId="{FF884FA5-18F9-4A2B-BE73-B016FA49BC53}" destId="{D6FCE520-47F7-4297-A134-CE30D515B2D8}" srcOrd="0" destOrd="0" parTransId="{5DCD32A6-336E-481E-BC25-97180B2D9D53}" sibTransId="{FFC352BD-9A89-4566-9FFE-96D1C27E1423}"/>
    <dgm:cxn modelId="{4E7CCFA3-0213-BD4C-9CE2-6A681C139962}" type="presParOf" srcId="{ECB66E9C-8557-C14C-8472-58D7FB911000}" destId="{3CA8D9E4-61BB-904A-B5BB-9395734E424D}" srcOrd="0" destOrd="0" presId="urn:microsoft.com/office/officeart/2005/8/layout/vList5"/>
    <dgm:cxn modelId="{73053B26-3D46-FD44-A434-AFC1D6A2E9FF}" type="presParOf" srcId="{3CA8D9E4-61BB-904A-B5BB-9395734E424D}" destId="{A4822C61-B704-8F47-802F-D47058D89FD0}" srcOrd="0" destOrd="0" presId="urn:microsoft.com/office/officeart/2005/8/layout/vList5"/>
    <dgm:cxn modelId="{A3B32941-8851-804F-8D8A-7A0691B9A069}" type="presParOf" srcId="{3CA8D9E4-61BB-904A-B5BB-9395734E424D}" destId="{689A60FB-A17B-864B-B2C6-1D0A3CFFE3BF}" srcOrd="1" destOrd="0" presId="urn:microsoft.com/office/officeart/2005/8/layout/vList5"/>
    <dgm:cxn modelId="{282EA25C-4720-4244-9267-3454FC900FD7}" type="presParOf" srcId="{ECB66E9C-8557-C14C-8472-58D7FB911000}" destId="{282985E3-27C5-E244-95A1-25E584EEF2E7}" srcOrd="1" destOrd="0" presId="urn:microsoft.com/office/officeart/2005/8/layout/vList5"/>
    <dgm:cxn modelId="{D8B8C570-800B-7042-82D9-25ED09CADD29}" type="presParOf" srcId="{ECB66E9C-8557-C14C-8472-58D7FB911000}" destId="{E18B63C6-FE99-9540-94DE-501D3F414333}" srcOrd="2" destOrd="0" presId="urn:microsoft.com/office/officeart/2005/8/layout/vList5"/>
    <dgm:cxn modelId="{652B033B-77A7-EB4F-AAEB-89CD4546F2E1}" type="presParOf" srcId="{E18B63C6-FE99-9540-94DE-501D3F414333}" destId="{3A9EA753-4703-014D-83E1-52F8B1154924}" srcOrd="0" destOrd="0" presId="urn:microsoft.com/office/officeart/2005/8/layout/vList5"/>
    <dgm:cxn modelId="{85AD40C1-A7FD-BB48-90D6-833BF53C8211}" type="presParOf" srcId="{E18B63C6-FE99-9540-94DE-501D3F414333}" destId="{04A00B4B-B520-2748-8509-41D326B0515F}" srcOrd="1" destOrd="0" presId="urn:microsoft.com/office/officeart/2005/8/layout/vList5"/>
    <dgm:cxn modelId="{CE9B95A3-B955-4265-BFF5-FE87AE812574}" type="presParOf" srcId="{ECB66E9C-8557-C14C-8472-58D7FB911000}" destId="{63826070-E337-4DF2-98ED-A41DC9E239C8}" srcOrd="3" destOrd="0" presId="urn:microsoft.com/office/officeart/2005/8/layout/vList5"/>
    <dgm:cxn modelId="{29E21550-BA95-4951-B9A9-973F9B0D941D}" type="presParOf" srcId="{ECB66E9C-8557-C14C-8472-58D7FB911000}" destId="{E5FADFF0-F729-4D7C-9C33-22AC50BC5543}" srcOrd="4" destOrd="0" presId="urn:microsoft.com/office/officeart/2005/8/layout/vList5"/>
    <dgm:cxn modelId="{E3C2A1A4-A96B-4C52-9D8D-7BA74487CAE2}" type="presParOf" srcId="{E5FADFF0-F729-4D7C-9C33-22AC50BC5543}" destId="{2BC7D404-FB2D-436F-BB1A-1C1EC3D6699F}" srcOrd="0" destOrd="0" presId="urn:microsoft.com/office/officeart/2005/8/layout/vList5"/>
    <dgm:cxn modelId="{ACF1EC87-3369-4F5A-A278-80E72FBD495C}" type="presParOf" srcId="{E5FADFF0-F729-4D7C-9C33-22AC50BC5543}" destId="{2D81C7A6-D6F2-4123-8A28-AB36BB0345D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01BB95-785F-4BB2-9849-B3FCA0756ED1}"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de-DE"/>
        </a:p>
      </dgm:t>
    </dgm:pt>
    <dgm:pt modelId="{3B28CE75-C7FD-41CD-8C90-3C2A5F95C3CE}">
      <dgm:prSet phldrT="[Text]"/>
      <dgm:spPr/>
      <dgm:t>
        <a:bodyPr/>
        <a:lstStyle/>
        <a:p>
          <a:r>
            <a:rPr lang="de-DE" dirty="0"/>
            <a:t>Textkompetenz</a:t>
          </a:r>
        </a:p>
      </dgm:t>
    </dgm:pt>
    <dgm:pt modelId="{5D22DC4E-418F-4115-BDE0-996F5AD96A4A}" type="sibTrans" cxnId="{9009718E-8A76-442B-87D0-66A289920190}">
      <dgm:prSet/>
      <dgm:spPr/>
      <dgm:t>
        <a:bodyPr/>
        <a:lstStyle/>
        <a:p>
          <a:endParaRPr lang="de-DE"/>
        </a:p>
      </dgm:t>
    </dgm:pt>
    <dgm:pt modelId="{CD5BAFB8-0B41-4652-99E1-32025F752BB9}" type="parTrans" cxnId="{9009718E-8A76-442B-87D0-66A289920190}">
      <dgm:prSet/>
      <dgm:spPr/>
      <dgm:t>
        <a:bodyPr/>
        <a:lstStyle/>
        <a:p>
          <a:endParaRPr lang="de-DE"/>
        </a:p>
      </dgm:t>
    </dgm:pt>
    <dgm:pt modelId="{BA13736A-2ABC-46BB-8967-596BD42D00AD}">
      <dgm:prSet/>
      <dgm:spPr/>
      <dgm:t>
        <a:bodyPr/>
        <a:lstStyle/>
        <a:p>
          <a:r>
            <a:rPr lang="de-DE" dirty="0"/>
            <a:t>Sprachliche Register im Unterricht</a:t>
          </a:r>
        </a:p>
      </dgm:t>
    </dgm:pt>
    <dgm:pt modelId="{3E692F71-5D6E-4B8D-BC1A-E0B899FCF4FD}" type="parTrans" cxnId="{4043C857-18B4-46F7-A886-618B7B7F2A9E}">
      <dgm:prSet/>
      <dgm:spPr/>
      <dgm:t>
        <a:bodyPr/>
        <a:lstStyle/>
        <a:p>
          <a:endParaRPr lang="de-DE"/>
        </a:p>
      </dgm:t>
    </dgm:pt>
    <dgm:pt modelId="{CCAE37C2-D74C-43D3-8EFC-4F314C469D34}" type="sibTrans" cxnId="{4043C857-18B4-46F7-A886-618B7B7F2A9E}">
      <dgm:prSet/>
      <dgm:spPr/>
      <dgm:t>
        <a:bodyPr/>
        <a:lstStyle/>
        <a:p>
          <a:endParaRPr lang="de-DE"/>
        </a:p>
      </dgm:t>
    </dgm:pt>
    <dgm:pt modelId="{55B1E6C3-6FA7-4972-9E08-8BDBDB6D5B12}">
      <dgm:prSet/>
      <dgm:spPr/>
      <dgm:t>
        <a:bodyPr/>
        <a:lstStyle/>
        <a:p>
          <a:pPr>
            <a:buFont typeface="Arial" panose="020B0604020202020204" pitchFamily="34" charset="0"/>
            <a:buChar char="•"/>
          </a:pPr>
          <a:r>
            <a:rPr lang="de-DE" dirty="0"/>
            <a:t>Bildungssprache</a:t>
          </a:r>
        </a:p>
      </dgm:t>
    </dgm:pt>
    <dgm:pt modelId="{C207AAE0-8D35-473F-BE5B-20C1D7E08A2B}" type="parTrans" cxnId="{ADCD20D4-09FB-469B-ACD3-565CDDA0A05B}">
      <dgm:prSet/>
      <dgm:spPr/>
      <dgm:t>
        <a:bodyPr/>
        <a:lstStyle/>
        <a:p>
          <a:endParaRPr lang="de-DE"/>
        </a:p>
      </dgm:t>
    </dgm:pt>
    <dgm:pt modelId="{1700121C-9700-4BDD-B906-A19E51F13997}" type="sibTrans" cxnId="{ADCD20D4-09FB-469B-ACD3-565CDDA0A05B}">
      <dgm:prSet/>
      <dgm:spPr/>
      <dgm:t>
        <a:bodyPr/>
        <a:lstStyle/>
        <a:p>
          <a:endParaRPr lang="de-DE"/>
        </a:p>
      </dgm:t>
    </dgm:pt>
    <dgm:pt modelId="{F8639277-6BBE-4946-8E0C-EE22E3981D7B}">
      <dgm:prSet/>
      <dgm:spPr/>
      <dgm:t>
        <a:bodyPr/>
        <a:lstStyle/>
        <a:p>
          <a:pPr>
            <a:buFont typeface="Arial" panose="020B0604020202020204" pitchFamily="34" charset="0"/>
            <a:buChar char="•"/>
          </a:pPr>
          <a:r>
            <a:rPr lang="de-DE" dirty="0"/>
            <a:t>Fachsprache</a:t>
          </a:r>
        </a:p>
      </dgm:t>
    </dgm:pt>
    <dgm:pt modelId="{1E6DB64D-4F03-4262-9A5C-DB3BA26617E2}" type="parTrans" cxnId="{2FC8825C-74BA-45F0-BEE1-1E5A81A3CB0D}">
      <dgm:prSet/>
      <dgm:spPr/>
      <dgm:t>
        <a:bodyPr/>
        <a:lstStyle/>
        <a:p>
          <a:endParaRPr lang="de-DE"/>
        </a:p>
      </dgm:t>
    </dgm:pt>
    <dgm:pt modelId="{542199AA-2586-4583-8BB0-DFF7CA476383}" type="sibTrans" cxnId="{2FC8825C-74BA-45F0-BEE1-1E5A81A3CB0D}">
      <dgm:prSet/>
      <dgm:spPr/>
      <dgm:t>
        <a:bodyPr/>
        <a:lstStyle/>
        <a:p>
          <a:endParaRPr lang="de-DE"/>
        </a:p>
      </dgm:t>
    </dgm:pt>
    <dgm:pt modelId="{98B7A2BE-3100-4B7B-86E0-2FA12F77263D}">
      <dgm:prSet/>
      <dgm:spPr/>
      <dgm:t>
        <a:bodyPr/>
        <a:lstStyle/>
        <a:p>
          <a:pPr>
            <a:buFont typeface="Arial" panose="020B0604020202020204" pitchFamily="34" charset="0"/>
            <a:buChar char="•"/>
          </a:pPr>
          <a:r>
            <a:rPr lang="de-DE"/>
            <a:t>Berufssprache</a:t>
          </a:r>
          <a:endParaRPr lang="de-DE" dirty="0"/>
        </a:p>
      </dgm:t>
    </dgm:pt>
    <dgm:pt modelId="{C399BFE9-B82C-4C8C-92FB-677F3AFAF0C2}" type="parTrans" cxnId="{7DF2542E-04E1-4C25-A96D-41B956E4952E}">
      <dgm:prSet/>
      <dgm:spPr/>
    </dgm:pt>
    <dgm:pt modelId="{82DD6477-8815-4010-930C-11056C517CE8}" type="sibTrans" cxnId="{7DF2542E-04E1-4C25-A96D-41B956E4952E}">
      <dgm:prSet/>
      <dgm:spPr/>
    </dgm:pt>
    <dgm:pt modelId="{CF2AC5F0-1C57-4174-9252-8EBAC59BD9F6}" type="pres">
      <dgm:prSet presAssocID="{C901BB95-785F-4BB2-9849-B3FCA0756ED1}" presName="Name0" presStyleCnt="0">
        <dgm:presLayoutVars>
          <dgm:chMax val="7"/>
          <dgm:chPref val="7"/>
          <dgm:dir/>
        </dgm:presLayoutVars>
      </dgm:prSet>
      <dgm:spPr/>
      <dgm:t>
        <a:bodyPr/>
        <a:lstStyle/>
        <a:p>
          <a:endParaRPr lang="de-DE"/>
        </a:p>
      </dgm:t>
    </dgm:pt>
    <dgm:pt modelId="{5E2A32DB-7EC0-434C-B2EB-CBCF16523135}" type="pres">
      <dgm:prSet presAssocID="{C901BB95-785F-4BB2-9849-B3FCA0756ED1}" presName="Name1" presStyleCnt="0"/>
      <dgm:spPr/>
    </dgm:pt>
    <dgm:pt modelId="{F819871A-E79B-4D14-9C88-39A88309526D}" type="pres">
      <dgm:prSet presAssocID="{C901BB95-785F-4BB2-9849-B3FCA0756ED1}" presName="cycle" presStyleCnt="0"/>
      <dgm:spPr/>
    </dgm:pt>
    <dgm:pt modelId="{F8B2D8D5-1677-4862-9508-BCC29A761CDD}" type="pres">
      <dgm:prSet presAssocID="{C901BB95-785F-4BB2-9849-B3FCA0756ED1}" presName="srcNode" presStyleLbl="node1" presStyleIdx="0" presStyleCnt="5"/>
      <dgm:spPr/>
    </dgm:pt>
    <dgm:pt modelId="{C7921C71-D269-4FFD-952A-9AE5DC4B9B26}" type="pres">
      <dgm:prSet presAssocID="{C901BB95-785F-4BB2-9849-B3FCA0756ED1}" presName="conn" presStyleLbl="parChTrans1D2" presStyleIdx="0" presStyleCnt="1"/>
      <dgm:spPr/>
      <dgm:t>
        <a:bodyPr/>
        <a:lstStyle/>
        <a:p>
          <a:endParaRPr lang="de-DE"/>
        </a:p>
      </dgm:t>
    </dgm:pt>
    <dgm:pt modelId="{A31E2B67-A253-46A2-84ED-4D52A44E775B}" type="pres">
      <dgm:prSet presAssocID="{C901BB95-785F-4BB2-9849-B3FCA0756ED1}" presName="extraNode" presStyleLbl="node1" presStyleIdx="0" presStyleCnt="5"/>
      <dgm:spPr/>
    </dgm:pt>
    <dgm:pt modelId="{C4670574-B1CE-499F-9C31-A631D80CAAC0}" type="pres">
      <dgm:prSet presAssocID="{C901BB95-785F-4BB2-9849-B3FCA0756ED1}" presName="dstNode" presStyleLbl="node1" presStyleIdx="0" presStyleCnt="5"/>
      <dgm:spPr/>
    </dgm:pt>
    <dgm:pt modelId="{F342CDCC-29D3-4B9D-B9D1-28C6E09579A5}" type="pres">
      <dgm:prSet presAssocID="{3B28CE75-C7FD-41CD-8C90-3C2A5F95C3CE}" presName="text_1" presStyleLbl="node1" presStyleIdx="0" presStyleCnt="5">
        <dgm:presLayoutVars>
          <dgm:bulletEnabled val="1"/>
        </dgm:presLayoutVars>
      </dgm:prSet>
      <dgm:spPr/>
      <dgm:t>
        <a:bodyPr/>
        <a:lstStyle/>
        <a:p>
          <a:endParaRPr lang="de-DE"/>
        </a:p>
      </dgm:t>
    </dgm:pt>
    <dgm:pt modelId="{B9077D14-9D05-49DC-BCB3-A35924F30175}" type="pres">
      <dgm:prSet presAssocID="{3B28CE75-C7FD-41CD-8C90-3C2A5F95C3CE}" presName="accent_1" presStyleCnt="0"/>
      <dgm:spPr/>
    </dgm:pt>
    <dgm:pt modelId="{EF9C9375-61BD-4B84-B5D3-2E34BF693A14}" type="pres">
      <dgm:prSet presAssocID="{3B28CE75-C7FD-41CD-8C90-3C2A5F95C3CE}" presName="accentRepeatNode" presStyleLbl="solidFgAcc1" presStyleIdx="0" presStyleCnt="5"/>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de-DE"/>
        </a:p>
      </dgm:t>
    </dgm:pt>
    <dgm:pt modelId="{AF742398-9C52-4495-ADA9-EADBB55CB0D1}" type="pres">
      <dgm:prSet presAssocID="{BA13736A-2ABC-46BB-8967-596BD42D00AD}" presName="text_2" presStyleLbl="node1" presStyleIdx="1" presStyleCnt="5">
        <dgm:presLayoutVars>
          <dgm:bulletEnabled val="1"/>
        </dgm:presLayoutVars>
      </dgm:prSet>
      <dgm:spPr/>
      <dgm:t>
        <a:bodyPr/>
        <a:lstStyle/>
        <a:p>
          <a:endParaRPr lang="de-DE"/>
        </a:p>
      </dgm:t>
    </dgm:pt>
    <dgm:pt modelId="{F4B9989B-8533-4E37-81EB-969E88D1145C}" type="pres">
      <dgm:prSet presAssocID="{BA13736A-2ABC-46BB-8967-596BD42D00AD}" presName="accent_2" presStyleCnt="0"/>
      <dgm:spPr/>
    </dgm:pt>
    <dgm:pt modelId="{1465F310-8B9F-44AE-A00D-5B14766E66F7}" type="pres">
      <dgm:prSet presAssocID="{BA13736A-2ABC-46BB-8967-596BD42D00AD}" presName="accentRepeatNode" presStyleLbl="solidFgAcc1" presStyleIdx="1" presStyleCnt="5"/>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de-DE"/>
        </a:p>
      </dgm:t>
    </dgm:pt>
    <dgm:pt modelId="{71A701F8-DB99-4123-A25D-C3F8BA5E4756}" type="pres">
      <dgm:prSet presAssocID="{55B1E6C3-6FA7-4972-9E08-8BDBDB6D5B12}" presName="text_3" presStyleLbl="node1" presStyleIdx="2" presStyleCnt="5">
        <dgm:presLayoutVars>
          <dgm:bulletEnabled val="1"/>
        </dgm:presLayoutVars>
      </dgm:prSet>
      <dgm:spPr/>
      <dgm:t>
        <a:bodyPr/>
        <a:lstStyle/>
        <a:p>
          <a:endParaRPr lang="de-DE"/>
        </a:p>
      </dgm:t>
    </dgm:pt>
    <dgm:pt modelId="{5E66CF2B-78E9-46DA-8279-5EBD8CEEE56F}" type="pres">
      <dgm:prSet presAssocID="{55B1E6C3-6FA7-4972-9E08-8BDBDB6D5B12}" presName="accent_3" presStyleCnt="0"/>
      <dgm:spPr/>
    </dgm:pt>
    <dgm:pt modelId="{07576BC8-3023-4DF9-9B48-4A4F33F3FA91}" type="pres">
      <dgm:prSet presAssocID="{55B1E6C3-6FA7-4972-9E08-8BDBDB6D5B12}" presName="accentRepeatNode" presStyleLbl="solidFgAcc1" presStyleIdx="2" presStyleCnt="5"/>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de-DE"/>
        </a:p>
      </dgm:t>
    </dgm:pt>
    <dgm:pt modelId="{43E86C64-CFD6-4D4D-91C2-A3211E851DC1}" type="pres">
      <dgm:prSet presAssocID="{F8639277-6BBE-4946-8E0C-EE22E3981D7B}" presName="text_4" presStyleLbl="node1" presStyleIdx="3" presStyleCnt="5">
        <dgm:presLayoutVars>
          <dgm:bulletEnabled val="1"/>
        </dgm:presLayoutVars>
      </dgm:prSet>
      <dgm:spPr/>
      <dgm:t>
        <a:bodyPr/>
        <a:lstStyle/>
        <a:p>
          <a:endParaRPr lang="de-DE"/>
        </a:p>
      </dgm:t>
    </dgm:pt>
    <dgm:pt modelId="{D270A6E2-6698-46C6-8741-93D192A4998B}" type="pres">
      <dgm:prSet presAssocID="{F8639277-6BBE-4946-8E0C-EE22E3981D7B}" presName="accent_4" presStyleCnt="0"/>
      <dgm:spPr/>
    </dgm:pt>
    <dgm:pt modelId="{0511A581-BB32-4526-BD1A-F426DC589BFC}" type="pres">
      <dgm:prSet presAssocID="{F8639277-6BBE-4946-8E0C-EE22E3981D7B}" presName="accentRepeatNode" presStyleLbl="solidFgAcc1" presStyleIdx="3" presStyleCnt="5"/>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de-DE"/>
        </a:p>
      </dgm:t>
    </dgm:pt>
    <dgm:pt modelId="{8A278CDD-6D38-4B6C-BC1A-4218FF9CD26A}" type="pres">
      <dgm:prSet presAssocID="{98B7A2BE-3100-4B7B-86E0-2FA12F77263D}" presName="text_5" presStyleLbl="node1" presStyleIdx="4" presStyleCnt="5">
        <dgm:presLayoutVars>
          <dgm:bulletEnabled val="1"/>
        </dgm:presLayoutVars>
      </dgm:prSet>
      <dgm:spPr/>
      <dgm:t>
        <a:bodyPr/>
        <a:lstStyle/>
        <a:p>
          <a:endParaRPr lang="de-DE"/>
        </a:p>
      </dgm:t>
    </dgm:pt>
    <dgm:pt modelId="{0CD05B25-EC31-4174-868B-7D4EEC69EEDE}" type="pres">
      <dgm:prSet presAssocID="{98B7A2BE-3100-4B7B-86E0-2FA12F77263D}" presName="accent_5" presStyleCnt="0"/>
      <dgm:spPr/>
    </dgm:pt>
    <dgm:pt modelId="{1CA9504C-08AE-4A95-9F31-668D18C417E2}" type="pres">
      <dgm:prSet presAssocID="{98B7A2BE-3100-4B7B-86E0-2FA12F77263D}" presName="accentRepeatNode" presStyleLbl="solidFgAcc1" presStyleIdx="4" presStyleCnt="5"/>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de-DE"/>
        </a:p>
      </dgm:t>
    </dgm:pt>
  </dgm:ptLst>
  <dgm:cxnLst>
    <dgm:cxn modelId="{4043C857-18B4-46F7-A886-618B7B7F2A9E}" srcId="{C901BB95-785F-4BB2-9849-B3FCA0756ED1}" destId="{BA13736A-2ABC-46BB-8967-596BD42D00AD}" srcOrd="1" destOrd="0" parTransId="{3E692F71-5D6E-4B8D-BC1A-E0B899FCF4FD}" sibTransId="{CCAE37C2-D74C-43D3-8EFC-4F314C469D34}"/>
    <dgm:cxn modelId="{9009718E-8A76-442B-87D0-66A289920190}" srcId="{C901BB95-785F-4BB2-9849-B3FCA0756ED1}" destId="{3B28CE75-C7FD-41CD-8C90-3C2A5F95C3CE}" srcOrd="0" destOrd="0" parTransId="{CD5BAFB8-0B41-4652-99E1-32025F752BB9}" sibTransId="{5D22DC4E-418F-4115-BDE0-996F5AD96A4A}"/>
    <dgm:cxn modelId="{CE8552FE-F641-4BFE-990C-AE95C858CDCF}" type="presOf" srcId="{C901BB95-785F-4BB2-9849-B3FCA0756ED1}" destId="{CF2AC5F0-1C57-4174-9252-8EBAC59BD9F6}" srcOrd="0" destOrd="0" presId="urn:microsoft.com/office/officeart/2008/layout/VerticalCurvedList"/>
    <dgm:cxn modelId="{3E2A3B43-ED4A-4E76-97E5-78BAFA5D2BF4}" type="presOf" srcId="{5D22DC4E-418F-4115-BDE0-996F5AD96A4A}" destId="{C7921C71-D269-4FFD-952A-9AE5DC4B9B26}" srcOrd="0" destOrd="0" presId="urn:microsoft.com/office/officeart/2008/layout/VerticalCurvedList"/>
    <dgm:cxn modelId="{12072823-DAD2-49CF-A85D-2E0E0988C783}" type="presOf" srcId="{BA13736A-2ABC-46BB-8967-596BD42D00AD}" destId="{AF742398-9C52-4495-ADA9-EADBB55CB0D1}" srcOrd="0" destOrd="0" presId="urn:microsoft.com/office/officeart/2008/layout/VerticalCurvedList"/>
    <dgm:cxn modelId="{ADCD20D4-09FB-469B-ACD3-565CDDA0A05B}" srcId="{C901BB95-785F-4BB2-9849-B3FCA0756ED1}" destId="{55B1E6C3-6FA7-4972-9E08-8BDBDB6D5B12}" srcOrd="2" destOrd="0" parTransId="{C207AAE0-8D35-473F-BE5B-20C1D7E08A2B}" sibTransId="{1700121C-9700-4BDD-B906-A19E51F13997}"/>
    <dgm:cxn modelId="{DEB54FEC-1DDA-4FCA-9950-FA9AC54AA6C5}" type="presOf" srcId="{3B28CE75-C7FD-41CD-8C90-3C2A5F95C3CE}" destId="{F342CDCC-29D3-4B9D-B9D1-28C6E09579A5}" srcOrd="0" destOrd="0" presId="urn:microsoft.com/office/officeart/2008/layout/VerticalCurvedList"/>
    <dgm:cxn modelId="{7DF2542E-04E1-4C25-A96D-41B956E4952E}" srcId="{C901BB95-785F-4BB2-9849-B3FCA0756ED1}" destId="{98B7A2BE-3100-4B7B-86E0-2FA12F77263D}" srcOrd="4" destOrd="0" parTransId="{C399BFE9-B82C-4C8C-92FB-677F3AFAF0C2}" sibTransId="{82DD6477-8815-4010-930C-11056C517CE8}"/>
    <dgm:cxn modelId="{5EBA4B33-4597-4B1E-B51C-AD7BEAACBE1C}" type="presOf" srcId="{F8639277-6BBE-4946-8E0C-EE22E3981D7B}" destId="{43E86C64-CFD6-4D4D-91C2-A3211E851DC1}" srcOrd="0" destOrd="0" presId="urn:microsoft.com/office/officeart/2008/layout/VerticalCurvedList"/>
    <dgm:cxn modelId="{C876F83B-1BB2-4BBD-84EB-C8122063372B}" type="presOf" srcId="{98B7A2BE-3100-4B7B-86E0-2FA12F77263D}" destId="{8A278CDD-6D38-4B6C-BC1A-4218FF9CD26A}" srcOrd="0" destOrd="0" presId="urn:microsoft.com/office/officeart/2008/layout/VerticalCurvedList"/>
    <dgm:cxn modelId="{E2B83328-4BF9-4E53-8505-D90FCD1C2BF5}" type="presOf" srcId="{55B1E6C3-6FA7-4972-9E08-8BDBDB6D5B12}" destId="{71A701F8-DB99-4123-A25D-C3F8BA5E4756}" srcOrd="0" destOrd="0" presId="urn:microsoft.com/office/officeart/2008/layout/VerticalCurvedList"/>
    <dgm:cxn modelId="{2FC8825C-74BA-45F0-BEE1-1E5A81A3CB0D}" srcId="{C901BB95-785F-4BB2-9849-B3FCA0756ED1}" destId="{F8639277-6BBE-4946-8E0C-EE22E3981D7B}" srcOrd="3" destOrd="0" parTransId="{1E6DB64D-4F03-4262-9A5C-DB3BA26617E2}" sibTransId="{542199AA-2586-4583-8BB0-DFF7CA476383}"/>
    <dgm:cxn modelId="{6A71DB95-548D-4AD9-828E-D2BE896E239B}" type="presParOf" srcId="{CF2AC5F0-1C57-4174-9252-8EBAC59BD9F6}" destId="{5E2A32DB-7EC0-434C-B2EB-CBCF16523135}" srcOrd="0" destOrd="0" presId="urn:microsoft.com/office/officeart/2008/layout/VerticalCurvedList"/>
    <dgm:cxn modelId="{8BEE6BAB-DCEF-46E5-9EE7-A77A287250F3}" type="presParOf" srcId="{5E2A32DB-7EC0-434C-B2EB-CBCF16523135}" destId="{F819871A-E79B-4D14-9C88-39A88309526D}" srcOrd="0" destOrd="0" presId="urn:microsoft.com/office/officeart/2008/layout/VerticalCurvedList"/>
    <dgm:cxn modelId="{63679178-B4DA-4B6D-B989-681BEC131E1C}" type="presParOf" srcId="{F819871A-E79B-4D14-9C88-39A88309526D}" destId="{F8B2D8D5-1677-4862-9508-BCC29A761CDD}" srcOrd="0" destOrd="0" presId="urn:microsoft.com/office/officeart/2008/layout/VerticalCurvedList"/>
    <dgm:cxn modelId="{098F24A0-A9C1-4DA9-941C-51D3F5F5C547}" type="presParOf" srcId="{F819871A-E79B-4D14-9C88-39A88309526D}" destId="{C7921C71-D269-4FFD-952A-9AE5DC4B9B26}" srcOrd="1" destOrd="0" presId="urn:microsoft.com/office/officeart/2008/layout/VerticalCurvedList"/>
    <dgm:cxn modelId="{BD0593E0-B220-4759-90A5-EF67D1E6164E}" type="presParOf" srcId="{F819871A-E79B-4D14-9C88-39A88309526D}" destId="{A31E2B67-A253-46A2-84ED-4D52A44E775B}" srcOrd="2" destOrd="0" presId="urn:microsoft.com/office/officeart/2008/layout/VerticalCurvedList"/>
    <dgm:cxn modelId="{1BB097DB-55FE-45C8-991A-485B83F00C4C}" type="presParOf" srcId="{F819871A-E79B-4D14-9C88-39A88309526D}" destId="{C4670574-B1CE-499F-9C31-A631D80CAAC0}" srcOrd="3" destOrd="0" presId="urn:microsoft.com/office/officeart/2008/layout/VerticalCurvedList"/>
    <dgm:cxn modelId="{C02409B5-BEE2-4092-8733-E8A7E1EB2636}" type="presParOf" srcId="{5E2A32DB-7EC0-434C-B2EB-CBCF16523135}" destId="{F342CDCC-29D3-4B9D-B9D1-28C6E09579A5}" srcOrd="1" destOrd="0" presId="urn:microsoft.com/office/officeart/2008/layout/VerticalCurvedList"/>
    <dgm:cxn modelId="{C2494910-A354-43B3-88D8-4A8F20F43DB0}" type="presParOf" srcId="{5E2A32DB-7EC0-434C-B2EB-CBCF16523135}" destId="{B9077D14-9D05-49DC-BCB3-A35924F30175}" srcOrd="2" destOrd="0" presId="urn:microsoft.com/office/officeart/2008/layout/VerticalCurvedList"/>
    <dgm:cxn modelId="{309EE26F-87E7-4493-8E44-828A8EE9F4FF}" type="presParOf" srcId="{B9077D14-9D05-49DC-BCB3-A35924F30175}" destId="{EF9C9375-61BD-4B84-B5D3-2E34BF693A14}" srcOrd="0" destOrd="0" presId="urn:microsoft.com/office/officeart/2008/layout/VerticalCurvedList"/>
    <dgm:cxn modelId="{CF054527-7FD5-43EC-A6D8-27C7E64F3507}" type="presParOf" srcId="{5E2A32DB-7EC0-434C-B2EB-CBCF16523135}" destId="{AF742398-9C52-4495-ADA9-EADBB55CB0D1}" srcOrd="3" destOrd="0" presId="urn:microsoft.com/office/officeart/2008/layout/VerticalCurvedList"/>
    <dgm:cxn modelId="{011EBAB0-059E-4CB3-8DEB-3EBB555F4DDA}" type="presParOf" srcId="{5E2A32DB-7EC0-434C-B2EB-CBCF16523135}" destId="{F4B9989B-8533-4E37-81EB-969E88D1145C}" srcOrd="4" destOrd="0" presId="urn:microsoft.com/office/officeart/2008/layout/VerticalCurvedList"/>
    <dgm:cxn modelId="{F28A056E-E869-4022-A7EE-45D030C964E6}" type="presParOf" srcId="{F4B9989B-8533-4E37-81EB-969E88D1145C}" destId="{1465F310-8B9F-44AE-A00D-5B14766E66F7}" srcOrd="0" destOrd="0" presId="urn:microsoft.com/office/officeart/2008/layout/VerticalCurvedList"/>
    <dgm:cxn modelId="{519D464F-5053-4FBC-AE98-DA3FFD56DE8D}" type="presParOf" srcId="{5E2A32DB-7EC0-434C-B2EB-CBCF16523135}" destId="{71A701F8-DB99-4123-A25D-C3F8BA5E4756}" srcOrd="5" destOrd="0" presId="urn:microsoft.com/office/officeart/2008/layout/VerticalCurvedList"/>
    <dgm:cxn modelId="{9B20386C-761F-4593-A30D-AB605ABD6437}" type="presParOf" srcId="{5E2A32DB-7EC0-434C-B2EB-CBCF16523135}" destId="{5E66CF2B-78E9-46DA-8279-5EBD8CEEE56F}" srcOrd="6" destOrd="0" presId="urn:microsoft.com/office/officeart/2008/layout/VerticalCurvedList"/>
    <dgm:cxn modelId="{82E58050-451F-45B6-8B95-54267A00F89D}" type="presParOf" srcId="{5E66CF2B-78E9-46DA-8279-5EBD8CEEE56F}" destId="{07576BC8-3023-4DF9-9B48-4A4F33F3FA91}" srcOrd="0" destOrd="0" presId="urn:microsoft.com/office/officeart/2008/layout/VerticalCurvedList"/>
    <dgm:cxn modelId="{95DA57B0-76BD-4475-8F0E-2A80D42D4B58}" type="presParOf" srcId="{5E2A32DB-7EC0-434C-B2EB-CBCF16523135}" destId="{43E86C64-CFD6-4D4D-91C2-A3211E851DC1}" srcOrd="7" destOrd="0" presId="urn:microsoft.com/office/officeart/2008/layout/VerticalCurvedList"/>
    <dgm:cxn modelId="{2C5AEB66-C859-4630-BCE5-518AD90378DD}" type="presParOf" srcId="{5E2A32DB-7EC0-434C-B2EB-CBCF16523135}" destId="{D270A6E2-6698-46C6-8741-93D192A4998B}" srcOrd="8" destOrd="0" presId="urn:microsoft.com/office/officeart/2008/layout/VerticalCurvedList"/>
    <dgm:cxn modelId="{FBEDDBBF-9C7A-4C83-BA79-D127EDD568B1}" type="presParOf" srcId="{D270A6E2-6698-46C6-8741-93D192A4998B}" destId="{0511A581-BB32-4526-BD1A-F426DC589BFC}" srcOrd="0" destOrd="0" presId="urn:microsoft.com/office/officeart/2008/layout/VerticalCurvedList"/>
    <dgm:cxn modelId="{67F1A80A-7CCA-49A5-83C8-D5C1EF0263EB}" type="presParOf" srcId="{5E2A32DB-7EC0-434C-B2EB-CBCF16523135}" destId="{8A278CDD-6D38-4B6C-BC1A-4218FF9CD26A}" srcOrd="9" destOrd="0" presId="urn:microsoft.com/office/officeart/2008/layout/VerticalCurvedList"/>
    <dgm:cxn modelId="{07C4C4A4-1BF7-4295-AC46-A8D0AE3B65B6}" type="presParOf" srcId="{5E2A32DB-7EC0-434C-B2EB-CBCF16523135}" destId="{0CD05B25-EC31-4174-868B-7D4EEC69EEDE}" srcOrd="10" destOrd="0" presId="urn:microsoft.com/office/officeart/2008/layout/VerticalCurvedList"/>
    <dgm:cxn modelId="{08E24F57-7E1E-4DBA-8ACE-87409F394515}" type="presParOf" srcId="{0CD05B25-EC31-4174-868B-7D4EEC69EEDE}" destId="{1CA9504C-08AE-4A95-9F31-668D18C417E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64ADA-A9C3-48CE-8347-ED667CE16ED6}">
      <dsp:nvSpPr>
        <dsp:cNvPr id="0" name=""/>
        <dsp:cNvSpPr/>
      </dsp:nvSpPr>
      <dsp:spPr>
        <a:xfrm>
          <a:off x="1474889" y="-256737"/>
          <a:ext cx="5043109" cy="5043109"/>
        </a:xfrm>
        <a:prstGeom prst="circularArrow">
          <a:avLst>
            <a:gd name="adj1" fmla="val 5544"/>
            <a:gd name="adj2" fmla="val 330680"/>
            <a:gd name="adj3" fmla="val 13901868"/>
            <a:gd name="adj4" fmla="val 17309783"/>
            <a:gd name="adj5" fmla="val 5757"/>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6741B13-0897-40C2-8F2B-9BB5AA3049AA}">
      <dsp:nvSpPr>
        <dsp:cNvPr id="0" name=""/>
        <dsp:cNvSpPr/>
      </dsp:nvSpPr>
      <dsp:spPr>
        <a:xfrm>
          <a:off x="2880443" y="1629"/>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(9) Diagnostik &amp; Schulentwicklung</a:t>
          </a:r>
          <a:endParaRPr lang="de-DE" sz="1800" kern="1200" dirty="0"/>
        </a:p>
      </dsp:txBody>
      <dsp:txXfrm>
        <a:off x="2912164" y="33350"/>
        <a:ext cx="2168559" cy="586370"/>
      </dsp:txXfrm>
    </dsp:sp>
    <dsp:sp modelId="{B0D3CCDC-C10B-47A8-B946-1A43B4312188}">
      <dsp:nvSpPr>
        <dsp:cNvPr id="0" name=""/>
        <dsp:cNvSpPr/>
      </dsp:nvSpPr>
      <dsp:spPr>
        <a:xfrm>
          <a:off x="5106577" y="864103"/>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(1) Einführung</a:t>
          </a:r>
          <a:endParaRPr lang="de-DE" sz="1800" kern="1200" dirty="0"/>
        </a:p>
      </dsp:txBody>
      <dsp:txXfrm>
        <a:off x="5138298" y="895824"/>
        <a:ext cx="2168559" cy="586370"/>
      </dsp:txXfrm>
    </dsp:sp>
    <dsp:sp modelId="{5B0873A4-F700-4F29-9748-98C5C8521A46}">
      <dsp:nvSpPr>
        <dsp:cNvPr id="0" name=""/>
        <dsp:cNvSpPr/>
      </dsp:nvSpPr>
      <dsp:spPr>
        <a:xfrm>
          <a:off x="5601889" y="1800194"/>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(2) Grundlagen Unterrichtsplanung</a:t>
          </a:r>
          <a:endParaRPr lang="de-DE" sz="1800" kern="1200" dirty="0"/>
        </a:p>
      </dsp:txBody>
      <dsp:txXfrm>
        <a:off x="5633610" y="1831915"/>
        <a:ext cx="2168559" cy="586370"/>
      </dsp:txXfrm>
    </dsp:sp>
    <dsp:sp modelId="{8662FC47-0303-4D47-8B68-4B9CB86DE8E5}">
      <dsp:nvSpPr>
        <dsp:cNvPr id="0" name=""/>
        <dsp:cNvSpPr/>
      </dsp:nvSpPr>
      <dsp:spPr>
        <a:xfrm>
          <a:off x="5328593" y="2808315"/>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(3) Fachvokabular</a:t>
          </a:r>
          <a:endParaRPr lang="de-DE" sz="1800" kern="1200" dirty="0"/>
        </a:p>
      </dsp:txBody>
      <dsp:txXfrm>
        <a:off x="5360314" y="2840036"/>
        <a:ext cx="2168559" cy="586370"/>
      </dsp:txXfrm>
    </dsp:sp>
    <dsp:sp modelId="{134C7451-639C-4FBE-AA6F-5299AC7B02C6}">
      <dsp:nvSpPr>
        <dsp:cNvPr id="0" name=""/>
        <dsp:cNvSpPr/>
      </dsp:nvSpPr>
      <dsp:spPr>
        <a:xfrm>
          <a:off x="4325691" y="3816431"/>
          <a:ext cx="2232001" cy="649812"/>
        </a:xfrm>
        <a:prstGeom prst="round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w="57150">
          <a:solidFill>
            <a:srgbClr val="C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solidFill>
                <a:prstClr val="white"/>
              </a:solidFill>
              <a:effectLst/>
              <a:uLnTx/>
              <a:uFillTx/>
              <a:latin typeface="Calibri"/>
              <a:ea typeface="+mn-ea"/>
              <a:cs typeface="+mn-cs"/>
            </a:rPr>
            <a:t>(4) Fachtexte</a:t>
          </a:r>
          <a:endParaRPr kumimoji="0" lang="de-DE" sz="1800" b="0" i="0" u="none" strike="noStrike" kern="1200" cap="none" spc="0" normalizeH="0" baseline="0" dirty="0">
            <a:ln/>
            <a:solidFill>
              <a:prstClr val="white"/>
            </a:solidFill>
            <a:effectLst/>
            <a:uLnTx/>
            <a:uFillTx/>
            <a:latin typeface="Calibri"/>
            <a:ea typeface="+mn-ea"/>
            <a:cs typeface="+mn-cs"/>
          </a:endParaRPr>
        </a:p>
      </dsp:txBody>
      <dsp:txXfrm>
        <a:off x="4357412" y="3848152"/>
        <a:ext cx="2168559" cy="586370"/>
      </dsp:txXfrm>
    </dsp:sp>
    <dsp:sp modelId="{0B8155CE-6EE0-4AF4-894D-E04F676935EB}">
      <dsp:nvSpPr>
        <dsp:cNvPr id="0" name=""/>
        <dsp:cNvSpPr/>
      </dsp:nvSpPr>
      <dsp:spPr>
        <a:xfrm>
          <a:off x="1440155" y="3816434"/>
          <a:ext cx="2232001" cy="649812"/>
        </a:xfrm>
        <a:prstGeom prst="round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solidFill>
                <a:prstClr val="white"/>
              </a:solidFill>
              <a:effectLst/>
              <a:uLnTx/>
              <a:uFillTx/>
              <a:latin typeface="Calibri"/>
              <a:ea typeface="+mn-ea"/>
              <a:cs typeface="+mn-cs"/>
            </a:rPr>
            <a:t>(5) Lesestrategien</a:t>
          </a:r>
          <a:endParaRPr kumimoji="0" lang="de-DE" sz="1800" b="0" i="0" u="none" strike="noStrike" kern="1200" cap="none" spc="0" normalizeH="0" baseline="0" dirty="0">
            <a:ln/>
            <a:solidFill>
              <a:prstClr val="white"/>
            </a:solidFill>
            <a:effectLst/>
            <a:uLnTx/>
            <a:uFillTx/>
            <a:latin typeface="Calibri"/>
            <a:ea typeface="+mn-ea"/>
            <a:cs typeface="+mn-cs"/>
          </a:endParaRPr>
        </a:p>
      </dsp:txBody>
      <dsp:txXfrm>
        <a:off x="1471876" y="3848155"/>
        <a:ext cx="2168559" cy="586370"/>
      </dsp:txXfrm>
    </dsp:sp>
    <dsp:sp modelId="{696611D4-6ECB-43EC-9631-563BE88C2595}">
      <dsp:nvSpPr>
        <dsp:cNvPr id="0" name=""/>
        <dsp:cNvSpPr/>
      </dsp:nvSpPr>
      <dsp:spPr>
        <a:xfrm>
          <a:off x="591896" y="2808298"/>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(6) Schreibstrategien</a:t>
          </a:r>
          <a:endParaRPr lang="de-DE" sz="1800" kern="1200" dirty="0"/>
        </a:p>
      </dsp:txBody>
      <dsp:txXfrm>
        <a:off x="623617" y="2840019"/>
        <a:ext cx="2168559" cy="586370"/>
      </dsp:txXfrm>
    </dsp:sp>
    <dsp:sp modelId="{E822C1D9-1126-4C86-AF63-B48D0FF35DD5}">
      <dsp:nvSpPr>
        <dsp:cNvPr id="0" name=""/>
        <dsp:cNvSpPr/>
      </dsp:nvSpPr>
      <dsp:spPr>
        <a:xfrm>
          <a:off x="348683" y="1800196"/>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lang="de-DE" sz="1800" kern="1200" dirty="0"/>
            <a:t>(7) Mehrsprachige</a:t>
          </a:r>
          <a:r>
            <a:rPr lang="de-DE" sz="1800" kern="1200" baseline="0" dirty="0"/>
            <a:t> Lernende</a:t>
          </a:r>
          <a:endParaRPr lang="de-DE" sz="1800" kern="1200" dirty="0"/>
        </a:p>
      </dsp:txBody>
      <dsp:txXfrm>
        <a:off x="380404" y="1831917"/>
        <a:ext cx="2168559" cy="586370"/>
      </dsp:txXfrm>
    </dsp:sp>
    <dsp:sp modelId="{3C1A539E-6DA6-44CB-8349-72FEDF1C9AA3}">
      <dsp:nvSpPr>
        <dsp:cNvPr id="0" name=""/>
        <dsp:cNvSpPr/>
      </dsp:nvSpPr>
      <dsp:spPr>
        <a:xfrm>
          <a:off x="356373" y="864095"/>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buClrTx/>
            <a:buSzTx/>
            <a:buFontTx/>
            <a:buNone/>
          </a:pPr>
          <a:r>
            <a:rPr kumimoji="0" lang="de-DE" sz="1800" b="0" i="0" u="none" strike="noStrike" kern="1200" cap="none" spc="0" normalizeH="0" baseline="0" noProof="0" dirty="0">
              <a:ln/>
              <a:effectLst/>
              <a:uLnTx/>
              <a:uFillTx/>
              <a:latin typeface="Calibri"/>
              <a:ea typeface="+mn-ea"/>
              <a:cs typeface="+mn-cs"/>
            </a:rPr>
            <a:t>(8) Lesemotivation &amp; </a:t>
          </a:r>
        </a:p>
        <a:p>
          <a:pPr lvl="0" algn="ctr" defTabSz="800100">
            <a:lnSpc>
              <a:spcPct val="100000"/>
            </a:lnSpc>
            <a:spcBef>
              <a:spcPct val="0"/>
            </a:spcBef>
            <a:spcAft>
              <a:spcPts val="0"/>
            </a:spcAft>
            <a:buClrTx/>
            <a:buSzTx/>
            <a:buFontTx/>
            <a:buNone/>
          </a:pPr>
          <a:r>
            <a:rPr kumimoji="0" lang="de-DE" sz="1800" b="0" i="0" u="none" strike="noStrike" kern="1200" cap="none" spc="0" normalizeH="0" baseline="0" noProof="0" dirty="0">
              <a:ln/>
              <a:effectLst/>
              <a:uLnTx/>
              <a:uFillTx/>
              <a:latin typeface="Calibri"/>
              <a:ea typeface="+mn-ea"/>
              <a:cs typeface="+mn-cs"/>
            </a:rPr>
            <a:t>Eigenständiges Lesen</a:t>
          </a:r>
          <a:endParaRPr lang="de-DE" sz="1800" kern="1200" dirty="0"/>
        </a:p>
      </dsp:txBody>
      <dsp:txXfrm>
        <a:off x="388094" y="895816"/>
        <a:ext cx="2168559" cy="5863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A60FB-A17B-864B-B2C6-1D0A3CFFE3BF}">
      <dsp:nvSpPr>
        <dsp:cNvPr id="0" name=""/>
        <dsp:cNvSpPr/>
      </dsp:nvSpPr>
      <dsp:spPr>
        <a:xfrm rot="5400000">
          <a:off x="5298369" y="-2079044"/>
          <a:ext cx="1057981" cy="548457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Font typeface="Arial" panose="020B0604020202020204" pitchFamily="34" charset="0"/>
            <a:buChar char="••"/>
          </a:pPr>
          <a:r>
            <a:rPr lang="de-DE" sz="3000" b="1" i="1" kern="1200" dirty="0" smtClean="0">
              <a:solidFill>
                <a:srgbClr val="C00000"/>
              </a:solidFill>
            </a:rPr>
            <a:t>Lernziel Textkompetenz</a:t>
          </a:r>
          <a:endParaRPr lang="de-DE" sz="3000" i="1" kern="1200" dirty="0">
            <a:solidFill>
              <a:srgbClr val="C00000"/>
            </a:solidFill>
          </a:endParaRPr>
        </a:p>
      </dsp:txBody>
      <dsp:txXfrm rot="-5400000">
        <a:off x="3085073" y="185898"/>
        <a:ext cx="5432928" cy="954689"/>
      </dsp:txXfrm>
    </dsp:sp>
    <dsp:sp modelId="{A4822C61-B704-8F47-802F-D47058D89FD0}">
      <dsp:nvSpPr>
        <dsp:cNvPr id="0" name=""/>
        <dsp:cNvSpPr/>
      </dsp:nvSpPr>
      <dsp:spPr>
        <a:xfrm>
          <a:off x="0" y="2003"/>
          <a:ext cx="3085072" cy="132247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de-DE" sz="3600" b="1" kern="1200" dirty="0"/>
            <a:t>Block 1</a:t>
          </a:r>
          <a:endParaRPr lang="de-DE" sz="3600" kern="1200" dirty="0"/>
        </a:p>
      </dsp:txBody>
      <dsp:txXfrm>
        <a:off x="64558" y="66561"/>
        <a:ext cx="2955956" cy="1193361"/>
      </dsp:txXfrm>
    </dsp:sp>
    <dsp:sp modelId="{04A00B4B-B520-2748-8509-41D326B0515F}">
      <dsp:nvSpPr>
        <dsp:cNvPr id="0" name=""/>
        <dsp:cNvSpPr/>
      </dsp:nvSpPr>
      <dsp:spPr>
        <a:xfrm rot="5400000">
          <a:off x="5237623" y="-654726"/>
          <a:ext cx="1057981" cy="5484574"/>
        </a:xfrm>
        <a:prstGeom prst="round2Same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de-DE" sz="3000" b="1" i="1" kern="1200" dirty="0" smtClean="0"/>
            <a:t>Texte analysieren und produzieren</a:t>
          </a:r>
          <a:endParaRPr lang="de-DE" sz="3000" i="1" kern="1200" dirty="0"/>
        </a:p>
      </dsp:txBody>
      <dsp:txXfrm rot="-5400000">
        <a:off x="3024327" y="1610216"/>
        <a:ext cx="5432928" cy="954689"/>
      </dsp:txXfrm>
    </dsp:sp>
    <dsp:sp modelId="{3A9EA753-4703-014D-83E1-52F8B1154924}">
      <dsp:nvSpPr>
        <dsp:cNvPr id="0" name=""/>
        <dsp:cNvSpPr/>
      </dsp:nvSpPr>
      <dsp:spPr>
        <a:xfrm>
          <a:off x="0" y="1390604"/>
          <a:ext cx="3085072" cy="1322477"/>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de-DE" sz="3600" b="1" kern="1200" dirty="0"/>
            <a:t>Block 2</a:t>
          </a:r>
          <a:endParaRPr lang="de-DE" sz="3600" kern="1200" dirty="0"/>
        </a:p>
      </dsp:txBody>
      <dsp:txXfrm>
        <a:off x="64558" y="1455162"/>
        <a:ext cx="2955956" cy="1193361"/>
      </dsp:txXfrm>
    </dsp:sp>
    <dsp:sp modelId="{2D81C7A6-D6F2-4123-8A28-AB36BB0345D1}">
      <dsp:nvSpPr>
        <dsp:cNvPr id="0" name=""/>
        <dsp:cNvSpPr/>
      </dsp:nvSpPr>
      <dsp:spPr>
        <a:xfrm rot="5400000">
          <a:off x="5298369" y="698157"/>
          <a:ext cx="1057981" cy="5484574"/>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de-DE" sz="3000" b="1" i="1" kern="1200" dirty="0" smtClean="0"/>
            <a:t>Textkompetenz fördern</a:t>
          </a:r>
          <a:endParaRPr lang="de-DE" sz="3000" b="1" i="1" kern="1200" dirty="0"/>
        </a:p>
      </dsp:txBody>
      <dsp:txXfrm rot="-5400000">
        <a:off x="3085073" y="2963099"/>
        <a:ext cx="5432928" cy="954689"/>
      </dsp:txXfrm>
    </dsp:sp>
    <dsp:sp modelId="{2BC7D404-FB2D-436F-BB1A-1C1EC3D6699F}">
      <dsp:nvSpPr>
        <dsp:cNvPr id="0" name=""/>
        <dsp:cNvSpPr/>
      </dsp:nvSpPr>
      <dsp:spPr>
        <a:xfrm>
          <a:off x="0" y="2779205"/>
          <a:ext cx="3085072" cy="1322477"/>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de-DE" sz="3600" kern="1200" dirty="0" smtClean="0"/>
            <a:t>Block 3</a:t>
          </a:r>
          <a:endParaRPr lang="de-DE" sz="3600" kern="1200" dirty="0"/>
        </a:p>
      </dsp:txBody>
      <dsp:txXfrm>
        <a:off x="64558" y="2843763"/>
        <a:ext cx="2955956" cy="11933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21C71-D269-4FFD-952A-9AE5DC4B9B26}">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42CDCC-29D3-4B9D-B9D1-28C6E09579A5}">
      <dsp:nvSpPr>
        <dsp:cNvPr id="0" name=""/>
        <dsp:cNvSpPr/>
      </dsp:nvSpPr>
      <dsp:spPr>
        <a:xfrm>
          <a:off x="384538" y="253918"/>
          <a:ext cx="5656275" cy="508162"/>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de-DE" sz="2600" kern="1200" dirty="0"/>
            <a:t>Textkompetenz</a:t>
          </a:r>
        </a:p>
      </dsp:txBody>
      <dsp:txXfrm>
        <a:off x="384538" y="253918"/>
        <a:ext cx="5656275" cy="508162"/>
      </dsp:txXfrm>
    </dsp:sp>
    <dsp:sp modelId="{EF9C9375-61BD-4B84-B5D3-2E34BF693A14}">
      <dsp:nvSpPr>
        <dsp:cNvPr id="0" name=""/>
        <dsp:cNvSpPr/>
      </dsp:nvSpPr>
      <dsp:spPr>
        <a:xfrm>
          <a:off x="66936" y="190398"/>
          <a:ext cx="635203" cy="635203"/>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742398-9C52-4495-ADA9-EADBB55CB0D1}">
      <dsp:nvSpPr>
        <dsp:cNvPr id="0" name=""/>
        <dsp:cNvSpPr/>
      </dsp:nvSpPr>
      <dsp:spPr>
        <a:xfrm>
          <a:off x="748672" y="1015918"/>
          <a:ext cx="5292140" cy="508162"/>
        </a:xfrm>
        <a:prstGeom prst="rect">
          <a:avLst/>
        </a:prstGeom>
        <a:solidFill>
          <a:schemeClr val="accent5">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de-DE" sz="2600" kern="1200" dirty="0"/>
            <a:t>Sprachliche Register im Unterricht</a:t>
          </a:r>
        </a:p>
      </dsp:txBody>
      <dsp:txXfrm>
        <a:off x="748672" y="1015918"/>
        <a:ext cx="5292140" cy="508162"/>
      </dsp:txXfrm>
    </dsp:sp>
    <dsp:sp modelId="{1465F310-8B9F-44AE-A00D-5B14766E66F7}">
      <dsp:nvSpPr>
        <dsp:cNvPr id="0" name=""/>
        <dsp:cNvSpPr/>
      </dsp:nvSpPr>
      <dsp:spPr>
        <a:xfrm>
          <a:off x="431071" y="952398"/>
          <a:ext cx="635203" cy="635203"/>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sp>
    <dsp:sp modelId="{71A701F8-DB99-4123-A25D-C3F8BA5E4756}">
      <dsp:nvSpPr>
        <dsp:cNvPr id="0" name=""/>
        <dsp:cNvSpPr/>
      </dsp:nvSpPr>
      <dsp:spPr>
        <a:xfrm>
          <a:off x="860432" y="1777918"/>
          <a:ext cx="5180380" cy="508162"/>
        </a:xfrm>
        <a:prstGeom prst="rect">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buFont typeface="Arial" panose="020B0604020202020204" pitchFamily="34" charset="0"/>
            <a:buChar char="•"/>
          </a:pPr>
          <a:r>
            <a:rPr lang="de-DE" sz="2600" kern="1200" dirty="0"/>
            <a:t>Bildungssprache</a:t>
          </a:r>
        </a:p>
      </dsp:txBody>
      <dsp:txXfrm>
        <a:off x="860432" y="1777918"/>
        <a:ext cx="5180380" cy="508162"/>
      </dsp:txXfrm>
    </dsp:sp>
    <dsp:sp modelId="{07576BC8-3023-4DF9-9B48-4A4F33F3FA91}">
      <dsp:nvSpPr>
        <dsp:cNvPr id="0" name=""/>
        <dsp:cNvSpPr/>
      </dsp:nvSpPr>
      <dsp:spPr>
        <a:xfrm>
          <a:off x="542831" y="1714398"/>
          <a:ext cx="635203" cy="635203"/>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43E86C64-CFD6-4D4D-91C2-A3211E851DC1}">
      <dsp:nvSpPr>
        <dsp:cNvPr id="0" name=""/>
        <dsp:cNvSpPr/>
      </dsp:nvSpPr>
      <dsp:spPr>
        <a:xfrm>
          <a:off x="748672" y="2539918"/>
          <a:ext cx="5292140" cy="508162"/>
        </a:xfrm>
        <a:prstGeom prst="rect">
          <a:avLst/>
        </a:prstGeom>
        <a:solidFill>
          <a:schemeClr val="accent5">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buFont typeface="Arial" panose="020B0604020202020204" pitchFamily="34" charset="0"/>
            <a:buChar char="•"/>
          </a:pPr>
          <a:r>
            <a:rPr lang="de-DE" sz="2600" kern="1200" dirty="0"/>
            <a:t>Fachsprache</a:t>
          </a:r>
        </a:p>
      </dsp:txBody>
      <dsp:txXfrm>
        <a:off x="748672" y="2539918"/>
        <a:ext cx="5292140" cy="508162"/>
      </dsp:txXfrm>
    </dsp:sp>
    <dsp:sp modelId="{0511A581-BB32-4526-BD1A-F426DC589BFC}">
      <dsp:nvSpPr>
        <dsp:cNvPr id="0" name=""/>
        <dsp:cNvSpPr/>
      </dsp:nvSpPr>
      <dsp:spPr>
        <a:xfrm>
          <a:off x="431071" y="2476398"/>
          <a:ext cx="635203" cy="635203"/>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sp>
    <dsp:sp modelId="{8A278CDD-6D38-4B6C-BC1A-4218FF9CD26A}">
      <dsp:nvSpPr>
        <dsp:cNvPr id="0" name=""/>
        <dsp:cNvSpPr/>
      </dsp:nvSpPr>
      <dsp:spPr>
        <a:xfrm>
          <a:off x="384538" y="3301918"/>
          <a:ext cx="5656275" cy="508162"/>
        </a:xfrm>
        <a:prstGeom prst="rect">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buFont typeface="Arial" panose="020B0604020202020204" pitchFamily="34" charset="0"/>
            <a:buChar char="•"/>
          </a:pPr>
          <a:r>
            <a:rPr lang="de-DE" sz="2600" kern="1200"/>
            <a:t>Berufssprache</a:t>
          </a:r>
          <a:endParaRPr lang="de-DE" sz="2600" kern="1200" dirty="0"/>
        </a:p>
      </dsp:txBody>
      <dsp:txXfrm>
        <a:off x="384538" y="3301918"/>
        <a:ext cx="5656275" cy="508162"/>
      </dsp:txXfrm>
    </dsp:sp>
    <dsp:sp modelId="{1CA9504C-08AE-4A95-9F31-668D18C417E2}">
      <dsp:nvSpPr>
        <dsp:cNvPr id="0" name=""/>
        <dsp:cNvSpPr/>
      </dsp:nvSpPr>
      <dsp:spPr>
        <a:xfrm>
          <a:off x="66936" y="3238398"/>
          <a:ext cx="635203" cy="635203"/>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199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45FF8D-9311-4407-A3A9-97E1D02B18A1}" type="datetimeFigureOut">
              <a:rPr lang="en-US" smtClean="0"/>
              <a:t>9/25/2022</a:t>
            </a:fld>
            <a:endParaRPr lang="en-US" dirty="0"/>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31116-AC31-4588-BB05-E7350721AD54}" type="slidenum">
              <a:rPr lang="en-US" smtClean="0"/>
              <a:t>‹Nr.›</a:t>
            </a:fld>
            <a:endParaRPr lang="en-US" dirty="0"/>
          </a:p>
        </p:txBody>
      </p:sp>
    </p:spTree>
    <p:extLst>
      <p:ext uri="{BB962C8B-B14F-4D97-AF65-F5344CB8AC3E}">
        <p14:creationId xmlns:p14="http://schemas.microsoft.com/office/powerpoint/2010/main" val="371826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A7292F2-7523-43AE-96DF-425AB6C35DB6}" type="slidenum">
              <a:rPr lang="pt-PT" smtClean="0">
                <a:solidFill>
                  <a:prstClr val="black"/>
                </a:solidFill>
              </a:rPr>
              <a:pPr/>
              <a:t>1</a:t>
            </a:fld>
            <a:endParaRPr lang="pt-PT">
              <a:solidFill>
                <a:prstClr val="black"/>
              </a:solidFill>
            </a:endParaRPr>
          </a:p>
        </p:txBody>
      </p:sp>
    </p:spTree>
    <p:extLst>
      <p:ext uri="{BB962C8B-B14F-4D97-AF65-F5344CB8AC3E}">
        <p14:creationId xmlns:p14="http://schemas.microsoft.com/office/powerpoint/2010/main" val="3530818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00088" y="354013"/>
            <a:ext cx="5465762" cy="4098925"/>
          </a:xfrm>
        </p:spPr>
      </p:sp>
      <p:sp>
        <p:nvSpPr>
          <p:cNvPr id="3" name="Notizenplatzhalter 2"/>
          <p:cNvSpPr>
            <a:spLocks noGrp="1"/>
          </p:cNvSpPr>
          <p:nvPr>
            <p:ph type="body" idx="1"/>
          </p:nvPr>
        </p:nvSpPr>
        <p:spPr>
          <a:xfrm>
            <a:off x="685800" y="4400550"/>
            <a:ext cx="5486400" cy="3600450"/>
          </a:xfrm>
          <a:prstGeom prst="rect">
            <a:avLst/>
          </a:prstGeom>
        </p:spPr>
        <p:txBody>
          <a:bodyPr/>
          <a:lstStyle/>
          <a:p>
            <a:pPr marL="0" indent="0">
              <a:buFont typeface="Wingdings" panose="05000000000000000000" pitchFamily="2" charset="2"/>
              <a:buNone/>
            </a:pPr>
            <a:endParaRPr lang="de-DE" dirty="0"/>
          </a:p>
        </p:txBody>
      </p:sp>
    </p:spTree>
    <p:extLst>
      <p:ext uri="{BB962C8B-B14F-4D97-AF65-F5344CB8AC3E}">
        <p14:creationId xmlns:p14="http://schemas.microsoft.com/office/powerpoint/2010/main" val="744348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00088" y="354013"/>
            <a:ext cx="5465762" cy="4098925"/>
          </a:xfrm>
        </p:spPr>
      </p:sp>
      <p:sp>
        <p:nvSpPr>
          <p:cNvPr id="3" name="Notizenplatzhalter 2"/>
          <p:cNvSpPr>
            <a:spLocks noGrp="1"/>
          </p:cNvSpPr>
          <p:nvPr>
            <p:ph type="body" idx="1"/>
          </p:nvPr>
        </p:nvSpPr>
        <p:spPr>
          <a:xfrm>
            <a:off x="685800" y="4400550"/>
            <a:ext cx="5486400" cy="3600450"/>
          </a:xfrm>
          <a:prstGeom prst="rect">
            <a:avLst/>
          </a:prstGeom>
        </p:spPr>
        <p:txBody>
          <a:bodyPr/>
          <a:lstStyle/>
          <a:p>
            <a:endParaRPr lang="de-DE"/>
          </a:p>
        </p:txBody>
      </p:sp>
    </p:spTree>
    <p:extLst>
      <p:ext uri="{BB962C8B-B14F-4D97-AF65-F5344CB8AC3E}">
        <p14:creationId xmlns:p14="http://schemas.microsoft.com/office/powerpoint/2010/main" val="3010379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00088" y="354013"/>
            <a:ext cx="5465762" cy="4098925"/>
          </a:xfrm>
        </p:spPr>
      </p:sp>
      <p:sp>
        <p:nvSpPr>
          <p:cNvPr id="3" name="Notizenplatzhalter 2"/>
          <p:cNvSpPr>
            <a:spLocks noGrp="1"/>
          </p:cNvSpPr>
          <p:nvPr>
            <p:ph type="body" idx="1"/>
          </p:nvPr>
        </p:nvSpPr>
        <p:spPr>
          <a:xfrm>
            <a:off x="685800" y="4400550"/>
            <a:ext cx="5486400" cy="3600450"/>
          </a:xfrm>
          <a:prstGeom prst="rect">
            <a:avLst/>
          </a:prstGeom>
        </p:spPr>
        <p:txBody>
          <a:bodyPr/>
          <a:lstStyle/>
          <a:p>
            <a:endParaRPr lang="de-DE"/>
          </a:p>
        </p:txBody>
      </p:sp>
    </p:spTree>
    <p:extLst>
      <p:ext uri="{BB962C8B-B14F-4D97-AF65-F5344CB8AC3E}">
        <p14:creationId xmlns:p14="http://schemas.microsoft.com/office/powerpoint/2010/main" val="1185992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20</a:t>
            </a:fld>
            <a:endParaRPr lang="en-US" dirty="0"/>
          </a:p>
        </p:txBody>
      </p:sp>
    </p:spTree>
    <p:extLst>
      <p:ext uri="{BB962C8B-B14F-4D97-AF65-F5344CB8AC3E}">
        <p14:creationId xmlns:p14="http://schemas.microsoft.com/office/powerpoint/2010/main" val="1452390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00088" y="354013"/>
            <a:ext cx="5465762" cy="4098925"/>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826051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00088" y="354013"/>
            <a:ext cx="5465762" cy="4098925"/>
          </a:xfrm>
        </p:spPr>
      </p:sp>
      <p:sp>
        <p:nvSpPr>
          <p:cNvPr id="3" name="Notizenplatzhalter 2"/>
          <p:cNvSpPr>
            <a:spLocks noGrp="1"/>
          </p:cNvSpPr>
          <p:nvPr>
            <p:ph type="body" idx="1"/>
          </p:nvPr>
        </p:nvSpPr>
        <p:spPr/>
        <p:txBody>
          <a:bodyPr/>
          <a:lstStyle/>
          <a:p>
            <a:r>
              <a:rPr lang="de-DE" dirty="0"/>
              <a:t>Genus </a:t>
            </a:r>
            <a:r>
              <a:rPr lang="de-DE" dirty="0" err="1"/>
              <a:t>Verbi</a:t>
            </a:r>
            <a:r>
              <a:rPr lang="de-DE" dirty="0"/>
              <a:t>: Handlungsrichtung des Verbs als Aktiv oder Passiv</a:t>
            </a:r>
          </a:p>
        </p:txBody>
      </p:sp>
    </p:spTree>
    <p:extLst>
      <p:ext uri="{BB962C8B-B14F-4D97-AF65-F5344CB8AC3E}">
        <p14:creationId xmlns:p14="http://schemas.microsoft.com/office/powerpoint/2010/main" val="2852507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23</a:t>
            </a:fld>
            <a:endParaRPr lang="en-US" dirty="0"/>
          </a:p>
        </p:txBody>
      </p:sp>
    </p:spTree>
    <p:extLst>
      <p:ext uri="{BB962C8B-B14F-4D97-AF65-F5344CB8AC3E}">
        <p14:creationId xmlns:p14="http://schemas.microsoft.com/office/powerpoint/2010/main" val="3877619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25</a:t>
            </a:fld>
            <a:endParaRPr lang="en-US" dirty="0"/>
          </a:p>
        </p:txBody>
      </p:sp>
    </p:spTree>
    <p:extLst>
      <p:ext uri="{BB962C8B-B14F-4D97-AF65-F5344CB8AC3E}">
        <p14:creationId xmlns:p14="http://schemas.microsoft.com/office/powerpoint/2010/main" val="408318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27</a:t>
            </a:fld>
            <a:endParaRPr lang="en-US" dirty="0"/>
          </a:p>
        </p:txBody>
      </p:sp>
    </p:spTree>
    <p:extLst>
      <p:ext uri="{BB962C8B-B14F-4D97-AF65-F5344CB8AC3E}">
        <p14:creationId xmlns:p14="http://schemas.microsoft.com/office/powerpoint/2010/main" val="3504075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29</a:t>
            </a:fld>
            <a:endParaRPr lang="en-US" dirty="0"/>
          </a:p>
        </p:txBody>
      </p:sp>
    </p:spTree>
    <p:extLst>
      <p:ext uri="{BB962C8B-B14F-4D97-AF65-F5344CB8AC3E}">
        <p14:creationId xmlns:p14="http://schemas.microsoft.com/office/powerpoint/2010/main" val="1377938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3</a:t>
            </a:fld>
            <a:endParaRPr lang="en-US" dirty="0"/>
          </a:p>
        </p:txBody>
      </p:sp>
    </p:spTree>
    <p:extLst>
      <p:ext uri="{BB962C8B-B14F-4D97-AF65-F5344CB8AC3E}">
        <p14:creationId xmlns:p14="http://schemas.microsoft.com/office/powerpoint/2010/main" val="3087894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30</a:t>
            </a:fld>
            <a:endParaRPr lang="en-US" dirty="0"/>
          </a:p>
        </p:txBody>
      </p:sp>
    </p:spTree>
    <p:extLst>
      <p:ext uri="{BB962C8B-B14F-4D97-AF65-F5344CB8AC3E}">
        <p14:creationId xmlns:p14="http://schemas.microsoft.com/office/powerpoint/2010/main" val="3153311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7A7292F2-7523-43AE-96DF-425AB6C35DB6}" type="slidenum">
              <a:rPr lang="pt-PT" smtClean="0"/>
              <a:t>31</a:t>
            </a:fld>
            <a:endParaRPr lang="pt-PT"/>
          </a:p>
        </p:txBody>
      </p:sp>
    </p:spTree>
    <p:extLst>
      <p:ext uri="{BB962C8B-B14F-4D97-AF65-F5344CB8AC3E}">
        <p14:creationId xmlns:p14="http://schemas.microsoft.com/office/powerpoint/2010/main" val="876241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32</a:t>
            </a:fld>
            <a:endParaRPr lang="en-US" dirty="0"/>
          </a:p>
        </p:txBody>
      </p:sp>
    </p:spTree>
    <p:extLst>
      <p:ext uri="{BB962C8B-B14F-4D97-AF65-F5344CB8AC3E}">
        <p14:creationId xmlns:p14="http://schemas.microsoft.com/office/powerpoint/2010/main" val="3204556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33</a:t>
            </a:fld>
            <a:endParaRPr lang="en-US" dirty="0"/>
          </a:p>
        </p:txBody>
      </p:sp>
    </p:spTree>
    <p:extLst>
      <p:ext uri="{BB962C8B-B14F-4D97-AF65-F5344CB8AC3E}">
        <p14:creationId xmlns:p14="http://schemas.microsoft.com/office/powerpoint/2010/main" val="3705854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35</a:t>
            </a:fld>
            <a:endParaRPr lang="en-US" dirty="0"/>
          </a:p>
        </p:txBody>
      </p:sp>
    </p:spTree>
    <p:extLst>
      <p:ext uri="{BB962C8B-B14F-4D97-AF65-F5344CB8AC3E}">
        <p14:creationId xmlns:p14="http://schemas.microsoft.com/office/powerpoint/2010/main" val="311026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40</a:t>
            </a:fld>
            <a:endParaRPr lang="en-US" dirty="0"/>
          </a:p>
        </p:txBody>
      </p:sp>
    </p:spTree>
    <p:extLst>
      <p:ext uri="{BB962C8B-B14F-4D97-AF65-F5344CB8AC3E}">
        <p14:creationId xmlns:p14="http://schemas.microsoft.com/office/powerpoint/2010/main" val="348212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A7292F2-7523-43AE-96DF-425AB6C35DB6}" type="slidenum">
              <a:rPr lang="pt-PT" smtClean="0"/>
              <a:t>41</a:t>
            </a:fld>
            <a:endParaRPr lang="pt-PT"/>
          </a:p>
        </p:txBody>
      </p:sp>
    </p:spTree>
    <p:extLst>
      <p:ext uri="{BB962C8B-B14F-4D97-AF65-F5344CB8AC3E}">
        <p14:creationId xmlns:p14="http://schemas.microsoft.com/office/powerpoint/2010/main" val="2659324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die Übersicht über die Modulblöcke mit Untertiteln:</a:t>
            </a:r>
          </a:p>
          <a:p>
            <a:endParaRPr lang="de-DE" dirty="0"/>
          </a:p>
          <a:p>
            <a:pPr marL="0" indent="0">
              <a:buNone/>
            </a:pPr>
            <a:r>
              <a:rPr lang="de-DE" b="1" dirty="0"/>
              <a:t>Block 1: Lese- und Schreibkompetenzen als Grundlage fachlichen Lernens in allen Unterrichtsfächern</a:t>
            </a:r>
            <a:endParaRPr lang="de-ES" b="1" dirty="0"/>
          </a:p>
          <a:p>
            <a:pPr lvl="0"/>
            <a:r>
              <a:rPr lang="de-DE" dirty="0"/>
              <a:t>Das PISA-Modell der Lesekompetenz, alte und neue Version </a:t>
            </a:r>
            <a:endParaRPr lang="de-ES" dirty="0"/>
          </a:p>
          <a:p>
            <a:pPr lvl="0"/>
            <a:r>
              <a:rPr lang="de-DE" dirty="0"/>
              <a:t>Leseanforderungen im Fachunterricht – Beispiel Mathematik</a:t>
            </a:r>
            <a:endParaRPr lang="de-ES" dirty="0"/>
          </a:p>
          <a:p>
            <a:pPr lvl="0"/>
            <a:r>
              <a:rPr lang="de-DE" dirty="0"/>
              <a:t>Inhalt und Aufbau, Anforderungen und Hilfsmittel des </a:t>
            </a:r>
            <a:r>
              <a:rPr lang="de-DE" dirty="0" err="1"/>
              <a:t>BaCuLit</a:t>
            </a:r>
            <a:r>
              <a:rPr lang="de-DE" dirty="0"/>
              <a:t>-Kurses</a:t>
            </a:r>
          </a:p>
          <a:p>
            <a:pPr lvl="0"/>
            <a:endParaRPr lang="de-ES" dirty="0"/>
          </a:p>
          <a:p>
            <a:pPr marL="0" indent="0">
              <a:buNone/>
            </a:pPr>
            <a:r>
              <a:rPr lang="de-DE" b="1" dirty="0"/>
              <a:t>Block 2: Wie kann die Lesesozialisation von Kindern und Jugendlichen gelingen? Die eigene Lesebiografie (als Lehrkraft) schreiben und reflektieren</a:t>
            </a:r>
            <a:endParaRPr lang="de-ES" b="1" dirty="0"/>
          </a:p>
          <a:p>
            <a:pPr lvl="0"/>
            <a:r>
              <a:rPr lang="de-DE" dirty="0"/>
              <a:t>Selbstreflexion der eigenen Lesebiografie (der Lehrkräfte)</a:t>
            </a:r>
            <a:endParaRPr lang="de-ES" dirty="0"/>
          </a:p>
          <a:p>
            <a:pPr lvl="0"/>
            <a:r>
              <a:rPr lang="de-DE" dirty="0"/>
              <a:t>Verlaufsformen einer gelingenden Lesesozialisation in Kindheit und Jugend</a:t>
            </a:r>
            <a:endParaRPr lang="de-ES" dirty="0"/>
          </a:p>
          <a:p>
            <a:pPr lvl="0"/>
            <a:r>
              <a:rPr lang="de-DE" dirty="0"/>
              <a:t>Wenn Lesesozialisation nicht gelingt – ein Fallbeispiel</a:t>
            </a:r>
            <a:endParaRPr lang="de-ES" dirty="0"/>
          </a:p>
          <a:p>
            <a:pPr lvl="0"/>
            <a:r>
              <a:rPr lang="de-DE" dirty="0"/>
              <a:t>Schlussfolgerungen: Wie lassen sich auch nicht oder wenig lesende Schülerinnen und Schüler erreichen?</a:t>
            </a:r>
            <a:endParaRPr lang="de-ES" dirty="0"/>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4</a:t>
            </a:fld>
            <a:endParaRPr lang="en-US" dirty="0"/>
          </a:p>
        </p:txBody>
      </p:sp>
    </p:spTree>
    <p:extLst>
      <p:ext uri="{BB962C8B-B14F-4D97-AF65-F5344CB8AC3E}">
        <p14:creationId xmlns:p14="http://schemas.microsoft.com/office/powerpoint/2010/main" val="1049507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8</a:t>
            </a:fld>
            <a:endParaRPr lang="en-US" dirty="0"/>
          </a:p>
        </p:txBody>
      </p:sp>
    </p:spTree>
    <p:extLst>
      <p:ext uri="{BB962C8B-B14F-4D97-AF65-F5344CB8AC3E}">
        <p14:creationId xmlns:p14="http://schemas.microsoft.com/office/powerpoint/2010/main" val="3781750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9</a:t>
            </a:fld>
            <a:endParaRPr lang="en-US" dirty="0"/>
          </a:p>
        </p:txBody>
      </p:sp>
    </p:spTree>
    <p:extLst>
      <p:ext uri="{BB962C8B-B14F-4D97-AF65-F5344CB8AC3E}">
        <p14:creationId xmlns:p14="http://schemas.microsoft.com/office/powerpoint/2010/main" val="1478784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10</a:t>
            </a:fld>
            <a:endParaRPr lang="en-US" dirty="0"/>
          </a:p>
        </p:txBody>
      </p:sp>
    </p:spTree>
    <p:extLst>
      <p:ext uri="{BB962C8B-B14F-4D97-AF65-F5344CB8AC3E}">
        <p14:creationId xmlns:p14="http://schemas.microsoft.com/office/powerpoint/2010/main" val="3234059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11</a:t>
            </a:fld>
            <a:endParaRPr lang="en-US" dirty="0"/>
          </a:p>
        </p:txBody>
      </p:sp>
    </p:spTree>
    <p:extLst>
      <p:ext uri="{BB962C8B-B14F-4D97-AF65-F5344CB8AC3E}">
        <p14:creationId xmlns:p14="http://schemas.microsoft.com/office/powerpoint/2010/main" val="2449652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gn="l" eaLnBrk="1" hangingPunct="1">
              <a:spcBef>
                <a:spcPct val="0"/>
              </a:spcBef>
            </a:pPr>
            <a:endParaRPr lang="de-DE"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7A7292F2-7523-43AE-96DF-425AB6C35DB6}" type="slidenum">
              <a:rPr lang="pt-PT" smtClean="0"/>
              <a:t>12</a:t>
            </a:fld>
            <a:endParaRPr lang="pt-PT"/>
          </a:p>
        </p:txBody>
      </p:sp>
    </p:spTree>
    <p:extLst>
      <p:ext uri="{BB962C8B-B14F-4D97-AF65-F5344CB8AC3E}">
        <p14:creationId xmlns:p14="http://schemas.microsoft.com/office/powerpoint/2010/main" val="3253263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14</a:t>
            </a:fld>
            <a:endParaRPr lang="en-US" dirty="0"/>
          </a:p>
        </p:txBody>
      </p:sp>
    </p:spTree>
    <p:extLst>
      <p:ext uri="{BB962C8B-B14F-4D97-AF65-F5344CB8AC3E}">
        <p14:creationId xmlns:p14="http://schemas.microsoft.com/office/powerpoint/2010/main" val="2851429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7.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EEBEC6E7-68B0-4DDB-AEEF-4378954A4BCD}"/>
              </a:ext>
            </a:extLst>
          </p:cNvPr>
          <p:cNvSpPr txBox="1">
            <a:spLocks/>
          </p:cNvSpPr>
          <p:nvPr userDrawn="1"/>
        </p:nvSpPr>
        <p:spPr>
          <a:xfrm>
            <a:off x="3905464" y="3284984"/>
            <a:ext cx="5238535" cy="30054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600" b="1" dirty="0">
                <a:solidFill>
                  <a:schemeClr val="bg1"/>
                </a:solidFill>
              </a:rPr>
              <a:t>Modul :</a:t>
            </a:r>
            <a:r>
              <a:rPr lang="de-DE" sz="3600" dirty="0">
                <a:solidFill>
                  <a:schemeClr val="bg1"/>
                </a:solidFill>
              </a:rPr>
              <a:t/>
            </a:r>
            <a:br>
              <a:rPr lang="de-DE" sz="3600" dirty="0">
                <a:solidFill>
                  <a:schemeClr val="bg1"/>
                </a:solidFill>
              </a:rPr>
            </a:br>
            <a:r>
              <a:rPr lang="de-DE" sz="3600" dirty="0">
                <a:solidFill>
                  <a:schemeClr val="bg1"/>
                </a:solidFill>
              </a:rPr>
              <a:t/>
            </a:r>
            <a:br>
              <a:rPr lang="de-DE" sz="3600" dirty="0">
                <a:solidFill>
                  <a:schemeClr val="bg1"/>
                </a:solidFill>
              </a:rPr>
            </a:br>
            <a:r>
              <a:rPr lang="de-DE" sz="3600" b="1" dirty="0">
                <a:solidFill>
                  <a:schemeClr val="bg1"/>
                </a:solidFill>
              </a:rPr>
              <a:t>Block :</a:t>
            </a:r>
            <a:br>
              <a:rPr lang="de-DE" sz="3600" b="1" dirty="0">
                <a:solidFill>
                  <a:schemeClr val="bg1"/>
                </a:solidFill>
              </a:rPr>
            </a:br>
            <a:r>
              <a:rPr lang="de-DE" sz="3600" dirty="0">
                <a:solidFill>
                  <a:schemeClr val="bg1"/>
                </a:solidFill>
              </a:rPr>
              <a:t/>
            </a:r>
            <a:br>
              <a:rPr lang="de-DE" sz="3600" dirty="0">
                <a:solidFill>
                  <a:schemeClr val="bg1"/>
                </a:solidFill>
              </a:rPr>
            </a:br>
            <a:endParaRPr lang="de-DE" sz="3600" dirty="0">
              <a:solidFill>
                <a:schemeClr val="bg1"/>
              </a:solidFill>
            </a:endParaRPr>
          </a:p>
        </p:txBody>
      </p:sp>
      <p:pic>
        <p:nvPicPr>
          <p:cNvPr id="22" name="Grafik 21">
            <a:extLst>
              <a:ext uri="{FF2B5EF4-FFF2-40B4-BE49-F238E27FC236}">
                <a16:creationId xmlns:a16="http://schemas.microsoft.com/office/drawing/2014/main" id="{E7045018-2D2F-41BF-85F4-834E2CC6B2A8}"/>
              </a:ext>
            </a:extLst>
          </p:cNvPr>
          <p:cNvPicPr>
            <a:picLocks noChangeAspect="1"/>
          </p:cNvPicPr>
          <p:nvPr userDrawn="1"/>
        </p:nvPicPr>
        <p:blipFill>
          <a:blip r:embed="rId2"/>
          <a:stretch>
            <a:fillRect/>
          </a:stretch>
        </p:blipFill>
        <p:spPr>
          <a:xfrm>
            <a:off x="-36512" y="-27385"/>
            <a:ext cx="9216000" cy="6912000"/>
          </a:xfrm>
          <a:prstGeom prst="rect">
            <a:avLst/>
          </a:prstGeom>
        </p:spPr>
      </p:pic>
      <p:sp>
        <p:nvSpPr>
          <p:cNvPr id="24" name="Titel 1">
            <a:extLst>
              <a:ext uri="{FF2B5EF4-FFF2-40B4-BE49-F238E27FC236}">
                <a16:creationId xmlns:a16="http://schemas.microsoft.com/office/drawing/2014/main" id="{CAB9BD09-2F36-4DE5-AD78-03A74798FC2A}"/>
              </a:ext>
            </a:extLst>
          </p:cNvPr>
          <p:cNvSpPr>
            <a:spLocks noGrp="1"/>
          </p:cNvSpPr>
          <p:nvPr>
            <p:ph type="ctrTitle" hasCustomPrompt="1"/>
          </p:nvPr>
        </p:nvSpPr>
        <p:spPr>
          <a:xfrm>
            <a:off x="4104480" y="3356992"/>
            <a:ext cx="4788000" cy="2412000"/>
          </a:xfrm>
        </p:spPr>
        <p:txBody>
          <a:bodyPr anchor="ctr">
            <a:normAutofit/>
          </a:bodyPr>
          <a:lstStyle>
            <a:lvl1pPr algn="ctr">
              <a:defRPr sz="3600" b="1">
                <a:solidFill>
                  <a:schemeClr val="bg1"/>
                </a:solidFill>
              </a:defRPr>
            </a:lvl1pPr>
          </a:lstStyle>
          <a:p>
            <a:r>
              <a:rPr lang="de-DE" dirty="0"/>
              <a:t>Modul:</a:t>
            </a:r>
            <a:br>
              <a:rPr lang="de-DE" dirty="0"/>
            </a:br>
            <a:r>
              <a:rPr lang="de-DE" dirty="0"/>
              <a:t> </a:t>
            </a:r>
            <a:br>
              <a:rPr lang="de-DE" dirty="0"/>
            </a:br>
            <a:r>
              <a:rPr lang="de-DE" dirty="0"/>
              <a:t>Block:</a:t>
            </a:r>
          </a:p>
        </p:txBody>
      </p:sp>
      <p:sp>
        <p:nvSpPr>
          <p:cNvPr id="52" name="Rechteck 51">
            <a:extLst>
              <a:ext uri="{FF2B5EF4-FFF2-40B4-BE49-F238E27FC236}">
                <a16:creationId xmlns:a16="http://schemas.microsoft.com/office/drawing/2014/main" id="{E19AEB6A-B88B-482F-BBE0-0D2025BBF214}"/>
              </a:ext>
            </a:extLst>
          </p:cNvPr>
          <p:cNvSpPr/>
          <p:nvPr userDrawn="1"/>
        </p:nvSpPr>
        <p:spPr>
          <a:xfrm>
            <a:off x="395536" y="0"/>
            <a:ext cx="4968000" cy="18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Rechteck 52">
            <a:extLst>
              <a:ext uri="{FF2B5EF4-FFF2-40B4-BE49-F238E27FC236}">
                <a16:creationId xmlns:a16="http://schemas.microsoft.com/office/drawing/2014/main" id="{FD8A45DD-1E28-471B-B4A7-7E259981D3A9}"/>
              </a:ext>
            </a:extLst>
          </p:cNvPr>
          <p:cNvSpPr/>
          <p:nvPr userDrawn="1"/>
        </p:nvSpPr>
        <p:spPr>
          <a:xfrm>
            <a:off x="5076056" y="116632"/>
            <a:ext cx="147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Rechteck 53">
            <a:extLst>
              <a:ext uri="{FF2B5EF4-FFF2-40B4-BE49-F238E27FC236}">
                <a16:creationId xmlns:a16="http://schemas.microsoft.com/office/drawing/2014/main" id="{82DA8EDD-8D3B-4BD8-A95C-31684EA5A937}"/>
              </a:ext>
            </a:extLst>
          </p:cNvPr>
          <p:cNvSpPr/>
          <p:nvPr userDrawn="1"/>
        </p:nvSpPr>
        <p:spPr>
          <a:xfrm>
            <a:off x="6012160" y="260648"/>
            <a:ext cx="9144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5" name="TextBox 4">
            <a:extLst>
              <a:ext uri="{FF2B5EF4-FFF2-40B4-BE49-F238E27FC236}">
                <a16:creationId xmlns:a16="http://schemas.microsoft.com/office/drawing/2014/main" id="{067FF892-9326-42CC-A491-2AC13B466245}"/>
              </a:ext>
            </a:extLst>
          </p:cNvPr>
          <p:cNvSpPr txBox="1"/>
          <p:nvPr userDrawn="1"/>
        </p:nvSpPr>
        <p:spPr>
          <a:xfrm>
            <a:off x="-180528" y="44624"/>
            <a:ext cx="6804248"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Calibri"/>
                <a:ea typeface="+mn-ea"/>
                <a:cs typeface="+mn-cs"/>
              </a:rPr>
              <a:t>BaCuLit</a:t>
            </a:r>
            <a:endParaRPr kumimoji="0" lang="en-US" sz="3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Basic Curriculum for Teachers’ In-Service Training in Content Area Literacy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Fortbildung für Lehrkräfte zur Vermittlung fachbezogener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Lese- und Schreibkompetenzen</a:t>
            </a:r>
          </a:p>
        </p:txBody>
      </p:sp>
      <p:grpSp>
        <p:nvGrpSpPr>
          <p:cNvPr id="56" name="officeArt object">
            <a:extLst>
              <a:ext uri="{FF2B5EF4-FFF2-40B4-BE49-F238E27FC236}">
                <a16:creationId xmlns:a16="http://schemas.microsoft.com/office/drawing/2014/main" id="{4ACC0FEF-2456-4A7B-8655-9A90D8706162}"/>
              </a:ext>
            </a:extLst>
          </p:cNvPr>
          <p:cNvGrpSpPr>
            <a:grpSpLocks/>
          </p:cNvGrpSpPr>
          <p:nvPr userDrawn="1"/>
        </p:nvGrpSpPr>
        <p:grpSpPr>
          <a:xfrm flipH="1">
            <a:off x="755576" y="565777"/>
            <a:ext cx="6032500" cy="37742"/>
            <a:chOff x="-1" y="0"/>
            <a:chExt cx="6032500" cy="37742"/>
          </a:xfrm>
        </p:grpSpPr>
        <p:cxnSp>
          <p:nvCxnSpPr>
            <p:cNvPr id="57" name="Shape 1073741838">
              <a:extLst>
                <a:ext uri="{FF2B5EF4-FFF2-40B4-BE49-F238E27FC236}">
                  <a16:creationId xmlns:a16="http://schemas.microsoft.com/office/drawing/2014/main" id="{FC019192-C254-4F56-802B-7F760BFB4F82}"/>
                </a:ext>
              </a:extLst>
            </p:cNvPr>
            <p:cNvCxnSpPr/>
            <p:nvPr/>
          </p:nvCxnSpPr>
          <p:spPr>
            <a:xfrm>
              <a:off x="4829048" y="18870"/>
              <a:ext cx="1200605" cy="1"/>
            </a:xfrm>
            <a:prstGeom prst="line">
              <a:avLst/>
            </a:prstGeom>
            <a:noFill/>
            <a:ln w="38100" cap="flat">
              <a:solidFill>
                <a:srgbClr val="D0D0E1"/>
              </a:solidFill>
              <a:prstDash val="solid"/>
              <a:miter lim="400000"/>
            </a:ln>
            <a:effectLst/>
          </p:spPr>
        </p:cxnSp>
        <p:cxnSp>
          <p:nvCxnSpPr>
            <p:cNvPr id="58" name="Shape 1073741839">
              <a:extLst>
                <a:ext uri="{FF2B5EF4-FFF2-40B4-BE49-F238E27FC236}">
                  <a16:creationId xmlns:a16="http://schemas.microsoft.com/office/drawing/2014/main" id="{593FFC4A-72E7-41D0-B148-800177093FC2}"/>
                </a:ext>
              </a:extLst>
            </p:cNvPr>
            <p:cNvCxnSpPr/>
            <p:nvPr/>
          </p:nvCxnSpPr>
          <p:spPr>
            <a:xfrm>
              <a:off x="22361" y="18870"/>
              <a:ext cx="1203380" cy="1"/>
            </a:xfrm>
            <a:prstGeom prst="line">
              <a:avLst/>
            </a:prstGeom>
            <a:noFill/>
            <a:ln w="38100" cap="flat">
              <a:solidFill>
                <a:srgbClr val="9EAECD"/>
              </a:solidFill>
              <a:prstDash val="solid"/>
              <a:miter lim="400000"/>
            </a:ln>
            <a:effectLst/>
          </p:spPr>
        </p:cxnSp>
        <p:grpSp>
          <p:nvGrpSpPr>
            <p:cNvPr id="59" name="Group 1073741848">
              <a:extLst>
                <a:ext uri="{FF2B5EF4-FFF2-40B4-BE49-F238E27FC236}">
                  <a16:creationId xmlns:a16="http://schemas.microsoft.com/office/drawing/2014/main" id="{0BADB378-D455-452F-A20F-72C2BBD812EC}"/>
                </a:ext>
              </a:extLst>
            </p:cNvPr>
            <p:cNvGrpSpPr/>
            <p:nvPr/>
          </p:nvGrpSpPr>
          <p:grpSpPr>
            <a:xfrm>
              <a:off x="-1" y="0"/>
              <a:ext cx="6032500" cy="37742"/>
              <a:chOff x="0" y="0"/>
              <a:chExt cx="6032500" cy="37742"/>
            </a:xfrm>
          </p:grpSpPr>
          <p:cxnSp>
            <p:nvCxnSpPr>
              <p:cNvPr id="60" name="Shape 1073741840">
                <a:extLst>
                  <a:ext uri="{FF2B5EF4-FFF2-40B4-BE49-F238E27FC236}">
                    <a16:creationId xmlns:a16="http://schemas.microsoft.com/office/drawing/2014/main" id="{F8108661-A0D2-4EEA-8340-5F3EBCA83B68}"/>
                  </a:ext>
                </a:extLst>
              </p:cNvPr>
              <p:cNvCxnSpPr/>
              <p:nvPr/>
            </p:nvCxnSpPr>
            <p:spPr>
              <a:xfrm>
                <a:off x="2428877" y="18870"/>
                <a:ext cx="1200912" cy="1"/>
              </a:xfrm>
              <a:prstGeom prst="line">
                <a:avLst/>
              </a:prstGeom>
              <a:noFill/>
              <a:ln w="38100" cap="flat">
                <a:solidFill>
                  <a:srgbClr val="6C899F"/>
                </a:solidFill>
                <a:prstDash val="solid"/>
                <a:miter lim="400000"/>
              </a:ln>
              <a:effectLst/>
            </p:spPr>
          </p:cxnSp>
          <p:grpSp>
            <p:nvGrpSpPr>
              <p:cNvPr id="61" name="Group 1073741847">
                <a:extLst>
                  <a:ext uri="{FF2B5EF4-FFF2-40B4-BE49-F238E27FC236}">
                    <a16:creationId xmlns:a16="http://schemas.microsoft.com/office/drawing/2014/main" id="{D0BAD502-76C0-4067-99EB-2BEBD65155EB}"/>
                  </a:ext>
                </a:extLst>
              </p:cNvPr>
              <p:cNvGrpSpPr/>
              <p:nvPr/>
            </p:nvGrpSpPr>
            <p:grpSpPr>
              <a:xfrm>
                <a:off x="0" y="0"/>
                <a:ext cx="6032500" cy="37742"/>
                <a:chOff x="0" y="0"/>
                <a:chExt cx="6032500" cy="37741"/>
              </a:xfrm>
            </p:grpSpPr>
            <p:sp>
              <p:nvSpPr>
                <p:cNvPr id="62" name="Shape 1073741841">
                  <a:extLst>
                    <a:ext uri="{FF2B5EF4-FFF2-40B4-BE49-F238E27FC236}">
                      <a16:creationId xmlns:a16="http://schemas.microsoft.com/office/drawing/2014/main" id="{0A79893F-9EFA-41B6-88CD-FE0FABBC209C}"/>
                    </a:ext>
                  </a:extLst>
                </p:cNvPr>
                <p:cNvSpPr/>
                <p:nvPr/>
              </p:nvSpPr>
              <p:spPr>
                <a:xfrm>
                  <a:off x="600008" y="0"/>
                  <a:ext cx="1258004" cy="37741"/>
                </a:xfrm>
                <a:prstGeom prst="rect">
                  <a:avLst/>
                </a:prstGeom>
                <a:gradFill flip="none" rotWithShape="1">
                  <a:gsLst>
                    <a:gs pos="0">
                      <a:srgbClr val="9EAECD"/>
                    </a:gs>
                    <a:gs pos="100000">
                      <a:srgbClr val="8EC2CD"/>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3" name="Shape 1073741842">
                  <a:extLst>
                    <a:ext uri="{FF2B5EF4-FFF2-40B4-BE49-F238E27FC236}">
                      <a16:creationId xmlns:a16="http://schemas.microsoft.com/office/drawing/2014/main" id="{98465935-59BB-40BB-B002-C0829807032A}"/>
                    </a:ext>
                  </a:extLst>
                </p:cNvPr>
                <p:cNvSpPr/>
                <p:nvPr/>
              </p:nvSpPr>
              <p:spPr>
                <a:xfrm>
                  <a:off x="1858011" y="0"/>
                  <a:ext cx="1258004" cy="37741"/>
                </a:xfrm>
                <a:prstGeom prst="rect">
                  <a:avLst/>
                </a:prstGeom>
                <a:gradFill flip="none" rotWithShape="1">
                  <a:gsLst>
                    <a:gs pos="0">
                      <a:srgbClr val="8EC2CD"/>
                    </a:gs>
                    <a:gs pos="100000">
                      <a:srgbClr val="6C899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Shape 1073741843">
                  <a:extLst>
                    <a:ext uri="{FF2B5EF4-FFF2-40B4-BE49-F238E27FC236}">
                      <a16:creationId xmlns:a16="http://schemas.microsoft.com/office/drawing/2014/main" id="{4CA34D7F-B787-4E51-9E90-C3F9AA89F487}"/>
                    </a:ext>
                  </a:extLst>
                </p:cNvPr>
                <p:cNvSpPr/>
                <p:nvPr/>
              </p:nvSpPr>
              <p:spPr>
                <a:xfrm>
                  <a:off x="0" y="0"/>
                  <a:ext cx="600009" cy="37741"/>
                </a:xfrm>
                <a:prstGeom prst="rect">
                  <a:avLst/>
                </a:prstGeom>
                <a:gradFill flip="none" rotWithShape="1">
                  <a:gsLst>
                    <a:gs pos="0">
                      <a:srgbClr val="9EAECD"/>
                    </a:gs>
                    <a:gs pos="100000">
                      <a:srgbClr val="FFFFFF"/>
                    </a:gs>
                  </a:gsLst>
                  <a:lin ang="1080000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Shape 1073741844">
                  <a:extLst>
                    <a:ext uri="{FF2B5EF4-FFF2-40B4-BE49-F238E27FC236}">
                      <a16:creationId xmlns:a16="http://schemas.microsoft.com/office/drawing/2014/main" id="{C4A99F5C-035B-4632-BCC3-A2DDD4ED28AE}"/>
                    </a:ext>
                  </a:extLst>
                </p:cNvPr>
                <p:cNvSpPr/>
                <p:nvPr/>
              </p:nvSpPr>
              <p:spPr>
                <a:xfrm>
                  <a:off x="3300871" y="0"/>
                  <a:ext cx="1258004" cy="37741"/>
                </a:xfrm>
                <a:prstGeom prst="rect">
                  <a:avLst/>
                </a:prstGeom>
                <a:gradFill flip="none" rotWithShape="1">
                  <a:gsLst>
                    <a:gs pos="0">
                      <a:srgbClr val="6C899F"/>
                    </a:gs>
                    <a:gs pos="100000">
                      <a:srgbClr val="5B3150"/>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Shape 1073741845">
                  <a:extLst>
                    <a:ext uri="{FF2B5EF4-FFF2-40B4-BE49-F238E27FC236}">
                      <a16:creationId xmlns:a16="http://schemas.microsoft.com/office/drawing/2014/main" id="{70B573C6-678B-4F23-B664-976CCB27C232}"/>
                    </a:ext>
                  </a:extLst>
                </p:cNvPr>
                <p:cNvSpPr/>
                <p:nvPr/>
              </p:nvSpPr>
              <p:spPr>
                <a:xfrm>
                  <a:off x="4436776" y="0"/>
                  <a:ext cx="1258004" cy="37741"/>
                </a:xfrm>
                <a:prstGeom prst="rect">
                  <a:avLst/>
                </a:prstGeom>
                <a:gradFill flip="none" rotWithShape="1">
                  <a:gsLst>
                    <a:gs pos="0">
                      <a:srgbClr val="5B3150"/>
                    </a:gs>
                    <a:gs pos="100000">
                      <a:srgbClr val="D0D0E1"/>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7" name="Shape 1073741846">
                  <a:extLst>
                    <a:ext uri="{FF2B5EF4-FFF2-40B4-BE49-F238E27FC236}">
                      <a16:creationId xmlns:a16="http://schemas.microsoft.com/office/drawing/2014/main" id="{1BF5E88F-2FC4-4257-8746-BDE0525E661F}"/>
                    </a:ext>
                  </a:extLst>
                </p:cNvPr>
                <p:cNvSpPr/>
                <p:nvPr/>
              </p:nvSpPr>
              <p:spPr>
                <a:xfrm>
                  <a:off x="5833074" y="0"/>
                  <a:ext cx="199426" cy="37741"/>
                </a:xfrm>
                <a:prstGeom prst="rect">
                  <a:avLst/>
                </a:prstGeom>
                <a:gradFill flip="none" rotWithShape="1">
                  <a:gsLst>
                    <a:gs pos="0">
                      <a:srgbClr val="D0D0E1"/>
                    </a:gs>
                    <a:gs pos="100000">
                      <a:srgbClr val="FFFFF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sp>
        <p:nvSpPr>
          <p:cNvPr id="68" name="Ellipse 67">
            <a:extLst>
              <a:ext uri="{FF2B5EF4-FFF2-40B4-BE49-F238E27FC236}">
                <a16:creationId xmlns:a16="http://schemas.microsoft.com/office/drawing/2014/main" id="{75B9C175-99BA-4CA6-A687-F7421CA58DC8}"/>
              </a:ext>
            </a:extLst>
          </p:cNvPr>
          <p:cNvSpPr/>
          <p:nvPr userDrawn="1"/>
        </p:nvSpPr>
        <p:spPr>
          <a:xfrm>
            <a:off x="1043608" y="2276872"/>
            <a:ext cx="2196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id="{54129632-949F-4D97-A3FE-2FF5544D29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4942" y="6123112"/>
            <a:ext cx="2589041" cy="720000"/>
          </a:xfrm>
          <a:prstGeom prst="rect">
            <a:avLst/>
          </a:prstGeom>
        </p:spPr>
      </p:pic>
      <p:sp>
        <p:nvSpPr>
          <p:cNvPr id="12" name="Rectangle 11">
            <a:extLst>
              <a:ext uri="{FF2B5EF4-FFF2-40B4-BE49-F238E27FC236}">
                <a16:creationId xmlns:a16="http://schemas.microsoft.com/office/drawing/2014/main" id="{70E46542-C9B7-4CFF-BED5-9DF778157336}"/>
              </a:ext>
            </a:extLst>
          </p:cNvPr>
          <p:cNvSpPr>
            <a:spLocks noChangeArrowheads="1"/>
          </p:cNvSpPr>
          <p:nvPr userDrawn="1"/>
        </p:nvSpPr>
        <p:spPr bwMode="auto">
          <a:xfrm>
            <a:off x="4427984" y="594586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034" name="Grafik 6" descr="Creative Commons Lizenzvertrag">
            <a:extLst>
              <a:ext uri="{FF2B5EF4-FFF2-40B4-BE49-F238E27FC236}">
                <a16:creationId xmlns:a16="http://schemas.microsoft.com/office/drawing/2014/main" id="{2FBF8664-4987-463F-929A-3580E5CC521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64288" y="643989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B480266-D6C6-420E-A6D2-66D4DA882FB5}"/>
              </a:ext>
            </a:extLst>
          </p:cNvPr>
          <p:cNvSpPr>
            <a:spLocks noChangeArrowheads="1"/>
          </p:cNvSpPr>
          <p:nvPr userDrawn="1"/>
        </p:nvSpPr>
        <p:spPr bwMode="auto">
          <a:xfrm>
            <a:off x="7969242" y="638747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chemeClr val="bg1"/>
                </a:solidFill>
                <a:effectLst/>
              </a:rPr>
              <a:t> </a:t>
            </a:r>
            <a:endParaRPr kumimoji="0" lang="de-DE" altLang="de-DE" sz="2000" b="0" i="0" u="none" strike="noStrike" cap="none" normalizeH="0" baseline="0" dirty="0">
              <a:ln>
                <a:noFill/>
              </a:ln>
              <a:solidFill>
                <a:schemeClr val="bg1"/>
              </a:solidFill>
              <a:effectLst/>
              <a:latin typeface="Arial" panose="020B0604020202020204" pitchFamily="34" charset="0"/>
            </a:endParaRPr>
          </a:p>
        </p:txBody>
      </p:sp>
      <p:pic>
        <p:nvPicPr>
          <p:cNvPr id="27" name="Grafik 26">
            <a:extLst>
              <a:ext uri="{FF2B5EF4-FFF2-40B4-BE49-F238E27FC236}">
                <a16:creationId xmlns:a16="http://schemas.microsoft.com/office/drawing/2014/main" id="{C6E2295A-6F85-4678-8FDD-98CF9EA6894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3608" y="1711385"/>
            <a:ext cx="2195276" cy="2188800"/>
          </a:xfrm>
          <a:prstGeom prst="rect">
            <a:avLst/>
          </a:prstGeom>
        </p:spPr>
      </p:pic>
    </p:spTree>
    <p:extLst>
      <p:ext uri="{BB962C8B-B14F-4D97-AF65-F5344CB8AC3E}">
        <p14:creationId xmlns:p14="http://schemas.microsoft.com/office/powerpoint/2010/main" val="1477645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er-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CA81B279-628F-4FAA-9791-A8AF01F0C1E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5" name="Grafik 6" descr="Creative Commons Lizenzvertrag">
            <a:extLst>
              <a:ext uri="{FF2B5EF4-FFF2-40B4-BE49-F238E27FC236}">
                <a16:creationId xmlns:a16="http://schemas.microsoft.com/office/drawing/2014/main" id="{36E0FCD5-7A19-41B6-AE2E-A9C0A278802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6C620641-F643-4128-845D-AEE1C9B4C02F}"/>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4DA0D405-0257-4B75-9484-92A6E3F3DB4B}"/>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F768F243-308D-4690-8B67-5CFF5B270E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58ECBB5A-B37A-4FD7-A9E7-38297A579A5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45396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ink-Pair-Shar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Grafik 7" descr="Ein Bild, das LEGO, Spielzeug enthält.&#10;&#10;Automatisch generierte Beschreibung">
            <a:extLst>
              <a:ext uri="{FF2B5EF4-FFF2-40B4-BE49-F238E27FC236}">
                <a16:creationId xmlns:a16="http://schemas.microsoft.com/office/drawing/2014/main" id="{0E7FFCAC-CE19-47EF-8AF3-9B3294F62D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id="{1E63925C-7A48-4D7F-99C6-EB28BA814C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44D1F88E-CC15-48E3-92C9-6B8C6057C353}"/>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BA58DBEC-25EC-4417-A137-70ED785EBB1A}"/>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433B7C47-1D6D-494B-9182-F47CF7A80D3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22A3EF67-1901-4360-8C20-65A7B3CA2C3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982273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ink-Pair-Shar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14" descr="Ein Bild, das LEGO, Spielzeug enthält.&#10;&#10;Automatisch generierte Beschreibung">
            <a:extLst>
              <a:ext uri="{FF2B5EF4-FFF2-40B4-BE49-F238E27FC236}">
                <a16:creationId xmlns:a16="http://schemas.microsoft.com/office/drawing/2014/main" id="{D2ABE451-5EAD-4263-8C9C-99D0EF6AF7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id="{3DC0D342-D802-4279-B6C8-59F5096A094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7E023F70-480E-4E45-90C3-D76D812159A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BDB57E82-7268-4B69-B252-5A178EAA0C03}"/>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28C176FD-A08B-4A33-A48D-F668BB25607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C6D90003-D8EC-4E7D-9D27-FE743B467BD9}"/>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798556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seauftra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id="{60E1F306-6308-4B43-8A4B-D0C76DCA76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504" y="1071277"/>
            <a:ext cx="1836000" cy="1836000"/>
          </a:xfrm>
          <a:prstGeom prst="rect">
            <a:avLst/>
          </a:prstGeom>
        </p:spPr>
      </p:pic>
      <p:sp>
        <p:nvSpPr>
          <p:cNvPr id="13" name="Textplatzhalter 14">
            <a:extLst>
              <a:ext uri="{FF2B5EF4-FFF2-40B4-BE49-F238E27FC236}">
                <a16:creationId xmlns:a16="http://schemas.microsoft.com/office/drawing/2014/main" id="{8B40609A-0508-4DA8-9C0B-5280A878DA6C}"/>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2196563B-B75D-4C55-8EF9-DD237CBF2F8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E5A72512-FB75-445F-995C-63DB89A470A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24B48BCE-B39C-47EB-AB5A-CF16057D152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B9A9AEAF-C700-401A-957A-2DB5178D25A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4E90405C-655F-4D7A-9077-5C4D799DB81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51645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rbeitsauftrag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4" name="Grafik 13">
            <a:extLst>
              <a:ext uri="{FF2B5EF4-FFF2-40B4-BE49-F238E27FC236}">
                <a16:creationId xmlns:a16="http://schemas.microsoft.com/office/drawing/2014/main" id="{D6CDFC70-19B7-4CFA-B0A2-D83FCDAF81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8304" y="1082267"/>
            <a:ext cx="1836000" cy="1836000"/>
          </a:xfrm>
          <a:prstGeom prst="rect">
            <a:avLst/>
          </a:prstGeom>
        </p:spPr>
      </p:pic>
      <p:sp>
        <p:nvSpPr>
          <p:cNvPr id="13" name="Textplatzhalter 14">
            <a:extLst>
              <a:ext uri="{FF2B5EF4-FFF2-40B4-BE49-F238E27FC236}">
                <a16:creationId xmlns:a16="http://schemas.microsoft.com/office/drawing/2014/main" id="{21A22438-095C-4858-8879-0689BD8237D3}"/>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6" descr="Creative Commons Lizenzvertrag">
            <a:extLst>
              <a:ext uri="{FF2B5EF4-FFF2-40B4-BE49-F238E27FC236}">
                <a16:creationId xmlns:a16="http://schemas.microsoft.com/office/drawing/2014/main" id="{A7B8408C-AD5A-4C5C-974D-4E80AC94773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46960414-6B28-4829-B88C-C87FDB2771F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C4AD15E9-F32B-452C-B86B-2B59746F666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DDC21F11-B9F2-4D2E-A2BC-70797FE801B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E8A29F57-0457-49F3-AF0E-20172F077730}"/>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525051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nwei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id="{EE6EB5C9-0708-44D5-A2C3-2AB42792AD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728" y="1071907"/>
            <a:ext cx="1836000" cy="1836000"/>
          </a:xfrm>
          <a:prstGeom prst="rect">
            <a:avLst/>
          </a:prstGeom>
        </p:spPr>
      </p:pic>
      <p:sp>
        <p:nvSpPr>
          <p:cNvPr id="13" name="Textplatzhalter 14">
            <a:extLst>
              <a:ext uri="{FF2B5EF4-FFF2-40B4-BE49-F238E27FC236}">
                <a16:creationId xmlns:a16="http://schemas.microsoft.com/office/drawing/2014/main" id="{CDA6299B-89D9-4805-907D-E32EF8B0FA4D}"/>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3A6C2456-52F5-4AC8-AA86-B20896E4B1C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0D87EB89-7415-4011-A532-2C05377BF8D5}"/>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6BDB3EEC-536C-462B-9F4D-6AD25B8DE8C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2896381F-F6C6-4D42-AF87-922F197A8B0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B638A8A5-F117-4746-898E-175420F451A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617871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net-Link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a:extLst>
              <a:ext uri="{FF2B5EF4-FFF2-40B4-BE49-F238E27FC236}">
                <a16:creationId xmlns:a16="http://schemas.microsoft.com/office/drawing/2014/main" id="{44597C96-7B23-4B84-B810-BF9F08C7D4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4512" y="1087160"/>
            <a:ext cx="1836000" cy="1836000"/>
          </a:xfrm>
          <a:prstGeom prst="rect">
            <a:avLst/>
          </a:prstGeom>
        </p:spPr>
      </p:pic>
      <p:sp>
        <p:nvSpPr>
          <p:cNvPr id="13" name="Textplatzhalter 14">
            <a:extLst>
              <a:ext uri="{FF2B5EF4-FFF2-40B4-BE49-F238E27FC236}">
                <a16:creationId xmlns:a16="http://schemas.microsoft.com/office/drawing/2014/main" id="{4FA1809B-6AE2-4AFE-98EF-1498568080A6}"/>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9840D880-A173-4306-9E4E-159D87CF4DC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C7C042CA-074F-4CCE-8A56-98C64CE33A3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EC64AD68-37BF-4675-9636-2A617C5984C2}"/>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4066D2BA-5519-426E-8221-FF228DE02A3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60B6933E-C002-40F9-828F-BC2E28FC59F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199388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teraturtipp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Buch, Regal, drinnen enthält.&#10;&#10;Automatisch generierte Beschreibung">
            <a:extLst>
              <a:ext uri="{FF2B5EF4-FFF2-40B4-BE49-F238E27FC236}">
                <a16:creationId xmlns:a16="http://schemas.microsoft.com/office/drawing/2014/main" id="{49E62309-8C5C-4491-86BF-0F34AB7326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3213" y="1057023"/>
            <a:ext cx="1836000" cy="1836000"/>
          </a:xfrm>
          <a:prstGeom prst="rect">
            <a:avLst/>
          </a:prstGeom>
        </p:spPr>
      </p:pic>
      <p:sp>
        <p:nvSpPr>
          <p:cNvPr id="13" name="Textplatzhalter 14">
            <a:extLst>
              <a:ext uri="{FF2B5EF4-FFF2-40B4-BE49-F238E27FC236}">
                <a16:creationId xmlns:a16="http://schemas.microsoft.com/office/drawing/2014/main" id="{62A3635D-CAEA-40C2-B2E2-247BB139D4A8}"/>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10453BE8-76F5-4DB3-94E4-DAFD993A51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B6188A4B-524B-4442-86B0-810E3E891614}"/>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1F559F8F-56EF-4C72-B434-64AFF9A1A57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7BE69D21-C693-4B0E-8804-A28C38F0B52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1B825C18-C77C-434D-A2EF-E4625D12834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504393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Automat enthält.&#10;&#10;Automatisch generierte Beschreibung">
            <a:extLst>
              <a:ext uri="{FF2B5EF4-FFF2-40B4-BE49-F238E27FC236}">
                <a16:creationId xmlns:a16="http://schemas.microsoft.com/office/drawing/2014/main" id="{357EE6E9-7C71-44AD-8E49-F617C38887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272" y="1330448"/>
            <a:ext cx="4320000" cy="4320000"/>
          </a:xfrm>
          <a:prstGeom prst="rect">
            <a:avLst/>
          </a:prstGeom>
        </p:spPr>
      </p:pic>
      <p:pic>
        <p:nvPicPr>
          <p:cNvPr id="8" name="Grafik 7">
            <a:extLst>
              <a:ext uri="{FF2B5EF4-FFF2-40B4-BE49-F238E27FC236}">
                <a16:creationId xmlns:a16="http://schemas.microsoft.com/office/drawing/2014/main" id="{896A8F2E-58CB-4414-B94F-217AB90C69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54359" y="1612843"/>
            <a:ext cx="3416440" cy="3416440"/>
          </a:xfrm>
          <a:prstGeom prst="rect">
            <a:avLst/>
          </a:prstGeom>
        </p:spPr>
      </p:pic>
      <p:pic>
        <p:nvPicPr>
          <p:cNvPr id="13" name="Grafik 6" descr="Creative Commons Lizenzvertrag">
            <a:extLst>
              <a:ext uri="{FF2B5EF4-FFF2-40B4-BE49-F238E27FC236}">
                <a16:creationId xmlns:a16="http://schemas.microsoft.com/office/drawing/2014/main" id="{6351C348-0E9B-4562-AC2C-DE0DFACFD2D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18C5DF38-9C88-4EE0-949B-E7AED631594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B41EE7F0-E636-4588-9B0A-6F283FC8AF46}"/>
              </a:ext>
            </a:extLst>
          </p:cNvPr>
          <p:cNvSpPr txBox="1">
            <a:spLocks/>
          </p:cNvSpPr>
          <p:nvPr userDrawn="1"/>
        </p:nvSpPr>
        <p:spPr>
          <a:xfrm>
            <a:off x="323528" y="10990"/>
            <a:ext cx="7926184" cy="106028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r>
              <a:rPr lang="de-DE" dirty="0"/>
              <a:t>Kaffee- bzw. Teepause</a:t>
            </a:r>
          </a:p>
        </p:txBody>
      </p:sp>
      <p:pic>
        <p:nvPicPr>
          <p:cNvPr id="16" name="Grafik 15">
            <a:extLst>
              <a:ext uri="{FF2B5EF4-FFF2-40B4-BE49-F238E27FC236}">
                <a16:creationId xmlns:a16="http://schemas.microsoft.com/office/drawing/2014/main" id="{340009F4-6C00-4822-930F-1C66B3F8554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5053112D-5483-4582-AE9A-8849A38A5BC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316542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ragen TN">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descr="Ein Bild, das LEGO, Spielzeug enthält.&#10;&#10;Automatisch generierte Beschreibung">
            <a:extLst>
              <a:ext uri="{FF2B5EF4-FFF2-40B4-BE49-F238E27FC236}">
                <a16:creationId xmlns:a16="http://schemas.microsoft.com/office/drawing/2014/main" id="{DE750C04-5A6A-4E29-8EB2-ED4AC60E0E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5715" y="1124744"/>
            <a:ext cx="5112568" cy="5112568"/>
          </a:xfrm>
          <a:prstGeom prst="rect">
            <a:avLst/>
          </a:prstGeom>
        </p:spPr>
      </p:pic>
      <p:pic>
        <p:nvPicPr>
          <p:cNvPr id="10" name="Grafik 6" descr="Creative Commons Lizenzvertrag">
            <a:extLst>
              <a:ext uri="{FF2B5EF4-FFF2-40B4-BE49-F238E27FC236}">
                <a16:creationId xmlns:a16="http://schemas.microsoft.com/office/drawing/2014/main" id="{53E2A491-2E65-459A-91FB-F42819830EB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14C9267E-2E83-4158-AEDF-6F54EA640A8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18467627-49D8-4AD8-BA12-17B028F3215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3CECFFB4-5123-45D4-802A-7D518D822D1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01D5856F-FA6F-47F7-8901-A007EA7DB93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5487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20032"/>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id="{7ACD2F1E-F434-4A6B-9059-F89076F9702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pic>
        <p:nvPicPr>
          <p:cNvPr id="10" name="Grafik 6" descr="Creative Commons Lizenzvertrag">
            <a:extLst>
              <a:ext uri="{FF2B5EF4-FFF2-40B4-BE49-F238E27FC236}">
                <a16:creationId xmlns:a16="http://schemas.microsoft.com/office/drawing/2014/main" id="{F12053D1-6F03-4C8F-8467-1F790D1A1DC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E065FCE-EAF4-4612-8932-C5FE54D360D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id="{DF3C2912-F5A8-4AC4-BDA2-E1B6EAE0E34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p14="http://schemas.microsoft.com/office/powerpoint/2010/main" val="1501454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orstell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pic>
        <p:nvPicPr>
          <p:cNvPr id="12" name="Grafik 11">
            <a:extLst>
              <a:ext uri="{FF2B5EF4-FFF2-40B4-BE49-F238E27FC236}">
                <a16:creationId xmlns:a16="http://schemas.microsoft.com/office/drawing/2014/main" id="{BBE47BC9-124E-427A-A0E5-155A78C270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08872" y="1293571"/>
            <a:ext cx="2926259" cy="4865835"/>
          </a:xfrm>
          <a:prstGeom prst="rect">
            <a:avLst/>
          </a:prstGeom>
        </p:spPr>
      </p:pic>
      <p:sp>
        <p:nvSpPr>
          <p:cNvPr id="13" name="TextBox 4">
            <a:extLst>
              <a:ext uri="{FF2B5EF4-FFF2-40B4-BE49-F238E27FC236}">
                <a16:creationId xmlns:a16="http://schemas.microsoft.com/office/drawing/2014/main"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9" name="Titel 4">
            <a:extLst>
              <a:ext uri="{FF2B5EF4-FFF2-40B4-BE49-F238E27FC236}">
                <a16:creationId xmlns:a16="http://schemas.microsoft.com/office/drawing/2014/main" id="{E0B4106C-A632-4F25-8ACB-9E6F9D6439B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0" name="Grafik 9">
            <a:extLst>
              <a:ext uri="{FF2B5EF4-FFF2-40B4-BE49-F238E27FC236}">
                <a16:creationId xmlns:a16="http://schemas.microsoft.com/office/drawing/2014/main" id="{DAF949DD-23F6-46DA-9B86-9D48DA902D7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5" name="Foliennummernplatzhalter 3">
            <a:extLst>
              <a:ext uri="{FF2B5EF4-FFF2-40B4-BE49-F238E27FC236}">
                <a16:creationId xmlns:a16="http://schemas.microsoft.com/office/drawing/2014/main" id="{0AA2403F-D8A2-4086-8D34-0CBDC5504AF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36027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rbeitsfolie">
    <p:spTree>
      <p:nvGrpSpPr>
        <p:cNvPr id="1" name=""/>
        <p:cNvGrpSpPr/>
        <p:nvPr/>
      </p:nvGrpSpPr>
      <p:grpSpPr>
        <a:xfrm>
          <a:off x="0" y="0"/>
          <a:ext cx="0" cy="0"/>
          <a:chOff x="0" y="0"/>
          <a:chExt cx="0" cy="0"/>
        </a:xfrm>
      </p:grpSpPr>
      <p:sp>
        <p:nvSpPr>
          <p:cNvPr id="16" name="Parallelogram 8">
            <a:extLst>
              <a:ext uri="{FF2B5EF4-FFF2-40B4-BE49-F238E27FC236}">
                <a16:creationId xmlns:a16="http://schemas.microsoft.com/office/drawing/2014/main" id="{BCF73D3A-4AAA-4B04-A926-5D97C36E024E}"/>
              </a:ext>
            </a:extLst>
          </p:cNvPr>
          <p:cNvSpPr/>
          <p:nvPr userDrawn="1"/>
        </p:nvSpPr>
        <p:spPr>
          <a:xfrm>
            <a:off x="4537124" y="692696"/>
            <a:ext cx="5651500" cy="1398740"/>
          </a:xfrm>
          <a:prstGeom prst="parallelogram">
            <a:avLst/>
          </a:prstGeom>
          <a:solidFill>
            <a:srgbClr val="7EC4CF">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2">
            <a:extLst>
              <a:ext uri="{FF2B5EF4-FFF2-40B4-BE49-F238E27FC236}">
                <a16:creationId xmlns:a16="http://schemas.microsoft.com/office/drawing/2014/main" id="{13FB6398-B742-4526-93B2-1C00F9E46B37}"/>
              </a:ext>
            </a:extLst>
          </p:cNvPr>
          <p:cNvSpPr/>
          <p:nvPr userDrawn="1"/>
        </p:nvSpPr>
        <p:spPr>
          <a:xfrm rot="8640000">
            <a:off x="-1867049" y="3085756"/>
            <a:ext cx="7690104" cy="6172200"/>
          </a:xfrm>
          <a:prstGeom prst="parallelogram">
            <a:avLst>
              <a:gd name="adj" fmla="val 33457"/>
            </a:avLst>
          </a:prstGeom>
          <a:solidFill>
            <a:srgbClr val="5B31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8" name="Title 1">
            <a:extLst>
              <a:ext uri="{FF2B5EF4-FFF2-40B4-BE49-F238E27FC236}">
                <a16:creationId xmlns:a16="http://schemas.microsoft.com/office/drawing/2014/main" id="{02E357A1-8D3A-453B-AEF5-27A41AB96BBE}"/>
              </a:ext>
            </a:extLst>
          </p:cNvPr>
          <p:cNvSpPr txBox="1">
            <a:spLocks/>
          </p:cNvSpPr>
          <p:nvPr userDrawn="1"/>
        </p:nvSpPr>
        <p:spPr>
          <a:xfrm>
            <a:off x="181487" y="3740830"/>
            <a:ext cx="4966577" cy="16323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0" i="1" dirty="0">
                <a:solidFill>
                  <a:schemeClr val="bg1"/>
                </a:solidFill>
                <a:latin typeface="Avenir Next" charset="0"/>
                <a:ea typeface="Avenir Next" charset="0"/>
                <a:cs typeface="Avenir Next" charset="0"/>
              </a:rPr>
              <a:t>Danke für Ihre Aufmerksamkeit.</a:t>
            </a:r>
          </a:p>
        </p:txBody>
      </p:sp>
      <p:pic>
        <p:nvPicPr>
          <p:cNvPr id="5" name="Grafik 4">
            <a:extLst>
              <a:ext uri="{FF2B5EF4-FFF2-40B4-BE49-F238E27FC236}">
                <a16:creationId xmlns:a16="http://schemas.microsoft.com/office/drawing/2014/main" id="{6DD74D0A-1F17-4E52-B575-15F268F33F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6096" y="1055083"/>
            <a:ext cx="2589041" cy="720000"/>
          </a:xfrm>
          <a:prstGeom prst="rect">
            <a:avLst/>
          </a:prstGeom>
        </p:spPr>
      </p:pic>
      <p:pic>
        <p:nvPicPr>
          <p:cNvPr id="8" name="Grafik 6" descr="Creative Commons Lizenzvertrag">
            <a:extLst>
              <a:ext uri="{FF2B5EF4-FFF2-40B4-BE49-F238E27FC236}">
                <a16:creationId xmlns:a16="http://schemas.microsoft.com/office/drawing/2014/main" id="{22B36B9B-B32F-4509-A0CF-DAC1C19697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a:extLst>
              <a:ext uri="{FF2B5EF4-FFF2-40B4-BE49-F238E27FC236}">
                <a16:creationId xmlns:a16="http://schemas.microsoft.com/office/drawing/2014/main" id="{57CA059D-56DC-43EF-BF2B-6E141F657947}"/>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1" name="Grafik 10">
            <a:extLst>
              <a:ext uri="{FF2B5EF4-FFF2-40B4-BE49-F238E27FC236}">
                <a16:creationId xmlns:a16="http://schemas.microsoft.com/office/drawing/2014/main" id="{33C02042-3ECC-405F-B62C-0D351D5E370E}"/>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25112" y="293328"/>
            <a:ext cx="2494960" cy="2487600"/>
          </a:xfrm>
          <a:prstGeom prst="rect">
            <a:avLst/>
          </a:prstGeom>
        </p:spPr>
      </p:pic>
    </p:spTree>
    <p:extLst>
      <p:ext uri="{BB962C8B-B14F-4D97-AF65-F5344CB8AC3E}">
        <p14:creationId xmlns:p14="http://schemas.microsoft.com/office/powerpoint/2010/main" val="434965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393610D-F519-475A-B33D-C2D7F84B7389}" type="datetimeFigureOut">
              <a:rPr lang="de-DE" smtClean="0"/>
              <a:t>25.09.2022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3716C5D-123D-4EDE-A4A5-85ED365A388D}" type="slidenum">
              <a:rPr lang="de-DE" smtClean="0"/>
              <a:t>‹Nr.›</a:t>
            </a:fld>
            <a:endParaRPr lang="de-DE" dirty="0"/>
          </a:p>
        </p:txBody>
      </p:sp>
    </p:spTree>
    <p:extLst>
      <p:ext uri="{BB962C8B-B14F-4D97-AF65-F5344CB8AC3E}">
        <p14:creationId xmlns:p14="http://schemas.microsoft.com/office/powerpoint/2010/main" val="3924805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Vorstell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pic>
        <p:nvPicPr>
          <p:cNvPr id="12" name="Grafik 11">
            <a:extLst>
              <a:ext uri="{FF2B5EF4-FFF2-40B4-BE49-F238E27FC236}">
                <a16:creationId xmlns:a16="http://schemas.microsoft.com/office/drawing/2014/main" id="{BBE47BC9-124E-427A-A0E5-155A78C270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08872" y="1293571"/>
            <a:ext cx="2926259" cy="4865835"/>
          </a:xfrm>
          <a:prstGeom prst="rect">
            <a:avLst/>
          </a:prstGeom>
        </p:spPr>
      </p:pic>
      <p:sp>
        <p:nvSpPr>
          <p:cNvPr id="13" name="TextBox 4">
            <a:extLst>
              <a:ext uri="{FF2B5EF4-FFF2-40B4-BE49-F238E27FC236}">
                <a16:creationId xmlns:a16="http://schemas.microsoft.com/office/drawing/2014/main"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4" name="Grafik 13">
            <a:extLst>
              <a:ext uri="{FF2B5EF4-FFF2-40B4-BE49-F238E27FC236}">
                <a16:creationId xmlns:a16="http://schemas.microsoft.com/office/drawing/2014/main" id="{3BA4B298-75B6-48D0-9160-3B6A1FD253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id="{0E68F6B4-BFA3-45B0-ABDE-9F519A8672B0}"/>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Tree>
    <p:extLst>
      <p:ext uri="{BB962C8B-B14F-4D97-AF65-F5344CB8AC3E}">
        <p14:creationId xmlns:p14="http://schemas.microsoft.com/office/powerpoint/2010/main" val="1929054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Arbeitsfoli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3"/>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3"/>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noProof="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id="{F892ED4D-FE09-466F-A4A7-DD507060E9E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id="{7ACD2F1E-F434-4A6B-9059-F89076F9702C}"/>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
        <p:nvSpPr>
          <p:cNvPr id="4" name="Textfeld 3">
            <a:extLst>
              <a:ext uri="{FF2B5EF4-FFF2-40B4-BE49-F238E27FC236}">
                <a16:creationId xmlns:a16="http://schemas.microsoft.com/office/drawing/2014/main" id="{775262AC-834F-4EEF-A4B4-C105F50278F3}"/>
              </a:ext>
            </a:extLst>
          </p:cNvPr>
          <p:cNvSpPr txBox="1"/>
          <p:nvPr userDrawn="1"/>
        </p:nvSpPr>
        <p:spPr>
          <a:xfrm>
            <a:off x="6058711" y="6204073"/>
            <a:ext cx="2233288" cy="407035"/>
          </a:xfrm>
          <a:prstGeom prst="rect">
            <a:avLst/>
          </a:prstGeom>
          <a:noFill/>
        </p:spPr>
        <p:txBody>
          <a:bodyPr wrap="square">
            <a:spAutoFit/>
          </a:bodyPr>
          <a:lstStyle/>
          <a:p>
            <a:pPr algn="r">
              <a:lnSpc>
                <a:spcPct val="107000"/>
              </a:lnSpc>
              <a:spcAft>
                <a:spcPts val="800"/>
              </a:spcAft>
            </a:pPr>
            <a:r>
              <a:rPr lang="de-DE" sz="20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a:t>
            </a:r>
            <a:r>
              <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CC-BaCuLit 2.0-NC-SA</a:t>
            </a:r>
            <a:endPar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412776"/>
            <a:ext cx="8352927" cy="4032349"/>
          </a:xfrm>
          <a:noFill/>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AACB194C-D24A-4104-A45D-904D8FE5EC70}"/>
              </a:ext>
            </a:extLst>
          </p:cNvPr>
          <p:cNvSpPr>
            <a:spLocks noGrp="1"/>
          </p:cNvSpPr>
          <p:nvPr>
            <p:ph type="title"/>
          </p:nvPr>
        </p:nvSpPr>
        <p:spPr>
          <a:xfrm>
            <a:off x="20112" y="10990"/>
            <a:ext cx="8229600" cy="1060287"/>
          </a:xfrm>
        </p:spPr>
        <p:txBody>
          <a:bodyPr>
            <a:normAutofit/>
          </a:bodyPr>
          <a:lstStyle>
            <a:lvl1pPr algn="l">
              <a:defRPr sz="3200">
                <a:solidFill>
                  <a:schemeClr val="bg1"/>
                </a:solidFill>
              </a:defRPr>
            </a:lvl1pPr>
          </a:lstStyle>
          <a:p>
            <a:r>
              <a:rPr lang="de-DE" dirty="0"/>
              <a:t>Mastertitelformat bearbeiten</a:t>
            </a:r>
          </a:p>
        </p:txBody>
      </p:sp>
    </p:spTree>
    <p:custDataLst>
      <p:tags r:id="rId1"/>
    </p:custDataLst>
    <p:extLst>
      <p:ext uri="{BB962C8B-B14F-4D97-AF65-F5344CB8AC3E}">
        <p14:creationId xmlns:p14="http://schemas.microsoft.com/office/powerpoint/2010/main" val="4203695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0" name="Grafik 6" descr="Creative Commons Lizenzvertrag">
            <a:extLst>
              <a:ext uri="{FF2B5EF4-FFF2-40B4-BE49-F238E27FC236}">
                <a16:creationId xmlns:a16="http://schemas.microsoft.com/office/drawing/2014/main" id="{3DDE063E-481C-4629-A492-8C0B2770F5F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00E8F90E-D561-4F36-A3EE-BB91494DD9BD}"/>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id="{C2B8DE9E-8F90-465F-B5F4-D794CB53A0A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5" name="Grafik 14">
            <a:extLst>
              <a:ext uri="{FF2B5EF4-FFF2-40B4-BE49-F238E27FC236}">
                <a16:creationId xmlns:a16="http://schemas.microsoft.com/office/drawing/2014/main" id="{329D9AB8-857D-4C01-8E72-2DFCDEA762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id="{022C63EE-6ED4-48CC-81BB-7269E3A05E43}"/>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433233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rbeitsfoli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8569647" cy="4103687"/>
          </a:xfrm>
        </p:spPr>
        <p:txBody>
          <a:bodyPr/>
          <a:lstStyle>
            <a:lvl1pPr marL="457200" indent="-4572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AACB194C-D24A-4104-A45D-904D8FE5EC7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3" name="Grafik 6" descr="Creative Commons Lizenzvertrag">
            <a:extLst>
              <a:ext uri="{FF2B5EF4-FFF2-40B4-BE49-F238E27FC236}">
                <a16:creationId xmlns:a16="http://schemas.microsoft.com/office/drawing/2014/main" id="{0CFE9BA6-C323-46CA-8BF5-2C82F2F32F8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88DE496E-CB1F-4E27-A1A9-8600B8BAA70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5" name="Grafik 14">
            <a:extLst>
              <a:ext uri="{FF2B5EF4-FFF2-40B4-BE49-F238E27FC236}">
                <a16:creationId xmlns:a16="http://schemas.microsoft.com/office/drawing/2014/main" id="{AD0C9BA6-6775-458C-92FD-657C15DD7A4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id="{DBF41FF2-CFC4-48D5-9E4A-2B30ABEBC2F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71897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1BEEE726-0667-4289-9C9C-C9692BE6B1F1}"/>
              </a:ext>
            </a:extLst>
          </p:cNvPr>
          <p:cNvSpPr>
            <a:spLocks noGrp="1"/>
          </p:cNvSpPr>
          <p:nvPr>
            <p:ph type="body" sz="quarter" idx="14"/>
          </p:nvPr>
        </p:nvSpPr>
        <p:spPr>
          <a:xfrm>
            <a:off x="4716017" y="13495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16287349-25AB-45D1-ADED-377AE270B5D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FFD8D916-7648-4B28-B214-1CF7AC96C3A2}"/>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98C243EC-FC74-40C8-BE95-F9D24D35DDA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0C8BB2B9-155C-4D87-89C8-72E6153F75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D92171CB-45D6-4619-B068-961DC9003ED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03191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8496942" cy="2095563"/>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1BEEE726-0667-4289-9C9C-C9692BE6B1F1}"/>
              </a:ext>
            </a:extLst>
          </p:cNvPr>
          <p:cNvSpPr>
            <a:spLocks noGrp="1"/>
          </p:cNvSpPr>
          <p:nvPr>
            <p:ph type="body" sz="quarter" idx="14"/>
          </p:nvPr>
        </p:nvSpPr>
        <p:spPr>
          <a:xfrm>
            <a:off x="323529" y="3717032"/>
            <a:ext cx="8496944" cy="1975325"/>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B2D025FE-A551-43D5-8157-3908A97ED16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A78169AB-F976-4DE6-88CD-9D16C177003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8ACD8015-1CAD-4E50-B077-1001E8DE6A7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BE34FD0D-70DE-4A44-80E3-0E564BB2B8B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6FC8C7C2-682D-44F6-A162-768D8F4199CE}"/>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82567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uppen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pic>
        <p:nvPicPr>
          <p:cNvPr id="13" name="Grafik 6" descr="Creative Commons Lizenzvertrag">
            <a:extLst>
              <a:ext uri="{FF2B5EF4-FFF2-40B4-BE49-F238E27FC236}">
                <a16:creationId xmlns:a16="http://schemas.microsoft.com/office/drawing/2014/main" id="{51D8A932-7E7E-4B98-91BA-594E3746890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AEF91E15-068F-4E7B-8A43-49FC2D5DC56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F3A2FF8D-312D-4D77-AA38-254A0DD2C9E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7A48B728-D6A4-4A8B-B58F-6FE6481ED3C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A25991B5-E3A8-4C21-B68E-2B4A7214F207}"/>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35432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uppen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A782D8CF-F006-4F75-86DB-CE6A8AA24FD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17967B71-3271-4355-A8D6-FB6E7F7E136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9DD28723-FE6C-4220-85C3-544A65D14A1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48B38F2E-2C38-414C-B80C-5625B234FA2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8D1E3524-7F4A-4391-BFC2-150BF0D0F3A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77595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er-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C4DA072A-F2D1-452F-8D89-1106BC4CCD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4" name="Grafik 6" descr="Creative Commons Lizenzvertrag">
            <a:extLst>
              <a:ext uri="{FF2B5EF4-FFF2-40B4-BE49-F238E27FC236}">
                <a16:creationId xmlns:a16="http://schemas.microsoft.com/office/drawing/2014/main" id="{45AC9A40-F7E6-450F-B517-F3CEF33B0D1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A53AC0E2-8785-4CA0-B70F-6265EB1F634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3DE2CC11-06AE-44A0-808A-AB906355A65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7BA152E1-00DD-4691-8752-C653C00EF0E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02CE6E9A-256C-4427-8E04-E3410EFE6418}"/>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05748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3610D-F519-475A-B33D-C2D7F84B7389}" type="datetimeFigureOut">
              <a:rPr lang="de-DE" smtClean="0"/>
              <a:t>25.09.2022</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16C5D-123D-4EDE-A4A5-85ED365A388D}" type="slidenum">
              <a:rPr lang="de-DE" smtClean="0"/>
              <a:t>‹Nr.›</a:t>
            </a:fld>
            <a:endParaRPr lang="de-DE" dirty="0"/>
          </a:p>
        </p:txBody>
      </p:sp>
    </p:spTree>
    <p:extLst>
      <p:ext uri="{BB962C8B-B14F-4D97-AF65-F5344CB8AC3E}">
        <p14:creationId xmlns:p14="http://schemas.microsoft.com/office/powerpoint/2010/main" val="1279507422"/>
      </p:ext>
    </p:extLst>
  </p:cSld>
  <p:clrMap bg1="lt1" tx1="dk1" bg2="lt2" tx2="dk2" accent1="accent1" accent2="accent2" accent3="accent3" accent4="accent4" accent5="accent5" accent6="accent6" hlink="hlink" folHlink="folHlink"/>
  <p:sldLayoutIdLst>
    <p:sldLayoutId id="2147483666" r:id="rId1"/>
    <p:sldLayoutId id="2147483691" r:id="rId2"/>
    <p:sldLayoutId id="2147483692" r:id="rId3"/>
    <p:sldLayoutId id="2147483671" r:id="rId4"/>
    <p:sldLayoutId id="2147483685" r:id="rId5"/>
    <p:sldLayoutId id="2147483693" r:id="rId6"/>
    <p:sldLayoutId id="2147483676" r:id="rId7"/>
    <p:sldLayoutId id="2147483686" r:id="rId8"/>
    <p:sldLayoutId id="2147483687" r:id="rId9"/>
    <p:sldLayoutId id="2147483688" r:id="rId10"/>
    <p:sldLayoutId id="2147483689" r:id="rId11"/>
    <p:sldLayoutId id="2147483690" r:id="rId12"/>
    <p:sldLayoutId id="2147483684" r:id="rId13"/>
    <p:sldLayoutId id="2147483678" r:id="rId14"/>
    <p:sldLayoutId id="2147483680" r:id="rId15"/>
    <p:sldLayoutId id="2147483681" r:id="rId16"/>
    <p:sldLayoutId id="2147483675" r:id="rId17"/>
    <p:sldLayoutId id="2147483679" r:id="rId18"/>
    <p:sldLayoutId id="2147483677" r:id="rId19"/>
    <p:sldLayoutId id="2147483669" r:id="rId20"/>
    <p:sldLayoutId id="2147483674" r:id="rId21"/>
    <p:sldLayoutId id="2147483650" r:id="rId22"/>
    <p:sldLayoutId id="2147483694" r:id="rId23"/>
    <p:sldLayoutId id="2147483695" r:id="rId2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hyperlink" Target="https://de.wikibooks.org/wiki/Physikunterricht/_Mechanik/_Gleichf%C3%B6rmige_Bewegung"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ags" Target="../tags/tag20.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hyperlink" Target="https://de.wikibooks.org/wiki/Der_Baum_als_Lebewesen:_Chemie:_Photosynthese"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3.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tags" Target="../tags/tag29.xml"/></Relationships>
</file>

<file path=ppt/slides/_rels/slide3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4.xml"/><Relationship Id="rId1" Type="http://schemas.openxmlformats.org/officeDocument/2006/relationships/tags" Target="../tags/tag3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7.xml"/><Relationship Id="rId1" Type="http://schemas.openxmlformats.org/officeDocument/2006/relationships/tags" Target="../tags/tag3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1.xml"/><Relationship Id="rId1" Type="http://schemas.openxmlformats.org/officeDocument/2006/relationships/tags" Target="../tags/tag3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xml"/><Relationship Id="rId1" Type="http://schemas.openxmlformats.org/officeDocument/2006/relationships/themeOverride" Target="../theme/themeOverride1.xml"/><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DE" dirty="0" smtClean="0"/>
              <a:t>Modul </a:t>
            </a:r>
            <a:r>
              <a:rPr lang="de-DE" dirty="0"/>
              <a:t>4</a:t>
            </a:r>
            <a:br>
              <a:rPr lang="de-DE" dirty="0"/>
            </a:br>
            <a:r>
              <a:rPr lang="de-DE" dirty="0"/>
              <a:t>Fachtexte lesen und schreiben lernen</a:t>
            </a:r>
            <a:br>
              <a:rPr lang="de-DE" dirty="0"/>
            </a:br>
            <a:r>
              <a:rPr lang="de-DE" dirty="0"/>
              <a:t/>
            </a:r>
            <a:br>
              <a:rPr lang="de-DE" dirty="0"/>
            </a:br>
            <a:r>
              <a:rPr lang="de-DE" dirty="0"/>
              <a:t>Block 1</a:t>
            </a:r>
            <a:br>
              <a:rPr lang="de-DE" dirty="0"/>
            </a:br>
            <a:r>
              <a:rPr lang="de-DE" dirty="0"/>
              <a:t>Lernziel Textkompetenz</a:t>
            </a:r>
          </a:p>
        </p:txBody>
      </p:sp>
      <p:grpSp>
        <p:nvGrpSpPr>
          <p:cNvPr id="6" name="officeArt object"/>
          <p:cNvGrpSpPr>
            <a:grpSpLocks/>
          </p:cNvGrpSpPr>
          <p:nvPr/>
        </p:nvGrpSpPr>
        <p:grpSpPr>
          <a:xfrm flipH="1">
            <a:off x="755576" y="548680"/>
            <a:ext cx="6032500" cy="37742"/>
            <a:chOff x="-1" y="0"/>
            <a:chExt cx="6032500" cy="37742"/>
          </a:xfrm>
        </p:grpSpPr>
        <p:cxnSp>
          <p:nvCxnSpPr>
            <p:cNvPr id="7" name="Shape 1073741838"/>
            <p:cNvCxnSpPr/>
            <p:nvPr/>
          </p:nvCxnSpPr>
          <p:spPr>
            <a:xfrm>
              <a:off x="4829048" y="18870"/>
              <a:ext cx="1200605" cy="1"/>
            </a:xfrm>
            <a:prstGeom prst="line">
              <a:avLst/>
            </a:prstGeom>
            <a:noFill/>
            <a:ln w="38100" cap="flat">
              <a:solidFill>
                <a:srgbClr val="D0D0E1"/>
              </a:solidFill>
              <a:prstDash val="solid"/>
              <a:miter lim="400000"/>
            </a:ln>
            <a:effectLst/>
          </p:spPr>
        </p:cxnSp>
        <p:cxnSp>
          <p:nvCxnSpPr>
            <p:cNvPr id="8" name="Shape 1073741839"/>
            <p:cNvCxnSpPr/>
            <p:nvPr/>
          </p:nvCxnSpPr>
          <p:spPr>
            <a:xfrm>
              <a:off x="22361" y="18870"/>
              <a:ext cx="1203380" cy="1"/>
            </a:xfrm>
            <a:prstGeom prst="line">
              <a:avLst/>
            </a:prstGeom>
            <a:noFill/>
            <a:ln w="38100" cap="flat">
              <a:solidFill>
                <a:srgbClr val="9EAECD"/>
              </a:solidFill>
              <a:prstDash val="solid"/>
              <a:miter lim="400000"/>
            </a:ln>
            <a:effectLst/>
          </p:spPr>
        </p:cxnSp>
        <p:grpSp>
          <p:nvGrpSpPr>
            <p:cNvPr id="9" name="Group 1073741848"/>
            <p:cNvGrpSpPr/>
            <p:nvPr/>
          </p:nvGrpSpPr>
          <p:grpSpPr>
            <a:xfrm>
              <a:off x="-1" y="0"/>
              <a:ext cx="6032500" cy="37742"/>
              <a:chOff x="0" y="0"/>
              <a:chExt cx="6032500" cy="37742"/>
            </a:xfrm>
          </p:grpSpPr>
          <p:cxnSp>
            <p:nvCxnSpPr>
              <p:cNvPr id="10" name="Shape 1073741840"/>
              <p:cNvCxnSpPr/>
              <p:nvPr/>
            </p:nvCxnSpPr>
            <p:spPr>
              <a:xfrm>
                <a:off x="2428877" y="18870"/>
                <a:ext cx="1200912" cy="1"/>
              </a:xfrm>
              <a:prstGeom prst="line">
                <a:avLst/>
              </a:prstGeom>
              <a:noFill/>
              <a:ln w="38100" cap="flat">
                <a:solidFill>
                  <a:srgbClr val="6C899F"/>
                </a:solidFill>
                <a:prstDash val="solid"/>
                <a:miter lim="400000"/>
              </a:ln>
              <a:effectLst/>
            </p:spPr>
          </p:cxnSp>
          <p:grpSp>
            <p:nvGrpSpPr>
              <p:cNvPr id="11" name="Group 1073741847"/>
              <p:cNvGrpSpPr/>
              <p:nvPr/>
            </p:nvGrpSpPr>
            <p:grpSpPr>
              <a:xfrm>
                <a:off x="0" y="0"/>
                <a:ext cx="6032500" cy="37742"/>
                <a:chOff x="0" y="0"/>
                <a:chExt cx="6032500" cy="37741"/>
              </a:xfrm>
            </p:grpSpPr>
            <p:sp>
              <p:nvSpPr>
                <p:cNvPr id="12" name="Shape 1073741841"/>
                <p:cNvSpPr/>
                <p:nvPr/>
              </p:nvSpPr>
              <p:spPr>
                <a:xfrm>
                  <a:off x="600008" y="0"/>
                  <a:ext cx="1258004" cy="37741"/>
                </a:xfrm>
                <a:prstGeom prst="rect">
                  <a:avLst/>
                </a:prstGeom>
                <a:gradFill flip="none" rotWithShape="1">
                  <a:gsLst>
                    <a:gs pos="0">
                      <a:srgbClr val="9EAECD"/>
                    </a:gs>
                    <a:gs pos="100000">
                      <a:srgbClr val="8EC2CD"/>
                    </a:gs>
                  </a:gsLst>
                  <a:lin ang="0" scaled="0"/>
                </a:gradFill>
                <a:ln w="12700" cap="flat">
                  <a:noFill/>
                  <a:miter lim="400000"/>
                </a:ln>
                <a:effectLst/>
              </p:spPr>
              <p:txBody>
                <a:bodyPr/>
                <a:lstStyle/>
                <a:p>
                  <a:endParaRPr lang="en-US">
                    <a:solidFill>
                      <a:prstClr val="black"/>
                    </a:solidFill>
                  </a:endParaRPr>
                </a:p>
              </p:txBody>
            </p:sp>
            <p:sp>
              <p:nvSpPr>
                <p:cNvPr id="13" name="Shape 1073741842"/>
                <p:cNvSpPr/>
                <p:nvPr/>
              </p:nvSpPr>
              <p:spPr>
                <a:xfrm>
                  <a:off x="1858011" y="0"/>
                  <a:ext cx="1258004" cy="37741"/>
                </a:xfrm>
                <a:prstGeom prst="rect">
                  <a:avLst/>
                </a:prstGeom>
                <a:gradFill flip="none" rotWithShape="1">
                  <a:gsLst>
                    <a:gs pos="0">
                      <a:srgbClr val="8EC2CD"/>
                    </a:gs>
                    <a:gs pos="100000">
                      <a:srgbClr val="6C899F"/>
                    </a:gs>
                  </a:gsLst>
                  <a:lin ang="0" scaled="0"/>
                </a:gradFill>
                <a:ln w="12700" cap="flat">
                  <a:noFill/>
                  <a:miter lim="400000"/>
                </a:ln>
                <a:effectLst/>
              </p:spPr>
              <p:txBody>
                <a:bodyPr/>
                <a:lstStyle/>
                <a:p>
                  <a:endParaRPr lang="en-US">
                    <a:solidFill>
                      <a:prstClr val="black"/>
                    </a:solidFill>
                  </a:endParaRPr>
                </a:p>
              </p:txBody>
            </p:sp>
            <p:sp>
              <p:nvSpPr>
                <p:cNvPr id="14" name="Shape 1073741843"/>
                <p:cNvSpPr/>
                <p:nvPr/>
              </p:nvSpPr>
              <p:spPr>
                <a:xfrm>
                  <a:off x="0" y="0"/>
                  <a:ext cx="600009" cy="37741"/>
                </a:xfrm>
                <a:prstGeom prst="rect">
                  <a:avLst/>
                </a:prstGeom>
                <a:gradFill flip="none" rotWithShape="1">
                  <a:gsLst>
                    <a:gs pos="0">
                      <a:srgbClr val="9EAECD"/>
                    </a:gs>
                    <a:gs pos="100000">
                      <a:srgbClr val="FFFFFF"/>
                    </a:gs>
                  </a:gsLst>
                  <a:lin ang="10800000" scaled="0"/>
                </a:gradFill>
                <a:ln w="12700" cap="flat">
                  <a:noFill/>
                  <a:miter lim="400000"/>
                </a:ln>
                <a:effectLst/>
              </p:spPr>
              <p:txBody>
                <a:bodyPr/>
                <a:lstStyle/>
                <a:p>
                  <a:endParaRPr lang="en-US">
                    <a:solidFill>
                      <a:prstClr val="black"/>
                    </a:solidFill>
                  </a:endParaRPr>
                </a:p>
              </p:txBody>
            </p:sp>
            <p:sp>
              <p:nvSpPr>
                <p:cNvPr id="15" name="Shape 1073741844"/>
                <p:cNvSpPr/>
                <p:nvPr/>
              </p:nvSpPr>
              <p:spPr>
                <a:xfrm>
                  <a:off x="3300871" y="0"/>
                  <a:ext cx="1258004" cy="37741"/>
                </a:xfrm>
                <a:prstGeom prst="rect">
                  <a:avLst/>
                </a:prstGeom>
                <a:gradFill flip="none" rotWithShape="1">
                  <a:gsLst>
                    <a:gs pos="0">
                      <a:srgbClr val="6C899F"/>
                    </a:gs>
                    <a:gs pos="100000">
                      <a:srgbClr val="5B3150"/>
                    </a:gs>
                  </a:gsLst>
                  <a:lin ang="0" scaled="0"/>
                </a:gradFill>
                <a:ln w="12700" cap="flat">
                  <a:noFill/>
                  <a:miter lim="400000"/>
                </a:ln>
                <a:effectLst/>
              </p:spPr>
              <p:txBody>
                <a:bodyPr/>
                <a:lstStyle/>
                <a:p>
                  <a:endParaRPr lang="en-US">
                    <a:solidFill>
                      <a:prstClr val="black"/>
                    </a:solidFill>
                  </a:endParaRPr>
                </a:p>
              </p:txBody>
            </p:sp>
            <p:sp>
              <p:nvSpPr>
                <p:cNvPr id="16" name="Shape 1073741845"/>
                <p:cNvSpPr/>
                <p:nvPr/>
              </p:nvSpPr>
              <p:spPr>
                <a:xfrm>
                  <a:off x="4436776" y="0"/>
                  <a:ext cx="1258004" cy="37741"/>
                </a:xfrm>
                <a:prstGeom prst="rect">
                  <a:avLst/>
                </a:prstGeom>
                <a:gradFill flip="none" rotWithShape="1">
                  <a:gsLst>
                    <a:gs pos="0">
                      <a:srgbClr val="5B3150"/>
                    </a:gs>
                    <a:gs pos="100000">
                      <a:srgbClr val="D0D0E1"/>
                    </a:gs>
                  </a:gsLst>
                  <a:lin ang="0" scaled="0"/>
                </a:gradFill>
                <a:ln w="12700" cap="flat">
                  <a:noFill/>
                  <a:miter lim="400000"/>
                </a:ln>
                <a:effectLst/>
              </p:spPr>
              <p:txBody>
                <a:bodyPr/>
                <a:lstStyle/>
                <a:p>
                  <a:endParaRPr lang="en-US">
                    <a:solidFill>
                      <a:prstClr val="black"/>
                    </a:solidFill>
                  </a:endParaRPr>
                </a:p>
              </p:txBody>
            </p:sp>
            <p:sp>
              <p:nvSpPr>
                <p:cNvPr id="17" name="Shape 1073741846"/>
                <p:cNvSpPr/>
                <p:nvPr/>
              </p:nvSpPr>
              <p:spPr>
                <a:xfrm>
                  <a:off x="5833074" y="0"/>
                  <a:ext cx="199426" cy="37741"/>
                </a:xfrm>
                <a:prstGeom prst="rect">
                  <a:avLst/>
                </a:prstGeom>
                <a:gradFill flip="none" rotWithShape="1">
                  <a:gsLst>
                    <a:gs pos="0">
                      <a:srgbClr val="D0D0E1"/>
                    </a:gs>
                    <a:gs pos="100000">
                      <a:srgbClr val="FFFFFF"/>
                    </a:gs>
                  </a:gsLst>
                  <a:lin ang="0" scaled="0"/>
                </a:gradFill>
                <a:ln w="12700" cap="flat">
                  <a:noFill/>
                  <a:miter lim="400000"/>
                </a:ln>
                <a:effectLst/>
              </p:spPr>
              <p:txBody>
                <a:bodyPr/>
                <a:lstStyle/>
                <a:p>
                  <a:endParaRPr lang="en-US">
                    <a:solidFill>
                      <a:prstClr val="black"/>
                    </a:solidFill>
                  </a:endParaRPr>
                </a:p>
              </p:txBody>
            </p:sp>
          </p:grpSp>
        </p:grpSp>
      </p:grpSp>
      <p:sp>
        <p:nvSpPr>
          <p:cNvPr id="18" name="TextBox 17"/>
          <p:cNvSpPr txBox="1"/>
          <p:nvPr/>
        </p:nvSpPr>
        <p:spPr>
          <a:xfrm>
            <a:off x="6506232" y="4029736"/>
            <a:ext cx="184666" cy="369332"/>
          </a:xfrm>
          <a:prstGeom prst="rect">
            <a:avLst/>
          </a:prstGeom>
          <a:noFill/>
        </p:spPr>
        <p:txBody>
          <a:bodyPr wrap="none" rtlCol="0">
            <a:spAutoFit/>
          </a:bodyPr>
          <a:lstStyle/>
          <a:p>
            <a:endParaRPr lang="en-US" dirty="0">
              <a:solidFill>
                <a:prstClr val="black"/>
              </a:solidFill>
            </a:endParaRPr>
          </a:p>
        </p:txBody>
      </p:sp>
    </p:spTree>
    <p:custDataLst>
      <p:tags r:id="rId1"/>
    </p:custDataLst>
    <p:extLst>
      <p:ext uri="{BB962C8B-B14F-4D97-AF65-F5344CB8AC3E}">
        <p14:creationId xmlns:p14="http://schemas.microsoft.com/office/powerpoint/2010/main" val="1852444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3"/>
          </p:nvPr>
        </p:nvSpPr>
        <p:spPr/>
        <p:txBody>
          <a:bodyPr>
            <a:normAutofit/>
          </a:bodyPr>
          <a:lstStyle/>
          <a:p>
            <a:pPr marL="0" indent="0">
              <a:buNone/>
            </a:pPr>
            <a:r>
              <a:rPr lang="de-DE" b="1" dirty="0"/>
              <a:t>Was ist Textkompetenz? </a:t>
            </a:r>
          </a:p>
          <a:p>
            <a:pPr marL="0" indent="0">
              <a:buNone/>
            </a:pPr>
            <a:r>
              <a:rPr lang="de-DE" sz="2800" dirty="0"/>
              <a:t>in der Schule: </a:t>
            </a:r>
          </a:p>
          <a:p>
            <a:pPr marL="0" indent="0">
              <a:buNone/>
            </a:pPr>
            <a:r>
              <a:rPr lang="de-DE" sz="2800" dirty="0"/>
              <a:t>Fähigkeit, Aufgaben sprachlich angemessen zu bearbeiten und dabei</a:t>
            </a:r>
          </a:p>
          <a:p>
            <a:pPr>
              <a:buFont typeface="Wingdings" panose="05000000000000000000" pitchFamily="2" charset="2"/>
              <a:buChar char="§"/>
            </a:pPr>
            <a:r>
              <a:rPr lang="de-DE" sz="2800" dirty="0"/>
              <a:t>Bildungssprache, </a:t>
            </a:r>
          </a:p>
          <a:p>
            <a:pPr>
              <a:buFont typeface="Wingdings" panose="05000000000000000000" pitchFamily="2" charset="2"/>
              <a:buChar char="§"/>
            </a:pPr>
            <a:r>
              <a:rPr lang="de-DE" sz="2800" dirty="0"/>
              <a:t>Fachsprache und </a:t>
            </a:r>
          </a:p>
          <a:p>
            <a:pPr>
              <a:buFont typeface="Wingdings" panose="05000000000000000000" pitchFamily="2" charset="2"/>
              <a:buChar char="§"/>
            </a:pPr>
            <a:r>
              <a:rPr lang="de-DE" sz="2800" dirty="0"/>
              <a:t>gegebenenfalls Berufssprache zu verwenden</a:t>
            </a:r>
          </a:p>
        </p:txBody>
      </p:sp>
      <p:sp>
        <p:nvSpPr>
          <p:cNvPr id="3" name="Titel 2"/>
          <p:cNvSpPr>
            <a:spLocks noGrp="1"/>
          </p:cNvSpPr>
          <p:nvPr>
            <p:ph type="title"/>
          </p:nvPr>
        </p:nvSpPr>
        <p:spPr/>
        <p:txBody>
          <a:bodyPr/>
          <a:lstStyle/>
          <a:p>
            <a:r>
              <a:rPr lang="de-DE" dirty="0"/>
              <a:t>Textkompetenz</a:t>
            </a:r>
          </a:p>
        </p:txBody>
      </p:sp>
    </p:spTree>
    <p:custDataLst>
      <p:tags r:id="rId1"/>
    </p:custDataLst>
    <p:extLst>
      <p:ext uri="{BB962C8B-B14F-4D97-AF65-F5344CB8AC3E}">
        <p14:creationId xmlns:p14="http://schemas.microsoft.com/office/powerpoint/2010/main" val="505927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normAutofit fontScale="77500" lnSpcReduction="20000"/>
          </a:bodyPr>
          <a:lstStyle/>
          <a:p>
            <a:pPr marL="0" indent="0">
              <a:buNone/>
            </a:pPr>
            <a:r>
              <a:rPr lang="de-DE" sz="4100" b="1" dirty="0"/>
              <a:t>In allen Fächern bedeutsame Operatoren</a:t>
            </a:r>
          </a:p>
          <a:p>
            <a:pPr marL="0" indent="0">
              <a:buNone/>
            </a:pPr>
            <a:r>
              <a:rPr lang="de-DE" dirty="0"/>
              <a:t>Handlungsanweisungen</a:t>
            </a:r>
          </a:p>
          <a:p>
            <a:pPr marL="514350" indent="-514350">
              <a:buFont typeface="+mj-lt"/>
              <a:buAutoNum type="arabicPeriod"/>
            </a:pPr>
            <a:r>
              <a:rPr lang="de-DE" dirty="0"/>
              <a:t>AUSHANDELN von Bedeutung wie von Prozessen </a:t>
            </a:r>
          </a:p>
          <a:p>
            <a:pPr marL="514350" indent="-514350">
              <a:buFont typeface="+mj-lt"/>
              <a:buAutoNum type="arabicPeriod"/>
            </a:pPr>
            <a:r>
              <a:rPr lang="de-DE" dirty="0"/>
              <a:t>ERFASSEN / BENENNEN </a:t>
            </a:r>
          </a:p>
          <a:p>
            <a:pPr marL="514350" indent="-514350">
              <a:buFont typeface="+mj-lt"/>
              <a:buAutoNum type="arabicPeriod"/>
            </a:pPr>
            <a:r>
              <a:rPr lang="de-DE" dirty="0"/>
              <a:t>BESCHREIBEN / DARSTELLEN </a:t>
            </a:r>
          </a:p>
          <a:p>
            <a:pPr marL="514350" indent="-514350">
              <a:buFont typeface="+mj-lt"/>
              <a:buAutoNum type="arabicPeriod"/>
            </a:pPr>
            <a:r>
              <a:rPr lang="de-DE" dirty="0"/>
              <a:t>BERICHTEN / ERZÄHLEN </a:t>
            </a:r>
          </a:p>
          <a:p>
            <a:pPr marL="514350" indent="-514350">
              <a:buFont typeface="+mj-lt"/>
              <a:buAutoNum type="arabicPeriod"/>
            </a:pPr>
            <a:r>
              <a:rPr lang="de-DE" dirty="0"/>
              <a:t>ERKLÄREN / ERLÄUTERN </a:t>
            </a:r>
          </a:p>
          <a:p>
            <a:pPr marL="514350" indent="-514350">
              <a:buFont typeface="+mj-lt"/>
              <a:buAutoNum type="arabicPeriod"/>
            </a:pPr>
            <a:r>
              <a:rPr lang="de-DE" dirty="0"/>
              <a:t>ARGUMENTIEREN / STELLUNG NEHMEN </a:t>
            </a:r>
          </a:p>
          <a:p>
            <a:pPr marL="514350" indent="-514350">
              <a:buFont typeface="+mj-lt"/>
              <a:buAutoNum type="arabicPeriod"/>
            </a:pPr>
            <a:r>
              <a:rPr lang="de-DE" dirty="0"/>
              <a:t>BEURTEILEN / (BE)WERTEN</a:t>
            </a:r>
          </a:p>
          <a:p>
            <a:pPr marL="514350" indent="-514350">
              <a:buFont typeface="+mj-lt"/>
              <a:buAutoNum type="arabicPeriod"/>
            </a:pPr>
            <a:r>
              <a:rPr lang="de-DE" dirty="0"/>
              <a:t>SIMULIEREN / MODELLIEREN (Vollmer, 2011)</a:t>
            </a:r>
          </a:p>
        </p:txBody>
      </p:sp>
      <p:sp>
        <p:nvSpPr>
          <p:cNvPr id="3" name="Titel 2"/>
          <p:cNvSpPr>
            <a:spLocks noGrp="1"/>
          </p:cNvSpPr>
          <p:nvPr>
            <p:ph type="title"/>
          </p:nvPr>
        </p:nvSpPr>
        <p:spPr/>
        <p:txBody>
          <a:bodyPr/>
          <a:lstStyle/>
          <a:p>
            <a:r>
              <a:rPr lang="de-DE"/>
              <a:t>Textkompetenz</a:t>
            </a:r>
            <a:endParaRPr lang="de-DE" dirty="0"/>
          </a:p>
        </p:txBody>
      </p:sp>
    </p:spTree>
    <p:custDataLst>
      <p:tags r:id="rId1"/>
    </p:custDataLst>
    <p:extLst>
      <p:ext uri="{BB962C8B-B14F-4D97-AF65-F5344CB8AC3E}">
        <p14:creationId xmlns:p14="http://schemas.microsoft.com/office/powerpoint/2010/main" val="1647291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3"/>
          </p:nvPr>
        </p:nvSpPr>
        <p:spPr/>
        <p:txBody>
          <a:bodyPr>
            <a:normAutofit fontScale="92500" lnSpcReduction="20000"/>
          </a:bodyPr>
          <a:lstStyle/>
          <a:p>
            <a:pPr marL="0" indent="0">
              <a:buNone/>
            </a:pPr>
            <a:r>
              <a:rPr lang="de-DE" b="1" dirty="0"/>
              <a:t>Welche Anforderungen stellen Operatoren?</a:t>
            </a:r>
          </a:p>
          <a:p>
            <a:pPr marL="0" indent="0">
              <a:buNone/>
            </a:pPr>
            <a:r>
              <a:rPr lang="de-DE" dirty="0"/>
              <a:t>Beispiel Physikunterricht</a:t>
            </a:r>
          </a:p>
          <a:p>
            <a:r>
              <a:rPr lang="de-DE" dirty="0"/>
              <a:t>Handlungsanweisungen: Beschreiben, Interpretieren, Begründen </a:t>
            </a:r>
          </a:p>
          <a:p>
            <a:r>
              <a:rPr lang="de-DE" dirty="0"/>
              <a:t>zwar fächerübergreifend verwendet, müssen aber in jedem Fachunterricht fachspezifisch konkretisiert werden</a:t>
            </a:r>
          </a:p>
          <a:p>
            <a:pPr lvl="1"/>
            <a:r>
              <a:rPr lang="de-DE" dirty="0"/>
              <a:t>aus Bildungsstandards sprachliche Lernziele ableiten</a:t>
            </a:r>
          </a:p>
          <a:p>
            <a:pPr lvl="1"/>
            <a:r>
              <a:rPr lang="de-DE" dirty="0"/>
              <a:t>sprachliche Mittel zusammenstellen: sind Lernziele des Fachunterrichts (</a:t>
            </a:r>
            <a:r>
              <a:rPr lang="de-DE" dirty="0" err="1"/>
              <a:t>Tajmel</a:t>
            </a:r>
            <a:r>
              <a:rPr lang="de-DE" dirty="0"/>
              <a:t>, 2011)</a:t>
            </a:r>
          </a:p>
        </p:txBody>
      </p:sp>
      <p:sp>
        <p:nvSpPr>
          <p:cNvPr id="10" name="Titel 3"/>
          <p:cNvSpPr>
            <a:spLocks noGrp="1"/>
          </p:cNvSpPr>
          <p:nvPr>
            <p:ph type="title"/>
          </p:nvPr>
        </p:nvSpPr>
        <p:spPr/>
        <p:txBody>
          <a:bodyPr/>
          <a:lstStyle/>
          <a:p>
            <a:r>
              <a:rPr lang="de-DE"/>
              <a:t>Textkompetenz</a:t>
            </a:r>
            <a:endParaRPr lang="de-DE" dirty="0"/>
          </a:p>
        </p:txBody>
      </p:sp>
      <p:sp>
        <p:nvSpPr>
          <p:cNvPr id="6" name="Foliennummernplatzhalter 2"/>
          <p:cNvSpPr>
            <a:spLocks noGrp="1"/>
          </p:cNvSpPr>
          <p:nvPr>
            <p:ph type="sldNum" sz="quarter" idx="4294967295"/>
          </p:nvPr>
        </p:nvSpPr>
        <p:spPr>
          <a:xfrm>
            <a:off x="7010400" y="5995988"/>
            <a:ext cx="2133600" cy="365125"/>
          </a:xfrm>
        </p:spPr>
        <p:txBody>
          <a:bodyPr/>
          <a:lstStyle/>
          <a:p>
            <a:fld id="{F03888D3-26FE-154D-8DFA-CBED39EF0B9D}" type="slidenum">
              <a:rPr lang="de-DE" smtClean="0"/>
              <a:pPr/>
              <a:t>12</a:t>
            </a:fld>
            <a:endParaRPr lang="de-DE"/>
          </a:p>
        </p:txBody>
      </p:sp>
    </p:spTree>
    <p:custDataLst>
      <p:tags r:id="rId1"/>
    </p:custDataLst>
    <p:extLst>
      <p:ext uri="{BB962C8B-B14F-4D97-AF65-F5344CB8AC3E}">
        <p14:creationId xmlns:p14="http://schemas.microsoft.com/office/powerpoint/2010/main" val="2185260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normAutofit fontScale="70000" lnSpcReduction="20000"/>
          </a:bodyPr>
          <a:lstStyle/>
          <a:p>
            <a:pPr marL="0" indent="0">
              <a:buNone/>
            </a:pPr>
            <a:r>
              <a:rPr lang="de-DE" sz="4000" b="1" dirty="0"/>
              <a:t>Sprachliche Lernziele bestimmen</a:t>
            </a:r>
          </a:p>
          <a:p>
            <a:pPr marL="0" indent="0">
              <a:buNone/>
            </a:pPr>
            <a:r>
              <a:rPr lang="de-DE" dirty="0"/>
              <a:t>Standard aus dem Lehrplan: </a:t>
            </a:r>
            <a:r>
              <a:rPr lang="de-DE" b="1" dirty="0"/>
              <a:t>„Die Schülerinnen und Schüler </a:t>
            </a:r>
            <a:r>
              <a:rPr lang="de-DE" b="1" u="sng" dirty="0"/>
              <a:t>argumentieren</a:t>
            </a:r>
            <a:r>
              <a:rPr lang="de-DE" b="1" dirty="0"/>
              <a:t> bei Bewegungsänderungen und Verformungen mit dem Kraftbegriff“ </a:t>
            </a:r>
            <a:r>
              <a:rPr lang="de-DE" dirty="0"/>
              <a:t>(Kompetenzbereich 3.1 Fachwissen, Doppeljahrgangsstufe 7/8)</a:t>
            </a:r>
          </a:p>
          <a:p>
            <a:pPr marL="0" indent="0">
              <a:buNone/>
            </a:pPr>
            <a:r>
              <a:rPr lang="de-DE" dirty="0"/>
              <a:t>Sprachliche Mittel: </a:t>
            </a:r>
          </a:p>
          <a:p>
            <a:r>
              <a:rPr lang="de-DE" b="1" dirty="0"/>
              <a:t>Wortebene</a:t>
            </a:r>
            <a:r>
              <a:rPr lang="de-DE" dirty="0"/>
              <a:t>: Körper, Geschwindigkeit, Bewegungsänderung, Bewegungsrichtung, verändern, Kraft wirkt (auf), Verformung, sich verformen; Steigerungsformen (langsamer, schneller), Konjunktiv (würde), Komposita (Bewegungsrichtung), Nominalisierung (Geschwindigkeit, Bewegungsänderung) </a:t>
            </a:r>
          </a:p>
          <a:p>
            <a:r>
              <a:rPr lang="de-DE" b="1" dirty="0"/>
              <a:t>Satzebene</a:t>
            </a:r>
            <a:r>
              <a:rPr lang="de-DE" dirty="0"/>
              <a:t>: Kausalsätze (..., weil ...), Konditional­sätze (Wenn ..., dann ...) (</a:t>
            </a:r>
            <a:r>
              <a:rPr lang="de-DE" dirty="0" err="1"/>
              <a:t>Tajmel</a:t>
            </a:r>
            <a:r>
              <a:rPr lang="de-DE" dirty="0"/>
              <a:t> 2011, S. 8)</a:t>
            </a:r>
          </a:p>
          <a:p>
            <a:endParaRPr lang="de-DE" dirty="0"/>
          </a:p>
          <a:p>
            <a:endParaRPr lang="de-DE" dirty="0"/>
          </a:p>
        </p:txBody>
      </p:sp>
      <p:sp>
        <p:nvSpPr>
          <p:cNvPr id="3" name="Titel 2"/>
          <p:cNvSpPr>
            <a:spLocks noGrp="1"/>
          </p:cNvSpPr>
          <p:nvPr>
            <p:ph type="title"/>
          </p:nvPr>
        </p:nvSpPr>
        <p:spPr>
          <a:noFill/>
        </p:spPr>
        <p:txBody>
          <a:bodyPr/>
          <a:lstStyle/>
          <a:p>
            <a:r>
              <a:rPr lang="de-DE" dirty="0"/>
              <a:t>Textkompetenz</a:t>
            </a:r>
          </a:p>
        </p:txBody>
      </p:sp>
    </p:spTree>
    <p:custDataLst>
      <p:tags r:id="rId1"/>
    </p:custDataLst>
    <p:extLst>
      <p:ext uri="{BB962C8B-B14F-4D97-AF65-F5344CB8AC3E}">
        <p14:creationId xmlns:p14="http://schemas.microsoft.com/office/powerpoint/2010/main" val="1966123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normAutofit fontScale="92500"/>
          </a:bodyPr>
          <a:lstStyle/>
          <a:p>
            <a:pPr marL="0" indent="0">
              <a:buNone/>
            </a:pPr>
            <a:r>
              <a:rPr lang="de-DE" b="1" dirty="0"/>
              <a:t>Aufgabe 1</a:t>
            </a:r>
          </a:p>
          <a:p>
            <a:pPr marL="0" indent="0">
              <a:buNone/>
            </a:pPr>
            <a:r>
              <a:rPr lang="de-DE" dirty="0"/>
              <a:t>Stellen Sie in AB 1 die </a:t>
            </a:r>
            <a:r>
              <a:rPr lang="de-DE" b="1" dirty="0"/>
              <a:t>sprachlichen Mittel </a:t>
            </a:r>
            <a:r>
              <a:rPr lang="de-DE" dirty="0"/>
              <a:t>zusammen, über die Schülerinnen und Schüler verfügen müssen, um die Operatoren in der 5. und 6. Teilaufgabe des Aufgabenbeispiels (aus den Bildungsstandards im Fach Biologie für den Mittleren Schulabschluss, S. 36ff.) angemessen ausführen zu können.</a:t>
            </a:r>
            <a:endParaRPr lang="de-DE" sz="2600" dirty="0"/>
          </a:p>
        </p:txBody>
      </p:sp>
      <p:sp>
        <p:nvSpPr>
          <p:cNvPr id="3" name="Titel 2"/>
          <p:cNvSpPr>
            <a:spLocks noGrp="1"/>
          </p:cNvSpPr>
          <p:nvPr>
            <p:ph type="title"/>
          </p:nvPr>
        </p:nvSpPr>
        <p:spPr/>
        <p:txBody>
          <a:bodyPr/>
          <a:lstStyle/>
          <a:p>
            <a:r>
              <a:rPr lang="de-DE" dirty="0"/>
              <a:t>Textkompetenz</a:t>
            </a:r>
          </a:p>
        </p:txBody>
      </p:sp>
    </p:spTree>
    <p:custDataLst>
      <p:tags r:id="rId1"/>
    </p:custDataLst>
    <p:extLst>
      <p:ext uri="{BB962C8B-B14F-4D97-AF65-F5344CB8AC3E}">
        <p14:creationId xmlns:p14="http://schemas.microsoft.com/office/powerpoint/2010/main" val="1348252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735441D-84ED-D38B-B80B-34C1A55F13C7}"/>
              </a:ext>
            </a:extLst>
          </p:cNvPr>
          <p:cNvSpPr>
            <a:spLocks noGrp="1"/>
          </p:cNvSpPr>
          <p:nvPr>
            <p:ph type="body" sz="quarter" idx="13"/>
          </p:nvPr>
        </p:nvSpPr>
        <p:spPr/>
        <p:txBody>
          <a:bodyPr/>
          <a:lstStyle/>
          <a:p>
            <a:endParaRPr lang="de-DE"/>
          </a:p>
        </p:txBody>
      </p:sp>
      <p:sp>
        <p:nvSpPr>
          <p:cNvPr id="3" name="Titel 2"/>
          <p:cNvSpPr>
            <a:spLocks noGrp="1"/>
          </p:cNvSpPr>
          <p:nvPr>
            <p:ph type="title"/>
          </p:nvPr>
        </p:nvSpPr>
        <p:spPr>
          <a:noFill/>
        </p:spPr>
        <p:txBody>
          <a:bodyPr/>
          <a:lstStyle/>
          <a:p>
            <a:r>
              <a:rPr lang="de-DE" dirty="0"/>
              <a:t>Lösungsvorschlag</a:t>
            </a:r>
          </a:p>
        </p:txBody>
      </p:sp>
      <p:graphicFrame>
        <p:nvGraphicFramePr>
          <p:cNvPr id="5" name="Tabelle 4"/>
          <p:cNvGraphicFramePr>
            <a:graphicFrameLocks noGrp="1"/>
          </p:cNvGraphicFramePr>
          <p:nvPr/>
        </p:nvGraphicFramePr>
        <p:xfrm>
          <a:off x="323848" y="1341440"/>
          <a:ext cx="8569326" cy="3931920"/>
        </p:xfrm>
        <a:graphic>
          <a:graphicData uri="http://schemas.openxmlformats.org/drawingml/2006/table">
            <a:tbl>
              <a:tblPr firstRow="1" bandRow="1">
                <a:tableStyleId>{5C22544A-7EE6-4342-B048-85BDC9FD1C3A}</a:tableStyleId>
              </a:tblPr>
              <a:tblGrid>
                <a:gridCol w="2159920">
                  <a:extLst>
                    <a:ext uri="{9D8B030D-6E8A-4147-A177-3AD203B41FA5}">
                      <a16:colId xmlns:a16="http://schemas.microsoft.com/office/drawing/2014/main" val="2381585482"/>
                    </a:ext>
                  </a:extLst>
                </a:gridCol>
                <a:gridCol w="2952328">
                  <a:extLst>
                    <a:ext uri="{9D8B030D-6E8A-4147-A177-3AD203B41FA5}">
                      <a16:colId xmlns:a16="http://schemas.microsoft.com/office/drawing/2014/main" val="4265754304"/>
                    </a:ext>
                  </a:extLst>
                </a:gridCol>
                <a:gridCol w="3457078">
                  <a:extLst>
                    <a:ext uri="{9D8B030D-6E8A-4147-A177-3AD203B41FA5}">
                      <a16:colId xmlns:a16="http://schemas.microsoft.com/office/drawing/2014/main" val="2901855144"/>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kern="1200" dirty="0">
                          <a:solidFill>
                            <a:schemeClr val="tx1"/>
                          </a:solidFill>
                          <a:effectLst/>
                          <a:latin typeface="+mn-lt"/>
                          <a:ea typeface="+mn-ea"/>
                          <a:cs typeface="+mn-cs"/>
                        </a:rPr>
                        <a:t>Operatoren</a:t>
                      </a:r>
                    </a:p>
                  </a:txBody>
                  <a:tcPr/>
                </a:tc>
                <a:tc>
                  <a:txBody>
                    <a:bodyPr/>
                    <a:lstStyle/>
                    <a:p>
                      <a:r>
                        <a:rPr lang="de-DE" sz="1600" dirty="0">
                          <a:solidFill>
                            <a:schemeClr val="tx1"/>
                          </a:solidFill>
                        </a:rPr>
                        <a:t>Erwartete Schülerleistung</a:t>
                      </a:r>
                    </a:p>
                  </a:txBody>
                  <a:tcPr/>
                </a:tc>
                <a:tc>
                  <a:txBody>
                    <a:bodyPr/>
                    <a:lstStyle/>
                    <a:p>
                      <a:r>
                        <a:rPr lang="de-DE" sz="1600" dirty="0">
                          <a:solidFill>
                            <a:schemeClr val="tx1"/>
                          </a:solidFill>
                        </a:rPr>
                        <a:t>Sprachliche Mittel</a:t>
                      </a:r>
                    </a:p>
                  </a:txBody>
                  <a:tcPr/>
                </a:tc>
                <a:extLst>
                  <a:ext uri="{0D108BD9-81ED-4DB2-BD59-A6C34878D82A}">
                    <a16:rowId xmlns:a16="http://schemas.microsoft.com/office/drawing/2014/main" val="1748900264"/>
                  </a:ext>
                </a:extLst>
              </a:tr>
              <a:tr h="1227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kern="1200" dirty="0">
                          <a:solidFill>
                            <a:schemeClr val="tx1"/>
                          </a:solidFill>
                          <a:effectLst/>
                          <a:latin typeface="+mn-lt"/>
                          <a:ea typeface="+mn-ea"/>
                          <a:cs typeface="+mn-cs"/>
                        </a:rPr>
                        <a:t>„beschreiben Sie Ihre Beobachtungen“</a:t>
                      </a:r>
                    </a:p>
                  </a:txBody>
                  <a:tcPr/>
                </a:tc>
                <a:tc>
                  <a:txBody>
                    <a:bodyPr/>
                    <a:lstStyle/>
                    <a:p>
                      <a:r>
                        <a:rPr lang="de-DE" sz="1600" kern="1200" dirty="0">
                          <a:solidFill>
                            <a:schemeClr val="dk1"/>
                          </a:solidFill>
                          <a:effectLst/>
                          <a:latin typeface="+mn-lt"/>
                          <a:ea typeface="+mn-ea"/>
                          <a:cs typeface="+mn-cs"/>
                        </a:rPr>
                        <a:t>Gründlichkeit der Beobachtungen, Sorgfalt des Protokollierens, Fehlen von Interpretationen </a:t>
                      </a:r>
                      <a:endParaRPr lang="de-DE" sz="1600" dirty="0">
                        <a:solidFill>
                          <a:schemeClr val="tx1"/>
                        </a:solidFill>
                      </a:endParaRPr>
                    </a:p>
                  </a:txBody>
                  <a:tcPr/>
                </a:tc>
                <a:tc>
                  <a:txBody>
                    <a:bodyPr/>
                    <a:lstStyle/>
                    <a:p>
                      <a:r>
                        <a:rPr lang="de-DE" sz="1600" kern="1200" dirty="0">
                          <a:solidFill>
                            <a:schemeClr val="dk1"/>
                          </a:solidFill>
                          <a:effectLst/>
                          <a:latin typeface="+mn-lt"/>
                          <a:ea typeface="+mn-ea"/>
                          <a:cs typeface="+mn-cs"/>
                        </a:rPr>
                        <a:t>noch nicht keimend,</a:t>
                      </a:r>
                      <a:r>
                        <a:rPr lang="de-DE" sz="1600" kern="1200" baseline="0" dirty="0">
                          <a:solidFill>
                            <a:schemeClr val="dk1"/>
                          </a:solidFill>
                          <a:effectLst/>
                          <a:latin typeface="+mn-lt"/>
                          <a:ea typeface="+mn-ea"/>
                          <a:cs typeface="+mn-cs"/>
                        </a:rPr>
                        <a:t> bei verschiedenen Temperaturen lagern, </a:t>
                      </a:r>
                      <a:r>
                        <a:rPr lang="de-DE" sz="1600" kern="1200" dirty="0">
                          <a:solidFill>
                            <a:schemeClr val="dk1"/>
                          </a:solidFill>
                          <a:effectLst/>
                          <a:latin typeface="+mn-lt"/>
                          <a:ea typeface="+mn-ea"/>
                          <a:cs typeface="+mn-cs"/>
                        </a:rPr>
                        <a:t>als </a:t>
                      </a:r>
                      <a:r>
                        <a:rPr lang="de-DE" sz="1600" b="0" kern="1200" dirty="0">
                          <a:solidFill>
                            <a:schemeClr val="dk1"/>
                          </a:solidFill>
                          <a:effectLst/>
                          <a:latin typeface="+mn-lt"/>
                          <a:ea typeface="+mn-ea"/>
                          <a:cs typeface="+mn-cs"/>
                        </a:rPr>
                        <a:t>mögliche auslösende Faktoren ausschließen, </a:t>
                      </a:r>
                      <a:r>
                        <a:rPr lang="de-DE" sz="1600" kern="1200" dirty="0">
                          <a:solidFill>
                            <a:schemeClr val="dk1"/>
                          </a:solidFill>
                          <a:effectLst/>
                          <a:latin typeface="+mn-lt"/>
                          <a:ea typeface="+mn-ea"/>
                          <a:cs typeface="+mn-cs"/>
                        </a:rPr>
                        <a:t>täglich zum ungefähr </a:t>
                      </a:r>
                      <a:r>
                        <a:rPr lang="de-DE" sz="1600" b="0" kern="1200" dirty="0">
                          <a:solidFill>
                            <a:schemeClr val="dk1"/>
                          </a:solidFill>
                          <a:effectLst/>
                          <a:latin typeface="+mn-lt"/>
                          <a:ea typeface="+mn-ea"/>
                          <a:cs typeface="+mn-cs"/>
                        </a:rPr>
                        <a:t>gleichen Zeitpunkt messen, Veränderungen des Aussehens</a:t>
                      </a:r>
                    </a:p>
                  </a:txBody>
                  <a:tcPr/>
                </a:tc>
                <a:extLst>
                  <a:ext uri="{0D108BD9-81ED-4DB2-BD59-A6C34878D82A}">
                    <a16:rowId xmlns:a16="http://schemas.microsoft.com/office/drawing/2014/main" val="2378255631"/>
                  </a:ext>
                </a:extLst>
              </a:tr>
              <a:tr h="934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kern="1200" dirty="0">
                          <a:solidFill>
                            <a:schemeClr val="tx1"/>
                          </a:solidFill>
                          <a:effectLst/>
                          <a:latin typeface="+mn-lt"/>
                          <a:ea typeface="+mn-ea"/>
                          <a:cs typeface="+mn-cs"/>
                        </a:rPr>
                        <a:t>„nehmen Sie Stellung zu Ihren Versuchs-beobachtungen“</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kern="1200" dirty="0">
                          <a:solidFill>
                            <a:schemeClr val="dk1"/>
                          </a:solidFill>
                          <a:effectLst/>
                          <a:latin typeface="+mn-lt"/>
                          <a:ea typeface="+mn-ea"/>
                          <a:cs typeface="+mn-cs"/>
                        </a:rPr>
                        <a:t>sachliche und methodische Schlüssigkeit der Darlegung, Erkennen möglicher Fehlerquellen, Abschätzen des Fehlerwertes, Fehlerbedeutung, Rückbeziehung auf Arbeitshypothese, Fehler erkannt</a:t>
                      </a:r>
                      <a:endParaRPr lang="de-DE" sz="1600" dirty="0">
                        <a:solidFill>
                          <a:schemeClr val="tx1"/>
                        </a:solidFill>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0" kern="1200" baseline="0" dirty="0">
                          <a:solidFill>
                            <a:schemeClr val="dk1"/>
                          </a:solidFill>
                          <a:effectLst/>
                          <a:latin typeface="+mn-lt"/>
                          <a:ea typeface="+mn-ea"/>
                          <a:cs typeface="+mn-cs"/>
                        </a:rPr>
                        <a:t>auffallen, dass …, </a:t>
                      </a:r>
                      <a:r>
                        <a:rPr lang="de-DE" sz="1600" b="0" kern="1200" dirty="0">
                          <a:solidFill>
                            <a:schemeClr val="dk1"/>
                          </a:solidFill>
                          <a:effectLst/>
                          <a:latin typeface="+mn-lt"/>
                          <a:ea typeface="+mn-ea"/>
                          <a:cs typeface="+mn-cs"/>
                        </a:rPr>
                        <a:t>Konditional­sätze (wenn ..., dann ...),</a:t>
                      </a:r>
                      <a:r>
                        <a:rPr lang="de-DE" sz="1600" b="0" kern="1200" baseline="0" dirty="0">
                          <a:solidFill>
                            <a:schemeClr val="dk1"/>
                          </a:solidFill>
                          <a:effectLst/>
                          <a:latin typeface="+mn-lt"/>
                          <a:ea typeface="+mn-ea"/>
                          <a:cs typeface="+mn-cs"/>
                        </a:rPr>
                        <a:t> vermutlich, </a:t>
                      </a:r>
                      <a:r>
                        <a:rPr lang="de-DE" sz="1600" b="0" kern="1200" dirty="0">
                          <a:solidFill>
                            <a:schemeClr val="dk1"/>
                          </a:solidFill>
                          <a:effectLst/>
                          <a:latin typeface="+mn-lt"/>
                          <a:ea typeface="+mn-ea"/>
                          <a:cs typeface="+mn-cs"/>
                        </a:rPr>
                        <a:t>Kausalsätze (..., weil ...), deshalb,</a:t>
                      </a:r>
                      <a:r>
                        <a:rPr lang="de-DE" sz="1600" b="0" kern="1200" baseline="0" dirty="0">
                          <a:solidFill>
                            <a:schemeClr val="dk1"/>
                          </a:solidFill>
                          <a:effectLst/>
                          <a:latin typeface="+mn-lt"/>
                          <a:ea typeface="+mn-ea"/>
                          <a:cs typeface="+mn-cs"/>
                        </a:rPr>
                        <a:t> </a:t>
                      </a:r>
                      <a:r>
                        <a:rPr lang="de-DE" sz="1600" b="0" kern="1200" dirty="0">
                          <a:solidFill>
                            <a:schemeClr val="dk1"/>
                          </a:solidFill>
                          <a:effectLst/>
                          <a:latin typeface="+mn-lt"/>
                          <a:ea typeface="+mn-ea"/>
                          <a:cs typeface="+mn-cs"/>
                        </a:rPr>
                        <a:t>sich nicht/ bestätigen, zurückführen auf, aufgrund von, unter der Bedingung dass …, liegt daran,</a:t>
                      </a:r>
                      <a:r>
                        <a:rPr lang="de-DE" sz="1600" b="0" kern="1200" baseline="0" dirty="0">
                          <a:solidFill>
                            <a:schemeClr val="dk1"/>
                          </a:solidFill>
                          <a:effectLst/>
                          <a:latin typeface="+mn-lt"/>
                          <a:ea typeface="+mn-ea"/>
                          <a:cs typeface="+mn-cs"/>
                        </a:rPr>
                        <a:t> dass …, ist die Ursache von, nicht/ ausschließen können</a:t>
                      </a:r>
                      <a:endParaRPr lang="de-DE" sz="1600" dirty="0">
                        <a:solidFill>
                          <a:schemeClr val="tx1"/>
                        </a:solidFill>
                      </a:endParaRPr>
                    </a:p>
                  </a:txBody>
                  <a:tcPr/>
                </a:tc>
                <a:extLst>
                  <a:ext uri="{0D108BD9-81ED-4DB2-BD59-A6C34878D82A}">
                    <a16:rowId xmlns:a16="http://schemas.microsoft.com/office/drawing/2014/main" val="3886692140"/>
                  </a:ext>
                </a:extLst>
              </a:tr>
              <a:tr h="207119">
                <a:tc>
                  <a:txBody>
                    <a:bodyPr/>
                    <a:lstStyle/>
                    <a:p>
                      <a:r>
                        <a:rPr lang="de-DE" sz="1600" b="1" kern="1200" dirty="0">
                          <a:solidFill>
                            <a:schemeClr val="tx1"/>
                          </a:solidFill>
                          <a:effectLst/>
                          <a:latin typeface="+mn-lt"/>
                          <a:ea typeface="+mn-ea"/>
                          <a:cs typeface="+mn-cs"/>
                        </a:rPr>
                        <a:t>„prüfen Sie Ihre aufgestellte Hypothese“</a:t>
                      </a:r>
                      <a:endParaRPr lang="de-DE" sz="1600" dirty="0">
                        <a:solidFill>
                          <a:schemeClr val="tx1"/>
                        </a:solidFill>
                      </a:endParaRPr>
                    </a:p>
                  </a:txBody>
                  <a:tcPr/>
                </a:tc>
                <a:tc vMerge="1">
                  <a:txBody>
                    <a:bodyPr/>
                    <a:lstStyle/>
                    <a:p>
                      <a:endParaRPr lang="de-DE" dirty="0">
                        <a:solidFill>
                          <a:schemeClr val="tx1"/>
                        </a:solidFill>
                      </a:endParaRPr>
                    </a:p>
                  </a:txBody>
                  <a:tcPr/>
                </a:tc>
                <a:tc vMerge="1">
                  <a:txBody>
                    <a:bodyPr/>
                    <a:lstStyle/>
                    <a:p>
                      <a:endParaRPr lang="de-DE" dirty="0">
                        <a:solidFill>
                          <a:schemeClr val="tx1"/>
                        </a:solidFill>
                      </a:endParaRPr>
                    </a:p>
                  </a:txBody>
                  <a:tcPr/>
                </a:tc>
                <a:extLst>
                  <a:ext uri="{0D108BD9-81ED-4DB2-BD59-A6C34878D82A}">
                    <a16:rowId xmlns:a16="http://schemas.microsoft.com/office/drawing/2014/main" val="121659059"/>
                  </a:ext>
                </a:extLst>
              </a:tr>
            </a:tbl>
          </a:graphicData>
        </a:graphic>
      </p:graphicFrame>
    </p:spTree>
    <p:custDataLst>
      <p:tags r:id="rId1"/>
    </p:custDataLst>
    <p:extLst>
      <p:ext uri="{BB962C8B-B14F-4D97-AF65-F5344CB8AC3E}">
        <p14:creationId xmlns:p14="http://schemas.microsoft.com/office/powerpoint/2010/main" val="3149476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r>
                <a:rPr lang="de-DE" sz="2400" dirty="0"/>
                <a:t>Sprachliche Register im Unterricht</a:t>
              </a:r>
            </a:p>
            <a:p>
              <a:pPr marL="342900" indent="-342900">
                <a:buFont typeface="Arial" panose="020B0604020202020204" pitchFamily="34" charset="0"/>
                <a:buChar char="•"/>
              </a:pPr>
              <a:r>
                <a:rPr lang="de-DE" sz="2400" dirty="0"/>
                <a:t>Bildungssprache</a:t>
              </a:r>
            </a:p>
            <a:p>
              <a:pPr marL="342900" indent="-342900">
                <a:buFont typeface="Arial" panose="020B0604020202020204" pitchFamily="34" charset="0"/>
                <a:buChar char="•"/>
              </a:pPr>
              <a:r>
                <a:rPr lang="de-DE" sz="2400" dirty="0"/>
                <a:t>Fachsprache</a:t>
              </a:r>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Titel 3">
            <a:extLst>
              <a:ext uri="{FF2B5EF4-FFF2-40B4-BE49-F238E27FC236}">
                <a16:creationId xmlns:a16="http://schemas.microsoft.com/office/drawing/2014/main" id="{E3000261-18C8-425F-81EC-99162671FD88}"/>
              </a:ext>
            </a:extLst>
          </p:cNvPr>
          <p:cNvSpPr>
            <a:spLocks noGrp="1"/>
          </p:cNvSpPr>
          <p:nvPr>
            <p:ph type="title"/>
          </p:nvPr>
        </p:nvSpPr>
        <p:spPr>
          <a:xfrm>
            <a:off x="323528" y="10990"/>
            <a:ext cx="7926184" cy="1060287"/>
          </a:xfrm>
        </p:spPr>
        <p:txBody>
          <a:bodyPr/>
          <a:lstStyle/>
          <a:p>
            <a:endParaRPr lang="de-DE"/>
          </a:p>
        </p:txBody>
      </p:sp>
    </p:spTree>
    <p:extLst>
      <p:ext uri="{BB962C8B-B14F-4D97-AF65-F5344CB8AC3E}">
        <p14:creationId xmlns:p14="http://schemas.microsoft.com/office/powerpoint/2010/main" val="2823820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type="body" sz="quarter" idx="13"/>
          </p:nvPr>
        </p:nvSpPr>
        <p:spPr>
          <a:xfrm>
            <a:off x="323528" y="1341438"/>
            <a:ext cx="4647441" cy="4103687"/>
          </a:xfrm>
        </p:spPr>
        <p:txBody>
          <a:bodyPr>
            <a:normAutofit/>
          </a:bodyPr>
          <a:lstStyle/>
          <a:p>
            <a:pPr marL="0" indent="0">
              <a:buNone/>
            </a:pPr>
            <a:r>
              <a:rPr lang="de-DE" b="1" dirty="0"/>
              <a:t>Mathematikaufgabe</a:t>
            </a:r>
            <a:r>
              <a:rPr lang="de-DE" sz="2400" b="1" dirty="0"/>
              <a:t> </a:t>
            </a:r>
            <a:endParaRPr lang="de-DE" sz="2400" dirty="0"/>
          </a:p>
          <a:p>
            <a:pPr marL="0" indent="0">
              <a:buNone/>
            </a:pPr>
            <a:r>
              <a:rPr lang="de-DE" sz="2800" dirty="0"/>
              <a:t>Im Salzbergwerk Bad Friedrichshall wird Steinsalz abgebaut. Das Salz lagert 40 m unter Meereshöhe, während Bad Friedrichshall 155 m über Meereshöhe liegt. Welche Strecke legt der Förderkorb bis zur Erdoberfläche zurück? </a:t>
            </a:r>
          </a:p>
        </p:txBody>
      </p:sp>
      <p:sp>
        <p:nvSpPr>
          <p:cNvPr id="2" name="Titel 1"/>
          <p:cNvSpPr>
            <a:spLocks noGrp="1"/>
          </p:cNvSpPr>
          <p:nvPr>
            <p:ph type="title"/>
          </p:nvPr>
        </p:nvSpPr>
        <p:spPr/>
        <p:txBody>
          <a:bodyPr>
            <a:normAutofit/>
          </a:bodyPr>
          <a:lstStyle/>
          <a:p>
            <a:r>
              <a:rPr lang="de-DE" dirty="0"/>
              <a:t>Bildungssprache</a:t>
            </a:r>
          </a:p>
        </p:txBody>
      </p:sp>
      <p:sp>
        <p:nvSpPr>
          <p:cNvPr id="4" name="Foliennummernplatzhalter 3"/>
          <p:cNvSpPr>
            <a:spLocks noGrp="1"/>
          </p:cNvSpPr>
          <p:nvPr>
            <p:ph type="sldNum" sz="quarter" idx="4294967295"/>
          </p:nvPr>
        </p:nvSpPr>
        <p:spPr>
          <a:xfrm>
            <a:off x="7010400" y="6356350"/>
            <a:ext cx="2133600" cy="365125"/>
          </a:xfrm>
        </p:spPr>
        <p:txBody>
          <a:bodyPr/>
          <a:lstStyle/>
          <a:p>
            <a:fld id="{AD47AE66-7D95-4FE7-BA07-774D3197A4B1}" type="slidenum">
              <a:rPr lang="de-DE" smtClean="0"/>
              <a:pPr/>
              <a:t>17</a:t>
            </a:fld>
            <a:endParaRPr lang="de-DE"/>
          </a:p>
        </p:txBody>
      </p:sp>
      <p:sp>
        <p:nvSpPr>
          <p:cNvPr id="37" name="Rechteck 36"/>
          <p:cNvSpPr/>
          <p:nvPr/>
        </p:nvSpPr>
        <p:spPr>
          <a:xfrm>
            <a:off x="323851" y="5596125"/>
            <a:ext cx="1727869" cy="276999"/>
          </a:xfrm>
          <a:prstGeom prst="rect">
            <a:avLst/>
          </a:prstGeom>
        </p:spPr>
        <p:txBody>
          <a:bodyPr wrap="square">
            <a:spAutoFit/>
          </a:bodyPr>
          <a:lstStyle/>
          <a:p>
            <a:r>
              <a:rPr lang="de-DE" sz="1200" dirty="0"/>
              <a:t>(Gogolin &amp; Lange, 2010)</a:t>
            </a:r>
          </a:p>
        </p:txBody>
      </p:sp>
      <p:grpSp>
        <p:nvGrpSpPr>
          <p:cNvPr id="10" name="Gruppieren 9"/>
          <p:cNvGrpSpPr/>
          <p:nvPr/>
        </p:nvGrpSpPr>
        <p:grpSpPr>
          <a:xfrm>
            <a:off x="5652120" y="1374635"/>
            <a:ext cx="3216700" cy="3629395"/>
            <a:chOff x="752475" y="2691344"/>
            <a:chExt cx="3216700" cy="3629395"/>
          </a:xfrm>
        </p:grpSpPr>
        <p:cxnSp>
          <p:nvCxnSpPr>
            <p:cNvPr id="8" name="Gerade Verbindung mit Pfeil 7"/>
            <p:cNvCxnSpPr/>
            <p:nvPr/>
          </p:nvCxnSpPr>
          <p:spPr>
            <a:xfrm>
              <a:off x="1881744" y="5578350"/>
              <a:ext cx="0" cy="73037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 name="Gerader Verbinder 6"/>
            <p:cNvCxnSpPr/>
            <p:nvPr/>
          </p:nvCxnSpPr>
          <p:spPr>
            <a:xfrm>
              <a:off x="757447" y="5578350"/>
              <a:ext cx="3108325" cy="0"/>
            </a:xfrm>
            <a:prstGeom prst="line">
              <a:avLst/>
            </a:prstGeom>
            <a:ln w="19050">
              <a:prstDash val="lgDashDotDot"/>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763356" y="5951407"/>
              <a:ext cx="545342" cy="369332"/>
            </a:xfrm>
            <a:prstGeom prst="rect">
              <a:avLst/>
            </a:prstGeom>
            <a:noFill/>
          </p:spPr>
          <p:txBody>
            <a:bodyPr wrap="none" rtlCol="0">
              <a:spAutoFit/>
            </a:bodyPr>
            <a:lstStyle/>
            <a:p>
              <a:r>
                <a:rPr lang="de-DE" dirty="0"/>
                <a:t>Salz</a:t>
              </a:r>
            </a:p>
          </p:txBody>
        </p:sp>
        <p:cxnSp>
          <p:nvCxnSpPr>
            <p:cNvPr id="20" name="Gerader Verbinder 19"/>
            <p:cNvCxnSpPr/>
            <p:nvPr/>
          </p:nvCxnSpPr>
          <p:spPr>
            <a:xfrm>
              <a:off x="752475" y="3423431"/>
              <a:ext cx="3108325"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9" name="Gruppieren 8"/>
            <p:cNvGrpSpPr/>
            <p:nvPr/>
          </p:nvGrpSpPr>
          <p:grpSpPr>
            <a:xfrm>
              <a:off x="774994" y="2691344"/>
              <a:ext cx="1787901" cy="726513"/>
              <a:chOff x="774995" y="2691344"/>
              <a:chExt cx="1073948" cy="726513"/>
            </a:xfrm>
          </p:grpSpPr>
          <p:sp>
            <p:nvSpPr>
              <p:cNvPr id="13" name="Textfeld 12"/>
              <p:cNvSpPr txBox="1"/>
              <p:nvPr/>
            </p:nvSpPr>
            <p:spPr>
              <a:xfrm>
                <a:off x="774995" y="3048525"/>
                <a:ext cx="1073948"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lvl="0">
                  <a:defRPr lang="de-DE"/>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solidFill>
                      <a:schemeClr val="tx1"/>
                    </a:solidFill>
                  </a:rPr>
                  <a:t>Bergwerk</a:t>
                </a:r>
              </a:p>
            </p:txBody>
          </p:sp>
          <p:sp>
            <p:nvSpPr>
              <p:cNvPr id="14" name="Gleichschenkliges Dreieck 13"/>
              <p:cNvSpPr/>
              <p:nvPr/>
            </p:nvSpPr>
            <p:spPr>
              <a:xfrm>
                <a:off x="774995" y="2691344"/>
                <a:ext cx="1072248" cy="358962"/>
              </a:xfrm>
              <a:prstGeom prst="triangle">
                <a:avLst>
                  <a:gd name="adj" fmla="val 5115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6" name="Gerader Verbinder 15"/>
            <p:cNvCxnSpPr/>
            <p:nvPr/>
          </p:nvCxnSpPr>
          <p:spPr>
            <a:xfrm>
              <a:off x="1496957" y="3579220"/>
              <a:ext cx="0" cy="237218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Rechteck 17"/>
            <p:cNvSpPr/>
            <p:nvPr/>
          </p:nvSpPr>
          <p:spPr>
            <a:xfrm>
              <a:off x="1308698" y="5941246"/>
              <a:ext cx="376518" cy="3765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p:cNvSpPr txBox="1"/>
            <p:nvPr/>
          </p:nvSpPr>
          <p:spPr>
            <a:xfrm>
              <a:off x="1879837" y="5935532"/>
              <a:ext cx="2054036" cy="369332"/>
            </a:xfrm>
            <a:prstGeom prst="rect">
              <a:avLst/>
            </a:prstGeom>
            <a:noFill/>
          </p:spPr>
          <p:txBody>
            <a:bodyPr wrap="square" rtlCol="0">
              <a:spAutoFit/>
            </a:bodyPr>
            <a:lstStyle/>
            <a:p>
              <a:r>
                <a:rPr lang="de-DE" dirty="0"/>
                <a:t>40 m (Summand 1)</a:t>
              </a:r>
            </a:p>
          </p:txBody>
        </p:sp>
        <p:sp>
          <p:nvSpPr>
            <p:cNvPr id="26" name="Textfeld 25"/>
            <p:cNvSpPr txBox="1"/>
            <p:nvPr/>
          </p:nvSpPr>
          <p:spPr>
            <a:xfrm>
              <a:off x="1881744" y="3475327"/>
              <a:ext cx="2087431" cy="369332"/>
            </a:xfrm>
            <a:prstGeom prst="rect">
              <a:avLst/>
            </a:prstGeom>
            <a:noFill/>
          </p:spPr>
          <p:txBody>
            <a:bodyPr wrap="none" rtlCol="0">
              <a:spAutoFit/>
            </a:bodyPr>
            <a:lstStyle/>
            <a:p>
              <a:r>
                <a:rPr lang="de-DE" dirty="0"/>
                <a:t>155 m (Summand 2)</a:t>
              </a:r>
            </a:p>
          </p:txBody>
        </p:sp>
        <p:sp>
          <p:nvSpPr>
            <p:cNvPr id="46" name="Textfeld 45"/>
            <p:cNvSpPr txBox="1"/>
            <p:nvPr/>
          </p:nvSpPr>
          <p:spPr>
            <a:xfrm>
              <a:off x="2810562" y="4312772"/>
              <a:ext cx="465192" cy="769441"/>
            </a:xfrm>
            <a:prstGeom prst="rect">
              <a:avLst/>
            </a:prstGeom>
            <a:noFill/>
          </p:spPr>
          <p:txBody>
            <a:bodyPr wrap="none" rtlCol="0">
              <a:spAutoFit/>
            </a:bodyPr>
            <a:lstStyle/>
            <a:p>
              <a:r>
                <a:rPr lang="de-DE" sz="4400" b="1" dirty="0"/>
                <a:t>+</a:t>
              </a:r>
            </a:p>
          </p:txBody>
        </p:sp>
        <p:cxnSp>
          <p:nvCxnSpPr>
            <p:cNvPr id="22" name="Gerade Verbindung mit Pfeil 21"/>
            <p:cNvCxnSpPr/>
            <p:nvPr/>
          </p:nvCxnSpPr>
          <p:spPr>
            <a:xfrm>
              <a:off x="1881744" y="3423431"/>
              <a:ext cx="0" cy="215491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43" name="Textfeld 42"/>
            <p:cNvSpPr txBox="1"/>
            <p:nvPr/>
          </p:nvSpPr>
          <p:spPr>
            <a:xfrm rot="16200000">
              <a:off x="1419081" y="4560224"/>
              <a:ext cx="869918" cy="369332"/>
            </a:xfrm>
            <a:prstGeom prst="rect">
              <a:avLst/>
            </a:prstGeom>
            <a:solidFill>
              <a:schemeClr val="bg1"/>
            </a:solidFill>
          </p:spPr>
          <p:txBody>
            <a:bodyPr wrap="none" rtlCol="0">
              <a:spAutoFit/>
            </a:bodyPr>
            <a:lstStyle/>
            <a:p>
              <a:r>
                <a:rPr lang="de-DE" dirty="0"/>
                <a:t>Strecke</a:t>
              </a:r>
            </a:p>
          </p:txBody>
        </p:sp>
      </p:grpSp>
    </p:spTree>
    <p:custDataLst>
      <p:tags r:id="rId1"/>
    </p:custDataLst>
    <p:extLst>
      <p:ext uri="{BB962C8B-B14F-4D97-AF65-F5344CB8AC3E}">
        <p14:creationId xmlns:p14="http://schemas.microsoft.com/office/powerpoint/2010/main" val="4009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type="body" sz="quarter" idx="13"/>
          </p:nvPr>
        </p:nvSpPr>
        <p:spPr/>
        <p:txBody>
          <a:bodyPr>
            <a:normAutofit fontScale="92500" lnSpcReduction="20000"/>
          </a:bodyPr>
          <a:lstStyle/>
          <a:p>
            <a:pPr marL="0" indent="0">
              <a:buNone/>
            </a:pPr>
            <a:r>
              <a:rPr lang="de-DE" sz="3800" b="1" dirty="0"/>
              <a:t>Fach- und bildungssprachliche Elemente  </a:t>
            </a:r>
          </a:p>
          <a:p>
            <a:pPr marL="361950" indent="-361950"/>
            <a:r>
              <a:rPr lang="de-DE" b="1" dirty="0"/>
              <a:t>Fachbegriffe</a:t>
            </a:r>
            <a:r>
              <a:rPr lang="de-DE" dirty="0"/>
              <a:t> </a:t>
            </a:r>
            <a:br>
              <a:rPr lang="de-DE" dirty="0"/>
            </a:br>
            <a:r>
              <a:rPr lang="de-DE" dirty="0"/>
              <a:t>Salzbergwerk, Steinsalz, abbauen, Salz, Meereshöhe, Meter, Strecke, Förderkorb, Erdoberfläche</a:t>
            </a:r>
          </a:p>
          <a:p>
            <a:pPr marL="361950" indent="-361950"/>
            <a:r>
              <a:rPr lang="de-DE" b="1" dirty="0"/>
              <a:t>unpersönliche Sprache</a:t>
            </a:r>
            <a:r>
              <a:rPr lang="de-DE" dirty="0"/>
              <a:t/>
            </a:r>
            <a:br>
              <a:rPr lang="de-DE" dirty="0"/>
            </a:br>
            <a:r>
              <a:rPr lang="de-DE" dirty="0"/>
              <a:t>wird abgebaut, lagert, legt zurück </a:t>
            </a:r>
          </a:p>
          <a:p>
            <a:pPr marL="361950" indent="-361950"/>
            <a:r>
              <a:rPr lang="de-DE" b="1" dirty="0"/>
              <a:t>besondere Schwierigkeit</a:t>
            </a:r>
            <a:r>
              <a:rPr lang="de-DE" dirty="0"/>
              <a:t> </a:t>
            </a:r>
            <a:br>
              <a:rPr lang="de-DE" dirty="0"/>
            </a:br>
            <a:r>
              <a:rPr lang="de-DE" i="1" u="sng" dirty="0"/>
              <a:t>während</a:t>
            </a:r>
            <a:r>
              <a:rPr lang="de-DE" dirty="0"/>
              <a:t> markiert räumliche Parallelität und nicht ein Zeitverhältnis oder eine Entgegensetzung</a:t>
            </a:r>
          </a:p>
        </p:txBody>
      </p:sp>
      <p:sp>
        <p:nvSpPr>
          <p:cNvPr id="2" name="Titel 1"/>
          <p:cNvSpPr>
            <a:spLocks noGrp="1"/>
          </p:cNvSpPr>
          <p:nvPr>
            <p:ph type="title"/>
          </p:nvPr>
        </p:nvSpPr>
        <p:spPr/>
        <p:txBody>
          <a:bodyPr/>
          <a:lstStyle/>
          <a:p>
            <a:r>
              <a:rPr lang="de-DE" dirty="0"/>
              <a:t>Bildungssprache</a:t>
            </a:r>
          </a:p>
        </p:txBody>
      </p:sp>
      <p:sp>
        <p:nvSpPr>
          <p:cNvPr id="4" name="Foliennummernplatzhalter 3"/>
          <p:cNvSpPr>
            <a:spLocks noGrp="1"/>
          </p:cNvSpPr>
          <p:nvPr>
            <p:ph type="sldNum" sz="quarter" idx="4294967295"/>
          </p:nvPr>
        </p:nvSpPr>
        <p:spPr>
          <a:xfrm>
            <a:off x="7686675" y="6483350"/>
            <a:ext cx="1457325" cy="179388"/>
          </a:xfrm>
        </p:spPr>
        <p:txBody>
          <a:bodyPr/>
          <a:lstStyle/>
          <a:p>
            <a:fld id="{AD47AE66-7D95-4FE7-BA07-774D3197A4B1}" type="slidenum">
              <a:rPr lang="de-DE" smtClean="0"/>
              <a:pPr/>
              <a:t>18</a:t>
            </a:fld>
            <a:endParaRPr lang="de-DE"/>
          </a:p>
        </p:txBody>
      </p:sp>
    </p:spTree>
    <p:custDataLst>
      <p:tags r:id="rId1"/>
    </p:custDataLst>
    <p:extLst>
      <p:ext uri="{BB962C8B-B14F-4D97-AF65-F5344CB8AC3E}">
        <p14:creationId xmlns:p14="http://schemas.microsoft.com/office/powerpoint/2010/main" val="1847489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CCFD4E9F-EF5B-E8FB-B8BE-341DF2A4B0F9}"/>
              </a:ext>
            </a:extLst>
          </p:cNvPr>
          <p:cNvSpPr>
            <a:spLocks noGrp="1"/>
          </p:cNvSpPr>
          <p:nvPr>
            <p:ph type="body" sz="quarter" idx="13"/>
          </p:nvPr>
        </p:nvSpPr>
        <p:spPr/>
        <p:txBody>
          <a:bodyPr/>
          <a:lstStyle/>
          <a:p>
            <a:endParaRPr lang="de-DE"/>
          </a:p>
        </p:txBody>
      </p:sp>
      <p:sp>
        <p:nvSpPr>
          <p:cNvPr id="2" name="Titel 1"/>
          <p:cNvSpPr>
            <a:spLocks noGrp="1"/>
          </p:cNvSpPr>
          <p:nvPr>
            <p:ph type="title"/>
          </p:nvPr>
        </p:nvSpPr>
        <p:spPr/>
        <p:txBody>
          <a:bodyPr>
            <a:normAutofit/>
          </a:bodyPr>
          <a:lstStyle/>
          <a:p>
            <a:r>
              <a:rPr lang="de-DE" dirty="0"/>
              <a:t>Bildungssprache</a:t>
            </a:r>
          </a:p>
        </p:txBody>
      </p:sp>
      <p:sp>
        <p:nvSpPr>
          <p:cNvPr id="4" name="Foliennummernplatzhalter 3"/>
          <p:cNvSpPr>
            <a:spLocks noGrp="1"/>
          </p:cNvSpPr>
          <p:nvPr>
            <p:ph type="sldNum" sz="quarter" idx="4294967295"/>
          </p:nvPr>
        </p:nvSpPr>
        <p:spPr>
          <a:xfrm>
            <a:off x="7686675" y="6483350"/>
            <a:ext cx="1457325" cy="179388"/>
          </a:xfrm>
        </p:spPr>
        <p:txBody>
          <a:bodyPr/>
          <a:lstStyle/>
          <a:p>
            <a:fld id="{AD47AE66-7D95-4FE7-BA07-774D3197A4B1}" type="slidenum">
              <a:rPr lang="de-DE" smtClean="0"/>
              <a:pPr/>
              <a:t>19</a:t>
            </a:fld>
            <a:endParaRPr lang="de-DE"/>
          </a:p>
        </p:txBody>
      </p:sp>
      <p:grpSp>
        <p:nvGrpSpPr>
          <p:cNvPr id="6" name="Gruppieren 5"/>
          <p:cNvGrpSpPr/>
          <p:nvPr/>
        </p:nvGrpSpPr>
        <p:grpSpPr>
          <a:xfrm>
            <a:off x="5966406" y="1339468"/>
            <a:ext cx="2926768" cy="4681822"/>
            <a:chOff x="5440554" y="1339468"/>
            <a:chExt cx="3491229" cy="4681822"/>
          </a:xfrm>
        </p:grpSpPr>
        <p:sp>
          <p:nvSpPr>
            <p:cNvPr id="5" name="Rechteck 4"/>
            <p:cNvSpPr/>
            <p:nvPr/>
          </p:nvSpPr>
          <p:spPr>
            <a:xfrm>
              <a:off x="5440554" y="1339468"/>
              <a:ext cx="3491229" cy="4681822"/>
            </a:xfrm>
            <a:prstGeom prst="rect">
              <a:avLst/>
            </a:prstGeom>
            <a:ln>
              <a:solidFill>
                <a:schemeClr val="accent1"/>
              </a:solidFill>
            </a:ln>
          </p:spPr>
          <p:txBody>
            <a:bodyPr wrap="square">
              <a:noAutofit/>
            </a:bodyPr>
            <a:lstStyle/>
            <a:p>
              <a:pPr marL="285750" indent="-285750">
                <a:buFont typeface="Wingdings" panose="05000000000000000000" pitchFamily="2" charset="2"/>
                <a:buChar char="§"/>
              </a:pPr>
              <a:r>
                <a:rPr lang="de-DE" sz="2200" dirty="0"/>
                <a:t>mangelnde Genauigkeit: „Bad Frieshalle“, „Millimeter“, „Strecken“ </a:t>
              </a:r>
            </a:p>
            <a:p>
              <a:pPr marL="285750" indent="-285750">
                <a:buFont typeface="Wingdings" panose="05000000000000000000" pitchFamily="2" charset="2"/>
                <a:buChar char="§"/>
              </a:pPr>
              <a:r>
                <a:rPr lang="de-DE" sz="2200" dirty="0"/>
                <a:t>unklarer Gebrauch syntaktischer Markierungen:  „zwar“, „oder“, „aber“, „obwohl“</a:t>
              </a:r>
            </a:p>
            <a:p>
              <a:pPr marL="285750" indent="-285750">
                <a:buFont typeface="Wingdings" panose="05000000000000000000" pitchFamily="2" charset="2"/>
                <a:buChar char="§"/>
              </a:pPr>
              <a:r>
                <a:rPr lang="de-DE" sz="2200" dirty="0"/>
                <a:t>irreführende Übersetzung von „während“ als „aber“ </a:t>
              </a:r>
            </a:p>
          </p:txBody>
        </p:sp>
        <p:sp>
          <p:nvSpPr>
            <p:cNvPr id="18" name="Ellipse 17"/>
            <p:cNvSpPr/>
            <p:nvPr/>
          </p:nvSpPr>
          <p:spPr>
            <a:xfrm>
              <a:off x="5666923" y="5301208"/>
              <a:ext cx="1803807" cy="575085"/>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8" name="Rechteck 7">
            <a:extLst>
              <a:ext uri="{FF2B5EF4-FFF2-40B4-BE49-F238E27FC236}">
                <a16:creationId xmlns:a16="http://schemas.microsoft.com/office/drawing/2014/main" id="{8EFFC146-3059-593A-90DB-E0EEFBC691AB}"/>
              </a:ext>
            </a:extLst>
          </p:cNvPr>
          <p:cNvSpPr/>
          <p:nvPr/>
        </p:nvSpPr>
        <p:spPr>
          <a:xfrm>
            <a:off x="323528" y="1341439"/>
            <a:ext cx="4607818" cy="4679850"/>
          </a:xfrm>
          <a:prstGeom prst="rect">
            <a:avLst/>
          </a:prstGeom>
          <a:ln>
            <a:solidFill>
              <a:schemeClr val="accent1"/>
            </a:solidFill>
          </a:ln>
        </p:spPr>
        <p:txBody>
          <a:bodyPr wrap="square">
            <a:noAutofit/>
          </a:bodyPr>
          <a:lstStyle/>
          <a:p>
            <a:r>
              <a:rPr lang="de-DE" sz="3200" b="1" dirty="0"/>
              <a:t>Schülerantwort</a:t>
            </a:r>
          </a:p>
          <a:p>
            <a:r>
              <a:rPr lang="de-DE" i="1" dirty="0"/>
              <a:t>es steht also </a:t>
            </a:r>
            <a:r>
              <a:rPr lang="de-DE" i="1" dirty="0" err="1"/>
              <a:t>mmh</a:t>
            </a:r>
            <a:r>
              <a:rPr lang="de-DE" i="1" dirty="0"/>
              <a:t> – die wollen Steinsalz abbauen und das ist zwar in Salzbergwerk Bad Frieshalle – oder wie das hier steht</a:t>
            </a:r>
          </a:p>
          <a:p>
            <a:r>
              <a:rPr lang="de-DE" i="1" dirty="0"/>
              <a:t>– Friedrichshall – ja und </a:t>
            </a:r>
            <a:r>
              <a:rPr lang="de-DE" i="1" dirty="0" err="1"/>
              <a:t>mmh</a:t>
            </a:r>
            <a:r>
              <a:rPr lang="de-DE" i="1" dirty="0"/>
              <a:t> das das liegt aber vier/vierzig Millimeter unter des Meeres – ja vierzig Meter unter Meereshöhe – und aber die wollen während ähm aber die wollen bei Fried/ Friedrichshall 155 Meter über das Meereshöhe </a:t>
            </a:r>
            <a:r>
              <a:rPr lang="de-DE" i="1" dirty="0" err="1"/>
              <a:t>Meereshöhe</a:t>
            </a:r>
            <a:r>
              <a:rPr lang="de-DE" i="1" dirty="0"/>
              <a:t> liegt – obwohl das da ober liegt und jetzt wissen sie nicht welche Strecke sie nehmen sollen und jetzt wollen sie wissen – wie viel Strecken </a:t>
            </a:r>
            <a:r>
              <a:rPr lang="de-DE" i="1" dirty="0" err="1"/>
              <a:t>Strecken</a:t>
            </a:r>
            <a:r>
              <a:rPr lang="de-DE" i="1" dirty="0"/>
              <a:t> es eigentlich ist – </a:t>
            </a:r>
            <a:r>
              <a:rPr lang="de-DE" i="1" dirty="0" err="1"/>
              <a:t>mmh</a:t>
            </a:r>
            <a:r>
              <a:rPr lang="de-DE" i="1" dirty="0"/>
              <a:t> weil so ein </a:t>
            </a:r>
            <a:r>
              <a:rPr lang="de-DE" i="1" dirty="0" err="1"/>
              <a:t>För</a:t>
            </a:r>
            <a:r>
              <a:rPr lang="de-DE" i="1" dirty="0"/>
              <a:t>/Förderkorb bis zur Erdoberfläche zurück</a:t>
            </a:r>
          </a:p>
        </p:txBody>
      </p:sp>
    </p:spTree>
    <p:custDataLst>
      <p:tags r:id="rId1"/>
    </p:custDataLst>
    <p:extLst>
      <p:ext uri="{BB962C8B-B14F-4D97-AF65-F5344CB8AC3E}">
        <p14:creationId xmlns:p14="http://schemas.microsoft.com/office/powerpoint/2010/main" val="417311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Tree>
    <p:extLst>
      <p:ext uri="{BB962C8B-B14F-4D97-AF65-F5344CB8AC3E}">
        <p14:creationId xmlns:p14="http://schemas.microsoft.com/office/powerpoint/2010/main" val="3098118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normAutofit fontScale="70000" lnSpcReduction="20000"/>
          </a:bodyPr>
          <a:lstStyle/>
          <a:p>
            <a:pPr marL="0" indent="0">
              <a:buNone/>
            </a:pPr>
            <a:r>
              <a:rPr lang="de-DE" sz="4600" b="1" dirty="0"/>
              <a:t>Was ist Bildungssprache?</a:t>
            </a:r>
          </a:p>
          <a:p>
            <a:r>
              <a:rPr lang="de-DE" dirty="0"/>
              <a:t>sprachliches Register (vor allem im Bildungskontext) </a:t>
            </a:r>
          </a:p>
          <a:p>
            <a:r>
              <a:rPr lang="de-DE" dirty="0"/>
              <a:t>Funktion: Fachwissen in sinnstiftende Alltagsdeutungen einzubringen, mit den Mitteln der Schulbildung ein grundlegendes Orientierungswissen verschaffen, schwierige und anspruchsvolle Sinnzusammenhänge sprachlich durchdringen und Informationen verarbeiten</a:t>
            </a:r>
          </a:p>
          <a:p>
            <a:r>
              <a:rPr lang="de-DE" dirty="0"/>
              <a:t>konzeptionelle Schriftlichkeit: verdichtete, anspruchsvolle Informationen in Situationen vermitteln, in denen man nicht auf den Kontext verweisen kann, Wortschatz, der Fachsprache mit einbezieht</a:t>
            </a:r>
          </a:p>
          <a:p>
            <a:r>
              <a:rPr lang="de-DE" dirty="0"/>
              <a:t>abstrakter und vielfältiger als die Allgemeinsprache, aber allen zugänglich</a:t>
            </a:r>
          </a:p>
        </p:txBody>
      </p:sp>
      <p:sp>
        <p:nvSpPr>
          <p:cNvPr id="3" name="Titel 2"/>
          <p:cNvSpPr>
            <a:spLocks noGrp="1"/>
          </p:cNvSpPr>
          <p:nvPr>
            <p:ph type="title"/>
          </p:nvPr>
        </p:nvSpPr>
        <p:spPr/>
        <p:txBody>
          <a:bodyPr/>
          <a:lstStyle/>
          <a:p>
            <a:r>
              <a:rPr lang="de-DE" dirty="0"/>
              <a:t>Bildungssprache</a:t>
            </a:r>
          </a:p>
        </p:txBody>
      </p:sp>
    </p:spTree>
    <p:custDataLst>
      <p:tags r:id="rId1"/>
    </p:custDataLst>
    <p:extLst>
      <p:ext uri="{BB962C8B-B14F-4D97-AF65-F5344CB8AC3E}">
        <p14:creationId xmlns:p14="http://schemas.microsoft.com/office/powerpoint/2010/main" val="16611178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type="body" sz="quarter" idx="13"/>
          </p:nvPr>
        </p:nvSpPr>
        <p:spPr/>
        <p:txBody>
          <a:bodyPr>
            <a:normAutofit/>
          </a:bodyPr>
          <a:lstStyle/>
          <a:p>
            <a:pPr marL="0" indent="0">
              <a:buNone/>
            </a:pPr>
            <a:r>
              <a:rPr lang="de-DE" b="1" dirty="0"/>
              <a:t>Aufgabe 2</a:t>
            </a:r>
          </a:p>
          <a:p>
            <a:pPr marL="361950" indent="-361950"/>
            <a:r>
              <a:rPr lang="de-DE" sz="2800" dirty="0"/>
              <a:t>Lesen Sie in AB 2 „Welche Merkmale hat Bildungssprache?“.</a:t>
            </a:r>
          </a:p>
          <a:p>
            <a:pPr marL="361950" indent="-361950"/>
            <a:r>
              <a:rPr lang="de-DE" sz="2800" dirty="0"/>
              <a:t>Erläutern Sie im dort abgedruckten Beispiel die sprachlichen Unterschiede zwischen den Sätzen 1 bis 4.</a:t>
            </a:r>
            <a:endParaRPr lang="de-DE" sz="2800" b="1" dirty="0"/>
          </a:p>
          <a:p>
            <a:pPr marL="0" indent="0">
              <a:buNone/>
            </a:pPr>
            <a:r>
              <a:rPr lang="de-DE" sz="2800" dirty="0"/>
              <a:t> </a:t>
            </a:r>
          </a:p>
        </p:txBody>
      </p:sp>
      <p:sp>
        <p:nvSpPr>
          <p:cNvPr id="2" name="Titel 1"/>
          <p:cNvSpPr>
            <a:spLocks noGrp="1"/>
          </p:cNvSpPr>
          <p:nvPr>
            <p:ph type="title"/>
          </p:nvPr>
        </p:nvSpPr>
        <p:spPr/>
        <p:txBody>
          <a:bodyPr/>
          <a:lstStyle/>
          <a:p>
            <a:r>
              <a:rPr lang="de-DE" dirty="0"/>
              <a:t>Bildungssprache</a:t>
            </a:r>
          </a:p>
        </p:txBody>
      </p:sp>
      <p:sp>
        <p:nvSpPr>
          <p:cNvPr id="4" name="Foliennummernplatzhalter 3"/>
          <p:cNvSpPr>
            <a:spLocks noGrp="1"/>
          </p:cNvSpPr>
          <p:nvPr>
            <p:ph type="sldNum" sz="quarter" idx="4294967295"/>
          </p:nvPr>
        </p:nvSpPr>
        <p:spPr>
          <a:xfrm>
            <a:off x="7010400" y="6356350"/>
            <a:ext cx="2133600" cy="365125"/>
          </a:xfrm>
        </p:spPr>
        <p:txBody>
          <a:bodyPr/>
          <a:lstStyle/>
          <a:p>
            <a:fld id="{04F03FA3-C9D7-AB4D-9D3C-863934E61BB0}" type="slidenum">
              <a:rPr lang="de-DE" smtClean="0"/>
              <a:pPr/>
              <a:t>21</a:t>
            </a:fld>
            <a:endParaRPr lang="de-DE" dirty="0"/>
          </a:p>
        </p:txBody>
      </p:sp>
      <p:sp>
        <p:nvSpPr>
          <p:cNvPr id="9" name="Rechteck 8"/>
          <p:cNvSpPr/>
          <p:nvPr/>
        </p:nvSpPr>
        <p:spPr>
          <a:xfrm>
            <a:off x="3558584" y="3933056"/>
            <a:ext cx="4757832" cy="2062103"/>
          </a:xfrm>
          <a:prstGeom prst="rect">
            <a:avLst/>
          </a:prstGeom>
          <a:solidFill>
            <a:srgbClr val="93CDDD"/>
          </a:solidFill>
        </p:spPr>
        <p:txBody>
          <a:bodyPr wrap="square">
            <a:spAutoFit/>
          </a:bodyPr>
          <a:lstStyle/>
          <a:p>
            <a:pPr marL="180975" indent="-180975">
              <a:buFont typeface="+mj-lt"/>
              <a:buAutoNum type="arabicPeriod"/>
            </a:pPr>
            <a:r>
              <a:rPr lang="de-DE" sz="1600" dirty="0"/>
              <a:t>„Als ich die Flüssigkeit abgoss, sah ich einen braunen Bodensatz.“</a:t>
            </a:r>
          </a:p>
          <a:p>
            <a:pPr marL="180975" indent="-180975">
              <a:buFont typeface="+mj-lt"/>
              <a:buAutoNum type="arabicPeriod"/>
            </a:pPr>
            <a:r>
              <a:rPr lang="de-DE" sz="1600" dirty="0"/>
              <a:t>„Wenn man die Flüssigkeit abgießt, sieht man einen braunen Bodensatz.“ </a:t>
            </a:r>
          </a:p>
          <a:p>
            <a:pPr marL="180975" indent="-180975">
              <a:buFont typeface="+mj-lt"/>
              <a:buAutoNum type="arabicPeriod"/>
            </a:pPr>
            <a:r>
              <a:rPr lang="de-DE" sz="1600" dirty="0"/>
              <a:t>„Wird die Flüssigkeit abgegossen, zeigt sich brauner Bodensatz.“</a:t>
            </a:r>
          </a:p>
          <a:p>
            <a:pPr marL="180975" indent="-180975">
              <a:buFont typeface="+mj-lt"/>
              <a:buAutoNum type="arabicPeriod"/>
            </a:pPr>
            <a:r>
              <a:rPr lang="de-DE" sz="1600" dirty="0"/>
              <a:t>„Nach Abgießen der Flüssigkeit ist ein brauner Bodensatz sichtbar</a:t>
            </a:r>
            <a:r>
              <a:rPr lang="de-DE" sz="1600" dirty="0" smtClean="0"/>
              <a:t>.“ (</a:t>
            </a:r>
            <a:r>
              <a:rPr lang="de-DE" sz="1600" dirty="0"/>
              <a:t>Gogolin u.a. 2011)</a:t>
            </a:r>
          </a:p>
        </p:txBody>
      </p:sp>
    </p:spTree>
    <p:custDataLst>
      <p:tags r:id="rId1"/>
    </p:custDataLst>
    <p:extLst>
      <p:ext uri="{BB962C8B-B14F-4D97-AF65-F5344CB8AC3E}">
        <p14:creationId xmlns:p14="http://schemas.microsoft.com/office/powerpoint/2010/main" val="18935533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type="body" sz="quarter" idx="13"/>
          </p:nvPr>
        </p:nvSpPr>
        <p:spPr/>
        <p:txBody>
          <a:bodyPr>
            <a:normAutofit/>
          </a:bodyPr>
          <a:lstStyle/>
          <a:p>
            <a:pPr>
              <a:buFont typeface="+mj-lt"/>
              <a:buAutoNum type="arabicPeriod"/>
            </a:pPr>
            <a:r>
              <a:rPr lang="de-DE" sz="2000" b="1" dirty="0"/>
              <a:t>„Als </a:t>
            </a:r>
            <a:r>
              <a:rPr lang="de-DE" sz="2000" b="1" dirty="0">
                <a:solidFill>
                  <a:srgbClr val="00B0F0"/>
                </a:solidFill>
              </a:rPr>
              <a:t>ich</a:t>
            </a:r>
            <a:r>
              <a:rPr lang="de-DE" sz="2000" b="1" dirty="0"/>
              <a:t> die Flüssigkeit abgoss, sah </a:t>
            </a:r>
            <a:r>
              <a:rPr lang="de-DE" sz="2000" b="1" dirty="0">
                <a:solidFill>
                  <a:srgbClr val="00B0F0"/>
                </a:solidFill>
              </a:rPr>
              <a:t>ich</a:t>
            </a:r>
            <a:r>
              <a:rPr lang="de-DE" sz="2000" b="1" dirty="0"/>
              <a:t> einen braunen Bodensatz.“</a:t>
            </a:r>
            <a:r>
              <a:rPr lang="de-DE" sz="1700" b="1" dirty="0"/>
              <a:t/>
            </a:r>
            <a:br>
              <a:rPr lang="de-DE" sz="1700" b="1" dirty="0"/>
            </a:br>
            <a:r>
              <a:rPr lang="de-DE" sz="1600" dirty="0"/>
              <a:t>zweigliedrige Hypotaxe, im Präteritum Aktiv </a:t>
            </a:r>
            <a:r>
              <a:rPr lang="de-DE" sz="1600" dirty="0">
                <a:solidFill>
                  <a:srgbClr val="00B0F0"/>
                </a:solidFill>
              </a:rPr>
              <a:t>mit persönlichem Subjekt</a:t>
            </a:r>
            <a:r>
              <a:rPr lang="de-DE" sz="1600" dirty="0"/>
              <a:t>; „Flüssigkeit“: abstrahierende Lexik der Bildungssprache, „Bodensatz“: Fachbegriff </a:t>
            </a:r>
          </a:p>
          <a:p>
            <a:pPr>
              <a:buFont typeface="+mj-lt"/>
              <a:buAutoNum type="arabicPeriod"/>
            </a:pPr>
            <a:r>
              <a:rPr lang="de-DE" sz="2000" b="1" dirty="0"/>
              <a:t>„</a:t>
            </a:r>
            <a:r>
              <a:rPr lang="de-DE" sz="2000" b="1" u="sng" dirty="0"/>
              <a:t>Wenn</a:t>
            </a:r>
            <a:r>
              <a:rPr lang="de-DE" sz="2000" b="1" dirty="0"/>
              <a:t> </a:t>
            </a:r>
            <a:r>
              <a:rPr lang="de-DE" sz="2000" b="1" dirty="0">
                <a:solidFill>
                  <a:srgbClr val="00B0F0"/>
                </a:solidFill>
              </a:rPr>
              <a:t>man</a:t>
            </a:r>
            <a:r>
              <a:rPr lang="de-DE" sz="2000" b="1" dirty="0"/>
              <a:t> die Flüssigkeit abgießt, </a:t>
            </a:r>
            <a:r>
              <a:rPr lang="de-DE" sz="2000" b="1" u="sng" dirty="0"/>
              <a:t>sieht man</a:t>
            </a:r>
            <a:r>
              <a:rPr lang="de-DE" sz="2000" b="1" dirty="0"/>
              <a:t> einen braunen Bodensatz.“ </a:t>
            </a:r>
            <a:r>
              <a:rPr lang="de-DE" sz="1700" b="1" dirty="0"/>
              <a:t/>
            </a:r>
            <a:br>
              <a:rPr lang="de-DE" sz="1700" b="1" dirty="0"/>
            </a:br>
            <a:r>
              <a:rPr lang="de-DE" sz="1600" dirty="0"/>
              <a:t>„ich“ durch unpersönliches „</a:t>
            </a:r>
            <a:r>
              <a:rPr lang="de-DE" sz="1600" dirty="0">
                <a:solidFill>
                  <a:srgbClr val="00B0F0"/>
                </a:solidFill>
              </a:rPr>
              <a:t>man</a:t>
            </a:r>
            <a:r>
              <a:rPr lang="de-DE" sz="1600" dirty="0"/>
              <a:t>“ ersetzt, </a:t>
            </a:r>
            <a:r>
              <a:rPr lang="de-DE" sz="1600" u="sng" dirty="0">
                <a:solidFill>
                  <a:srgbClr val="00B050"/>
                </a:solidFill>
              </a:rPr>
              <a:t>konditional</a:t>
            </a:r>
            <a:r>
              <a:rPr lang="de-DE" sz="1600" dirty="0"/>
              <a:t>, im allgemeingültigen Präsens Aktiv </a:t>
            </a:r>
          </a:p>
          <a:p>
            <a:pPr>
              <a:buFont typeface="+mj-lt"/>
              <a:buAutoNum type="arabicPeriod"/>
            </a:pPr>
            <a:r>
              <a:rPr lang="de-DE" sz="2000" b="1" dirty="0"/>
              <a:t>„</a:t>
            </a:r>
            <a:r>
              <a:rPr lang="de-DE" sz="2000" b="1" u="sng" dirty="0">
                <a:solidFill>
                  <a:srgbClr val="00B0F0"/>
                </a:solidFill>
              </a:rPr>
              <a:t>Wird</a:t>
            </a:r>
            <a:r>
              <a:rPr lang="de-DE" sz="2000" b="1" dirty="0"/>
              <a:t> die Flüssigkeit </a:t>
            </a:r>
            <a:r>
              <a:rPr lang="de-DE" sz="2000" b="1" dirty="0">
                <a:solidFill>
                  <a:srgbClr val="00B0F0"/>
                </a:solidFill>
              </a:rPr>
              <a:t>abgegossen</a:t>
            </a:r>
            <a:r>
              <a:rPr lang="de-DE" sz="2000" b="1" dirty="0"/>
              <a:t>, </a:t>
            </a:r>
            <a:r>
              <a:rPr lang="de-DE" sz="2000" b="1" u="sng" dirty="0">
                <a:solidFill>
                  <a:srgbClr val="00B0F0"/>
                </a:solidFill>
              </a:rPr>
              <a:t>zeigt sich</a:t>
            </a:r>
            <a:r>
              <a:rPr lang="de-DE" sz="2000" b="1" dirty="0">
                <a:solidFill>
                  <a:srgbClr val="00B0F0"/>
                </a:solidFill>
              </a:rPr>
              <a:t> </a:t>
            </a:r>
            <a:r>
              <a:rPr lang="de-DE" sz="2000" b="1" dirty="0"/>
              <a:t>brauner Bodensatz.“</a:t>
            </a:r>
            <a:r>
              <a:rPr lang="de-DE" sz="1700" b="1" dirty="0"/>
              <a:t/>
            </a:r>
            <a:br>
              <a:rPr lang="de-DE" sz="1700" b="1" dirty="0"/>
            </a:br>
            <a:r>
              <a:rPr lang="de-DE" sz="1600" dirty="0"/>
              <a:t>Akteur nicht mehr genannt, Sachverhalt </a:t>
            </a:r>
            <a:r>
              <a:rPr lang="de-DE" sz="1600" dirty="0">
                <a:solidFill>
                  <a:srgbClr val="00B0F0"/>
                </a:solidFill>
              </a:rPr>
              <a:t>passivisch</a:t>
            </a:r>
            <a:r>
              <a:rPr lang="de-DE" sz="1600" dirty="0"/>
              <a:t> bzw. </a:t>
            </a:r>
            <a:r>
              <a:rPr lang="de-DE" sz="1600" dirty="0">
                <a:solidFill>
                  <a:srgbClr val="00B0F0"/>
                </a:solidFill>
              </a:rPr>
              <a:t>reflexiv</a:t>
            </a:r>
            <a:r>
              <a:rPr lang="de-DE" sz="1600" dirty="0"/>
              <a:t> wiedergegeben, </a:t>
            </a:r>
            <a:r>
              <a:rPr lang="de-DE" sz="1600" u="sng" dirty="0">
                <a:solidFill>
                  <a:srgbClr val="00B050"/>
                </a:solidFill>
              </a:rPr>
              <a:t>konditionaler Zusammenhang</a:t>
            </a:r>
            <a:r>
              <a:rPr lang="de-DE" sz="1600" dirty="0"/>
              <a:t> nicht mehr syntaktisch und lexikalisch („wenn“), sondern </a:t>
            </a:r>
            <a:r>
              <a:rPr lang="de-DE" sz="1600" u="sng" dirty="0">
                <a:solidFill>
                  <a:srgbClr val="00B050"/>
                </a:solidFill>
              </a:rPr>
              <a:t>nur noch syntaktisch</a:t>
            </a:r>
            <a:r>
              <a:rPr lang="de-DE" sz="1600" dirty="0"/>
              <a:t> ausgedrückt </a:t>
            </a:r>
          </a:p>
          <a:p>
            <a:pPr>
              <a:buFont typeface="+mj-lt"/>
              <a:buAutoNum type="arabicPeriod"/>
            </a:pPr>
            <a:r>
              <a:rPr lang="de-DE" sz="2000" b="1" dirty="0"/>
              <a:t>„</a:t>
            </a:r>
            <a:r>
              <a:rPr lang="de-DE" sz="2000" b="1" u="sng" dirty="0"/>
              <a:t>Nach </a:t>
            </a:r>
            <a:r>
              <a:rPr lang="de-DE" sz="2000" b="1" u="sng" dirty="0">
                <a:solidFill>
                  <a:srgbClr val="00B0F0"/>
                </a:solidFill>
              </a:rPr>
              <a:t>Abgießen</a:t>
            </a:r>
            <a:r>
              <a:rPr lang="de-DE" sz="2000" b="1" u="sng" dirty="0"/>
              <a:t> der Flüssigkeit</a:t>
            </a:r>
            <a:r>
              <a:rPr lang="de-DE" sz="2000" b="1" dirty="0"/>
              <a:t> ist ein brauner Bodensatz </a:t>
            </a:r>
            <a:r>
              <a:rPr lang="de-DE" sz="2000" b="1" dirty="0">
                <a:solidFill>
                  <a:srgbClr val="00B0F0"/>
                </a:solidFill>
              </a:rPr>
              <a:t>sichtbar</a:t>
            </a:r>
            <a:r>
              <a:rPr lang="de-DE" sz="2000" b="1" dirty="0"/>
              <a:t>.“ </a:t>
            </a:r>
            <a:r>
              <a:rPr lang="de-DE" sz="2000" dirty="0"/>
              <a:t/>
            </a:r>
            <a:br>
              <a:rPr lang="de-DE" sz="2000" dirty="0"/>
            </a:br>
            <a:r>
              <a:rPr lang="de-DE" sz="1600" dirty="0"/>
              <a:t>Verben </a:t>
            </a:r>
            <a:r>
              <a:rPr lang="de-DE" sz="1600" dirty="0">
                <a:solidFill>
                  <a:srgbClr val="00B0F0"/>
                </a:solidFill>
              </a:rPr>
              <a:t>nominalisiert</a:t>
            </a:r>
            <a:r>
              <a:rPr lang="de-DE" sz="1600" dirty="0"/>
              <a:t>: als Substantiv/ als Adjektiv mit passivischer Bedeutung; konditionaler Zusammenhang nicht mehr als Hypotaxe zweier Teilsätze, sondern zu </a:t>
            </a:r>
            <a:r>
              <a:rPr lang="de-DE" sz="1600" u="sng" dirty="0">
                <a:solidFill>
                  <a:srgbClr val="00B050"/>
                </a:solidFill>
              </a:rPr>
              <a:t>Präpositionalgruppe</a:t>
            </a:r>
            <a:r>
              <a:rPr lang="de-DE" sz="1600" dirty="0"/>
              <a:t> verdichtet</a:t>
            </a:r>
          </a:p>
        </p:txBody>
      </p:sp>
      <p:sp>
        <p:nvSpPr>
          <p:cNvPr id="2" name="Titel 1"/>
          <p:cNvSpPr>
            <a:spLocks noGrp="1"/>
          </p:cNvSpPr>
          <p:nvPr>
            <p:ph type="title"/>
          </p:nvPr>
        </p:nvSpPr>
        <p:spPr/>
        <p:txBody>
          <a:bodyPr/>
          <a:lstStyle/>
          <a:p>
            <a:r>
              <a:rPr lang="de-DE" dirty="0"/>
              <a:t>Lösungsvorschlag</a:t>
            </a:r>
          </a:p>
        </p:txBody>
      </p:sp>
      <p:sp>
        <p:nvSpPr>
          <p:cNvPr id="4" name="Foliennummernplatzhalter 3"/>
          <p:cNvSpPr>
            <a:spLocks noGrp="1"/>
          </p:cNvSpPr>
          <p:nvPr>
            <p:ph type="sldNum" sz="quarter" idx="4294967295"/>
          </p:nvPr>
        </p:nvSpPr>
        <p:spPr>
          <a:xfrm>
            <a:off x="7010400" y="6356350"/>
            <a:ext cx="2133600" cy="365125"/>
          </a:xfrm>
        </p:spPr>
        <p:txBody>
          <a:bodyPr/>
          <a:lstStyle/>
          <a:p>
            <a:fld id="{04F03FA3-C9D7-AB4D-9D3C-863934E61BB0}" type="slidenum">
              <a:rPr lang="de-DE" smtClean="0"/>
              <a:pPr/>
              <a:t>22</a:t>
            </a:fld>
            <a:endParaRPr lang="de-DE" dirty="0"/>
          </a:p>
        </p:txBody>
      </p:sp>
    </p:spTree>
    <p:custDataLst>
      <p:tags r:id="rId1"/>
    </p:custDataLst>
    <p:extLst>
      <p:ext uri="{BB962C8B-B14F-4D97-AF65-F5344CB8AC3E}">
        <p14:creationId xmlns:p14="http://schemas.microsoft.com/office/powerpoint/2010/main" val="27831698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normAutofit fontScale="92500" lnSpcReduction="10000"/>
          </a:bodyPr>
          <a:lstStyle/>
          <a:p>
            <a:pPr marL="0" indent="0">
              <a:buNone/>
            </a:pPr>
            <a:r>
              <a:rPr lang="de-DE" sz="3500" b="1" dirty="0"/>
              <a:t>Was ist Fachsprache?</a:t>
            </a:r>
          </a:p>
          <a:p>
            <a:pPr marL="358775" indent="-358775"/>
            <a:r>
              <a:rPr lang="de-DE" dirty="0"/>
              <a:t>sprachliches Register für ein Fachgebiet </a:t>
            </a:r>
          </a:p>
          <a:p>
            <a:pPr marL="358775" indent="-358775"/>
            <a:r>
              <a:rPr lang="de-DE" dirty="0"/>
              <a:t>terminologische Exaktheit, Eindeutigkeit sowie syntaktische und textuelle Explizitheit und Komplexität</a:t>
            </a:r>
          </a:p>
          <a:p>
            <a:pPr marL="358775" indent="-358775"/>
            <a:r>
              <a:rPr lang="de-DE" dirty="0"/>
              <a:t>Fachbegriffe </a:t>
            </a:r>
          </a:p>
          <a:p>
            <a:pPr marL="358775" indent="-358775"/>
            <a:r>
              <a:rPr lang="de-DE" dirty="0"/>
              <a:t>baut auf Allgemeinsprache auf und steht mit ihr in Wechselbeziehung</a:t>
            </a:r>
            <a:r>
              <a:rPr lang="de-DE" baseline="30000" dirty="0"/>
              <a:t> </a:t>
            </a:r>
          </a:p>
        </p:txBody>
      </p:sp>
      <p:sp>
        <p:nvSpPr>
          <p:cNvPr id="3" name="Titel 2"/>
          <p:cNvSpPr>
            <a:spLocks noGrp="1"/>
          </p:cNvSpPr>
          <p:nvPr>
            <p:ph type="title"/>
          </p:nvPr>
        </p:nvSpPr>
        <p:spPr/>
        <p:txBody>
          <a:bodyPr/>
          <a:lstStyle/>
          <a:p>
            <a:r>
              <a:rPr lang="de-DE" dirty="0"/>
              <a:t>Fachsprache</a:t>
            </a:r>
          </a:p>
        </p:txBody>
      </p:sp>
    </p:spTree>
    <p:custDataLst>
      <p:tags r:id="rId1"/>
    </p:custDataLst>
    <p:extLst>
      <p:ext uri="{BB962C8B-B14F-4D97-AF65-F5344CB8AC3E}">
        <p14:creationId xmlns:p14="http://schemas.microsoft.com/office/powerpoint/2010/main" val="32090628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platzhalter 1"/>
              <p:cNvSpPr>
                <a:spLocks noGrp="1"/>
              </p:cNvSpPr>
              <p:nvPr>
                <p:ph type="body" sz="quarter" idx="13"/>
              </p:nvPr>
            </p:nvSpPr>
            <p:spPr/>
            <p:txBody>
              <a:bodyPr>
                <a:noAutofit/>
              </a:bodyPr>
              <a:lstStyle/>
              <a:p>
                <a:pPr marL="0" indent="0">
                  <a:buNone/>
                </a:pPr>
                <a:r>
                  <a:rPr lang="de-DE" sz="2800" b="1" dirty="0"/>
                  <a:t>Physikunterricht/ Mechanik/ Gleichförmige Bewegung</a:t>
                </a:r>
              </a:p>
              <a:p>
                <a:pPr marL="0" indent="0">
                  <a:buNone/>
                </a:pPr>
                <a:r>
                  <a:rPr lang="de-DE" sz="1800" dirty="0"/>
                  <a:t>In der Physik unterscheidet man zwischen 3 grundsätzlichen Typen der </a:t>
                </a:r>
                <a:r>
                  <a:rPr lang="de-DE" sz="1800" b="1" dirty="0">
                    <a:solidFill>
                      <a:schemeClr val="accent6">
                        <a:lumMod val="75000"/>
                      </a:schemeClr>
                    </a:solidFill>
                  </a:rPr>
                  <a:t>Bewegung</a:t>
                </a:r>
                <a:r>
                  <a:rPr lang="de-DE" sz="1800" dirty="0"/>
                  <a:t>: </a:t>
                </a:r>
                <a:r>
                  <a:rPr lang="de-DE" sz="1800" b="1" dirty="0">
                    <a:solidFill>
                      <a:schemeClr val="accent6">
                        <a:lumMod val="75000"/>
                      </a:schemeClr>
                    </a:solidFill>
                  </a:rPr>
                  <a:t>gleichförmige Bewegung</a:t>
                </a:r>
                <a:r>
                  <a:rPr lang="de-DE" sz="1800" dirty="0"/>
                  <a:t>, </a:t>
                </a:r>
                <a:r>
                  <a:rPr lang="de-DE" sz="1800" b="1" dirty="0">
                    <a:solidFill>
                      <a:schemeClr val="accent6">
                        <a:lumMod val="75000"/>
                      </a:schemeClr>
                    </a:solidFill>
                  </a:rPr>
                  <a:t>gleichmäßig beschleunigte Bewegung</a:t>
                </a:r>
                <a:r>
                  <a:rPr lang="de-DE" sz="1800" dirty="0"/>
                  <a:t>, </a:t>
                </a:r>
                <a:r>
                  <a:rPr lang="de-DE" sz="1800" b="1" dirty="0">
                    <a:solidFill>
                      <a:schemeClr val="accent6">
                        <a:lumMod val="75000"/>
                      </a:schemeClr>
                    </a:solidFill>
                  </a:rPr>
                  <a:t>ungleichmäßig beschleunigte Bewegung</a:t>
                </a:r>
                <a:r>
                  <a:rPr lang="de-DE" sz="1800" dirty="0"/>
                  <a:t>.</a:t>
                </a:r>
              </a:p>
              <a:p>
                <a:pPr marL="0" indent="0">
                  <a:buNone/>
                </a:pPr>
                <a:r>
                  <a:rPr lang="de-DE" sz="1800" dirty="0"/>
                  <a:t>Als erstes werden wir auf die gleichförmige Bewegung näher eingehen. </a:t>
                </a:r>
                <a:r>
                  <a:rPr lang="de-DE" sz="1800" b="1" dirty="0">
                    <a:solidFill>
                      <a:schemeClr val="accent6">
                        <a:lumMod val="75000"/>
                      </a:schemeClr>
                    </a:solidFill>
                  </a:rPr>
                  <a:t>Gleichförmig</a:t>
                </a:r>
                <a:r>
                  <a:rPr lang="de-DE" sz="1800" dirty="0"/>
                  <a:t> heißt, es verändert sich nicht. Deshalb wird sich die Bewegung auch nicht verändern, das heißt, dass das Objekt nicht schneller oder langsamer wird und auch keine Kurven macht.</a:t>
                </a:r>
              </a:p>
              <a:p>
                <a:pPr marL="0" indent="0">
                  <a:buNone/>
                </a:pPr>
                <a:r>
                  <a:rPr lang="de-DE" sz="1800" dirty="0"/>
                  <a:t>Aber was heißt </a:t>
                </a:r>
                <a:r>
                  <a:rPr lang="de-DE" sz="1800" b="1" dirty="0">
                    <a:solidFill>
                      <a:schemeClr val="accent6">
                        <a:lumMod val="75000"/>
                      </a:schemeClr>
                    </a:solidFill>
                  </a:rPr>
                  <a:t>Bewegung</a:t>
                </a:r>
                <a:r>
                  <a:rPr lang="de-DE" sz="1800" dirty="0"/>
                  <a:t>? Am besten kann man es erklären, wenn man sich überlegt, was es heißt, mit dem Auto </a:t>
                </a:r>
                <a:r>
                  <a:rPr lang="de-DE" sz="1800" dirty="0" smtClean="0"/>
                  <a:t>60 km/h </a:t>
                </a:r>
                <a:r>
                  <a:rPr lang="de-DE" sz="1800" dirty="0"/>
                  <a:t>zufahren. Dabei legt man 60 km in einer Stunde zurück. Man legt eine bestimmte Strecke in einer bestimmten Zeit zurück. Also gibt eine Geschwindigkeit an, welcher Weg pro Zeit zurück gelegt wird. Als Formel kann dies so formuliert werden: </a:t>
                </a:r>
              </a:p>
              <a:p>
                <a:pPr marL="896938" indent="0">
                  <a:buNone/>
                </a:pPr>
                <a14:m>
                  <m:oMath xmlns:m="http://schemas.openxmlformats.org/officeDocument/2006/math">
                    <m:r>
                      <a:rPr lang="de-DE" sz="1800" b="1">
                        <a:solidFill>
                          <a:schemeClr val="accent6">
                            <a:lumMod val="75000"/>
                          </a:schemeClr>
                        </a:solidFill>
                        <a:latin typeface="Cambria Math" panose="02040503050406030204" pitchFamily="18" charset="0"/>
                      </a:rPr>
                      <m:t>𝑣</m:t>
                    </m:r>
                    <m:r>
                      <a:rPr lang="de-DE" sz="1800" b="1">
                        <a:solidFill>
                          <a:schemeClr val="accent6">
                            <a:lumMod val="75000"/>
                          </a:schemeClr>
                        </a:solidFill>
                        <a:latin typeface="Cambria Math" panose="02040503050406030204" pitchFamily="18" charset="0"/>
                      </a:rPr>
                      <m:t>=</m:t>
                    </m:r>
                    <m:f>
                      <m:fPr>
                        <m:ctrlPr>
                          <a:rPr lang="de-DE" sz="1800" b="1" i="1">
                            <a:solidFill>
                              <a:schemeClr val="accent6">
                                <a:lumMod val="75000"/>
                              </a:schemeClr>
                            </a:solidFill>
                            <a:latin typeface="Cambria Math" panose="02040503050406030204" pitchFamily="18" charset="0"/>
                          </a:rPr>
                        </m:ctrlPr>
                      </m:fPr>
                      <m:num>
                        <m:r>
                          <a:rPr lang="de-DE" sz="1800" b="1">
                            <a:solidFill>
                              <a:schemeClr val="accent6">
                                <a:lumMod val="75000"/>
                              </a:schemeClr>
                            </a:solidFill>
                            <a:latin typeface="Cambria Math" panose="02040503050406030204" pitchFamily="18" charset="0"/>
                          </a:rPr>
                          <m:t>𝑠</m:t>
                        </m:r>
                      </m:num>
                      <m:den>
                        <m:r>
                          <a:rPr lang="de-DE" sz="1800" b="1">
                            <a:solidFill>
                              <a:schemeClr val="accent6">
                                <a:lumMod val="75000"/>
                              </a:schemeClr>
                            </a:solidFill>
                            <a:latin typeface="Cambria Math" panose="02040503050406030204" pitchFamily="18" charset="0"/>
                          </a:rPr>
                          <m:t>𝑡</m:t>
                        </m:r>
                      </m:den>
                    </m:f>
                    <m:r>
                      <a:rPr lang="de-DE" sz="1800" b="1">
                        <a:solidFill>
                          <a:schemeClr val="accent6">
                            <a:lumMod val="75000"/>
                          </a:schemeClr>
                        </a:solidFill>
                        <a:latin typeface="Cambria Math" panose="02040503050406030204" pitchFamily="18" charset="0"/>
                      </a:rPr>
                      <m:t>.</m:t>
                    </m:r>
                  </m:oMath>
                </a14:m>
                <a:r>
                  <a:rPr lang="de-DE" sz="1800" dirty="0"/>
                  <a:t> 	</a:t>
                </a:r>
                <a:r>
                  <a:rPr lang="de-DE" sz="1800" b="1" dirty="0">
                    <a:solidFill>
                      <a:schemeClr val="accent6">
                        <a:lumMod val="75000"/>
                      </a:schemeClr>
                    </a:solidFill>
                  </a:rPr>
                  <a:t>Wobei gilt v: Geschwindigkeit, s: Weg, t: Zeit</a:t>
                </a:r>
                <a:endParaRPr lang="de-DE" sz="1800" dirty="0"/>
              </a:p>
            </p:txBody>
          </p:sp>
        </mc:Choice>
        <mc:Fallback xmlns="">
          <p:sp>
            <p:nvSpPr>
              <p:cNvPr id="2" name="Textplatzhalter 1"/>
              <p:cNvSpPr>
                <a:spLocks noGrp="1" noRot="1" noChangeAspect="1" noMove="1" noResize="1" noEditPoints="1" noAdjustHandles="1" noChangeArrowheads="1" noChangeShapeType="1" noTextEdit="1"/>
              </p:cNvSpPr>
              <p:nvPr>
                <p:ph type="body" sz="quarter" idx="13"/>
              </p:nvPr>
            </p:nvSpPr>
            <p:spPr>
              <a:blipFill>
                <a:blip r:embed="rId3"/>
                <a:stretch>
                  <a:fillRect l="-1422" t="-1337" b="-1932"/>
                </a:stretch>
              </a:blipFill>
            </p:spPr>
            <p:txBody>
              <a:bodyPr/>
              <a:lstStyle/>
              <a:p>
                <a:r>
                  <a:rPr lang="de-DE">
                    <a:noFill/>
                  </a:rPr>
                  <a:t> </a:t>
                </a:r>
              </a:p>
            </p:txBody>
          </p:sp>
        </mc:Fallback>
      </mc:AlternateContent>
      <p:sp>
        <p:nvSpPr>
          <p:cNvPr id="3" name="Titel 2"/>
          <p:cNvSpPr>
            <a:spLocks noGrp="1"/>
          </p:cNvSpPr>
          <p:nvPr>
            <p:ph type="title"/>
          </p:nvPr>
        </p:nvSpPr>
        <p:spPr>
          <a:noFill/>
        </p:spPr>
        <p:txBody>
          <a:bodyPr>
            <a:normAutofit/>
          </a:bodyPr>
          <a:lstStyle/>
          <a:p>
            <a:r>
              <a:rPr lang="de-DE" dirty="0"/>
              <a:t>Fachsprache</a:t>
            </a:r>
          </a:p>
        </p:txBody>
      </p:sp>
      <p:sp>
        <p:nvSpPr>
          <p:cNvPr id="5" name="Rechteck 4"/>
          <p:cNvSpPr/>
          <p:nvPr/>
        </p:nvSpPr>
        <p:spPr>
          <a:xfrm>
            <a:off x="323528" y="5666764"/>
            <a:ext cx="6120680" cy="282516"/>
          </a:xfrm>
          <a:prstGeom prst="rect">
            <a:avLst/>
          </a:prstGeom>
        </p:spPr>
        <p:txBody>
          <a:bodyPr wrap="square">
            <a:spAutoFit/>
          </a:bodyPr>
          <a:lstStyle/>
          <a:p>
            <a:r>
              <a:rPr lang="de-DE" sz="1200" dirty="0">
                <a:hlinkClick r:id="rId4"/>
              </a:rPr>
              <a:t>https://de.wikibooks.org/wiki/Physikunterricht/_Mechanik/_Gleichf%C3%B6rmige_Bewegung</a:t>
            </a:r>
            <a:endParaRPr lang="de-DE" dirty="0"/>
          </a:p>
        </p:txBody>
      </p:sp>
    </p:spTree>
    <p:custDataLst>
      <p:tags r:id="rId1"/>
    </p:custDataLst>
    <p:extLst>
      <p:ext uri="{BB962C8B-B14F-4D97-AF65-F5344CB8AC3E}">
        <p14:creationId xmlns:p14="http://schemas.microsoft.com/office/powerpoint/2010/main" val="23194196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pPr marL="0" indent="0">
              <a:buNone/>
            </a:pPr>
            <a:r>
              <a:rPr lang="de-DE" b="1" dirty="0"/>
              <a:t>Aufgabe 3</a:t>
            </a:r>
            <a:r>
              <a:rPr lang="de-DE" dirty="0"/>
              <a:t> </a:t>
            </a:r>
          </a:p>
          <a:p>
            <a:r>
              <a:rPr lang="de-DE" sz="2800" dirty="0"/>
              <a:t>Lesen Sie in AB 3 die Zusammenstellung von „Charakteristika deutscher Fachsprachen“.</a:t>
            </a:r>
          </a:p>
          <a:p>
            <a:r>
              <a:rPr lang="de-DE" sz="2800" dirty="0"/>
              <a:t>Markieren Sie im Text „Photosynthese“ </a:t>
            </a:r>
            <a:r>
              <a:rPr lang="de-DE" sz="2800" b="1" dirty="0"/>
              <a:t>Merkmale von Bildungs- und Fachsprache</a:t>
            </a:r>
            <a:r>
              <a:rPr lang="de-DE" sz="2800" dirty="0"/>
              <a:t>.</a:t>
            </a:r>
          </a:p>
        </p:txBody>
      </p:sp>
      <p:sp>
        <p:nvSpPr>
          <p:cNvPr id="3" name="Titel 2"/>
          <p:cNvSpPr>
            <a:spLocks noGrp="1"/>
          </p:cNvSpPr>
          <p:nvPr>
            <p:ph type="title"/>
          </p:nvPr>
        </p:nvSpPr>
        <p:spPr/>
        <p:txBody>
          <a:bodyPr/>
          <a:lstStyle/>
          <a:p>
            <a:r>
              <a:rPr lang="de-DE" dirty="0"/>
              <a:t>Fachsprache</a:t>
            </a:r>
          </a:p>
        </p:txBody>
      </p:sp>
    </p:spTree>
    <p:custDataLst>
      <p:tags r:id="rId1"/>
    </p:custDataLst>
    <p:extLst>
      <p:ext uri="{BB962C8B-B14F-4D97-AF65-F5344CB8AC3E}">
        <p14:creationId xmlns:p14="http://schemas.microsoft.com/office/powerpoint/2010/main" val="3531954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platzhalter 3"/>
              <p:cNvSpPr>
                <a:spLocks noGrp="1"/>
              </p:cNvSpPr>
              <p:nvPr>
                <p:ph type="body" sz="quarter" idx="13"/>
              </p:nvPr>
            </p:nvSpPr>
            <p:spPr/>
            <p:txBody>
              <a:bodyPr>
                <a:noAutofit/>
              </a:bodyPr>
              <a:lstStyle/>
              <a:p>
                <a:pPr marL="0" indent="0">
                  <a:buNone/>
                </a:pPr>
                <a:r>
                  <a:rPr lang="de-DE" sz="1600" dirty="0"/>
                  <a:t>Der </a:t>
                </a:r>
                <a:r>
                  <a:rPr lang="de-DE" sz="1700" b="1" dirty="0">
                    <a:solidFill>
                      <a:schemeClr val="accent6">
                        <a:lumMod val="75000"/>
                      </a:schemeClr>
                    </a:solidFill>
                  </a:rPr>
                  <a:t>Prozess der Photosynthese </a:t>
                </a:r>
                <a:r>
                  <a:rPr lang="de-DE" sz="1600" b="1" dirty="0">
                    <a:solidFill>
                      <a:srgbClr val="002060"/>
                    </a:solidFill>
                  </a:rPr>
                  <a:t>findet</a:t>
                </a:r>
                <a:r>
                  <a:rPr lang="de-DE" sz="1600" dirty="0"/>
                  <a:t> vor allem in den Blättern des Baumes </a:t>
                </a:r>
                <a:r>
                  <a:rPr lang="de-DE" sz="1600" b="1" dirty="0">
                    <a:solidFill>
                      <a:srgbClr val="002060"/>
                    </a:solidFill>
                  </a:rPr>
                  <a:t>statt</a:t>
                </a:r>
                <a:r>
                  <a:rPr lang="de-DE" sz="1600" dirty="0"/>
                  <a:t> und </a:t>
                </a:r>
                <a:r>
                  <a:rPr lang="de-DE" sz="1600" b="1" dirty="0">
                    <a:solidFill>
                      <a:srgbClr val="002060"/>
                    </a:solidFill>
                  </a:rPr>
                  <a:t>stellt</a:t>
                </a:r>
                <a:r>
                  <a:rPr lang="de-DE" sz="1600" dirty="0"/>
                  <a:t> einen der wichtigsten Vorgänge auf der Erde </a:t>
                </a:r>
                <a:r>
                  <a:rPr lang="de-DE" sz="1600" b="1" dirty="0">
                    <a:solidFill>
                      <a:srgbClr val="002060"/>
                    </a:solidFill>
                  </a:rPr>
                  <a:t>dar</a:t>
                </a:r>
                <a:r>
                  <a:rPr lang="de-DE" sz="1600" dirty="0"/>
                  <a:t>. Dabei </a:t>
                </a:r>
                <a:r>
                  <a:rPr lang="de-DE" sz="1600" b="1" dirty="0">
                    <a:solidFill>
                      <a:srgbClr val="002060"/>
                    </a:solidFill>
                  </a:rPr>
                  <a:t>wird</a:t>
                </a:r>
                <a:r>
                  <a:rPr lang="de-DE" sz="1600" dirty="0"/>
                  <a:t> durch </a:t>
                </a:r>
                <a:r>
                  <a:rPr lang="de-DE" sz="1700" b="1" dirty="0">
                    <a:solidFill>
                      <a:schemeClr val="accent6">
                        <a:lumMod val="75000"/>
                      </a:schemeClr>
                    </a:solidFill>
                  </a:rPr>
                  <a:t>chemische Reaktionen </a:t>
                </a:r>
                <a:r>
                  <a:rPr lang="de-DE" sz="1600" dirty="0"/>
                  <a:t>aus Wasser und </a:t>
                </a:r>
                <a:r>
                  <a:rPr lang="de-DE" sz="1700" b="1" dirty="0">
                    <a:solidFill>
                      <a:schemeClr val="accent6">
                        <a:lumMod val="75000"/>
                      </a:schemeClr>
                    </a:solidFill>
                  </a:rPr>
                  <a:t>Kohlenstoffdioxid</a:t>
                </a:r>
                <a:r>
                  <a:rPr lang="de-DE" sz="1600" dirty="0"/>
                  <a:t> (</a:t>
                </a:r>
                <a:r>
                  <a:rPr lang="de-DE" sz="1700" b="1" dirty="0">
                    <a:solidFill>
                      <a:schemeClr val="accent6">
                        <a:lumMod val="75000"/>
                      </a:schemeClr>
                    </a:solidFill>
                  </a:rPr>
                  <a:t>CO</a:t>
                </a:r>
                <a:r>
                  <a:rPr lang="de-DE" sz="1700" b="1" baseline="-25000" dirty="0">
                    <a:solidFill>
                      <a:schemeClr val="accent6">
                        <a:lumMod val="75000"/>
                      </a:schemeClr>
                    </a:solidFill>
                  </a:rPr>
                  <a:t>2</a:t>
                </a:r>
                <a:r>
                  <a:rPr lang="de-DE" sz="1600" dirty="0"/>
                  <a:t>) neue </a:t>
                </a:r>
                <a:r>
                  <a:rPr lang="de-DE" sz="1700" b="1" dirty="0">
                    <a:solidFill>
                      <a:schemeClr val="accent6">
                        <a:lumMod val="75000"/>
                      </a:schemeClr>
                    </a:solidFill>
                  </a:rPr>
                  <a:t>Biomasse</a:t>
                </a:r>
                <a:r>
                  <a:rPr lang="de-DE" sz="1600" dirty="0"/>
                  <a:t> und </a:t>
                </a:r>
                <a:r>
                  <a:rPr lang="de-DE" sz="1700" b="1" dirty="0">
                    <a:solidFill>
                      <a:schemeClr val="accent6">
                        <a:lumMod val="75000"/>
                      </a:schemeClr>
                    </a:solidFill>
                  </a:rPr>
                  <a:t>Sauerstoff</a:t>
                </a:r>
                <a:r>
                  <a:rPr lang="de-DE" sz="1600" dirty="0"/>
                  <a:t> (</a:t>
                </a:r>
                <a:r>
                  <a:rPr lang="de-DE" sz="1700" b="1" dirty="0">
                    <a:solidFill>
                      <a:schemeClr val="accent6">
                        <a:lumMod val="75000"/>
                      </a:schemeClr>
                    </a:solidFill>
                  </a:rPr>
                  <a:t>O</a:t>
                </a:r>
                <a:r>
                  <a:rPr lang="de-DE" sz="1700" b="1" baseline="-25000" dirty="0">
                    <a:solidFill>
                      <a:schemeClr val="accent6">
                        <a:lumMod val="75000"/>
                      </a:schemeClr>
                    </a:solidFill>
                  </a:rPr>
                  <a:t>2</a:t>
                </a:r>
                <a:r>
                  <a:rPr lang="de-DE" sz="1600" dirty="0"/>
                  <a:t>) </a:t>
                </a:r>
                <a:r>
                  <a:rPr lang="de-DE" sz="1600" b="1" dirty="0">
                    <a:solidFill>
                      <a:srgbClr val="002060"/>
                    </a:solidFill>
                  </a:rPr>
                  <a:t>produziert</a:t>
                </a:r>
                <a:r>
                  <a:rPr lang="de-DE" sz="1600" dirty="0"/>
                  <a:t>. Dazu </a:t>
                </a:r>
                <a:r>
                  <a:rPr lang="de-DE" sz="1600" b="1" dirty="0">
                    <a:solidFill>
                      <a:srgbClr val="002060"/>
                    </a:solidFill>
                  </a:rPr>
                  <a:t>wird</a:t>
                </a:r>
                <a:r>
                  <a:rPr lang="de-DE" sz="1600" dirty="0"/>
                  <a:t> allein Sonnenlicht </a:t>
                </a:r>
                <a:r>
                  <a:rPr lang="de-DE" sz="1600" b="1" dirty="0">
                    <a:solidFill>
                      <a:srgbClr val="002060"/>
                    </a:solidFill>
                  </a:rPr>
                  <a:t>benötigt</a:t>
                </a:r>
                <a:r>
                  <a:rPr lang="de-DE" sz="1600" dirty="0"/>
                  <a:t>. […]</a:t>
                </a:r>
              </a:p>
              <a:p>
                <a:pPr marL="896938" indent="0">
                  <a:buNone/>
                </a:pPr>
                <a:r>
                  <a:rPr lang="en-GB" sz="1600" b="1" dirty="0">
                    <a:solidFill>
                      <a:schemeClr val="accent6">
                        <a:lumMod val="75000"/>
                      </a:schemeClr>
                    </a:solidFill>
                  </a:rPr>
                  <a:t>6 CO</a:t>
                </a:r>
                <a:r>
                  <a:rPr lang="en-GB" sz="1600" b="1" baseline="-25000" dirty="0">
                    <a:solidFill>
                      <a:schemeClr val="accent6">
                        <a:lumMod val="75000"/>
                      </a:schemeClr>
                    </a:solidFill>
                  </a:rPr>
                  <a:t>2</a:t>
                </a:r>
                <a:r>
                  <a:rPr lang="en-GB" sz="1600" b="1" dirty="0">
                    <a:solidFill>
                      <a:schemeClr val="accent6">
                        <a:lumMod val="75000"/>
                      </a:schemeClr>
                    </a:solidFill>
                  </a:rPr>
                  <a:t> + 6 H</a:t>
                </a:r>
                <a:r>
                  <a:rPr lang="en-GB" sz="1600" b="1" baseline="-25000" dirty="0">
                    <a:solidFill>
                      <a:schemeClr val="accent6">
                        <a:lumMod val="75000"/>
                      </a:schemeClr>
                    </a:solidFill>
                  </a:rPr>
                  <a:t>2</a:t>
                </a:r>
                <a:r>
                  <a:rPr lang="en-GB" sz="1600" b="1" dirty="0">
                    <a:solidFill>
                      <a:schemeClr val="accent6">
                        <a:lumMod val="75000"/>
                      </a:schemeClr>
                    </a:solidFill>
                  </a:rPr>
                  <a:t>O     </a:t>
                </a:r>
                <a14:m>
                  <m:oMath xmlns:m="http://schemas.openxmlformats.org/officeDocument/2006/math">
                    <m:box>
                      <m:boxPr>
                        <m:ctrlPr>
                          <a:rPr lang="de-DE" sz="1600" b="1" i="1">
                            <a:solidFill>
                              <a:schemeClr val="accent6">
                                <a:lumMod val="75000"/>
                              </a:schemeClr>
                            </a:solidFill>
                            <a:latin typeface="Cambria Math" panose="02040503050406030204" pitchFamily="18" charset="0"/>
                          </a:rPr>
                        </m:ctrlPr>
                      </m:boxPr>
                      <m:e>
                        <m:groupChr>
                          <m:groupChrPr>
                            <m:chr m:val="→"/>
                            <m:vertJc m:val="bot"/>
                            <m:ctrlPr>
                              <a:rPr lang="de-DE" sz="1600" b="1" i="1">
                                <a:solidFill>
                                  <a:schemeClr val="accent6">
                                    <a:lumMod val="75000"/>
                                  </a:schemeClr>
                                </a:solidFill>
                                <a:latin typeface="Cambria Math" panose="02040503050406030204" pitchFamily="18" charset="0"/>
                              </a:rPr>
                            </m:ctrlPr>
                          </m:groupChrPr>
                          <m:e>
                            <m:r>
                              <a:rPr lang="en-GB" sz="1600" b="1" i="1">
                                <a:solidFill>
                                  <a:schemeClr val="accent6">
                                    <a:lumMod val="75000"/>
                                  </a:schemeClr>
                                </a:solidFill>
                                <a:latin typeface="Cambria Math" panose="02040503050406030204" pitchFamily="18" charset="0"/>
                              </a:rPr>
                              <m:t>𝒉</m:t>
                            </m:r>
                            <m:r>
                              <a:rPr lang="de-DE" sz="1600" b="1" i="1">
                                <a:solidFill>
                                  <a:schemeClr val="accent6">
                                    <a:lumMod val="75000"/>
                                  </a:schemeClr>
                                </a:solidFill>
                                <a:latin typeface="Cambria Math" panose="02040503050406030204" pitchFamily="18" charset="0"/>
                              </a:rPr>
                              <m:t>𝒗</m:t>
                            </m:r>
                          </m:e>
                        </m:groupChr>
                      </m:e>
                    </m:box>
                  </m:oMath>
                </a14:m>
                <a:r>
                  <a:rPr lang="en-GB" sz="1600" b="1" dirty="0">
                    <a:solidFill>
                      <a:schemeClr val="accent6">
                        <a:lumMod val="75000"/>
                      </a:schemeClr>
                    </a:solidFill>
                  </a:rPr>
                  <a:t> </a:t>
                </a:r>
                <a:r>
                  <a:rPr lang="en-GB" sz="1600" b="1" dirty="0" smtClean="0">
                    <a:solidFill>
                      <a:schemeClr val="accent6">
                        <a:lumMod val="75000"/>
                      </a:schemeClr>
                    </a:solidFill>
                  </a:rPr>
                  <a:t>C</a:t>
                </a:r>
                <a:r>
                  <a:rPr lang="en-GB" sz="1600" b="1" baseline="-25000" dirty="0" smtClean="0">
                    <a:solidFill>
                      <a:schemeClr val="accent6">
                        <a:lumMod val="75000"/>
                      </a:schemeClr>
                    </a:solidFill>
                  </a:rPr>
                  <a:t>6</a:t>
                </a:r>
                <a:r>
                  <a:rPr lang="en-GB" sz="1600" b="1" dirty="0" smtClean="0">
                    <a:solidFill>
                      <a:schemeClr val="accent6">
                        <a:lumMod val="75000"/>
                      </a:schemeClr>
                    </a:solidFill>
                  </a:rPr>
                  <a:t>H</a:t>
                </a:r>
                <a:r>
                  <a:rPr lang="en-GB" sz="1600" b="1" baseline="-25000" dirty="0" smtClean="0">
                    <a:solidFill>
                      <a:schemeClr val="accent6">
                        <a:lumMod val="75000"/>
                      </a:schemeClr>
                    </a:solidFill>
                  </a:rPr>
                  <a:t>12</a:t>
                </a:r>
                <a:r>
                  <a:rPr lang="en-GB" sz="1600" b="1" dirty="0" smtClean="0">
                    <a:solidFill>
                      <a:schemeClr val="accent6">
                        <a:lumMod val="75000"/>
                      </a:schemeClr>
                    </a:solidFill>
                  </a:rPr>
                  <a:t>O</a:t>
                </a:r>
                <a:r>
                  <a:rPr lang="en-GB" sz="1600" b="1" baseline="-25000" dirty="0">
                    <a:solidFill>
                      <a:schemeClr val="accent6">
                        <a:lumMod val="75000"/>
                      </a:schemeClr>
                    </a:solidFill>
                  </a:rPr>
                  <a:t>6</a:t>
                </a:r>
                <a:r>
                  <a:rPr lang="en-GB" sz="1600" b="1" dirty="0" smtClean="0">
                    <a:solidFill>
                      <a:schemeClr val="accent6">
                        <a:lumMod val="75000"/>
                      </a:schemeClr>
                    </a:solidFill>
                  </a:rPr>
                  <a:t>     </a:t>
                </a:r>
                <a:r>
                  <a:rPr lang="en-GB" sz="1600" b="1" dirty="0">
                    <a:solidFill>
                      <a:schemeClr val="accent6">
                        <a:lumMod val="75000"/>
                      </a:schemeClr>
                    </a:solidFill>
                  </a:rPr>
                  <a:t>∆</a:t>
                </a:r>
                <a:r>
                  <a:rPr lang="en-GB" sz="1600" b="1" i="1" dirty="0">
                    <a:solidFill>
                      <a:schemeClr val="accent6">
                        <a:lumMod val="75000"/>
                      </a:schemeClr>
                    </a:solidFill>
                  </a:rPr>
                  <a:t>H</a:t>
                </a:r>
                <a:r>
                  <a:rPr lang="en-GB" sz="1600" b="1" baseline="30000" dirty="0">
                    <a:solidFill>
                      <a:schemeClr val="accent6">
                        <a:lumMod val="75000"/>
                      </a:schemeClr>
                    </a:solidFill>
                  </a:rPr>
                  <a:t>0</a:t>
                </a:r>
                <a:r>
                  <a:rPr lang="en-GB" sz="1600" b="1" dirty="0">
                    <a:solidFill>
                      <a:schemeClr val="accent6">
                        <a:lumMod val="75000"/>
                      </a:schemeClr>
                    </a:solidFill>
                  </a:rPr>
                  <a:t> = +2870 </a:t>
                </a:r>
                <a14:m>
                  <m:oMath xmlns:m="http://schemas.openxmlformats.org/officeDocument/2006/math">
                    <m:f>
                      <m:fPr>
                        <m:ctrlPr>
                          <a:rPr lang="de-DE" sz="1600" b="1" i="1">
                            <a:solidFill>
                              <a:schemeClr val="accent6">
                                <a:lumMod val="75000"/>
                              </a:schemeClr>
                            </a:solidFill>
                            <a:latin typeface="Cambria Math" panose="02040503050406030204" pitchFamily="18" charset="0"/>
                          </a:rPr>
                        </m:ctrlPr>
                      </m:fPr>
                      <m:num>
                        <m:r>
                          <a:rPr lang="en-GB" sz="1600" b="1" i="1">
                            <a:solidFill>
                              <a:schemeClr val="accent6">
                                <a:lumMod val="75000"/>
                              </a:schemeClr>
                            </a:solidFill>
                            <a:latin typeface="Cambria Math" panose="02040503050406030204" pitchFamily="18" charset="0"/>
                          </a:rPr>
                          <m:t>𝒌𝑱</m:t>
                        </m:r>
                      </m:num>
                      <m:den>
                        <m:r>
                          <a:rPr lang="en-GB" sz="1600" b="1" i="1">
                            <a:solidFill>
                              <a:schemeClr val="accent6">
                                <a:lumMod val="75000"/>
                              </a:schemeClr>
                            </a:solidFill>
                            <a:latin typeface="Cambria Math" panose="02040503050406030204" pitchFamily="18" charset="0"/>
                          </a:rPr>
                          <m:t>𝒎𝒐𝒍</m:t>
                        </m:r>
                      </m:den>
                    </m:f>
                  </m:oMath>
                </a14:m>
                <a:endParaRPr lang="de-DE" b="1" dirty="0"/>
              </a:p>
              <a:p>
                <a:pPr marL="896938" indent="0">
                  <a:buNone/>
                </a:pPr>
                <a:r>
                  <a:rPr lang="de-DE" sz="1200" b="1" dirty="0">
                    <a:solidFill>
                      <a:schemeClr val="accent6">
                        <a:lumMod val="75000"/>
                      </a:schemeClr>
                    </a:solidFill>
                  </a:rPr>
                  <a:t>Netto-Reaktionsgleichung für die </a:t>
                </a:r>
                <a:r>
                  <a:rPr lang="de-DE" sz="1200" b="1" dirty="0" err="1">
                    <a:solidFill>
                      <a:schemeClr val="accent6">
                        <a:lumMod val="75000"/>
                      </a:schemeClr>
                    </a:solidFill>
                  </a:rPr>
                  <a:t>oxygene</a:t>
                </a:r>
                <a:r>
                  <a:rPr lang="de-DE" sz="1200" b="1" dirty="0">
                    <a:solidFill>
                      <a:schemeClr val="accent6">
                        <a:lumMod val="75000"/>
                      </a:schemeClr>
                    </a:solidFill>
                  </a:rPr>
                  <a:t> Photosynthese</a:t>
                </a:r>
              </a:p>
              <a:p>
                <a:pPr marL="0" indent="0">
                  <a:buNone/>
                </a:pPr>
                <a:r>
                  <a:rPr lang="de-DE" sz="1600" dirty="0"/>
                  <a:t>Das kann </a:t>
                </a:r>
                <a:r>
                  <a:rPr lang="de-DE" sz="1600" b="1" dirty="0">
                    <a:solidFill>
                      <a:srgbClr val="002060"/>
                    </a:solidFill>
                  </a:rPr>
                  <a:t>man</a:t>
                </a:r>
                <a:r>
                  <a:rPr lang="de-DE" sz="1600" dirty="0"/>
                  <a:t> so schreiben wie hier oben. Die Teile, die links des Pfeiles stehen sind die </a:t>
                </a:r>
                <a:r>
                  <a:rPr lang="de-DE" sz="1700" b="1" dirty="0">
                    <a:solidFill>
                      <a:schemeClr val="accent6">
                        <a:lumMod val="75000"/>
                      </a:schemeClr>
                    </a:solidFill>
                  </a:rPr>
                  <a:t>Ausgangstoffe</a:t>
                </a:r>
                <a:r>
                  <a:rPr lang="de-DE" sz="1600" dirty="0"/>
                  <a:t>, die Teile, die rechts </a:t>
                </a:r>
                <a:r>
                  <a:rPr lang="de-DE" sz="1600" dirty="0" smtClean="0"/>
                  <a:t>stehen, </a:t>
                </a:r>
                <a:r>
                  <a:rPr lang="de-DE" sz="1600" dirty="0"/>
                  <a:t>sind die </a:t>
                </a:r>
                <a:r>
                  <a:rPr lang="de-DE" sz="1700" b="1" dirty="0">
                    <a:solidFill>
                      <a:schemeClr val="accent6">
                        <a:lumMod val="75000"/>
                      </a:schemeClr>
                    </a:solidFill>
                  </a:rPr>
                  <a:t>neu gebildeten Stoffe</a:t>
                </a:r>
                <a:r>
                  <a:rPr lang="de-DE" sz="1600" dirty="0"/>
                  <a:t>. </a:t>
                </a:r>
                <a:r>
                  <a:rPr lang="de-DE" sz="1600" b="1" dirty="0">
                    <a:solidFill>
                      <a:srgbClr val="002060"/>
                    </a:solidFill>
                  </a:rPr>
                  <a:t>Man nehme </a:t>
                </a:r>
                <a:r>
                  <a:rPr lang="de-DE" sz="1600" dirty="0"/>
                  <a:t>6 </a:t>
                </a:r>
                <a:r>
                  <a:rPr lang="de-DE" sz="1700" b="1" dirty="0">
                    <a:solidFill>
                      <a:schemeClr val="accent6">
                        <a:lumMod val="75000"/>
                      </a:schemeClr>
                    </a:solidFill>
                  </a:rPr>
                  <a:t>Moleküle</a:t>
                </a:r>
                <a:r>
                  <a:rPr lang="de-DE" sz="1600" dirty="0"/>
                  <a:t> </a:t>
                </a:r>
                <a:r>
                  <a:rPr lang="de-DE" sz="1700" b="1" dirty="0">
                    <a:solidFill>
                      <a:schemeClr val="accent6">
                        <a:lumMod val="75000"/>
                      </a:schemeClr>
                    </a:solidFill>
                  </a:rPr>
                  <a:t>CO</a:t>
                </a:r>
                <a:r>
                  <a:rPr lang="de-DE" sz="1700" b="1" baseline="-25000" dirty="0">
                    <a:solidFill>
                      <a:schemeClr val="accent6">
                        <a:lumMod val="75000"/>
                      </a:schemeClr>
                    </a:solidFill>
                  </a:rPr>
                  <a:t>2</a:t>
                </a:r>
                <a:r>
                  <a:rPr lang="de-DE" sz="1600" dirty="0"/>
                  <a:t> und 6 </a:t>
                </a:r>
                <a:r>
                  <a:rPr lang="de-DE" sz="1700" b="1" dirty="0">
                    <a:solidFill>
                      <a:schemeClr val="accent6">
                        <a:lumMod val="75000"/>
                      </a:schemeClr>
                    </a:solidFill>
                  </a:rPr>
                  <a:t>Moleküle</a:t>
                </a:r>
                <a:r>
                  <a:rPr lang="de-DE" sz="1600" dirty="0"/>
                  <a:t> Wasser, daraus werden am Ende 1 </a:t>
                </a:r>
                <a:r>
                  <a:rPr lang="de-DE" sz="1700" b="1" dirty="0">
                    <a:solidFill>
                      <a:schemeClr val="accent6">
                        <a:lumMod val="75000"/>
                      </a:schemeClr>
                    </a:solidFill>
                  </a:rPr>
                  <a:t>Molekül</a:t>
                </a:r>
                <a:r>
                  <a:rPr lang="de-DE" sz="1600" dirty="0"/>
                  <a:t> Traubenzucker (</a:t>
                </a:r>
                <a:r>
                  <a:rPr lang="de-DE" sz="1700" b="1" dirty="0">
                    <a:solidFill>
                      <a:schemeClr val="accent6">
                        <a:lumMod val="75000"/>
                      </a:schemeClr>
                    </a:solidFill>
                  </a:rPr>
                  <a:t>C</a:t>
                </a:r>
                <a:r>
                  <a:rPr lang="de-DE" sz="1700" b="1" baseline="-25000" dirty="0">
                    <a:solidFill>
                      <a:schemeClr val="accent6">
                        <a:lumMod val="75000"/>
                      </a:schemeClr>
                    </a:solidFill>
                  </a:rPr>
                  <a:t>6</a:t>
                </a:r>
                <a:r>
                  <a:rPr lang="de-DE" sz="1600" dirty="0"/>
                  <a:t> </a:t>
                </a:r>
                <a:r>
                  <a:rPr lang="de-DE" sz="1700" b="1" dirty="0">
                    <a:solidFill>
                      <a:schemeClr val="accent6">
                        <a:lumMod val="75000"/>
                      </a:schemeClr>
                    </a:solidFill>
                  </a:rPr>
                  <a:t>H</a:t>
                </a:r>
                <a:r>
                  <a:rPr lang="de-DE" sz="1700" b="1" baseline="-25000" dirty="0">
                    <a:solidFill>
                      <a:schemeClr val="accent6">
                        <a:lumMod val="75000"/>
                      </a:schemeClr>
                    </a:solidFill>
                  </a:rPr>
                  <a:t>12</a:t>
                </a:r>
                <a:r>
                  <a:rPr lang="de-DE" sz="1700" b="1" dirty="0">
                    <a:solidFill>
                      <a:schemeClr val="accent6">
                        <a:lumMod val="75000"/>
                      </a:schemeClr>
                    </a:solidFill>
                  </a:rPr>
                  <a:t> O</a:t>
                </a:r>
                <a:r>
                  <a:rPr lang="de-DE" sz="1700" b="1" baseline="-25000" dirty="0">
                    <a:solidFill>
                      <a:schemeClr val="accent6">
                        <a:lumMod val="75000"/>
                      </a:schemeClr>
                    </a:solidFill>
                  </a:rPr>
                  <a:t>6</a:t>
                </a:r>
                <a:r>
                  <a:rPr lang="de-DE" sz="1600" dirty="0"/>
                  <a:t>) und 6 </a:t>
                </a:r>
                <a:r>
                  <a:rPr lang="de-DE" sz="1700" b="1" dirty="0">
                    <a:solidFill>
                      <a:schemeClr val="accent6">
                        <a:lumMod val="75000"/>
                      </a:schemeClr>
                    </a:solidFill>
                  </a:rPr>
                  <a:t>Moleküle</a:t>
                </a:r>
                <a:r>
                  <a:rPr lang="de-DE" sz="1600" dirty="0"/>
                  <a:t> </a:t>
                </a:r>
                <a:r>
                  <a:rPr lang="de-DE" sz="1700" b="1" dirty="0">
                    <a:solidFill>
                      <a:schemeClr val="accent6">
                        <a:lumMod val="75000"/>
                      </a:schemeClr>
                    </a:solidFill>
                  </a:rPr>
                  <a:t>Sauerstoff</a:t>
                </a:r>
                <a:r>
                  <a:rPr lang="de-DE" sz="1600" dirty="0"/>
                  <a:t>. </a:t>
                </a:r>
                <a:r>
                  <a:rPr lang="de-DE" sz="1700" b="1" dirty="0">
                    <a:solidFill>
                      <a:schemeClr val="accent6">
                        <a:lumMod val="75000"/>
                      </a:schemeClr>
                    </a:solidFill>
                  </a:rPr>
                  <a:t>Delta H</a:t>
                </a:r>
                <a:r>
                  <a:rPr lang="de-DE" sz="1600" dirty="0"/>
                  <a:t> </a:t>
                </a:r>
                <a:r>
                  <a:rPr lang="de-DE" sz="1600" b="1" dirty="0">
                    <a:solidFill>
                      <a:srgbClr val="002060"/>
                    </a:solidFill>
                  </a:rPr>
                  <a:t>gibt an</a:t>
                </a:r>
                <a:r>
                  <a:rPr lang="de-DE" sz="1600" dirty="0"/>
                  <a:t>, wie viel </a:t>
                </a:r>
                <a:r>
                  <a:rPr lang="de-DE" sz="1700" b="1" dirty="0">
                    <a:solidFill>
                      <a:schemeClr val="accent6">
                        <a:lumMod val="75000"/>
                      </a:schemeClr>
                    </a:solidFill>
                  </a:rPr>
                  <a:t>Energie</a:t>
                </a:r>
                <a:r>
                  <a:rPr lang="de-DE" sz="1600" dirty="0"/>
                  <a:t> </a:t>
                </a:r>
                <a:r>
                  <a:rPr lang="de-DE" sz="1600" b="1" dirty="0">
                    <a:solidFill>
                      <a:srgbClr val="002060"/>
                    </a:solidFill>
                  </a:rPr>
                  <a:t>zugeführt werden muss</a:t>
                </a:r>
                <a:r>
                  <a:rPr lang="de-DE" sz="1600" dirty="0"/>
                  <a:t>, damit ein </a:t>
                </a:r>
                <a:r>
                  <a:rPr lang="de-DE" sz="1700" b="1" dirty="0">
                    <a:solidFill>
                      <a:schemeClr val="accent6">
                        <a:lumMod val="75000"/>
                      </a:schemeClr>
                    </a:solidFill>
                  </a:rPr>
                  <a:t>Mol</a:t>
                </a:r>
                <a:r>
                  <a:rPr lang="de-DE" sz="1600" dirty="0"/>
                  <a:t> </a:t>
                </a:r>
                <a:r>
                  <a:rPr lang="de-DE" sz="1600" b="1" dirty="0">
                    <a:solidFill>
                      <a:srgbClr val="002060"/>
                    </a:solidFill>
                  </a:rPr>
                  <a:t>gebildet werden kann</a:t>
                </a:r>
                <a:r>
                  <a:rPr lang="de-DE" sz="1600" dirty="0"/>
                  <a:t>. In diesem Falle </a:t>
                </a:r>
                <a:r>
                  <a:rPr lang="de-DE" sz="1600" b="1" dirty="0">
                    <a:solidFill>
                      <a:srgbClr val="002060"/>
                    </a:solidFill>
                  </a:rPr>
                  <a:t>sind</a:t>
                </a:r>
                <a:r>
                  <a:rPr lang="de-DE" sz="1600" dirty="0"/>
                  <a:t> pro </a:t>
                </a:r>
                <a:r>
                  <a:rPr lang="de-DE" sz="1700" b="1" dirty="0">
                    <a:solidFill>
                      <a:schemeClr val="accent6">
                        <a:lumMod val="75000"/>
                      </a:schemeClr>
                    </a:solidFill>
                  </a:rPr>
                  <a:t>Mol</a:t>
                </a:r>
                <a:r>
                  <a:rPr lang="de-DE" sz="1600" dirty="0"/>
                  <a:t> 2870 </a:t>
                </a:r>
                <a:r>
                  <a:rPr lang="de-DE" sz="1700" b="1" dirty="0" err="1">
                    <a:solidFill>
                      <a:schemeClr val="accent6">
                        <a:lumMod val="75000"/>
                      </a:schemeClr>
                    </a:solidFill>
                  </a:rPr>
                  <a:t>kiloJoule</a:t>
                </a:r>
                <a:r>
                  <a:rPr lang="de-DE" sz="1600" dirty="0"/>
                  <a:t> </a:t>
                </a:r>
                <a:r>
                  <a:rPr lang="de-DE" sz="1600" b="1" dirty="0">
                    <a:solidFill>
                      <a:srgbClr val="002060"/>
                    </a:solidFill>
                  </a:rPr>
                  <a:t>notwendig</a:t>
                </a:r>
                <a:r>
                  <a:rPr lang="de-DE" sz="1600" dirty="0"/>
                  <a:t>, diese Energie kommt alleine von der Sonne. Nun stellt sich nur die Frage, wieso die Pflanze dies tut. Dabei versucht die Pflanze nur sich selbst zu ernähren, bei der Photosynthese </a:t>
                </a:r>
                <a:r>
                  <a:rPr lang="de-DE" sz="1600" b="1" dirty="0">
                    <a:solidFill>
                      <a:srgbClr val="002060"/>
                    </a:solidFill>
                  </a:rPr>
                  <a:t>wird</a:t>
                </a:r>
                <a:r>
                  <a:rPr lang="de-DE" sz="1600" dirty="0"/>
                  <a:t> </a:t>
                </a:r>
                <a:r>
                  <a:rPr lang="de-DE" sz="1700" b="1" dirty="0">
                    <a:solidFill>
                      <a:schemeClr val="accent6">
                        <a:lumMod val="75000"/>
                      </a:schemeClr>
                    </a:solidFill>
                  </a:rPr>
                  <a:t>Biomasse</a:t>
                </a:r>
                <a:r>
                  <a:rPr lang="de-DE" sz="1600" dirty="0"/>
                  <a:t>, also Traubenzucker in diesem Falle, </a:t>
                </a:r>
                <a:r>
                  <a:rPr lang="de-DE" sz="1600" b="1" dirty="0">
                    <a:solidFill>
                      <a:srgbClr val="002060"/>
                    </a:solidFill>
                  </a:rPr>
                  <a:t>gebildet</a:t>
                </a:r>
                <a:r>
                  <a:rPr lang="de-DE" sz="1600" dirty="0"/>
                  <a:t>, die Pflanzenzellen </a:t>
                </a:r>
                <a:r>
                  <a:rPr lang="de-DE" sz="1700" b="1" dirty="0">
                    <a:solidFill>
                      <a:schemeClr val="accent6">
                        <a:lumMod val="75000"/>
                      </a:schemeClr>
                    </a:solidFill>
                  </a:rPr>
                  <a:t>verbrennen</a:t>
                </a:r>
                <a:r>
                  <a:rPr lang="de-DE" sz="1600" dirty="0"/>
                  <a:t> wiederum diese </a:t>
                </a:r>
                <a:r>
                  <a:rPr lang="de-DE" sz="1700" b="1" dirty="0">
                    <a:solidFill>
                      <a:schemeClr val="accent6">
                        <a:lumMod val="75000"/>
                      </a:schemeClr>
                    </a:solidFill>
                  </a:rPr>
                  <a:t>Energie</a:t>
                </a:r>
                <a:r>
                  <a:rPr lang="de-DE" sz="1600" dirty="0"/>
                  <a:t> und wachsen. Der </a:t>
                </a:r>
                <a:r>
                  <a:rPr lang="de-DE" sz="1700" b="1" dirty="0">
                    <a:solidFill>
                      <a:schemeClr val="accent6">
                        <a:lumMod val="75000"/>
                      </a:schemeClr>
                    </a:solidFill>
                  </a:rPr>
                  <a:t>Sauerstoff</a:t>
                </a:r>
                <a:r>
                  <a:rPr lang="de-DE" sz="1600" dirty="0"/>
                  <a:t>, der für uns alle so extrem wichtig ist, ist dabei quasi nur ein Art Abfallprodukt.</a:t>
                </a:r>
              </a:p>
            </p:txBody>
          </p:sp>
        </mc:Choice>
        <mc:Fallback xmlns="">
          <p:sp>
            <p:nvSpPr>
              <p:cNvPr id="4" name="Textplatzhalter 3"/>
              <p:cNvSpPr>
                <a:spLocks noGrp="1" noRot="1" noChangeAspect="1" noMove="1" noResize="1" noEditPoints="1" noAdjustHandles="1" noChangeArrowheads="1" noChangeShapeType="1" noTextEdit="1"/>
              </p:cNvSpPr>
              <p:nvPr>
                <p:ph type="body" sz="quarter" idx="13"/>
              </p:nvPr>
            </p:nvSpPr>
            <p:spPr>
              <a:blipFill>
                <a:blip r:embed="rId3"/>
                <a:stretch>
                  <a:fillRect l="-427" t="-446" r="-711" b="-2229"/>
                </a:stretch>
              </a:blipFill>
            </p:spPr>
            <p:txBody>
              <a:bodyPr/>
              <a:lstStyle/>
              <a:p>
                <a:r>
                  <a:rPr lang="de-DE">
                    <a:noFill/>
                  </a:rPr>
                  <a:t> </a:t>
                </a:r>
              </a:p>
            </p:txBody>
          </p:sp>
        </mc:Fallback>
      </mc:AlternateContent>
      <p:sp>
        <p:nvSpPr>
          <p:cNvPr id="3" name="Titel 2"/>
          <p:cNvSpPr>
            <a:spLocks noGrp="1"/>
          </p:cNvSpPr>
          <p:nvPr>
            <p:ph type="title"/>
          </p:nvPr>
        </p:nvSpPr>
        <p:spPr>
          <a:noFill/>
        </p:spPr>
        <p:txBody>
          <a:bodyPr/>
          <a:lstStyle/>
          <a:p>
            <a:r>
              <a:rPr lang="de-DE" dirty="0"/>
              <a:t>Lösungsvorschlag</a:t>
            </a:r>
          </a:p>
        </p:txBody>
      </p:sp>
      <p:sp>
        <p:nvSpPr>
          <p:cNvPr id="2" name="Rechteck 1"/>
          <p:cNvSpPr/>
          <p:nvPr/>
        </p:nvSpPr>
        <p:spPr>
          <a:xfrm>
            <a:off x="323850" y="5877272"/>
            <a:ext cx="5472608" cy="276999"/>
          </a:xfrm>
          <a:prstGeom prst="rect">
            <a:avLst/>
          </a:prstGeom>
        </p:spPr>
        <p:txBody>
          <a:bodyPr wrap="square">
            <a:spAutoFit/>
          </a:bodyPr>
          <a:lstStyle/>
          <a:p>
            <a:pPr>
              <a:spcAft>
                <a:spcPts val="0"/>
              </a:spcAft>
            </a:pPr>
            <a:r>
              <a:rPr lang="de-DE" sz="1200" u="sng" dirty="0">
                <a:solidFill>
                  <a:srgbClr val="0000FF"/>
                </a:solidFill>
                <a:latin typeface="Calibri" panose="020F0502020204030204" pitchFamily="34" charset="0"/>
                <a:ea typeface="Times New Roman" panose="02020603050405020304" pitchFamily="18" charset="0"/>
                <a:hlinkClick r:id="rId4"/>
              </a:rPr>
              <a:t>https://de.wikibooks.org/wiki/Der_Baum_als_Lebewesen:_Chemie:_Photosynthese</a:t>
            </a:r>
            <a:endParaRPr lang="de-DE" sz="1200" dirty="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31186309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noFill/>
        </p:spPr>
        <p:txBody>
          <a:bodyPr>
            <a:normAutofit/>
          </a:bodyPr>
          <a:lstStyle/>
          <a:p>
            <a:pPr marL="0" indent="0">
              <a:buNone/>
            </a:pPr>
            <a:r>
              <a:rPr lang="pt-PT" b="1" dirty="0"/>
              <a:t>Fachtexte in der Berufsausbildung</a:t>
            </a:r>
          </a:p>
          <a:p>
            <a:pPr marL="0" indent="0">
              <a:buNone/>
            </a:pPr>
            <a:r>
              <a:rPr lang="de-DE" sz="2800" b="1" dirty="0"/>
              <a:t>Untersuchungsergebnis</a:t>
            </a:r>
            <a:r>
              <a:rPr lang="de-DE" sz="2800" dirty="0"/>
              <a:t>: Texte in Fachkundebüchern verschiedener Berufsfelder unterscheiden sich linguistisch signifikant</a:t>
            </a:r>
          </a:p>
          <a:p>
            <a:pPr marL="0" indent="0">
              <a:buNone/>
            </a:pPr>
            <a:r>
              <a:rPr lang="de-DE" sz="2800" b="1" dirty="0"/>
              <a:t>Fazit</a:t>
            </a:r>
            <a:r>
              <a:rPr lang="de-DE" sz="2800" dirty="0"/>
              <a:t>: Sprachförderung </a:t>
            </a:r>
          </a:p>
          <a:p>
            <a:r>
              <a:rPr lang="de-DE" sz="2800" dirty="0"/>
              <a:t>berufsfeldspezifisch konzipieren</a:t>
            </a:r>
          </a:p>
          <a:p>
            <a:r>
              <a:rPr lang="de-DE" sz="2800" dirty="0"/>
              <a:t>in berufsfachliche Lernprozesse einbinden (Niederhaus, 2011)</a:t>
            </a:r>
          </a:p>
        </p:txBody>
      </p:sp>
      <p:sp>
        <p:nvSpPr>
          <p:cNvPr id="3" name="Titel 2"/>
          <p:cNvSpPr>
            <a:spLocks noGrp="1"/>
          </p:cNvSpPr>
          <p:nvPr>
            <p:ph type="title"/>
          </p:nvPr>
        </p:nvSpPr>
        <p:spPr/>
        <p:txBody>
          <a:bodyPr/>
          <a:lstStyle/>
          <a:p>
            <a:r>
              <a:rPr lang="de-DE" dirty="0"/>
              <a:t>Kontinuierliche Texte </a:t>
            </a:r>
          </a:p>
        </p:txBody>
      </p:sp>
    </p:spTree>
    <p:custDataLst>
      <p:tags r:id="rId1"/>
    </p:custDataLst>
    <p:extLst>
      <p:ext uri="{BB962C8B-B14F-4D97-AF65-F5344CB8AC3E}">
        <p14:creationId xmlns:p14="http://schemas.microsoft.com/office/powerpoint/2010/main" val="3391950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r>
                <a:rPr lang="de-DE" sz="3200" dirty="0"/>
                <a:t>Sprachliche Register im Unterricht</a:t>
              </a:r>
            </a:p>
            <a:p>
              <a:pPr lvl="1"/>
              <a:r>
                <a:rPr lang="de-DE" sz="2400" dirty="0"/>
                <a:t>Berufssprache</a:t>
              </a:r>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Titel 3">
            <a:extLst>
              <a:ext uri="{FF2B5EF4-FFF2-40B4-BE49-F238E27FC236}">
                <a16:creationId xmlns:a16="http://schemas.microsoft.com/office/drawing/2014/main" id="{E3000261-18C8-425F-81EC-99162671FD88}"/>
              </a:ext>
            </a:extLst>
          </p:cNvPr>
          <p:cNvSpPr>
            <a:spLocks noGrp="1"/>
          </p:cNvSpPr>
          <p:nvPr>
            <p:ph type="title"/>
          </p:nvPr>
        </p:nvSpPr>
        <p:spPr>
          <a:xfrm>
            <a:off x="323528" y="10990"/>
            <a:ext cx="7926184" cy="1060287"/>
          </a:xfrm>
        </p:spPr>
        <p:txBody>
          <a:bodyPr/>
          <a:lstStyle/>
          <a:p>
            <a:endParaRPr lang="de-DE"/>
          </a:p>
        </p:txBody>
      </p:sp>
    </p:spTree>
    <p:extLst>
      <p:ext uri="{BB962C8B-B14F-4D97-AF65-F5344CB8AC3E}">
        <p14:creationId xmlns:p14="http://schemas.microsoft.com/office/powerpoint/2010/main" val="40230222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normAutofit/>
          </a:bodyPr>
          <a:lstStyle/>
          <a:p>
            <a:pPr marL="0" indent="0">
              <a:buNone/>
            </a:pPr>
            <a:r>
              <a:rPr lang="de-DE" b="1" dirty="0"/>
              <a:t>Was ist Berufssprache?</a:t>
            </a:r>
          </a:p>
          <a:p>
            <a:pPr marL="0" indent="0">
              <a:buNone/>
            </a:pPr>
            <a:r>
              <a:rPr lang="de-DE" sz="2800" dirty="0"/>
              <a:t>Mitarbeiterinnen und Mitarbeiter</a:t>
            </a:r>
          </a:p>
          <a:p>
            <a:r>
              <a:rPr lang="de-DE" sz="2800" dirty="0"/>
              <a:t>lesen und schreiben Fachtexte</a:t>
            </a:r>
          </a:p>
          <a:p>
            <a:r>
              <a:rPr lang="de-DE" sz="2800" dirty="0"/>
              <a:t>beraten Kunden </a:t>
            </a:r>
          </a:p>
          <a:p>
            <a:r>
              <a:rPr lang="de-DE" sz="2800" dirty="0"/>
              <a:t>pflegen Kontakte </a:t>
            </a:r>
          </a:p>
        </p:txBody>
      </p:sp>
      <p:sp>
        <p:nvSpPr>
          <p:cNvPr id="3" name="Titel 2"/>
          <p:cNvSpPr>
            <a:spLocks noGrp="1"/>
          </p:cNvSpPr>
          <p:nvPr>
            <p:ph type="title"/>
          </p:nvPr>
        </p:nvSpPr>
        <p:spPr/>
        <p:txBody>
          <a:bodyPr/>
          <a:lstStyle/>
          <a:p>
            <a:r>
              <a:rPr lang="de-DE" dirty="0"/>
              <a:t>Berufssprache </a:t>
            </a:r>
          </a:p>
        </p:txBody>
      </p:sp>
      <p:pic>
        <p:nvPicPr>
          <p:cNvPr id="4" name="Grafik 3"/>
          <p:cNvPicPr>
            <a:picLocks noChangeAspect="1"/>
          </p:cNvPicPr>
          <p:nvPr/>
        </p:nvPicPr>
        <p:blipFill rotWithShape="1">
          <a:blip r:embed="rId4"/>
          <a:srcRect l="3773" t="2541" r="3791" b="11033"/>
          <a:stretch/>
        </p:blipFill>
        <p:spPr>
          <a:xfrm>
            <a:off x="4283968" y="2132856"/>
            <a:ext cx="4609207" cy="3198227"/>
          </a:xfrm>
          <a:prstGeom prst="rect">
            <a:avLst/>
          </a:prstGeom>
        </p:spPr>
      </p:pic>
    </p:spTree>
    <p:custDataLst>
      <p:tags r:id="rId1"/>
    </p:custDataLst>
    <p:extLst>
      <p:ext uri="{BB962C8B-B14F-4D97-AF65-F5344CB8AC3E}">
        <p14:creationId xmlns:p14="http://schemas.microsoft.com/office/powerpoint/2010/main" val="1494642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AB818219-48B0-4B78-B45B-C0A6AF9FB20C}"/>
              </a:ext>
            </a:extLst>
          </p:cNvPr>
          <p:cNvGraphicFramePr/>
          <p:nvPr>
            <p:extLst/>
          </p:nvPr>
        </p:nvGraphicFramePr>
        <p:xfrm>
          <a:off x="539552" y="1340768"/>
          <a:ext cx="799288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ussdiagramm: Verbinder 2">
            <a:extLst>
              <a:ext uri="{FF2B5EF4-FFF2-40B4-BE49-F238E27FC236}">
                <a16:creationId xmlns:a16="http://schemas.microsoft.com/office/drawing/2014/main" id="{0AB0D00F-020D-4E39-9423-E0A76A666182}"/>
              </a:ext>
            </a:extLst>
          </p:cNvPr>
          <p:cNvSpPr/>
          <p:nvPr/>
        </p:nvSpPr>
        <p:spPr>
          <a:xfrm>
            <a:off x="3275856" y="2348880"/>
            <a:ext cx="2520280" cy="2592288"/>
          </a:xfrm>
          <a:prstGeom prst="flowChartConnector">
            <a:avLst/>
          </a:prstGeom>
          <a:solidFill>
            <a:srgbClr val="6689A1"/>
          </a:solidFill>
          <a:ln>
            <a:solidFill>
              <a:srgbClr val="7EC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a:ea typeface="+mn-ea"/>
                <a:cs typeface="Arial" pitchFamily="34" charset="0"/>
              </a:rPr>
              <a:t>Förderung des Selbstkonzeptes von Lehrkräften als Vermittler fachbezogener Schriftsprach-Kompetenzen</a:t>
            </a:r>
          </a:p>
          <a:p>
            <a:pPr algn="ctr"/>
            <a:endParaRPr lang="de-DE" dirty="0"/>
          </a:p>
        </p:txBody>
      </p:sp>
      <p:sp>
        <p:nvSpPr>
          <p:cNvPr id="7" name="Textfeld 6">
            <a:extLst>
              <a:ext uri="{FF2B5EF4-FFF2-40B4-BE49-F238E27FC236}">
                <a16:creationId xmlns:a16="http://schemas.microsoft.com/office/drawing/2014/main" id="{DDB772FF-1D1F-4A09-9E11-921588E84418}"/>
              </a:ext>
            </a:extLst>
          </p:cNvPr>
          <p:cNvSpPr txBox="1"/>
          <p:nvPr/>
        </p:nvSpPr>
        <p:spPr>
          <a:xfrm>
            <a:off x="468000" y="10800"/>
            <a:ext cx="7848872" cy="1077218"/>
          </a:xfrm>
          <a:prstGeom prst="rect">
            <a:avLst/>
          </a:prstGeom>
          <a:noFill/>
        </p:spPr>
        <p:txBody>
          <a:bodyPr wrap="square" rtlCol="0">
            <a:spAutoFit/>
          </a:bodyPr>
          <a:lstStyle/>
          <a:p>
            <a:r>
              <a:rPr lang="de-DE" sz="3200" b="1" dirty="0">
                <a:solidFill>
                  <a:schemeClr val="bg1"/>
                </a:solidFill>
              </a:rPr>
              <a:t>Das BaCuLit Kerncurriculum: 9 Module in 24 (optionalen) Dreistunden-Lehreinheiten </a:t>
            </a:r>
          </a:p>
        </p:txBody>
      </p:sp>
    </p:spTree>
    <p:extLst>
      <p:ext uri="{BB962C8B-B14F-4D97-AF65-F5344CB8AC3E}">
        <p14:creationId xmlns:p14="http://schemas.microsoft.com/office/powerpoint/2010/main" val="22076599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3"/>
          </p:nvPr>
        </p:nvSpPr>
        <p:spPr/>
        <p:txBody>
          <a:bodyPr>
            <a:normAutofit lnSpcReduction="10000"/>
          </a:bodyPr>
          <a:lstStyle/>
          <a:p>
            <a:pPr marL="0" indent="0">
              <a:buNone/>
            </a:pPr>
            <a:r>
              <a:rPr lang="de-DE" sz="3500" b="1" dirty="0"/>
              <a:t>Was ist Berufssprache?</a:t>
            </a:r>
          </a:p>
          <a:p>
            <a:pPr marL="0" indent="0">
              <a:buNone/>
            </a:pPr>
            <a:r>
              <a:rPr lang="de-DE" dirty="0"/>
              <a:t>„Als Sprache am Arbeitsplatz (‚Berufssprache‘) versteht man […] die Gesamtheit aller sprachlichen Mittel zur persönlichen und sachlichen </a:t>
            </a:r>
            <a:r>
              <a:rPr lang="de-DE" b="1" dirty="0"/>
              <a:t>Integration in den Betrieb</a:t>
            </a:r>
            <a:r>
              <a:rPr lang="de-DE" dirty="0"/>
              <a:t> und ins betriebliche Umfeld, zur sprachlichen </a:t>
            </a:r>
            <a:r>
              <a:rPr lang="de-DE" b="1" dirty="0"/>
              <a:t>Sicherung der betrieblichen Funktionsübernahme</a:t>
            </a:r>
            <a:r>
              <a:rPr lang="de-DE" dirty="0"/>
              <a:t>.“ (</a:t>
            </a:r>
            <a:r>
              <a:rPr lang="de-DE" dirty="0" err="1"/>
              <a:t>Braunert</a:t>
            </a:r>
            <a:r>
              <a:rPr lang="de-DE" dirty="0"/>
              <a:t>, 2014) </a:t>
            </a:r>
          </a:p>
        </p:txBody>
      </p:sp>
      <p:sp>
        <p:nvSpPr>
          <p:cNvPr id="3" name="Titel 2"/>
          <p:cNvSpPr>
            <a:spLocks noGrp="1"/>
          </p:cNvSpPr>
          <p:nvPr>
            <p:ph type="title"/>
          </p:nvPr>
        </p:nvSpPr>
        <p:spPr/>
        <p:txBody>
          <a:bodyPr/>
          <a:lstStyle/>
          <a:p>
            <a:r>
              <a:rPr lang="de-DE" dirty="0"/>
              <a:t>Berufssprache</a:t>
            </a:r>
          </a:p>
        </p:txBody>
      </p:sp>
    </p:spTree>
    <p:custDataLst>
      <p:tags r:id="rId1"/>
    </p:custDataLst>
    <p:extLst>
      <p:ext uri="{BB962C8B-B14F-4D97-AF65-F5344CB8AC3E}">
        <p14:creationId xmlns:p14="http://schemas.microsoft.com/office/powerpoint/2010/main" val="4012779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p:txBody>
          <a:bodyPr>
            <a:normAutofit fontScale="62500" lnSpcReduction="20000"/>
          </a:bodyPr>
          <a:lstStyle/>
          <a:p>
            <a:pPr marL="0" indent="0">
              <a:buNone/>
            </a:pPr>
            <a:r>
              <a:rPr lang="de-DE" sz="5100" b="1" dirty="0"/>
              <a:t>Sprachgebrauch in beruflichen Handlungsfeldern</a:t>
            </a:r>
          </a:p>
          <a:p>
            <a:pPr marL="266700" indent="-266700"/>
            <a:r>
              <a:rPr lang="de-DE" dirty="0"/>
              <a:t>Arbeitsaufgabe </a:t>
            </a:r>
          </a:p>
          <a:p>
            <a:pPr marL="266700" indent="-266700"/>
            <a:r>
              <a:rPr lang="de-DE" dirty="0"/>
              <a:t>Materialbeschaffung und -annahme </a:t>
            </a:r>
          </a:p>
          <a:p>
            <a:pPr marL="266700" indent="-266700"/>
            <a:r>
              <a:rPr lang="de-DE" dirty="0"/>
              <a:t>Arbeit mit Maschinen und Elektrogeräten </a:t>
            </a:r>
          </a:p>
          <a:p>
            <a:pPr marL="266700" indent="-266700"/>
            <a:r>
              <a:rPr lang="de-DE" dirty="0"/>
              <a:t>Abstimmungen mit Kollegen und Vorgesetzten </a:t>
            </a:r>
          </a:p>
          <a:p>
            <a:pPr marL="266700" indent="-266700"/>
            <a:r>
              <a:rPr lang="de-DE" dirty="0"/>
              <a:t>Qualitätskontrolle und -sicherung </a:t>
            </a:r>
          </a:p>
          <a:p>
            <a:pPr marL="266700" indent="-266700"/>
            <a:r>
              <a:rPr lang="de-DE" dirty="0"/>
              <a:t>Produktübergabe und Ausführung </a:t>
            </a:r>
          </a:p>
          <a:p>
            <a:pPr marL="266700" indent="-266700"/>
            <a:r>
              <a:rPr lang="de-DE" dirty="0"/>
              <a:t>Störungen der Arbeitsabläufe </a:t>
            </a:r>
          </a:p>
          <a:p>
            <a:pPr marL="266700" indent="-266700"/>
            <a:r>
              <a:rPr lang="de-DE" dirty="0"/>
              <a:t>Kommunikation mit externen Akteuren </a:t>
            </a:r>
          </a:p>
          <a:p>
            <a:pPr marL="266700" indent="-266700"/>
            <a:r>
              <a:rPr lang="de-DE" dirty="0"/>
              <a:t>Lernsituationen am Arbeitsplatz </a:t>
            </a:r>
          </a:p>
          <a:p>
            <a:pPr marL="266700" indent="-266700"/>
            <a:r>
              <a:rPr lang="de-DE" dirty="0"/>
              <a:t>Kommunikation mit Personalverantwortlichen und Betriebsrat </a:t>
            </a:r>
          </a:p>
          <a:p>
            <a:pPr marL="266700" indent="-266700"/>
            <a:r>
              <a:rPr lang="de-DE" dirty="0"/>
              <a:t>Soziale Kontakte am Arbeitsplatz (</a:t>
            </a:r>
            <a:r>
              <a:rPr lang="de-DE" dirty="0" err="1"/>
              <a:t>Grünhage-Monetti</a:t>
            </a:r>
            <a:r>
              <a:rPr lang="de-DE" dirty="0"/>
              <a:t>, o.J.)</a:t>
            </a:r>
          </a:p>
        </p:txBody>
      </p:sp>
      <p:sp>
        <p:nvSpPr>
          <p:cNvPr id="10" name="Titel 3"/>
          <p:cNvSpPr>
            <a:spLocks noGrp="1"/>
          </p:cNvSpPr>
          <p:nvPr>
            <p:ph type="title"/>
          </p:nvPr>
        </p:nvSpPr>
        <p:spPr/>
        <p:txBody>
          <a:bodyPr/>
          <a:lstStyle/>
          <a:p>
            <a:r>
              <a:rPr lang="de-DE" dirty="0"/>
              <a:t>Berufssprache</a:t>
            </a:r>
          </a:p>
        </p:txBody>
      </p:sp>
    </p:spTree>
    <p:custDataLst>
      <p:tags r:id="rId1"/>
    </p:custDataLst>
    <p:extLst>
      <p:ext uri="{BB962C8B-B14F-4D97-AF65-F5344CB8AC3E}">
        <p14:creationId xmlns:p14="http://schemas.microsoft.com/office/powerpoint/2010/main" val="21254057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3"/>
          </p:nvPr>
        </p:nvSpPr>
        <p:spPr/>
        <p:txBody>
          <a:bodyPr>
            <a:normAutofit fontScale="92500"/>
          </a:bodyPr>
          <a:lstStyle/>
          <a:p>
            <a:pPr marL="0" indent="0">
              <a:buNone/>
            </a:pPr>
            <a:r>
              <a:rPr lang="de-DE" sz="3500" b="1" dirty="0"/>
              <a:t>Was ist typisch für Berufssprache?</a:t>
            </a:r>
          </a:p>
          <a:p>
            <a:pPr marL="0" indent="0">
              <a:buNone/>
            </a:pPr>
            <a:r>
              <a:rPr lang="de-DE" sz="3000" dirty="0"/>
              <a:t>berufsübergreifend vorkommende sprachliche Mittel </a:t>
            </a:r>
          </a:p>
          <a:p>
            <a:pPr marL="357188" indent="-357188"/>
            <a:r>
              <a:rPr lang="de-DE" sz="3000" dirty="0"/>
              <a:t>Lexik, Wortbildung (bspw. Abkürzungen, Kurzwörter, Kompositionen) und Syntax (Passivkonstruktionen …) </a:t>
            </a:r>
          </a:p>
          <a:p>
            <a:pPr marL="357188" indent="-357188"/>
            <a:r>
              <a:rPr lang="de-DE" sz="3000" dirty="0"/>
              <a:t>formelle Wendungen </a:t>
            </a:r>
          </a:p>
          <a:p>
            <a:pPr marL="357188" indent="-357188"/>
            <a:r>
              <a:rPr lang="de-DE" sz="3000" dirty="0"/>
              <a:t>sprachliche Handlungsmuster </a:t>
            </a:r>
          </a:p>
          <a:p>
            <a:pPr marL="357188" indent="-357188"/>
            <a:r>
              <a:rPr lang="de-DE" sz="3000" dirty="0"/>
              <a:t>Textsorten und Darstellungsformen (Bericht, Dokumentation, Tabellen, Formulare…) </a:t>
            </a:r>
            <a:r>
              <a:rPr lang="de-DE" sz="2800" dirty="0"/>
              <a:t>(</a:t>
            </a:r>
            <a:r>
              <a:rPr lang="de-DE" sz="2800" dirty="0" err="1"/>
              <a:t>Efing</a:t>
            </a:r>
            <a:r>
              <a:rPr lang="de-DE" sz="2800" dirty="0"/>
              <a:t>, 2014</a:t>
            </a:r>
            <a:r>
              <a:rPr lang="de-DE" sz="2800" dirty="0" smtClean="0"/>
              <a:t>)</a:t>
            </a:r>
            <a:endParaRPr lang="de-DE" sz="3000" dirty="0"/>
          </a:p>
        </p:txBody>
      </p:sp>
      <p:sp>
        <p:nvSpPr>
          <p:cNvPr id="3" name="Titel 2"/>
          <p:cNvSpPr>
            <a:spLocks noGrp="1"/>
          </p:cNvSpPr>
          <p:nvPr>
            <p:ph type="title"/>
          </p:nvPr>
        </p:nvSpPr>
        <p:spPr/>
        <p:txBody>
          <a:bodyPr/>
          <a:lstStyle/>
          <a:p>
            <a:r>
              <a:rPr lang="de-DE" dirty="0"/>
              <a:t>Berufssprache</a:t>
            </a:r>
          </a:p>
        </p:txBody>
      </p:sp>
    </p:spTree>
    <p:custDataLst>
      <p:tags r:id="rId1"/>
    </p:custDataLst>
    <p:extLst>
      <p:ext uri="{BB962C8B-B14F-4D97-AF65-F5344CB8AC3E}">
        <p14:creationId xmlns:p14="http://schemas.microsoft.com/office/powerpoint/2010/main" val="20801415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pPr marL="0" indent="0">
              <a:buNone/>
            </a:pPr>
            <a:r>
              <a:rPr lang="de-DE" b="1" dirty="0"/>
              <a:t>Sprachbedarfsermittlung</a:t>
            </a:r>
            <a:r>
              <a:rPr lang="de-DE" dirty="0"/>
              <a:t> </a:t>
            </a:r>
          </a:p>
        </p:txBody>
      </p:sp>
      <p:sp>
        <p:nvSpPr>
          <p:cNvPr id="3" name="Titel 2"/>
          <p:cNvSpPr>
            <a:spLocks noGrp="1"/>
          </p:cNvSpPr>
          <p:nvPr>
            <p:ph type="title"/>
          </p:nvPr>
        </p:nvSpPr>
        <p:spPr/>
        <p:txBody>
          <a:bodyPr/>
          <a:lstStyle/>
          <a:p>
            <a:r>
              <a:rPr lang="de-DE" dirty="0"/>
              <a:t>Berufssprache</a:t>
            </a:r>
          </a:p>
        </p:txBody>
      </p:sp>
      <p:pic>
        <p:nvPicPr>
          <p:cNvPr id="5" name="Grafik 4"/>
          <p:cNvPicPr>
            <a:picLocks noChangeAspect="1"/>
          </p:cNvPicPr>
          <p:nvPr/>
        </p:nvPicPr>
        <p:blipFill>
          <a:blip r:embed="rId4"/>
          <a:stretch>
            <a:fillRect/>
          </a:stretch>
        </p:blipFill>
        <p:spPr>
          <a:xfrm>
            <a:off x="323850" y="2271579"/>
            <a:ext cx="7386563" cy="3173546"/>
          </a:xfrm>
          <a:prstGeom prst="rect">
            <a:avLst/>
          </a:prstGeom>
          <a:ln>
            <a:solidFill>
              <a:schemeClr val="accent1"/>
            </a:solidFill>
          </a:ln>
        </p:spPr>
      </p:pic>
      <p:sp>
        <p:nvSpPr>
          <p:cNvPr id="7" name="Textfeld 6"/>
          <p:cNvSpPr txBox="1"/>
          <p:nvPr/>
        </p:nvSpPr>
        <p:spPr>
          <a:xfrm>
            <a:off x="323850" y="5661248"/>
            <a:ext cx="1683296" cy="307777"/>
          </a:xfrm>
          <a:prstGeom prst="rect">
            <a:avLst/>
          </a:prstGeom>
          <a:noFill/>
        </p:spPr>
        <p:txBody>
          <a:bodyPr wrap="square" rtlCol="0">
            <a:spAutoFit/>
          </a:bodyPr>
          <a:lstStyle/>
          <a:p>
            <a:r>
              <a:rPr lang="de-DE" sz="1400" dirty="0"/>
              <a:t>(</a:t>
            </a:r>
            <a:r>
              <a:rPr lang="de-DE" sz="1400" dirty="0" err="1"/>
              <a:t>Weissenberg</a:t>
            </a:r>
            <a:r>
              <a:rPr lang="de-DE" sz="1400" dirty="0"/>
              <a:t>, 2012)</a:t>
            </a:r>
          </a:p>
        </p:txBody>
      </p:sp>
    </p:spTree>
    <p:custDataLst>
      <p:tags r:id="rId1"/>
    </p:custDataLst>
    <p:extLst>
      <p:ext uri="{BB962C8B-B14F-4D97-AF65-F5344CB8AC3E}">
        <p14:creationId xmlns:p14="http://schemas.microsoft.com/office/powerpoint/2010/main" val="3947953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737D14DE-FB2F-6A9E-A44C-660AFA56500B}"/>
              </a:ext>
            </a:extLst>
          </p:cNvPr>
          <p:cNvSpPr>
            <a:spLocks noGrp="1"/>
          </p:cNvSpPr>
          <p:nvPr>
            <p:ph type="body" sz="quarter" idx="13"/>
          </p:nvPr>
        </p:nvSpPr>
        <p:spPr/>
        <p:txBody>
          <a:bodyPr/>
          <a:lstStyle/>
          <a:p>
            <a:endParaRPr lang="de-DE"/>
          </a:p>
        </p:txBody>
      </p:sp>
      <p:sp>
        <p:nvSpPr>
          <p:cNvPr id="3" name="Titel 2"/>
          <p:cNvSpPr>
            <a:spLocks noGrp="1"/>
          </p:cNvSpPr>
          <p:nvPr>
            <p:ph type="title"/>
          </p:nvPr>
        </p:nvSpPr>
        <p:spPr>
          <a:noFill/>
        </p:spPr>
        <p:txBody>
          <a:bodyPr/>
          <a:lstStyle/>
          <a:p>
            <a:r>
              <a:rPr lang="de-DE" dirty="0"/>
              <a:t>Berufssprache</a:t>
            </a:r>
          </a:p>
        </p:txBody>
      </p:sp>
      <p:graphicFrame>
        <p:nvGraphicFramePr>
          <p:cNvPr id="4" name="Tabelle 3"/>
          <p:cNvGraphicFramePr>
            <a:graphicFrameLocks noGrp="1"/>
          </p:cNvGraphicFramePr>
          <p:nvPr/>
        </p:nvGraphicFramePr>
        <p:xfrm>
          <a:off x="323849" y="1338698"/>
          <a:ext cx="8569325" cy="4114800"/>
        </p:xfrm>
        <a:graphic>
          <a:graphicData uri="http://schemas.openxmlformats.org/drawingml/2006/table">
            <a:tbl>
              <a:tblPr firstRow="1" bandRow="1">
                <a:tableStyleId>{5C22544A-7EE6-4342-B048-85BDC9FD1C3A}</a:tableStyleId>
              </a:tblPr>
              <a:tblGrid>
                <a:gridCol w="1943895">
                  <a:extLst>
                    <a:ext uri="{9D8B030D-6E8A-4147-A177-3AD203B41FA5}">
                      <a16:colId xmlns:a16="http://schemas.microsoft.com/office/drawing/2014/main" val="2763044497"/>
                    </a:ext>
                  </a:extLst>
                </a:gridCol>
                <a:gridCol w="6625430">
                  <a:extLst>
                    <a:ext uri="{9D8B030D-6E8A-4147-A177-3AD203B41FA5}">
                      <a16:colId xmlns:a16="http://schemas.microsoft.com/office/drawing/2014/main" val="1616054715"/>
                    </a:ext>
                  </a:extLst>
                </a:gridCol>
              </a:tblGrid>
              <a:tr h="264530">
                <a:tc>
                  <a:txBody>
                    <a:bodyPr/>
                    <a:lstStyle/>
                    <a:p>
                      <a:r>
                        <a:rPr lang="de-DE" sz="2000" dirty="0"/>
                        <a:t>Methoden</a:t>
                      </a:r>
                    </a:p>
                  </a:txBody>
                  <a:tcPr/>
                </a:tc>
                <a:tc>
                  <a:txBody>
                    <a:bodyPr/>
                    <a:lstStyle/>
                    <a:p>
                      <a:r>
                        <a:rPr lang="de-DE" sz="2000" dirty="0"/>
                        <a:t>Aspekte</a:t>
                      </a:r>
                    </a:p>
                  </a:txBody>
                  <a:tcPr/>
                </a:tc>
                <a:extLst>
                  <a:ext uri="{0D108BD9-81ED-4DB2-BD59-A6C34878D82A}">
                    <a16:rowId xmlns:a16="http://schemas.microsoft.com/office/drawing/2014/main" val="1429433326"/>
                  </a:ext>
                </a:extLst>
              </a:tr>
              <a:tr h="264530">
                <a:tc>
                  <a:txBody>
                    <a:bodyPr/>
                    <a:lstStyle/>
                    <a:p>
                      <a:r>
                        <a:rPr lang="de-DE" sz="2000" dirty="0"/>
                        <a:t>Teilnehmer</a:t>
                      </a:r>
                      <a:r>
                        <a:rPr lang="de-DE" sz="2000" baseline="0" dirty="0"/>
                        <a:t>: </a:t>
                      </a:r>
                      <a:r>
                        <a:rPr lang="de-DE" sz="2000" b="1" baseline="0" dirty="0"/>
                        <a:t>Befragung</a:t>
                      </a:r>
                      <a:endParaRPr lang="de-DE" sz="2000" b="1"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sz="2000" dirty="0"/>
                        <a:t>Inhalte:</a:t>
                      </a:r>
                      <a:r>
                        <a:rPr lang="de-DE" sz="2000" baseline="0" dirty="0"/>
                        <a:t> </a:t>
                      </a:r>
                      <a:r>
                        <a:rPr lang="de-DE" sz="2000" dirty="0"/>
                        <a:t>berufsbiografische Hintergründe, berufssprachliche Erfahrungen und Kenntnisse, Ziele, Erwartungen und Wünsche</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sz="2000" dirty="0"/>
                        <a:t>Formen:</a:t>
                      </a:r>
                      <a:r>
                        <a:rPr lang="de-DE" sz="2000" baseline="0" dirty="0"/>
                        <a:t> </a:t>
                      </a:r>
                      <a:r>
                        <a:rPr lang="de-DE" sz="2000" dirty="0"/>
                        <a:t>Fragebogen, Interview, Befragung als Unterrichtsmethode</a:t>
                      </a:r>
                    </a:p>
                  </a:txBody>
                  <a:tcPr/>
                </a:tc>
                <a:extLst>
                  <a:ext uri="{0D108BD9-81ED-4DB2-BD59-A6C34878D82A}">
                    <a16:rowId xmlns:a16="http://schemas.microsoft.com/office/drawing/2014/main" val="2922033984"/>
                  </a:ext>
                </a:extLst>
              </a:tr>
              <a:tr h="456585">
                <a:tc>
                  <a:txBody>
                    <a:bodyPr/>
                    <a:lstStyle/>
                    <a:p>
                      <a:r>
                        <a:rPr lang="de-DE" sz="2000" dirty="0"/>
                        <a:t>Berufe</a:t>
                      </a:r>
                      <a:r>
                        <a:rPr lang="de-DE" sz="2000" baseline="0" dirty="0"/>
                        <a:t>: </a:t>
                      </a:r>
                      <a:br>
                        <a:rPr lang="de-DE" sz="2000" baseline="0" dirty="0"/>
                      </a:br>
                      <a:r>
                        <a:rPr lang="de-DE" sz="2000" b="1" baseline="0" dirty="0"/>
                        <a:t>Recherche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dirty="0"/>
                        <a:t>im Internet: zu Beruf, Betrieb, Arbeitsmarkt, Weiterbildung, Arbeitnehmerfragen</a:t>
                      </a:r>
                    </a:p>
                  </a:txBody>
                  <a:tcPr/>
                </a:tc>
                <a:extLst>
                  <a:ext uri="{0D108BD9-81ED-4DB2-BD59-A6C34878D82A}">
                    <a16:rowId xmlns:a16="http://schemas.microsoft.com/office/drawing/2014/main" val="645477331"/>
                  </a:ext>
                </a:extLst>
              </a:tr>
              <a:tr h="456585">
                <a:tc>
                  <a:txBody>
                    <a:bodyPr/>
                    <a:lstStyle/>
                    <a:p>
                      <a:r>
                        <a:rPr lang="de-DE" sz="2000" dirty="0"/>
                        <a:t>Lernprozesse:</a:t>
                      </a:r>
                      <a:r>
                        <a:rPr lang="de-DE" sz="2000" baseline="0" dirty="0"/>
                        <a:t> </a:t>
                      </a:r>
                      <a:r>
                        <a:rPr lang="de-DE" sz="2000" b="1" dirty="0"/>
                        <a:t>Beobachtungen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dirty="0"/>
                        <a:t>Planung: von Beobachtungsziel, Beobachtungsgegenstand, Beobachtungssetting, Beobachtungsform</a:t>
                      </a:r>
                    </a:p>
                  </a:txBody>
                  <a:tcPr/>
                </a:tc>
                <a:extLst>
                  <a:ext uri="{0D108BD9-81ED-4DB2-BD59-A6C34878D82A}">
                    <a16:rowId xmlns:a16="http://schemas.microsoft.com/office/drawing/2014/main" val="1455728002"/>
                  </a:ext>
                </a:extLst>
              </a:tr>
              <a:tr h="456585">
                <a:tc>
                  <a:txBody>
                    <a:bodyPr/>
                    <a:lstStyle/>
                    <a:p>
                      <a:r>
                        <a:rPr lang="de-DE" sz="2000" dirty="0"/>
                        <a:t>Arbeitsplätze: </a:t>
                      </a:r>
                      <a:r>
                        <a:rPr lang="de-DE" sz="2000" b="1" dirty="0"/>
                        <a:t>Erkundungen</a:t>
                      </a:r>
                      <a:r>
                        <a:rPr lang="de-DE" sz="2000" dirty="0"/>
                        <a:t> </a:t>
                      </a:r>
                    </a:p>
                  </a:txBody>
                  <a:tcPr/>
                </a:tc>
                <a:tc>
                  <a:txBody>
                    <a:bodyPr/>
                    <a:lstStyle/>
                    <a:p>
                      <a:r>
                        <a:rPr lang="de-DE" sz="2000" dirty="0"/>
                        <a:t>durch Lehrkräfte, Lernende</a:t>
                      </a:r>
                    </a:p>
                  </a:txBody>
                  <a:tcPr/>
                </a:tc>
                <a:extLst>
                  <a:ext uri="{0D108BD9-81ED-4DB2-BD59-A6C34878D82A}">
                    <a16:rowId xmlns:a16="http://schemas.microsoft.com/office/drawing/2014/main" val="1604410846"/>
                  </a:ext>
                </a:extLst>
              </a:tr>
            </a:tbl>
          </a:graphicData>
        </a:graphic>
      </p:graphicFrame>
    </p:spTree>
    <p:custDataLst>
      <p:tags r:id="rId1"/>
    </p:custDataLst>
    <p:extLst>
      <p:ext uri="{BB962C8B-B14F-4D97-AF65-F5344CB8AC3E}">
        <p14:creationId xmlns:p14="http://schemas.microsoft.com/office/powerpoint/2010/main" val="7198134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normAutofit fontScale="92500" lnSpcReduction="20000"/>
          </a:bodyPr>
          <a:lstStyle/>
          <a:p>
            <a:pPr marL="0" indent="0">
              <a:buNone/>
            </a:pPr>
            <a:r>
              <a:rPr lang="de-DE" b="1" dirty="0"/>
              <a:t>Aufgabe 4</a:t>
            </a:r>
            <a:r>
              <a:rPr lang="de-DE" dirty="0"/>
              <a:t> </a:t>
            </a:r>
          </a:p>
          <a:p>
            <a:pPr lvl="0"/>
            <a:r>
              <a:rPr lang="de-DE" dirty="0"/>
              <a:t>Lesen Sie in AB 4 die Auszüge aus einem Leitfaden über „Sprachbedarfsermittlung im berufsbezogenen Unterricht Deutsch als Zweitsprache“. </a:t>
            </a:r>
          </a:p>
          <a:p>
            <a:pPr lvl="0"/>
            <a:r>
              <a:rPr lang="de-DE" dirty="0"/>
              <a:t>Entwickeln Sie Ideen für eine </a:t>
            </a:r>
            <a:r>
              <a:rPr lang="de-DE" b="1" dirty="0"/>
              <a:t>Sprachbedarfsermittlung</a:t>
            </a:r>
            <a:r>
              <a:rPr lang="de-DE" dirty="0"/>
              <a:t> für einen Beruf, auf den sich Ihre Lernenden vorbereiten.</a:t>
            </a:r>
          </a:p>
        </p:txBody>
      </p:sp>
      <p:sp>
        <p:nvSpPr>
          <p:cNvPr id="3" name="Titel 2"/>
          <p:cNvSpPr>
            <a:spLocks noGrp="1"/>
          </p:cNvSpPr>
          <p:nvPr>
            <p:ph type="title"/>
          </p:nvPr>
        </p:nvSpPr>
        <p:spPr/>
        <p:txBody>
          <a:bodyPr/>
          <a:lstStyle/>
          <a:p>
            <a:r>
              <a:rPr lang="de-DE" dirty="0"/>
              <a:t>Berufssprache</a:t>
            </a:r>
          </a:p>
        </p:txBody>
      </p:sp>
    </p:spTree>
    <p:custDataLst>
      <p:tags r:id="rId1"/>
    </p:custDataLst>
    <p:extLst>
      <p:ext uri="{BB962C8B-B14F-4D97-AF65-F5344CB8AC3E}">
        <p14:creationId xmlns:p14="http://schemas.microsoft.com/office/powerpoint/2010/main" val="18711741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p:txBody>
          <a:bodyPr/>
          <a:lstStyle/>
          <a:p>
            <a:pPr marL="0" indent="0">
              <a:buNone/>
            </a:pPr>
            <a:r>
              <a:rPr lang="de-DE" b="1" dirty="0"/>
              <a:t>Beruf: Kundenberater Gartenbau</a:t>
            </a:r>
          </a:p>
          <a:p>
            <a:endParaRPr lang="de-DE" dirty="0"/>
          </a:p>
        </p:txBody>
      </p:sp>
      <p:sp>
        <p:nvSpPr>
          <p:cNvPr id="2" name="Titel 1"/>
          <p:cNvSpPr>
            <a:spLocks noGrp="1"/>
          </p:cNvSpPr>
          <p:nvPr>
            <p:ph type="title"/>
          </p:nvPr>
        </p:nvSpPr>
        <p:spPr/>
        <p:txBody>
          <a:bodyPr>
            <a:normAutofit/>
          </a:bodyPr>
          <a:lstStyle/>
          <a:p>
            <a:r>
              <a:rPr lang="de-DE" dirty="0"/>
              <a:t>Lösungsvorschlag</a:t>
            </a:r>
          </a:p>
        </p:txBody>
      </p:sp>
      <p:sp>
        <p:nvSpPr>
          <p:cNvPr id="4" name="Foliennummernplatzhalter 3"/>
          <p:cNvSpPr>
            <a:spLocks noGrp="1"/>
          </p:cNvSpPr>
          <p:nvPr>
            <p:ph type="sldNum" sz="quarter" idx="4294967295"/>
          </p:nvPr>
        </p:nvSpPr>
        <p:spPr>
          <a:xfrm>
            <a:off x="8558213" y="6524625"/>
            <a:ext cx="585787" cy="333375"/>
          </a:xfrm>
        </p:spPr>
        <p:txBody>
          <a:bodyPr/>
          <a:lstStyle/>
          <a:p>
            <a:fld id="{AD47AE66-7D95-4FE7-BA07-774D3197A4B1}" type="slidenum">
              <a:rPr lang="de-DE" smtClean="0"/>
              <a:pPr/>
              <a:t>36</a:t>
            </a:fld>
            <a:endParaRPr lang="de-DE" dirty="0"/>
          </a:p>
        </p:txBody>
      </p:sp>
      <p:pic>
        <p:nvPicPr>
          <p:cNvPr id="15" name="Grafik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850" y="3933056"/>
            <a:ext cx="2016091" cy="1512069"/>
          </a:xfrm>
          <a:prstGeom prst="rect">
            <a:avLst/>
          </a:prstGeom>
          <a:ln>
            <a:solidFill>
              <a:schemeClr val="accent1"/>
            </a:solidFill>
          </a:ln>
        </p:spPr>
      </p:pic>
      <p:pic>
        <p:nvPicPr>
          <p:cNvPr id="16" name="Grafik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4267" y="2161459"/>
            <a:ext cx="1579388" cy="1184541"/>
          </a:xfrm>
          <a:prstGeom prst="rect">
            <a:avLst/>
          </a:prstGeom>
          <a:ln>
            <a:solidFill>
              <a:schemeClr val="accent1"/>
            </a:solidFill>
          </a:ln>
        </p:spPr>
      </p:pic>
      <p:pic>
        <p:nvPicPr>
          <p:cNvPr id="17" name="Grafik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944" y="2159896"/>
            <a:ext cx="2003997" cy="1502999"/>
          </a:xfrm>
          <a:prstGeom prst="rect">
            <a:avLst/>
          </a:prstGeom>
          <a:ln>
            <a:solidFill>
              <a:schemeClr val="accent1"/>
            </a:solidFill>
          </a:ln>
        </p:spPr>
      </p:pic>
      <p:pic>
        <p:nvPicPr>
          <p:cNvPr id="18" name="Grafik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5310" y="1359204"/>
            <a:ext cx="1787865" cy="1340899"/>
          </a:xfrm>
          <a:prstGeom prst="rect">
            <a:avLst/>
          </a:prstGeom>
          <a:ln>
            <a:solidFill>
              <a:schemeClr val="accent1"/>
            </a:solidFill>
          </a:ln>
        </p:spPr>
      </p:pic>
      <p:pic>
        <p:nvPicPr>
          <p:cNvPr id="19" name="Grafik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1500" y="3501008"/>
            <a:ext cx="2592155" cy="1944117"/>
          </a:xfrm>
          <a:prstGeom prst="rect">
            <a:avLst/>
          </a:prstGeom>
          <a:ln>
            <a:solidFill>
              <a:schemeClr val="accent1"/>
            </a:solidFill>
          </a:ln>
        </p:spPr>
      </p:pic>
      <p:pic>
        <p:nvPicPr>
          <p:cNvPr id="13" name="Grafik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15214" y="2851731"/>
            <a:ext cx="3477961" cy="2608472"/>
          </a:xfrm>
          <a:prstGeom prst="rect">
            <a:avLst/>
          </a:prstGeom>
          <a:ln>
            <a:solidFill>
              <a:schemeClr val="accent1"/>
            </a:solidFill>
          </a:ln>
        </p:spPr>
      </p:pic>
      <p:pic>
        <p:nvPicPr>
          <p:cNvPr id="11" name="Grafik 10"/>
          <p:cNvPicPr>
            <a:picLocks noChangeAspect="1"/>
          </p:cNvPicPr>
          <p:nvPr/>
        </p:nvPicPr>
        <p:blipFill>
          <a:blip r:embed="rId9"/>
          <a:stretch>
            <a:fillRect/>
          </a:stretch>
        </p:blipFill>
        <p:spPr>
          <a:xfrm>
            <a:off x="467544" y="5833692"/>
            <a:ext cx="1649164" cy="226430"/>
          </a:xfrm>
          <a:prstGeom prst="rect">
            <a:avLst/>
          </a:prstGeom>
        </p:spPr>
      </p:pic>
    </p:spTree>
    <p:custDataLst>
      <p:tags r:id="rId1"/>
    </p:custDataLst>
    <p:extLst>
      <p:ext uri="{BB962C8B-B14F-4D97-AF65-F5344CB8AC3E}">
        <p14:creationId xmlns:p14="http://schemas.microsoft.com/office/powerpoint/2010/main" val="23256162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type="body" sz="quarter" idx="13"/>
          </p:nvPr>
        </p:nvSpPr>
        <p:spPr>
          <a:xfrm>
            <a:off x="323529" y="1341438"/>
            <a:ext cx="6696744" cy="4103687"/>
          </a:xfrm>
        </p:spPr>
        <p:txBody>
          <a:bodyPr>
            <a:normAutofit fontScale="55000" lnSpcReduction="20000"/>
          </a:bodyPr>
          <a:lstStyle/>
          <a:p>
            <a:pPr marL="0" indent="0">
              <a:buNone/>
            </a:pPr>
            <a:r>
              <a:rPr lang="de-DE" sz="5100" b="1" dirty="0"/>
              <a:t>Beruf: Kundenberater Gartenbau</a:t>
            </a:r>
          </a:p>
          <a:p>
            <a:pPr marL="0" indent="0">
              <a:buNone/>
            </a:pPr>
            <a:r>
              <a:rPr lang="de-DE" dirty="0"/>
              <a:t>Kundenberater/innen für Gartenbau sind vor allem im </a:t>
            </a:r>
            <a:r>
              <a:rPr lang="de-DE" u="sng" dirty="0"/>
              <a:t>Verkauf</a:t>
            </a:r>
            <a:r>
              <a:rPr lang="de-DE" dirty="0"/>
              <a:t> und in der </a:t>
            </a:r>
            <a:r>
              <a:rPr lang="de-DE" u="sng" dirty="0"/>
              <a:t>Beratung</a:t>
            </a:r>
            <a:r>
              <a:rPr lang="de-DE" dirty="0"/>
              <a:t> tätig. </a:t>
            </a:r>
          </a:p>
          <a:p>
            <a:pPr marL="0" indent="0">
              <a:buNone/>
            </a:pPr>
            <a:r>
              <a:rPr lang="de-DE" dirty="0"/>
              <a:t>Sie </a:t>
            </a:r>
            <a:r>
              <a:rPr lang="de-DE" u="sng" dirty="0"/>
              <a:t>informie­ren</a:t>
            </a:r>
            <a:r>
              <a:rPr lang="de-DE" dirty="0"/>
              <a:t> Kunden über Pflanzen für den </a:t>
            </a:r>
            <a:r>
              <a:rPr lang="de-DE" dirty="0" smtClean="0"/>
              <a:t>Innen-­ </a:t>
            </a:r>
            <a:r>
              <a:rPr lang="de-DE" dirty="0"/>
              <a:t>und Außenbereich, Pflanzenschutz­ und Düngemittel, Erde und Substrate, Gartengeräte und ‑</a:t>
            </a:r>
            <a:r>
              <a:rPr lang="de-DE" dirty="0" err="1"/>
              <a:t>maschinen</a:t>
            </a:r>
            <a:r>
              <a:rPr lang="de-DE" dirty="0"/>
              <a:t> sowie Pflanzgefäße und Artikel zur Gartenausstattung. </a:t>
            </a:r>
          </a:p>
          <a:p>
            <a:pPr marL="0" indent="0">
              <a:buNone/>
            </a:pPr>
            <a:r>
              <a:rPr lang="de-DE" dirty="0"/>
              <a:t>Ebenso </a:t>
            </a:r>
            <a:r>
              <a:rPr lang="de-DE" u="sng" dirty="0"/>
              <a:t>informieren</a:t>
            </a:r>
            <a:r>
              <a:rPr lang="de-DE" dirty="0"/>
              <a:t> sie über Schädlinge oder Pflanzenkrankheiten sowie deren Ursachen und Beseiti­gung. </a:t>
            </a:r>
          </a:p>
          <a:p>
            <a:pPr marL="0" indent="0">
              <a:buNone/>
            </a:pPr>
            <a:r>
              <a:rPr lang="de-DE" dirty="0"/>
              <a:t>Des Weiteren sind sie im </a:t>
            </a:r>
            <a:r>
              <a:rPr lang="de-DE" u="sng" dirty="0"/>
              <a:t>Einkauf</a:t>
            </a:r>
            <a:r>
              <a:rPr lang="de-DE" dirty="0"/>
              <a:t>, in der </a:t>
            </a:r>
            <a:r>
              <a:rPr lang="de-DE" u="sng" dirty="0"/>
              <a:t>Lagerhaltung</a:t>
            </a:r>
            <a:r>
              <a:rPr lang="de-DE" dirty="0"/>
              <a:t> sowie im </a:t>
            </a:r>
            <a:r>
              <a:rPr lang="de-DE" u="sng" dirty="0"/>
              <a:t>Direktverkauf</a:t>
            </a:r>
            <a:r>
              <a:rPr lang="de-DE" dirty="0"/>
              <a:t> tätig. </a:t>
            </a:r>
          </a:p>
          <a:p>
            <a:pPr marL="0" indent="0">
              <a:buNone/>
            </a:pPr>
            <a:r>
              <a:rPr lang="de-DE" dirty="0"/>
              <a:t>Sie geben beispielsweise </a:t>
            </a:r>
            <a:r>
              <a:rPr lang="de-DE" u="sng" dirty="0"/>
              <a:t>Bestellungen</a:t>
            </a:r>
            <a:r>
              <a:rPr lang="de-DE" dirty="0"/>
              <a:t> auf oder holen </a:t>
            </a:r>
            <a:r>
              <a:rPr lang="de-DE" u="sng" dirty="0"/>
              <a:t>Angebote</a:t>
            </a:r>
            <a:r>
              <a:rPr lang="de-DE" dirty="0"/>
              <a:t> ein, </a:t>
            </a:r>
            <a:r>
              <a:rPr lang="de-DE" u="sng" dirty="0"/>
              <a:t>verhandeln</a:t>
            </a:r>
            <a:r>
              <a:rPr lang="de-DE" dirty="0"/>
              <a:t> über Lieferkonditionen oder </a:t>
            </a:r>
            <a:r>
              <a:rPr lang="de-DE" u="sng" dirty="0"/>
              <a:t>ge­stalten die Warenpräsentation und das Sortiment</a:t>
            </a:r>
            <a:r>
              <a:rPr lang="de-DE" dirty="0"/>
              <a:t> mit. </a:t>
            </a:r>
          </a:p>
          <a:p>
            <a:pPr marL="0" indent="0">
              <a:buNone/>
            </a:pPr>
            <a:r>
              <a:rPr lang="de-DE" dirty="0"/>
              <a:t>Auch die </a:t>
            </a:r>
            <a:r>
              <a:rPr lang="de-DE" u="sng" dirty="0"/>
              <a:t>Pflege</a:t>
            </a:r>
            <a:r>
              <a:rPr lang="de-DE" dirty="0"/>
              <a:t> von Pflanzungen oder das </a:t>
            </a:r>
            <a:r>
              <a:rPr lang="de-DE" u="sng" dirty="0"/>
              <a:t>Her­stellen von Sträußen und Gestecken</a:t>
            </a:r>
            <a:r>
              <a:rPr lang="de-DE" dirty="0"/>
              <a:t> kann zu ihren Aufgaben gehören.</a:t>
            </a:r>
          </a:p>
        </p:txBody>
      </p:sp>
      <p:sp>
        <p:nvSpPr>
          <p:cNvPr id="2" name="Titel 1"/>
          <p:cNvSpPr>
            <a:spLocks noGrp="1"/>
          </p:cNvSpPr>
          <p:nvPr>
            <p:ph type="title"/>
          </p:nvPr>
        </p:nvSpPr>
        <p:spPr/>
        <p:txBody>
          <a:bodyPr>
            <a:normAutofit/>
          </a:bodyPr>
          <a:lstStyle/>
          <a:p>
            <a:r>
              <a:rPr lang="de-DE" dirty="0"/>
              <a:t>Lösungsvorschlag</a:t>
            </a:r>
          </a:p>
        </p:txBody>
      </p:sp>
      <p:sp>
        <p:nvSpPr>
          <p:cNvPr id="4" name="Foliennummernplatzhalter 3"/>
          <p:cNvSpPr>
            <a:spLocks noGrp="1"/>
          </p:cNvSpPr>
          <p:nvPr>
            <p:ph type="sldNum" sz="quarter" idx="4294967295"/>
          </p:nvPr>
        </p:nvSpPr>
        <p:spPr>
          <a:xfrm>
            <a:off x="8588375" y="6559550"/>
            <a:ext cx="555625" cy="298450"/>
          </a:xfrm>
        </p:spPr>
        <p:txBody>
          <a:bodyPr/>
          <a:lstStyle/>
          <a:p>
            <a:fld id="{AD47AE66-7D95-4FE7-BA07-774D3197A4B1}" type="slidenum">
              <a:rPr lang="de-DE" smtClean="0"/>
              <a:pPr/>
              <a:t>37</a:t>
            </a:fld>
            <a:endParaRPr lang="de-DE"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0737" y="4215891"/>
            <a:ext cx="1562438" cy="1171829"/>
          </a:xfrm>
          <a:prstGeom prst="rect">
            <a:avLst/>
          </a:prstGeom>
          <a:ln>
            <a:solidFill>
              <a:schemeClr val="accent1"/>
            </a:solidFill>
          </a:ln>
        </p:spPr>
      </p:pic>
      <p:pic>
        <p:nvPicPr>
          <p:cNvPr id="8" name="Grafik 7"/>
          <p:cNvPicPr>
            <a:picLocks noChangeAspect="1"/>
          </p:cNvPicPr>
          <p:nvPr/>
        </p:nvPicPr>
        <p:blipFill>
          <a:blip r:embed="rId4"/>
          <a:stretch>
            <a:fillRect/>
          </a:stretch>
        </p:blipFill>
        <p:spPr>
          <a:xfrm>
            <a:off x="467544" y="5833692"/>
            <a:ext cx="1649164" cy="226430"/>
          </a:xfrm>
          <a:prstGeom prst="rect">
            <a:avLst/>
          </a:prstGeom>
        </p:spPr>
      </p:pic>
      <p:pic>
        <p:nvPicPr>
          <p:cNvPr id="9" name="Grafi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2956" y="1341438"/>
            <a:ext cx="1570219" cy="1177664"/>
          </a:xfrm>
          <a:prstGeom prst="rect">
            <a:avLst/>
          </a:prstGeom>
          <a:ln>
            <a:solidFill>
              <a:schemeClr val="accent1"/>
            </a:solidFill>
          </a:ln>
        </p:spPr>
      </p:pic>
      <p:pic>
        <p:nvPicPr>
          <p:cNvPr id="10" name="Grafik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30736" y="2781582"/>
            <a:ext cx="1562439" cy="1171829"/>
          </a:xfrm>
          <a:prstGeom prst="rect">
            <a:avLst/>
          </a:prstGeom>
          <a:ln>
            <a:solidFill>
              <a:schemeClr val="accent1"/>
            </a:solidFill>
          </a:ln>
        </p:spPr>
      </p:pic>
    </p:spTree>
    <p:custDataLst>
      <p:tags r:id="rId1"/>
    </p:custDataLst>
    <p:extLst>
      <p:ext uri="{BB962C8B-B14F-4D97-AF65-F5344CB8AC3E}">
        <p14:creationId xmlns:p14="http://schemas.microsoft.com/office/powerpoint/2010/main" val="39729341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p:txBody>
          <a:bodyPr/>
          <a:lstStyle/>
          <a:p>
            <a:pPr marL="0" indent="0">
              <a:buNone/>
            </a:pPr>
            <a:r>
              <a:rPr lang="de-DE" sz="2800" b="1" dirty="0"/>
              <a:t>Sprachliche Anforderungen: Kundenberater Gartenbau</a:t>
            </a:r>
          </a:p>
        </p:txBody>
      </p:sp>
      <p:sp>
        <p:nvSpPr>
          <p:cNvPr id="2" name="Titel 1"/>
          <p:cNvSpPr>
            <a:spLocks noGrp="1"/>
          </p:cNvSpPr>
          <p:nvPr>
            <p:ph type="title"/>
          </p:nvPr>
        </p:nvSpPr>
        <p:spPr/>
        <p:txBody>
          <a:bodyPr>
            <a:normAutofit/>
          </a:bodyPr>
          <a:lstStyle/>
          <a:p>
            <a:r>
              <a:rPr lang="de-DE" dirty="0"/>
              <a:t>Lösungsvorschlag</a:t>
            </a:r>
          </a:p>
        </p:txBody>
      </p:sp>
      <p:graphicFrame>
        <p:nvGraphicFramePr>
          <p:cNvPr id="6" name="Inhaltsplatzhalter 5"/>
          <p:cNvGraphicFramePr>
            <a:graphicFrameLocks noGrp="1"/>
          </p:cNvGraphicFramePr>
          <p:nvPr>
            <p:ph idx="4294967295"/>
            <p:extLst>
              <p:ext uri="{D42A27DB-BD31-4B8C-83A1-F6EECF244321}">
                <p14:modId xmlns:p14="http://schemas.microsoft.com/office/powerpoint/2010/main" val="1463043756"/>
              </p:ext>
            </p:extLst>
          </p:nvPr>
        </p:nvGraphicFramePr>
        <p:xfrm>
          <a:off x="571500" y="2133600"/>
          <a:ext cx="7888932" cy="3200400"/>
        </p:xfrm>
        <a:graphic>
          <a:graphicData uri="http://schemas.openxmlformats.org/drawingml/2006/table">
            <a:tbl>
              <a:tblPr firstRow="1" bandRow="1">
                <a:tableStyleId>{5C22544A-7EE6-4342-B048-85BDC9FD1C3A}</a:tableStyleId>
              </a:tblPr>
              <a:tblGrid>
                <a:gridCol w="1192188">
                  <a:extLst>
                    <a:ext uri="{9D8B030D-6E8A-4147-A177-3AD203B41FA5}">
                      <a16:colId xmlns:a16="http://schemas.microsoft.com/office/drawing/2014/main" val="1881864929"/>
                    </a:ext>
                  </a:extLst>
                </a:gridCol>
                <a:gridCol w="3348372">
                  <a:extLst>
                    <a:ext uri="{9D8B030D-6E8A-4147-A177-3AD203B41FA5}">
                      <a16:colId xmlns:a16="http://schemas.microsoft.com/office/drawing/2014/main" val="659157399"/>
                    </a:ext>
                  </a:extLst>
                </a:gridCol>
                <a:gridCol w="3348372">
                  <a:extLst>
                    <a:ext uri="{9D8B030D-6E8A-4147-A177-3AD203B41FA5}">
                      <a16:colId xmlns:a16="http://schemas.microsoft.com/office/drawing/2014/main" val="642963893"/>
                    </a:ext>
                  </a:extLst>
                </a:gridCol>
              </a:tblGrid>
              <a:tr h="172743">
                <a:tc>
                  <a:txBody>
                    <a:bodyPr/>
                    <a:lstStyle/>
                    <a:p>
                      <a:endParaRPr lang="de-DE" dirty="0"/>
                    </a:p>
                  </a:txBody>
                  <a:tcPr/>
                </a:tc>
                <a:tc>
                  <a:txBody>
                    <a:bodyPr/>
                    <a:lstStyle/>
                    <a:p>
                      <a:r>
                        <a:rPr lang="de-DE" dirty="0"/>
                        <a:t>im Betrieb</a:t>
                      </a:r>
                    </a:p>
                  </a:txBody>
                  <a:tcPr/>
                </a:tc>
                <a:tc>
                  <a:txBody>
                    <a:bodyPr/>
                    <a:lstStyle/>
                    <a:p>
                      <a:r>
                        <a:rPr lang="de-DE" dirty="0"/>
                        <a:t>in der Berufsschule</a:t>
                      </a:r>
                    </a:p>
                  </a:txBody>
                  <a:tcPr/>
                </a:tc>
                <a:extLst>
                  <a:ext uri="{0D108BD9-81ED-4DB2-BD59-A6C34878D82A}">
                    <a16:rowId xmlns:a16="http://schemas.microsoft.com/office/drawing/2014/main" val="3256958588"/>
                  </a:ext>
                </a:extLst>
              </a:tr>
              <a:tr h="302299">
                <a:tc>
                  <a:txBody>
                    <a:bodyPr/>
                    <a:lstStyle/>
                    <a:p>
                      <a:r>
                        <a:rPr lang="de-DE" b="1" dirty="0"/>
                        <a:t>Zuhören</a:t>
                      </a:r>
                    </a:p>
                  </a:txBody>
                  <a:tcPr/>
                </a:tc>
                <a:tc>
                  <a:txBody>
                    <a:bodyPr/>
                    <a:lstStyle/>
                    <a:p>
                      <a:r>
                        <a:rPr lang="de-DE" dirty="0"/>
                        <a:t>Gespräche mit Kunden und Lieferanten</a:t>
                      </a:r>
                    </a:p>
                  </a:txBody>
                  <a:tcPr/>
                </a:tc>
                <a:tc>
                  <a:txBody>
                    <a:bodyPr/>
                    <a:lstStyle/>
                    <a:p>
                      <a:r>
                        <a:rPr lang="de-DE" dirty="0"/>
                        <a:t>Unterrichtskommunikation, </a:t>
                      </a:r>
                      <a:r>
                        <a:rPr lang="de-DE" dirty="0" smtClean="0"/>
                        <a:t>Prüfungsgespräche</a:t>
                      </a:r>
                      <a:endParaRPr lang="de-DE" dirty="0"/>
                    </a:p>
                  </a:txBody>
                  <a:tcPr/>
                </a:tc>
                <a:extLst>
                  <a:ext uri="{0D108BD9-81ED-4DB2-BD59-A6C34878D82A}">
                    <a16:rowId xmlns:a16="http://schemas.microsoft.com/office/drawing/2014/main" val="2832000064"/>
                  </a:ext>
                </a:extLst>
              </a:tr>
              <a:tr h="302299">
                <a:tc>
                  <a:txBody>
                    <a:bodyPr/>
                    <a:lstStyle/>
                    <a:p>
                      <a:r>
                        <a:rPr lang="de-DE" b="1" dirty="0"/>
                        <a:t>Sprechen</a:t>
                      </a:r>
                    </a:p>
                  </a:txBody>
                  <a:tcPr/>
                </a:tc>
                <a:tc>
                  <a:txBody>
                    <a:bodyPr/>
                    <a:lstStyle/>
                    <a:p>
                      <a:r>
                        <a:rPr lang="de-DE" dirty="0"/>
                        <a:t>Verkaufs- und Beratungsgespräche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Unterrichtskommunikation, </a:t>
                      </a:r>
                      <a:r>
                        <a:rPr lang="de-DE" dirty="0" smtClean="0"/>
                        <a:t>Prüfungsgespräche</a:t>
                      </a:r>
                      <a:endParaRPr lang="de-DE" dirty="0"/>
                    </a:p>
                  </a:txBody>
                  <a:tcPr/>
                </a:tc>
                <a:extLst>
                  <a:ext uri="{0D108BD9-81ED-4DB2-BD59-A6C34878D82A}">
                    <a16:rowId xmlns:a16="http://schemas.microsoft.com/office/drawing/2014/main" val="814098084"/>
                  </a:ext>
                </a:extLst>
              </a:tr>
              <a:tr h="431856">
                <a:tc>
                  <a:txBody>
                    <a:bodyPr/>
                    <a:lstStyle/>
                    <a:p>
                      <a:r>
                        <a:rPr lang="de-DE" b="1" dirty="0"/>
                        <a:t>Lesen </a:t>
                      </a:r>
                    </a:p>
                  </a:txBody>
                  <a:tcPr/>
                </a:tc>
                <a:tc>
                  <a:txBody>
                    <a:bodyPr/>
                    <a:lstStyle/>
                    <a:p>
                      <a:r>
                        <a:rPr lang="de-DE" dirty="0"/>
                        <a:t>Bedienungsanleitungen, Pflanzen-steckbriefe, Beipackzettel, Kataloge</a:t>
                      </a:r>
                    </a:p>
                  </a:txBody>
                  <a:tcPr/>
                </a:tc>
                <a:tc>
                  <a:txBody>
                    <a:bodyPr/>
                    <a:lstStyle/>
                    <a:p>
                      <a:r>
                        <a:rPr lang="de-DE" dirty="0"/>
                        <a:t>Fachliteratur</a:t>
                      </a:r>
                    </a:p>
                  </a:txBody>
                  <a:tcPr/>
                </a:tc>
                <a:extLst>
                  <a:ext uri="{0D108BD9-81ED-4DB2-BD59-A6C34878D82A}">
                    <a16:rowId xmlns:a16="http://schemas.microsoft.com/office/drawing/2014/main" val="3487176422"/>
                  </a:ext>
                </a:extLst>
              </a:tr>
              <a:tr h="302299">
                <a:tc>
                  <a:txBody>
                    <a:bodyPr/>
                    <a:lstStyle/>
                    <a:p>
                      <a:r>
                        <a:rPr lang="de-DE" b="1" dirty="0"/>
                        <a:t>Schreiben</a:t>
                      </a:r>
                    </a:p>
                  </a:txBody>
                  <a:tcPr/>
                </a:tc>
                <a:tc>
                  <a:txBody>
                    <a:bodyPr/>
                    <a:lstStyle/>
                    <a:p>
                      <a:r>
                        <a:rPr lang="de-DE" dirty="0"/>
                        <a:t>Formulare, standardisierte Texte</a:t>
                      </a:r>
                    </a:p>
                  </a:txBody>
                  <a:tcPr/>
                </a:tc>
                <a:tc>
                  <a:txBody>
                    <a:bodyPr/>
                    <a:lstStyle/>
                    <a:p>
                      <a:r>
                        <a:rPr lang="de-DE" dirty="0"/>
                        <a:t>Aufgabenbearbeitungen,</a:t>
                      </a:r>
                      <a:r>
                        <a:rPr lang="de-DE" baseline="0" dirty="0"/>
                        <a:t> Tests, Prüfungsarbeiten</a:t>
                      </a:r>
                      <a:endParaRPr lang="de-DE" dirty="0"/>
                    </a:p>
                  </a:txBody>
                  <a:tcPr/>
                </a:tc>
                <a:extLst>
                  <a:ext uri="{0D108BD9-81ED-4DB2-BD59-A6C34878D82A}">
                    <a16:rowId xmlns:a16="http://schemas.microsoft.com/office/drawing/2014/main" val="3928503125"/>
                  </a:ext>
                </a:extLst>
              </a:tr>
            </a:tbl>
          </a:graphicData>
        </a:graphic>
      </p:graphicFrame>
      <p:sp>
        <p:nvSpPr>
          <p:cNvPr id="4" name="Foliennummernplatzhalter 3"/>
          <p:cNvSpPr>
            <a:spLocks noGrp="1"/>
          </p:cNvSpPr>
          <p:nvPr>
            <p:ph type="sldNum" sz="quarter" idx="4294967295"/>
          </p:nvPr>
        </p:nvSpPr>
        <p:spPr>
          <a:xfrm>
            <a:off x="8588375" y="6559550"/>
            <a:ext cx="555625" cy="298450"/>
          </a:xfrm>
        </p:spPr>
        <p:txBody>
          <a:bodyPr/>
          <a:lstStyle/>
          <a:p>
            <a:fld id="{AD47AE66-7D95-4FE7-BA07-774D3197A4B1}" type="slidenum">
              <a:rPr lang="de-DE" smtClean="0"/>
              <a:pPr/>
              <a:t>38</a:t>
            </a:fld>
            <a:endParaRPr lang="de-DE" dirty="0"/>
          </a:p>
        </p:txBody>
      </p:sp>
    </p:spTree>
    <p:custDataLst>
      <p:tags r:id="rId1"/>
    </p:custDataLst>
    <p:extLst>
      <p:ext uri="{BB962C8B-B14F-4D97-AF65-F5344CB8AC3E}">
        <p14:creationId xmlns:p14="http://schemas.microsoft.com/office/powerpoint/2010/main" val="17265289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normAutofit fontScale="92500" lnSpcReduction="10000"/>
          </a:bodyPr>
          <a:lstStyle/>
          <a:p>
            <a:pPr marL="0" indent="0">
              <a:buNone/>
            </a:pPr>
            <a:r>
              <a:rPr lang="de-DE" b="1" dirty="0"/>
              <a:t>Nachbereitende Aufgabe</a:t>
            </a:r>
          </a:p>
          <a:p>
            <a:pPr marL="514350" indent="-514350">
              <a:buFont typeface="+mj-lt"/>
              <a:buAutoNum type="arabicPeriod"/>
            </a:pPr>
            <a:r>
              <a:rPr lang="de-DE" sz="2800" dirty="0"/>
              <a:t>Entnehmen Sie einem Bildungsplan, der Grundlage für Ihren Unterricht ist, dort verwendete Operatoren. Notieren Sie die </a:t>
            </a:r>
            <a:r>
              <a:rPr lang="de-DE" sz="2800" b="1" dirty="0"/>
              <a:t>sprachlichen Anforderungen </a:t>
            </a:r>
            <a:r>
              <a:rPr lang="de-DE" sz="2800" dirty="0"/>
              <a:t/>
            </a:r>
            <a:br>
              <a:rPr lang="de-DE" sz="2800" dirty="0"/>
            </a:br>
            <a:r>
              <a:rPr lang="de-DE" sz="2800" dirty="0"/>
              <a:t>bei der Bewältigung der Aufgabenstellungen. Orientieren Sie sich dabei am Beispiel aus (</a:t>
            </a:r>
            <a:r>
              <a:rPr lang="de-DE" sz="2800" dirty="0" err="1"/>
              <a:t>Tajmel</a:t>
            </a:r>
            <a:r>
              <a:rPr lang="de-DE" sz="2800" dirty="0"/>
              <a:t>, 2011).</a:t>
            </a:r>
          </a:p>
          <a:p>
            <a:pPr marL="514350" indent="-514350">
              <a:buFont typeface="+mj-lt"/>
              <a:buAutoNum type="arabicPeriod"/>
            </a:pPr>
            <a:r>
              <a:rPr lang="de-DE" sz="2800" dirty="0"/>
              <a:t>Suchen Sie in einem Fachtext, mit dem die Schülerinnen und Schüler in Ihrem Unterricht arbeiten, nach </a:t>
            </a:r>
            <a:r>
              <a:rPr lang="de-DE" sz="2800" b="1" dirty="0"/>
              <a:t>Merkmalen von Fachsprachlichkeit</a:t>
            </a:r>
            <a:r>
              <a:rPr lang="de-DE" sz="2800" dirty="0"/>
              <a:t>. Orientieren Sie sich dabei an den „Charakteristika deutscher Fachsprachen“.</a:t>
            </a:r>
          </a:p>
          <a:p>
            <a:pPr marL="514350" indent="-514350">
              <a:buFont typeface="+mj-lt"/>
              <a:buAutoNum type="arabicPeriod"/>
            </a:pPr>
            <a:endParaRPr lang="de-DE" sz="2800" dirty="0"/>
          </a:p>
          <a:p>
            <a:endParaRPr lang="de-DE" sz="2800" dirty="0"/>
          </a:p>
        </p:txBody>
      </p:sp>
      <p:sp>
        <p:nvSpPr>
          <p:cNvPr id="3" name="Titel 2"/>
          <p:cNvSpPr>
            <a:spLocks noGrp="1"/>
          </p:cNvSpPr>
          <p:nvPr>
            <p:ph type="title"/>
          </p:nvPr>
        </p:nvSpPr>
        <p:spPr/>
        <p:txBody>
          <a:bodyPr/>
          <a:lstStyle/>
          <a:p>
            <a:r>
              <a:rPr lang="de-DE" dirty="0"/>
              <a:t>Lernziel Textkompetenz</a:t>
            </a:r>
          </a:p>
        </p:txBody>
      </p:sp>
    </p:spTree>
    <p:custDataLst>
      <p:tags r:id="rId1"/>
    </p:custDataLst>
    <p:extLst>
      <p:ext uri="{BB962C8B-B14F-4D97-AF65-F5344CB8AC3E}">
        <p14:creationId xmlns:p14="http://schemas.microsoft.com/office/powerpoint/2010/main" val="1507240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93B2C82A-47BB-0DFE-833C-F0EAD3099C7C}"/>
              </a:ext>
            </a:extLst>
          </p:cNvPr>
          <p:cNvGraphicFramePr/>
          <p:nvPr>
            <p:extLst>
              <p:ext uri="{D42A27DB-BD31-4B8C-83A1-F6EECF244321}">
                <p14:modId xmlns:p14="http://schemas.microsoft.com/office/powerpoint/2010/main" val="2144312719"/>
              </p:ext>
            </p:extLst>
          </p:nvPr>
        </p:nvGraphicFramePr>
        <p:xfrm>
          <a:off x="323528" y="1341438"/>
          <a:ext cx="8569647" cy="4103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C201ACD2-5E01-37DF-D9DC-3396EC5807BF}"/>
              </a:ext>
            </a:extLst>
          </p:cNvPr>
          <p:cNvSpPr>
            <a:spLocks noGrp="1"/>
          </p:cNvSpPr>
          <p:nvPr>
            <p:ph type="title"/>
          </p:nvPr>
        </p:nvSpPr>
        <p:spPr>
          <a:xfrm>
            <a:off x="107504" y="10990"/>
            <a:ext cx="8785670" cy="1060287"/>
          </a:xfrm>
        </p:spPr>
        <p:txBody>
          <a:bodyPr>
            <a:normAutofit/>
          </a:bodyPr>
          <a:lstStyle/>
          <a:p>
            <a:r>
              <a:rPr lang="de-DE" sz="3100" b="1" dirty="0" smtClean="0"/>
              <a:t>Modul 4:</a:t>
            </a:r>
            <a:r>
              <a:rPr lang="de-DE" sz="3100" b="1" dirty="0"/>
              <a:t/>
            </a:r>
            <a:br>
              <a:rPr lang="de-DE" sz="3100" b="1" dirty="0"/>
            </a:br>
            <a:r>
              <a:rPr lang="de-DE" sz="3100" b="1" dirty="0"/>
              <a:t>Fachtexte lesen und schreiben lernen</a:t>
            </a:r>
            <a:endParaRPr lang="de-DE" dirty="0"/>
          </a:p>
        </p:txBody>
      </p:sp>
    </p:spTree>
    <p:extLst>
      <p:ext uri="{BB962C8B-B14F-4D97-AF65-F5344CB8AC3E}">
        <p14:creationId xmlns:p14="http://schemas.microsoft.com/office/powerpoint/2010/main" val="7659757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p:txBody>
          <a:bodyPr>
            <a:noAutofit/>
          </a:bodyPr>
          <a:lstStyle/>
          <a:p>
            <a:pPr marL="180975" indent="-180975">
              <a:buNone/>
            </a:pPr>
            <a:r>
              <a:rPr lang="de-DE" sz="1400" dirty="0" err="1"/>
              <a:t>Braunert</a:t>
            </a:r>
            <a:r>
              <a:rPr lang="de-DE" sz="1400" dirty="0"/>
              <a:t>, Jörg (2014). Ermittlung des Sprachbedarfs: Fachsprache und Kommunikation am Arbeitsplatz. In Karl-Hubert Kiefer, Christian </a:t>
            </a:r>
            <a:r>
              <a:rPr lang="de-DE" sz="1400" dirty="0" err="1"/>
              <a:t>Efing</a:t>
            </a:r>
            <a:r>
              <a:rPr lang="de-DE" sz="1400" dirty="0"/>
              <a:t>, Matthias Jung &amp; Annegret </a:t>
            </a:r>
            <a:r>
              <a:rPr lang="de-DE" sz="1400" dirty="0" err="1"/>
              <a:t>Middeke</a:t>
            </a:r>
            <a:r>
              <a:rPr lang="de-DE" sz="1400" dirty="0"/>
              <a:t> (Hrsg.), </a:t>
            </a:r>
            <a:r>
              <a:rPr lang="de-DE" sz="1400" i="1" dirty="0"/>
              <a:t>Berufsfeld-Kommunikation: Deutsch</a:t>
            </a:r>
            <a:r>
              <a:rPr lang="de-DE" sz="1400" dirty="0"/>
              <a:t> (S. 49–66). Frankfurt am Main: Lang.</a:t>
            </a:r>
          </a:p>
          <a:p>
            <a:pPr marL="180975" indent="-180975">
              <a:buNone/>
            </a:pPr>
            <a:r>
              <a:rPr lang="de-DE" sz="1400" dirty="0" err="1"/>
              <a:t>Efing</a:t>
            </a:r>
            <a:r>
              <a:rPr lang="de-DE" sz="1400" dirty="0"/>
              <a:t>, Christian (2014). Berufssprache &amp; Co.: Berufsrelevante Register in der Fremdsprache. Ein </a:t>
            </a:r>
            <a:r>
              <a:rPr lang="de-DE" sz="1400" dirty="0" err="1"/>
              <a:t>varietätenlinguistischer</a:t>
            </a:r>
            <a:r>
              <a:rPr lang="de-DE" sz="1400" dirty="0"/>
              <a:t> Zugang zum berufsbezogenen </a:t>
            </a:r>
            <a:r>
              <a:rPr lang="de-DE" sz="1400" dirty="0" err="1"/>
              <a:t>DaF</a:t>
            </a:r>
            <a:r>
              <a:rPr lang="de-DE" sz="1400" dirty="0"/>
              <a:t>-Unterricht. </a:t>
            </a:r>
            <a:r>
              <a:rPr lang="de-DE" sz="1400" i="1" dirty="0"/>
              <a:t>Informationen Deutsch als Fremdsprache (Info </a:t>
            </a:r>
            <a:r>
              <a:rPr lang="de-DE" sz="1400" i="1" dirty="0" err="1"/>
              <a:t>DaF</a:t>
            </a:r>
            <a:r>
              <a:rPr lang="de-DE" sz="1400" i="1" dirty="0"/>
              <a:t>)</a:t>
            </a:r>
            <a:r>
              <a:rPr lang="de-DE" sz="1400" dirty="0"/>
              <a:t>, (4), 415–441.</a:t>
            </a:r>
          </a:p>
          <a:p>
            <a:pPr marL="180975" indent="-180975">
              <a:buNone/>
            </a:pPr>
            <a:r>
              <a:rPr lang="de-DE" sz="1400" dirty="0"/>
              <a:t>Gogolin, Ingrid &amp; Lange, Imke (2010). Bildungssprache und Durchgängige Sprachbildung. In Sara Fürstenau &amp; Mechtild </a:t>
            </a:r>
            <a:r>
              <a:rPr lang="de-DE" sz="1400" dirty="0" err="1"/>
              <a:t>Gomolla</a:t>
            </a:r>
            <a:r>
              <a:rPr lang="de-DE" sz="1400" dirty="0"/>
              <a:t> (Hrsg.), </a:t>
            </a:r>
            <a:r>
              <a:rPr lang="de-DE" sz="1400" i="1" dirty="0"/>
              <a:t>Migration und schulischer Wandel: Mehrsprachigkeit</a:t>
            </a:r>
            <a:r>
              <a:rPr lang="de-DE" sz="1400" dirty="0"/>
              <a:t> (S. 107–127). Wiesbaden: VS-Verlag.</a:t>
            </a:r>
          </a:p>
          <a:p>
            <a:pPr marL="180975" indent="-180975">
              <a:buNone/>
            </a:pPr>
            <a:r>
              <a:rPr lang="de-DE" sz="1400" dirty="0" err="1"/>
              <a:t>Grünhage-Monetti</a:t>
            </a:r>
            <a:r>
              <a:rPr lang="de-DE" sz="1400" dirty="0"/>
              <a:t>, Matilde (o. J.). </a:t>
            </a:r>
            <a:r>
              <a:rPr lang="de-DE" sz="1400" i="1" dirty="0"/>
              <a:t>Expertise. Sprachlicher Bedarf von Personen mit Deutsch als Zweitsprache in Betrieben</a:t>
            </a:r>
            <a:r>
              <a:rPr lang="de-DE" sz="1400" dirty="0"/>
              <a:t>. Bonn.</a:t>
            </a:r>
          </a:p>
          <a:p>
            <a:pPr marL="180975" indent="-180975">
              <a:buNone/>
            </a:pPr>
            <a:r>
              <a:rPr lang="de-DE" sz="1400" dirty="0"/>
              <a:t>Niederhaus, Constanze (2011). Die Komplexität von Fachtexten verschiedener Berufsfelder. In Mona </a:t>
            </a:r>
            <a:r>
              <a:rPr lang="de-DE" sz="1400" dirty="0" err="1"/>
              <a:t>Granato</a:t>
            </a:r>
            <a:r>
              <a:rPr lang="de-DE" sz="1400" dirty="0"/>
              <a:t>, Dieter </a:t>
            </a:r>
            <a:r>
              <a:rPr lang="de-DE" sz="1400" dirty="0" err="1"/>
              <a:t>Münk</a:t>
            </a:r>
            <a:r>
              <a:rPr lang="de-DE" sz="1400" dirty="0"/>
              <a:t> &amp; Reinhold Weiß (Hrsg.), </a:t>
            </a:r>
            <a:r>
              <a:rPr lang="de-DE" sz="1400" i="1" dirty="0"/>
              <a:t>Migration als Chance</a:t>
            </a:r>
            <a:r>
              <a:rPr lang="de-DE" sz="1400" dirty="0"/>
              <a:t> (S. 209–224). Bonn.</a:t>
            </a:r>
          </a:p>
          <a:p>
            <a:pPr marL="180975" indent="-180975">
              <a:buNone/>
            </a:pPr>
            <a:r>
              <a:rPr lang="de-DE" sz="1400" dirty="0" err="1"/>
              <a:t>Tajmel</a:t>
            </a:r>
            <a:r>
              <a:rPr lang="de-DE" sz="1400" dirty="0"/>
              <a:t>, Tanja (2011). </a:t>
            </a:r>
            <a:r>
              <a:rPr lang="de-DE" sz="1400" i="1" dirty="0"/>
              <a:t>Sprachliche Lernziele des naturwissenschaftlichen </a:t>
            </a:r>
            <a:r>
              <a:rPr lang="de-DE" sz="1400" i="1" dirty="0" smtClean="0"/>
              <a:t>Unterrichts. </a:t>
            </a:r>
            <a:r>
              <a:rPr lang="de-DE" sz="1400" smtClean="0"/>
              <a:t>proDaZ</a:t>
            </a:r>
            <a:endParaRPr lang="de-DE" sz="1400" dirty="0"/>
          </a:p>
          <a:p>
            <a:pPr marL="180975" indent="-180975">
              <a:buNone/>
            </a:pPr>
            <a:r>
              <a:rPr lang="de-DE" sz="1400" dirty="0"/>
              <a:t>Vollmer, Helmut J. (2011). </a:t>
            </a:r>
            <a:r>
              <a:rPr lang="de-DE" sz="1400" i="1" dirty="0"/>
              <a:t>Schulsprachliche Kompetenzen: Zentrale Diskursfunktionen</a:t>
            </a:r>
            <a:r>
              <a:rPr lang="de-DE" sz="1400" dirty="0"/>
              <a:t>. Osnabrück.</a:t>
            </a:r>
          </a:p>
        </p:txBody>
      </p:sp>
      <p:sp>
        <p:nvSpPr>
          <p:cNvPr id="3" name="Titel 2"/>
          <p:cNvSpPr>
            <a:spLocks noGrp="1"/>
          </p:cNvSpPr>
          <p:nvPr>
            <p:ph type="title"/>
          </p:nvPr>
        </p:nvSpPr>
        <p:spPr/>
        <p:txBody>
          <a:bodyPr/>
          <a:lstStyle/>
          <a:p>
            <a:r>
              <a:rPr lang="de-DE" dirty="0"/>
              <a:t>Literatur</a:t>
            </a:r>
          </a:p>
        </p:txBody>
      </p:sp>
    </p:spTree>
    <p:custDataLst>
      <p:tags r:id="rId1"/>
    </p:custDataLst>
    <p:extLst>
      <p:ext uri="{BB962C8B-B14F-4D97-AF65-F5344CB8AC3E}">
        <p14:creationId xmlns:p14="http://schemas.microsoft.com/office/powerpoint/2010/main" val="1502995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10400" y="6356350"/>
            <a:ext cx="2133600" cy="365125"/>
          </a:xfrm>
        </p:spPr>
        <p:txBody>
          <a:bodyPr/>
          <a:lstStyle/>
          <a:p>
            <a:fld id="{21381C69-4385-504E-8435-1F41354FA096}" type="slidenum">
              <a:rPr lang="en-US" smtClean="0">
                <a:solidFill>
                  <a:prstClr val="black">
                    <a:tint val="75000"/>
                  </a:prstClr>
                </a:solidFill>
              </a:rPr>
              <a:pPr/>
              <a:t>41</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812582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pPr marL="0" indent="0">
              <a:buNone/>
            </a:pPr>
            <a:r>
              <a:rPr lang="de-DE" b="1" dirty="0"/>
              <a:t>Vorbereitende Aufgabe</a:t>
            </a:r>
          </a:p>
          <a:p>
            <a:pPr marL="514350" indent="-514350">
              <a:buFont typeface="+mj-lt"/>
              <a:buAutoNum type="arabicPeriod"/>
            </a:pPr>
            <a:r>
              <a:rPr lang="de-DE" sz="2800" dirty="0"/>
              <a:t>Markieren Sie in einem Bildungsplan, der Grundlage für Ihren Unterricht ist, die dort verwendeten Operatoren. </a:t>
            </a:r>
          </a:p>
          <a:p>
            <a:pPr marL="514350" indent="-514350">
              <a:buFont typeface="+mj-lt"/>
              <a:buAutoNum type="arabicPeriod"/>
            </a:pPr>
            <a:r>
              <a:rPr lang="de-DE" sz="2800" dirty="0"/>
              <a:t>Halten Sie einen Fachtext bereit, mit dem die Schülerinnen und Schüler in Ihrem Unterricht arbeiten.</a:t>
            </a:r>
          </a:p>
          <a:p>
            <a:endParaRPr lang="de-DE" sz="2800" dirty="0"/>
          </a:p>
        </p:txBody>
      </p:sp>
      <p:sp>
        <p:nvSpPr>
          <p:cNvPr id="3" name="Titel 2"/>
          <p:cNvSpPr>
            <a:spLocks noGrp="1"/>
          </p:cNvSpPr>
          <p:nvPr>
            <p:ph type="title"/>
          </p:nvPr>
        </p:nvSpPr>
        <p:spPr/>
        <p:txBody>
          <a:bodyPr/>
          <a:lstStyle/>
          <a:p>
            <a:r>
              <a:rPr lang="de-DE" dirty="0"/>
              <a:t>Lernziel Textkompetenz</a:t>
            </a:r>
          </a:p>
        </p:txBody>
      </p:sp>
    </p:spTree>
    <p:custDataLst>
      <p:tags r:id="rId1"/>
    </p:custDataLst>
    <p:extLst>
      <p:ext uri="{BB962C8B-B14F-4D97-AF65-F5344CB8AC3E}">
        <p14:creationId xmlns:p14="http://schemas.microsoft.com/office/powerpoint/2010/main" val="2750757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a:extLst>
              <a:ext uri="{FF2B5EF4-FFF2-40B4-BE49-F238E27FC236}">
                <a16:creationId xmlns:a16="http://schemas.microsoft.com/office/drawing/2014/main" id="{7BCA2457-7507-496F-8D4B-2A2A1630EB3F}"/>
              </a:ext>
            </a:extLst>
          </p:cNvPr>
          <p:cNvGraphicFramePr/>
          <p:nvPr>
            <p:extLst>
              <p:ext uri="{D42A27DB-BD31-4B8C-83A1-F6EECF244321}">
                <p14:modId xmlns:p14="http://schemas.microsoft.com/office/powerpoint/2010/main" val="214260875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el 3">
            <a:extLst>
              <a:ext uri="{FF2B5EF4-FFF2-40B4-BE49-F238E27FC236}">
                <a16:creationId xmlns:a16="http://schemas.microsoft.com/office/drawing/2014/main" id="{88264E8C-D87E-4FDE-92A4-605A3295D026}"/>
              </a:ext>
            </a:extLst>
          </p:cNvPr>
          <p:cNvSpPr>
            <a:spLocks noGrp="1"/>
          </p:cNvSpPr>
          <p:nvPr>
            <p:ph type="title"/>
          </p:nvPr>
        </p:nvSpPr>
        <p:spPr>
          <a:xfrm>
            <a:off x="323528" y="10990"/>
            <a:ext cx="7926184" cy="1060287"/>
          </a:xfrm>
        </p:spPr>
        <p:txBody>
          <a:bodyPr/>
          <a:lstStyle/>
          <a:p>
            <a:endParaRPr lang="de-DE"/>
          </a:p>
        </p:txBody>
      </p:sp>
    </p:spTree>
    <p:extLst>
      <p:ext uri="{BB962C8B-B14F-4D97-AF65-F5344CB8AC3E}">
        <p14:creationId xmlns:p14="http://schemas.microsoft.com/office/powerpoint/2010/main" val="1577888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r>
                <a:rPr lang="de-DE" sz="4800" dirty="0"/>
                <a:t>Textkompetenz</a:t>
              </a:r>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Titel 3">
            <a:extLst>
              <a:ext uri="{FF2B5EF4-FFF2-40B4-BE49-F238E27FC236}">
                <a16:creationId xmlns:a16="http://schemas.microsoft.com/office/drawing/2014/main" id="{E3000261-18C8-425F-81EC-99162671FD88}"/>
              </a:ext>
            </a:extLst>
          </p:cNvPr>
          <p:cNvSpPr>
            <a:spLocks noGrp="1"/>
          </p:cNvSpPr>
          <p:nvPr>
            <p:ph type="title"/>
          </p:nvPr>
        </p:nvSpPr>
        <p:spPr>
          <a:xfrm>
            <a:off x="323528" y="10990"/>
            <a:ext cx="7926184" cy="1060287"/>
          </a:xfrm>
        </p:spPr>
        <p:txBody>
          <a:bodyPr/>
          <a:lstStyle/>
          <a:p>
            <a:endParaRPr lang="de-DE"/>
          </a:p>
        </p:txBody>
      </p:sp>
    </p:spTree>
    <p:extLst>
      <p:ext uri="{BB962C8B-B14F-4D97-AF65-F5344CB8AC3E}">
        <p14:creationId xmlns:p14="http://schemas.microsoft.com/office/powerpoint/2010/main" val="2787500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pPr marL="0" indent="0">
              <a:buNone/>
            </a:pPr>
            <a:r>
              <a:rPr lang="de-DE" b="1" dirty="0"/>
              <a:t>Texte im Unterricht</a:t>
            </a:r>
          </a:p>
          <a:p>
            <a:pPr marL="0" indent="0">
              <a:buNone/>
            </a:pPr>
            <a:r>
              <a:rPr lang="de-DE" sz="2800" dirty="0"/>
              <a:t>Schülerinnen und Schüler</a:t>
            </a:r>
          </a:p>
          <a:p>
            <a:r>
              <a:rPr lang="de-DE" sz="2800" dirty="0"/>
              <a:t>hören Erklärungen der Lehrkraft</a:t>
            </a:r>
          </a:p>
          <a:p>
            <a:r>
              <a:rPr lang="de-DE" sz="2800" dirty="0"/>
              <a:t>sprechen bei der Präsentation ihrer Arbeitsergebnisse</a:t>
            </a:r>
          </a:p>
          <a:p>
            <a:r>
              <a:rPr lang="de-DE" sz="2800" dirty="0"/>
              <a:t>lesen Informationen im Arbeitsbuch</a:t>
            </a:r>
          </a:p>
          <a:p>
            <a:r>
              <a:rPr lang="de-DE" sz="2800" dirty="0"/>
              <a:t>schreiben Aufsätze</a:t>
            </a:r>
          </a:p>
        </p:txBody>
      </p:sp>
      <p:sp>
        <p:nvSpPr>
          <p:cNvPr id="3" name="Titel 2"/>
          <p:cNvSpPr>
            <a:spLocks noGrp="1"/>
          </p:cNvSpPr>
          <p:nvPr>
            <p:ph type="title"/>
          </p:nvPr>
        </p:nvSpPr>
        <p:spPr/>
        <p:txBody>
          <a:bodyPr/>
          <a:lstStyle/>
          <a:p>
            <a:r>
              <a:rPr lang="de-DE" dirty="0"/>
              <a:t>Textkompetenz</a:t>
            </a:r>
          </a:p>
        </p:txBody>
      </p:sp>
    </p:spTree>
    <p:custDataLst>
      <p:tags r:id="rId1"/>
    </p:custDataLst>
    <p:extLst>
      <p:ext uri="{BB962C8B-B14F-4D97-AF65-F5344CB8AC3E}">
        <p14:creationId xmlns:p14="http://schemas.microsoft.com/office/powerpoint/2010/main" val="3078852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pPr marL="0" indent="0">
              <a:buNone/>
            </a:pPr>
            <a:r>
              <a:rPr lang="de-DE" b="1" dirty="0"/>
              <a:t>Was ist Textkompetenz? </a:t>
            </a:r>
          </a:p>
          <a:p>
            <a:pPr marL="0" indent="0">
              <a:buNone/>
            </a:pPr>
            <a:r>
              <a:rPr lang="de-DE" dirty="0"/>
              <a:t>Fähigkeit, mündliche oder schriftliche Texte zu rezipieren und zu produzieren</a:t>
            </a:r>
          </a:p>
        </p:txBody>
      </p:sp>
      <p:sp>
        <p:nvSpPr>
          <p:cNvPr id="3" name="Titel 2"/>
          <p:cNvSpPr>
            <a:spLocks noGrp="1"/>
          </p:cNvSpPr>
          <p:nvPr>
            <p:ph type="title"/>
          </p:nvPr>
        </p:nvSpPr>
        <p:spPr/>
        <p:txBody>
          <a:bodyPr/>
          <a:lstStyle/>
          <a:p>
            <a:r>
              <a:rPr lang="de-DE" dirty="0"/>
              <a:t>Textkompetenz</a:t>
            </a:r>
          </a:p>
        </p:txBody>
      </p:sp>
      <p:graphicFrame>
        <p:nvGraphicFramePr>
          <p:cNvPr id="4" name="Tabelle 3"/>
          <p:cNvGraphicFramePr>
            <a:graphicFrameLocks noGrp="1"/>
          </p:cNvGraphicFramePr>
          <p:nvPr/>
        </p:nvGraphicFramePr>
        <p:xfrm>
          <a:off x="323528" y="3356992"/>
          <a:ext cx="8569647" cy="1512168"/>
        </p:xfrm>
        <a:graphic>
          <a:graphicData uri="http://schemas.openxmlformats.org/drawingml/2006/table">
            <a:tbl>
              <a:tblPr firstRow="1" bandRow="1">
                <a:tableStyleId>{5940675A-B579-460E-94D1-54222C63F5DA}</a:tableStyleId>
              </a:tblPr>
              <a:tblGrid>
                <a:gridCol w="2856549">
                  <a:extLst>
                    <a:ext uri="{9D8B030D-6E8A-4147-A177-3AD203B41FA5}">
                      <a16:colId xmlns:a16="http://schemas.microsoft.com/office/drawing/2014/main" val="581308888"/>
                    </a:ext>
                  </a:extLst>
                </a:gridCol>
                <a:gridCol w="2856549">
                  <a:extLst>
                    <a:ext uri="{9D8B030D-6E8A-4147-A177-3AD203B41FA5}">
                      <a16:colId xmlns:a16="http://schemas.microsoft.com/office/drawing/2014/main" val="3594026130"/>
                    </a:ext>
                  </a:extLst>
                </a:gridCol>
                <a:gridCol w="2856549">
                  <a:extLst>
                    <a:ext uri="{9D8B030D-6E8A-4147-A177-3AD203B41FA5}">
                      <a16:colId xmlns:a16="http://schemas.microsoft.com/office/drawing/2014/main" val="1562025162"/>
                    </a:ext>
                  </a:extLst>
                </a:gridCol>
              </a:tblGrid>
              <a:tr h="504056">
                <a:tc>
                  <a:txBody>
                    <a:bodyPr/>
                    <a:lstStyle/>
                    <a:p>
                      <a:endParaRPr lang="de-DE" sz="2400" b="1"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5EBEB"/>
                    </a:solidFill>
                  </a:tcPr>
                </a:tc>
                <a:tc>
                  <a:txBody>
                    <a:bodyPr/>
                    <a:lstStyle/>
                    <a:p>
                      <a:r>
                        <a:rPr lang="de-DE" sz="2400" b="1" dirty="0"/>
                        <a:t>mündlich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5EBEB"/>
                    </a:solidFill>
                  </a:tcPr>
                </a:tc>
                <a:tc>
                  <a:txBody>
                    <a:bodyPr/>
                    <a:lstStyle/>
                    <a:p>
                      <a:r>
                        <a:rPr lang="de-DE" sz="2400" b="1" dirty="0"/>
                        <a:t>schriftlich</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5EBEB"/>
                    </a:solidFill>
                  </a:tcPr>
                </a:tc>
                <a:extLst>
                  <a:ext uri="{0D108BD9-81ED-4DB2-BD59-A6C34878D82A}">
                    <a16:rowId xmlns:a16="http://schemas.microsoft.com/office/drawing/2014/main" val="578070565"/>
                  </a:ext>
                </a:extLst>
              </a:tr>
              <a:tr h="504056">
                <a:tc>
                  <a:txBody>
                    <a:bodyPr/>
                    <a:lstStyle/>
                    <a:p>
                      <a:r>
                        <a:rPr lang="de-DE" sz="2400" b="1" dirty="0"/>
                        <a:t>rezeptiv</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5EBEB"/>
                    </a:solidFill>
                  </a:tcPr>
                </a:tc>
                <a:tc>
                  <a:txBody>
                    <a:bodyPr/>
                    <a:lstStyle/>
                    <a:p>
                      <a:r>
                        <a:rPr lang="de-DE" sz="2400" dirty="0"/>
                        <a:t>Text hören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400" dirty="0"/>
                        <a:t>Text lesen</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50246"/>
                  </a:ext>
                </a:extLst>
              </a:tr>
              <a:tr h="504056">
                <a:tc>
                  <a:txBody>
                    <a:bodyPr/>
                    <a:lstStyle/>
                    <a:p>
                      <a:r>
                        <a:rPr lang="de-DE" sz="2400" b="1" dirty="0"/>
                        <a:t>produktiv</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35EBEB"/>
                    </a:solidFill>
                  </a:tcPr>
                </a:tc>
                <a:tc>
                  <a:txBody>
                    <a:bodyPr/>
                    <a:lstStyle/>
                    <a:p>
                      <a:r>
                        <a:rPr lang="de-DE" sz="2400" dirty="0"/>
                        <a:t>Text sprechen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sz="2400" dirty="0"/>
                        <a:t>Text schreiben</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29678844"/>
                  </a:ext>
                </a:extLst>
              </a:tr>
            </a:tbl>
          </a:graphicData>
        </a:graphic>
      </p:graphicFrame>
    </p:spTree>
    <p:custDataLst>
      <p:tags r:id="rId2"/>
    </p:custDataLst>
    <p:extLst>
      <p:ext uri="{BB962C8B-B14F-4D97-AF65-F5344CB8AC3E}">
        <p14:creationId xmlns:p14="http://schemas.microsoft.com/office/powerpoint/2010/main" val="9921373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2036</Words>
  <Application>Microsoft Office PowerPoint</Application>
  <PresentationFormat>Bildschirmpräsentation (4:3)</PresentationFormat>
  <Paragraphs>300</Paragraphs>
  <Slides>41</Slides>
  <Notes>26</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41</vt:i4>
      </vt:variant>
    </vt:vector>
  </HeadingPairs>
  <TitlesOfParts>
    <vt:vector size="48" baseType="lpstr">
      <vt:lpstr>Arial</vt:lpstr>
      <vt:lpstr>Avenir Next</vt:lpstr>
      <vt:lpstr>Calibri</vt:lpstr>
      <vt:lpstr>Cambria Math</vt:lpstr>
      <vt:lpstr>Times New Roman</vt:lpstr>
      <vt:lpstr>Wingdings</vt:lpstr>
      <vt:lpstr>Larissa</vt:lpstr>
      <vt:lpstr>Modul 4 Fachtexte lesen und schreiben lernen  Block 1 Lernziel Textkompetenz</vt:lpstr>
      <vt:lpstr>PowerPoint-Präsentation</vt:lpstr>
      <vt:lpstr>PowerPoint-Präsentation</vt:lpstr>
      <vt:lpstr>Modul 4: Fachtexte lesen und schreiben lernen</vt:lpstr>
      <vt:lpstr>Lernziel Textkompetenz</vt:lpstr>
      <vt:lpstr>PowerPoint-Präsentation</vt:lpstr>
      <vt:lpstr>PowerPoint-Präsentation</vt:lpstr>
      <vt:lpstr>Textkompetenz</vt:lpstr>
      <vt:lpstr>Textkompetenz</vt:lpstr>
      <vt:lpstr>Textkompetenz</vt:lpstr>
      <vt:lpstr>Textkompetenz</vt:lpstr>
      <vt:lpstr>Textkompetenz</vt:lpstr>
      <vt:lpstr>Textkompetenz</vt:lpstr>
      <vt:lpstr>Textkompetenz</vt:lpstr>
      <vt:lpstr>Lösungsvorschlag</vt:lpstr>
      <vt:lpstr>PowerPoint-Präsentation</vt:lpstr>
      <vt:lpstr>Bildungssprache</vt:lpstr>
      <vt:lpstr>Bildungssprache</vt:lpstr>
      <vt:lpstr>Bildungssprache</vt:lpstr>
      <vt:lpstr>Bildungssprache</vt:lpstr>
      <vt:lpstr>Bildungssprache</vt:lpstr>
      <vt:lpstr>Lösungsvorschlag</vt:lpstr>
      <vt:lpstr>Fachsprache</vt:lpstr>
      <vt:lpstr>Fachsprache</vt:lpstr>
      <vt:lpstr>Fachsprache</vt:lpstr>
      <vt:lpstr>Lösungsvorschlag</vt:lpstr>
      <vt:lpstr>Kontinuierliche Texte </vt:lpstr>
      <vt:lpstr>PowerPoint-Präsentation</vt:lpstr>
      <vt:lpstr>Berufssprache </vt:lpstr>
      <vt:lpstr>Berufssprache</vt:lpstr>
      <vt:lpstr>Berufssprache</vt:lpstr>
      <vt:lpstr>Berufssprache</vt:lpstr>
      <vt:lpstr>Berufssprache</vt:lpstr>
      <vt:lpstr>Berufssprache</vt:lpstr>
      <vt:lpstr>Berufssprache</vt:lpstr>
      <vt:lpstr>Lösungsvorschlag</vt:lpstr>
      <vt:lpstr>Lösungsvorschlag</vt:lpstr>
      <vt:lpstr>Lösungsvorschlag</vt:lpstr>
      <vt:lpstr>Lernziel Textkompetenz</vt:lpstr>
      <vt:lpstr>Literatur</vt:lpstr>
      <vt:lpstr>PowerPoint-Präsentation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Garbe</dc:creator>
  <cp:lastModifiedBy>Peter Weber</cp:lastModifiedBy>
  <cp:revision>159</cp:revision>
  <cp:lastPrinted>2018-08-17T13:39:57Z</cp:lastPrinted>
  <dcterms:created xsi:type="dcterms:W3CDTF">2016-11-02T10:00:14Z</dcterms:created>
  <dcterms:modified xsi:type="dcterms:W3CDTF">2022-09-25T17:34:00Z</dcterms:modified>
</cp:coreProperties>
</file>