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86" r:id="rId2"/>
    <p:sldId id="387" r:id="rId3"/>
    <p:sldId id="368" r:id="rId4"/>
    <p:sldId id="432" r:id="rId5"/>
    <p:sldId id="433" r:id="rId6"/>
    <p:sldId id="413" r:id="rId7"/>
    <p:sldId id="414" r:id="rId8"/>
    <p:sldId id="415" r:id="rId9"/>
    <p:sldId id="399" r:id="rId10"/>
    <p:sldId id="400" r:id="rId11"/>
    <p:sldId id="402" r:id="rId12"/>
    <p:sldId id="427" r:id="rId13"/>
    <p:sldId id="403" r:id="rId14"/>
    <p:sldId id="404" r:id="rId15"/>
    <p:sldId id="405" r:id="rId16"/>
    <p:sldId id="420" r:id="rId17"/>
    <p:sldId id="429" r:id="rId18"/>
    <p:sldId id="430" r:id="rId19"/>
    <p:sldId id="434" r:id="rId20"/>
    <p:sldId id="388" r:id="rId21"/>
    <p:sldId id="421" r:id="rId22"/>
    <p:sldId id="391" r:id="rId23"/>
    <p:sldId id="397" r:id="rId24"/>
    <p:sldId id="423" r:id="rId25"/>
    <p:sldId id="426" r:id="rId26"/>
    <p:sldId id="425" r:id="rId27"/>
    <p:sldId id="416" r:id="rId28"/>
    <p:sldId id="362" r:id="rId29"/>
    <p:sldId id="424" r:id="rId30"/>
    <p:sldId id="406" r:id="rId31"/>
    <p:sldId id="407" r:id="rId32"/>
    <p:sldId id="408" r:id="rId33"/>
    <p:sldId id="401" r:id="rId34"/>
    <p:sldId id="435" r:id="rId35"/>
    <p:sldId id="395" r:id="rId36"/>
    <p:sldId id="363" r:id="rId37"/>
    <p:sldId id="431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9E1"/>
    <a:srgbClr val="D1C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73393" autoAdjust="0"/>
  </p:normalViewPr>
  <p:slideViewPr>
    <p:cSldViewPr>
      <p:cViewPr varScale="1">
        <p:scale>
          <a:sx n="84" d="100"/>
          <a:sy n="84" d="100"/>
        </p:scale>
        <p:origin x="24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-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9D1DF-D6FB-4621-9DC3-BEEBE96FC6AE}" type="doc">
      <dgm:prSet loTypeId="urn:microsoft.com/office/officeart/2005/8/layout/cycle3" loCatId="cycle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95058CA7-3F8A-4A70-A4B0-8C84D1FBE683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de-DE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(9</a:t>
          </a:r>
          <a:r>
            <a:rPr kumimoji="0" lang="de-DE" sz="1800" b="0" i="0" u="none" strike="noStrike" cap="none" spc="0" normalizeH="0" baseline="0" noProof="0">
              <a:ln/>
              <a:effectLst/>
              <a:uLnTx/>
              <a:uFillTx/>
              <a:latin typeface="Calibri"/>
              <a:ea typeface="+mn-ea"/>
              <a:cs typeface="+mn-cs"/>
            </a:rPr>
            <a:t>) Diagnostik &amp; </a:t>
          </a:r>
          <a:r>
            <a:rPr kumimoji="0" lang="de-DE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Schulentwicklung</a:t>
          </a:r>
          <a:endParaRPr lang="de-DE" sz="1800" dirty="0"/>
        </a:p>
      </dgm:t>
    </dgm:pt>
    <dgm:pt modelId="{8CC8982F-6033-4F3A-A24C-A94F9CD4EB34}" type="parTrans" cxnId="{148AFF29-7C3E-435D-AB61-5BEB8149337F}">
      <dgm:prSet/>
      <dgm:spPr/>
      <dgm:t>
        <a:bodyPr/>
        <a:lstStyle/>
        <a:p>
          <a:endParaRPr lang="de-DE"/>
        </a:p>
      </dgm:t>
    </dgm:pt>
    <dgm:pt modelId="{2428A602-06FE-42D3-BE26-40116D2485D3}" type="sibTrans" cxnId="{148AFF29-7C3E-435D-AB61-5BEB8149337F}">
      <dgm:prSet/>
      <dgm:spPr/>
      <dgm:t>
        <a:bodyPr/>
        <a:lstStyle/>
        <a:p>
          <a:endParaRPr lang="de-DE"/>
        </a:p>
      </dgm:t>
    </dgm:pt>
    <dgm:pt modelId="{82678BDB-58C2-4E1A-BFC7-810F1F3BEEB1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de-DE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(1) Einführung</a:t>
          </a:r>
          <a:endParaRPr lang="de-DE" sz="1800" dirty="0"/>
        </a:p>
      </dgm:t>
    </dgm:pt>
    <dgm:pt modelId="{5C1508B4-BFB6-4E74-96EE-D814169D4F07}" type="parTrans" cxnId="{B7163381-3995-4CF0-AAFB-572E082BB877}">
      <dgm:prSet/>
      <dgm:spPr/>
      <dgm:t>
        <a:bodyPr/>
        <a:lstStyle/>
        <a:p>
          <a:endParaRPr lang="de-DE"/>
        </a:p>
      </dgm:t>
    </dgm:pt>
    <dgm:pt modelId="{8ABA0F12-EB15-41A4-B865-0FB90E077AC3}" type="sibTrans" cxnId="{B7163381-3995-4CF0-AAFB-572E082BB877}">
      <dgm:prSet/>
      <dgm:spPr/>
      <dgm:t>
        <a:bodyPr/>
        <a:lstStyle/>
        <a:p>
          <a:endParaRPr lang="de-DE"/>
        </a:p>
      </dgm:t>
    </dgm:pt>
    <dgm:pt modelId="{AC2F5B03-A634-4632-87F1-5CD8E1748A58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de-DE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(2) Grundlagen Unterrichtsplanung</a:t>
          </a:r>
          <a:endParaRPr lang="de-DE" sz="1800" dirty="0"/>
        </a:p>
      </dgm:t>
    </dgm:pt>
    <dgm:pt modelId="{EE61993C-F706-4B63-85B8-C92913F9A54C}" type="parTrans" cxnId="{688EEF8E-17F6-43A8-B491-F99B1A3694A3}">
      <dgm:prSet/>
      <dgm:spPr/>
      <dgm:t>
        <a:bodyPr/>
        <a:lstStyle/>
        <a:p>
          <a:endParaRPr lang="de-DE"/>
        </a:p>
      </dgm:t>
    </dgm:pt>
    <dgm:pt modelId="{FF6A5952-1E3C-49E4-B330-09D9FFDCF1F5}" type="sibTrans" cxnId="{688EEF8E-17F6-43A8-B491-F99B1A3694A3}">
      <dgm:prSet/>
      <dgm:spPr/>
      <dgm:t>
        <a:bodyPr/>
        <a:lstStyle/>
        <a:p>
          <a:endParaRPr lang="de-DE"/>
        </a:p>
      </dgm:t>
    </dgm:pt>
    <dgm:pt modelId="{96EF904B-6F14-4E9C-9C96-60B837C8B7CA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de-DE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(4</a:t>
          </a:r>
          <a:r>
            <a:rPr kumimoji="0" lang="de-DE" sz="1800" b="0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) Fachtexte</a:t>
          </a:r>
          <a:endParaRPr lang="de-DE" sz="1800" dirty="0"/>
        </a:p>
      </dgm:t>
    </dgm:pt>
    <dgm:pt modelId="{99904122-098A-43CC-A24D-63E36092C8CF}" type="parTrans" cxnId="{685B2E15-C482-4D10-BBED-E34E36F9F1F6}">
      <dgm:prSet/>
      <dgm:spPr/>
      <dgm:t>
        <a:bodyPr/>
        <a:lstStyle/>
        <a:p>
          <a:endParaRPr lang="de-DE"/>
        </a:p>
      </dgm:t>
    </dgm:pt>
    <dgm:pt modelId="{6068E793-D201-4698-A365-61FC0A09E9AF}" type="sibTrans" cxnId="{685B2E15-C482-4D10-BBED-E34E36F9F1F6}">
      <dgm:prSet/>
      <dgm:spPr/>
      <dgm:t>
        <a:bodyPr/>
        <a:lstStyle/>
        <a:p>
          <a:endParaRPr lang="de-DE"/>
        </a:p>
      </dgm:t>
    </dgm:pt>
    <dgm:pt modelId="{1D414591-4D4E-4098-B6A6-8FF1D056C587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de-DE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(5) Lesestrategien</a:t>
          </a:r>
          <a:endParaRPr lang="de-DE" sz="1800" dirty="0"/>
        </a:p>
      </dgm:t>
    </dgm:pt>
    <dgm:pt modelId="{1FC1A42C-FBE2-40E5-90FB-1B5A94E87CAB}" type="parTrans" cxnId="{C48FE9F3-D92A-4E0D-92E4-C71A949AC46A}">
      <dgm:prSet/>
      <dgm:spPr/>
      <dgm:t>
        <a:bodyPr/>
        <a:lstStyle/>
        <a:p>
          <a:endParaRPr lang="de-DE"/>
        </a:p>
      </dgm:t>
    </dgm:pt>
    <dgm:pt modelId="{9DA650A3-7426-46DB-93A4-0550E36FE05D}" type="sibTrans" cxnId="{C48FE9F3-D92A-4E0D-92E4-C71A949AC46A}">
      <dgm:prSet/>
      <dgm:spPr/>
      <dgm:t>
        <a:bodyPr/>
        <a:lstStyle/>
        <a:p>
          <a:endParaRPr lang="de-DE"/>
        </a:p>
      </dgm:t>
    </dgm:pt>
    <dgm:pt modelId="{931946D3-8168-4272-AA3B-F2271B6889D1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de-DE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(6) Schreibstrategien</a:t>
          </a:r>
          <a:endParaRPr lang="de-DE" sz="1800" dirty="0"/>
        </a:p>
      </dgm:t>
    </dgm:pt>
    <dgm:pt modelId="{2A2424A2-5BB8-4516-997D-6C54E0CB689D}" type="parTrans" cxnId="{AD3EFDDB-B471-4CC1-98D9-5813EE6592DA}">
      <dgm:prSet/>
      <dgm:spPr/>
      <dgm:t>
        <a:bodyPr/>
        <a:lstStyle/>
        <a:p>
          <a:endParaRPr lang="de-DE"/>
        </a:p>
      </dgm:t>
    </dgm:pt>
    <dgm:pt modelId="{1C51AAFF-3AE1-4516-9032-54208AE43962}" type="sibTrans" cxnId="{AD3EFDDB-B471-4CC1-98D9-5813EE6592DA}">
      <dgm:prSet/>
      <dgm:spPr/>
      <dgm:t>
        <a:bodyPr/>
        <a:lstStyle/>
        <a:p>
          <a:endParaRPr lang="de-DE"/>
        </a:p>
      </dgm:t>
    </dgm:pt>
    <dgm:pt modelId="{EC5CD961-98FB-407D-96DD-CF008BA5F855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lang="de-DE" sz="1800" dirty="0"/>
            <a:t>(7) Mehrsprachige</a:t>
          </a:r>
          <a:r>
            <a:rPr lang="de-DE" sz="1800" baseline="0" dirty="0"/>
            <a:t> Lernende</a:t>
          </a:r>
          <a:endParaRPr lang="de-DE" sz="1800" dirty="0"/>
        </a:p>
      </dgm:t>
    </dgm:pt>
    <dgm:pt modelId="{9E5A19C3-901D-49BB-8181-3CE354637CAE}" type="parTrans" cxnId="{BAA370C3-675F-4DD5-A2DD-980A5E3C7B2D}">
      <dgm:prSet/>
      <dgm:spPr/>
      <dgm:t>
        <a:bodyPr/>
        <a:lstStyle/>
        <a:p>
          <a:endParaRPr lang="de-DE"/>
        </a:p>
      </dgm:t>
    </dgm:pt>
    <dgm:pt modelId="{8A92503B-01C1-4532-B106-8BB590688372}" type="sibTrans" cxnId="{BAA370C3-675F-4DD5-A2DD-980A5E3C7B2D}">
      <dgm:prSet/>
      <dgm:spPr/>
      <dgm:t>
        <a:bodyPr/>
        <a:lstStyle/>
        <a:p>
          <a:endParaRPr lang="de-DE"/>
        </a:p>
      </dgm:t>
    </dgm:pt>
    <dgm:pt modelId="{26F96612-148D-4395-841B-DC7EBDFA13B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ClrTx/>
            <a:buSzTx/>
            <a:buFontTx/>
            <a:buNone/>
          </a:pPr>
          <a:r>
            <a:rPr kumimoji="0" lang="de-DE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(8) Lesemotivation &amp; </a:t>
          </a:r>
        </a:p>
        <a:p>
          <a:pPr>
            <a:lnSpc>
              <a:spcPct val="100000"/>
            </a:lnSpc>
            <a:spcAft>
              <a:spcPts val="0"/>
            </a:spcAft>
            <a:buClrTx/>
            <a:buSzTx/>
            <a:buFontTx/>
            <a:buNone/>
          </a:pPr>
          <a:r>
            <a:rPr kumimoji="0" lang="de-DE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Eigenständiges Lesen</a:t>
          </a:r>
          <a:endParaRPr lang="de-DE" sz="1800" dirty="0"/>
        </a:p>
      </dgm:t>
    </dgm:pt>
    <dgm:pt modelId="{0E524B3C-3F15-4E0E-ABE0-399CF3AF7951}" type="parTrans" cxnId="{0C44D43A-241F-4463-A6D7-778C52B3BF9F}">
      <dgm:prSet/>
      <dgm:spPr/>
      <dgm:t>
        <a:bodyPr/>
        <a:lstStyle/>
        <a:p>
          <a:endParaRPr lang="de-DE"/>
        </a:p>
      </dgm:t>
    </dgm:pt>
    <dgm:pt modelId="{7A2D6429-5600-4965-BF95-B8924406D236}" type="sibTrans" cxnId="{0C44D43A-241F-4463-A6D7-778C52B3BF9F}">
      <dgm:prSet/>
      <dgm:spPr/>
      <dgm:t>
        <a:bodyPr/>
        <a:lstStyle/>
        <a:p>
          <a:endParaRPr lang="de-DE"/>
        </a:p>
      </dgm:t>
    </dgm:pt>
    <dgm:pt modelId="{A215E77C-A3BC-4A8E-BEDD-A05CB9A124AE}">
      <dgm:prSet custT="1"/>
      <dgm:spPr>
        <a:ln w="57150">
          <a:solidFill>
            <a:srgbClr val="C00000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de-DE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(3) Fachvokabular</a:t>
          </a:r>
          <a:endParaRPr lang="de-DE" sz="1800" dirty="0"/>
        </a:p>
      </dgm:t>
    </dgm:pt>
    <dgm:pt modelId="{0ECE9D1E-BE49-4F9B-9DC1-660B9B634193}" type="parTrans" cxnId="{7468E869-0B41-424B-B9D9-262D49C2CE33}">
      <dgm:prSet/>
      <dgm:spPr/>
      <dgm:t>
        <a:bodyPr/>
        <a:lstStyle/>
        <a:p>
          <a:endParaRPr lang="de-DE"/>
        </a:p>
      </dgm:t>
    </dgm:pt>
    <dgm:pt modelId="{B304B58D-256E-4B00-B39F-8FEA8CA3FEFA}" type="sibTrans" cxnId="{7468E869-0B41-424B-B9D9-262D49C2CE33}">
      <dgm:prSet/>
      <dgm:spPr/>
      <dgm:t>
        <a:bodyPr/>
        <a:lstStyle/>
        <a:p>
          <a:endParaRPr lang="de-DE"/>
        </a:p>
      </dgm:t>
    </dgm:pt>
    <dgm:pt modelId="{9A8607C8-CF0A-457F-BD86-8B61654C4CF5}" type="pres">
      <dgm:prSet presAssocID="{8B09D1DF-D6FB-4621-9DC3-BEEBE96FC6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9EE5170-3816-4A38-BA66-3D84E4DCC414}" type="pres">
      <dgm:prSet presAssocID="{8B09D1DF-D6FB-4621-9DC3-BEEBE96FC6AE}" presName="cycle" presStyleCnt="0"/>
      <dgm:spPr/>
    </dgm:pt>
    <dgm:pt modelId="{46741B13-0897-40C2-8F2B-9BB5AA3049AA}" type="pres">
      <dgm:prSet presAssocID="{95058CA7-3F8A-4A70-A4B0-8C84D1FBE683}" presName="nodeFirstNode" presStyleLbl="node1" presStyleIdx="0" presStyleCnt="9" custScaleX="17174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D64ADA-A9C3-48CE-8347-ED667CE16ED6}" type="pres">
      <dgm:prSet presAssocID="{2428A602-06FE-42D3-BE26-40116D2485D3}" presName="sibTransFirstNode" presStyleLbl="bgShp" presStyleIdx="0" presStyleCnt="1"/>
      <dgm:spPr/>
      <dgm:t>
        <a:bodyPr/>
        <a:lstStyle/>
        <a:p>
          <a:endParaRPr lang="de-DE"/>
        </a:p>
      </dgm:t>
    </dgm:pt>
    <dgm:pt modelId="{B0D3CCDC-C10B-47A8-B946-1A43B4312188}" type="pres">
      <dgm:prSet presAssocID="{82678BDB-58C2-4E1A-BFC7-810F1F3BEEB1}" presName="nodeFollowingNodes" presStyleLbl="node1" presStyleIdx="1" presStyleCnt="9" custScaleX="171742" custRadScaleRad="119593" custRadScaleInc="554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B0873A4-F700-4F29-9748-98C5C8521A46}" type="pres">
      <dgm:prSet presAssocID="{AC2F5B03-A634-4632-87F1-5CD8E1748A58}" presName="nodeFollowingNodes" presStyleLbl="node1" presStyleIdx="2" presStyleCnt="9" custScaleX="171742" custRadScaleRad="127599" custRadScaleInc="730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662FC47-0303-4D47-8B68-4B9CB86DE8E5}" type="pres">
      <dgm:prSet presAssocID="{A215E77C-A3BC-4A8E-BEDD-A05CB9A124AE}" presName="nodeFollowingNodes" presStyleLbl="node1" presStyleIdx="3" presStyleCnt="9" custScaleX="171742" custRadScaleRad="117854" custRadScaleInc="-4165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4C7451-639C-4FBE-AA6F-5299AC7B02C6}" type="pres">
      <dgm:prSet presAssocID="{96EF904B-6F14-4E9C-9C96-60B837C8B7CA}" presName="nodeFollowingNodes" presStyleLbl="node1" presStyleIdx="4" presStyleCnt="9" custScaleX="171742" custRadScaleRad="102492" custRadScaleInc="-5825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B8155CE-6EE0-4AF4-894D-E04F676935EB}" type="pres">
      <dgm:prSet presAssocID="{1D414591-4D4E-4098-B6A6-8FF1D056C587}" presName="nodeFollowingNodes" presStyleLbl="node1" presStyleIdx="5" presStyleCnt="9" custScaleX="171742" custRadScaleRad="102341" custRadScaleInc="579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6611D4-6ECB-43EC-9631-563BE88C2595}" type="pres">
      <dgm:prSet presAssocID="{931946D3-8168-4272-AA3B-F2271B6889D1}" presName="nodeFollowingNodes" presStyleLbl="node1" presStyleIdx="6" presStyleCnt="9" custScaleX="171742" custRadScaleRad="110702" custRadScaleInc="3889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22C1D9-1126-4C86-AF63-B48D0FF35DD5}" type="pres">
      <dgm:prSet presAssocID="{EC5CD961-98FB-407D-96DD-CF008BA5F855}" presName="nodeFollowingNodes" presStyleLbl="node1" presStyleIdx="7" presStyleCnt="9" custScaleX="171742" custRadScaleRad="118857" custRadScaleInc="-579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1A539E-6DA6-44CB-8349-72FEDF1C9AA3}" type="pres">
      <dgm:prSet presAssocID="{26F96612-148D-4395-841B-DC7EBDFA13B7}" presName="nodeFollowingNodes" presStyleLbl="node1" presStyleIdx="8" presStyleCnt="9" custScaleX="171742" custRadScaleRad="131767" custRadScaleInc="-6378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85B2E15-C482-4D10-BBED-E34E36F9F1F6}" srcId="{8B09D1DF-D6FB-4621-9DC3-BEEBE96FC6AE}" destId="{96EF904B-6F14-4E9C-9C96-60B837C8B7CA}" srcOrd="4" destOrd="0" parTransId="{99904122-098A-43CC-A24D-63E36092C8CF}" sibTransId="{6068E793-D201-4698-A365-61FC0A09E9AF}"/>
    <dgm:cxn modelId="{F3CB361B-2339-41C1-993F-C4CDBF2D8D0C}" type="presOf" srcId="{931946D3-8168-4272-AA3B-F2271B6889D1}" destId="{696611D4-6ECB-43EC-9631-563BE88C2595}" srcOrd="0" destOrd="0" presId="urn:microsoft.com/office/officeart/2005/8/layout/cycle3"/>
    <dgm:cxn modelId="{5157C2B3-6861-4740-AADD-AF02D6F4C545}" type="presOf" srcId="{AC2F5B03-A634-4632-87F1-5CD8E1748A58}" destId="{5B0873A4-F700-4F29-9748-98C5C8521A46}" srcOrd="0" destOrd="0" presId="urn:microsoft.com/office/officeart/2005/8/layout/cycle3"/>
    <dgm:cxn modelId="{148AFF29-7C3E-435D-AB61-5BEB8149337F}" srcId="{8B09D1DF-D6FB-4621-9DC3-BEEBE96FC6AE}" destId="{95058CA7-3F8A-4A70-A4B0-8C84D1FBE683}" srcOrd="0" destOrd="0" parTransId="{8CC8982F-6033-4F3A-A24C-A94F9CD4EB34}" sibTransId="{2428A602-06FE-42D3-BE26-40116D2485D3}"/>
    <dgm:cxn modelId="{B7163381-3995-4CF0-AAFB-572E082BB877}" srcId="{8B09D1DF-D6FB-4621-9DC3-BEEBE96FC6AE}" destId="{82678BDB-58C2-4E1A-BFC7-810F1F3BEEB1}" srcOrd="1" destOrd="0" parTransId="{5C1508B4-BFB6-4E74-96EE-D814169D4F07}" sibTransId="{8ABA0F12-EB15-41A4-B865-0FB90E077AC3}"/>
    <dgm:cxn modelId="{CAD14C0C-E3B4-4665-9616-DA2F85BA1F70}" type="presOf" srcId="{EC5CD961-98FB-407D-96DD-CF008BA5F855}" destId="{E822C1D9-1126-4C86-AF63-B48D0FF35DD5}" srcOrd="0" destOrd="0" presId="urn:microsoft.com/office/officeart/2005/8/layout/cycle3"/>
    <dgm:cxn modelId="{AD3EFDDB-B471-4CC1-98D9-5813EE6592DA}" srcId="{8B09D1DF-D6FB-4621-9DC3-BEEBE96FC6AE}" destId="{931946D3-8168-4272-AA3B-F2271B6889D1}" srcOrd="6" destOrd="0" parTransId="{2A2424A2-5BB8-4516-997D-6C54E0CB689D}" sibTransId="{1C51AAFF-3AE1-4516-9032-54208AE43962}"/>
    <dgm:cxn modelId="{989D1703-94FA-497C-808E-8A664BF65991}" type="presOf" srcId="{1D414591-4D4E-4098-B6A6-8FF1D056C587}" destId="{0B8155CE-6EE0-4AF4-894D-E04F676935EB}" srcOrd="0" destOrd="0" presId="urn:microsoft.com/office/officeart/2005/8/layout/cycle3"/>
    <dgm:cxn modelId="{BAA370C3-675F-4DD5-A2DD-980A5E3C7B2D}" srcId="{8B09D1DF-D6FB-4621-9DC3-BEEBE96FC6AE}" destId="{EC5CD961-98FB-407D-96DD-CF008BA5F855}" srcOrd="7" destOrd="0" parTransId="{9E5A19C3-901D-49BB-8181-3CE354637CAE}" sibTransId="{8A92503B-01C1-4532-B106-8BB590688372}"/>
    <dgm:cxn modelId="{A5EB8302-4EEC-445D-A038-C07469EE164B}" type="presOf" srcId="{95058CA7-3F8A-4A70-A4B0-8C84D1FBE683}" destId="{46741B13-0897-40C2-8F2B-9BB5AA3049AA}" srcOrd="0" destOrd="0" presId="urn:microsoft.com/office/officeart/2005/8/layout/cycle3"/>
    <dgm:cxn modelId="{2117AEFB-79F3-4529-B42B-961A5EC9FE6F}" type="presOf" srcId="{26F96612-148D-4395-841B-DC7EBDFA13B7}" destId="{3C1A539E-6DA6-44CB-8349-72FEDF1C9AA3}" srcOrd="0" destOrd="0" presId="urn:microsoft.com/office/officeart/2005/8/layout/cycle3"/>
    <dgm:cxn modelId="{70BBE7BC-1344-4234-8065-2F0E1EA985C1}" type="presOf" srcId="{A215E77C-A3BC-4A8E-BEDD-A05CB9A124AE}" destId="{8662FC47-0303-4D47-8B68-4B9CB86DE8E5}" srcOrd="0" destOrd="0" presId="urn:microsoft.com/office/officeart/2005/8/layout/cycle3"/>
    <dgm:cxn modelId="{688EEF8E-17F6-43A8-B491-F99B1A3694A3}" srcId="{8B09D1DF-D6FB-4621-9DC3-BEEBE96FC6AE}" destId="{AC2F5B03-A634-4632-87F1-5CD8E1748A58}" srcOrd="2" destOrd="0" parTransId="{EE61993C-F706-4B63-85B8-C92913F9A54C}" sibTransId="{FF6A5952-1E3C-49E4-B330-09D9FFDCF1F5}"/>
    <dgm:cxn modelId="{C48FE9F3-D92A-4E0D-92E4-C71A949AC46A}" srcId="{8B09D1DF-D6FB-4621-9DC3-BEEBE96FC6AE}" destId="{1D414591-4D4E-4098-B6A6-8FF1D056C587}" srcOrd="5" destOrd="0" parTransId="{1FC1A42C-FBE2-40E5-90FB-1B5A94E87CAB}" sibTransId="{9DA650A3-7426-46DB-93A4-0550E36FE05D}"/>
    <dgm:cxn modelId="{37AED803-E5E7-45B9-97A5-B5415EF3D008}" type="presOf" srcId="{8B09D1DF-D6FB-4621-9DC3-BEEBE96FC6AE}" destId="{9A8607C8-CF0A-457F-BD86-8B61654C4CF5}" srcOrd="0" destOrd="0" presId="urn:microsoft.com/office/officeart/2005/8/layout/cycle3"/>
    <dgm:cxn modelId="{69F6EF5E-0CCA-46FC-9B13-77745E2933E7}" type="presOf" srcId="{2428A602-06FE-42D3-BE26-40116D2485D3}" destId="{8AD64ADA-A9C3-48CE-8347-ED667CE16ED6}" srcOrd="0" destOrd="0" presId="urn:microsoft.com/office/officeart/2005/8/layout/cycle3"/>
    <dgm:cxn modelId="{AA8C7079-4EB9-44A2-8C6D-4601677CE8B1}" type="presOf" srcId="{96EF904B-6F14-4E9C-9C96-60B837C8B7CA}" destId="{134C7451-639C-4FBE-AA6F-5299AC7B02C6}" srcOrd="0" destOrd="0" presId="urn:microsoft.com/office/officeart/2005/8/layout/cycle3"/>
    <dgm:cxn modelId="{A8311FDA-1335-4967-91DD-A89D6FDC4C39}" type="presOf" srcId="{82678BDB-58C2-4E1A-BFC7-810F1F3BEEB1}" destId="{B0D3CCDC-C10B-47A8-B946-1A43B4312188}" srcOrd="0" destOrd="0" presId="urn:microsoft.com/office/officeart/2005/8/layout/cycle3"/>
    <dgm:cxn modelId="{0C44D43A-241F-4463-A6D7-778C52B3BF9F}" srcId="{8B09D1DF-D6FB-4621-9DC3-BEEBE96FC6AE}" destId="{26F96612-148D-4395-841B-DC7EBDFA13B7}" srcOrd="8" destOrd="0" parTransId="{0E524B3C-3F15-4E0E-ABE0-399CF3AF7951}" sibTransId="{7A2D6429-5600-4965-BF95-B8924406D236}"/>
    <dgm:cxn modelId="{7468E869-0B41-424B-B9D9-262D49C2CE33}" srcId="{8B09D1DF-D6FB-4621-9DC3-BEEBE96FC6AE}" destId="{A215E77C-A3BC-4A8E-BEDD-A05CB9A124AE}" srcOrd="3" destOrd="0" parTransId="{0ECE9D1E-BE49-4F9B-9DC1-660B9B634193}" sibTransId="{B304B58D-256E-4B00-B39F-8FEA8CA3FEFA}"/>
    <dgm:cxn modelId="{E7A00745-AA3D-4176-A2C8-728CB8F4EF98}" type="presParOf" srcId="{9A8607C8-CF0A-457F-BD86-8B61654C4CF5}" destId="{59EE5170-3816-4A38-BA66-3D84E4DCC414}" srcOrd="0" destOrd="0" presId="urn:microsoft.com/office/officeart/2005/8/layout/cycle3"/>
    <dgm:cxn modelId="{EDD3A5BA-F86A-43B1-A9BD-F11CA1B23A4B}" type="presParOf" srcId="{59EE5170-3816-4A38-BA66-3D84E4DCC414}" destId="{46741B13-0897-40C2-8F2B-9BB5AA3049AA}" srcOrd="0" destOrd="0" presId="urn:microsoft.com/office/officeart/2005/8/layout/cycle3"/>
    <dgm:cxn modelId="{29B01467-BBAE-47B1-8129-E27E1C8E83A2}" type="presParOf" srcId="{59EE5170-3816-4A38-BA66-3D84E4DCC414}" destId="{8AD64ADA-A9C3-48CE-8347-ED667CE16ED6}" srcOrd="1" destOrd="0" presId="urn:microsoft.com/office/officeart/2005/8/layout/cycle3"/>
    <dgm:cxn modelId="{59CD231F-E4B0-4D78-B527-08BA7D1E5BA9}" type="presParOf" srcId="{59EE5170-3816-4A38-BA66-3D84E4DCC414}" destId="{B0D3CCDC-C10B-47A8-B946-1A43B4312188}" srcOrd="2" destOrd="0" presId="urn:microsoft.com/office/officeart/2005/8/layout/cycle3"/>
    <dgm:cxn modelId="{949C34F5-65CA-4B37-8189-08B0BA82FDDE}" type="presParOf" srcId="{59EE5170-3816-4A38-BA66-3D84E4DCC414}" destId="{5B0873A4-F700-4F29-9748-98C5C8521A46}" srcOrd="3" destOrd="0" presId="urn:microsoft.com/office/officeart/2005/8/layout/cycle3"/>
    <dgm:cxn modelId="{DABFD5A1-6BB0-487D-9538-9D7E9A08858E}" type="presParOf" srcId="{59EE5170-3816-4A38-BA66-3D84E4DCC414}" destId="{8662FC47-0303-4D47-8B68-4B9CB86DE8E5}" srcOrd="4" destOrd="0" presId="urn:microsoft.com/office/officeart/2005/8/layout/cycle3"/>
    <dgm:cxn modelId="{836EB3BA-DAAB-4339-8D06-CDF87B117255}" type="presParOf" srcId="{59EE5170-3816-4A38-BA66-3D84E4DCC414}" destId="{134C7451-639C-4FBE-AA6F-5299AC7B02C6}" srcOrd="5" destOrd="0" presId="urn:microsoft.com/office/officeart/2005/8/layout/cycle3"/>
    <dgm:cxn modelId="{67A9E0D2-63AA-4BF4-9399-1679066A4A3D}" type="presParOf" srcId="{59EE5170-3816-4A38-BA66-3D84E4DCC414}" destId="{0B8155CE-6EE0-4AF4-894D-E04F676935EB}" srcOrd="6" destOrd="0" presId="urn:microsoft.com/office/officeart/2005/8/layout/cycle3"/>
    <dgm:cxn modelId="{F3535D2C-4C5A-41E9-9865-F9DB4B39BEAB}" type="presParOf" srcId="{59EE5170-3816-4A38-BA66-3D84E4DCC414}" destId="{696611D4-6ECB-43EC-9631-563BE88C2595}" srcOrd="7" destOrd="0" presId="urn:microsoft.com/office/officeart/2005/8/layout/cycle3"/>
    <dgm:cxn modelId="{DE3265E7-1D09-4FCF-A1CF-CAEE45230311}" type="presParOf" srcId="{59EE5170-3816-4A38-BA66-3D84E4DCC414}" destId="{E822C1D9-1126-4C86-AF63-B48D0FF35DD5}" srcOrd="8" destOrd="0" presId="urn:microsoft.com/office/officeart/2005/8/layout/cycle3"/>
    <dgm:cxn modelId="{EBF06392-08B0-4106-8BAE-5ADBBE006274}" type="presParOf" srcId="{59EE5170-3816-4A38-BA66-3D84E4DCC414}" destId="{3C1A539E-6DA6-44CB-8349-72FEDF1C9AA3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01BB95-785F-4BB2-9849-B3FCA0756E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de-DE"/>
        </a:p>
      </dgm:t>
    </dgm:pt>
    <dgm:pt modelId="{AAFF9E58-8DB5-42F6-955F-26E3FBAE8CFC}">
      <dgm:prSet/>
      <dgm:spPr/>
      <dgm:t>
        <a:bodyPr/>
        <a:lstStyle/>
        <a:p>
          <a:r>
            <a:rPr lang="de-DE" dirty="0"/>
            <a:t>Wortschatz – Bereiche und Wortschatzarbeit</a:t>
          </a:r>
        </a:p>
      </dgm:t>
    </dgm:pt>
    <dgm:pt modelId="{35B10FBA-A887-41C7-8346-C46E8B4D0124}" type="parTrans" cxnId="{830B8F33-B527-4834-B1DD-2E855FB61720}">
      <dgm:prSet/>
      <dgm:spPr/>
    </dgm:pt>
    <dgm:pt modelId="{C63C35BD-1B5D-4C94-AA51-563989ADCAA9}" type="sibTrans" cxnId="{830B8F33-B527-4834-B1DD-2E855FB61720}">
      <dgm:prSet/>
      <dgm:spPr/>
    </dgm:pt>
    <dgm:pt modelId="{6167BF9D-0D61-49B7-A2F7-26BC193A04B1}">
      <dgm:prSet/>
      <dgm:spPr/>
      <dgm:t>
        <a:bodyPr/>
        <a:lstStyle/>
        <a:p>
          <a:r>
            <a:rPr lang="de-DE" dirty="0"/>
            <a:t>Methoden der Wortschatzarbeit</a:t>
          </a:r>
        </a:p>
      </dgm:t>
    </dgm:pt>
    <dgm:pt modelId="{5C55F33F-874F-441B-9BAC-0E5AAF1B68BE}" type="parTrans" cxnId="{7B24D7F2-4CBD-449B-86C8-7DE32A49A670}">
      <dgm:prSet/>
      <dgm:spPr/>
    </dgm:pt>
    <dgm:pt modelId="{8D8EA88D-8BEB-44E2-8191-529390A3EF48}" type="sibTrans" cxnId="{7B24D7F2-4CBD-449B-86C8-7DE32A49A670}">
      <dgm:prSet/>
      <dgm:spPr/>
    </dgm:pt>
    <dgm:pt modelId="{7B5495D7-DB4B-49D7-BB1B-3DDAA6C5A1B7}">
      <dgm:prSet/>
      <dgm:spPr/>
      <dgm:t>
        <a:bodyPr/>
        <a:lstStyle/>
        <a:p>
          <a:r>
            <a:rPr lang="de-DE" dirty="0"/>
            <a:t>Leitfragen zur Unterrichtsplanung</a:t>
          </a:r>
        </a:p>
      </dgm:t>
    </dgm:pt>
    <dgm:pt modelId="{2EA0924A-DA8B-451E-9709-75052B3ECF4C}" type="parTrans" cxnId="{73A2D050-D6D0-4712-86AC-2BA0B3D69938}">
      <dgm:prSet/>
      <dgm:spPr/>
    </dgm:pt>
    <dgm:pt modelId="{C0B0FDC4-455F-46A5-94CC-4B3092A4BBC8}" type="sibTrans" cxnId="{73A2D050-D6D0-4712-86AC-2BA0B3D69938}">
      <dgm:prSet/>
      <dgm:spPr/>
    </dgm:pt>
    <dgm:pt modelId="{CF2AC5F0-1C57-4174-9252-8EBAC59BD9F6}" type="pres">
      <dgm:prSet presAssocID="{C901BB95-785F-4BB2-9849-B3FCA0756E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5E2A32DB-7EC0-434C-B2EB-CBCF16523135}" type="pres">
      <dgm:prSet presAssocID="{C901BB95-785F-4BB2-9849-B3FCA0756ED1}" presName="Name1" presStyleCnt="0"/>
      <dgm:spPr/>
    </dgm:pt>
    <dgm:pt modelId="{F819871A-E79B-4D14-9C88-39A88309526D}" type="pres">
      <dgm:prSet presAssocID="{C901BB95-785F-4BB2-9849-B3FCA0756ED1}" presName="cycle" presStyleCnt="0"/>
      <dgm:spPr/>
    </dgm:pt>
    <dgm:pt modelId="{F8B2D8D5-1677-4862-9508-BCC29A761CDD}" type="pres">
      <dgm:prSet presAssocID="{C901BB95-785F-4BB2-9849-B3FCA0756ED1}" presName="srcNode" presStyleLbl="node1" presStyleIdx="0" presStyleCnt="3"/>
      <dgm:spPr/>
    </dgm:pt>
    <dgm:pt modelId="{C7921C71-D269-4FFD-952A-9AE5DC4B9B26}" type="pres">
      <dgm:prSet presAssocID="{C901BB95-785F-4BB2-9849-B3FCA0756ED1}" presName="conn" presStyleLbl="parChTrans1D2" presStyleIdx="0" presStyleCnt="1"/>
      <dgm:spPr/>
    </dgm:pt>
    <dgm:pt modelId="{A31E2B67-A253-46A2-84ED-4D52A44E775B}" type="pres">
      <dgm:prSet presAssocID="{C901BB95-785F-4BB2-9849-B3FCA0756ED1}" presName="extraNode" presStyleLbl="node1" presStyleIdx="0" presStyleCnt="3"/>
      <dgm:spPr/>
    </dgm:pt>
    <dgm:pt modelId="{C4670574-B1CE-499F-9C31-A631D80CAAC0}" type="pres">
      <dgm:prSet presAssocID="{C901BB95-785F-4BB2-9849-B3FCA0756ED1}" presName="dstNode" presStyleLbl="node1" presStyleIdx="0" presStyleCnt="3"/>
      <dgm:spPr/>
    </dgm:pt>
    <dgm:pt modelId="{BF20F418-02CE-4E7F-9BEC-B0029360B6F6}" type="pres">
      <dgm:prSet presAssocID="{AAFF9E58-8DB5-42F6-955F-26E3FBAE8CF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EF7B4D-B3B2-44D2-A618-A55114AF7910}" type="pres">
      <dgm:prSet presAssocID="{AAFF9E58-8DB5-42F6-955F-26E3FBAE8CFC}" presName="accent_1" presStyleCnt="0"/>
      <dgm:spPr/>
    </dgm:pt>
    <dgm:pt modelId="{96B7B8B9-476C-41FB-8427-EA8667FC2966}" type="pres">
      <dgm:prSet presAssocID="{AAFF9E58-8DB5-42F6-955F-26E3FBAE8CFC}" presName="accentRepeatNode" presStyleLbl="solidFgAcc1" presStyleIdx="0" presStyleCnt="3"/>
      <dgm:spPr/>
    </dgm:pt>
    <dgm:pt modelId="{F051B21A-D74E-4F9A-A307-630D7F477CDC}" type="pres">
      <dgm:prSet presAssocID="{6167BF9D-0D61-49B7-A2F7-26BC193A04B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7B2447-E876-4BAE-A708-CA6ADDE6A7DE}" type="pres">
      <dgm:prSet presAssocID="{6167BF9D-0D61-49B7-A2F7-26BC193A04B1}" presName="accent_2" presStyleCnt="0"/>
      <dgm:spPr/>
    </dgm:pt>
    <dgm:pt modelId="{FD19C5A6-F81C-4DCB-94D5-639C3CCB2AE3}" type="pres">
      <dgm:prSet presAssocID="{6167BF9D-0D61-49B7-A2F7-26BC193A04B1}" presName="accentRepeatNode" presStyleLbl="solidFgAcc1" presStyleIdx="1" presStyleCnt="3"/>
      <dgm:spPr/>
    </dgm:pt>
    <dgm:pt modelId="{DF66EED0-412C-46E9-AFF9-4000C0B933DA}" type="pres">
      <dgm:prSet presAssocID="{7B5495D7-DB4B-49D7-BB1B-3DDAA6C5A1B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7ADFA7A-3CA4-4E2B-AF8F-D3E287109A98}" type="pres">
      <dgm:prSet presAssocID="{7B5495D7-DB4B-49D7-BB1B-3DDAA6C5A1B7}" presName="accent_3" presStyleCnt="0"/>
      <dgm:spPr/>
    </dgm:pt>
    <dgm:pt modelId="{162759CB-A7C1-44EB-A508-59779EC2060E}" type="pres">
      <dgm:prSet presAssocID="{7B5495D7-DB4B-49D7-BB1B-3DDAA6C5A1B7}" presName="accentRepeatNode" presStyleLbl="solidFgAcc1" presStyleIdx="2" presStyleCnt="3"/>
      <dgm:spPr/>
    </dgm:pt>
  </dgm:ptLst>
  <dgm:cxnLst>
    <dgm:cxn modelId="{57186093-E6D7-4953-88C5-26C55A2FE941}" type="presOf" srcId="{7B5495D7-DB4B-49D7-BB1B-3DDAA6C5A1B7}" destId="{DF66EED0-412C-46E9-AFF9-4000C0B933DA}" srcOrd="0" destOrd="0" presId="urn:microsoft.com/office/officeart/2008/layout/VerticalCurvedList"/>
    <dgm:cxn modelId="{F48A08D6-6B59-4107-AB33-CD3256A0713C}" type="presOf" srcId="{AAFF9E58-8DB5-42F6-955F-26E3FBAE8CFC}" destId="{BF20F418-02CE-4E7F-9BEC-B0029360B6F6}" srcOrd="0" destOrd="0" presId="urn:microsoft.com/office/officeart/2008/layout/VerticalCurvedList"/>
    <dgm:cxn modelId="{7B24D7F2-4CBD-449B-86C8-7DE32A49A670}" srcId="{C901BB95-785F-4BB2-9849-B3FCA0756ED1}" destId="{6167BF9D-0D61-49B7-A2F7-26BC193A04B1}" srcOrd="1" destOrd="0" parTransId="{5C55F33F-874F-441B-9BAC-0E5AAF1B68BE}" sibTransId="{8D8EA88D-8BEB-44E2-8191-529390A3EF48}"/>
    <dgm:cxn modelId="{CE8552FE-F641-4BFE-990C-AE95C858CDCF}" type="presOf" srcId="{C901BB95-785F-4BB2-9849-B3FCA0756ED1}" destId="{CF2AC5F0-1C57-4174-9252-8EBAC59BD9F6}" srcOrd="0" destOrd="0" presId="urn:microsoft.com/office/officeart/2008/layout/VerticalCurvedList"/>
    <dgm:cxn modelId="{C4BBAEE6-4C69-4E47-B2D4-1F0895A64083}" type="presOf" srcId="{6167BF9D-0D61-49B7-A2F7-26BC193A04B1}" destId="{F051B21A-D74E-4F9A-A307-630D7F477CDC}" srcOrd="0" destOrd="0" presId="urn:microsoft.com/office/officeart/2008/layout/VerticalCurvedList"/>
    <dgm:cxn modelId="{830B8F33-B527-4834-B1DD-2E855FB61720}" srcId="{C901BB95-785F-4BB2-9849-B3FCA0756ED1}" destId="{AAFF9E58-8DB5-42F6-955F-26E3FBAE8CFC}" srcOrd="0" destOrd="0" parTransId="{35B10FBA-A887-41C7-8346-C46E8B4D0124}" sibTransId="{C63C35BD-1B5D-4C94-AA51-563989ADCAA9}"/>
    <dgm:cxn modelId="{0CED8224-CBE6-4453-89A0-443436723A11}" type="presOf" srcId="{C63C35BD-1B5D-4C94-AA51-563989ADCAA9}" destId="{C7921C71-D269-4FFD-952A-9AE5DC4B9B26}" srcOrd="0" destOrd="0" presId="urn:microsoft.com/office/officeart/2008/layout/VerticalCurvedList"/>
    <dgm:cxn modelId="{73A2D050-D6D0-4712-86AC-2BA0B3D69938}" srcId="{C901BB95-785F-4BB2-9849-B3FCA0756ED1}" destId="{7B5495D7-DB4B-49D7-BB1B-3DDAA6C5A1B7}" srcOrd="2" destOrd="0" parTransId="{2EA0924A-DA8B-451E-9709-75052B3ECF4C}" sibTransId="{C0B0FDC4-455F-46A5-94CC-4B3092A4BBC8}"/>
    <dgm:cxn modelId="{6A71DB95-548D-4AD9-828E-D2BE896E239B}" type="presParOf" srcId="{CF2AC5F0-1C57-4174-9252-8EBAC59BD9F6}" destId="{5E2A32DB-7EC0-434C-B2EB-CBCF16523135}" srcOrd="0" destOrd="0" presId="urn:microsoft.com/office/officeart/2008/layout/VerticalCurvedList"/>
    <dgm:cxn modelId="{8BEE6BAB-DCEF-46E5-9EE7-A77A287250F3}" type="presParOf" srcId="{5E2A32DB-7EC0-434C-B2EB-CBCF16523135}" destId="{F819871A-E79B-4D14-9C88-39A88309526D}" srcOrd="0" destOrd="0" presId="urn:microsoft.com/office/officeart/2008/layout/VerticalCurvedList"/>
    <dgm:cxn modelId="{63679178-B4DA-4B6D-B989-681BEC131E1C}" type="presParOf" srcId="{F819871A-E79B-4D14-9C88-39A88309526D}" destId="{F8B2D8D5-1677-4862-9508-BCC29A761CDD}" srcOrd="0" destOrd="0" presId="urn:microsoft.com/office/officeart/2008/layout/VerticalCurvedList"/>
    <dgm:cxn modelId="{098F24A0-A9C1-4DA9-941C-51D3F5F5C547}" type="presParOf" srcId="{F819871A-E79B-4D14-9C88-39A88309526D}" destId="{C7921C71-D269-4FFD-952A-9AE5DC4B9B26}" srcOrd="1" destOrd="0" presId="urn:microsoft.com/office/officeart/2008/layout/VerticalCurvedList"/>
    <dgm:cxn modelId="{BD0593E0-B220-4759-90A5-EF67D1E6164E}" type="presParOf" srcId="{F819871A-E79B-4D14-9C88-39A88309526D}" destId="{A31E2B67-A253-46A2-84ED-4D52A44E775B}" srcOrd="2" destOrd="0" presId="urn:microsoft.com/office/officeart/2008/layout/VerticalCurvedList"/>
    <dgm:cxn modelId="{1BB097DB-55FE-45C8-991A-485B83F00C4C}" type="presParOf" srcId="{F819871A-E79B-4D14-9C88-39A88309526D}" destId="{C4670574-B1CE-499F-9C31-A631D80CAAC0}" srcOrd="3" destOrd="0" presId="urn:microsoft.com/office/officeart/2008/layout/VerticalCurvedList"/>
    <dgm:cxn modelId="{CA9AFEDD-5B16-4EC6-A903-9AF63D9D8102}" type="presParOf" srcId="{5E2A32DB-7EC0-434C-B2EB-CBCF16523135}" destId="{BF20F418-02CE-4E7F-9BEC-B0029360B6F6}" srcOrd="1" destOrd="0" presId="urn:microsoft.com/office/officeart/2008/layout/VerticalCurvedList"/>
    <dgm:cxn modelId="{D6485593-6F12-4806-9977-961F044BF288}" type="presParOf" srcId="{5E2A32DB-7EC0-434C-B2EB-CBCF16523135}" destId="{A8EF7B4D-B3B2-44D2-A618-A55114AF7910}" srcOrd="2" destOrd="0" presId="urn:microsoft.com/office/officeart/2008/layout/VerticalCurvedList"/>
    <dgm:cxn modelId="{8305AF5C-CD41-4A50-933B-64757BBCB25D}" type="presParOf" srcId="{A8EF7B4D-B3B2-44D2-A618-A55114AF7910}" destId="{96B7B8B9-476C-41FB-8427-EA8667FC2966}" srcOrd="0" destOrd="0" presId="urn:microsoft.com/office/officeart/2008/layout/VerticalCurvedList"/>
    <dgm:cxn modelId="{116CA49C-46D8-4960-8B58-718E407B9153}" type="presParOf" srcId="{5E2A32DB-7EC0-434C-B2EB-CBCF16523135}" destId="{F051B21A-D74E-4F9A-A307-630D7F477CDC}" srcOrd="3" destOrd="0" presId="urn:microsoft.com/office/officeart/2008/layout/VerticalCurvedList"/>
    <dgm:cxn modelId="{353FAE7E-C7DC-49EA-8421-57C0F6413857}" type="presParOf" srcId="{5E2A32DB-7EC0-434C-B2EB-CBCF16523135}" destId="{617B2447-E876-4BAE-A708-CA6ADDE6A7DE}" srcOrd="4" destOrd="0" presId="urn:microsoft.com/office/officeart/2008/layout/VerticalCurvedList"/>
    <dgm:cxn modelId="{1E5C572C-7F6C-4FCE-BB2A-B6FABC5EDD96}" type="presParOf" srcId="{617B2447-E876-4BAE-A708-CA6ADDE6A7DE}" destId="{FD19C5A6-F81C-4DCB-94D5-639C3CCB2AE3}" srcOrd="0" destOrd="0" presId="urn:microsoft.com/office/officeart/2008/layout/VerticalCurvedList"/>
    <dgm:cxn modelId="{D197B9E7-79EF-4A5F-BC20-541A9905BAB5}" type="presParOf" srcId="{5E2A32DB-7EC0-434C-B2EB-CBCF16523135}" destId="{DF66EED0-412C-46E9-AFF9-4000C0B933DA}" srcOrd="5" destOrd="0" presId="urn:microsoft.com/office/officeart/2008/layout/VerticalCurvedList"/>
    <dgm:cxn modelId="{344E7E2E-D397-4E3C-A2D3-5AEB75DF2F40}" type="presParOf" srcId="{5E2A32DB-7EC0-434C-B2EB-CBCF16523135}" destId="{B7ADFA7A-3CA4-4E2B-AF8F-D3E287109A98}" srcOrd="6" destOrd="0" presId="urn:microsoft.com/office/officeart/2008/layout/VerticalCurvedList"/>
    <dgm:cxn modelId="{978FED53-F43D-4F69-9FBC-2E13620435FF}" type="presParOf" srcId="{B7ADFA7A-3CA4-4E2B-AF8F-D3E287109A98}" destId="{162759CB-A7C1-44EB-A508-59779EC206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E4F721-3123-4C15-B705-7327EF5C1EF0}" type="doc">
      <dgm:prSet loTypeId="urn:microsoft.com/office/officeart/2005/8/layout/chart3" loCatId="cycle" qsTypeId="urn:microsoft.com/office/officeart/2005/8/quickstyle/simple1" qsCatId="simple" csTypeId="urn:microsoft.com/office/officeart/2005/8/colors/accent1_5" csCatId="accent1" phldr="1"/>
      <dgm:spPr/>
    </dgm:pt>
    <dgm:pt modelId="{F2D78CF2-5716-4A1B-A4CD-753FF99EE6DF}">
      <dgm:prSet phldrT="[Text]" custT="1"/>
      <dgm:spPr/>
      <dgm:t>
        <a:bodyPr/>
        <a:lstStyle/>
        <a:p>
          <a:r>
            <a:rPr lang="de-DE" sz="1800" dirty="0"/>
            <a:t>Wortschatz-arbeit</a:t>
          </a:r>
        </a:p>
      </dgm:t>
    </dgm:pt>
    <dgm:pt modelId="{AB818231-7CC3-4C0D-B762-1A2FDCC9A2AB}" type="parTrans" cxnId="{2EA5D320-EB34-43D0-AC67-F82220C68CD9}">
      <dgm:prSet/>
      <dgm:spPr/>
      <dgm:t>
        <a:bodyPr/>
        <a:lstStyle/>
        <a:p>
          <a:endParaRPr lang="de-DE"/>
        </a:p>
      </dgm:t>
    </dgm:pt>
    <dgm:pt modelId="{64610829-0631-4C09-B38B-2C89F4E16E61}" type="sibTrans" cxnId="{2EA5D320-EB34-43D0-AC67-F82220C68CD9}">
      <dgm:prSet/>
      <dgm:spPr/>
      <dgm:t>
        <a:bodyPr/>
        <a:lstStyle/>
        <a:p>
          <a:endParaRPr lang="de-DE"/>
        </a:p>
      </dgm:t>
    </dgm:pt>
    <dgm:pt modelId="{3E66D3BE-757F-4EB2-8EDD-992C6DB1B4E7}">
      <dgm:prSet custT="1"/>
      <dgm:spPr/>
      <dgm:t>
        <a:bodyPr/>
        <a:lstStyle/>
        <a:p>
          <a:r>
            <a:rPr lang="de-DE" sz="1800" dirty="0"/>
            <a:t>Wortschatz-arten</a:t>
          </a:r>
        </a:p>
      </dgm:t>
    </dgm:pt>
    <dgm:pt modelId="{562E42CE-9CC1-4947-B930-CE7FCA793B56}" type="parTrans" cxnId="{9548650F-F72F-475B-B23E-00C85AAA842E}">
      <dgm:prSet/>
      <dgm:spPr/>
      <dgm:t>
        <a:bodyPr/>
        <a:lstStyle/>
        <a:p>
          <a:endParaRPr lang="de-DE"/>
        </a:p>
      </dgm:t>
    </dgm:pt>
    <dgm:pt modelId="{94691176-250E-4078-8A8B-939FCB16A666}" type="sibTrans" cxnId="{9548650F-F72F-475B-B23E-00C85AAA842E}">
      <dgm:prSet/>
      <dgm:spPr/>
      <dgm:t>
        <a:bodyPr/>
        <a:lstStyle/>
        <a:p>
          <a:endParaRPr lang="de-DE"/>
        </a:p>
      </dgm:t>
    </dgm:pt>
    <dgm:pt modelId="{060D65EF-6459-48CA-8B00-92A844F71C5E}">
      <dgm:prSet custT="1"/>
      <dgm:spPr/>
      <dgm:t>
        <a:bodyPr/>
        <a:lstStyle/>
        <a:p>
          <a:r>
            <a:rPr lang="de-DE" sz="1800" dirty="0"/>
            <a:t>Alltags-, Bildungs- und Fachwortschatz</a:t>
          </a:r>
        </a:p>
      </dgm:t>
    </dgm:pt>
    <dgm:pt modelId="{1BE90BA0-4808-4078-9C31-DE46AC63D871}" type="parTrans" cxnId="{6338CB23-58DC-43B6-83CB-47C304A6E8FE}">
      <dgm:prSet/>
      <dgm:spPr/>
      <dgm:t>
        <a:bodyPr/>
        <a:lstStyle/>
        <a:p>
          <a:endParaRPr lang="de-DE"/>
        </a:p>
      </dgm:t>
    </dgm:pt>
    <dgm:pt modelId="{05683814-DE66-4981-9882-6FAE543F4E94}" type="sibTrans" cxnId="{6338CB23-58DC-43B6-83CB-47C304A6E8FE}">
      <dgm:prSet/>
      <dgm:spPr/>
      <dgm:t>
        <a:bodyPr/>
        <a:lstStyle/>
        <a:p>
          <a:endParaRPr lang="de-DE"/>
        </a:p>
      </dgm:t>
    </dgm:pt>
    <dgm:pt modelId="{380B6E85-B59F-487C-AE22-FC58EC54AFB4}">
      <dgm:prSet custT="1"/>
      <dgm:spPr/>
      <dgm:t>
        <a:bodyPr/>
        <a:lstStyle/>
        <a:p>
          <a:r>
            <a:rPr lang="en-US" sz="1800" dirty="0"/>
            <a:t>Wortschatz: Forschungs-prinzipien</a:t>
          </a:r>
          <a:endParaRPr lang="de-DE" sz="1800" dirty="0"/>
        </a:p>
      </dgm:t>
    </dgm:pt>
    <dgm:pt modelId="{44BC2CF5-988E-4E87-B6CE-D314B6912494}" type="parTrans" cxnId="{C0D22BD6-DF93-4C44-B972-A66F05F198F0}">
      <dgm:prSet/>
      <dgm:spPr/>
      <dgm:t>
        <a:bodyPr/>
        <a:lstStyle/>
        <a:p>
          <a:endParaRPr lang="de-DE"/>
        </a:p>
      </dgm:t>
    </dgm:pt>
    <dgm:pt modelId="{87C9DEED-134B-4A10-86D6-F739B92DB33F}" type="sibTrans" cxnId="{C0D22BD6-DF93-4C44-B972-A66F05F198F0}">
      <dgm:prSet/>
      <dgm:spPr/>
      <dgm:t>
        <a:bodyPr/>
        <a:lstStyle/>
        <a:p>
          <a:endParaRPr lang="de-DE"/>
        </a:p>
      </dgm:t>
    </dgm:pt>
    <dgm:pt modelId="{38D9D40C-BE60-4D8C-AC78-44D6F7C3D56C}">
      <dgm:prSet custT="1"/>
      <dgm:spPr/>
      <dgm:t>
        <a:bodyPr/>
        <a:lstStyle/>
        <a:p>
          <a:r>
            <a:rPr lang="de-DE" sz="1800" dirty="0"/>
            <a:t>Wortbildung</a:t>
          </a:r>
        </a:p>
      </dgm:t>
    </dgm:pt>
    <dgm:pt modelId="{0314F39E-B4A0-48EA-9462-F305F081EF09}" type="sibTrans" cxnId="{72777F2F-A68C-4356-9B01-CEC298217898}">
      <dgm:prSet/>
      <dgm:spPr/>
      <dgm:t>
        <a:bodyPr/>
        <a:lstStyle/>
        <a:p>
          <a:endParaRPr lang="de-DE"/>
        </a:p>
      </dgm:t>
    </dgm:pt>
    <dgm:pt modelId="{16FF6826-057D-4A97-B4E1-E00262C0B85A}" type="parTrans" cxnId="{72777F2F-A68C-4356-9B01-CEC298217898}">
      <dgm:prSet/>
      <dgm:spPr/>
      <dgm:t>
        <a:bodyPr/>
        <a:lstStyle/>
        <a:p>
          <a:endParaRPr lang="de-DE"/>
        </a:p>
      </dgm:t>
    </dgm:pt>
    <dgm:pt modelId="{6CC59A4A-1259-4D8D-A282-8DCC3ACE81EE}" type="pres">
      <dgm:prSet presAssocID="{17E4F721-3123-4C15-B705-7327EF5C1EF0}" presName="compositeShape" presStyleCnt="0">
        <dgm:presLayoutVars>
          <dgm:chMax val="7"/>
          <dgm:dir/>
          <dgm:resizeHandles val="exact"/>
        </dgm:presLayoutVars>
      </dgm:prSet>
      <dgm:spPr/>
    </dgm:pt>
    <dgm:pt modelId="{70F4B013-AF18-46E4-B991-1290D5433DA3}" type="pres">
      <dgm:prSet presAssocID="{17E4F721-3123-4C15-B705-7327EF5C1EF0}" presName="wedge1" presStyleLbl="node1" presStyleIdx="0" presStyleCnt="5"/>
      <dgm:spPr/>
      <dgm:t>
        <a:bodyPr/>
        <a:lstStyle/>
        <a:p>
          <a:endParaRPr lang="de-DE"/>
        </a:p>
      </dgm:t>
    </dgm:pt>
    <dgm:pt modelId="{E0957605-0457-40E3-A7AD-89C7C482C3DE}" type="pres">
      <dgm:prSet presAssocID="{17E4F721-3123-4C15-B705-7327EF5C1EF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D28FFF-E876-473C-BA7F-366ED3D3ABDD}" type="pres">
      <dgm:prSet presAssocID="{17E4F721-3123-4C15-B705-7327EF5C1EF0}" presName="wedge2" presStyleLbl="node1" presStyleIdx="1" presStyleCnt="5"/>
      <dgm:spPr/>
      <dgm:t>
        <a:bodyPr/>
        <a:lstStyle/>
        <a:p>
          <a:endParaRPr lang="de-DE"/>
        </a:p>
      </dgm:t>
    </dgm:pt>
    <dgm:pt modelId="{F751181B-4EF6-4228-A285-59400625029B}" type="pres">
      <dgm:prSet presAssocID="{17E4F721-3123-4C15-B705-7327EF5C1EF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CE0D130-FA1D-4148-ABD5-56CD054D357F}" type="pres">
      <dgm:prSet presAssocID="{17E4F721-3123-4C15-B705-7327EF5C1EF0}" presName="wedge3" presStyleLbl="node1" presStyleIdx="2" presStyleCnt="5"/>
      <dgm:spPr/>
      <dgm:t>
        <a:bodyPr/>
        <a:lstStyle/>
        <a:p>
          <a:endParaRPr lang="de-DE"/>
        </a:p>
      </dgm:t>
    </dgm:pt>
    <dgm:pt modelId="{7B5A1837-17E0-4FCC-8260-4A5666B346CF}" type="pres">
      <dgm:prSet presAssocID="{17E4F721-3123-4C15-B705-7327EF5C1EF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A995FA-5B3C-4761-AE4A-854DB158A773}" type="pres">
      <dgm:prSet presAssocID="{17E4F721-3123-4C15-B705-7327EF5C1EF0}" presName="wedge4" presStyleLbl="node1" presStyleIdx="3" presStyleCnt="5"/>
      <dgm:spPr/>
      <dgm:t>
        <a:bodyPr/>
        <a:lstStyle/>
        <a:p>
          <a:endParaRPr lang="de-DE"/>
        </a:p>
      </dgm:t>
    </dgm:pt>
    <dgm:pt modelId="{BA84F74B-1E81-4ACC-B6E8-B22569E9D5BC}" type="pres">
      <dgm:prSet presAssocID="{17E4F721-3123-4C15-B705-7327EF5C1EF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FDCB0A-B15C-44A4-BF54-FFAA52CDB1DB}" type="pres">
      <dgm:prSet presAssocID="{17E4F721-3123-4C15-B705-7327EF5C1EF0}" presName="wedge5" presStyleLbl="node1" presStyleIdx="4" presStyleCnt="5"/>
      <dgm:spPr/>
      <dgm:t>
        <a:bodyPr/>
        <a:lstStyle/>
        <a:p>
          <a:endParaRPr lang="de-DE"/>
        </a:p>
      </dgm:t>
    </dgm:pt>
    <dgm:pt modelId="{24231D65-50D3-4933-AE23-7F0C9B408A44}" type="pres">
      <dgm:prSet presAssocID="{17E4F721-3123-4C15-B705-7327EF5C1EF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2777F2F-A68C-4356-9B01-CEC298217898}" srcId="{17E4F721-3123-4C15-B705-7327EF5C1EF0}" destId="{38D9D40C-BE60-4D8C-AC78-44D6F7C3D56C}" srcOrd="3" destOrd="0" parTransId="{16FF6826-057D-4A97-B4E1-E00262C0B85A}" sibTransId="{0314F39E-B4A0-48EA-9462-F305F081EF09}"/>
    <dgm:cxn modelId="{550275DD-35B2-4492-95BC-9952438CD0AC}" type="presOf" srcId="{3E66D3BE-757F-4EB2-8EDD-992C6DB1B4E7}" destId="{F751181B-4EF6-4228-A285-59400625029B}" srcOrd="1" destOrd="0" presId="urn:microsoft.com/office/officeart/2005/8/layout/chart3"/>
    <dgm:cxn modelId="{6338CB23-58DC-43B6-83CB-47C304A6E8FE}" srcId="{17E4F721-3123-4C15-B705-7327EF5C1EF0}" destId="{060D65EF-6459-48CA-8B00-92A844F71C5E}" srcOrd="2" destOrd="0" parTransId="{1BE90BA0-4808-4078-9C31-DE46AC63D871}" sibTransId="{05683814-DE66-4981-9882-6FAE543F4E94}"/>
    <dgm:cxn modelId="{1326E758-A9C8-4183-95A7-25BDBF009F3F}" type="presOf" srcId="{38D9D40C-BE60-4D8C-AC78-44D6F7C3D56C}" destId="{D5A995FA-5B3C-4761-AE4A-854DB158A773}" srcOrd="0" destOrd="0" presId="urn:microsoft.com/office/officeart/2005/8/layout/chart3"/>
    <dgm:cxn modelId="{9C849300-31F5-4F23-B974-12463C995F17}" type="presOf" srcId="{F2D78CF2-5716-4A1B-A4CD-753FF99EE6DF}" destId="{E0957605-0457-40E3-A7AD-89C7C482C3DE}" srcOrd="1" destOrd="0" presId="urn:microsoft.com/office/officeart/2005/8/layout/chart3"/>
    <dgm:cxn modelId="{F408D606-D508-4449-9558-01522F418E4C}" type="presOf" srcId="{3E66D3BE-757F-4EB2-8EDD-992C6DB1B4E7}" destId="{4CD28FFF-E876-473C-BA7F-366ED3D3ABDD}" srcOrd="0" destOrd="0" presId="urn:microsoft.com/office/officeart/2005/8/layout/chart3"/>
    <dgm:cxn modelId="{F7644CCC-4AF6-4DB5-9FAF-EC351333EA13}" type="presOf" srcId="{380B6E85-B59F-487C-AE22-FC58EC54AFB4}" destId="{02FDCB0A-B15C-44A4-BF54-FFAA52CDB1DB}" srcOrd="0" destOrd="0" presId="urn:microsoft.com/office/officeart/2005/8/layout/chart3"/>
    <dgm:cxn modelId="{5A415867-F84C-4A22-9AFA-042AA3F3BE03}" type="presOf" srcId="{060D65EF-6459-48CA-8B00-92A844F71C5E}" destId="{BCE0D130-FA1D-4148-ABD5-56CD054D357F}" srcOrd="0" destOrd="0" presId="urn:microsoft.com/office/officeart/2005/8/layout/chart3"/>
    <dgm:cxn modelId="{9548650F-F72F-475B-B23E-00C85AAA842E}" srcId="{17E4F721-3123-4C15-B705-7327EF5C1EF0}" destId="{3E66D3BE-757F-4EB2-8EDD-992C6DB1B4E7}" srcOrd="1" destOrd="0" parTransId="{562E42CE-9CC1-4947-B930-CE7FCA793B56}" sibTransId="{94691176-250E-4078-8A8B-939FCB16A666}"/>
    <dgm:cxn modelId="{BFB99885-5E5B-4269-B8D9-A21C345C2E67}" type="presOf" srcId="{060D65EF-6459-48CA-8B00-92A844F71C5E}" destId="{7B5A1837-17E0-4FCC-8260-4A5666B346CF}" srcOrd="1" destOrd="0" presId="urn:microsoft.com/office/officeart/2005/8/layout/chart3"/>
    <dgm:cxn modelId="{2EA5D320-EB34-43D0-AC67-F82220C68CD9}" srcId="{17E4F721-3123-4C15-B705-7327EF5C1EF0}" destId="{F2D78CF2-5716-4A1B-A4CD-753FF99EE6DF}" srcOrd="0" destOrd="0" parTransId="{AB818231-7CC3-4C0D-B762-1A2FDCC9A2AB}" sibTransId="{64610829-0631-4C09-B38B-2C89F4E16E61}"/>
    <dgm:cxn modelId="{A567C72F-CC73-4D96-BACD-0C85FE81F26D}" type="presOf" srcId="{17E4F721-3123-4C15-B705-7327EF5C1EF0}" destId="{6CC59A4A-1259-4D8D-A282-8DCC3ACE81EE}" srcOrd="0" destOrd="0" presId="urn:microsoft.com/office/officeart/2005/8/layout/chart3"/>
    <dgm:cxn modelId="{7FD3C09D-A4BC-4D06-8CB4-41BCC46CC800}" type="presOf" srcId="{380B6E85-B59F-487C-AE22-FC58EC54AFB4}" destId="{24231D65-50D3-4933-AE23-7F0C9B408A44}" srcOrd="1" destOrd="0" presId="urn:microsoft.com/office/officeart/2005/8/layout/chart3"/>
    <dgm:cxn modelId="{2919585C-1C19-46A1-AD2A-2EF718426BFD}" type="presOf" srcId="{38D9D40C-BE60-4D8C-AC78-44D6F7C3D56C}" destId="{BA84F74B-1E81-4ACC-B6E8-B22569E9D5BC}" srcOrd="1" destOrd="0" presId="urn:microsoft.com/office/officeart/2005/8/layout/chart3"/>
    <dgm:cxn modelId="{C0D22BD6-DF93-4C44-B972-A66F05F198F0}" srcId="{17E4F721-3123-4C15-B705-7327EF5C1EF0}" destId="{380B6E85-B59F-487C-AE22-FC58EC54AFB4}" srcOrd="4" destOrd="0" parTransId="{44BC2CF5-988E-4E87-B6CE-D314B6912494}" sibTransId="{87C9DEED-134B-4A10-86D6-F739B92DB33F}"/>
    <dgm:cxn modelId="{5B589399-F3F2-465D-A9A1-F3C2A3157093}" type="presOf" srcId="{F2D78CF2-5716-4A1B-A4CD-753FF99EE6DF}" destId="{70F4B013-AF18-46E4-B991-1290D5433DA3}" srcOrd="0" destOrd="0" presId="urn:microsoft.com/office/officeart/2005/8/layout/chart3"/>
    <dgm:cxn modelId="{F2F305F8-D5C3-45DD-B86D-0E4195007483}" type="presParOf" srcId="{6CC59A4A-1259-4D8D-A282-8DCC3ACE81EE}" destId="{70F4B013-AF18-46E4-B991-1290D5433DA3}" srcOrd="0" destOrd="0" presId="urn:microsoft.com/office/officeart/2005/8/layout/chart3"/>
    <dgm:cxn modelId="{F220D781-9DBB-49AC-BDF0-38FAA733E950}" type="presParOf" srcId="{6CC59A4A-1259-4D8D-A282-8DCC3ACE81EE}" destId="{E0957605-0457-40E3-A7AD-89C7C482C3DE}" srcOrd="1" destOrd="0" presId="urn:microsoft.com/office/officeart/2005/8/layout/chart3"/>
    <dgm:cxn modelId="{5A35B038-1C0C-4F32-AE8A-6C7D92BC9EA4}" type="presParOf" srcId="{6CC59A4A-1259-4D8D-A282-8DCC3ACE81EE}" destId="{4CD28FFF-E876-473C-BA7F-366ED3D3ABDD}" srcOrd="2" destOrd="0" presId="urn:microsoft.com/office/officeart/2005/8/layout/chart3"/>
    <dgm:cxn modelId="{33EBCC3D-1869-4AFD-855D-BF000BF52086}" type="presParOf" srcId="{6CC59A4A-1259-4D8D-A282-8DCC3ACE81EE}" destId="{F751181B-4EF6-4228-A285-59400625029B}" srcOrd="3" destOrd="0" presId="urn:microsoft.com/office/officeart/2005/8/layout/chart3"/>
    <dgm:cxn modelId="{6D2FBBD5-3146-4C2C-AF0F-B5AA31C53415}" type="presParOf" srcId="{6CC59A4A-1259-4D8D-A282-8DCC3ACE81EE}" destId="{BCE0D130-FA1D-4148-ABD5-56CD054D357F}" srcOrd="4" destOrd="0" presId="urn:microsoft.com/office/officeart/2005/8/layout/chart3"/>
    <dgm:cxn modelId="{34869BBB-84E3-41C7-98C5-2BF62CF1D3AF}" type="presParOf" srcId="{6CC59A4A-1259-4D8D-A282-8DCC3ACE81EE}" destId="{7B5A1837-17E0-4FCC-8260-4A5666B346CF}" srcOrd="5" destOrd="0" presId="urn:microsoft.com/office/officeart/2005/8/layout/chart3"/>
    <dgm:cxn modelId="{E80E773D-F4BA-4691-9704-347ACB364E32}" type="presParOf" srcId="{6CC59A4A-1259-4D8D-A282-8DCC3ACE81EE}" destId="{D5A995FA-5B3C-4761-AE4A-854DB158A773}" srcOrd="6" destOrd="0" presId="urn:microsoft.com/office/officeart/2005/8/layout/chart3"/>
    <dgm:cxn modelId="{8DA1F8D8-A636-4118-89CC-49130B27F1E8}" type="presParOf" srcId="{6CC59A4A-1259-4D8D-A282-8DCC3ACE81EE}" destId="{BA84F74B-1E81-4ACC-B6E8-B22569E9D5BC}" srcOrd="7" destOrd="0" presId="urn:microsoft.com/office/officeart/2005/8/layout/chart3"/>
    <dgm:cxn modelId="{6676E6AA-376F-4227-881A-D0644AE2EDD2}" type="presParOf" srcId="{6CC59A4A-1259-4D8D-A282-8DCC3ACE81EE}" destId="{02FDCB0A-B15C-44A4-BF54-FFAA52CDB1DB}" srcOrd="8" destOrd="0" presId="urn:microsoft.com/office/officeart/2005/8/layout/chart3"/>
    <dgm:cxn modelId="{AFF17583-2E4D-40C2-A073-C8386A7DF3CB}" type="presParOf" srcId="{6CC59A4A-1259-4D8D-A282-8DCC3ACE81EE}" destId="{24231D65-50D3-4933-AE23-7F0C9B408A44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72830B-55BD-4C48-898C-491F3F90692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0CE56511-5087-4024-B7EB-314661C4B8AC}">
      <dgm:prSet phldrT="[Text]"/>
      <dgm:spPr/>
      <dgm:t>
        <a:bodyPr/>
        <a:lstStyle/>
        <a:p>
          <a:r>
            <a:rPr lang="de-DE" b="1" dirty="0"/>
            <a:t>bildliche Darstellungen</a:t>
          </a:r>
          <a:endParaRPr lang="de-DE" dirty="0"/>
        </a:p>
      </dgm:t>
    </dgm:pt>
    <dgm:pt modelId="{3A198514-5401-4C1A-A33F-82CA3797B155}" type="parTrans" cxnId="{406E5C1D-7F3D-4857-98A4-F15293ED3C2E}">
      <dgm:prSet/>
      <dgm:spPr/>
      <dgm:t>
        <a:bodyPr/>
        <a:lstStyle/>
        <a:p>
          <a:endParaRPr lang="de-DE"/>
        </a:p>
      </dgm:t>
    </dgm:pt>
    <dgm:pt modelId="{A17C6AEC-B794-4933-BDA9-F57C11F106D6}" type="sibTrans" cxnId="{406E5C1D-7F3D-4857-98A4-F15293ED3C2E}">
      <dgm:prSet/>
      <dgm:spPr/>
      <dgm:t>
        <a:bodyPr/>
        <a:lstStyle/>
        <a:p>
          <a:endParaRPr lang="de-DE"/>
        </a:p>
      </dgm:t>
    </dgm:pt>
    <dgm:pt modelId="{9D8C6C34-B024-4970-8559-322207BDDB56}">
      <dgm:prSet phldrT="[Text]"/>
      <dgm:spPr/>
      <dgm:t>
        <a:bodyPr/>
        <a:lstStyle/>
        <a:p>
          <a:r>
            <a:rPr lang="de-DE" b="1" dirty="0"/>
            <a:t>einfache Erklärungen</a:t>
          </a:r>
          <a:endParaRPr lang="de-DE" dirty="0"/>
        </a:p>
      </dgm:t>
    </dgm:pt>
    <dgm:pt modelId="{C2996248-5FA1-4CAD-90C4-945968FFC44B}" type="parTrans" cxnId="{C44F7B53-D09B-4627-BCDA-6F528F7FB319}">
      <dgm:prSet/>
      <dgm:spPr/>
      <dgm:t>
        <a:bodyPr/>
        <a:lstStyle/>
        <a:p>
          <a:endParaRPr lang="de-DE"/>
        </a:p>
      </dgm:t>
    </dgm:pt>
    <dgm:pt modelId="{0F439C94-4FBB-476B-B606-C932D37A3313}" type="sibTrans" cxnId="{C44F7B53-D09B-4627-BCDA-6F528F7FB319}">
      <dgm:prSet/>
      <dgm:spPr/>
      <dgm:t>
        <a:bodyPr/>
        <a:lstStyle/>
        <a:p>
          <a:endParaRPr lang="de-DE"/>
        </a:p>
      </dgm:t>
    </dgm:pt>
    <dgm:pt modelId="{453BD6EC-A426-4675-88BD-194DB6D3DFA1}">
      <dgm:prSet phldrT="[Text]"/>
      <dgm:spPr/>
      <dgm:t>
        <a:bodyPr/>
        <a:lstStyle/>
        <a:p>
          <a:r>
            <a:rPr lang="de-DE" b="1" dirty="0"/>
            <a:t>komplexe Definitionen</a:t>
          </a:r>
          <a:endParaRPr lang="de-DE" dirty="0"/>
        </a:p>
      </dgm:t>
    </dgm:pt>
    <dgm:pt modelId="{C7EF085F-5BB6-4E49-98FF-FC9CCCB0438E}" type="parTrans" cxnId="{215674F9-30EE-479D-A42D-B166D7C44980}">
      <dgm:prSet/>
      <dgm:spPr/>
      <dgm:t>
        <a:bodyPr/>
        <a:lstStyle/>
        <a:p>
          <a:endParaRPr lang="de-DE"/>
        </a:p>
      </dgm:t>
    </dgm:pt>
    <dgm:pt modelId="{2A243EF0-1FAF-4B00-BAA8-841CA67A8FA0}" type="sibTrans" cxnId="{215674F9-30EE-479D-A42D-B166D7C44980}">
      <dgm:prSet/>
      <dgm:spPr/>
      <dgm:t>
        <a:bodyPr/>
        <a:lstStyle/>
        <a:p>
          <a:endParaRPr lang="de-DE"/>
        </a:p>
      </dgm:t>
    </dgm:pt>
    <dgm:pt modelId="{FF64D809-641E-41CD-BFBC-AB7CC237ADCC}" type="pres">
      <dgm:prSet presAssocID="{3072830B-55BD-4C48-898C-491F3F90692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4B2338E8-D0FF-497D-AEC5-E600EAE75ABF}" type="pres">
      <dgm:prSet presAssocID="{0CE56511-5087-4024-B7EB-314661C4B8AC}" presName="composite" presStyleCnt="0"/>
      <dgm:spPr/>
    </dgm:pt>
    <dgm:pt modelId="{366122D7-9143-4AD3-88EF-1E11C482F207}" type="pres">
      <dgm:prSet presAssocID="{0CE56511-5087-4024-B7EB-314661C4B8AC}" presName="LShape" presStyleLbl="alignNode1" presStyleIdx="0" presStyleCnt="5"/>
      <dgm:spPr/>
    </dgm:pt>
    <dgm:pt modelId="{6107A648-DB90-42E5-A8FD-C3D693D18E3B}" type="pres">
      <dgm:prSet presAssocID="{0CE56511-5087-4024-B7EB-314661C4B8A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02A42A-4D16-493E-AF4C-1C70127B1284}" type="pres">
      <dgm:prSet presAssocID="{0CE56511-5087-4024-B7EB-314661C4B8AC}" presName="Triangle" presStyleLbl="alignNode1" presStyleIdx="1" presStyleCnt="5"/>
      <dgm:spPr/>
    </dgm:pt>
    <dgm:pt modelId="{4FDE6FB4-EEDD-47AD-9078-23ED4397D3B5}" type="pres">
      <dgm:prSet presAssocID="{A17C6AEC-B794-4933-BDA9-F57C11F106D6}" presName="sibTrans" presStyleCnt="0"/>
      <dgm:spPr/>
    </dgm:pt>
    <dgm:pt modelId="{2B5D458E-147F-4A01-A58F-21327744BC5C}" type="pres">
      <dgm:prSet presAssocID="{A17C6AEC-B794-4933-BDA9-F57C11F106D6}" presName="space" presStyleCnt="0"/>
      <dgm:spPr/>
    </dgm:pt>
    <dgm:pt modelId="{42A9428F-7ECE-48D4-BD67-09E8F07BCC7A}" type="pres">
      <dgm:prSet presAssocID="{9D8C6C34-B024-4970-8559-322207BDDB56}" presName="composite" presStyleCnt="0"/>
      <dgm:spPr/>
    </dgm:pt>
    <dgm:pt modelId="{D87DEFEF-4A40-47E6-9788-0D0913387CE9}" type="pres">
      <dgm:prSet presAssocID="{9D8C6C34-B024-4970-8559-322207BDDB56}" presName="LShape" presStyleLbl="alignNode1" presStyleIdx="2" presStyleCnt="5"/>
      <dgm:spPr/>
    </dgm:pt>
    <dgm:pt modelId="{9020D91E-99B0-4DDC-904D-4E005ECF0F9D}" type="pres">
      <dgm:prSet presAssocID="{9D8C6C34-B024-4970-8559-322207BDDB5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AC0E45-3009-460E-A435-18C5CB2260E1}" type="pres">
      <dgm:prSet presAssocID="{9D8C6C34-B024-4970-8559-322207BDDB56}" presName="Triangle" presStyleLbl="alignNode1" presStyleIdx="3" presStyleCnt="5"/>
      <dgm:spPr/>
    </dgm:pt>
    <dgm:pt modelId="{C4FDF0BF-9558-49A9-BDF8-F10453A2120C}" type="pres">
      <dgm:prSet presAssocID="{0F439C94-4FBB-476B-B606-C932D37A3313}" presName="sibTrans" presStyleCnt="0"/>
      <dgm:spPr/>
    </dgm:pt>
    <dgm:pt modelId="{52F47728-CDCE-4DC0-ADF3-001992255F9B}" type="pres">
      <dgm:prSet presAssocID="{0F439C94-4FBB-476B-B606-C932D37A3313}" presName="space" presStyleCnt="0"/>
      <dgm:spPr/>
    </dgm:pt>
    <dgm:pt modelId="{7F92BF7F-F2ED-44F3-A91E-BA7B8B995EDA}" type="pres">
      <dgm:prSet presAssocID="{453BD6EC-A426-4675-88BD-194DB6D3DFA1}" presName="composite" presStyleCnt="0"/>
      <dgm:spPr/>
    </dgm:pt>
    <dgm:pt modelId="{0A7DA295-FBA4-4C8E-9694-EC1FFEBB83ED}" type="pres">
      <dgm:prSet presAssocID="{453BD6EC-A426-4675-88BD-194DB6D3DFA1}" presName="LShape" presStyleLbl="alignNode1" presStyleIdx="4" presStyleCnt="5"/>
      <dgm:spPr/>
    </dgm:pt>
    <dgm:pt modelId="{5987E6D4-3621-46E2-84D0-E9A40B95ED75}" type="pres">
      <dgm:prSet presAssocID="{453BD6EC-A426-4675-88BD-194DB6D3DFA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44F7B53-D09B-4627-BCDA-6F528F7FB319}" srcId="{3072830B-55BD-4C48-898C-491F3F90692D}" destId="{9D8C6C34-B024-4970-8559-322207BDDB56}" srcOrd="1" destOrd="0" parTransId="{C2996248-5FA1-4CAD-90C4-945968FFC44B}" sibTransId="{0F439C94-4FBB-476B-B606-C932D37A3313}"/>
    <dgm:cxn modelId="{B4914209-88B7-470E-9BE0-F5E195C6CEAD}" type="presOf" srcId="{0CE56511-5087-4024-B7EB-314661C4B8AC}" destId="{6107A648-DB90-42E5-A8FD-C3D693D18E3B}" srcOrd="0" destOrd="0" presId="urn:microsoft.com/office/officeart/2009/3/layout/StepUpProcess"/>
    <dgm:cxn modelId="{A66801BD-570A-47A3-A977-76DA5DD6DB93}" type="presOf" srcId="{9D8C6C34-B024-4970-8559-322207BDDB56}" destId="{9020D91E-99B0-4DDC-904D-4E005ECF0F9D}" srcOrd="0" destOrd="0" presId="urn:microsoft.com/office/officeart/2009/3/layout/StepUpProcess"/>
    <dgm:cxn modelId="{215674F9-30EE-479D-A42D-B166D7C44980}" srcId="{3072830B-55BD-4C48-898C-491F3F90692D}" destId="{453BD6EC-A426-4675-88BD-194DB6D3DFA1}" srcOrd="2" destOrd="0" parTransId="{C7EF085F-5BB6-4E49-98FF-FC9CCCB0438E}" sibTransId="{2A243EF0-1FAF-4B00-BAA8-841CA67A8FA0}"/>
    <dgm:cxn modelId="{91E1B525-3C63-4C54-826D-597E6374B943}" type="presOf" srcId="{3072830B-55BD-4C48-898C-491F3F90692D}" destId="{FF64D809-641E-41CD-BFBC-AB7CC237ADCC}" srcOrd="0" destOrd="0" presId="urn:microsoft.com/office/officeart/2009/3/layout/StepUpProcess"/>
    <dgm:cxn modelId="{7D62DBD6-8F0A-4B73-A977-FD51E5EF2981}" type="presOf" srcId="{453BD6EC-A426-4675-88BD-194DB6D3DFA1}" destId="{5987E6D4-3621-46E2-84D0-E9A40B95ED75}" srcOrd="0" destOrd="0" presId="urn:microsoft.com/office/officeart/2009/3/layout/StepUpProcess"/>
    <dgm:cxn modelId="{406E5C1D-7F3D-4857-98A4-F15293ED3C2E}" srcId="{3072830B-55BD-4C48-898C-491F3F90692D}" destId="{0CE56511-5087-4024-B7EB-314661C4B8AC}" srcOrd="0" destOrd="0" parTransId="{3A198514-5401-4C1A-A33F-82CA3797B155}" sibTransId="{A17C6AEC-B794-4933-BDA9-F57C11F106D6}"/>
    <dgm:cxn modelId="{4F2D845A-BBAF-4663-8403-2BC9BF337386}" type="presParOf" srcId="{FF64D809-641E-41CD-BFBC-AB7CC237ADCC}" destId="{4B2338E8-D0FF-497D-AEC5-E600EAE75ABF}" srcOrd="0" destOrd="0" presId="urn:microsoft.com/office/officeart/2009/3/layout/StepUpProcess"/>
    <dgm:cxn modelId="{1DD32B91-325E-40CE-BA88-77BE368CB8F9}" type="presParOf" srcId="{4B2338E8-D0FF-497D-AEC5-E600EAE75ABF}" destId="{366122D7-9143-4AD3-88EF-1E11C482F207}" srcOrd="0" destOrd="0" presId="urn:microsoft.com/office/officeart/2009/3/layout/StepUpProcess"/>
    <dgm:cxn modelId="{465DE60A-A622-4FB4-814F-710C05C62361}" type="presParOf" srcId="{4B2338E8-D0FF-497D-AEC5-E600EAE75ABF}" destId="{6107A648-DB90-42E5-A8FD-C3D693D18E3B}" srcOrd="1" destOrd="0" presId="urn:microsoft.com/office/officeart/2009/3/layout/StepUpProcess"/>
    <dgm:cxn modelId="{01A3DEF5-9389-4BCF-A26C-40DE64184377}" type="presParOf" srcId="{4B2338E8-D0FF-497D-AEC5-E600EAE75ABF}" destId="{5002A42A-4D16-493E-AF4C-1C70127B1284}" srcOrd="2" destOrd="0" presId="urn:microsoft.com/office/officeart/2009/3/layout/StepUpProcess"/>
    <dgm:cxn modelId="{B9BAB4C8-E7C9-4E98-8E0E-2D87710764BC}" type="presParOf" srcId="{FF64D809-641E-41CD-BFBC-AB7CC237ADCC}" destId="{4FDE6FB4-EEDD-47AD-9078-23ED4397D3B5}" srcOrd="1" destOrd="0" presId="urn:microsoft.com/office/officeart/2009/3/layout/StepUpProcess"/>
    <dgm:cxn modelId="{E634ADBA-E38A-469B-B4DB-F09EE094602B}" type="presParOf" srcId="{4FDE6FB4-EEDD-47AD-9078-23ED4397D3B5}" destId="{2B5D458E-147F-4A01-A58F-21327744BC5C}" srcOrd="0" destOrd="0" presId="urn:microsoft.com/office/officeart/2009/3/layout/StepUpProcess"/>
    <dgm:cxn modelId="{F2ACA752-93F2-4D83-94F2-D089862AA6AD}" type="presParOf" srcId="{FF64D809-641E-41CD-BFBC-AB7CC237ADCC}" destId="{42A9428F-7ECE-48D4-BD67-09E8F07BCC7A}" srcOrd="2" destOrd="0" presId="urn:microsoft.com/office/officeart/2009/3/layout/StepUpProcess"/>
    <dgm:cxn modelId="{30A5843B-E4B5-4159-A29F-EDB544B5480A}" type="presParOf" srcId="{42A9428F-7ECE-48D4-BD67-09E8F07BCC7A}" destId="{D87DEFEF-4A40-47E6-9788-0D0913387CE9}" srcOrd="0" destOrd="0" presId="urn:microsoft.com/office/officeart/2009/3/layout/StepUpProcess"/>
    <dgm:cxn modelId="{52A7E4C3-D494-4222-B89E-E53C3CC36D56}" type="presParOf" srcId="{42A9428F-7ECE-48D4-BD67-09E8F07BCC7A}" destId="{9020D91E-99B0-4DDC-904D-4E005ECF0F9D}" srcOrd="1" destOrd="0" presId="urn:microsoft.com/office/officeart/2009/3/layout/StepUpProcess"/>
    <dgm:cxn modelId="{573157DB-BCE3-4591-9E8F-D3B73C47D6C8}" type="presParOf" srcId="{42A9428F-7ECE-48D4-BD67-09E8F07BCC7A}" destId="{A3AC0E45-3009-460E-A435-18C5CB2260E1}" srcOrd="2" destOrd="0" presId="urn:microsoft.com/office/officeart/2009/3/layout/StepUpProcess"/>
    <dgm:cxn modelId="{44C98976-D0D1-4B36-89A6-0F8D6005248A}" type="presParOf" srcId="{FF64D809-641E-41CD-BFBC-AB7CC237ADCC}" destId="{C4FDF0BF-9558-49A9-BDF8-F10453A2120C}" srcOrd="3" destOrd="0" presId="urn:microsoft.com/office/officeart/2009/3/layout/StepUpProcess"/>
    <dgm:cxn modelId="{DB30A005-B8C6-4B9E-A014-AE28140A0CCF}" type="presParOf" srcId="{C4FDF0BF-9558-49A9-BDF8-F10453A2120C}" destId="{52F47728-CDCE-4DC0-ADF3-001992255F9B}" srcOrd="0" destOrd="0" presId="urn:microsoft.com/office/officeart/2009/3/layout/StepUpProcess"/>
    <dgm:cxn modelId="{81D7225C-2609-4416-A139-F34E5DF9A290}" type="presParOf" srcId="{FF64D809-641E-41CD-BFBC-AB7CC237ADCC}" destId="{7F92BF7F-F2ED-44F3-A91E-BA7B8B995EDA}" srcOrd="4" destOrd="0" presId="urn:microsoft.com/office/officeart/2009/3/layout/StepUpProcess"/>
    <dgm:cxn modelId="{94D1F8FA-6F76-491A-8F88-A3A6B57D72E9}" type="presParOf" srcId="{7F92BF7F-F2ED-44F3-A91E-BA7B8B995EDA}" destId="{0A7DA295-FBA4-4C8E-9694-EC1FFEBB83ED}" srcOrd="0" destOrd="0" presId="urn:microsoft.com/office/officeart/2009/3/layout/StepUpProcess"/>
    <dgm:cxn modelId="{D30CD568-F614-4B60-BB62-4C82E64D1186}" type="presParOf" srcId="{7F92BF7F-F2ED-44F3-A91E-BA7B8B995EDA}" destId="{5987E6D4-3621-46E2-84D0-E9A40B95ED7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64ADA-A9C3-48CE-8347-ED667CE16ED6}">
      <dsp:nvSpPr>
        <dsp:cNvPr id="0" name=""/>
        <dsp:cNvSpPr/>
      </dsp:nvSpPr>
      <dsp:spPr>
        <a:xfrm>
          <a:off x="1474889" y="-256737"/>
          <a:ext cx="5043109" cy="5043109"/>
        </a:xfrm>
        <a:prstGeom prst="circularArrow">
          <a:avLst>
            <a:gd name="adj1" fmla="val 5544"/>
            <a:gd name="adj2" fmla="val 330680"/>
            <a:gd name="adj3" fmla="val 13901868"/>
            <a:gd name="adj4" fmla="val 17309783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741B13-0897-40C2-8F2B-9BB5AA3049AA}">
      <dsp:nvSpPr>
        <dsp:cNvPr id="0" name=""/>
        <dsp:cNvSpPr/>
      </dsp:nvSpPr>
      <dsp:spPr>
        <a:xfrm>
          <a:off x="2880443" y="1629"/>
          <a:ext cx="2232001" cy="6498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de-DE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(9</a:t>
          </a:r>
          <a:r>
            <a:rPr kumimoji="0" lang="de-DE" sz="1800" b="0" i="0" u="none" strike="noStrike" kern="1200" cap="none" spc="0" normalizeH="0" baseline="0" noProof="0">
              <a:ln/>
              <a:effectLst/>
              <a:uLnTx/>
              <a:uFillTx/>
              <a:latin typeface="Calibri"/>
              <a:ea typeface="+mn-ea"/>
              <a:cs typeface="+mn-cs"/>
            </a:rPr>
            <a:t>) Diagnostik &amp; </a:t>
          </a:r>
          <a:r>
            <a:rPr kumimoji="0" lang="de-DE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Schulentwicklung</a:t>
          </a:r>
          <a:endParaRPr lang="de-DE" sz="1800" kern="1200" dirty="0"/>
        </a:p>
      </dsp:txBody>
      <dsp:txXfrm>
        <a:off x="2912164" y="33350"/>
        <a:ext cx="2168559" cy="586370"/>
      </dsp:txXfrm>
    </dsp:sp>
    <dsp:sp modelId="{B0D3CCDC-C10B-47A8-B946-1A43B4312188}">
      <dsp:nvSpPr>
        <dsp:cNvPr id="0" name=""/>
        <dsp:cNvSpPr/>
      </dsp:nvSpPr>
      <dsp:spPr>
        <a:xfrm>
          <a:off x="5106577" y="864103"/>
          <a:ext cx="2232001" cy="6498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de-DE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(1) Einführung</a:t>
          </a:r>
          <a:endParaRPr lang="de-DE" sz="1800" kern="1200" dirty="0"/>
        </a:p>
      </dsp:txBody>
      <dsp:txXfrm>
        <a:off x="5138298" y="895824"/>
        <a:ext cx="2168559" cy="586370"/>
      </dsp:txXfrm>
    </dsp:sp>
    <dsp:sp modelId="{5B0873A4-F700-4F29-9748-98C5C8521A46}">
      <dsp:nvSpPr>
        <dsp:cNvPr id="0" name=""/>
        <dsp:cNvSpPr/>
      </dsp:nvSpPr>
      <dsp:spPr>
        <a:xfrm>
          <a:off x="5601889" y="1800194"/>
          <a:ext cx="2232001" cy="6498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de-DE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(2) Grundlagen Unterrichtsplanung</a:t>
          </a:r>
          <a:endParaRPr lang="de-DE" sz="1800" kern="1200" dirty="0"/>
        </a:p>
      </dsp:txBody>
      <dsp:txXfrm>
        <a:off x="5633610" y="1831915"/>
        <a:ext cx="2168559" cy="586370"/>
      </dsp:txXfrm>
    </dsp:sp>
    <dsp:sp modelId="{8662FC47-0303-4D47-8B68-4B9CB86DE8E5}">
      <dsp:nvSpPr>
        <dsp:cNvPr id="0" name=""/>
        <dsp:cNvSpPr/>
      </dsp:nvSpPr>
      <dsp:spPr>
        <a:xfrm>
          <a:off x="5328593" y="2808315"/>
          <a:ext cx="2232001" cy="6498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5715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de-DE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(3) Fachvokabular</a:t>
          </a:r>
          <a:endParaRPr lang="de-DE" sz="1800" kern="1200" dirty="0"/>
        </a:p>
      </dsp:txBody>
      <dsp:txXfrm>
        <a:off x="5360314" y="2840036"/>
        <a:ext cx="2168559" cy="586370"/>
      </dsp:txXfrm>
    </dsp:sp>
    <dsp:sp modelId="{134C7451-639C-4FBE-AA6F-5299AC7B02C6}">
      <dsp:nvSpPr>
        <dsp:cNvPr id="0" name=""/>
        <dsp:cNvSpPr/>
      </dsp:nvSpPr>
      <dsp:spPr>
        <a:xfrm>
          <a:off x="4325691" y="3816431"/>
          <a:ext cx="2232001" cy="6498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de-DE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(4</a:t>
          </a:r>
          <a:r>
            <a:rPr kumimoji="0" lang="de-DE" sz="18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) Fachtexte</a:t>
          </a:r>
          <a:endParaRPr lang="de-DE" sz="1800" kern="1200" dirty="0"/>
        </a:p>
      </dsp:txBody>
      <dsp:txXfrm>
        <a:off x="4357412" y="3848152"/>
        <a:ext cx="2168559" cy="586370"/>
      </dsp:txXfrm>
    </dsp:sp>
    <dsp:sp modelId="{0B8155CE-6EE0-4AF4-894D-E04F676935EB}">
      <dsp:nvSpPr>
        <dsp:cNvPr id="0" name=""/>
        <dsp:cNvSpPr/>
      </dsp:nvSpPr>
      <dsp:spPr>
        <a:xfrm>
          <a:off x="1440155" y="3816434"/>
          <a:ext cx="2232001" cy="6498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de-DE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(5) Lesestrategien</a:t>
          </a:r>
          <a:endParaRPr lang="de-DE" sz="1800" kern="1200" dirty="0"/>
        </a:p>
      </dsp:txBody>
      <dsp:txXfrm>
        <a:off x="1471876" y="3848155"/>
        <a:ext cx="2168559" cy="586370"/>
      </dsp:txXfrm>
    </dsp:sp>
    <dsp:sp modelId="{696611D4-6ECB-43EC-9631-563BE88C2595}">
      <dsp:nvSpPr>
        <dsp:cNvPr id="0" name=""/>
        <dsp:cNvSpPr/>
      </dsp:nvSpPr>
      <dsp:spPr>
        <a:xfrm>
          <a:off x="591896" y="2808298"/>
          <a:ext cx="2232001" cy="6498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de-DE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(6) Schreibstrategien</a:t>
          </a:r>
          <a:endParaRPr lang="de-DE" sz="1800" kern="1200" dirty="0"/>
        </a:p>
      </dsp:txBody>
      <dsp:txXfrm>
        <a:off x="623617" y="2840019"/>
        <a:ext cx="2168559" cy="586370"/>
      </dsp:txXfrm>
    </dsp:sp>
    <dsp:sp modelId="{E822C1D9-1126-4C86-AF63-B48D0FF35DD5}">
      <dsp:nvSpPr>
        <dsp:cNvPr id="0" name=""/>
        <dsp:cNvSpPr/>
      </dsp:nvSpPr>
      <dsp:spPr>
        <a:xfrm>
          <a:off x="348683" y="1800196"/>
          <a:ext cx="2232001" cy="6498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de-DE" sz="1800" kern="1200" dirty="0"/>
            <a:t>(7) Mehrsprachige</a:t>
          </a:r>
          <a:r>
            <a:rPr lang="de-DE" sz="1800" kern="1200" baseline="0" dirty="0"/>
            <a:t> Lernende</a:t>
          </a:r>
          <a:endParaRPr lang="de-DE" sz="1800" kern="1200" dirty="0"/>
        </a:p>
      </dsp:txBody>
      <dsp:txXfrm>
        <a:off x="380404" y="1831917"/>
        <a:ext cx="2168559" cy="586370"/>
      </dsp:txXfrm>
    </dsp:sp>
    <dsp:sp modelId="{3C1A539E-6DA6-44CB-8349-72FEDF1C9AA3}">
      <dsp:nvSpPr>
        <dsp:cNvPr id="0" name=""/>
        <dsp:cNvSpPr/>
      </dsp:nvSpPr>
      <dsp:spPr>
        <a:xfrm>
          <a:off x="356373" y="864095"/>
          <a:ext cx="2232001" cy="6498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kumimoji="0" lang="de-DE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(8) Lesemotivation &amp;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kumimoji="0" lang="de-DE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Eigenständiges Lesen</a:t>
          </a:r>
          <a:endParaRPr lang="de-DE" sz="1800" kern="1200" dirty="0"/>
        </a:p>
      </dsp:txBody>
      <dsp:txXfrm>
        <a:off x="388094" y="895816"/>
        <a:ext cx="2168559" cy="58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21C71-D269-4FFD-952A-9AE5DC4B9B2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0F418-02CE-4E7F-9BEC-B0029360B6F6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Wortschatz – Bereiche und Wortschatzarbeit</a:t>
          </a:r>
        </a:p>
      </dsp:txBody>
      <dsp:txXfrm>
        <a:off x="564979" y="406400"/>
        <a:ext cx="5475833" cy="812800"/>
      </dsp:txXfrm>
    </dsp:sp>
    <dsp:sp modelId="{96B7B8B9-476C-41FB-8427-EA8667FC2966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1B21A-D74E-4F9A-A307-630D7F477CDC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Methoden der Wortschatzarbeit</a:t>
          </a:r>
        </a:p>
      </dsp:txBody>
      <dsp:txXfrm>
        <a:off x="860432" y="1625599"/>
        <a:ext cx="5180380" cy="812800"/>
      </dsp:txXfrm>
    </dsp:sp>
    <dsp:sp modelId="{FD19C5A6-F81C-4DCB-94D5-639C3CCB2AE3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6EED0-412C-46E9-AFF9-4000C0B933DA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Leitfragen zur Unterrichtsplanung</a:t>
          </a:r>
        </a:p>
      </dsp:txBody>
      <dsp:txXfrm>
        <a:off x="564979" y="2844800"/>
        <a:ext cx="5475833" cy="812800"/>
      </dsp:txXfrm>
    </dsp:sp>
    <dsp:sp modelId="{162759CB-A7C1-44EB-A508-59779EC2060E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4B013-AF18-46E4-B991-1290D5433DA3}">
      <dsp:nvSpPr>
        <dsp:cNvPr id="0" name=""/>
        <dsp:cNvSpPr/>
      </dsp:nvSpPr>
      <dsp:spPr>
        <a:xfrm>
          <a:off x="1562371" y="326988"/>
          <a:ext cx="4596990" cy="4596990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Wortschatz-arbeit</a:t>
          </a:r>
        </a:p>
      </dsp:txBody>
      <dsp:txXfrm>
        <a:off x="3918876" y="1013800"/>
        <a:ext cx="1559693" cy="1067158"/>
      </dsp:txXfrm>
    </dsp:sp>
    <dsp:sp modelId="{4CD28FFF-E876-473C-BA7F-366ED3D3ABDD}">
      <dsp:nvSpPr>
        <dsp:cNvPr id="0" name=""/>
        <dsp:cNvSpPr/>
      </dsp:nvSpPr>
      <dsp:spPr>
        <a:xfrm>
          <a:off x="1401477" y="548628"/>
          <a:ext cx="4596990" cy="4596990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Wortschatz-arten</a:t>
          </a:r>
        </a:p>
      </dsp:txBody>
      <dsp:txXfrm>
        <a:off x="4405939" y="2628219"/>
        <a:ext cx="1368152" cy="1154720"/>
      </dsp:txXfrm>
    </dsp:sp>
    <dsp:sp modelId="{BCE0D130-FA1D-4148-ABD5-56CD054D357F}">
      <dsp:nvSpPr>
        <dsp:cNvPr id="0" name=""/>
        <dsp:cNvSpPr/>
      </dsp:nvSpPr>
      <dsp:spPr>
        <a:xfrm>
          <a:off x="1401477" y="548628"/>
          <a:ext cx="4596990" cy="4596990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Alltags-, Bildungs- und Fachwortschatz</a:t>
          </a:r>
        </a:p>
      </dsp:txBody>
      <dsp:txXfrm>
        <a:off x="2879081" y="3996371"/>
        <a:ext cx="1641782" cy="985069"/>
      </dsp:txXfrm>
    </dsp:sp>
    <dsp:sp modelId="{D5A995FA-5B3C-4761-AE4A-854DB158A773}">
      <dsp:nvSpPr>
        <dsp:cNvPr id="0" name=""/>
        <dsp:cNvSpPr/>
      </dsp:nvSpPr>
      <dsp:spPr>
        <a:xfrm>
          <a:off x="1401477" y="548628"/>
          <a:ext cx="4596990" cy="4596990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Wortbildung</a:t>
          </a:r>
        </a:p>
      </dsp:txBody>
      <dsp:txXfrm>
        <a:off x="1620381" y="2628219"/>
        <a:ext cx="1368152" cy="1154720"/>
      </dsp:txXfrm>
    </dsp:sp>
    <dsp:sp modelId="{02FDCB0A-B15C-44A4-BF54-FFAA52CDB1DB}">
      <dsp:nvSpPr>
        <dsp:cNvPr id="0" name=""/>
        <dsp:cNvSpPr/>
      </dsp:nvSpPr>
      <dsp:spPr>
        <a:xfrm>
          <a:off x="1401477" y="548628"/>
          <a:ext cx="4596990" cy="4596990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Wortschatz: Forschungs-prinzipien</a:t>
          </a:r>
          <a:endParaRPr lang="de-DE" sz="1800" kern="1200" dirty="0"/>
        </a:p>
      </dsp:txBody>
      <dsp:txXfrm>
        <a:off x="2071871" y="1249122"/>
        <a:ext cx="1559693" cy="1067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122D7-9143-4AD3-88EF-1E11C482F207}">
      <dsp:nvSpPr>
        <dsp:cNvPr id="0" name=""/>
        <dsp:cNvSpPr/>
      </dsp:nvSpPr>
      <dsp:spPr>
        <a:xfrm rot="5400000">
          <a:off x="2215612" y="592449"/>
          <a:ext cx="1022295" cy="170107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7A648-DB90-42E5-A8FD-C3D693D18E3B}">
      <dsp:nvSpPr>
        <dsp:cNvPr id="0" name=""/>
        <dsp:cNvSpPr/>
      </dsp:nvSpPr>
      <dsp:spPr>
        <a:xfrm>
          <a:off x="2044966" y="1100704"/>
          <a:ext cx="1535741" cy="1346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/>
            <a:t>bildliche Darstellungen</a:t>
          </a:r>
          <a:endParaRPr lang="de-DE" sz="1900" kern="1200" dirty="0"/>
        </a:p>
      </dsp:txBody>
      <dsp:txXfrm>
        <a:off x="2044966" y="1100704"/>
        <a:ext cx="1535741" cy="1346167"/>
      </dsp:txXfrm>
    </dsp:sp>
    <dsp:sp modelId="{5002A42A-4D16-493E-AF4C-1C70127B1284}">
      <dsp:nvSpPr>
        <dsp:cNvPr id="0" name=""/>
        <dsp:cNvSpPr/>
      </dsp:nvSpPr>
      <dsp:spPr>
        <a:xfrm>
          <a:off x="3290945" y="467213"/>
          <a:ext cx="289762" cy="289762"/>
        </a:xfrm>
        <a:prstGeom prst="triangle">
          <a:avLst>
            <a:gd name="adj" fmla="val 10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DEFEF-4A40-47E6-9788-0D0913387CE9}">
      <dsp:nvSpPr>
        <dsp:cNvPr id="0" name=""/>
        <dsp:cNvSpPr/>
      </dsp:nvSpPr>
      <dsp:spPr>
        <a:xfrm rot="5400000">
          <a:off x="4095659" y="127229"/>
          <a:ext cx="1022295" cy="170107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0D91E-99B0-4DDC-904D-4E005ECF0F9D}">
      <dsp:nvSpPr>
        <dsp:cNvPr id="0" name=""/>
        <dsp:cNvSpPr/>
      </dsp:nvSpPr>
      <dsp:spPr>
        <a:xfrm>
          <a:off x="3925013" y="635484"/>
          <a:ext cx="1535741" cy="1346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/>
            <a:t>einfache Erklärungen</a:t>
          </a:r>
          <a:endParaRPr lang="de-DE" sz="1900" kern="1200" dirty="0"/>
        </a:p>
      </dsp:txBody>
      <dsp:txXfrm>
        <a:off x="3925013" y="635484"/>
        <a:ext cx="1535741" cy="1346167"/>
      </dsp:txXfrm>
    </dsp:sp>
    <dsp:sp modelId="{A3AC0E45-3009-460E-A435-18C5CB2260E1}">
      <dsp:nvSpPr>
        <dsp:cNvPr id="0" name=""/>
        <dsp:cNvSpPr/>
      </dsp:nvSpPr>
      <dsp:spPr>
        <a:xfrm>
          <a:off x="5170992" y="1994"/>
          <a:ext cx="289762" cy="289762"/>
        </a:xfrm>
        <a:prstGeom prst="triangle">
          <a:avLst>
            <a:gd name="adj" fmla="val 10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DA295-FBA4-4C8E-9694-EC1FFEBB83ED}">
      <dsp:nvSpPr>
        <dsp:cNvPr id="0" name=""/>
        <dsp:cNvSpPr/>
      </dsp:nvSpPr>
      <dsp:spPr>
        <a:xfrm rot="5400000">
          <a:off x="5975706" y="-337989"/>
          <a:ext cx="1022295" cy="170107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7E6D4-3621-46E2-84D0-E9A40B95ED75}">
      <dsp:nvSpPr>
        <dsp:cNvPr id="0" name=""/>
        <dsp:cNvSpPr/>
      </dsp:nvSpPr>
      <dsp:spPr>
        <a:xfrm>
          <a:off x="5805060" y="170265"/>
          <a:ext cx="1535741" cy="1346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/>
            <a:t>komplexe Definitionen</a:t>
          </a:r>
          <a:endParaRPr lang="de-DE" sz="1900" kern="1200" dirty="0"/>
        </a:p>
      </dsp:txBody>
      <dsp:txXfrm>
        <a:off x="5805060" y="170265"/>
        <a:ext cx="1535741" cy="1346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199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5FF8D-9311-4407-A3A9-97E1D02B18A1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31116-AC31-4588-BB05-E7350721AD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6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87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sollte möglichst viele Beispiele vorgestellt werden, um die verschiedenen Herangehendweisen zu zeigen.</a:t>
            </a:r>
          </a:p>
          <a:p>
            <a:r>
              <a:rPr lang="de-DE" dirty="0"/>
              <a:t>Evtl. ist auch die Einbindung einer PA möglich – welchen Aspekt haben Sie nicht verstanden?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Dieses Bild zeigt,</a:t>
            </a:r>
            <a:r>
              <a:rPr lang="en-US" baseline="0" dirty="0"/>
              <a:t> wie ein feines Netzwerk aus Worten (und vielfältigen Bedeutungen) im menschlichen Gehirn aussehen könnten: </a:t>
            </a:r>
          </a:p>
          <a:p>
            <a:r>
              <a:rPr lang="en-US" baseline="0" dirty="0"/>
              <a:t>Ein großes Netz miteinander verbundenener größerer und kleinerer Knoten. Jeder Knoten steht für ein Wort, das sich durch die Verbindung mit weiteren Worten zu einem Begriff formt. </a:t>
            </a:r>
          </a:p>
          <a:p>
            <a:r>
              <a:rPr lang="en-US" baseline="0" dirty="0"/>
              <a:t>Eine Vielzahl von Knoten mit festen Verbindungen ist das, was wir erreichen wollen – also eine möglichst großes Wissensnetz innerhalb eines Kopfes.</a:t>
            </a:r>
          </a:p>
          <a:p>
            <a:endParaRPr lang="en-US" baseline="0" dirty="0"/>
          </a:p>
          <a:p>
            <a:r>
              <a:rPr lang="de-DE" dirty="0"/>
              <a:t>Eine der grundlegenden Theorien hierfür ist sicherlich die Schema-Theorie, welche Bartlett bereits 1932 ausführlich dargestellt hat. Seine Forschung zeigt bis heute Auswirkungen, denn die Schema-Theorie wurde seitdem nie wiederlegt, sondern vielmehr konkretisiert, weiter untersucht und auf den Unterricht bezogen erforscht.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4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Die Wichtigkeit eines Begriffes hängt vom Lehr-/Lernziel der Stunde 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Bestimmen Sie eine – begrenzte – Wörter/Begriffsliste für die Lektion, engen Sie diese auf eine handhabbare Zahl ein und ordnen Sie diese in die 4 Wörterebenen ein.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Wählen Sie die Begriffe aus, die eine ganz besondere Aufmerksamkeit vor dem Lesen erfordern und solche, die für die Phase der anschließenden Bearbeitung/Diskussion warten können!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Und: Entfernen Sie die Begriffe, die nicht mit der Lektion eng verbunden sind.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Denken Sie daran: Weniger ist mehr!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04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Die Fachbegriffe-Mauer: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Wenn </a:t>
            </a:r>
            <a:r>
              <a:rPr lang="de-DE" noProof="0" dirty="0"/>
              <a:t>Sie die Liste</a:t>
            </a:r>
            <a:r>
              <a:rPr lang="de-DE" baseline="0" noProof="0" dirty="0"/>
              <a:t> zusammengestellt haben, empfiehlt es sich diese auf Kärtchen zu schreiben und zusammen mit den wichtigsten Wörtern der Unterrichtseinheit oder Lektion z.B. in einer Fachbegriffe-Mauer an einer zentralen Stelle im Klassenraum zu platzieren.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noProof="0" dirty="0"/>
              <a:t>Hinweis: ABD-Darium - Methode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noProof="0" dirty="0"/>
              <a:t>Gestalten Sie diese Fachbegriffe-Mauern nicht kompliziert!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noProof="0" dirty="0"/>
              <a:t>Suchen Sie einen guten Platz- egal ob Pinnwand, Tafel oder Magnetboard.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noProof="0" dirty="0"/>
              <a:t>Organisieren Sie die Begriffe so, wie Sie es für sinnvoll halten – alphabetisch, konzeptionell, thematisch usw.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noProof="0" dirty="0"/>
              <a:t>Während des Schul(halb)jahres fügen Sie neue Begriffe hinzu, die für das Verständnis des Unterrichtsgegenstand grundlegend sind.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noProof="0" dirty="0"/>
              <a:t>Laden Sie die Schülerinnen und Schüler dazu, selbst Wege zu finden, um sich die Begriffe einzuprägen – alles ist hier erlaubt!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noProof="0" dirty="0"/>
              <a:t>Vor allem können die Lernenden mit Bildern, Symbolen und eigenen Definitionen arbeiten – all dies führt zu einem vertieften Verstehen, also der nachhaltigen „An-Eignung“ der Begriffe.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1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Die Fachbegriffe-Mauer: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Wenn </a:t>
            </a:r>
            <a:r>
              <a:rPr lang="de-DE" noProof="0" dirty="0"/>
              <a:t>Sie die Liste</a:t>
            </a:r>
            <a:r>
              <a:rPr lang="de-DE" baseline="0" noProof="0" dirty="0"/>
              <a:t> zusammengestellt haben, empfiehlt es sich diese auf Kärtchen zu schreiben und zusammen mit den wichtigsten Wörtern der Unterrichtseinheit oder Lektion z.B. in einer Fachbegriffe-Mauer an einer zentralen Stelle im Klassenraum zu platzieren.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noProof="0" dirty="0"/>
              <a:t>Gestalten Sie diese Fachbegriffe-Mauern nicht kompliziert!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noProof="0" dirty="0"/>
              <a:t>Suchen Sie einen guten Platz- egal ob Pinnwand, Tafel oder Magnetboard.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noProof="0" dirty="0"/>
              <a:t>Organisieren Sie die Begriffe so, wie Sie es für sinnvoll halten – alphabetisch, konzeptionell, thematisch usw.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noProof="0" dirty="0"/>
              <a:t>Während des Schul(halb)jahres fügen Sie neue Begriffe hinzu, die für das Verständnis des Unterrichtsgegenstand grundlegend sind.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noProof="0" dirty="0"/>
              <a:t>Laden Sie die Schülerinnen und Schüler dazu, selbst Wege zu finden, um sich die Begriffe einzuprägen – alles ist hier erlaubt!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noProof="0" dirty="0"/>
              <a:t>Vor allem können die Lernenden mit Bildern, Symbolen und eigenen Definitionen arbeiten – all dies führt zu einem vertieften Verstehen, also der nachhaltigen „An-Eignung“ der Begriffe.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3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beste Weg, um Schülerinnen </a:t>
            </a:r>
            <a:r>
              <a:rPr lang="de-DE" baseline="0" dirty="0"/>
              <a:t>und Schülern zu zeigen, wie die „Anreicherung“ eines Begriffs, also der verstehende Zugriff auf das Wort, funktionieren kann ist das Modellieren und Vormachen.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Suchen Sie ein einigermaßen bekanntes Wort aus.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Zeigen Sie durch lautes Denken ihre Worterklärung und benutzen Sie dabei bekannte Satzmuster und personalisierende Wörter wie ich, du, etwas und jemand.</a:t>
            </a:r>
          </a:p>
          <a:p>
            <a:endParaRPr lang="de-DE" baseline="0" dirty="0"/>
          </a:p>
          <a:p>
            <a:r>
              <a:rPr lang="de-DE" baseline="0" dirty="0"/>
              <a:t>Beispiel: Sagen wir, Sie wollen, dass ihre Schülerinnen und Schüler den Begriff „aufsässig“ lernen und verstehen.</a:t>
            </a:r>
          </a:p>
          <a:p>
            <a:r>
              <a:rPr lang="de-DE" baseline="0" dirty="0"/>
              <a:t>Ihr Modellieren könnte dann ungefähr so aussehen: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Wenn </a:t>
            </a:r>
            <a:r>
              <a:rPr lang="de-DE" u="sng" baseline="0" dirty="0"/>
              <a:t>jemand</a:t>
            </a:r>
            <a:r>
              <a:rPr lang="de-DE" baseline="0" dirty="0"/>
              <a:t> aufsässig ist, ist er unleidlich und unfreundlich.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Wenn du aufsässig bist, bist du nicht einverstanden mit dem, was jemand anders vorhat.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u="sng" baseline="0" dirty="0"/>
              <a:t>Ich</a:t>
            </a:r>
            <a:r>
              <a:rPr lang="de-DE" baseline="0" dirty="0"/>
              <a:t> habe eine zwei Jahre alte Enkeltochter, die extrem aufsässig ist, wenn sie sich gegen das Ins-Bett-Gehen am Abend wehrt.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u="sng" baseline="0" dirty="0"/>
              <a:t>Du</a:t>
            </a:r>
            <a:r>
              <a:rPr lang="de-DE" baseline="0" dirty="0"/>
              <a:t> handelst dickköpfig und eigensinnig, </a:t>
            </a:r>
            <a:r>
              <a:rPr lang="de-DE" u="sng" baseline="0" dirty="0"/>
              <a:t>du</a:t>
            </a:r>
            <a:r>
              <a:rPr lang="de-DE" baseline="0" dirty="0"/>
              <a:t> möchtest nicht kontrolliert werden.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u="sng" baseline="0" dirty="0"/>
              <a:t>Jemand</a:t>
            </a:r>
            <a:r>
              <a:rPr lang="de-DE" baseline="0" dirty="0"/>
              <a:t> der aufsässig dir gegenüber ist, macht nicht das, worum du ihn gebeten hast und tendiert dazu laut zu werden und ist unausstehlich.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u="sng" baseline="0" dirty="0"/>
              <a:t>Etwas</a:t>
            </a:r>
            <a:r>
              <a:rPr lang="de-DE" baseline="0" dirty="0"/>
              <a:t>, was ich über aufsässige Menschen gelernt habe, ist, dass es ganz schön schwierig und anstrengend ist, mit ihnen zusammen zu sein.</a:t>
            </a:r>
          </a:p>
          <a:p>
            <a:endParaRPr lang="de-DE" baseline="0" dirty="0"/>
          </a:p>
          <a:p>
            <a:r>
              <a:rPr lang="de-DE" baseline="0" dirty="0"/>
              <a:t>Bedeutung laut www.duden.de</a:t>
            </a:r>
          </a:p>
          <a:p>
            <a:pPr algn="l">
              <a:buFont typeface="+mj-lt"/>
              <a:buAutoNum type="alphaLcPeriod"/>
            </a:pPr>
            <a:r>
              <a:rPr lang="de-DE" b="1" i="0" dirty="0">
                <a:solidFill>
                  <a:srgbClr val="333333"/>
                </a:solidFill>
                <a:effectLst/>
                <a:latin typeface="P"/>
              </a:rPr>
              <a:t>widersetzlich, trotzig</a:t>
            </a:r>
          </a:p>
          <a:p>
            <a:pPr algn="l">
              <a:buFont typeface="+mj-lt"/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P"/>
              </a:rPr>
              <a:t>BEISPIELE</a:t>
            </a:r>
          </a:p>
          <a:p>
            <a:pPr marL="742950" lvl="1" indent="-285750" algn="l">
              <a:buFont typeface="+mj-lt"/>
              <a:buAutoNum type="alphaLcPeriod"/>
            </a:pPr>
            <a:r>
              <a:rPr lang="de-DE" b="0" i="0" dirty="0">
                <a:solidFill>
                  <a:srgbClr val="333333"/>
                </a:solidFill>
                <a:effectLst/>
                <a:latin typeface="P"/>
              </a:rPr>
              <a:t>ein aufsässiges Kind</a:t>
            </a:r>
          </a:p>
          <a:p>
            <a:pPr marL="742950" lvl="1" indent="-285750" algn="l">
              <a:buFont typeface="+mj-lt"/>
              <a:buAutoNum type="alphaLcPeriod"/>
            </a:pPr>
            <a:r>
              <a:rPr lang="de-DE" b="0" i="0" dirty="0">
                <a:solidFill>
                  <a:srgbClr val="333333"/>
                </a:solidFill>
                <a:effectLst/>
                <a:latin typeface="P"/>
              </a:rPr>
              <a:t>aufsässig sein</a:t>
            </a:r>
          </a:p>
          <a:p>
            <a:pPr marL="742950" lvl="1" indent="-285750" algn="l">
              <a:buFont typeface="+mj-lt"/>
              <a:buAutoNum type="alphaLcPeriod"/>
            </a:pPr>
            <a:r>
              <a:rPr lang="de-DE" b="0" i="0" dirty="0">
                <a:solidFill>
                  <a:srgbClr val="333333"/>
                </a:solidFill>
                <a:effectLst/>
                <a:latin typeface="P"/>
              </a:rPr>
              <a:t>sich aufsässig gegen jemanden verhalten</a:t>
            </a:r>
          </a:p>
          <a:p>
            <a:pPr algn="l">
              <a:buFont typeface="+mj-lt"/>
              <a:buNone/>
            </a:pPr>
            <a:r>
              <a:rPr lang="de-DE" b="1" i="0" dirty="0">
                <a:solidFill>
                  <a:srgbClr val="333333"/>
                </a:solidFill>
                <a:effectLst/>
                <a:latin typeface="P"/>
              </a:rPr>
              <a:t>b. rebellisch, sich auflehnend</a:t>
            </a:r>
          </a:p>
          <a:p>
            <a:pPr algn="l">
              <a:buFont typeface="+mj-lt"/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P"/>
              </a:rPr>
              <a:t>BEISPIELE</a:t>
            </a:r>
          </a:p>
          <a:p>
            <a:pPr marL="742950" lvl="1" indent="-285750" algn="l">
              <a:buFont typeface="+mj-lt"/>
              <a:buAutoNum type="alphaLcPeriod"/>
            </a:pPr>
            <a:r>
              <a:rPr lang="de-DE" b="0" i="0" dirty="0">
                <a:solidFill>
                  <a:srgbClr val="333333"/>
                </a:solidFill>
                <a:effectLst/>
                <a:latin typeface="P"/>
              </a:rPr>
              <a:t>aufsässige Reden führen</a:t>
            </a:r>
          </a:p>
          <a:p>
            <a:pPr marL="742950" lvl="1" indent="-285750" algn="l">
              <a:buFont typeface="+mj-lt"/>
              <a:buAutoNum type="alphaLcPeriod"/>
            </a:pPr>
            <a:r>
              <a:rPr lang="de-DE" b="0" i="0" dirty="0">
                <a:solidFill>
                  <a:srgbClr val="333333"/>
                </a:solidFill>
                <a:effectLst/>
                <a:latin typeface="P"/>
              </a:rPr>
              <a:t>das Volk ist aufsässig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9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Es hat sich gezeigt, dass</a:t>
            </a:r>
            <a:r>
              <a:rPr lang="de-DE" baseline="0" dirty="0"/>
              <a:t> die Wortkombination auch eine sinnvolle Hilfe für die Lernenden ist, um Basiskonzepte für eine Klassenarbeit oder eine Prüfung zu wiederholen.</a:t>
            </a:r>
          </a:p>
          <a:p>
            <a:endParaRPr lang="de-DE" dirty="0"/>
          </a:p>
          <a:p>
            <a:r>
              <a:rPr lang="de-DE" dirty="0"/>
              <a:t>Die Aufgabe 3, die zugleich Abschlussaufgabe</a:t>
            </a:r>
            <a:r>
              <a:rPr lang="de-DE" baseline="0" dirty="0"/>
              <a:t> ist, stellt eine kleine Anwendung des vorgestellten „Werkzeuges“ zur </a:t>
            </a:r>
            <a:r>
              <a:rPr lang="de-DE" b="1" baseline="0" dirty="0"/>
              <a:t>Wortkombination als metakognitives Werkzeug </a:t>
            </a:r>
            <a:r>
              <a:rPr lang="de-DE" b="0" baseline="0" dirty="0"/>
              <a:t>dar</a:t>
            </a:r>
            <a:r>
              <a:rPr lang="de-DE" b="1" baseline="0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22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>
              <a:solidFill>
                <a:srgbClr val="333333"/>
              </a:solidFill>
              <a:effectLst/>
              <a:latin typeface="P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94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24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>
                <a:solidFill>
                  <a:schemeClr val="tx1"/>
                </a:solidFill>
              </a:rPr>
              <a:t>Definitionen werden von Lernerinnen und Lernern oft als unpräzise und unvollständige Aussage fehlverstanden. Die </a:t>
            </a:r>
            <a:r>
              <a:rPr lang="de-DE" b="1" dirty="0">
                <a:solidFill>
                  <a:schemeClr val="tx1"/>
                </a:solidFill>
              </a:rPr>
              <a:t>Vermittlung der Bestandteile </a:t>
            </a:r>
            <a:r>
              <a:rPr lang="de-DE" dirty="0">
                <a:solidFill>
                  <a:schemeClr val="tx1"/>
                </a:solidFill>
              </a:rPr>
              <a:t>/ der Eigenschaften einer reichhaltigen Definition ist daher notwendig.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Unterstützung bei der „Produktion“ einer reichhaltigen Definition als Zwischenschritt zum Schreiben einer vollständigen Erklärung.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Hilfsmittel Concept Map zu einem Begriff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dirty="0">
                <a:solidFill>
                  <a:schemeClr val="tx1"/>
                </a:solidFill>
              </a:rPr>
              <a:t>Hinweise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Geben Sie den Lernerinnen und Lernern anfangs mindestens zwei Quellen (min. ein Fachbuch) vor.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Die Lernerinnen und Lerner sollten beim Lesen der Quellen wichtige Wörter (auch Einheiten etc.) notieren, welche in der zugehörigen Definition vorkommen müssen / sollten.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Unterstützen Sie ggf. mit Hilfe des ABC-Dariums, der Wortwand etc.</a:t>
            </a:r>
            <a:endParaRPr lang="de-DE" dirty="0"/>
          </a:p>
          <a:p>
            <a:endParaRPr lang="de-DE" dirty="0"/>
          </a:p>
          <a:p>
            <a:r>
              <a:rPr lang="de-DE" dirty="0"/>
              <a:t>Der beste Weg, um Schülerinnen und Schüler</a:t>
            </a:r>
            <a:r>
              <a:rPr lang="de-DE" baseline="0" dirty="0"/>
              <a:t> zu zeigen, wie die „Anreicherung“ eines Begriffs, also der verstehende Zugriff auf das Wort, funktionieren kann ist das Modellieren und Vormachen.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Suchen Sie ein einigermaßen bekanntes Wort aus.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Zeigen Sie durch lautes Denken ihre Worterklärung und benutzen Sie dabei bekannte Satzmuster und personalisierende Wörter wie ich, du, etwas und jemand.</a:t>
            </a:r>
          </a:p>
          <a:p>
            <a:endParaRPr lang="de-DE" baseline="0" dirty="0"/>
          </a:p>
          <a:p>
            <a:r>
              <a:rPr lang="de-DE" baseline="0" dirty="0"/>
              <a:t>Beispiel: Sagen wir, Sie wollen, dass ihre Schülerinnen und Schüler den Begriff „aufsässig“ lernen und verstehen.</a:t>
            </a:r>
          </a:p>
          <a:p>
            <a:r>
              <a:rPr lang="de-DE" baseline="0" dirty="0"/>
              <a:t>Ihr Modellieren könnte dann ungefähr so aussehen: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Wenn </a:t>
            </a:r>
            <a:r>
              <a:rPr lang="de-DE" u="sng" baseline="0" dirty="0"/>
              <a:t>jemand</a:t>
            </a:r>
            <a:r>
              <a:rPr lang="de-DE" baseline="0" dirty="0"/>
              <a:t> aufsässig ist, ist er unleidlich und unfreundlich.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Wenn du aufsässig bist, bist du nicht einverstanden mit dem, was jemand anders vorhat.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u="sng" baseline="0" dirty="0"/>
              <a:t>Ich</a:t>
            </a:r>
            <a:r>
              <a:rPr lang="de-DE" baseline="0" dirty="0"/>
              <a:t> habe eine zwei Jahre alte Enkeltochter, die extrem aufsässig ist, wenn sie sich gegen das Ins-Bett-Gehen am Abend wehrt.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u="sng" baseline="0" dirty="0"/>
              <a:t>Du</a:t>
            </a:r>
            <a:r>
              <a:rPr lang="de-DE" baseline="0" dirty="0"/>
              <a:t> handelst dickköpfig und eigensinnig, </a:t>
            </a:r>
            <a:r>
              <a:rPr lang="de-DE" u="sng" baseline="0" dirty="0"/>
              <a:t>du</a:t>
            </a:r>
            <a:r>
              <a:rPr lang="de-DE" baseline="0" dirty="0"/>
              <a:t> möchtest nicht kontrolliert werden.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u="sng" baseline="0" dirty="0"/>
              <a:t>Jemand</a:t>
            </a:r>
            <a:r>
              <a:rPr lang="de-DE" baseline="0" dirty="0"/>
              <a:t> der aufsässig dir gegenüber ist, macht nicht das, worum du ihn gebeten hast und tendiert dazu laut zu werden und ist unausstehlich.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u="sng" baseline="0" dirty="0"/>
              <a:t>Etwas</a:t>
            </a:r>
            <a:r>
              <a:rPr lang="de-DE" baseline="0" dirty="0"/>
              <a:t>, was ich über aufsässige Menschen gelernt habe, ist, dass es ganz schön schwierig und anstrengend ist, mit ihnen zusammen zu sein.</a:t>
            </a:r>
          </a:p>
          <a:p>
            <a:endParaRPr lang="de-DE" baseline="0" dirty="0"/>
          </a:p>
          <a:p>
            <a:r>
              <a:rPr lang="de-DE" baseline="0" dirty="0"/>
              <a:t>Bedeutung laut www.duden.de</a:t>
            </a:r>
          </a:p>
          <a:p>
            <a:pPr algn="l">
              <a:buFont typeface="+mj-lt"/>
              <a:buAutoNum type="alphaLcPeriod"/>
            </a:pPr>
            <a:r>
              <a:rPr lang="de-DE" b="1" i="0" dirty="0">
                <a:solidFill>
                  <a:srgbClr val="333333"/>
                </a:solidFill>
                <a:effectLst/>
                <a:latin typeface="P"/>
              </a:rPr>
              <a:t> widersetzlich, trotzig</a:t>
            </a:r>
          </a:p>
          <a:p>
            <a:pPr algn="l">
              <a:buFont typeface="+mj-lt"/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P"/>
              </a:rPr>
              <a:t>BEISPIELE</a:t>
            </a:r>
          </a:p>
          <a:p>
            <a:pPr marL="742950" lvl="1" indent="-285750" algn="l">
              <a:buFont typeface="+mj-lt"/>
              <a:buAutoNum type="alphaLcPeriod"/>
            </a:pPr>
            <a:r>
              <a:rPr lang="de-DE" b="0" i="0" dirty="0">
                <a:solidFill>
                  <a:srgbClr val="333333"/>
                </a:solidFill>
                <a:effectLst/>
                <a:latin typeface="P"/>
              </a:rPr>
              <a:t>ein aufsässiges Kind</a:t>
            </a:r>
          </a:p>
          <a:p>
            <a:pPr marL="742950" lvl="1" indent="-285750" algn="l">
              <a:buFont typeface="+mj-lt"/>
              <a:buAutoNum type="alphaLcPeriod"/>
            </a:pPr>
            <a:r>
              <a:rPr lang="de-DE" b="0" i="0" dirty="0">
                <a:solidFill>
                  <a:srgbClr val="333333"/>
                </a:solidFill>
                <a:effectLst/>
                <a:latin typeface="P"/>
              </a:rPr>
              <a:t>aufsässig sein</a:t>
            </a:r>
          </a:p>
          <a:p>
            <a:pPr marL="742950" lvl="1" indent="-285750" algn="l">
              <a:buFont typeface="+mj-lt"/>
              <a:buAutoNum type="alphaLcPeriod"/>
            </a:pPr>
            <a:r>
              <a:rPr lang="de-DE" b="0" i="0" dirty="0">
                <a:solidFill>
                  <a:srgbClr val="333333"/>
                </a:solidFill>
                <a:effectLst/>
                <a:latin typeface="P"/>
              </a:rPr>
              <a:t>sich aufsässig gegen jemanden verhalten</a:t>
            </a:r>
          </a:p>
          <a:p>
            <a:pPr algn="l">
              <a:buFont typeface="+mj-lt"/>
              <a:buNone/>
            </a:pPr>
            <a:r>
              <a:rPr lang="de-DE" b="1" i="0" dirty="0">
                <a:solidFill>
                  <a:srgbClr val="333333"/>
                </a:solidFill>
                <a:effectLst/>
                <a:latin typeface="P"/>
              </a:rPr>
              <a:t>b. rebellisch, sich auflehnend</a:t>
            </a:r>
          </a:p>
          <a:p>
            <a:pPr algn="l">
              <a:buFont typeface="+mj-lt"/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P"/>
              </a:rPr>
              <a:t>BEISPIELE</a:t>
            </a:r>
          </a:p>
          <a:p>
            <a:pPr marL="742950" lvl="1" indent="-285750" algn="l">
              <a:buFont typeface="+mj-lt"/>
              <a:buAutoNum type="alphaLcPeriod"/>
            </a:pPr>
            <a:r>
              <a:rPr lang="de-DE" b="0" i="0" dirty="0">
                <a:solidFill>
                  <a:srgbClr val="333333"/>
                </a:solidFill>
                <a:effectLst/>
                <a:latin typeface="P"/>
              </a:rPr>
              <a:t>aufsässige Reden führen</a:t>
            </a:r>
          </a:p>
          <a:p>
            <a:pPr marL="742950" lvl="1" indent="-285750" algn="l">
              <a:buFont typeface="+mj-lt"/>
              <a:buAutoNum type="alphaLcPeriod"/>
            </a:pPr>
            <a:r>
              <a:rPr lang="de-DE" b="0" i="0" dirty="0">
                <a:solidFill>
                  <a:srgbClr val="333333"/>
                </a:solidFill>
                <a:effectLst/>
                <a:latin typeface="P"/>
              </a:rPr>
              <a:t>das Volk ist aufsässig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8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Folie ist abhängig davon, ob sich die Teilnehmer aus vorangegangenen Modulen bereits kennen.</a:t>
            </a:r>
          </a:p>
          <a:p>
            <a:endParaRPr lang="de-DE" dirty="0"/>
          </a:p>
          <a:p>
            <a:r>
              <a:rPr lang="de-DE" dirty="0"/>
              <a:t>Die Vorstellung kann beispielsweise ersetzt werden durch</a:t>
            </a:r>
          </a:p>
          <a:p>
            <a:pPr marL="171450" indent="-171450">
              <a:buFontTx/>
              <a:buChar char="-"/>
            </a:pPr>
            <a:r>
              <a:rPr lang="de-DE" dirty="0"/>
              <a:t>Erwartungen an die heutige Veranstaltung</a:t>
            </a:r>
          </a:p>
          <a:p>
            <a:pPr marL="171450" indent="-171450">
              <a:buFontTx/>
              <a:buChar char="-"/>
            </a:pPr>
            <a:r>
              <a:rPr lang="de-DE" dirty="0"/>
              <a:t>Bereits vorhandenes Wissen zu heutigen Thema</a:t>
            </a:r>
          </a:p>
          <a:p>
            <a:pPr marL="171450" indent="-171450">
              <a:buFontTx/>
              <a:buChar char="-"/>
            </a:pPr>
            <a:r>
              <a:rPr lang="de-DE" dirty="0"/>
              <a:t>Erfahrungen mit bisherigen Modulen.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12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sollte möglichst viele Beispiele vorgestellt werden, um die verschiedenen Herangehendweisen zu zeigen.</a:t>
            </a:r>
          </a:p>
          <a:p>
            <a:r>
              <a:rPr lang="de-DE" dirty="0"/>
              <a:t>Evtl. ist auch die Einbindung einer PA möglich – welchen Aspekt haben Sie nicht verstanden?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75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>
              <a:solidFill>
                <a:srgbClr val="333333"/>
              </a:solidFill>
              <a:effectLst/>
              <a:latin typeface="P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3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Es hat sich gezeigt, dass</a:t>
            </a:r>
            <a:r>
              <a:rPr lang="de-DE" baseline="0" dirty="0"/>
              <a:t> die Wortkombination auch eine sinnvolle Hilfe für die Lernenden ist, um Basiskonzepte für eine Klassenarbeit oder eine Prüfung zu wiederholen.</a:t>
            </a:r>
          </a:p>
          <a:p>
            <a:endParaRPr lang="de-DE" dirty="0"/>
          </a:p>
          <a:p>
            <a:r>
              <a:rPr lang="de-DE" dirty="0"/>
              <a:t>Die Aufgabe 3, die zugleich Abschlussaufgabe</a:t>
            </a:r>
            <a:r>
              <a:rPr lang="de-DE" baseline="0" dirty="0"/>
              <a:t> ist, stellt eine kleine Anwendung des vorgestellten „Werkzeuges“ zur </a:t>
            </a:r>
            <a:r>
              <a:rPr lang="de-DE" b="1" baseline="0" dirty="0"/>
              <a:t>Wortkombination als metakognitives Werkzeug </a:t>
            </a:r>
            <a:r>
              <a:rPr lang="de-DE" b="0" baseline="0" dirty="0"/>
              <a:t>dar</a:t>
            </a:r>
            <a:r>
              <a:rPr lang="de-DE" b="1" baseline="0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1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Es hat sich gezeigt, dass</a:t>
            </a:r>
            <a:r>
              <a:rPr lang="de-DE" baseline="0" dirty="0"/>
              <a:t> die Wortkombination auch eine sinnvolle Hilfe für die Lernenden ist, um Basiskonzepte für eine Klassenarbeit oder eine Prüfung zu wiederholen.</a:t>
            </a:r>
          </a:p>
          <a:p>
            <a:endParaRPr lang="de-DE" dirty="0"/>
          </a:p>
          <a:p>
            <a:r>
              <a:rPr lang="de-DE" dirty="0"/>
              <a:t>Die Aufgabe 3, die zugleich Abschlussaufgabe</a:t>
            </a:r>
            <a:r>
              <a:rPr lang="de-DE" baseline="0" dirty="0"/>
              <a:t> ist, stellt eine kleine Anwendung des vorgestellten „Werkzeuges“ zur </a:t>
            </a:r>
            <a:r>
              <a:rPr lang="de-DE" b="1" baseline="0" dirty="0"/>
              <a:t>Wortkombination als metakognitives Werkzeug </a:t>
            </a:r>
            <a:r>
              <a:rPr lang="de-DE" b="0" baseline="0" dirty="0"/>
              <a:t>dar</a:t>
            </a:r>
            <a:r>
              <a:rPr lang="de-DE" b="1" baseline="0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92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Es hat sich gezeigt, dass</a:t>
            </a:r>
            <a:r>
              <a:rPr lang="de-DE" baseline="0" dirty="0"/>
              <a:t> die Wortkombination auch eine sinnvolle Hilfe für die Lernenden ist, um Basiskonzepte für eine Klassenarbeit oder eine Prüfung zu wiederholen.</a:t>
            </a:r>
          </a:p>
          <a:p>
            <a:endParaRPr lang="de-DE" dirty="0"/>
          </a:p>
          <a:p>
            <a:r>
              <a:rPr lang="de-DE" dirty="0"/>
              <a:t>Die Aufgabe 3, die zugleich Abschlussaufgabe</a:t>
            </a:r>
            <a:r>
              <a:rPr lang="de-DE" baseline="0" dirty="0"/>
              <a:t> ist, stellt eine kleine Anwendung des vorgestellten „Werkzeuges“ zur </a:t>
            </a:r>
            <a:r>
              <a:rPr lang="de-DE" b="1" baseline="0" dirty="0"/>
              <a:t>Wortkombination als metakognitives Werkzeug </a:t>
            </a:r>
            <a:r>
              <a:rPr lang="de-DE" b="0" baseline="0" dirty="0"/>
              <a:t>dar</a:t>
            </a:r>
            <a:r>
              <a:rPr lang="de-DE" b="1" baseline="0" dirty="0"/>
              <a:t>. </a:t>
            </a:r>
          </a:p>
          <a:p>
            <a:endParaRPr lang="de-DE" b="1" baseline="0" dirty="0"/>
          </a:p>
          <a:p>
            <a:r>
              <a:rPr lang="de-DE" b="1" baseline="0" dirty="0"/>
              <a:t>Zusatzaufgabe: Fügen Sie auch hier passende Verben ein.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9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9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9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Beantworten Sie die folgenden Fragen für Ihren eigenen Unterricht – ergänzende Fragestellungen möglich: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Welche Techniken der Bedeutungserschließung wenden Sie bei der Einführung neuer Begriffe an?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Welche der genannten drei Methoden (oder weitere) für die Bedeutungserschließung finden Sie für Ihren Fachunterricht sinnvoll? Begründen Sie Ihre Aussage!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Inwiefern werden Ihre Lernenden bei der Erschließung neuer Fachwörter selbst aktiv? 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Wie können Sie die Aktivitäten der Lernenden erhöhen?</a:t>
            </a:r>
            <a:endParaRPr lang="de-DE" b="1" dirty="0">
              <a:solidFill>
                <a:schemeClr val="tx1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6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erinnern sich sicherlich an das Modell zur Concept Map aus Block 1.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Lernende beim Aufbau von strukturiertem (und zugleich reichhaltigen) Fach-Wortschatz zu unterstützen kann das von Schwartz und Raphael 1988 entwickelte Konzept der Concept Maps oder auf Deutsch etwa „Begriffslandkarte“ hilfreich sein.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enthält drei Elemente: </a:t>
            </a:r>
          </a:p>
          <a:p>
            <a:pPr marL="228600" indent="-228600"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Kategorie/das Konzept mit der Frage Was ist das/es? </a:t>
            </a:r>
          </a:p>
          <a:p>
            <a:pPr marL="228600" indent="-228600"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Eigenschaften mit der Frage Wie ist es? und </a:t>
            </a:r>
          </a:p>
          <a:p>
            <a:pPr marL="228600" indent="-228600"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Veranschaulichung mit der Frage: Welche Beispiele gibt es dafür?</a:t>
            </a:r>
          </a:p>
          <a:p>
            <a:pPr marL="228600" indent="-228600"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Ergänzend kann man noch einen Vergleich einführen, um den Begriff innerhalb der Kategorie abzugrenzen.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 der nächsten Folie zeigen wir Ihnen nochmals ein Beispiel.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8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Concept Map beinhaltet nun zwar wichtige Fachbegriffe, allerdings könnten Schüler diese wohl nur mit den Hilfsverben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haben, sein, machen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 Zusammenhang verwenden – was wiederum nicht dem höchsten Sprachniveau entspricht.</a:t>
            </a:r>
          </a:p>
          <a:p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Daher kann an dieser Stelle eine zusätzliche Hilfe in Form von Verben eingefügt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56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erinnern sich sicherlich an das Modell zur Concept Map aus Block 1.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Lernende beim Aufbau von strukturiertem (und zugleich reichhaltigen) Fach-Wortschatz zu unterstützen kann das von Schwartz und Raphael 1988 entwickelte Konzept der Concept Maps oder auf Deutsch etwa „Begriffslandkarte“ hilfreich sein.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enthält drei Elemente: </a:t>
            </a:r>
          </a:p>
          <a:p>
            <a:pPr marL="228600" indent="-228600"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Kategorie/das Konzept mit der Frage Was ist das/es? </a:t>
            </a:r>
          </a:p>
          <a:p>
            <a:pPr marL="228600" indent="-228600"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Eigenschaften mit der Frage Wie ist es? und </a:t>
            </a:r>
          </a:p>
          <a:p>
            <a:pPr marL="228600" indent="-228600"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Veranschaulichung mit der Frage: Welche Beispiele gibt es dafür?</a:t>
            </a:r>
          </a:p>
          <a:p>
            <a:pPr marL="228600" indent="-228600"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Ergänzend kann man noch einen Vergleich einführen, um den Begriff innerhalb der Kategorie abzugrenzen.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 der nächsten Folie zeigen wir Ihnen nochmals ein Beispiel.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5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sollte möglichst viele Beispiele vorgestellt werden, um die verschiedenen Herangehendweisen zu zeigen.</a:t>
            </a:r>
          </a:p>
          <a:p>
            <a:r>
              <a:rPr lang="de-DE" dirty="0"/>
              <a:t>Evtl. ist auch die Einbindung einer PA möglich – welchen Aspekt haben Sie nicht verstanden?</a:t>
            </a:r>
          </a:p>
          <a:p>
            <a:endParaRPr lang="de-DE" dirty="0"/>
          </a:p>
          <a:p>
            <a:r>
              <a:rPr lang="de-DE" dirty="0"/>
              <a:t>Zusatzaufgabe: Einfügen von fachspezifischen Verben.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1116-AC31-4588-BB05-E7350721AD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EEBEC6E7-68B0-4DDB-AEEF-4378954A4BCD}"/>
              </a:ext>
            </a:extLst>
          </p:cNvPr>
          <p:cNvSpPr txBox="1">
            <a:spLocks/>
          </p:cNvSpPr>
          <p:nvPr userDrawn="1"/>
        </p:nvSpPr>
        <p:spPr>
          <a:xfrm>
            <a:off x="3905464" y="3284984"/>
            <a:ext cx="5238535" cy="3005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bg1"/>
                </a:solidFill>
              </a:rPr>
              <a:t>Modul :</a:t>
            </a:r>
            <a:r>
              <a:rPr lang="de-DE" sz="3600" dirty="0">
                <a:solidFill>
                  <a:schemeClr val="bg1"/>
                </a:solidFill>
              </a:rPr>
              <a:t/>
            </a:r>
            <a:br>
              <a:rPr lang="de-DE" sz="3600" dirty="0">
                <a:solidFill>
                  <a:schemeClr val="bg1"/>
                </a:solidFill>
              </a:rPr>
            </a:br>
            <a:r>
              <a:rPr lang="de-DE" sz="3600" dirty="0">
                <a:solidFill>
                  <a:schemeClr val="bg1"/>
                </a:solidFill>
              </a:rPr>
              <a:t/>
            </a:r>
            <a:br>
              <a:rPr lang="de-DE" sz="3600" dirty="0">
                <a:solidFill>
                  <a:schemeClr val="bg1"/>
                </a:solidFill>
              </a:rPr>
            </a:br>
            <a:r>
              <a:rPr lang="de-DE" sz="3600" b="1" dirty="0">
                <a:solidFill>
                  <a:schemeClr val="bg1"/>
                </a:solidFill>
              </a:rPr>
              <a:t>Block :</a:t>
            </a:r>
            <a:br>
              <a:rPr lang="de-DE" sz="3600" b="1" dirty="0">
                <a:solidFill>
                  <a:schemeClr val="bg1"/>
                </a:solidFill>
              </a:rPr>
            </a:br>
            <a:r>
              <a:rPr lang="de-DE" sz="3600" dirty="0">
                <a:solidFill>
                  <a:schemeClr val="bg1"/>
                </a:solidFill>
              </a:rPr>
              <a:t/>
            </a:r>
            <a:br>
              <a:rPr lang="de-DE" sz="3600" dirty="0">
                <a:solidFill>
                  <a:schemeClr val="bg1"/>
                </a:solidFill>
              </a:rPr>
            </a:b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7045018-2D2F-41BF-85F4-834E2CC6B2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512" y="-27385"/>
            <a:ext cx="9216000" cy="6912000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CAB9BD09-2F36-4DE5-AD78-03A74798FC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4480" y="3356992"/>
            <a:ext cx="4788000" cy="2412000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Modul:</a:t>
            </a:r>
            <a:br>
              <a:rPr lang="de-DE" dirty="0"/>
            </a:b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Block: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E19AEB6A-B88B-482F-BBE0-0D2025BBF214}"/>
              </a:ext>
            </a:extLst>
          </p:cNvPr>
          <p:cNvSpPr/>
          <p:nvPr userDrawn="1"/>
        </p:nvSpPr>
        <p:spPr>
          <a:xfrm>
            <a:off x="395536" y="0"/>
            <a:ext cx="4968000" cy="18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FD8A45DD-1E28-471B-B4A7-7E259981D3A9}"/>
              </a:ext>
            </a:extLst>
          </p:cNvPr>
          <p:cNvSpPr/>
          <p:nvPr userDrawn="1"/>
        </p:nvSpPr>
        <p:spPr>
          <a:xfrm>
            <a:off x="5076056" y="116632"/>
            <a:ext cx="1476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82DA8EDD-8D3B-4BD8-A95C-31684EA5A937}"/>
              </a:ext>
            </a:extLst>
          </p:cNvPr>
          <p:cNvSpPr/>
          <p:nvPr userDrawn="1"/>
        </p:nvSpPr>
        <p:spPr>
          <a:xfrm>
            <a:off x="6012160" y="260648"/>
            <a:ext cx="9144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5" name="TextBox 4">
            <a:extLst>
              <a:ext uri="{FF2B5EF4-FFF2-40B4-BE49-F238E27FC236}">
                <a16:creationId xmlns:a16="http://schemas.microsoft.com/office/drawing/2014/main" id="{067FF892-9326-42CC-A491-2AC13B466245}"/>
              </a:ext>
            </a:extLst>
          </p:cNvPr>
          <p:cNvSpPr txBox="1"/>
          <p:nvPr userDrawn="1"/>
        </p:nvSpPr>
        <p:spPr>
          <a:xfrm>
            <a:off x="-180528" y="44624"/>
            <a:ext cx="68042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BaCuLit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Basic Curriculum for Teachers’ In-Service Training in Content Area Literacy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Fortbildung für Lehrkräfte zur Vermittlung fachbezogener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Lese- und Schreibkompetenzen</a:t>
            </a:r>
          </a:p>
        </p:txBody>
      </p:sp>
      <p:grpSp>
        <p:nvGrpSpPr>
          <p:cNvPr id="56" name="officeArt object">
            <a:extLst>
              <a:ext uri="{FF2B5EF4-FFF2-40B4-BE49-F238E27FC236}">
                <a16:creationId xmlns:a16="http://schemas.microsoft.com/office/drawing/2014/main" id="{4ACC0FEF-2456-4A7B-8655-9A90D8706162}"/>
              </a:ext>
            </a:extLst>
          </p:cNvPr>
          <p:cNvGrpSpPr>
            <a:grpSpLocks/>
          </p:cNvGrpSpPr>
          <p:nvPr userDrawn="1"/>
        </p:nvGrpSpPr>
        <p:grpSpPr>
          <a:xfrm flipH="1">
            <a:off x="755576" y="565777"/>
            <a:ext cx="6032500" cy="37742"/>
            <a:chOff x="-1" y="0"/>
            <a:chExt cx="6032500" cy="37742"/>
          </a:xfrm>
        </p:grpSpPr>
        <p:cxnSp>
          <p:nvCxnSpPr>
            <p:cNvPr id="57" name="Shape 1073741838">
              <a:extLst>
                <a:ext uri="{FF2B5EF4-FFF2-40B4-BE49-F238E27FC236}">
                  <a16:creationId xmlns:a16="http://schemas.microsoft.com/office/drawing/2014/main" id="{FC019192-C254-4F56-802B-7F760BFB4F82}"/>
                </a:ext>
              </a:extLst>
            </p:cNvPr>
            <p:cNvCxnSpPr/>
            <p:nvPr/>
          </p:nvCxnSpPr>
          <p:spPr>
            <a:xfrm>
              <a:off x="4829048" y="18870"/>
              <a:ext cx="1200605" cy="1"/>
            </a:xfrm>
            <a:prstGeom prst="line">
              <a:avLst/>
            </a:prstGeom>
            <a:noFill/>
            <a:ln w="38100" cap="flat">
              <a:solidFill>
                <a:srgbClr val="D0D0E1"/>
              </a:solidFill>
              <a:prstDash val="solid"/>
              <a:miter lim="400000"/>
            </a:ln>
            <a:effectLst/>
          </p:spPr>
        </p:cxnSp>
        <p:cxnSp>
          <p:nvCxnSpPr>
            <p:cNvPr id="58" name="Shape 1073741839">
              <a:extLst>
                <a:ext uri="{FF2B5EF4-FFF2-40B4-BE49-F238E27FC236}">
                  <a16:creationId xmlns:a16="http://schemas.microsoft.com/office/drawing/2014/main" id="{593FFC4A-72E7-41D0-B148-800177093FC2}"/>
                </a:ext>
              </a:extLst>
            </p:cNvPr>
            <p:cNvCxnSpPr/>
            <p:nvPr/>
          </p:nvCxnSpPr>
          <p:spPr>
            <a:xfrm>
              <a:off x="22361" y="18870"/>
              <a:ext cx="1203380" cy="1"/>
            </a:xfrm>
            <a:prstGeom prst="line">
              <a:avLst/>
            </a:prstGeom>
            <a:noFill/>
            <a:ln w="38100" cap="flat">
              <a:solidFill>
                <a:srgbClr val="9EAECD"/>
              </a:solidFill>
              <a:prstDash val="solid"/>
              <a:miter lim="400000"/>
            </a:ln>
            <a:effectLst/>
          </p:spPr>
        </p:cxnSp>
        <p:grpSp>
          <p:nvGrpSpPr>
            <p:cNvPr id="59" name="Group 1073741848">
              <a:extLst>
                <a:ext uri="{FF2B5EF4-FFF2-40B4-BE49-F238E27FC236}">
                  <a16:creationId xmlns:a16="http://schemas.microsoft.com/office/drawing/2014/main" id="{0BADB378-D455-452F-A20F-72C2BBD812EC}"/>
                </a:ext>
              </a:extLst>
            </p:cNvPr>
            <p:cNvGrpSpPr/>
            <p:nvPr/>
          </p:nvGrpSpPr>
          <p:grpSpPr>
            <a:xfrm>
              <a:off x="-1" y="0"/>
              <a:ext cx="6032500" cy="37742"/>
              <a:chOff x="0" y="0"/>
              <a:chExt cx="6032500" cy="37742"/>
            </a:xfrm>
          </p:grpSpPr>
          <p:cxnSp>
            <p:nvCxnSpPr>
              <p:cNvPr id="60" name="Shape 1073741840">
                <a:extLst>
                  <a:ext uri="{FF2B5EF4-FFF2-40B4-BE49-F238E27FC236}">
                    <a16:creationId xmlns:a16="http://schemas.microsoft.com/office/drawing/2014/main" id="{F8108661-A0D2-4EEA-8340-5F3EBCA83B68}"/>
                  </a:ext>
                </a:extLst>
              </p:cNvPr>
              <p:cNvCxnSpPr/>
              <p:nvPr/>
            </p:nvCxnSpPr>
            <p:spPr>
              <a:xfrm>
                <a:off x="2428877" y="18870"/>
                <a:ext cx="1200912" cy="1"/>
              </a:xfrm>
              <a:prstGeom prst="line">
                <a:avLst/>
              </a:prstGeom>
              <a:noFill/>
              <a:ln w="38100" cap="flat">
                <a:solidFill>
                  <a:srgbClr val="6C899F"/>
                </a:solidFill>
                <a:prstDash val="solid"/>
                <a:miter lim="400000"/>
              </a:ln>
              <a:effectLst/>
            </p:spPr>
          </p:cxnSp>
          <p:grpSp>
            <p:nvGrpSpPr>
              <p:cNvPr id="61" name="Group 1073741847">
                <a:extLst>
                  <a:ext uri="{FF2B5EF4-FFF2-40B4-BE49-F238E27FC236}">
                    <a16:creationId xmlns:a16="http://schemas.microsoft.com/office/drawing/2014/main" id="{D0BAD502-76C0-4067-99EB-2BEBD65155EB}"/>
                  </a:ext>
                </a:extLst>
              </p:cNvPr>
              <p:cNvGrpSpPr/>
              <p:nvPr/>
            </p:nvGrpSpPr>
            <p:grpSpPr>
              <a:xfrm>
                <a:off x="0" y="0"/>
                <a:ext cx="6032500" cy="37742"/>
                <a:chOff x="0" y="0"/>
                <a:chExt cx="6032500" cy="37741"/>
              </a:xfrm>
            </p:grpSpPr>
            <p:sp>
              <p:nvSpPr>
                <p:cNvPr id="62" name="Shape 1073741841">
                  <a:extLst>
                    <a:ext uri="{FF2B5EF4-FFF2-40B4-BE49-F238E27FC236}">
                      <a16:creationId xmlns:a16="http://schemas.microsoft.com/office/drawing/2014/main" id="{0A79893F-9EFA-41B6-88CD-FE0FABBC209C}"/>
                    </a:ext>
                  </a:extLst>
                </p:cNvPr>
                <p:cNvSpPr/>
                <p:nvPr/>
              </p:nvSpPr>
              <p:spPr>
                <a:xfrm>
                  <a:off x="600008" y="0"/>
                  <a:ext cx="1258004" cy="3774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EAECD"/>
                    </a:gs>
                    <a:gs pos="100000">
                      <a:srgbClr val="8EC2CD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Shape 1073741842">
                  <a:extLst>
                    <a:ext uri="{FF2B5EF4-FFF2-40B4-BE49-F238E27FC236}">
                      <a16:creationId xmlns:a16="http://schemas.microsoft.com/office/drawing/2014/main" id="{98465935-59BB-40BB-B002-C0829807032A}"/>
                    </a:ext>
                  </a:extLst>
                </p:cNvPr>
                <p:cNvSpPr/>
                <p:nvPr/>
              </p:nvSpPr>
              <p:spPr>
                <a:xfrm>
                  <a:off x="1858011" y="0"/>
                  <a:ext cx="1258004" cy="3774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C2CD"/>
                    </a:gs>
                    <a:gs pos="100000">
                      <a:srgbClr val="6C899F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Shape 1073741843">
                  <a:extLst>
                    <a:ext uri="{FF2B5EF4-FFF2-40B4-BE49-F238E27FC236}">
                      <a16:creationId xmlns:a16="http://schemas.microsoft.com/office/drawing/2014/main" id="{4CA34D7F-B787-4E51-9E90-C3F9AA89F48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00009" cy="3774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EAECD"/>
                    </a:gs>
                    <a:gs pos="100000">
                      <a:srgbClr val="FFFFFF"/>
                    </a:gs>
                  </a:gsLst>
                  <a:lin ang="108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Shape 1073741844">
                  <a:extLst>
                    <a:ext uri="{FF2B5EF4-FFF2-40B4-BE49-F238E27FC236}">
                      <a16:creationId xmlns:a16="http://schemas.microsoft.com/office/drawing/2014/main" id="{C4A99F5C-035B-4632-BCC3-A2DDD4ED28AE}"/>
                    </a:ext>
                  </a:extLst>
                </p:cNvPr>
                <p:cNvSpPr/>
                <p:nvPr/>
              </p:nvSpPr>
              <p:spPr>
                <a:xfrm>
                  <a:off x="3300871" y="0"/>
                  <a:ext cx="1258004" cy="3774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6C899F"/>
                    </a:gs>
                    <a:gs pos="100000">
                      <a:srgbClr val="5B3150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Shape 1073741845">
                  <a:extLst>
                    <a:ext uri="{FF2B5EF4-FFF2-40B4-BE49-F238E27FC236}">
                      <a16:creationId xmlns:a16="http://schemas.microsoft.com/office/drawing/2014/main" id="{70B573C6-678B-4F23-B664-976CCB27C232}"/>
                    </a:ext>
                  </a:extLst>
                </p:cNvPr>
                <p:cNvSpPr/>
                <p:nvPr/>
              </p:nvSpPr>
              <p:spPr>
                <a:xfrm>
                  <a:off x="4436776" y="0"/>
                  <a:ext cx="1258004" cy="3774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5B3150"/>
                    </a:gs>
                    <a:gs pos="100000">
                      <a:srgbClr val="D0D0E1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Shape 1073741846">
                  <a:extLst>
                    <a:ext uri="{FF2B5EF4-FFF2-40B4-BE49-F238E27FC236}">
                      <a16:creationId xmlns:a16="http://schemas.microsoft.com/office/drawing/2014/main" id="{1BF5E88F-2FC4-4257-8746-BDE0525E661F}"/>
                    </a:ext>
                  </a:extLst>
                </p:cNvPr>
                <p:cNvSpPr/>
                <p:nvPr/>
              </p:nvSpPr>
              <p:spPr>
                <a:xfrm>
                  <a:off x="5833074" y="0"/>
                  <a:ext cx="199426" cy="3774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D0D0E1"/>
                    </a:gs>
                    <a:gs pos="100000">
                      <a:srgbClr val="FFFFFF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68" name="Ellipse 67">
            <a:extLst>
              <a:ext uri="{FF2B5EF4-FFF2-40B4-BE49-F238E27FC236}">
                <a16:creationId xmlns:a16="http://schemas.microsoft.com/office/drawing/2014/main" id="{75B9C175-99BA-4CA6-A687-F7421CA58DC8}"/>
              </a:ext>
            </a:extLst>
          </p:cNvPr>
          <p:cNvSpPr/>
          <p:nvPr userDrawn="1"/>
        </p:nvSpPr>
        <p:spPr>
          <a:xfrm>
            <a:off x="1043608" y="2276872"/>
            <a:ext cx="2196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4129632-949F-4D97-A3FE-2FF5544D29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2" y="6123112"/>
            <a:ext cx="2589041" cy="72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E46542-C9B7-4CFF-BED5-9DF778157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7984" y="594586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pic>
        <p:nvPicPr>
          <p:cNvPr id="1034" name="Grafik 6" descr="Creative Commons Lizenzvertrag">
            <a:extLst>
              <a:ext uri="{FF2B5EF4-FFF2-40B4-BE49-F238E27FC236}">
                <a16:creationId xmlns:a16="http://schemas.microsoft.com/office/drawing/2014/main" id="{2FBF8664-4987-463F-929A-3580E5CC52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43989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B480266-D6C6-420E-A6D2-66D4DA882F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69242" y="638747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C6E2295A-6F85-4678-8FDD-98CF9EA689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11385"/>
            <a:ext cx="2195276" cy="21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4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-Austaus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603042-2E5E-49EC-A746-13875C55A79E}"/>
              </a:ext>
            </a:extLst>
          </p:cNvPr>
          <p:cNvSpPr txBox="1"/>
          <p:nvPr userDrawn="1"/>
        </p:nvSpPr>
        <p:spPr>
          <a:xfrm>
            <a:off x="0" y="652534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919282EF-514A-455B-94E5-6BC43662B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9" y="1341438"/>
            <a:ext cx="3384375" cy="431981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002E1060-9123-461C-A2C4-F84FA1F69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9689" y="1337317"/>
            <a:ext cx="3384375" cy="431981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A81B279-628F-4FAA-9791-A8AF01F0C1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069935"/>
            <a:ext cx="1836000" cy="1836000"/>
          </a:xfrm>
          <a:prstGeom prst="rect">
            <a:avLst/>
          </a:prstGeom>
        </p:spPr>
      </p:pic>
      <p:pic>
        <p:nvPicPr>
          <p:cNvPr id="15" name="Grafik 6" descr="Creative Commons Lizenzvertrag">
            <a:extLst>
              <a:ext uri="{FF2B5EF4-FFF2-40B4-BE49-F238E27FC236}">
                <a16:creationId xmlns:a16="http://schemas.microsoft.com/office/drawing/2014/main" id="{36E0FCD5-7A19-41B6-AE2E-A9C0A2788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6C620641-F643-4128-845D-AEE1C9B4C0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itel 4">
            <a:extLst>
              <a:ext uri="{FF2B5EF4-FFF2-40B4-BE49-F238E27FC236}">
                <a16:creationId xmlns:a16="http://schemas.microsoft.com/office/drawing/2014/main" id="{4DA0D405-0257-4B75-9484-92A6E3F3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768F243-308D-4690-8B67-5CFF5B270E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58ECBB5A-B37A-4FD7-A9E7-38297A579A52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45396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k-Pair-Sha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603042-2E5E-49EC-A746-13875C55A79E}"/>
              </a:ext>
            </a:extLst>
          </p:cNvPr>
          <p:cNvSpPr txBox="1"/>
          <p:nvPr userDrawn="1"/>
        </p:nvSpPr>
        <p:spPr>
          <a:xfrm>
            <a:off x="0" y="652534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919282EF-514A-455B-94E5-6BC43662B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341438"/>
            <a:ext cx="6851827" cy="431981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 descr="Ein Bild, das LEGO, Spielzeug enthält.&#10;&#10;Automatisch generierte Beschreibung">
            <a:extLst>
              <a:ext uri="{FF2B5EF4-FFF2-40B4-BE49-F238E27FC236}">
                <a16:creationId xmlns:a16="http://schemas.microsoft.com/office/drawing/2014/main" id="{0E7FFCAC-CE19-47EF-8AF3-9B3294F62D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060287"/>
            <a:ext cx="1836000" cy="1836000"/>
          </a:xfrm>
          <a:prstGeom prst="rect">
            <a:avLst/>
          </a:prstGeom>
        </p:spPr>
      </p:pic>
      <p:pic>
        <p:nvPicPr>
          <p:cNvPr id="13" name="Grafik 6" descr="Creative Commons Lizenzvertrag">
            <a:extLst>
              <a:ext uri="{FF2B5EF4-FFF2-40B4-BE49-F238E27FC236}">
                <a16:creationId xmlns:a16="http://schemas.microsoft.com/office/drawing/2014/main" id="{1E63925C-7A48-4D7F-99C6-EB28BA814C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44D1F88E-CC15-48E3-92C9-6B8C6057C3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itel 4">
            <a:extLst>
              <a:ext uri="{FF2B5EF4-FFF2-40B4-BE49-F238E27FC236}">
                <a16:creationId xmlns:a16="http://schemas.microsoft.com/office/drawing/2014/main" id="{BA58DBEC-25EC-4417-A137-70ED785E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33B7C47-1D6D-494B-9182-F47CF7A80D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22A3EF67-1901-4360-8C20-65A7B3CA2C32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82273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k-Pair-Sha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603042-2E5E-49EC-A746-13875C55A79E}"/>
              </a:ext>
            </a:extLst>
          </p:cNvPr>
          <p:cNvSpPr txBox="1"/>
          <p:nvPr userDrawn="1"/>
        </p:nvSpPr>
        <p:spPr>
          <a:xfrm>
            <a:off x="0" y="652534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919282EF-514A-455B-94E5-6BC43662B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9" y="1341438"/>
            <a:ext cx="3384375" cy="431981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002E1060-9123-461C-A2C4-F84FA1F69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9689" y="1337317"/>
            <a:ext cx="3384375" cy="431981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5" name="Grafik 14" descr="Ein Bild, das LEGO, Spielzeug enthält.&#10;&#10;Automatisch generierte Beschreibung">
            <a:extLst>
              <a:ext uri="{FF2B5EF4-FFF2-40B4-BE49-F238E27FC236}">
                <a16:creationId xmlns:a16="http://schemas.microsoft.com/office/drawing/2014/main" id="{D2ABE451-5EAD-4263-8C9C-99D0EF6AF7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060287"/>
            <a:ext cx="1836000" cy="1836000"/>
          </a:xfrm>
          <a:prstGeom prst="rect">
            <a:avLst/>
          </a:prstGeom>
        </p:spPr>
      </p:pic>
      <p:pic>
        <p:nvPicPr>
          <p:cNvPr id="13" name="Grafik 6" descr="Creative Commons Lizenzvertrag">
            <a:extLst>
              <a:ext uri="{FF2B5EF4-FFF2-40B4-BE49-F238E27FC236}">
                <a16:creationId xmlns:a16="http://schemas.microsoft.com/office/drawing/2014/main" id="{3DC0D342-D802-4279-B6C8-59F5096A09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7E023F70-480E-4E45-90C3-D76D812159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itel 4">
            <a:extLst>
              <a:ext uri="{FF2B5EF4-FFF2-40B4-BE49-F238E27FC236}">
                <a16:creationId xmlns:a16="http://schemas.microsoft.com/office/drawing/2014/main" id="{BDB57E82-7268-4B69-B252-5A178EAA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8C176FD-A08B-4A33-A48D-F668BB2560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C6D90003-D8EC-4E7D-9D27-FE743B467BD9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79855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eauftr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603042-2E5E-49EC-A746-13875C55A79E}"/>
              </a:ext>
            </a:extLst>
          </p:cNvPr>
          <p:cNvSpPr txBox="1"/>
          <p:nvPr userDrawn="1"/>
        </p:nvSpPr>
        <p:spPr>
          <a:xfrm>
            <a:off x="0" y="652534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E1F306-6308-4B43-8A4B-D0C76DCA76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04" y="1071277"/>
            <a:ext cx="1836000" cy="1836000"/>
          </a:xfrm>
          <a:prstGeom prst="rect">
            <a:avLst/>
          </a:prstGeom>
        </p:spPr>
      </p:pic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8B40609A-0508-4DA8-9C0B-5280A878DA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341438"/>
            <a:ext cx="6851827" cy="4319810"/>
          </a:xfrm>
        </p:spPr>
        <p:txBody>
          <a:bodyPr/>
          <a:lstStyle>
            <a:lvl1pPr marL="342900" indent="-342900"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6" descr="Creative Commons Lizenzvertrag">
            <a:extLst>
              <a:ext uri="{FF2B5EF4-FFF2-40B4-BE49-F238E27FC236}">
                <a16:creationId xmlns:a16="http://schemas.microsoft.com/office/drawing/2014/main" id="{2196563B-B75D-4C55-8EF9-DD237CBF2F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E5A72512-FB75-445F-995C-63DB89A470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itel 4">
            <a:extLst>
              <a:ext uri="{FF2B5EF4-FFF2-40B4-BE49-F238E27FC236}">
                <a16:creationId xmlns:a16="http://schemas.microsoft.com/office/drawing/2014/main" id="{24B48BCE-B39C-47EB-AB5A-CF16057D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9A9AEAF-C700-401A-957A-2DB5178D25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18" name="Foliennummernplatzhalter 3">
            <a:extLst>
              <a:ext uri="{FF2B5EF4-FFF2-40B4-BE49-F238E27FC236}">
                <a16:creationId xmlns:a16="http://schemas.microsoft.com/office/drawing/2014/main" id="{4E90405C-655F-4D7A-9077-5C4D799DB81F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516452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beitsauftra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603042-2E5E-49EC-A746-13875C55A79E}"/>
              </a:ext>
            </a:extLst>
          </p:cNvPr>
          <p:cNvSpPr txBox="1"/>
          <p:nvPr userDrawn="1"/>
        </p:nvSpPr>
        <p:spPr>
          <a:xfrm>
            <a:off x="0" y="652534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6CDFC70-19B7-4CFA-B0A2-D83FCDAF81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082267"/>
            <a:ext cx="1836000" cy="1836000"/>
          </a:xfrm>
          <a:prstGeom prst="rect">
            <a:avLst/>
          </a:prstGeom>
        </p:spPr>
      </p:pic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21A22438-095C-4858-8879-0689BD8237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341438"/>
            <a:ext cx="6851827" cy="4319810"/>
          </a:xfrm>
        </p:spPr>
        <p:txBody>
          <a:bodyPr/>
          <a:lstStyle>
            <a:lvl1pPr marL="342900" indent="-342900"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5" name="Grafik 6" descr="Creative Commons Lizenzvertrag">
            <a:extLst>
              <a:ext uri="{FF2B5EF4-FFF2-40B4-BE49-F238E27FC236}">
                <a16:creationId xmlns:a16="http://schemas.microsoft.com/office/drawing/2014/main" id="{A7B8408C-AD5A-4C5C-974D-4E80AC9477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46960414-6B28-4829-B88C-C87FDB2771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itel 4">
            <a:extLst>
              <a:ext uri="{FF2B5EF4-FFF2-40B4-BE49-F238E27FC236}">
                <a16:creationId xmlns:a16="http://schemas.microsoft.com/office/drawing/2014/main" id="{C4AD15E9-F32B-452C-B86B-2B59746F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DC21F11-B9F2-4D2E-A2BC-70797FE801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E8A29F57-0457-49F3-AF0E-20172F077730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525051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w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603042-2E5E-49EC-A746-13875C55A79E}"/>
              </a:ext>
            </a:extLst>
          </p:cNvPr>
          <p:cNvSpPr txBox="1"/>
          <p:nvPr userDrawn="1"/>
        </p:nvSpPr>
        <p:spPr>
          <a:xfrm>
            <a:off x="0" y="652534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6EB5C9-0708-44D5-A2C3-2AB42792AD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28" y="1071907"/>
            <a:ext cx="1836000" cy="1836000"/>
          </a:xfrm>
          <a:prstGeom prst="rect">
            <a:avLst/>
          </a:prstGeom>
        </p:spPr>
      </p:pic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CDA6299B-89D9-4805-907D-E32EF8B0FA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341438"/>
            <a:ext cx="6851827" cy="4319810"/>
          </a:xfrm>
        </p:spPr>
        <p:txBody>
          <a:bodyPr/>
          <a:lstStyle>
            <a:lvl1pPr marL="342900" indent="-342900"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6" descr="Creative Commons Lizenzvertrag">
            <a:extLst>
              <a:ext uri="{FF2B5EF4-FFF2-40B4-BE49-F238E27FC236}">
                <a16:creationId xmlns:a16="http://schemas.microsoft.com/office/drawing/2014/main" id="{3A6C2456-52F5-4AC8-AA86-B20896E4B1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0D87EB89-7415-4011-A532-2C05377BF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itel 4">
            <a:extLst>
              <a:ext uri="{FF2B5EF4-FFF2-40B4-BE49-F238E27FC236}">
                <a16:creationId xmlns:a16="http://schemas.microsoft.com/office/drawing/2014/main" id="{6BDB3EEC-536C-462B-9F4D-6AD25B8D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896381F-F6C6-4D42-AF87-922F197A8B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18" name="Foliennummernplatzhalter 3">
            <a:extLst>
              <a:ext uri="{FF2B5EF4-FFF2-40B4-BE49-F238E27FC236}">
                <a16:creationId xmlns:a16="http://schemas.microsoft.com/office/drawing/2014/main" id="{B638A8A5-F117-4746-898E-175420F451A1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617871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et-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603042-2E5E-49EC-A746-13875C55A79E}"/>
              </a:ext>
            </a:extLst>
          </p:cNvPr>
          <p:cNvSpPr txBox="1"/>
          <p:nvPr userDrawn="1"/>
        </p:nvSpPr>
        <p:spPr>
          <a:xfrm>
            <a:off x="0" y="652534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4597C96-7B23-4B84-B810-BF9F08C7D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12" y="1087160"/>
            <a:ext cx="1836000" cy="1836000"/>
          </a:xfrm>
          <a:prstGeom prst="rect">
            <a:avLst/>
          </a:prstGeom>
        </p:spPr>
      </p:pic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4FA1809B-6AE2-4AFE-98EF-1498568080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341438"/>
            <a:ext cx="6851827" cy="4319810"/>
          </a:xfrm>
        </p:spPr>
        <p:txBody>
          <a:bodyPr/>
          <a:lstStyle>
            <a:lvl1pPr marL="342900" indent="-342900"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6" descr="Creative Commons Lizenzvertrag">
            <a:extLst>
              <a:ext uri="{FF2B5EF4-FFF2-40B4-BE49-F238E27FC236}">
                <a16:creationId xmlns:a16="http://schemas.microsoft.com/office/drawing/2014/main" id="{9840D880-A173-4306-9E4E-159D87CF4D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C7C042CA-074F-4CCE-8A56-98C64CE33A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itel 4">
            <a:extLst>
              <a:ext uri="{FF2B5EF4-FFF2-40B4-BE49-F238E27FC236}">
                <a16:creationId xmlns:a16="http://schemas.microsoft.com/office/drawing/2014/main" id="{EC64AD68-37BF-4675-9636-2A617C59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066D2BA-5519-426E-8221-FF228DE02A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18" name="Foliennummernplatzhalter 3">
            <a:extLst>
              <a:ext uri="{FF2B5EF4-FFF2-40B4-BE49-F238E27FC236}">
                <a16:creationId xmlns:a16="http://schemas.microsoft.com/office/drawing/2014/main" id="{60B6933E-C002-40F9-828F-BC2E28FC59FC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99388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tip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603042-2E5E-49EC-A746-13875C55A79E}"/>
              </a:ext>
            </a:extLst>
          </p:cNvPr>
          <p:cNvSpPr txBox="1"/>
          <p:nvPr userDrawn="1"/>
        </p:nvSpPr>
        <p:spPr>
          <a:xfrm>
            <a:off x="0" y="652534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Grafik 8" descr="Ein Bild, das Buch, Regal, drinnen enthält.&#10;&#10;Automatisch generierte Beschreibung">
            <a:extLst>
              <a:ext uri="{FF2B5EF4-FFF2-40B4-BE49-F238E27FC236}">
                <a16:creationId xmlns:a16="http://schemas.microsoft.com/office/drawing/2014/main" id="{49E62309-8C5C-4491-86BF-0F34AB7326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13" y="1057023"/>
            <a:ext cx="1836000" cy="1836000"/>
          </a:xfrm>
          <a:prstGeom prst="rect">
            <a:avLst/>
          </a:prstGeom>
        </p:spPr>
      </p:pic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62A3635D-CAEA-40C2-B2E2-247BB139D4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341438"/>
            <a:ext cx="6851827" cy="4319810"/>
          </a:xfrm>
        </p:spPr>
        <p:txBody>
          <a:bodyPr/>
          <a:lstStyle>
            <a:lvl1pPr marL="342900" indent="-342900"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6" descr="Creative Commons Lizenzvertrag">
            <a:extLst>
              <a:ext uri="{FF2B5EF4-FFF2-40B4-BE49-F238E27FC236}">
                <a16:creationId xmlns:a16="http://schemas.microsoft.com/office/drawing/2014/main" id="{10453BE8-76F5-4DB3-94E4-DAFD993A5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B6188A4B-524B-4442-86B0-810E3E8916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itel 4">
            <a:extLst>
              <a:ext uri="{FF2B5EF4-FFF2-40B4-BE49-F238E27FC236}">
                <a16:creationId xmlns:a16="http://schemas.microsoft.com/office/drawing/2014/main" id="{1F559F8F-56EF-4C72-B434-64AFF9A1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BE69D21-C693-4B0E-8804-A28C38F0B5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18" name="Foliennummernplatzhalter 3">
            <a:extLst>
              <a:ext uri="{FF2B5EF4-FFF2-40B4-BE49-F238E27FC236}">
                <a16:creationId xmlns:a16="http://schemas.microsoft.com/office/drawing/2014/main" id="{1B825C18-C77C-434D-A2EF-E4625D128341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04393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603042-2E5E-49EC-A746-13875C55A79E}"/>
              </a:ext>
            </a:extLst>
          </p:cNvPr>
          <p:cNvSpPr txBox="1"/>
          <p:nvPr userDrawn="1"/>
        </p:nvSpPr>
        <p:spPr>
          <a:xfrm>
            <a:off x="0" y="652534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Grafik 8" descr="Ein Bild, das Automat enthält.&#10;&#10;Automatisch generierte Beschreibung">
            <a:extLst>
              <a:ext uri="{FF2B5EF4-FFF2-40B4-BE49-F238E27FC236}">
                <a16:creationId xmlns:a16="http://schemas.microsoft.com/office/drawing/2014/main" id="{357EE6E9-7C71-44AD-8E49-F617C38887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2" y="1330448"/>
            <a:ext cx="4320000" cy="432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96A8F2E-58CB-4414-B94F-217AB90C69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59" y="1612843"/>
            <a:ext cx="3416440" cy="3416440"/>
          </a:xfrm>
          <a:prstGeom prst="rect">
            <a:avLst/>
          </a:prstGeom>
        </p:spPr>
      </p:pic>
      <p:pic>
        <p:nvPicPr>
          <p:cNvPr id="13" name="Grafik 6" descr="Creative Commons Lizenzvertrag">
            <a:extLst>
              <a:ext uri="{FF2B5EF4-FFF2-40B4-BE49-F238E27FC236}">
                <a16:creationId xmlns:a16="http://schemas.microsoft.com/office/drawing/2014/main" id="{6351C348-0E9B-4562-AC2C-DE0DFACFD2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18C5DF38-9C88-4EE0-949B-E7AED63159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itel 4">
            <a:extLst>
              <a:ext uri="{FF2B5EF4-FFF2-40B4-BE49-F238E27FC236}">
                <a16:creationId xmlns:a16="http://schemas.microsoft.com/office/drawing/2014/main" id="{B41EE7F0-E636-4588-9B0A-6F283FC8AF46}"/>
              </a:ext>
            </a:extLst>
          </p:cNvPr>
          <p:cNvSpPr txBox="1">
            <a:spLocks/>
          </p:cNvSpPr>
          <p:nvPr userDrawn="1"/>
        </p:nvSpPr>
        <p:spPr>
          <a:xfrm>
            <a:off x="323528" y="10990"/>
            <a:ext cx="7926184" cy="1060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Kaffee- bzw. Teepause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40009F4-6C00-4822-930F-1C66B3F855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5053112D-5483-4582-AE9A-8849A38A5BCD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16542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 T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603042-2E5E-49EC-A746-13875C55A79E}"/>
              </a:ext>
            </a:extLst>
          </p:cNvPr>
          <p:cNvSpPr txBox="1"/>
          <p:nvPr userDrawn="1"/>
        </p:nvSpPr>
        <p:spPr>
          <a:xfrm>
            <a:off x="0" y="652534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Grafik 7" descr="Ein Bild, das LEGO, Spielzeug enthält.&#10;&#10;Automatisch generierte Beschreibung">
            <a:extLst>
              <a:ext uri="{FF2B5EF4-FFF2-40B4-BE49-F238E27FC236}">
                <a16:creationId xmlns:a16="http://schemas.microsoft.com/office/drawing/2014/main" id="{DE750C04-5A6A-4E29-8EB2-ED4AC60E0E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5" y="1124744"/>
            <a:ext cx="5112568" cy="5112568"/>
          </a:xfrm>
          <a:prstGeom prst="rect">
            <a:avLst/>
          </a:prstGeom>
        </p:spPr>
      </p:pic>
      <p:pic>
        <p:nvPicPr>
          <p:cNvPr id="10" name="Grafik 6" descr="Creative Commons Lizenzvertrag">
            <a:extLst>
              <a:ext uri="{FF2B5EF4-FFF2-40B4-BE49-F238E27FC236}">
                <a16:creationId xmlns:a16="http://schemas.microsoft.com/office/drawing/2014/main" id="{53E2A491-2E65-459A-91FB-F42819830E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4C9267E-2E83-4158-AEDF-6F54EA640A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itel 4">
            <a:extLst>
              <a:ext uri="{FF2B5EF4-FFF2-40B4-BE49-F238E27FC236}">
                <a16:creationId xmlns:a16="http://schemas.microsoft.com/office/drawing/2014/main" id="{18467627-49D8-4AD8-BA12-17B028F3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CECFFB4-5123-45D4-802A-7D518D822D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01D5856F-FA6F-47F7-8901-A007EA7DB934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5487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-20032"/>
            <a:ext cx="9173384" cy="1060287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603042-2E5E-49EC-A746-13875C55A79E}"/>
              </a:ext>
            </a:extLst>
          </p:cNvPr>
          <p:cNvSpPr txBox="1"/>
          <p:nvPr userDrawn="1"/>
        </p:nvSpPr>
        <p:spPr>
          <a:xfrm>
            <a:off x="0" y="652534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92ED4D-FE09-466F-A4A7-DD507060E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7ACD2F1E-F434-4A6B-9059-F89076F9702C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  <p:pic>
        <p:nvPicPr>
          <p:cNvPr id="10" name="Grafik 6" descr="Creative Commons Lizenzvertrag">
            <a:extLst>
              <a:ext uri="{FF2B5EF4-FFF2-40B4-BE49-F238E27FC236}">
                <a16:creationId xmlns:a16="http://schemas.microsoft.com/office/drawing/2014/main" id="{F12053D1-6F03-4C8F-8467-1F790D1A1D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E065FCE-EAF4-4612-8932-C5FE54D360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DF3C2912-F5A8-4AC4-BDA2-E1B6EAE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01454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sp>
        <p:nvSpPr>
          <p:cNvPr id="8" name="Regelmäßiges Fünfeck 7"/>
          <p:cNvSpPr/>
          <p:nvPr userDrawn="1"/>
        </p:nvSpPr>
        <p:spPr>
          <a:xfrm>
            <a:off x="8411598" y="5835036"/>
            <a:ext cx="385700" cy="398883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BE47BC9-124E-427A-A0E5-155A78C270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72" y="1293571"/>
            <a:ext cx="2926259" cy="4865835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9F13EA7F-75DF-4A1D-A198-54692D68067E}"/>
              </a:ext>
            </a:extLst>
          </p:cNvPr>
          <p:cNvSpPr txBox="1"/>
          <p:nvPr userDrawn="1"/>
        </p:nvSpPr>
        <p:spPr>
          <a:xfrm>
            <a:off x="1" y="6519446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E0B4106C-A632-4F25-8ACB-9E6F9D64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AF949DD-23F6-46DA-9B86-9D48DA902D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0AA2403F-D8A2-4086-8D34-0CBDC5504AFD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6027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rbei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8">
            <a:extLst>
              <a:ext uri="{FF2B5EF4-FFF2-40B4-BE49-F238E27FC236}">
                <a16:creationId xmlns:a16="http://schemas.microsoft.com/office/drawing/2014/main" id="{BCF73D3A-4AAA-4B04-A926-5D97C36E024E}"/>
              </a:ext>
            </a:extLst>
          </p:cNvPr>
          <p:cNvSpPr/>
          <p:nvPr userDrawn="1"/>
        </p:nvSpPr>
        <p:spPr>
          <a:xfrm>
            <a:off x="4537124" y="692696"/>
            <a:ext cx="5651500" cy="1398740"/>
          </a:xfrm>
          <a:prstGeom prst="parallelogram">
            <a:avLst/>
          </a:prstGeom>
          <a:solidFill>
            <a:srgbClr val="7EC4C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2">
            <a:extLst>
              <a:ext uri="{FF2B5EF4-FFF2-40B4-BE49-F238E27FC236}">
                <a16:creationId xmlns:a16="http://schemas.microsoft.com/office/drawing/2014/main" id="{13FB6398-B742-4526-93B2-1C00F9E46B37}"/>
              </a:ext>
            </a:extLst>
          </p:cNvPr>
          <p:cNvSpPr/>
          <p:nvPr userDrawn="1"/>
        </p:nvSpPr>
        <p:spPr>
          <a:xfrm rot="8640000">
            <a:off x="-1867049" y="3085756"/>
            <a:ext cx="7690104" cy="6172200"/>
          </a:xfrm>
          <a:prstGeom prst="parallelogram">
            <a:avLst>
              <a:gd name="adj" fmla="val 33457"/>
            </a:avLst>
          </a:prstGeom>
          <a:solidFill>
            <a:srgbClr val="5B31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2E357A1-8D3A-453B-AEF5-27A41AB96BBE}"/>
              </a:ext>
            </a:extLst>
          </p:cNvPr>
          <p:cNvSpPr txBox="1">
            <a:spLocks/>
          </p:cNvSpPr>
          <p:nvPr userDrawn="1"/>
        </p:nvSpPr>
        <p:spPr>
          <a:xfrm>
            <a:off x="181487" y="3740830"/>
            <a:ext cx="4966577" cy="16323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0" i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Danke für Ihre Aufmerksamkeit.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D74D0A-1F17-4E52-B575-15F268F33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55083"/>
            <a:ext cx="2589041" cy="720000"/>
          </a:xfrm>
          <a:prstGeom prst="rect">
            <a:avLst/>
          </a:prstGeom>
        </p:spPr>
      </p:pic>
      <p:pic>
        <p:nvPicPr>
          <p:cNvPr id="8" name="Grafik 6" descr="Creative Commons Lizenzvertrag">
            <a:extLst>
              <a:ext uri="{FF2B5EF4-FFF2-40B4-BE49-F238E27FC236}">
                <a16:creationId xmlns:a16="http://schemas.microsoft.com/office/drawing/2014/main" id="{22B36B9B-B32F-4509-A0CF-DAC1C19697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57CA059D-56DC-43EF-BF2B-6E141F6579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3C02042-3ECC-405F-B62C-0D351D5E37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2" y="293328"/>
            <a:ext cx="2494960" cy="24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65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610D-F519-475A-B33D-C2D7F84B7389}" type="datetimeFigureOut">
              <a:rPr lang="de-DE" smtClean="0"/>
              <a:t>23.09.2024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6C5D-123D-4EDE-A4A5-85ED365A388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805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sp>
        <p:nvSpPr>
          <p:cNvPr id="8" name="Regelmäßiges Fünfeck 7"/>
          <p:cNvSpPr/>
          <p:nvPr userDrawn="1"/>
        </p:nvSpPr>
        <p:spPr>
          <a:xfrm>
            <a:off x="8411598" y="5835036"/>
            <a:ext cx="385700" cy="398883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9F13EA7F-75DF-4A1D-A198-54692D68067E}"/>
              </a:ext>
            </a:extLst>
          </p:cNvPr>
          <p:cNvSpPr txBox="1"/>
          <p:nvPr userDrawn="1"/>
        </p:nvSpPr>
        <p:spPr>
          <a:xfrm>
            <a:off x="1" y="6519446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2.0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AE9170F-E439-48B7-8509-52BDA76F8C84}"/>
              </a:ext>
            </a:extLst>
          </p:cNvPr>
          <p:cNvSpPr txBox="1"/>
          <p:nvPr userDrawn="1"/>
        </p:nvSpPr>
        <p:spPr>
          <a:xfrm>
            <a:off x="107504" y="4462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Zeit für Fragen und Kommentare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E0ED05E8-BCA2-4EE7-B34E-1929DA4F88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1CFE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30" y="1623494"/>
            <a:ext cx="5678215" cy="401925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1D142CA-E912-4D63-8FF7-B95130CD56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E8881197-ADCD-48E0-9D12-6E30F134667D}"/>
              </a:ext>
            </a:extLst>
          </p:cNvPr>
          <p:cNvSpPr txBox="1">
            <a:spLocks/>
          </p:cNvSpPr>
          <p:nvPr userDrawn="1"/>
        </p:nvSpPr>
        <p:spPr>
          <a:xfrm>
            <a:off x="6542856" y="594514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716C5D-123D-4EDE-A4A5-85ED365A388D}" type="slidenum">
              <a:rPr lang="de-DE" sz="1600" smtClean="0"/>
              <a:pPr algn="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2652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603042-2E5E-49EC-A746-13875C55A79E}"/>
              </a:ext>
            </a:extLst>
          </p:cNvPr>
          <p:cNvSpPr txBox="1"/>
          <p:nvPr userDrawn="1"/>
        </p:nvSpPr>
        <p:spPr>
          <a:xfrm>
            <a:off x="0" y="652534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Grafik 6" descr="Creative Commons Lizenzvertrag">
            <a:extLst>
              <a:ext uri="{FF2B5EF4-FFF2-40B4-BE49-F238E27FC236}">
                <a16:creationId xmlns:a16="http://schemas.microsoft.com/office/drawing/2014/main" id="{3DDE063E-481C-4629-A492-8C0B2770F5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E8F90E-D561-4F36-A3EE-BB91494DD9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C2B8DE9E-8F90-465F-B5F4-D794CB53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29D9AB8-857D-4C01-8E72-2DFCDEA762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22C63EE-6ED4-48CC-81BB-7269E3A05E43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43323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bei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603042-2E5E-49EC-A746-13875C55A79E}"/>
              </a:ext>
            </a:extLst>
          </p:cNvPr>
          <p:cNvSpPr txBox="1"/>
          <p:nvPr userDrawn="1"/>
        </p:nvSpPr>
        <p:spPr>
          <a:xfrm>
            <a:off x="0" y="652534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919282EF-514A-455B-94E5-6BC43662B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341438"/>
            <a:ext cx="8569647" cy="4103687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ACB194C-D24A-4104-A45D-904D8FE5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3" name="Grafik 6" descr="Creative Commons Lizenzvertrag">
            <a:extLst>
              <a:ext uri="{FF2B5EF4-FFF2-40B4-BE49-F238E27FC236}">
                <a16:creationId xmlns:a16="http://schemas.microsoft.com/office/drawing/2014/main" id="{0CFE9BA6-C323-46CA-8BF5-2C82F2F32F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88DE496E-CB1F-4E27-A1A9-8600B8BAA7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D0C9BA6-6775-458C-92FD-657C15DD7A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DBF41FF2-CFC4-48D5-9E4A-2B30ABEBC2F4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1897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beit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603042-2E5E-49EC-A746-13875C55A79E}"/>
              </a:ext>
            </a:extLst>
          </p:cNvPr>
          <p:cNvSpPr txBox="1"/>
          <p:nvPr userDrawn="1"/>
        </p:nvSpPr>
        <p:spPr>
          <a:xfrm>
            <a:off x="0" y="652534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919282EF-514A-455B-94E5-6BC43662B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9" y="1341438"/>
            <a:ext cx="4104456" cy="4103687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1BEEE726-0667-4289-9C9C-C9692BE6B1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017" y="1349538"/>
            <a:ext cx="4104456" cy="4103687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6" descr="Creative Commons Lizenzvertrag">
            <a:extLst>
              <a:ext uri="{FF2B5EF4-FFF2-40B4-BE49-F238E27FC236}">
                <a16:creationId xmlns:a16="http://schemas.microsoft.com/office/drawing/2014/main" id="{16287349-25AB-45D1-ADED-377AE270B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FFD8D916-7648-4B28-B214-1CF7AC96C3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itel 4">
            <a:extLst>
              <a:ext uri="{FF2B5EF4-FFF2-40B4-BE49-F238E27FC236}">
                <a16:creationId xmlns:a16="http://schemas.microsoft.com/office/drawing/2014/main" id="{98C243EC-FC74-40C8-BE95-F9D24D35D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C8BB2B9-155C-4D87-89C8-72E6153F75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18" name="Foliennummernplatzhalter 3">
            <a:extLst>
              <a:ext uri="{FF2B5EF4-FFF2-40B4-BE49-F238E27FC236}">
                <a16:creationId xmlns:a16="http://schemas.microsoft.com/office/drawing/2014/main" id="{D92171CB-45D6-4619-B068-961DC9003EDF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03191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rbeit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603042-2E5E-49EC-A746-13875C55A79E}"/>
              </a:ext>
            </a:extLst>
          </p:cNvPr>
          <p:cNvSpPr txBox="1"/>
          <p:nvPr userDrawn="1"/>
        </p:nvSpPr>
        <p:spPr>
          <a:xfrm>
            <a:off x="0" y="652534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919282EF-514A-455B-94E5-6BC43662B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9" y="1341438"/>
            <a:ext cx="8496942" cy="2095563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1BEEE726-0667-4289-9C9C-C9692BE6B1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9" y="3717032"/>
            <a:ext cx="8496944" cy="1975325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6" descr="Creative Commons Lizenzvertrag">
            <a:extLst>
              <a:ext uri="{FF2B5EF4-FFF2-40B4-BE49-F238E27FC236}">
                <a16:creationId xmlns:a16="http://schemas.microsoft.com/office/drawing/2014/main" id="{B2D025FE-A551-43D5-8157-3908A97ED1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A78169AB-F976-4DE6-88CD-9D16C177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itel 4">
            <a:extLst>
              <a:ext uri="{FF2B5EF4-FFF2-40B4-BE49-F238E27FC236}">
                <a16:creationId xmlns:a16="http://schemas.microsoft.com/office/drawing/2014/main" id="{8ACD8015-1CAD-4E50-B077-1001E8DE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E34FD0D-70DE-4A44-80E3-0E564BB2B8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18" name="Foliennummernplatzhalter 3">
            <a:extLst>
              <a:ext uri="{FF2B5EF4-FFF2-40B4-BE49-F238E27FC236}">
                <a16:creationId xmlns:a16="http://schemas.microsoft.com/office/drawing/2014/main" id="{6FC8C7C2-682D-44F6-A162-768D8F4199CE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2567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enaustausc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603042-2E5E-49EC-A746-13875C55A79E}"/>
              </a:ext>
            </a:extLst>
          </p:cNvPr>
          <p:cNvSpPr txBox="1"/>
          <p:nvPr userDrawn="1"/>
        </p:nvSpPr>
        <p:spPr>
          <a:xfrm>
            <a:off x="0" y="652534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919282EF-514A-455B-94E5-6BC43662B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341438"/>
            <a:ext cx="6851827" cy="431981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7CEB94E-2501-4354-A774-B1D30141DB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04" y="1060287"/>
            <a:ext cx="1846800" cy="1846800"/>
          </a:xfrm>
          <a:prstGeom prst="rect">
            <a:avLst/>
          </a:prstGeom>
        </p:spPr>
      </p:pic>
      <p:pic>
        <p:nvPicPr>
          <p:cNvPr id="13" name="Grafik 6" descr="Creative Commons Lizenzvertrag">
            <a:extLst>
              <a:ext uri="{FF2B5EF4-FFF2-40B4-BE49-F238E27FC236}">
                <a16:creationId xmlns:a16="http://schemas.microsoft.com/office/drawing/2014/main" id="{51D8A932-7E7E-4B98-91BA-594E37468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AEF91E15-068F-4E7B-8A43-49FC2D5DC5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itel 4">
            <a:extLst>
              <a:ext uri="{FF2B5EF4-FFF2-40B4-BE49-F238E27FC236}">
                <a16:creationId xmlns:a16="http://schemas.microsoft.com/office/drawing/2014/main" id="{F3A2FF8D-312D-4D77-AA38-254A0DD2C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A48B728-D6A4-4A8B-B58F-6FE6481ED3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A25991B5-E3A8-4C21-B68E-2B4A7214F207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35432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enaustaus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603042-2E5E-49EC-A746-13875C55A79E}"/>
              </a:ext>
            </a:extLst>
          </p:cNvPr>
          <p:cNvSpPr txBox="1"/>
          <p:nvPr userDrawn="1"/>
        </p:nvSpPr>
        <p:spPr>
          <a:xfrm>
            <a:off x="0" y="652534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919282EF-514A-455B-94E5-6BC43662B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9" y="1341438"/>
            <a:ext cx="3384375" cy="431981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7CEB94E-2501-4354-A774-B1D30141DB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04" y="1060287"/>
            <a:ext cx="1846800" cy="1846800"/>
          </a:xfrm>
          <a:prstGeom prst="rect">
            <a:avLst/>
          </a:prstGeom>
        </p:spPr>
      </p:pic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002E1060-9123-461C-A2C4-F84FA1F69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9689" y="1337317"/>
            <a:ext cx="3384375" cy="431981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6" descr="Creative Commons Lizenzvertrag">
            <a:extLst>
              <a:ext uri="{FF2B5EF4-FFF2-40B4-BE49-F238E27FC236}">
                <a16:creationId xmlns:a16="http://schemas.microsoft.com/office/drawing/2014/main" id="{A782D8CF-F006-4F75-86DB-CE6A8AA24F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17967B71-3271-4355-A8D6-FB6E7F7E13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itel 4">
            <a:extLst>
              <a:ext uri="{FF2B5EF4-FFF2-40B4-BE49-F238E27FC236}">
                <a16:creationId xmlns:a16="http://schemas.microsoft.com/office/drawing/2014/main" id="{9DD28723-FE6C-4220-85C3-544A65D1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8B38F2E-2C38-414C-B80C-5625B234FA2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18" name="Foliennummernplatzhalter 3">
            <a:extLst>
              <a:ext uri="{FF2B5EF4-FFF2-40B4-BE49-F238E27FC236}">
                <a16:creationId xmlns:a16="http://schemas.microsoft.com/office/drawing/2014/main" id="{8D1E3524-7F4A-4391-BFC2-150BF0D0F3AC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7595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-Austausc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0" y="0"/>
            <a:ext cx="9173384" cy="1060287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 userDrawn="1"/>
        </p:nvPicPr>
        <p:blipFill rotWithShape="1">
          <a:blip r:embed="rId2"/>
          <a:srcRect l="24503" t="10299" r="15232" b="83337"/>
          <a:stretch/>
        </p:blipFill>
        <p:spPr>
          <a:xfrm>
            <a:off x="-14171" y="6541927"/>
            <a:ext cx="9173384" cy="328244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603042-2E5E-49EC-A746-13875C55A79E}"/>
              </a:ext>
            </a:extLst>
          </p:cNvPr>
          <p:cNvSpPr txBox="1"/>
          <p:nvPr userDrawn="1"/>
        </p:nvSpPr>
        <p:spPr>
          <a:xfrm>
            <a:off x="0" y="652534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bg1"/>
                </a:solidFill>
                <a:latin typeface="Calibri"/>
              </a:rPr>
              <a:t>BaCuLit </a:t>
            </a:r>
            <a:r>
              <a:rPr lang="de-DE" sz="12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Fortbildung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für Lehrkräfte </a:t>
            </a:r>
            <a:r>
              <a:rPr kumimoji="0" lang="de-DE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zur Vermittlung  fachbezogener Lese- und Schreibkompete</a:t>
            </a:r>
            <a:r>
              <a:rPr lang="de-DE" sz="1200" dirty="0">
                <a:solidFill>
                  <a:schemeClr val="bg1"/>
                </a:solidFill>
                <a:latin typeface="Calibri"/>
              </a:rPr>
              <a:t>nzen</a:t>
            </a: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919282EF-514A-455B-94E5-6BC43662B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341438"/>
            <a:ext cx="6851827" cy="431981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4DA072A-F2D1-452F-8D89-1106BC4CCD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069935"/>
            <a:ext cx="1836000" cy="1836000"/>
          </a:xfrm>
          <a:prstGeom prst="rect">
            <a:avLst/>
          </a:prstGeom>
        </p:spPr>
      </p:pic>
      <p:pic>
        <p:nvPicPr>
          <p:cNvPr id="14" name="Grafik 6" descr="Creative Commons Lizenzvertrag">
            <a:extLst>
              <a:ext uri="{FF2B5EF4-FFF2-40B4-BE49-F238E27FC236}">
                <a16:creationId xmlns:a16="http://schemas.microsoft.com/office/drawing/2014/main" id="{45AC9A40-F7E6-450F-B517-F3CEF33B0D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6" y="619650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A53AC0E2-8785-4CA0-B70F-6265EB1F63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280" y="6144087"/>
            <a:ext cx="1259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BaCuLit</a:t>
            </a:r>
            <a:r>
              <a:rPr kumimoji="0" lang="de-DE" altLang="de-DE" sz="500" b="0" i="0" u="none" strike="noStrike" cap="none" normalizeH="0" baseline="0" dirty="0">
                <a:ln>
                  <a:noFill/>
                </a:ln>
                <a:solidFill>
                  <a:srgbClr val="3CD9E1"/>
                </a:solidFill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3CD9E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itel 4">
            <a:extLst>
              <a:ext uri="{FF2B5EF4-FFF2-40B4-BE49-F238E27FC236}">
                <a16:creationId xmlns:a16="http://schemas.microsoft.com/office/drawing/2014/main" id="{3DE2CC11-06AE-44A0-808A-AB906355A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BA152E1-00DD-4691-8752-C653C00EF0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735135" cy="732966"/>
          </a:xfrm>
          <a:prstGeom prst="rect">
            <a:avLst/>
          </a:prstGeom>
        </p:spPr>
      </p:pic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02CE6E9A-256C-4427-8E04-E3410EFE6418}"/>
              </a:ext>
            </a:extLst>
          </p:cNvPr>
          <p:cNvSpPr txBox="1">
            <a:spLocks/>
          </p:cNvSpPr>
          <p:nvPr userDrawn="1"/>
        </p:nvSpPr>
        <p:spPr>
          <a:xfrm>
            <a:off x="8172400" y="5945147"/>
            <a:ext cx="73513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716C5D-123D-4EDE-A4A5-85ED365A388D}" type="slidenum">
              <a:rPr lang="de-DE" sz="1600" smtClean="0"/>
              <a:pPr algn="ctr"/>
              <a:t>‹Nr.›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05748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10D-F519-475A-B33D-C2D7F84B7389}" type="datetimeFigureOut">
              <a:rPr lang="de-DE" smtClean="0"/>
              <a:t>23.09.2024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16C5D-123D-4EDE-A4A5-85ED365A388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950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1" r:id="rId2"/>
    <p:sldLayoutId id="2147483692" r:id="rId3"/>
    <p:sldLayoutId id="2147483671" r:id="rId4"/>
    <p:sldLayoutId id="2147483685" r:id="rId5"/>
    <p:sldLayoutId id="2147483693" r:id="rId6"/>
    <p:sldLayoutId id="2147483676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84" r:id="rId13"/>
    <p:sldLayoutId id="2147483678" r:id="rId14"/>
    <p:sldLayoutId id="2147483680" r:id="rId15"/>
    <p:sldLayoutId id="2147483681" r:id="rId16"/>
    <p:sldLayoutId id="2147483675" r:id="rId17"/>
    <p:sldLayoutId id="2147483679" r:id="rId18"/>
    <p:sldLayoutId id="2147483677" r:id="rId19"/>
    <p:sldLayoutId id="2147483669" r:id="rId20"/>
    <p:sldLayoutId id="2147483674" r:id="rId21"/>
    <p:sldLayoutId id="2147483650" r:id="rId22"/>
    <p:sldLayoutId id="2147483694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D27E5BD-6941-405A-9D8F-FF811CD48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4480" y="2996952"/>
            <a:ext cx="5004024" cy="2772040"/>
          </a:xfrm>
        </p:spPr>
        <p:txBody>
          <a:bodyPr>
            <a:normAutofit fontScale="90000"/>
          </a:bodyPr>
          <a:lstStyle/>
          <a:p>
            <a:r>
              <a:rPr lang="de-DE"/>
              <a:t>Modul </a:t>
            </a:r>
            <a:r>
              <a:rPr lang="de-DE" smtClean="0"/>
              <a:t>3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Fachvokabular unterrichten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Block 2</a:t>
            </a:r>
            <a:br>
              <a:rPr lang="de-DE" dirty="0"/>
            </a:br>
            <a:r>
              <a:rPr lang="de-DE" dirty="0"/>
              <a:t>Bewährte Methoden zur Erarbeitung von Fachvokabular / Concept Maps in der Praxis</a:t>
            </a:r>
          </a:p>
        </p:txBody>
      </p:sp>
    </p:spTree>
    <p:extLst>
      <p:ext uri="{BB962C8B-B14F-4D97-AF65-F5344CB8AC3E}">
        <p14:creationId xmlns:p14="http://schemas.microsoft.com/office/powerpoint/2010/main" val="3258269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3E3EB85B-C4C5-44A5-B0D5-6C2CD08956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701" y="1196752"/>
            <a:ext cx="9493401" cy="540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06C871A-5E3E-4E5C-A97D-04C82949F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+mj-lt"/>
              </a:rPr>
              <a:t>Concept Map – Beispiel – Böschung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516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1F98304-C266-4C7A-9F9F-23D4BCF3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+mj-lt"/>
              </a:rPr>
              <a:t>Concept Map – Beispiel – Böschung</a:t>
            </a:r>
            <a:br>
              <a:rPr lang="de-DE" sz="3200" b="1" dirty="0">
                <a:solidFill>
                  <a:schemeClr val="bg1"/>
                </a:solidFill>
                <a:latin typeface="+mj-lt"/>
              </a:rPr>
            </a:br>
            <a:r>
              <a:rPr lang="de-DE" sz="3200" b="1" dirty="0">
                <a:solidFill>
                  <a:schemeClr val="bg1"/>
                </a:solidFill>
                <a:latin typeface="+mj-lt"/>
              </a:rPr>
              <a:t>Ergänzende Hilfestellungen </a:t>
            </a:r>
            <a:endParaRPr lang="de-DE" dirty="0"/>
          </a:p>
        </p:txBody>
      </p:sp>
      <p:pic>
        <p:nvPicPr>
          <p:cNvPr id="5" name="Grafik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705441A1-2624-4011-B598-42EAD3BDC8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980728"/>
            <a:ext cx="9690475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5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9BA7684-E2B0-4848-9E38-FFC87D31AB97}"/>
              </a:ext>
            </a:extLst>
          </p:cNvPr>
          <p:cNvSpPr/>
          <p:nvPr/>
        </p:nvSpPr>
        <p:spPr>
          <a:xfrm>
            <a:off x="7524328" y="2708920"/>
            <a:ext cx="6048672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FCBDCD88-7661-4411-9B82-E39D288634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7355322" cy="4320000"/>
          </a:xfrm>
          <a:prstGeom prst="rect">
            <a:avLst/>
          </a:prstGeom>
        </p:spPr>
      </p:pic>
      <p:sp>
        <p:nvSpPr>
          <p:cNvPr id="8" name="Textplatzhalter 5">
            <a:extLst>
              <a:ext uri="{FF2B5EF4-FFF2-40B4-BE49-F238E27FC236}">
                <a16:creationId xmlns:a16="http://schemas.microsoft.com/office/drawing/2014/main" id="{1AFD90A2-DFF7-45CE-BE71-2D5CC3D89C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341438"/>
            <a:ext cx="7355322" cy="4319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>
                <a:solidFill>
                  <a:schemeClr val="tx1"/>
                </a:solidFill>
              </a:rPr>
              <a:t>Erstellen Sie eine Concept Map zu einem Begriff, den Sie in Ihrem Unterricht als wichtig erachten.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9BC256DB-9CDF-4267-970D-16753CBB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Concept Map – Übung macht den Meister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778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9BA7684-E2B0-4848-9E38-FFC87D31AB97}"/>
              </a:ext>
            </a:extLst>
          </p:cNvPr>
          <p:cNvSpPr/>
          <p:nvPr/>
        </p:nvSpPr>
        <p:spPr>
          <a:xfrm>
            <a:off x="7884368" y="2924944"/>
            <a:ext cx="6048672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6" name="Grafik 5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D20EA9FF-21D2-4A20-B1D8-83192BC5CC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661799" cy="4500000"/>
          </a:xfrm>
          <a:prstGeom prst="rect">
            <a:avLst/>
          </a:prstGeom>
        </p:spPr>
      </p:pic>
      <p:sp>
        <p:nvSpPr>
          <p:cNvPr id="8" name="Textplatzhalter 4">
            <a:extLst>
              <a:ext uri="{FF2B5EF4-FFF2-40B4-BE49-F238E27FC236}">
                <a16:creationId xmlns:a16="http://schemas.microsoft.com/office/drawing/2014/main" id="{DE7E4B44-158F-4C6B-8E9F-5669986569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tx1"/>
                </a:solidFill>
              </a:rPr>
              <a:t>Erstellen Sie eine Concept Map </a:t>
            </a:r>
          </a:p>
          <a:p>
            <a:pPr marL="0" indent="0">
              <a:buNone/>
            </a:pPr>
            <a:r>
              <a:rPr lang="de-DE" sz="2000" b="1" dirty="0">
                <a:solidFill>
                  <a:schemeClr val="tx1"/>
                </a:solidFill>
              </a:rPr>
              <a:t>zum Begriff „Lachen“. Verwenden Sie hierfür die beiliegenden Definitionen.</a:t>
            </a:r>
          </a:p>
          <a:p>
            <a:pPr marL="0" indent="0">
              <a:buNone/>
            </a:pPr>
            <a:endParaRPr lang="de-DE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BFE4B760-67B7-4BB7-8F15-701AE54E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Concept Map – Übung macht den Meister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4521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11420CDE-4E0C-4D12-BD67-A2340412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Concept Map – Lachen – </a:t>
            </a:r>
            <a:br>
              <a:rPr lang="de-DE" sz="3200" b="1" dirty="0">
                <a:solidFill>
                  <a:schemeClr val="bg1"/>
                </a:solidFill>
              </a:rPr>
            </a:br>
            <a:r>
              <a:rPr lang="de-DE" sz="3200" b="1" dirty="0">
                <a:solidFill>
                  <a:schemeClr val="bg1"/>
                </a:solidFill>
              </a:rPr>
              <a:t>nach der Lektüre des 1. Textes </a:t>
            </a:r>
            <a:endParaRPr lang="de-DE" dirty="0"/>
          </a:p>
        </p:txBody>
      </p:sp>
      <p:pic>
        <p:nvPicPr>
          <p:cNvPr id="7" name="Grafik 6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BA2D34F0-3020-4875-9B58-1D1EBB056A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" y="1060287"/>
            <a:ext cx="8887569" cy="5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schirmausschnitt">
            <a:extLst>
              <a:ext uri="{FF2B5EF4-FFF2-40B4-BE49-F238E27FC236}">
                <a16:creationId xmlns:a16="http://schemas.microsoft.com/office/drawing/2014/main" id="{B97F4D3B-4991-4F9B-802D-74DECB52AF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6831" r="1963" b="6831"/>
          <a:stretch/>
        </p:blipFill>
        <p:spPr>
          <a:xfrm>
            <a:off x="35496" y="1556792"/>
            <a:ext cx="9127797" cy="4066015"/>
          </a:xfrm>
          <a:prstGeom prst="rect">
            <a:avLst/>
          </a:prstGeom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E5AA6203-6A17-40E9-B392-49DEEDC0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Concept Map – Lachen – </a:t>
            </a:r>
            <a:br>
              <a:rPr lang="de-DE" sz="3200" b="1" dirty="0">
                <a:solidFill>
                  <a:schemeClr val="bg1"/>
                </a:solidFill>
              </a:rPr>
            </a:br>
            <a:r>
              <a:rPr lang="de-DE" sz="3200" b="1" dirty="0">
                <a:solidFill>
                  <a:schemeClr val="bg1"/>
                </a:solidFill>
              </a:rPr>
              <a:t>ein Beispiel aus dem Unterricht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50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15CD2B5-EA3F-406D-86DA-D1A04E738C51}"/>
              </a:ext>
            </a:extLst>
          </p:cNvPr>
          <p:cNvSpPr/>
          <p:nvPr/>
        </p:nvSpPr>
        <p:spPr>
          <a:xfrm>
            <a:off x="6444208" y="1919634"/>
            <a:ext cx="6768752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16DA25FE-118D-4476-A609-0C49FCBA16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341438"/>
            <a:ext cx="8569647" cy="4391818"/>
          </a:xfrm>
        </p:spPr>
        <p:txBody>
          <a:bodyPr>
            <a:normAutofit fontScale="77500" lnSpcReduction="20000"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Einführung von neuen Begriffen und Sprachstrukturen im Zusammenhang und über mehrere Stufen</a:t>
            </a:r>
            <a:endParaRPr lang="de-DE" dirty="0"/>
          </a:p>
          <a:p>
            <a:r>
              <a:rPr lang="de-DE" sz="3200" dirty="0">
                <a:solidFill>
                  <a:schemeClr val="tx1"/>
                </a:solidFill>
              </a:rPr>
              <a:t>Kein mechanischer Sprachgebrauch</a:t>
            </a:r>
          </a:p>
          <a:p>
            <a:endParaRPr lang="de-DE" sz="3200" dirty="0">
              <a:solidFill>
                <a:schemeClr val="tx1"/>
              </a:solidFill>
            </a:endParaRPr>
          </a:p>
          <a:p>
            <a:r>
              <a:rPr lang="de-DE" sz="3200" dirty="0">
                <a:solidFill>
                  <a:schemeClr val="tx1"/>
                </a:solidFill>
              </a:rPr>
              <a:t>Zielsetzung: relevante mündliche und schriftliche Äußerungen</a:t>
            </a:r>
          </a:p>
          <a:p>
            <a:r>
              <a:rPr lang="de-DE" sz="3200" dirty="0">
                <a:solidFill>
                  <a:schemeClr val="tx1"/>
                </a:solidFill>
              </a:rPr>
              <a:t>Verbindung von sprachlicher Unterweisung und interaktivem Handeln</a:t>
            </a:r>
          </a:p>
          <a:p>
            <a:endParaRPr lang="de-DE" sz="3200" dirty="0">
              <a:solidFill>
                <a:schemeClr val="tx1"/>
              </a:solidFill>
            </a:endParaRPr>
          </a:p>
          <a:p>
            <a:r>
              <a:rPr lang="de-DE" sz="3200" dirty="0">
                <a:solidFill>
                  <a:schemeClr val="tx1"/>
                </a:solidFill>
              </a:rPr>
              <a:t>Sprachbewusstheit</a:t>
            </a:r>
          </a:p>
          <a:p>
            <a:pPr algn="r"/>
            <a:endParaRPr lang="de-DE" sz="20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de-DE" sz="2000" dirty="0">
                <a:solidFill>
                  <a:schemeClr val="tx1"/>
                </a:solidFill>
              </a:rPr>
              <a:t>Quelle: Josef Leisen: Handbuch Sprachförderung im Fach, 185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B39CB44-6A71-41E5-8009-3BD6E44B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Leitlinien Wortschatzarbeit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8808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C43A266-FF0E-46AC-95E4-8B67F90C2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2" y="1341328"/>
            <a:ext cx="7058898" cy="47040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6FFEAA-9E1A-4884-926D-5A3F024424C1}"/>
              </a:ext>
            </a:extLst>
          </p:cNvPr>
          <p:cNvSpPr txBox="1"/>
          <p:nvPr/>
        </p:nvSpPr>
        <p:spPr>
          <a:xfrm>
            <a:off x="323528" y="6165304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Quelle: https://pixabay.com/de/illustrations/k%C3%BCnstliche-intelligenz-gehirn-hirn-4427460/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9A03514-A50C-47B2-9DC9-BB98D716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Das Netzwerk des menschlichen Gehirns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834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2180AEC-45B5-4571-A598-B27D2D5DBEF2}"/>
              </a:ext>
            </a:extLst>
          </p:cNvPr>
          <p:cNvSpPr/>
          <p:nvPr/>
        </p:nvSpPr>
        <p:spPr>
          <a:xfrm>
            <a:off x="6228184" y="1412776"/>
            <a:ext cx="6336704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3740FEE-06F9-4DE6-A067-44F6225AE4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Nehmen Sie einen Text, den Sie in Ihrem Unterricht verwenden oder demnächst verwenden werden.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Treffen Sie folgende Entscheidungen:</a:t>
            </a: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Welche Begriffe erfordern eine vertiefte Beschäftigung? </a:t>
            </a:r>
          </a:p>
          <a:p>
            <a:pPr marL="457200" lvl="1" indent="0">
              <a:buNone/>
            </a:pPr>
            <a:r>
              <a:rPr lang="de-DE" dirty="0">
                <a:solidFill>
                  <a:schemeClr val="tx1"/>
                </a:solidFill>
              </a:rPr>
              <a:t>Ebene 1: Zentrale Konzepte, unverzichtbar für Vor-Verständnis</a:t>
            </a:r>
          </a:p>
          <a:p>
            <a:pPr lvl="1"/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Welche Wörter können auch nach dem Lesen behandelt werden? </a:t>
            </a:r>
          </a:p>
          <a:p>
            <a:pPr marL="457200" lvl="1" indent="0">
              <a:buNone/>
            </a:pPr>
            <a:r>
              <a:rPr lang="de-DE" dirty="0">
                <a:solidFill>
                  <a:schemeClr val="tx1"/>
                </a:solidFill>
              </a:rPr>
              <a:t>Ebene 2: „Türöffner“-Begriffe</a:t>
            </a:r>
          </a:p>
          <a:p>
            <a:pPr lvl="1"/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Welche Begriffe sind für das Stundenziel unbedeutend?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Markieren Sie diese Begriffe mit drei verschiedenen Farben.</a:t>
            </a:r>
          </a:p>
          <a:p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8EEDE2A-252C-4C43-BEFD-BBC2CD88F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+mj-lt"/>
              </a:rPr>
              <a:t>Wortschatz-Auswahl im Fachunterricht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1704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bbogen 4">
            <a:extLst>
              <a:ext uri="{FF2B5EF4-FFF2-40B4-BE49-F238E27FC236}">
                <a16:creationId xmlns:a16="http://schemas.microsoft.com/office/drawing/2014/main" id="{163E6863-EDA5-4133-AD01-41F1E7EF6B64}"/>
              </a:ext>
            </a:extLst>
          </p:cNvPr>
          <p:cNvSpPr/>
          <p:nvPr/>
        </p:nvSpPr>
        <p:spPr>
          <a:xfrm>
            <a:off x="-2844824" y="692592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5">
              <a:tint val="90000"/>
              <a:hueOff val="0"/>
              <a:satOff val="0"/>
              <a:lumOff val="0"/>
              <a:alphaOff val="0"/>
            </a:schemeClr>
          </a:lnRef>
          <a:fillRef idx="0">
            <a:schemeClr val="accent5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61050C2-7B52-448C-A43B-68993FF44BAD}"/>
              </a:ext>
            </a:extLst>
          </p:cNvPr>
          <p:cNvGrpSpPr/>
          <p:nvPr/>
        </p:nvGrpSpPr>
        <p:grpSpPr>
          <a:xfrm>
            <a:off x="2591118" y="2462383"/>
            <a:ext cx="5728162" cy="1933231"/>
            <a:chOff x="1208269" y="1065384"/>
            <a:chExt cx="5728162" cy="1933231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432E895-7837-47FD-9330-9F9C9AE61D97}"/>
                </a:ext>
              </a:extLst>
            </p:cNvPr>
            <p:cNvSpPr/>
            <p:nvPr/>
          </p:nvSpPr>
          <p:spPr>
            <a:xfrm>
              <a:off x="1208269" y="1065384"/>
              <a:ext cx="5728162" cy="193323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AA0E7D5-4B4D-4FD9-A6F3-D48DB4FD6FD7}"/>
                </a:ext>
              </a:extLst>
            </p:cNvPr>
            <p:cNvSpPr txBox="1"/>
            <p:nvPr/>
          </p:nvSpPr>
          <p:spPr>
            <a:xfrm>
              <a:off x="1208269" y="1065384"/>
              <a:ext cx="5728162" cy="19332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0" tIns="147320" rIns="147320" bIns="147320" numCol="1" spcCol="1270" anchor="ctr" anchorCtr="0">
              <a:noAutofit/>
            </a:bodyPr>
            <a:lstStyle/>
            <a:p>
              <a:pPr lvl="0"/>
              <a:r>
                <a:rPr lang="de-DE" sz="3600" dirty="0"/>
                <a:t>Methoden der Wortschatzarbeit</a:t>
              </a:r>
            </a:p>
          </p:txBody>
        </p:sp>
      </p:grpSp>
      <p:sp>
        <p:nvSpPr>
          <p:cNvPr id="7" name="Ellipse 6">
            <a:extLst>
              <a:ext uri="{FF2B5EF4-FFF2-40B4-BE49-F238E27FC236}">
                <a16:creationId xmlns:a16="http://schemas.microsoft.com/office/drawing/2014/main" id="{A25B4F37-A9B0-42C9-940F-2DDCAB35099E}"/>
              </a:ext>
            </a:extLst>
          </p:cNvPr>
          <p:cNvSpPr/>
          <p:nvPr/>
        </p:nvSpPr>
        <p:spPr>
          <a:xfrm>
            <a:off x="1382849" y="2220729"/>
            <a:ext cx="2416539" cy="2416539"/>
          </a:xfrm>
          <a:prstGeom prst="ellipse">
            <a:avLst/>
          </a:prstGeom>
          <a:blipFill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E3000261-18C8-425F-81EC-9916267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65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6EDF2C-2065-4F84-99C6-FAE0EB6B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Vorstellung und Kennenlernen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553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ige Legende 4">
            <a:extLst>
              <a:ext uri="{FF2B5EF4-FFF2-40B4-BE49-F238E27FC236}">
                <a16:creationId xmlns:a16="http://schemas.microsoft.com/office/drawing/2014/main" id="{5F7A82B5-4680-4D9A-863D-0F360BDC8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" y="1556792"/>
            <a:ext cx="2879725" cy="649288"/>
          </a:xfrm>
          <a:prstGeom prst="wedgeRectCallout">
            <a:avLst>
              <a:gd name="adj1" fmla="val -21245"/>
              <a:gd name="adj2" fmla="val 47565"/>
            </a:avLst>
          </a:prstGeom>
          <a:solidFill>
            <a:srgbClr val="9CADC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400"/>
              </a:spcBef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400"/>
              </a:spcBef>
              <a:buClr>
                <a:srgbClr val="8F1936"/>
              </a:buClr>
              <a:buFont typeface="Bliss Regular" charset="0"/>
              <a:buAutoNum type="arabicPeriod"/>
              <a:tabLst>
                <a:tab pos="3571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400"/>
              </a:spcBef>
              <a:buClr>
                <a:srgbClr val="8F1936"/>
              </a:buClr>
              <a:buFont typeface="Wingdings" panose="05000000000000000000" pitchFamily="2" charset="2"/>
              <a:buChar char="§"/>
              <a:tabLst>
                <a:tab pos="3635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defRPr sz="2400">
                <a:solidFill>
                  <a:srgbClr val="606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 sz="2400">
                <a:solidFill>
                  <a:srgbClr val="606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 sz="2400">
                <a:solidFill>
                  <a:srgbClr val="606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 sz="2400">
                <a:solidFill>
                  <a:srgbClr val="606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 sz="2400">
                <a:solidFill>
                  <a:srgbClr val="606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de-DE" altLang="de-DE" sz="2000" b="1" dirty="0">
                <a:solidFill>
                  <a:schemeClr val="bg1"/>
                </a:solidFill>
                <a:latin typeface="+mj-lt"/>
              </a:rPr>
              <a:t>Vor dem Lesen </a:t>
            </a:r>
          </a:p>
        </p:txBody>
      </p:sp>
      <p:sp>
        <p:nvSpPr>
          <p:cNvPr id="7" name="Rechteckige Legende 5">
            <a:extLst>
              <a:ext uri="{FF2B5EF4-FFF2-40B4-BE49-F238E27FC236}">
                <a16:creationId xmlns:a16="http://schemas.microsoft.com/office/drawing/2014/main" id="{1B79D8DC-52B1-4CA9-8C27-FB4AFBE13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7" y="1556792"/>
            <a:ext cx="2879725" cy="649288"/>
          </a:xfrm>
          <a:prstGeom prst="wedgeRectCallout">
            <a:avLst>
              <a:gd name="adj1" fmla="val -21245"/>
              <a:gd name="adj2" fmla="val 47565"/>
            </a:avLst>
          </a:prstGeom>
          <a:solidFill>
            <a:srgbClr val="9CADC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400"/>
              </a:spcBef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400"/>
              </a:spcBef>
              <a:buClr>
                <a:srgbClr val="8F1936"/>
              </a:buClr>
              <a:buFont typeface="Bliss Regular" charset="0"/>
              <a:buAutoNum type="arabicPeriod"/>
              <a:tabLst>
                <a:tab pos="3571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400"/>
              </a:spcBef>
              <a:buClr>
                <a:srgbClr val="8F1936"/>
              </a:buClr>
              <a:buFont typeface="Wingdings" panose="05000000000000000000" pitchFamily="2" charset="2"/>
              <a:buChar char="§"/>
              <a:tabLst>
                <a:tab pos="3635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defRPr sz="2400">
                <a:solidFill>
                  <a:srgbClr val="606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 sz="2400">
                <a:solidFill>
                  <a:srgbClr val="606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 sz="2400">
                <a:solidFill>
                  <a:srgbClr val="606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 sz="2400">
                <a:solidFill>
                  <a:srgbClr val="606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 sz="2400">
                <a:solidFill>
                  <a:srgbClr val="606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de-DE" altLang="de-DE" sz="2000" b="1" dirty="0">
                <a:solidFill>
                  <a:schemeClr val="bg1"/>
                </a:solidFill>
                <a:latin typeface="+mj-lt"/>
              </a:rPr>
              <a:t>Während des Lesens </a:t>
            </a:r>
            <a:endParaRPr lang="de-DE" altLang="de-DE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hteckige Legende 6">
            <a:extLst>
              <a:ext uri="{FF2B5EF4-FFF2-40B4-BE49-F238E27FC236}">
                <a16:creationId xmlns:a16="http://schemas.microsoft.com/office/drawing/2014/main" id="{DEFB45A4-29A7-41BC-96D7-5A3D3E09E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7" y="1556792"/>
            <a:ext cx="2879725" cy="649288"/>
          </a:xfrm>
          <a:prstGeom prst="wedgeRectCallout">
            <a:avLst>
              <a:gd name="adj1" fmla="val -21245"/>
              <a:gd name="adj2" fmla="val 47565"/>
            </a:avLst>
          </a:prstGeom>
          <a:solidFill>
            <a:srgbClr val="9CADC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400"/>
              </a:spcBef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400"/>
              </a:spcBef>
              <a:buClr>
                <a:srgbClr val="8F1936"/>
              </a:buClr>
              <a:buFont typeface="Bliss Regular" charset="0"/>
              <a:buAutoNum type="arabicPeriod"/>
              <a:tabLst>
                <a:tab pos="3571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400"/>
              </a:spcBef>
              <a:buClr>
                <a:srgbClr val="8F1936"/>
              </a:buClr>
              <a:buFont typeface="Wingdings" panose="05000000000000000000" pitchFamily="2" charset="2"/>
              <a:buChar char="§"/>
              <a:tabLst>
                <a:tab pos="3635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defRPr sz="2400">
                <a:solidFill>
                  <a:srgbClr val="606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 sz="2400">
                <a:solidFill>
                  <a:srgbClr val="606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 sz="2400">
                <a:solidFill>
                  <a:srgbClr val="606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 sz="2400">
                <a:solidFill>
                  <a:srgbClr val="606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 sz="2400">
                <a:solidFill>
                  <a:srgbClr val="606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de-DE" altLang="de-DE" sz="2000" b="1" dirty="0">
                <a:solidFill>
                  <a:schemeClr val="bg1"/>
                </a:solidFill>
                <a:latin typeface="+mj-lt"/>
              </a:rPr>
              <a:t>Nach dem Lesen</a:t>
            </a:r>
            <a:endParaRPr lang="de-DE" altLang="de-DE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1F876AE3-80FE-49B4-B8E0-9605FCF8E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2366792"/>
            <a:ext cx="2880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80000" indent="-18000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+mj-lt"/>
              </a:rPr>
              <a:t>Aktivierung von Vorwissen</a:t>
            </a:r>
          </a:p>
          <a:p>
            <a:pPr marL="180000" indent="-18000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+mj-lt"/>
              </a:rPr>
              <a:t>Unbekannte Begriffe vorentlasten</a:t>
            </a:r>
          </a:p>
          <a:p>
            <a:pPr marL="234000" indent="-234000">
              <a:lnSpc>
                <a:spcPct val="125000"/>
              </a:lnSpc>
              <a:spcAft>
                <a:spcPts val="1200"/>
              </a:spcAft>
            </a:pPr>
            <a:endParaRPr lang="de-DE" altLang="de-DE" sz="1600" dirty="0">
              <a:latin typeface="+mj-lt"/>
            </a:endParaRPr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244A660D-8F0A-4E41-BD26-FAD1B24C6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12" y="3716792"/>
            <a:ext cx="2880000" cy="18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5000"/>
              </a:lnSpc>
              <a:spcAft>
                <a:spcPts val="1200"/>
              </a:spcAft>
            </a:pPr>
            <a:r>
              <a:rPr lang="de-DE" altLang="de-DE" sz="1800" b="1" dirty="0">
                <a:solidFill>
                  <a:srgbClr val="8F1936"/>
                </a:solidFill>
                <a:latin typeface="+mj-lt"/>
              </a:rPr>
              <a:t>Methoden:</a:t>
            </a:r>
          </a:p>
          <a:p>
            <a:pPr>
              <a:lnSpc>
                <a:spcPct val="125000"/>
              </a:lnSpc>
              <a:spcAft>
                <a:spcPts val="1200"/>
              </a:spcAft>
            </a:pPr>
            <a:r>
              <a:rPr lang="de-DE" altLang="de-DE" sz="1600" b="1" dirty="0">
                <a:latin typeface="+mj-lt"/>
              </a:rPr>
              <a:t>Wortwand</a:t>
            </a:r>
            <a:r>
              <a:rPr lang="de-DE" altLang="de-DE" sz="1600" dirty="0">
                <a:latin typeface="+mj-lt"/>
              </a:rPr>
              <a:t>,</a:t>
            </a:r>
            <a:br>
              <a:rPr lang="de-DE" altLang="de-DE" sz="1600" dirty="0">
                <a:latin typeface="+mj-lt"/>
              </a:rPr>
            </a:br>
            <a:r>
              <a:rPr lang="de-DE" altLang="de-DE" sz="1600" dirty="0">
                <a:latin typeface="+mj-lt"/>
              </a:rPr>
              <a:t>Vorhersagen treffen,</a:t>
            </a:r>
            <a:br>
              <a:rPr lang="de-DE" altLang="de-DE" sz="1600" dirty="0">
                <a:latin typeface="+mj-lt"/>
              </a:rPr>
            </a:br>
            <a:r>
              <a:rPr lang="de-DE" altLang="de-DE" sz="1600" dirty="0">
                <a:latin typeface="+mj-lt"/>
              </a:rPr>
              <a:t>Vorentlastung (</a:t>
            </a:r>
            <a:r>
              <a:rPr lang="de-DE" altLang="de-DE" sz="1500" dirty="0">
                <a:latin typeface="+mj-lt"/>
              </a:rPr>
              <a:t>Erfahrungen</a:t>
            </a:r>
            <a:r>
              <a:rPr lang="de-DE" altLang="de-DE" sz="1600" dirty="0">
                <a:latin typeface="+mj-lt"/>
              </a:rPr>
              <a:t>),</a:t>
            </a:r>
            <a:br>
              <a:rPr lang="de-DE" altLang="de-DE" sz="1600" dirty="0">
                <a:latin typeface="+mj-lt"/>
              </a:rPr>
            </a:br>
            <a:r>
              <a:rPr lang="de-DE" altLang="de-DE" sz="1600" dirty="0">
                <a:latin typeface="+mj-lt"/>
              </a:rPr>
              <a:t>…</a:t>
            </a: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48A1B43F-074C-4D00-9063-BA6F1E11B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62" y="2366792"/>
            <a:ext cx="2880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80000" indent="-18000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+mj-lt"/>
              </a:rPr>
              <a:t>Verstehen einzelner Wörter, Sätze und Absätze</a:t>
            </a:r>
          </a:p>
          <a:p>
            <a:pPr marL="180000" indent="-18000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+mj-lt"/>
              </a:rPr>
              <a:t>Texte strukturieren</a:t>
            </a:r>
          </a:p>
          <a:p>
            <a:pPr marL="234000" indent="-234000">
              <a:lnSpc>
                <a:spcPct val="125000"/>
              </a:lnSpc>
              <a:spcAft>
                <a:spcPts val="1200"/>
              </a:spcAft>
            </a:pPr>
            <a:endParaRPr lang="de-DE" altLang="de-DE" sz="1600" dirty="0">
              <a:latin typeface="+mj-lt"/>
            </a:endParaRPr>
          </a:p>
        </p:txBody>
      </p:sp>
      <p:sp>
        <p:nvSpPr>
          <p:cNvPr id="12" name="Textfeld 1">
            <a:extLst>
              <a:ext uri="{FF2B5EF4-FFF2-40B4-BE49-F238E27FC236}">
                <a16:creationId xmlns:a16="http://schemas.microsoft.com/office/drawing/2014/main" id="{32128F1B-D827-4D64-A4CB-4C9D43F7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587" y="3716792"/>
            <a:ext cx="2880000" cy="21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5000"/>
              </a:lnSpc>
              <a:spcAft>
                <a:spcPts val="1200"/>
              </a:spcAft>
            </a:pPr>
            <a:endParaRPr lang="de-DE" altLang="de-DE" sz="1800" b="1" dirty="0">
              <a:solidFill>
                <a:srgbClr val="8F1936"/>
              </a:solidFill>
              <a:latin typeface="+mj-lt"/>
            </a:endParaRPr>
          </a:p>
          <a:p>
            <a:pPr>
              <a:lnSpc>
                <a:spcPct val="125000"/>
              </a:lnSpc>
              <a:spcAft>
                <a:spcPts val="1200"/>
              </a:spcAft>
            </a:pPr>
            <a:r>
              <a:rPr lang="de-DE" altLang="de-DE" sz="1550" b="1" dirty="0">
                <a:latin typeface="+mj-lt"/>
              </a:rPr>
              <a:t>ABC</a:t>
            </a:r>
            <a:r>
              <a:rPr lang="de-DE" altLang="de-DE" sz="1600" b="1" dirty="0">
                <a:latin typeface="+mj-lt"/>
              </a:rPr>
              <a:t>-Darium</a:t>
            </a:r>
            <a:r>
              <a:rPr lang="de-DE" altLang="de-DE" sz="1600" dirty="0">
                <a:latin typeface="+mj-lt"/>
              </a:rPr>
              <a:t>,</a:t>
            </a:r>
            <a:br>
              <a:rPr lang="de-DE" altLang="de-DE" sz="1600" dirty="0">
                <a:latin typeface="+mj-lt"/>
              </a:rPr>
            </a:br>
            <a:r>
              <a:rPr lang="de-DE" altLang="de-DE" sz="1600" dirty="0">
                <a:latin typeface="+mj-lt"/>
              </a:rPr>
              <a:t>Absätze etc. sortieren,</a:t>
            </a:r>
            <a:br>
              <a:rPr lang="de-DE" altLang="de-DE" sz="1600" dirty="0">
                <a:latin typeface="+mj-lt"/>
              </a:rPr>
            </a:br>
            <a:r>
              <a:rPr lang="de-DE" altLang="de-DE" sz="1600" dirty="0">
                <a:latin typeface="+mj-lt"/>
              </a:rPr>
              <a:t>Überschriften zuordnen,</a:t>
            </a:r>
            <a:br>
              <a:rPr lang="de-DE" altLang="de-DE" sz="1600" dirty="0">
                <a:latin typeface="+mj-lt"/>
              </a:rPr>
            </a:br>
            <a:r>
              <a:rPr lang="de-DE" altLang="de-DE" sz="1600" dirty="0">
                <a:latin typeface="+mj-lt"/>
              </a:rPr>
              <a:t>Absätze vervollständigen,</a:t>
            </a:r>
            <a:br>
              <a:rPr lang="de-DE" altLang="de-DE" sz="1600" dirty="0">
                <a:latin typeface="+mj-lt"/>
              </a:rPr>
            </a:br>
            <a:r>
              <a:rPr lang="de-DE" altLang="de-DE" sz="1600" dirty="0">
                <a:latin typeface="+mj-lt"/>
              </a:rPr>
              <a:t>…</a:t>
            </a:r>
          </a:p>
        </p:txBody>
      </p:sp>
      <p:sp>
        <p:nvSpPr>
          <p:cNvPr id="13" name="Textfeld 1">
            <a:extLst>
              <a:ext uri="{FF2B5EF4-FFF2-40B4-BE49-F238E27FC236}">
                <a16:creationId xmlns:a16="http://schemas.microsoft.com/office/drawing/2014/main" id="{2A9E69CD-F35A-448B-BD06-3166B636B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999" y="2366792"/>
            <a:ext cx="2880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80000" indent="-18000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+mj-lt"/>
              </a:rPr>
              <a:t>Gelesenes anwenden</a:t>
            </a:r>
          </a:p>
          <a:p>
            <a:pPr marL="180000" indent="-18000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+mj-lt"/>
              </a:rPr>
              <a:t>Grafische Darstellungen (</a:t>
            </a:r>
            <a:r>
              <a:rPr lang="de-DE" altLang="de-DE" sz="1500" dirty="0">
                <a:latin typeface="+mj-lt"/>
              </a:rPr>
              <a:t>Mindmap etc.</a:t>
            </a:r>
            <a:r>
              <a:rPr lang="de-DE" altLang="de-DE" sz="1600" dirty="0">
                <a:latin typeface="+mj-lt"/>
              </a:rPr>
              <a:t>) produzieren</a:t>
            </a:r>
          </a:p>
          <a:p>
            <a:pPr marL="234000" indent="-234000">
              <a:lnSpc>
                <a:spcPct val="125000"/>
              </a:lnSpc>
              <a:spcAft>
                <a:spcPts val="1200"/>
              </a:spcAft>
            </a:pPr>
            <a:endParaRPr lang="de-DE" altLang="de-DE" sz="1600" dirty="0">
              <a:latin typeface="+mj-lt"/>
            </a:endParaRPr>
          </a:p>
        </p:txBody>
      </p:sp>
      <p:sp>
        <p:nvSpPr>
          <p:cNvPr id="14" name="Textfeld 1">
            <a:extLst>
              <a:ext uri="{FF2B5EF4-FFF2-40B4-BE49-F238E27FC236}">
                <a16:creationId xmlns:a16="http://schemas.microsoft.com/office/drawing/2014/main" id="{F889111F-2841-41FC-AE27-E7DDC8B2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999" y="3716792"/>
            <a:ext cx="2880000" cy="21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5000"/>
              </a:lnSpc>
              <a:spcAft>
                <a:spcPts val="1200"/>
              </a:spcAft>
            </a:pPr>
            <a:endParaRPr lang="de-DE" altLang="de-DE" sz="1800" b="1" dirty="0">
              <a:solidFill>
                <a:srgbClr val="8F1936"/>
              </a:solidFill>
              <a:latin typeface="+mj-lt"/>
            </a:endParaRPr>
          </a:p>
          <a:p>
            <a:pPr>
              <a:lnSpc>
                <a:spcPct val="125000"/>
              </a:lnSpc>
              <a:spcAft>
                <a:spcPts val="1200"/>
              </a:spcAft>
            </a:pPr>
            <a:r>
              <a:rPr lang="de-DE" altLang="de-DE" sz="1550" b="1" dirty="0">
                <a:latin typeface="+mj-lt"/>
              </a:rPr>
              <a:t>Concept Map zur Definition</a:t>
            </a:r>
            <a:r>
              <a:rPr lang="de-DE" altLang="de-DE" sz="1600" dirty="0">
                <a:latin typeface="+mj-lt"/>
              </a:rPr>
              <a:t>,</a:t>
            </a:r>
            <a:br>
              <a:rPr lang="de-DE" altLang="de-DE" sz="1600" dirty="0">
                <a:latin typeface="+mj-lt"/>
              </a:rPr>
            </a:br>
            <a:r>
              <a:rPr lang="de-DE" altLang="de-DE" sz="1600" dirty="0">
                <a:latin typeface="+mj-lt"/>
              </a:rPr>
              <a:t>Meinungen etc. diskutieren,</a:t>
            </a:r>
            <a:br>
              <a:rPr lang="de-DE" altLang="de-DE" sz="1600" dirty="0">
                <a:latin typeface="+mj-lt"/>
              </a:rPr>
            </a:br>
            <a:r>
              <a:rPr lang="de-DE" altLang="de-DE" sz="1600" dirty="0">
                <a:latin typeface="+mj-lt"/>
              </a:rPr>
              <a:t>Definitionen (</a:t>
            </a:r>
            <a:r>
              <a:rPr lang="de-DE" altLang="de-DE" sz="1500" dirty="0">
                <a:latin typeface="+mj-lt"/>
              </a:rPr>
              <a:t>eig.</a:t>
            </a:r>
            <a:r>
              <a:rPr lang="de-DE" altLang="de-DE" sz="1600" dirty="0">
                <a:latin typeface="+mj-lt"/>
              </a:rPr>
              <a:t>) schreiben,</a:t>
            </a:r>
            <a:br>
              <a:rPr lang="de-DE" altLang="de-DE" sz="1600" dirty="0">
                <a:latin typeface="+mj-lt"/>
              </a:rPr>
            </a:br>
            <a:r>
              <a:rPr lang="de-DE" altLang="de-DE" sz="1600" dirty="0">
                <a:latin typeface="+mj-lt"/>
              </a:rPr>
              <a:t>Prozessdiagramme erstellen,</a:t>
            </a:r>
            <a:br>
              <a:rPr lang="de-DE" altLang="de-DE" sz="1600" dirty="0">
                <a:latin typeface="+mj-lt"/>
              </a:rPr>
            </a:br>
            <a:r>
              <a:rPr lang="de-DE" altLang="de-DE" sz="1600" dirty="0">
                <a:latin typeface="+mj-lt"/>
              </a:rPr>
              <a:t>…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29BAB81-6D19-49D3-B06A-B818EEC7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+mj-lt"/>
              </a:rPr>
              <a:t>Methoden nach Phasen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36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2180AEC-45B5-4571-A598-B27D2D5DBEF2}"/>
              </a:ext>
            </a:extLst>
          </p:cNvPr>
          <p:cNvSpPr/>
          <p:nvPr/>
        </p:nvSpPr>
        <p:spPr>
          <a:xfrm>
            <a:off x="8316416" y="1484784"/>
            <a:ext cx="4176464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" name="Picture 14" descr="Ch 9 Word Wall">
            <a:extLst>
              <a:ext uri="{FF2B5EF4-FFF2-40B4-BE49-F238E27FC236}">
                <a16:creationId xmlns:a16="http://schemas.microsoft.com/office/drawing/2014/main" id="{9BF761F3-51F8-47A1-A2F9-51A881BD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/>
          <a:stretch>
            <a:fillRect/>
          </a:stretch>
        </p:blipFill>
        <p:spPr bwMode="auto">
          <a:xfrm>
            <a:off x="5292080" y="1835150"/>
            <a:ext cx="3581400" cy="318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AD5DB7F-C4AB-4803-999D-821E99BD6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>
                <a:solidFill>
                  <a:schemeClr val="tx1"/>
                </a:solidFill>
              </a:rPr>
              <a:t>Wortauswahl der Ebene 1 steht während der gesamten Lektüre zur Verfügung</a:t>
            </a:r>
            <a:endParaRPr lang="de-DE" dirty="0"/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Verschiedene Darstellungsformen möglich: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Bildliche Darstellung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Einfache Erklärung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Komplexe Definition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C83AE2AC-C4CE-4E77-B2DA-AA773922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+mj-lt"/>
              </a:rPr>
              <a:t>Methode: Fachbegriffe-Mauer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002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2180AEC-45B5-4571-A598-B27D2D5DBEF2}"/>
              </a:ext>
            </a:extLst>
          </p:cNvPr>
          <p:cNvSpPr/>
          <p:nvPr/>
        </p:nvSpPr>
        <p:spPr>
          <a:xfrm>
            <a:off x="1259632" y="1412776"/>
            <a:ext cx="6768752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5282-F187-4786-A559-11FADFAC75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>
                <a:solidFill>
                  <a:schemeClr val="tx1"/>
                </a:solidFill>
              </a:rPr>
              <a:t>Beschreiben Sie das Wort in der Alltagssprache. Verwenden Sie es in verschiedenen Zusammenhängen.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Beschränken Sie sich dabei nicht auf Definitionen, Synonyme oder Antonyme.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Erklären Sie es in zusammenhängenden Sätzen, benutzen Sie für die Definition keine Phrasen.</a:t>
            </a:r>
          </a:p>
          <a:p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1C6E029-FA20-465F-991C-FA71EC9C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+mj-lt"/>
              </a:rPr>
              <a:t>Schülerfreundliche „eigene“ Erklärungen</a:t>
            </a:r>
            <a:br>
              <a:rPr lang="de-DE" sz="3200" b="1" dirty="0">
                <a:solidFill>
                  <a:schemeClr val="bg1"/>
                </a:solidFill>
                <a:latin typeface="+mj-lt"/>
              </a:rPr>
            </a:br>
            <a:r>
              <a:rPr lang="de-DE" sz="3200" b="1" dirty="0">
                <a:solidFill>
                  <a:schemeClr val="bg1"/>
                </a:solidFill>
                <a:latin typeface="+mj-lt"/>
              </a:rPr>
              <a:t>Lehrkraft als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4489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2180AEC-45B5-4571-A598-B27D2D5DBEF2}"/>
              </a:ext>
            </a:extLst>
          </p:cNvPr>
          <p:cNvSpPr/>
          <p:nvPr/>
        </p:nvSpPr>
        <p:spPr>
          <a:xfrm>
            <a:off x="6300192" y="1556792"/>
            <a:ext cx="6096000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AC5E3F94-1AEA-44FE-AFE7-FE92021DCAE4}"/>
              </a:ext>
            </a:extLst>
          </p:cNvPr>
          <p:cNvGraphicFramePr/>
          <p:nvPr/>
        </p:nvGraphicFramePr>
        <p:xfrm>
          <a:off x="539552" y="4531186"/>
          <a:ext cx="921702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platzhalter 5">
            <a:extLst>
              <a:ext uri="{FF2B5EF4-FFF2-40B4-BE49-F238E27FC236}">
                <a16:creationId xmlns:a16="http://schemas.microsoft.com/office/drawing/2014/main" id="{B40B1D49-AAD7-41DF-B5AC-7941D5FE04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341438"/>
            <a:ext cx="6851827" cy="33116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Wählen Sie einige Wörter von einem Thema oder Text aus Ihrem Fachbereich aus.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Erstellen Sie zu Ihrem eigenen (Fach-) Text eine Wortwand (mind. zwei Begriffe)!</a:t>
            </a:r>
          </a:p>
          <a:p>
            <a:r>
              <a:rPr lang="de-DE" dirty="0">
                <a:solidFill>
                  <a:schemeClr val="tx1"/>
                </a:solidFill>
              </a:rPr>
              <a:t>Treffen Sie dazu eine geeignete Wortauswahl!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Differenzieren Sie Ihre Wortwand durch die Verwendung von drei Niveaustufen!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57DB489-68C0-4262-B7BB-33114A44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+mj-lt"/>
              </a:rPr>
              <a:t>Vom Wort zum Text – ein Selbstversuch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2015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3D8125D-0E4C-4C1A-9AAD-D886E05F0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" y="1512570"/>
            <a:ext cx="7078980" cy="383286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6D67CB5-BB10-43AA-AF21-DAD896BAC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+mj-lt"/>
              </a:rPr>
              <a:t>Definitionen erweitern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921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032B6CE9-596B-4F82-9D60-96C4B47933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5" y="1196752"/>
            <a:ext cx="8581209" cy="504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7D72475-72FB-423F-9AE9-3DD809B6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+mj-lt"/>
              </a:rPr>
              <a:t>Concept Map – die Vorlage für eine Begriffsdefinition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5765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2180AEC-45B5-4571-A598-B27D2D5DBEF2}"/>
              </a:ext>
            </a:extLst>
          </p:cNvPr>
          <p:cNvSpPr/>
          <p:nvPr/>
        </p:nvSpPr>
        <p:spPr>
          <a:xfrm>
            <a:off x="5148064" y="3140968"/>
            <a:ext cx="6768752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E1AAC281-7D37-4F7D-89BD-6BC62A7681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341438"/>
            <a:ext cx="8569647" cy="482386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b="1" dirty="0">
                <a:solidFill>
                  <a:schemeClr val="tx1"/>
                </a:solidFill>
              </a:rPr>
              <a:t>Vermittlung der Bestandteile </a:t>
            </a:r>
            <a:r>
              <a:rPr lang="de-DE" dirty="0">
                <a:solidFill>
                  <a:schemeClr val="tx1"/>
                </a:solidFill>
              </a:rPr>
              <a:t>/ der Eigenschaften einer reichhaltigen Definition </a:t>
            </a:r>
          </a:p>
          <a:p>
            <a:r>
              <a:rPr lang="de-DE" dirty="0">
                <a:solidFill>
                  <a:schemeClr val="tx1"/>
                </a:solidFill>
              </a:rPr>
              <a:t>Unterstützung bei der „Produktion“ einer reichhaltigen Definition </a:t>
            </a:r>
          </a:p>
          <a:p>
            <a:r>
              <a:rPr lang="de-DE" dirty="0">
                <a:solidFill>
                  <a:schemeClr val="tx1"/>
                </a:solidFill>
              </a:rPr>
              <a:t>Hilfsmittel Concept Map zu einem Begriff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dirty="0">
                <a:solidFill>
                  <a:schemeClr val="tx1"/>
                </a:solidFill>
              </a:rPr>
              <a:t>Hinweise</a:t>
            </a:r>
          </a:p>
          <a:p>
            <a:r>
              <a:rPr lang="de-DE" dirty="0">
                <a:solidFill>
                  <a:schemeClr val="tx1"/>
                </a:solidFill>
              </a:rPr>
              <a:t>Geben Sie den Lernenden anfangs mindestens zwei Quellen vor.</a:t>
            </a:r>
          </a:p>
          <a:p>
            <a:r>
              <a:rPr lang="de-DE" dirty="0">
                <a:solidFill>
                  <a:schemeClr val="tx1"/>
                </a:solidFill>
              </a:rPr>
              <a:t>Die Lernenden sollten beim Lesen der Quellen wichtige Wörter notieren, welche in der zugehörigen Definition vorkommen müssen / sollten.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3E6520E-76BC-4356-A81B-46D6AF7C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+mj-lt"/>
              </a:rPr>
              <a:t>Elemente einer fachspezifischen Concept Map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1551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0B1117F-C717-40A1-916F-AFC6888B3E5D}"/>
              </a:ext>
            </a:extLst>
          </p:cNvPr>
          <p:cNvSpPr/>
          <p:nvPr/>
        </p:nvSpPr>
        <p:spPr>
          <a:xfrm>
            <a:off x="5148064" y="1700808"/>
            <a:ext cx="6768752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EE778A-32C7-435A-ADF2-FE9FE913B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Rezeptiver Wortschatz (Verstehenswortschatz)</a:t>
            </a:r>
          </a:p>
          <a:p>
            <a:endParaRPr lang="de-DE" sz="3200" dirty="0">
              <a:solidFill>
                <a:schemeClr val="tx1"/>
              </a:solidFill>
            </a:endParaRPr>
          </a:p>
          <a:p>
            <a:r>
              <a:rPr lang="de-DE" sz="3200" dirty="0">
                <a:solidFill>
                  <a:schemeClr val="tx1"/>
                </a:solidFill>
              </a:rPr>
              <a:t>Produktiver Wortschatz (Ausdruckswortschatz)</a:t>
            </a:r>
          </a:p>
          <a:p>
            <a:endParaRPr lang="de-DE" sz="3200" dirty="0">
              <a:solidFill>
                <a:schemeClr val="tx1"/>
              </a:solidFill>
            </a:endParaRPr>
          </a:p>
          <a:p>
            <a:r>
              <a:rPr lang="de-DE" sz="3200" dirty="0">
                <a:solidFill>
                  <a:schemeClr val="tx1"/>
                </a:solidFill>
              </a:rPr>
              <a:t>Potentieller Wortschatz (Kompetenz, Bedeutung unbekannter Wörter zu erschließen)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3200" dirty="0">
                <a:solidFill>
                  <a:schemeClr val="tx1"/>
                </a:solidFill>
              </a:rPr>
              <a:t>Um ein Wort zu beherrschen, muss eine Auseinandersetzung auf drei Ebenen stattfinden: Bedeutungsebene, Formebene, Grammatikebene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316E6E1-7924-4C7F-8034-81EB80F8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Wortschatz – Lernen und Behalten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8855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9BA7684-E2B0-4848-9E38-FFC87D31AB97}"/>
              </a:ext>
            </a:extLst>
          </p:cNvPr>
          <p:cNvSpPr/>
          <p:nvPr/>
        </p:nvSpPr>
        <p:spPr>
          <a:xfrm>
            <a:off x="7740352" y="1554302"/>
            <a:ext cx="6048672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FF5725F5-A44A-4E28-B2F7-9C601E40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Concept Map – ein Versuch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77B55621-EFFA-41FB-8B47-59A70CB00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341438"/>
            <a:ext cx="6851827" cy="45358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Erstellen Sie eine Concept Map zu einem zentralen Begriff aus einem Ihrer Unterrichtsfächer.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dirty="0"/>
              <a:t>Verwenden Sie mindestens zwei Quellen.</a:t>
            </a:r>
          </a:p>
          <a:p>
            <a:r>
              <a:rPr lang="de-DE" dirty="0"/>
              <a:t>Notieren Sie beim Lesen wichtige Wörter, Einheiten etc.</a:t>
            </a:r>
          </a:p>
          <a:p>
            <a:endParaRPr lang="de-DE" dirty="0"/>
          </a:p>
          <a:p>
            <a:r>
              <a:rPr lang="de-DE" dirty="0"/>
              <a:t>Entwickeln Sie Ihre Concept Map auf einem Blatt A4 (Querformat).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Erweitern Sie die Landkarte ggf. um Abbildungen</a:t>
            </a:r>
            <a:endParaRPr lang="de-DE" dirty="0"/>
          </a:p>
          <a:p>
            <a:r>
              <a:rPr lang="de-DE" dirty="0">
                <a:solidFill>
                  <a:schemeClr val="tx1"/>
                </a:solidFill>
              </a:rPr>
              <a:t>Fügen Sie passende Verben ein.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849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2180AEC-45B5-4571-A598-B27D2D5DBEF2}"/>
              </a:ext>
            </a:extLst>
          </p:cNvPr>
          <p:cNvSpPr/>
          <p:nvPr/>
        </p:nvSpPr>
        <p:spPr>
          <a:xfrm>
            <a:off x="5508104" y="1700808"/>
            <a:ext cx="6768752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E33789-9BEB-4338-AB35-79804830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+mj-lt"/>
              </a:rPr>
              <a:t>Methode: ABC-Darium</a:t>
            </a:r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F8BF6262-D7D0-49C5-BD78-3D7126F096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341438"/>
            <a:ext cx="8569647" cy="4103687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chemeClr val="tx1"/>
                </a:solidFill>
              </a:rPr>
              <a:t>Gemeinsame Erarbeitung des (Fach-) Fachtextes in einem Kreis von Experten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Für die Leser interessante oder unbekannte Begriffe / Wörter stehen im Mittelpunkt.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Weitere Begriffe sind jene, welche die Leser nicht verstehen oder erklärt haben möchten.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42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AB818219-48B0-4B78-B45B-C0A6AF9FB2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109763"/>
              </p:ext>
            </p:extLst>
          </p:nvPr>
        </p:nvGraphicFramePr>
        <p:xfrm>
          <a:off x="539552" y="1340768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lussdiagramm: Verbinder 2">
            <a:extLst>
              <a:ext uri="{FF2B5EF4-FFF2-40B4-BE49-F238E27FC236}">
                <a16:creationId xmlns:a16="http://schemas.microsoft.com/office/drawing/2014/main" id="{0AB0D00F-020D-4E39-9423-E0A76A666182}"/>
              </a:ext>
            </a:extLst>
          </p:cNvPr>
          <p:cNvSpPr/>
          <p:nvPr/>
        </p:nvSpPr>
        <p:spPr>
          <a:xfrm>
            <a:off x="3275856" y="2348880"/>
            <a:ext cx="2520280" cy="2592288"/>
          </a:xfrm>
          <a:prstGeom prst="flowChartConnector">
            <a:avLst/>
          </a:prstGeom>
          <a:solidFill>
            <a:srgbClr val="6689A1"/>
          </a:solidFill>
          <a:ln>
            <a:solidFill>
              <a:srgbClr val="7EC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Förderung des Selbstkonzeptes von Lehrkräften als Vermittler fachbezogener Schriftsprach-Kompetenzen</a:t>
            </a:r>
          </a:p>
          <a:p>
            <a:pPr algn="ctr"/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DB772FF-1D1F-4A09-9E11-921588E84418}"/>
              </a:ext>
            </a:extLst>
          </p:cNvPr>
          <p:cNvSpPr txBox="1"/>
          <p:nvPr/>
        </p:nvSpPr>
        <p:spPr>
          <a:xfrm>
            <a:off x="468000" y="1080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Das BaCuLit Kerncurriculum: 9 Module in 23 (optionalen) Dreistunden-Lehreinheiten </a:t>
            </a:r>
          </a:p>
        </p:txBody>
      </p:sp>
    </p:spTree>
    <p:extLst>
      <p:ext uri="{BB962C8B-B14F-4D97-AF65-F5344CB8AC3E}">
        <p14:creationId xmlns:p14="http://schemas.microsoft.com/office/powerpoint/2010/main" val="4099832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2180AEC-45B5-4571-A598-B27D2D5DBEF2}"/>
              </a:ext>
            </a:extLst>
          </p:cNvPr>
          <p:cNvSpPr/>
          <p:nvPr/>
        </p:nvSpPr>
        <p:spPr>
          <a:xfrm>
            <a:off x="7020272" y="3717032"/>
            <a:ext cx="6096000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4" name="Grafik 3" descr="Bildschirmausschnitt">
            <a:extLst>
              <a:ext uri="{FF2B5EF4-FFF2-40B4-BE49-F238E27FC236}">
                <a16:creationId xmlns:a16="http://schemas.microsoft.com/office/drawing/2014/main" id="{A31A39F2-6E98-4245-8355-33F21B748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7739909" cy="2952328"/>
          </a:xfrm>
          <a:prstGeom prst="rect">
            <a:avLst/>
          </a:prstGeom>
        </p:spPr>
      </p:pic>
      <p:sp>
        <p:nvSpPr>
          <p:cNvPr id="8" name="Textplatzhalter 5">
            <a:extLst>
              <a:ext uri="{FF2B5EF4-FFF2-40B4-BE49-F238E27FC236}">
                <a16:creationId xmlns:a16="http://schemas.microsoft.com/office/drawing/2014/main" id="{055F2970-E7FF-4320-8647-459E50E6FF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>
                <a:solidFill>
                  <a:schemeClr val="tx1"/>
                </a:solidFill>
              </a:rPr>
              <a:t>Vervollständigen Sie die vorliegende Concept Map mit Hilfe des Textes „200 Jahre Fahrrad“.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6520F5E-27C8-4F5A-A71E-2934D062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+mj-lt"/>
              </a:rPr>
              <a:t>Vom Text zurück zum Wort – andere Strukturen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051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2180AEC-45B5-4571-A598-B27D2D5DBEF2}"/>
              </a:ext>
            </a:extLst>
          </p:cNvPr>
          <p:cNvSpPr/>
          <p:nvPr/>
        </p:nvSpPr>
        <p:spPr>
          <a:xfrm>
            <a:off x="7236296" y="2492896"/>
            <a:ext cx="6096000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EE3F394-1E08-42E6-89A8-47FD55B1C5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Erstellen Sie eine Concept Map 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zum Text „Die Macht des Lachens?“.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Fügen Sie Verben ein.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51D5711-AA36-4AB1-AA93-95AD07EF5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+mj-lt"/>
              </a:rPr>
              <a:t>Vom Text zurück zum Wort – andere Strukturen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5411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ildschirmausschnitt">
            <a:extLst>
              <a:ext uri="{FF2B5EF4-FFF2-40B4-BE49-F238E27FC236}">
                <a16:creationId xmlns:a16="http://schemas.microsoft.com/office/drawing/2014/main" id="{FF6F64A8-7D43-4D54-B749-D8CA4E7D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287"/>
            <a:ext cx="8568952" cy="496100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42D6DA2-2B50-4BFD-930E-0A1FBFB2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+mj-lt"/>
              </a:rPr>
              <a:t>Vom Text zurück zum Wort – andere Strukturen</a:t>
            </a:r>
            <a:br>
              <a:rPr lang="de-DE" sz="3200" b="1" dirty="0">
                <a:solidFill>
                  <a:schemeClr val="bg1"/>
                </a:solidFill>
                <a:latin typeface="+mj-lt"/>
              </a:rPr>
            </a:br>
            <a:r>
              <a:rPr lang="de-DE" sz="3200" b="1" dirty="0">
                <a:solidFill>
                  <a:schemeClr val="bg1"/>
                </a:solidFill>
                <a:latin typeface="+mj-lt"/>
              </a:rPr>
              <a:t>ein Beispiel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0859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2180AEC-45B5-4571-A598-B27D2D5DBEF2}"/>
              </a:ext>
            </a:extLst>
          </p:cNvPr>
          <p:cNvSpPr/>
          <p:nvPr/>
        </p:nvSpPr>
        <p:spPr>
          <a:xfrm>
            <a:off x="7740352" y="2708920"/>
            <a:ext cx="6096000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8" name="Grafik 7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EFB273EB-CEAB-4AA6-AF9B-089FBEDF3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63" y="3068960"/>
            <a:ext cx="6129429" cy="3600000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EC17E10-54DE-4334-91D1-31A8BF92D4EC}"/>
              </a:ext>
            </a:extLst>
          </p:cNvPr>
          <p:cNvCxnSpPr>
            <a:cxnSpLocks/>
          </p:cNvCxnSpPr>
          <p:nvPr/>
        </p:nvCxnSpPr>
        <p:spPr>
          <a:xfrm flipV="1">
            <a:off x="2123728" y="4581128"/>
            <a:ext cx="1512168" cy="7920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22D8B675-481B-4074-8D07-C13AA5804C0F}"/>
              </a:ext>
            </a:extLst>
          </p:cNvPr>
          <p:cNvSpPr txBox="1"/>
          <p:nvPr/>
        </p:nvSpPr>
        <p:spPr>
          <a:xfrm>
            <a:off x="179512" y="4845059"/>
            <a:ext cx="1944216" cy="1200329"/>
          </a:xfrm>
          <a:prstGeom prst="rect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Titel des Textes?</a:t>
            </a:r>
          </a:p>
          <a:p>
            <a:r>
              <a:rPr lang="de-DE" dirty="0"/>
              <a:t>Thema des Textes?</a:t>
            </a:r>
          </a:p>
          <a:p>
            <a:r>
              <a:rPr lang="de-DE" dirty="0"/>
              <a:t>Begriff aus dem Text?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CBE2BB29-30FE-4231-8B2F-C54810DFBB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341438"/>
            <a:ext cx="6851827" cy="21595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Erstellen Sie eine Concept Map 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zum Text „Kitzeln – warum lachen wir, wenn uns jemand kitzelt?“.</a:t>
            </a: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Hinweis:</a:t>
            </a: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Ihre Concept Map kann auch eine veränderte Struktur haben.</a:t>
            </a: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87D911A-2294-4819-B745-7EEAC4B7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+mj-lt"/>
              </a:rPr>
              <a:t>Vom Text zum Wort – rückwärts ist auch eine Richtung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8301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bbogen 4">
            <a:extLst>
              <a:ext uri="{FF2B5EF4-FFF2-40B4-BE49-F238E27FC236}">
                <a16:creationId xmlns:a16="http://schemas.microsoft.com/office/drawing/2014/main" id="{163E6863-EDA5-4133-AD01-41F1E7EF6B64}"/>
              </a:ext>
            </a:extLst>
          </p:cNvPr>
          <p:cNvSpPr/>
          <p:nvPr/>
        </p:nvSpPr>
        <p:spPr>
          <a:xfrm>
            <a:off x="-2844824" y="692592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5">
              <a:tint val="90000"/>
              <a:hueOff val="0"/>
              <a:satOff val="0"/>
              <a:lumOff val="0"/>
              <a:alphaOff val="0"/>
            </a:schemeClr>
          </a:lnRef>
          <a:fillRef idx="0">
            <a:schemeClr val="accent5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61050C2-7B52-448C-A43B-68993FF44BAD}"/>
              </a:ext>
            </a:extLst>
          </p:cNvPr>
          <p:cNvGrpSpPr/>
          <p:nvPr/>
        </p:nvGrpSpPr>
        <p:grpSpPr>
          <a:xfrm>
            <a:off x="2591118" y="2462383"/>
            <a:ext cx="5728162" cy="1933231"/>
            <a:chOff x="1208269" y="1065384"/>
            <a:chExt cx="5728162" cy="1933231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432E895-7837-47FD-9330-9F9C9AE61D97}"/>
                </a:ext>
              </a:extLst>
            </p:cNvPr>
            <p:cNvSpPr/>
            <p:nvPr/>
          </p:nvSpPr>
          <p:spPr>
            <a:xfrm>
              <a:off x="1208269" y="1065384"/>
              <a:ext cx="5728162" cy="193323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AA0E7D5-4B4D-4FD9-A6F3-D48DB4FD6FD7}"/>
                </a:ext>
              </a:extLst>
            </p:cNvPr>
            <p:cNvSpPr txBox="1"/>
            <p:nvPr/>
          </p:nvSpPr>
          <p:spPr>
            <a:xfrm>
              <a:off x="1208269" y="1065384"/>
              <a:ext cx="5728162" cy="19332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0" tIns="147320" rIns="147320" bIns="147320" numCol="1" spcCol="1270" anchor="ctr" anchorCtr="0">
              <a:noAutofit/>
            </a:bodyPr>
            <a:lstStyle/>
            <a:p>
              <a:pPr lvl="0"/>
              <a:r>
                <a:rPr lang="de-DE" sz="3600" dirty="0"/>
                <a:t>Leitfragen zur Unterrichtsplanung</a:t>
              </a:r>
            </a:p>
          </p:txBody>
        </p:sp>
      </p:grpSp>
      <p:sp>
        <p:nvSpPr>
          <p:cNvPr id="7" name="Ellipse 6">
            <a:extLst>
              <a:ext uri="{FF2B5EF4-FFF2-40B4-BE49-F238E27FC236}">
                <a16:creationId xmlns:a16="http://schemas.microsoft.com/office/drawing/2014/main" id="{A25B4F37-A9B0-42C9-940F-2DDCAB35099E}"/>
              </a:ext>
            </a:extLst>
          </p:cNvPr>
          <p:cNvSpPr/>
          <p:nvPr/>
        </p:nvSpPr>
        <p:spPr>
          <a:xfrm>
            <a:off x="1382849" y="2220729"/>
            <a:ext cx="2416539" cy="2416539"/>
          </a:xfrm>
          <a:prstGeom prst="ellipse">
            <a:avLst/>
          </a:prstGeom>
          <a:blipFill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E3000261-18C8-425F-81EC-9916267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05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2180AEC-45B5-4571-A598-B27D2D5DBEF2}"/>
              </a:ext>
            </a:extLst>
          </p:cNvPr>
          <p:cNvSpPr/>
          <p:nvPr/>
        </p:nvSpPr>
        <p:spPr>
          <a:xfrm>
            <a:off x="1259632" y="1412776"/>
            <a:ext cx="6768752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36D7B3-D555-4F20-9D49-EBF4A6289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Fachwortschatz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Wie baue ich ein Verständnis des grundlegenden Fachwortschatzes auf? 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Wie wähle ich den Grundwortschatz in meinem Fachgebiet aus?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Welche Strategien verwende ich, damit die Lernerinnen und Lerner sich den grundlegenden Fachwortschatz aneignen können?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D162A77-8F0F-4ABD-B7B6-AD5EF525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+mj-lt"/>
              </a:rPr>
              <a:t>Leitfragen zur Unterrichtsplanung </a:t>
            </a:r>
            <a:br>
              <a:rPr lang="de-DE" sz="3200" b="1" dirty="0">
                <a:solidFill>
                  <a:schemeClr val="bg1"/>
                </a:solidFill>
                <a:latin typeface="+mj-lt"/>
              </a:rPr>
            </a:br>
            <a:r>
              <a:rPr lang="de-DE" sz="3200" b="1" dirty="0">
                <a:solidFill>
                  <a:schemeClr val="bg1"/>
                </a:solidFill>
                <a:latin typeface="+mj-lt"/>
              </a:rPr>
              <a:t>(BaCuLit-Modell)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23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FA4DD-1762-4B7A-81FE-C82A554A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9029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5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7BCA2457-7507-496F-8D4B-2A2A1630EB3F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88264E8C-D87E-4FDE-92A4-605A3295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60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bbogen 4">
            <a:extLst>
              <a:ext uri="{FF2B5EF4-FFF2-40B4-BE49-F238E27FC236}">
                <a16:creationId xmlns:a16="http://schemas.microsoft.com/office/drawing/2014/main" id="{163E6863-EDA5-4133-AD01-41F1E7EF6B64}"/>
              </a:ext>
            </a:extLst>
          </p:cNvPr>
          <p:cNvSpPr/>
          <p:nvPr/>
        </p:nvSpPr>
        <p:spPr>
          <a:xfrm>
            <a:off x="-2844824" y="692592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5">
              <a:tint val="90000"/>
              <a:hueOff val="0"/>
              <a:satOff val="0"/>
              <a:lumOff val="0"/>
              <a:alphaOff val="0"/>
            </a:schemeClr>
          </a:lnRef>
          <a:fillRef idx="0">
            <a:schemeClr val="accent5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61050C2-7B52-448C-A43B-68993FF44BAD}"/>
              </a:ext>
            </a:extLst>
          </p:cNvPr>
          <p:cNvGrpSpPr/>
          <p:nvPr/>
        </p:nvGrpSpPr>
        <p:grpSpPr>
          <a:xfrm>
            <a:off x="2591118" y="2462383"/>
            <a:ext cx="5728162" cy="1933231"/>
            <a:chOff x="1208269" y="1065384"/>
            <a:chExt cx="5728162" cy="1933231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432E895-7837-47FD-9330-9F9C9AE61D97}"/>
                </a:ext>
              </a:extLst>
            </p:cNvPr>
            <p:cNvSpPr/>
            <p:nvPr/>
          </p:nvSpPr>
          <p:spPr>
            <a:xfrm>
              <a:off x="1208269" y="1065384"/>
              <a:ext cx="5728162" cy="193323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AA0E7D5-4B4D-4FD9-A6F3-D48DB4FD6FD7}"/>
                </a:ext>
              </a:extLst>
            </p:cNvPr>
            <p:cNvSpPr txBox="1"/>
            <p:nvPr/>
          </p:nvSpPr>
          <p:spPr>
            <a:xfrm>
              <a:off x="1208269" y="1065384"/>
              <a:ext cx="5728162" cy="19332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0" tIns="147320" rIns="147320" bIns="147320" numCol="1" spcCol="1270" anchor="ctr" anchorCtr="0">
              <a:noAutofit/>
            </a:bodyPr>
            <a:lstStyle/>
            <a:p>
              <a:pPr lvl="0"/>
              <a:r>
                <a:rPr lang="de-DE" sz="3600" dirty="0"/>
                <a:t>Wortschatz – Bereiche und Wortschatzarbeit</a:t>
              </a:r>
            </a:p>
          </p:txBody>
        </p:sp>
      </p:grpSp>
      <p:sp>
        <p:nvSpPr>
          <p:cNvPr id="7" name="Ellipse 6">
            <a:extLst>
              <a:ext uri="{FF2B5EF4-FFF2-40B4-BE49-F238E27FC236}">
                <a16:creationId xmlns:a16="http://schemas.microsoft.com/office/drawing/2014/main" id="{A25B4F37-A9B0-42C9-940F-2DDCAB35099E}"/>
              </a:ext>
            </a:extLst>
          </p:cNvPr>
          <p:cNvSpPr/>
          <p:nvPr/>
        </p:nvSpPr>
        <p:spPr>
          <a:xfrm>
            <a:off x="1382849" y="2220729"/>
            <a:ext cx="2416539" cy="2416539"/>
          </a:xfrm>
          <a:prstGeom prst="ellipse">
            <a:avLst/>
          </a:prstGeom>
          <a:blipFill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E3000261-18C8-425F-81EC-9916267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90"/>
            <a:ext cx="7926184" cy="10602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78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AC5D4DD3-5197-4F1C-A11C-9E329CE4A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4341967"/>
              </p:ext>
            </p:extLst>
          </p:nvPr>
        </p:nvGraphicFramePr>
        <p:xfrm>
          <a:off x="467544" y="1052736"/>
          <a:ext cx="75608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4D87CEB5-F381-4338-83CB-19DEB059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Wortschatz - Bereiche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06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3F0E1C7-C5C1-4EA9-8CC9-65A8D32A303C}"/>
              </a:ext>
            </a:extLst>
          </p:cNvPr>
          <p:cNvSpPr/>
          <p:nvPr/>
        </p:nvSpPr>
        <p:spPr>
          <a:xfrm>
            <a:off x="7740352" y="2420888"/>
            <a:ext cx="6768752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DCA441CB-2825-4C87-B510-D2896EA0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Bedeutung aus dem Kontext erschließen</a:t>
            </a:r>
          </a:p>
          <a:p>
            <a:endParaRPr lang="de-DE" sz="3200" dirty="0">
              <a:solidFill>
                <a:schemeClr val="tx1"/>
              </a:solidFill>
            </a:endParaRPr>
          </a:p>
          <a:p>
            <a:r>
              <a:rPr lang="de-DE" sz="3200" dirty="0">
                <a:solidFill>
                  <a:schemeClr val="tx1"/>
                </a:solidFill>
              </a:rPr>
              <a:t>Bedeutung mit Wörterbüchern, etc. überprüfen / herleiten</a:t>
            </a:r>
          </a:p>
          <a:p>
            <a:endParaRPr lang="de-DE" sz="3200" dirty="0">
              <a:solidFill>
                <a:schemeClr val="tx1"/>
              </a:solidFill>
            </a:endParaRPr>
          </a:p>
          <a:p>
            <a:r>
              <a:rPr lang="de-DE" sz="3200" dirty="0">
                <a:solidFill>
                  <a:schemeClr val="tx1"/>
                </a:solidFill>
              </a:rPr>
              <a:t>Wortbildung analysieren </a:t>
            </a:r>
          </a:p>
          <a:p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A367638-7A67-4A36-8AE8-FBFC54F1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Wortschatzarbeit – </a:t>
            </a:r>
            <a:br>
              <a:rPr lang="de-DE" sz="3200" b="1" dirty="0">
                <a:solidFill>
                  <a:schemeClr val="bg1"/>
                </a:solidFill>
              </a:rPr>
            </a:br>
            <a:r>
              <a:rPr lang="de-DE" sz="3200" b="1" dirty="0">
                <a:solidFill>
                  <a:schemeClr val="bg1"/>
                </a:solidFill>
              </a:rPr>
              <a:t>Methoden zum Begriffe-Verstehen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8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825208-1FF9-465B-A77A-62E233E29BB0}"/>
              </a:ext>
            </a:extLst>
          </p:cNvPr>
          <p:cNvSpPr/>
          <p:nvPr/>
        </p:nvSpPr>
        <p:spPr>
          <a:xfrm>
            <a:off x="7668344" y="3429000"/>
            <a:ext cx="6336704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DDBEE116-DE77-4A41-B8A4-7BC9090952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Beantworten Sie die folgenden Fragen für Ihren eigenen Unterricht.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Welche Techniken der Bedeutungserschließung wenden Sie bei der Einführung neuer Begriffe an?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chemeClr val="tx1"/>
                </a:solidFill>
              </a:rPr>
              <a:t>Inwiefern werden Ihre Lernenden bei der Erschließung neuer Fachwörter selbst aktiv? 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D828BF6-22AA-4A82-B72C-6501D615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Wortschatzarbeit – </a:t>
            </a:r>
            <a:br>
              <a:rPr lang="de-DE" sz="3200" b="1" dirty="0">
                <a:solidFill>
                  <a:schemeClr val="bg1"/>
                </a:solidFill>
              </a:rPr>
            </a:br>
            <a:r>
              <a:rPr lang="de-DE" sz="3200" b="1" dirty="0">
                <a:solidFill>
                  <a:schemeClr val="bg1"/>
                </a:solidFill>
              </a:rPr>
              <a:t>metakognitiv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992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032B6CE9-596B-4F82-9D60-96C4B47933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5" y="1196752"/>
            <a:ext cx="8581209" cy="504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9177592-482F-4560-8B5C-63B33DCD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+mj-lt"/>
              </a:rPr>
              <a:t>Concept Map – ein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00514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2892</Words>
  <Application>Microsoft Office PowerPoint</Application>
  <PresentationFormat>Bildschirmpräsentation (4:3)</PresentationFormat>
  <Paragraphs>400</Paragraphs>
  <Slides>37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Avenir Next</vt:lpstr>
      <vt:lpstr>Calibri</vt:lpstr>
      <vt:lpstr>P</vt:lpstr>
      <vt:lpstr>Times New Roman</vt:lpstr>
      <vt:lpstr>Wingdings</vt:lpstr>
      <vt:lpstr>Larissa</vt:lpstr>
      <vt:lpstr>Modul 3 Fachvokabular unterrichten  Block 2 Bewährte Methoden zur Erarbeitung von Fachvokabular / Concept Maps in der Praxis</vt:lpstr>
      <vt:lpstr>Vorstellung und Kennenlernen</vt:lpstr>
      <vt:lpstr>PowerPoint-Präsentation</vt:lpstr>
      <vt:lpstr>PowerPoint-Präsentation</vt:lpstr>
      <vt:lpstr>PowerPoint-Präsentation</vt:lpstr>
      <vt:lpstr>Wortschatz - Bereiche</vt:lpstr>
      <vt:lpstr>Wortschatzarbeit –  Methoden zum Begriffe-Verstehen </vt:lpstr>
      <vt:lpstr>Wortschatzarbeit –  metakognitiv</vt:lpstr>
      <vt:lpstr>Concept Map – ein Modell</vt:lpstr>
      <vt:lpstr>Concept Map – Beispiel – Böschung </vt:lpstr>
      <vt:lpstr>Concept Map – Beispiel – Böschung Ergänzende Hilfestellungen </vt:lpstr>
      <vt:lpstr>Concept Map – Übung macht den Meister</vt:lpstr>
      <vt:lpstr>Concept Map – Übung macht den Meister</vt:lpstr>
      <vt:lpstr>Concept Map – Lachen –  nach der Lektüre des 1. Textes </vt:lpstr>
      <vt:lpstr>Concept Map – Lachen –  ein Beispiel aus dem Unterricht</vt:lpstr>
      <vt:lpstr>Leitlinien Wortschatzarbeit</vt:lpstr>
      <vt:lpstr>Das Netzwerk des menschlichen Gehirns</vt:lpstr>
      <vt:lpstr>Wortschatz-Auswahl im Fachunterricht</vt:lpstr>
      <vt:lpstr>PowerPoint-Präsentation</vt:lpstr>
      <vt:lpstr>Methoden nach Phasen</vt:lpstr>
      <vt:lpstr>Methode: Fachbegriffe-Mauer</vt:lpstr>
      <vt:lpstr>Schülerfreundliche „eigene“ Erklärungen Lehrkraft als Modell</vt:lpstr>
      <vt:lpstr>Vom Wort zum Text – ein Selbstversuch</vt:lpstr>
      <vt:lpstr>Definitionen erweitern</vt:lpstr>
      <vt:lpstr>Concept Map – die Vorlage für eine Begriffsdefinition</vt:lpstr>
      <vt:lpstr>Elemente einer fachspezifischen Concept Map</vt:lpstr>
      <vt:lpstr>Wortschatz – Lernen und Behalten</vt:lpstr>
      <vt:lpstr>Concept Map – ein Versuch</vt:lpstr>
      <vt:lpstr>Methode: ABC-Darium</vt:lpstr>
      <vt:lpstr>Vom Text zurück zum Wort – andere Strukturen</vt:lpstr>
      <vt:lpstr>Vom Text zurück zum Wort – andere Strukturen</vt:lpstr>
      <vt:lpstr>Vom Text zurück zum Wort – andere Strukturen ein Beispiel</vt:lpstr>
      <vt:lpstr>Vom Text zum Wort – rückwärts ist auch eine Richtung</vt:lpstr>
      <vt:lpstr>PowerPoint-Präsentation</vt:lpstr>
      <vt:lpstr>Leitfragen zur Unterrichtsplanung  (BaCuLit-Modell)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Yvonne Hörmann</dc:creator>
  <cp:lastModifiedBy> Hoffmann, Vera</cp:lastModifiedBy>
  <cp:revision>156</cp:revision>
  <cp:lastPrinted>2018-08-17T13:39:57Z</cp:lastPrinted>
  <dcterms:created xsi:type="dcterms:W3CDTF">2016-11-02T10:00:14Z</dcterms:created>
  <dcterms:modified xsi:type="dcterms:W3CDTF">2024-09-23T07:51:29Z</dcterms:modified>
</cp:coreProperties>
</file>