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386" r:id="rId2"/>
    <p:sldId id="387" r:id="rId3"/>
    <p:sldId id="368" r:id="rId4"/>
    <p:sldId id="382" r:id="rId5"/>
    <p:sldId id="434" r:id="rId6"/>
    <p:sldId id="409" r:id="rId7"/>
    <p:sldId id="410" r:id="rId8"/>
    <p:sldId id="411" r:id="rId9"/>
    <p:sldId id="412" r:id="rId10"/>
    <p:sldId id="435" r:id="rId11"/>
    <p:sldId id="362" r:id="rId12"/>
    <p:sldId id="413" r:id="rId13"/>
    <p:sldId id="414" r:id="rId14"/>
    <p:sldId id="372" r:id="rId15"/>
    <p:sldId id="415" r:id="rId16"/>
    <p:sldId id="436" r:id="rId17"/>
    <p:sldId id="416" r:id="rId18"/>
    <p:sldId id="417" r:id="rId19"/>
    <p:sldId id="418" r:id="rId20"/>
    <p:sldId id="437" r:id="rId21"/>
    <p:sldId id="419" r:id="rId22"/>
    <p:sldId id="420" r:id="rId23"/>
    <p:sldId id="421" r:id="rId24"/>
    <p:sldId id="422" r:id="rId25"/>
    <p:sldId id="423" r:id="rId26"/>
    <p:sldId id="424" r:id="rId27"/>
    <p:sldId id="425" r:id="rId28"/>
    <p:sldId id="426" r:id="rId29"/>
    <p:sldId id="427" r:id="rId30"/>
    <p:sldId id="438" r:id="rId31"/>
    <p:sldId id="428" r:id="rId32"/>
    <p:sldId id="429" r:id="rId33"/>
    <p:sldId id="371" r:id="rId34"/>
    <p:sldId id="430" r:id="rId35"/>
    <p:sldId id="431" r:id="rId36"/>
    <p:sldId id="388" r:id="rId37"/>
    <p:sldId id="432" r:id="rId38"/>
    <p:sldId id="389" r:id="rId39"/>
    <p:sldId id="391" r:id="rId40"/>
    <p:sldId id="392" r:id="rId41"/>
    <p:sldId id="393" r:id="rId42"/>
    <p:sldId id="390" r:id="rId43"/>
    <p:sldId id="397" r:id="rId44"/>
    <p:sldId id="395" r:id="rId45"/>
    <p:sldId id="363" r:id="rId46"/>
    <p:sldId id="433" r:id="rId4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D9E1"/>
    <a:srgbClr val="D1CF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8" autoAdjust="0"/>
    <p:restoredTop sz="83857" autoAdjust="0"/>
  </p:normalViewPr>
  <p:slideViewPr>
    <p:cSldViewPr>
      <p:cViewPr varScale="1">
        <p:scale>
          <a:sx n="96" d="100"/>
          <a:sy n="96" d="100"/>
        </p:scale>
        <p:origin x="204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88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09D1DF-D6FB-4621-9DC3-BEEBE96FC6AE}" type="doc">
      <dgm:prSet loTypeId="urn:microsoft.com/office/officeart/2005/8/layout/cycle3" loCatId="cycle" qsTypeId="urn:microsoft.com/office/officeart/2005/8/quickstyle/simple5" qsCatId="simple" csTypeId="urn:microsoft.com/office/officeart/2005/8/colors/accent5_2" csCatId="accent5" phldr="1"/>
      <dgm:spPr/>
      <dgm:t>
        <a:bodyPr/>
        <a:lstStyle/>
        <a:p>
          <a:endParaRPr lang="de-DE"/>
        </a:p>
      </dgm:t>
    </dgm:pt>
    <dgm:pt modelId="{95058CA7-3F8A-4A70-A4B0-8C84D1FBE683}">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(9</a:t>
          </a:r>
          <a:r>
            <a:rPr kumimoji="0" lang="de-DE" sz="1800" b="0" i="0" u="none" strike="noStrike" cap="none" spc="0" normalizeH="0" baseline="0" noProof="0">
              <a:ln/>
              <a:effectLst/>
              <a:uLnTx/>
              <a:uFillTx/>
              <a:latin typeface="Calibri"/>
              <a:ea typeface="+mn-ea"/>
              <a:cs typeface="+mn-cs"/>
            </a:rPr>
            <a:t>) Diagnostik &amp; </a:t>
          </a:r>
          <a:r>
            <a:rPr kumimoji="0" lang="de-DE" sz="1800" b="0" i="0" u="none" strike="noStrike" cap="none" spc="0" normalizeH="0" baseline="0" noProof="0" dirty="0">
              <a:ln/>
              <a:effectLst/>
              <a:uLnTx/>
              <a:uFillTx/>
              <a:latin typeface="Calibri"/>
              <a:ea typeface="+mn-ea"/>
              <a:cs typeface="+mn-cs"/>
            </a:rPr>
            <a:t>Schulentwicklung</a:t>
          </a:r>
          <a:endParaRPr lang="de-DE" sz="1800" dirty="0"/>
        </a:p>
      </dgm:t>
    </dgm:pt>
    <dgm:pt modelId="{8CC8982F-6033-4F3A-A24C-A94F9CD4EB34}" type="parTrans" cxnId="{148AFF29-7C3E-435D-AB61-5BEB8149337F}">
      <dgm:prSet/>
      <dgm:spPr/>
      <dgm:t>
        <a:bodyPr/>
        <a:lstStyle/>
        <a:p>
          <a:endParaRPr lang="de-DE"/>
        </a:p>
      </dgm:t>
    </dgm:pt>
    <dgm:pt modelId="{2428A602-06FE-42D3-BE26-40116D2485D3}" type="sibTrans" cxnId="{148AFF29-7C3E-435D-AB61-5BEB8149337F}">
      <dgm:prSet/>
      <dgm:spPr/>
      <dgm:t>
        <a:bodyPr/>
        <a:lstStyle/>
        <a:p>
          <a:endParaRPr lang="de-DE"/>
        </a:p>
      </dgm:t>
    </dgm:pt>
    <dgm:pt modelId="{82678BDB-58C2-4E1A-BFC7-810F1F3BEEB1}">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(1) Einführung</a:t>
          </a:r>
          <a:endParaRPr lang="de-DE" sz="1800" dirty="0"/>
        </a:p>
      </dgm:t>
    </dgm:pt>
    <dgm:pt modelId="{5C1508B4-BFB6-4E74-96EE-D814169D4F07}" type="parTrans" cxnId="{B7163381-3995-4CF0-AAFB-572E082BB877}">
      <dgm:prSet/>
      <dgm:spPr/>
      <dgm:t>
        <a:bodyPr/>
        <a:lstStyle/>
        <a:p>
          <a:endParaRPr lang="de-DE"/>
        </a:p>
      </dgm:t>
    </dgm:pt>
    <dgm:pt modelId="{8ABA0F12-EB15-41A4-B865-0FB90E077AC3}" type="sibTrans" cxnId="{B7163381-3995-4CF0-AAFB-572E082BB877}">
      <dgm:prSet/>
      <dgm:spPr/>
      <dgm:t>
        <a:bodyPr/>
        <a:lstStyle/>
        <a:p>
          <a:endParaRPr lang="de-DE"/>
        </a:p>
      </dgm:t>
    </dgm:pt>
    <dgm:pt modelId="{AC2F5B03-A634-4632-87F1-5CD8E1748A58}">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(2) Grundlagen Unterrichtsplanung</a:t>
          </a:r>
          <a:endParaRPr lang="de-DE" sz="1800" dirty="0"/>
        </a:p>
      </dgm:t>
    </dgm:pt>
    <dgm:pt modelId="{EE61993C-F706-4B63-85B8-C92913F9A54C}" type="parTrans" cxnId="{688EEF8E-17F6-43A8-B491-F99B1A3694A3}">
      <dgm:prSet/>
      <dgm:spPr/>
      <dgm:t>
        <a:bodyPr/>
        <a:lstStyle/>
        <a:p>
          <a:endParaRPr lang="de-DE"/>
        </a:p>
      </dgm:t>
    </dgm:pt>
    <dgm:pt modelId="{FF6A5952-1E3C-49E4-B330-09D9FFDCF1F5}" type="sibTrans" cxnId="{688EEF8E-17F6-43A8-B491-F99B1A3694A3}">
      <dgm:prSet/>
      <dgm:spPr/>
      <dgm:t>
        <a:bodyPr/>
        <a:lstStyle/>
        <a:p>
          <a:endParaRPr lang="de-DE"/>
        </a:p>
      </dgm:t>
    </dgm:pt>
    <dgm:pt modelId="{96EF904B-6F14-4E9C-9C96-60B837C8B7CA}">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(4</a:t>
          </a:r>
          <a:r>
            <a:rPr kumimoji="0" lang="de-DE" sz="1800" b="0" i="0" u="none" strike="noStrike" cap="none" spc="0" normalizeH="0" baseline="0" noProof="0" dirty="0">
              <a:ln/>
              <a:effectLst/>
              <a:uLnTx/>
              <a:uFillTx/>
              <a:latin typeface="+mn-lt"/>
              <a:ea typeface="+mn-ea"/>
              <a:cs typeface="+mn-cs"/>
            </a:rPr>
            <a:t>) Fachtexte</a:t>
          </a:r>
          <a:endParaRPr lang="de-DE" sz="1800" dirty="0"/>
        </a:p>
      </dgm:t>
    </dgm:pt>
    <dgm:pt modelId="{99904122-098A-43CC-A24D-63E36092C8CF}" type="parTrans" cxnId="{685B2E15-C482-4D10-BBED-E34E36F9F1F6}">
      <dgm:prSet/>
      <dgm:spPr/>
      <dgm:t>
        <a:bodyPr/>
        <a:lstStyle/>
        <a:p>
          <a:endParaRPr lang="de-DE"/>
        </a:p>
      </dgm:t>
    </dgm:pt>
    <dgm:pt modelId="{6068E793-D201-4698-A365-61FC0A09E9AF}" type="sibTrans" cxnId="{685B2E15-C482-4D10-BBED-E34E36F9F1F6}">
      <dgm:prSet/>
      <dgm:spPr/>
      <dgm:t>
        <a:bodyPr/>
        <a:lstStyle/>
        <a:p>
          <a:endParaRPr lang="de-DE"/>
        </a:p>
      </dgm:t>
    </dgm:pt>
    <dgm:pt modelId="{1D414591-4D4E-4098-B6A6-8FF1D056C587}">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(5) Lesestrategien</a:t>
          </a:r>
          <a:endParaRPr lang="de-DE" sz="1800" dirty="0"/>
        </a:p>
      </dgm:t>
    </dgm:pt>
    <dgm:pt modelId="{1FC1A42C-FBE2-40E5-90FB-1B5A94E87CAB}" type="parTrans" cxnId="{C48FE9F3-D92A-4E0D-92E4-C71A949AC46A}">
      <dgm:prSet/>
      <dgm:spPr/>
      <dgm:t>
        <a:bodyPr/>
        <a:lstStyle/>
        <a:p>
          <a:endParaRPr lang="de-DE"/>
        </a:p>
      </dgm:t>
    </dgm:pt>
    <dgm:pt modelId="{9DA650A3-7426-46DB-93A4-0550E36FE05D}" type="sibTrans" cxnId="{C48FE9F3-D92A-4E0D-92E4-C71A949AC46A}">
      <dgm:prSet/>
      <dgm:spPr/>
      <dgm:t>
        <a:bodyPr/>
        <a:lstStyle/>
        <a:p>
          <a:endParaRPr lang="de-DE"/>
        </a:p>
      </dgm:t>
    </dgm:pt>
    <dgm:pt modelId="{931946D3-8168-4272-AA3B-F2271B6889D1}">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(6) Schreibstrategien</a:t>
          </a:r>
          <a:endParaRPr lang="de-DE" sz="1800" dirty="0"/>
        </a:p>
      </dgm:t>
    </dgm:pt>
    <dgm:pt modelId="{2A2424A2-5BB8-4516-997D-6C54E0CB689D}" type="parTrans" cxnId="{AD3EFDDB-B471-4CC1-98D9-5813EE6592DA}">
      <dgm:prSet/>
      <dgm:spPr/>
      <dgm:t>
        <a:bodyPr/>
        <a:lstStyle/>
        <a:p>
          <a:endParaRPr lang="de-DE"/>
        </a:p>
      </dgm:t>
    </dgm:pt>
    <dgm:pt modelId="{1C51AAFF-3AE1-4516-9032-54208AE43962}" type="sibTrans" cxnId="{AD3EFDDB-B471-4CC1-98D9-5813EE6592DA}">
      <dgm:prSet/>
      <dgm:spPr/>
      <dgm:t>
        <a:bodyPr/>
        <a:lstStyle/>
        <a:p>
          <a:endParaRPr lang="de-DE"/>
        </a:p>
      </dgm:t>
    </dgm:pt>
    <dgm:pt modelId="{EC5CD961-98FB-407D-96DD-CF008BA5F855}">
      <dgm:prSet custT="1"/>
      <dgm:spPr/>
      <dgm:t>
        <a:bodyPr/>
        <a:lstStyle/>
        <a:p>
          <a:pPr>
            <a:buClrTx/>
            <a:buSzTx/>
            <a:buFontTx/>
            <a:buNone/>
          </a:pPr>
          <a:r>
            <a:rPr lang="de-DE" sz="1800" dirty="0"/>
            <a:t>(7) Mehrsprachige</a:t>
          </a:r>
          <a:r>
            <a:rPr lang="de-DE" sz="1800" baseline="0" dirty="0"/>
            <a:t> Lernende</a:t>
          </a:r>
          <a:endParaRPr lang="de-DE" sz="1800" dirty="0"/>
        </a:p>
      </dgm:t>
    </dgm:pt>
    <dgm:pt modelId="{9E5A19C3-901D-49BB-8181-3CE354637CAE}" type="parTrans" cxnId="{BAA370C3-675F-4DD5-A2DD-980A5E3C7B2D}">
      <dgm:prSet/>
      <dgm:spPr/>
      <dgm:t>
        <a:bodyPr/>
        <a:lstStyle/>
        <a:p>
          <a:endParaRPr lang="de-DE"/>
        </a:p>
      </dgm:t>
    </dgm:pt>
    <dgm:pt modelId="{8A92503B-01C1-4532-B106-8BB590688372}" type="sibTrans" cxnId="{BAA370C3-675F-4DD5-A2DD-980A5E3C7B2D}">
      <dgm:prSet/>
      <dgm:spPr/>
      <dgm:t>
        <a:bodyPr/>
        <a:lstStyle/>
        <a:p>
          <a:endParaRPr lang="de-DE"/>
        </a:p>
      </dgm:t>
    </dgm:pt>
    <dgm:pt modelId="{26F96612-148D-4395-841B-DC7EBDFA13B7}">
      <dgm:prSet custT="1"/>
      <dgm:spPr/>
      <dgm:t>
        <a:bodyPr/>
        <a:lstStyle/>
        <a:p>
          <a:pPr>
            <a:lnSpc>
              <a:spcPct val="100000"/>
            </a:lnSpc>
            <a:spcAft>
              <a:spcPts val="0"/>
            </a:spcAft>
            <a:buClrTx/>
            <a:buSzTx/>
            <a:buFontTx/>
            <a:buNone/>
          </a:pPr>
          <a:r>
            <a:rPr kumimoji="0" lang="de-DE" sz="1800" b="0" i="0" u="none" strike="noStrike" cap="none" spc="0" normalizeH="0" baseline="0" noProof="0" dirty="0">
              <a:ln/>
              <a:effectLst/>
              <a:uLnTx/>
              <a:uFillTx/>
              <a:latin typeface="Calibri"/>
              <a:ea typeface="+mn-ea"/>
              <a:cs typeface="+mn-cs"/>
            </a:rPr>
            <a:t>(8) Lesemotivation &amp; </a:t>
          </a:r>
        </a:p>
        <a:p>
          <a:pPr>
            <a:lnSpc>
              <a:spcPct val="100000"/>
            </a:lnSpc>
            <a:spcAft>
              <a:spcPts val="0"/>
            </a:spcAft>
            <a:buClrTx/>
            <a:buSzTx/>
            <a:buFontTx/>
            <a:buNone/>
          </a:pPr>
          <a:r>
            <a:rPr kumimoji="0" lang="de-DE" sz="1800" b="0" i="0" u="none" strike="noStrike" cap="none" spc="0" normalizeH="0" baseline="0" noProof="0" dirty="0">
              <a:ln/>
              <a:effectLst/>
              <a:uLnTx/>
              <a:uFillTx/>
              <a:latin typeface="Calibri"/>
              <a:ea typeface="+mn-ea"/>
              <a:cs typeface="+mn-cs"/>
            </a:rPr>
            <a:t>Eigenständiges Lesen</a:t>
          </a:r>
          <a:endParaRPr lang="de-DE" sz="1800" dirty="0"/>
        </a:p>
      </dgm:t>
    </dgm:pt>
    <dgm:pt modelId="{0E524B3C-3F15-4E0E-ABE0-399CF3AF7951}" type="parTrans" cxnId="{0C44D43A-241F-4463-A6D7-778C52B3BF9F}">
      <dgm:prSet/>
      <dgm:spPr/>
      <dgm:t>
        <a:bodyPr/>
        <a:lstStyle/>
        <a:p>
          <a:endParaRPr lang="de-DE"/>
        </a:p>
      </dgm:t>
    </dgm:pt>
    <dgm:pt modelId="{7A2D6429-5600-4965-BF95-B8924406D236}" type="sibTrans" cxnId="{0C44D43A-241F-4463-A6D7-778C52B3BF9F}">
      <dgm:prSet/>
      <dgm:spPr/>
      <dgm:t>
        <a:bodyPr/>
        <a:lstStyle/>
        <a:p>
          <a:endParaRPr lang="de-DE"/>
        </a:p>
      </dgm:t>
    </dgm:pt>
    <dgm:pt modelId="{A215E77C-A3BC-4A8E-BEDD-A05CB9A124AE}">
      <dgm:prSet custT="1"/>
      <dgm:spPr>
        <a:ln w="57150">
          <a:solidFill>
            <a:srgbClr val="C00000"/>
          </a:solidFill>
        </a:ln>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(3) Fachvokabular</a:t>
          </a:r>
          <a:endParaRPr lang="de-DE" sz="1800" dirty="0"/>
        </a:p>
      </dgm:t>
    </dgm:pt>
    <dgm:pt modelId="{0ECE9D1E-BE49-4F9B-9DC1-660B9B634193}" type="parTrans" cxnId="{7468E869-0B41-424B-B9D9-262D49C2CE33}">
      <dgm:prSet/>
      <dgm:spPr/>
      <dgm:t>
        <a:bodyPr/>
        <a:lstStyle/>
        <a:p>
          <a:endParaRPr lang="de-DE"/>
        </a:p>
      </dgm:t>
    </dgm:pt>
    <dgm:pt modelId="{B304B58D-256E-4B00-B39F-8FEA8CA3FEFA}" type="sibTrans" cxnId="{7468E869-0B41-424B-B9D9-262D49C2CE33}">
      <dgm:prSet/>
      <dgm:spPr/>
      <dgm:t>
        <a:bodyPr/>
        <a:lstStyle/>
        <a:p>
          <a:endParaRPr lang="de-DE"/>
        </a:p>
      </dgm:t>
    </dgm:pt>
    <dgm:pt modelId="{9A8607C8-CF0A-457F-BD86-8B61654C4CF5}" type="pres">
      <dgm:prSet presAssocID="{8B09D1DF-D6FB-4621-9DC3-BEEBE96FC6AE}" presName="Name0" presStyleCnt="0">
        <dgm:presLayoutVars>
          <dgm:dir/>
          <dgm:resizeHandles val="exact"/>
        </dgm:presLayoutVars>
      </dgm:prSet>
      <dgm:spPr/>
      <dgm:t>
        <a:bodyPr/>
        <a:lstStyle/>
        <a:p>
          <a:endParaRPr lang="de-DE"/>
        </a:p>
      </dgm:t>
    </dgm:pt>
    <dgm:pt modelId="{59EE5170-3816-4A38-BA66-3D84E4DCC414}" type="pres">
      <dgm:prSet presAssocID="{8B09D1DF-D6FB-4621-9DC3-BEEBE96FC6AE}" presName="cycle" presStyleCnt="0"/>
      <dgm:spPr/>
    </dgm:pt>
    <dgm:pt modelId="{46741B13-0897-40C2-8F2B-9BB5AA3049AA}" type="pres">
      <dgm:prSet presAssocID="{95058CA7-3F8A-4A70-A4B0-8C84D1FBE683}" presName="nodeFirstNode" presStyleLbl="node1" presStyleIdx="0" presStyleCnt="9" custScaleX="171742">
        <dgm:presLayoutVars>
          <dgm:bulletEnabled val="1"/>
        </dgm:presLayoutVars>
      </dgm:prSet>
      <dgm:spPr/>
      <dgm:t>
        <a:bodyPr/>
        <a:lstStyle/>
        <a:p>
          <a:endParaRPr lang="de-DE"/>
        </a:p>
      </dgm:t>
    </dgm:pt>
    <dgm:pt modelId="{8AD64ADA-A9C3-48CE-8347-ED667CE16ED6}" type="pres">
      <dgm:prSet presAssocID="{2428A602-06FE-42D3-BE26-40116D2485D3}" presName="sibTransFirstNode" presStyleLbl="bgShp" presStyleIdx="0" presStyleCnt="1"/>
      <dgm:spPr/>
      <dgm:t>
        <a:bodyPr/>
        <a:lstStyle/>
        <a:p>
          <a:endParaRPr lang="de-DE"/>
        </a:p>
      </dgm:t>
    </dgm:pt>
    <dgm:pt modelId="{B0D3CCDC-C10B-47A8-B946-1A43B4312188}" type="pres">
      <dgm:prSet presAssocID="{82678BDB-58C2-4E1A-BFC7-810F1F3BEEB1}" presName="nodeFollowingNodes" presStyleLbl="node1" presStyleIdx="1" presStyleCnt="9" custScaleX="171742" custRadScaleRad="119593" custRadScaleInc="55403">
        <dgm:presLayoutVars>
          <dgm:bulletEnabled val="1"/>
        </dgm:presLayoutVars>
      </dgm:prSet>
      <dgm:spPr/>
      <dgm:t>
        <a:bodyPr/>
        <a:lstStyle/>
        <a:p>
          <a:endParaRPr lang="de-DE"/>
        </a:p>
      </dgm:t>
    </dgm:pt>
    <dgm:pt modelId="{5B0873A4-F700-4F29-9748-98C5C8521A46}" type="pres">
      <dgm:prSet presAssocID="{AC2F5B03-A634-4632-87F1-5CD8E1748A58}" presName="nodeFollowingNodes" presStyleLbl="node1" presStyleIdx="2" presStyleCnt="9" custScaleX="171742" custRadScaleRad="127599" custRadScaleInc="7305">
        <dgm:presLayoutVars>
          <dgm:bulletEnabled val="1"/>
        </dgm:presLayoutVars>
      </dgm:prSet>
      <dgm:spPr/>
      <dgm:t>
        <a:bodyPr/>
        <a:lstStyle/>
        <a:p>
          <a:endParaRPr lang="de-DE"/>
        </a:p>
      </dgm:t>
    </dgm:pt>
    <dgm:pt modelId="{8662FC47-0303-4D47-8B68-4B9CB86DE8E5}" type="pres">
      <dgm:prSet presAssocID="{A215E77C-A3BC-4A8E-BEDD-A05CB9A124AE}" presName="nodeFollowingNodes" presStyleLbl="node1" presStyleIdx="3" presStyleCnt="9" custScaleX="171742" custRadScaleRad="117854" custRadScaleInc="-41659">
        <dgm:presLayoutVars>
          <dgm:bulletEnabled val="1"/>
        </dgm:presLayoutVars>
      </dgm:prSet>
      <dgm:spPr/>
      <dgm:t>
        <a:bodyPr/>
        <a:lstStyle/>
        <a:p>
          <a:endParaRPr lang="de-DE"/>
        </a:p>
      </dgm:t>
    </dgm:pt>
    <dgm:pt modelId="{134C7451-639C-4FBE-AA6F-5299AC7B02C6}" type="pres">
      <dgm:prSet presAssocID="{96EF904B-6F14-4E9C-9C96-60B837C8B7CA}" presName="nodeFollowingNodes" presStyleLbl="node1" presStyleIdx="4" presStyleCnt="9" custScaleX="171742" custRadScaleRad="102492" custRadScaleInc="-58255">
        <dgm:presLayoutVars>
          <dgm:bulletEnabled val="1"/>
        </dgm:presLayoutVars>
      </dgm:prSet>
      <dgm:spPr/>
      <dgm:t>
        <a:bodyPr/>
        <a:lstStyle/>
        <a:p>
          <a:endParaRPr lang="de-DE"/>
        </a:p>
      </dgm:t>
    </dgm:pt>
    <dgm:pt modelId="{0B8155CE-6EE0-4AF4-894D-E04F676935EB}" type="pres">
      <dgm:prSet presAssocID="{1D414591-4D4E-4098-B6A6-8FF1D056C587}" presName="nodeFollowingNodes" presStyleLbl="node1" presStyleIdx="5" presStyleCnt="9" custScaleX="171742" custRadScaleRad="102341" custRadScaleInc="57984">
        <dgm:presLayoutVars>
          <dgm:bulletEnabled val="1"/>
        </dgm:presLayoutVars>
      </dgm:prSet>
      <dgm:spPr/>
      <dgm:t>
        <a:bodyPr/>
        <a:lstStyle/>
        <a:p>
          <a:endParaRPr lang="de-DE"/>
        </a:p>
      </dgm:t>
    </dgm:pt>
    <dgm:pt modelId="{696611D4-6ECB-43EC-9631-563BE88C2595}" type="pres">
      <dgm:prSet presAssocID="{931946D3-8168-4272-AA3B-F2271B6889D1}" presName="nodeFollowingNodes" presStyleLbl="node1" presStyleIdx="6" presStyleCnt="9" custScaleX="171742" custRadScaleRad="110702" custRadScaleInc="38898">
        <dgm:presLayoutVars>
          <dgm:bulletEnabled val="1"/>
        </dgm:presLayoutVars>
      </dgm:prSet>
      <dgm:spPr/>
      <dgm:t>
        <a:bodyPr/>
        <a:lstStyle/>
        <a:p>
          <a:endParaRPr lang="de-DE"/>
        </a:p>
      </dgm:t>
    </dgm:pt>
    <dgm:pt modelId="{E822C1D9-1126-4C86-AF63-B48D0FF35DD5}" type="pres">
      <dgm:prSet presAssocID="{EC5CD961-98FB-407D-96DD-CF008BA5F855}" presName="nodeFollowingNodes" presStyleLbl="node1" presStyleIdx="7" presStyleCnt="9" custScaleX="171742" custRadScaleRad="118857" custRadScaleInc="-5790">
        <dgm:presLayoutVars>
          <dgm:bulletEnabled val="1"/>
        </dgm:presLayoutVars>
      </dgm:prSet>
      <dgm:spPr/>
      <dgm:t>
        <a:bodyPr/>
        <a:lstStyle/>
        <a:p>
          <a:endParaRPr lang="de-DE"/>
        </a:p>
      </dgm:t>
    </dgm:pt>
    <dgm:pt modelId="{3C1A539E-6DA6-44CB-8349-72FEDF1C9AA3}" type="pres">
      <dgm:prSet presAssocID="{26F96612-148D-4395-841B-DC7EBDFA13B7}" presName="nodeFollowingNodes" presStyleLbl="node1" presStyleIdx="8" presStyleCnt="9" custScaleX="171742" custRadScaleRad="131767" custRadScaleInc="-63787">
        <dgm:presLayoutVars>
          <dgm:bulletEnabled val="1"/>
        </dgm:presLayoutVars>
      </dgm:prSet>
      <dgm:spPr/>
      <dgm:t>
        <a:bodyPr/>
        <a:lstStyle/>
        <a:p>
          <a:endParaRPr lang="de-DE"/>
        </a:p>
      </dgm:t>
    </dgm:pt>
  </dgm:ptLst>
  <dgm:cxnLst>
    <dgm:cxn modelId="{685B2E15-C482-4D10-BBED-E34E36F9F1F6}" srcId="{8B09D1DF-D6FB-4621-9DC3-BEEBE96FC6AE}" destId="{96EF904B-6F14-4E9C-9C96-60B837C8B7CA}" srcOrd="4" destOrd="0" parTransId="{99904122-098A-43CC-A24D-63E36092C8CF}" sibTransId="{6068E793-D201-4698-A365-61FC0A09E9AF}"/>
    <dgm:cxn modelId="{F3CB361B-2339-41C1-993F-C4CDBF2D8D0C}" type="presOf" srcId="{931946D3-8168-4272-AA3B-F2271B6889D1}" destId="{696611D4-6ECB-43EC-9631-563BE88C2595}" srcOrd="0" destOrd="0" presId="urn:microsoft.com/office/officeart/2005/8/layout/cycle3"/>
    <dgm:cxn modelId="{5157C2B3-6861-4740-AADD-AF02D6F4C545}" type="presOf" srcId="{AC2F5B03-A634-4632-87F1-5CD8E1748A58}" destId="{5B0873A4-F700-4F29-9748-98C5C8521A46}" srcOrd="0" destOrd="0" presId="urn:microsoft.com/office/officeart/2005/8/layout/cycle3"/>
    <dgm:cxn modelId="{148AFF29-7C3E-435D-AB61-5BEB8149337F}" srcId="{8B09D1DF-D6FB-4621-9DC3-BEEBE96FC6AE}" destId="{95058CA7-3F8A-4A70-A4B0-8C84D1FBE683}" srcOrd="0" destOrd="0" parTransId="{8CC8982F-6033-4F3A-A24C-A94F9CD4EB34}" sibTransId="{2428A602-06FE-42D3-BE26-40116D2485D3}"/>
    <dgm:cxn modelId="{B7163381-3995-4CF0-AAFB-572E082BB877}" srcId="{8B09D1DF-D6FB-4621-9DC3-BEEBE96FC6AE}" destId="{82678BDB-58C2-4E1A-BFC7-810F1F3BEEB1}" srcOrd="1" destOrd="0" parTransId="{5C1508B4-BFB6-4E74-96EE-D814169D4F07}" sibTransId="{8ABA0F12-EB15-41A4-B865-0FB90E077AC3}"/>
    <dgm:cxn modelId="{CAD14C0C-E3B4-4665-9616-DA2F85BA1F70}" type="presOf" srcId="{EC5CD961-98FB-407D-96DD-CF008BA5F855}" destId="{E822C1D9-1126-4C86-AF63-B48D0FF35DD5}" srcOrd="0" destOrd="0" presId="urn:microsoft.com/office/officeart/2005/8/layout/cycle3"/>
    <dgm:cxn modelId="{AD3EFDDB-B471-4CC1-98D9-5813EE6592DA}" srcId="{8B09D1DF-D6FB-4621-9DC3-BEEBE96FC6AE}" destId="{931946D3-8168-4272-AA3B-F2271B6889D1}" srcOrd="6" destOrd="0" parTransId="{2A2424A2-5BB8-4516-997D-6C54E0CB689D}" sibTransId="{1C51AAFF-3AE1-4516-9032-54208AE43962}"/>
    <dgm:cxn modelId="{989D1703-94FA-497C-808E-8A664BF65991}" type="presOf" srcId="{1D414591-4D4E-4098-B6A6-8FF1D056C587}" destId="{0B8155CE-6EE0-4AF4-894D-E04F676935EB}" srcOrd="0" destOrd="0" presId="urn:microsoft.com/office/officeart/2005/8/layout/cycle3"/>
    <dgm:cxn modelId="{BAA370C3-675F-4DD5-A2DD-980A5E3C7B2D}" srcId="{8B09D1DF-D6FB-4621-9DC3-BEEBE96FC6AE}" destId="{EC5CD961-98FB-407D-96DD-CF008BA5F855}" srcOrd="7" destOrd="0" parTransId="{9E5A19C3-901D-49BB-8181-3CE354637CAE}" sibTransId="{8A92503B-01C1-4532-B106-8BB590688372}"/>
    <dgm:cxn modelId="{A5EB8302-4EEC-445D-A038-C07469EE164B}" type="presOf" srcId="{95058CA7-3F8A-4A70-A4B0-8C84D1FBE683}" destId="{46741B13-0897-40C2-8F2B-9BB5AA3049AA}" srcOrd="0" destOrd="0" presId="urn:microsoft.com/office/officeart/2005/8/layout/cycle3"/>
    <dgm:cxn modelId="{2117AEFB-79F3-4529-B42B-961A5EC9FE6F}" type="presOf" srcId="{26F96612-148D-4395-841B-DC7EBDFA13B7}" destId="{3C1A539E-6DA6-44CB-8349-72FEDF1C9AA3}" srcOrd="0" destOrd="0" presId="urn:microsoft.com/office/officeart/2005/8/layout/cycle3"/>
    <dgm:cxn modelId="{70BBE7BC-1344-4234-8065-2F0E1EA985C1}" type="presOf" srcId="{A215E77C-A3BC-4A8E-BEDD-A05CB9A124AE}" destId="{8662FC47-0303-4D47-8B68-4B9CB86DE8E5}" srcOrd="0" destOrd="0" presId="urn:microsoft.com/office/officeart/2005/8/layout/cycle3"/>
    <dgm:cxn modelId="{688EEF8E-17F6-43A8-B491-F99B1A3694A3}" srcId="{8B09D1DF-D6FB-4621-9DC3-BEEBE96FC6AE}" destId="{AC2F5B03-A634-4632-87F1-5CD8E1748A58}" srcOrd="2" destOrd="0" parTransId="{EE61993C-F706-4B63-85B8-C92913F9A54C}" sibTransId="{FF6A5952-1E3C-49E4-B330-09D9FFDCF1F5}"/>
    <dgm:cxn modelId="{C48FE9F3-D92A-4E0D-92E4-C71A949AC46A}" srcId="{8B09D1DF-D6FB-4621-9DC3-BEEBE96FC6AE}" destId="{1D414591-4D4E-4098-B6A6-8FF1D056C587}" srcOrd="5" destOrd="0" parTransId="{1FC1A42C-FBE2-40E5-90FB-1B5A94E87CAB}" sibTransId="{9DA650A3-7426-46DB-93A4-0550E36FE05D}"/>
    <dgm:cxn modelId="{37AED803-E5E7-45B9-97A5-B5415EF3D008}" type="presOf" srcId="{8B09D1DF-D6FB-4621-9DC3-BEEBE96FC6AE}" destId="{9A8607C8-CF0A-457F-BD86-8B61654C4CF5}" srcOrd="0" destOrd="0" presId="urn:microsoft.com/office/officeart/2005/8/layout/cycle3"/>
    <dgm:cxn modelId="{69F6EF5E-0CCA-46FC-9B13-77745E2933E7}" type="presOf" srcId="{2428A602-06FE-42D3-BE26-40116D2485D3}" destId="{8AD64ADA-A9C3-48CE-8347-ED667CE16ED6}" srcOrd="0" destOrd="0" presId="urn:microsoft.com/office/officeart/2005/8/layout/cycle3"/>
    <dgm:cxn modelId="{AA8C7079-4EB9-44A2-8C6D-4601677CE8B1}" type="presOf" srcId="{96EF904B-6F14-4E9C-9C96-60B837C8B7CA}" destId="{134C7451-639C-4FBE-AA6F-5299AC7B02C6}" srcOrd="0" destOrd="0" presId="urn:microsoft.com/office/officeart/2005/8/layout/cycle3"/>
    <dgm:cxn modelId="{A8311FDA-1335-4967-91DD-A89D6FDC4C39}" type="presOf" srcId="{82678BDB-58C2-4E1A-BFC7-810F1F3BEEB1}" destId="{B0D3CCDC-C10B-47A8-B946-1A43B4312188}" srcOrd="0" destOrd="0" presId="urn:microsoft.com/office/officeart/2005/8/layout/cycle3"/>
    <dgm:cxn modelId="{0C44D43A-241F-4463-A6D7-778C52B3BF9F}" srcId="{8B09D1DF-D6FB-4621-9DC3-BEEBE96FC6AE}" destId="{26F96612-148D-4395-841B-DC7EBDFA13B7}" srcOrd="8" destOrd="0" parTransId="{0E524B3C-3F15-4E0E-ABE0-399CF3AF7951}" sibTransId="{7A2D6429-5600-4965-BF95-B8924406D236}"/>
    <dgm:cxn modelId="{7468E869-0B41-424B-B9D9-262D49C2CE33}" srcId="{8B09D1DF-D6FB-4621-9DC3-BEEBE96FC6AE}" destId="{A215E77C-A3BC-4A8E-BEDD-A05CB9A124AE}" srcOrd="3" destOrd="0" parTransId="{0ECE9D1E-BE49-4F9B-9DC1-660B9B634193}" sibTransId="{B304B58D-256E-4B00-B39F-8FEA8CA3FEFA}"/>
    <dgm:cxn modelId="{E7A00745-AA3D-4176-A2C8-728CB8F4EF98}" type="presParOf" srcId="{9A8607C8-CF0A-457F-BD86-8B61654C4CF5}" destId="{59EE5170-3816-4A38-BA66-3D84E4DCC414}" srcOrd="0" destOrd="0" presId="urn:microsoft.com/office/officeart/2005/8/layout/cycle3"/>
    <dgm:cxn modelId="{EDD3A5BA-F86A-43B1-A9BD-F11CA1B23A4B}" type="presParOf" srcId="{59EE5170-3816-4A38-BA66-3D84E4DCC414}" destId="{46741B13-0897-40C2-8F2B-9BB5AA3049AA}" srcOrd="0" destOrd="0" presId="urn:microsoft.com/office/officeart/2005/8/layout/cycle3"/>
    <dgm:cxn modelId="{29B01467-BBAE-47B1-8129-E27E1C8E83A2}" type="presParOf" srcId="{59EE5170-3816-4A38-BA66-3D84E4DCC414}" destId="{8AD64ADA-A9C3-48CE-8347-ED667CE16ED6}" srcOrd="1" destOrd="0" presId="urn:microsoft.com/office/officeart/2005/8/layout/cycle3"/>
    <dgm:cxn modelId="{59CD231F-E4B0-4D78-B527-08BA7D1E5BA9}" type="presParOf" srcId="{59EE5170-3816-4A38-BA66-3D84E4DCC414}" destId="{B0D3CCDC-C10B-47A8-B946-1A43B4312188}" srcOrd="2" destOrd="0" presId="urn:microsoft.com/office/officeart/2005/8/layout/cycle3"/>
    <dgm:cxn modelId="{949C34F5-65CA-4B37-8189-08B0BA82FDDE}" type="presParOf" srcId="{59EE5170-3816-4A38-BA66-3D84E4DCC414}" destId="{5B0873A4-F700-4F29-9748-98C5C8521A46}" srcOrd="3" destOrd="0" presId="urn:microsoft.com/office/officeart/2005/8/layout/cycle3"/>
    <dgm:cxn modelId="{DABFD5A1-6BB0-487D-9538-9D7E9A08858E}" type="presParOf" srcId="{59EE5170-3816-4A38-BA66-3D84E4DCC414}" destId="{8662FC47-0303-4D47-8B68-4B9CB86DE8E5}" srcOrd="4" destOrd="0" presId="urn:microsoft.com/office/officeart/2005/8/layout/cycle3"/>
    <dgm:cxn modelId="{836EB3BA-DAAB-4339-8D06-CDF87B117255}" type="presParOf" srcId="{59EE5170-3816-4A38-BA66-3D84E4DCC414}" destId="{134C7451-639C-4FBE-AA6F-5299AC7B02C6}" srcOrd="5" destOrd="0" presId="urn:microsoft.com/office/officeart/2005/8/layout/cycle3"/>
    <dgm:cxn modelId="{67A9E0D2-63AA-4BF4-9399-1679066A4A3D}" type="presParOf" srcId="{59EE5170-3816-4A38-BA66-3D84E4DCC414}" destId="{0B8155CE-6EE0-4AF4-894D-E04F676935EB}" srcOrd="6" destOrd="0" presId="urn:microsoft.com/office/officeart/2005/8/layout/cycle3"/>
    <dgm:cxn modelId="{F3535D2C-4C5A-41E9-9865-F9DB4B39BEAB}" type="presParOf" srcId="{59EE5170-3816-4A38-BA66-3D84E4DCC414}" destId="{696611D4-6ECB-43EC-9631-563BE88C2595}" srcOrd="7" destOrd="0" presId="urn:microsoft.com/office/officeart/2005/8/layout/cycle3"/>
    <dgm:cxn modelId="{DE3265E7-1D09-4FCF-A1CF-CAEE45230311}" type="presParOf" srcId="{59EE5170-3816-4A38-BA66-3D84E4DCC414}" destId="{E822C1D9-1126-4C86-AF63-B48D0FF35DD5}" srcOrd="8" destOrd="0" presId="urn:microsoft.com/office/officeart/2005/8/layout/cycle3"/>
    <dgm:cxn modelId="{EBF06392-08B0-4106-8BAE-5ADBBE006274}" type="presParOf" srcId="{59EE5170-3816-4A38-BA66-3D84E4DCC414}" destId="{3C1A539E-6DA6-44CB-8349-72FEDF1C9AA3}" srcOrd="9"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01BB95-785F-4BB2-9849-B3FCA0756ED1}"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de-DE"/>
        </a:p>
      </dgm:t>
    </dgm:pt>
    <dgm:pt modelId="{87B74E2B-AA19-4F2B-9DC1-9AD7042F5B90}">
      <dgm:prSet phldrT="[Text]"/>
      <dgm:spPr/>
      <dgm:t>
        <a:bodyPr/>
        <a:lstStyle/>
        <a:p>
          <a:r>
            <a:rPr lang="de-DE" dirty="0"/>
            <a:t>Selbstreflexion</a:t>
          </a:r>
        </a:p>
      </dgm:t>
    </dgm:pt>
    <dgm:pt modelId="{30E5145F-4D9F-4514-9B4C-C9FD8CDC14FE}" type="parTrans" cxnId="{ED8F1CB5-3C42-45A1-8494-BDD611536F72}">
      <dgm:prSet/>
      <dgm:spPr/>
      <dgm:t>
        <a:bodyPr/>
        <a:lstStyle/>
        <a:p>
          <a:endParaRPr lang="de-DE"/>
        </a:p>
      </dgm:t>
    </dgm:pt>
    <dgm:pt modelId="{100767C9-D4BC-48B5-A94D-CF6AECEF43E0}" type="sibTrans" cxnId="{ED8F1CB5-3C42-45A1-8494-BDD611536F72}">
      <dgm:prSet/>
      <dgm:spPr/>
      <dgm:t>
        <a:bodyPr/>
        <a:lstStyle/>
        <a:p>
          <a:endParaRPr lang="de-DE"/>
        </a:p>
      </dgm:t>
    </dgm:pt>
    <dgm:pt modelId="{90839512-1769-4EAB-9A4C-F461E76BE6F8}">
      <dgm:prSet phldrT="[Text]" phldr="1"/>
      <dgm:spPr/>
      <dgm:t>
        <a:bodyPr/>
        <a:lstStyle/>
        <a:p>
          <a:endParaRPr lang="de-DE" dirty="0"/>
        </a:p>
      </dgm:t>
    </dgm:pt>
    <dgm:pt modelId="{34260E68-4BB6-498F-840D-899184B318AC}" type="parTrans" cxnId="{C148FC69-655E-4B9A-91C7-77A16C7BDEDA}">
      <dgm:prSet/>
      <dgm:spPr/>
      <dgm:t>
        <a:bodyPr/>
        <a:lstStyle/>
        <a:p>
          <a:endParaRPr lang="de-DE"/>
        </a:p>
      </dgm:t>
    </dgm:pt>
    <dgm:pt modelId="{46745F05-2C3B-4FB6-BD47-1B7F37579B2E}" type="sibTrans" cxnId="{C148FC69-655E-4B9A-91C7-77A16C7BDEDA}">
      <dgm:prSet/>
      <dgm:spPr/>
      <dgm:t>
        <a:bodyPr/>
        <a:lstStyle/>
        <a:p>
          <a:endParaRPr lang="de-DE"/>
        </a:p>
      </dgm:t>
    </dgm:pt>
    <dgm:pt modelId="{51A52C53-FF4E-4301-AEFE-EB6CF0CCEA85}">
      <dgm:prSet phldrT="[Text]"/>
      <dgm:spPr/>
      <dgm:t>
        <a:bodyPr/>
        <a:lstStyle/>
        <a:p>
          <a:r>
            <a:rPr lang="de-DE" dirty="0"/>
            <a:t>Schema-Theorie</a:t>
          </a:r>
        </a:p>
      </dgm:t>
    </dgm:pt>
    <dgm:pt modelId="{5B74963F-CA78-4949-A1F7-9983D65C3D1F}" type="parTrans" cxnId="{4974428E-20E5-49B8-92E8-B704D5EE32D6}">
      <dgm:prSet/>
      <dgm:spPr/>
      <dgm:t>
        <a:bodyPr/>
        <a:lstStyle/>
        <a:p>
          <a:endParaRPr lang="de-DE"/>
        </a:p>
      </dgm:t>
    </dgm:pt>
    <dgm:pt modelId="{EB228DD4-B8A4-437C-8D53-B27B3A7877FF}" type="sibTrans" cxnId="{4974428E-20E5-49B8-92E8-B704D5EE32D6}">
      <dgm:prSet/>
      <dgm:spPr/>
      <dgm:t>
        <a:bodyPr/>
        <a:lstStyle/>
        <a:p>
          <a:endParaRPr lang="de-DE"/>
        </a:p>
      </dgm:t>
    </dgm:pt>
    <dgm:pt modelId="{C9421C1C-85DA-46AB-B510-DA53D1044BA9}">
      <dgm:prSet phldrT="[Text]"/>
      <dgm:spPr/>
      <dgm:t>
        <a:bodyPr/>
        <a:lstStyle/>
        <a:p>
          <a:r>
            <a:rPr lang="de-DE" dirty="0"/>
            <a:t>Stufen des Wortschatzerwerbs</a:t>
          </a:r>
        </a:p>
      </dgm:t>
    </dgm:pt>
    <dgm:pt modelId="{C735BC86-1B35-4466-A3A0-CD90F12EA4BE}" type="parTrans" cxnId="{CBC0267B-09A4-4715-88B9-244C255F7B3F}">
      <dgm:prSet/>
      <dgm:spPr/>
      <dgm:t>
        <a:bodyPr/>
        <a:lstStyle/>
        <a:p>
          <a:endParaRPr lang="de-DE"/>
        </a:p>
      </dgm:t>
    </dgm:pt>
    <dgm:pt modelId="{9EC4009C-EFC7-4A20-93FC-468712539C9C}" type="sibTrans" cxnId="{CBC0267B-09A4-4715-88B9-244C255F7B3F}">
      <dgm:prSet/>
      <dgm:spPr/>
      <dgm:t>
        <a:bodyPr/>
        <a:lstStyle/>
        <a:p>
          <a:endParaRPr lang="de-DE"/>
        </a:p>
      </dgm:t>
    </dgm:pt>
    <dgm:pt modelId="{3B28CE75-C7FD-41CD-8C90-3C2A5F95C3CE}">
      <dgm:prSet phldrT="[Text]"/>
      <dgm:spPr/>
      <dgm:t>
        <a:bodyPr/>
        <a:lstStyle/>
        <a:p>
          <a:r>
            <a:rPr lang="de-DE" dirty="0"/>
            <a:t>Grundlagen</a:t>
          </a:r>
        </a:p>
      </dgm:t>
    </dgm:pt>
    <dgm:pt modelId="{5D22DC4E-418F-4115-BDE0-996F5AD96A4A}" type="sibTrans" cxnId="{9009718E-8A76-442B-87D0-66A289920190}">
      <dgm:prSet/>
      <dgm:spPr/>
      <dgm:t>
        <a:bodyPr/>
        <a:lstStyle/>
        <a:p>
          <a:endParaRPr lang="de-DE"/>
        </a:p>
      </dgm:t>
    </dgm:pt>
    <dgm:pt modelId="{CD5BAFB8-0B41-4652-99E1-32025F752BB9}" type="parTrans" cxnId="{9009718E-8A76-442B-87D0-66A289920190}">
      <dgm:prSet/>
      <dgm:spPr/>
      <dgm:t>
        <a:bodyPr/>
        <a:lstStyle/>
        <a:p>
          <a:endParaRPr lang="de-DE"/>
        </a:p>
      </dgm:t>
    </dgm:pt>
    <dgm:pt modelId="{CF2AC5F0-1C57-4174-9252-8EBAC59BD9F6}" type="pres">
      <dgm:prSet presAssocID="{C901BB95-785F-4BB2-9849-B3FCA0756ED1}" presName="Name0" presStyleCnt="0">
        <dgm:presLayoutVars>
          <dgm:chMax val="7"/>
          <dgm:chPref val="7"/>
          <dgm:dir/>
        </dgm:presLayoutVars>
      </dgm:prSet>
      <dgm:spPr/>
      <dgm:t>
        <a:bodyPr/>
        <a:lstStyle/>
        <a:p>
          <a:endParaRPr lang="de-DE"/>
        </a:p>
      </dgm:t>
    </dgm:pt>
    <dgm:pt modelId="{5E2A32DB-7EC0-434C-B2EB-CBCF16523135}" type="pres">
      <dgm:prSet presAssocID="{C901BB95-785F-4BB2-9849-B3FCA0756ED1}" presName="Name1" presStyleCnt="0"/>
      <dgm:spPr/>
    </dgm:pt>
    <dgm:pt modelId="{F819871A-E79B-4D14-9C88-39A88309526D}" type="pres">
      <dgm:prSet presAssocID="{C901BB95-785F-4BB2-9849-B3FCA0756ED1}" presName="cycle" presStyleCnt="0"/>
      <dgm:spPr/>
    </dgm:pt>
    <dgm:pt modelId="{F8B2D8D5-1677-4862-9508-BCC29A761CDD}" type="pres">
      <dgm:prSet presAssocID="{C901BB95-785F-4BB2-9849-B3FCA0756ED1}" presName="srcNode" presStyleLbl="node1" presStyleIdx="0" presStyleCnt="5"/>
      <dgm:spPr/>
    </dgm:pt>
    <dgm:pt modelId="{C7921C71-D269-4FFD-952A-9AE5DC4B9B26}" type="pres">
      <dgm:prSet presAssocID="{C901BB95-785F-4BB2-9849-B3FCA0756ED1}" presName="conn" presStyleLbl="parChTrans1D2" presStyleIdx="0" presStyleCnt="1"/>
      <dgm:spPr/>
      <dgm:t>
        <a:bodyPr/>
        <a:lstStyle/>
        <a:p>
          <a:endParaRPr lang="de-DE"/>
        </a:p>
      </dgm:t>
    </dgm:pt>
    <dgm:pt modelId="{A31E2B67-A253-46A2-84ED-4D52A44E775B}" type="pres">
      <dgm:prSet presAssocID="{C901BB95-785F-4BB2-9849-B3FCA0756ED1}" presName="extraNode" presStyleLbl="node1" presStyleIdx="0" presStyleCnt="5"/>
      <dgm:spPr/>
    </dgm:pt>
    <dgm:pt modelId="{C4670574-B1CE-499F-9C31-A631D80CAAC0}" type="pres">
      <dgm:prSet presAssocID="{C901BB95-785F-4BB2-9849-B3FCA0756ED1}" presName="dstNode" presStyleLbl="node1" presStyleIdx="0" presStyleCnt="5"/>
      <dgm:spPr/>
    </dgm:pt>
    <dgm:pt modelId="{F342CDCC-29D3-4B9D-B9D1-28C6E09579A5}" type="pres">
      <dgm:prSet presAssocID="{3B28CE75-C7FD-41CD-8C90-3C2A5F95C3CE}" presName="text_1" presStyleLbl="node1" presStyleIdx="0" presStyleCnt="5">
        <dgm:presLayoutVars>
          <dgm:bulletEnabled val="1"/>
        </dgm:presLayoutVars>
      </dgm:prSet>
      <dgm:spPr/>
      <dgm:t>
        <a:bodyPr/>
        <a:lstStyle/>
        <a:p>
          <a:endParaRPr lang="de-DE"/>
        </a:p>
      </dgm:t>
    </dgm:pt>
    <dgm:pt modelId="{B9077D14-9D05-49DC-BCB3-A35924F30175}" type="pres">
      <dgm:prSet presAssocID="{3B28CE75-C7FD-41CD-8C90-3C2A5F95C3CE}" presName="accent_1" presStyleCnt="0"/>
      <dgm:spPr/>
    </dgm:pt>
    <dgm:pt modelId="{EF9C9375-61BD-4B84-B5D3-2E34BF693A14}" type="pres">
      <dgm:prSet presAssocID="{3B28CE75-C7FD-41CD-8C90-3C2A5F95C3CE}" presName="accentRepeatNode" presStyleLbl="solidFgAcc1" presStyleIdx="0" presStyleCnt="5"/>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de-DE"/>
        </a:p>
      </dgm:t>
    </dgm:pt>
    <dgm:pt modelId="{8CF53D53-3089-427A-B767-E4411978DCE0}" type="pres">
      <dgm:prSet presAssocID="{87B74E2B-AA19-4F2B-9DC1-9AD7042F5B90}" presName="text_2" presStyleLbl="node1" presStyleIdx="1" presStyleCnt="5">
        <dgm:presLayoutVars>
          <dgm:bulletEnabled val="1"/>
        </dgm:presLayoutVars>
      </dgm:prSet>
      <dgm:spPr/>
      <dgm:t>
        <a:bodyPr/>
        <a:lstStyle/>
        <a:p>
          <a:endParaRPr lang="de-DE"/>
        </a:p>
      </dgm:t>
    </dgm:pt>
    <dgm:pt modelId="{37C76100-591F-4CD5-A305-4D8E91D2FEBF}" type="pres">
      <dgm:prSet presAssocID="{87B74E2B-AA19-4F2B-9DC1-9AD7042F5B90}" presName="accent_2" presStyleCnt="0"/>
      <dgm:spPr/>
    </dgm:pt>
    <dgm:pt modelId="{F6023A61-5D55-43C4-B9C2-EE21DB1DE2D2}" type="pres">
      <dgm:prSet presAssocID="{87B74E2B-AA19-4F2B-9DC1-9AD7042F5B90}" presName="accentRepeatNode" presStyleLbl="solidFgAcc1" presStyleIdx="1" presStyleCnt="5"/>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de-DE"/>
        </a:p>
      </dgm:t>
    </dgm:pt>
    <dgm:pt modelId="{1C8F8B8C-C098-4C2C-92FC-27E3C90D4284}" type="pres">
      <dgm:prSet presAssocID="{C9421C1C-85DA-46AB-B510-DA53D1044BA9}" presName="text_3" presStyleLbl="node1" presStyleIdx="2" presStyleCnt="5">
        <dgm:presLayoutVars>
          <dgm:bulletEnabled val="1"/>
        </dgm:presLayoutVars>
      </dgm:prSet>
      <dgm:spPr/>
      <dgm:t>
        <a:bodyPr/>
        <a:lstStyle/>
        <a:p>
          <a:endParaRPr lang="de-DE"/>
        </a:p>
      </dgm:t>
    </dgm:pt>
    <dgm:pt modelId="{F1FF1908-D0A8-4A57-9CB6-AB295F759E33}" type="pres">
      <dgm:prSet presAssocID="{C9421C1C-85DA-46AB-B510-DA53D1044BA9}" presName="accent_3" presStyleCnt="0"/>
      <dgm:spPr/>
    </dgm:pt>
    <dgm:pt modelId="{F8CEE7CC-07F0-4AF7-90AE-518824AEC43E}" type="pres">
      <dgm:prSet presAssocID="{C9421C1C-85DA-46AB-B510-DA53D1044BA9}" presName="accentRepeatNode" presStyleLbl="solidFgAcc1" presStyleIdx="2" presStyleCnt="5"/>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de-DE"/>
        </a:p>
      </dgm:t>
    </dgm:pt>
    <dgm:pt modelId="{D8E12FBA-1487-4021-BB36-FD67DB8EC7CB}" type="pres">
      <dgm:prSet presAssocID="{51A52C53-FF4E-4301-AEFE-EB6CF0CCEA85}" presName="text_4" presStyleLbl="node1" presStyleIdx="3" presStyleCnt="5">
        <dgm:presLayoutVars>
          <dgm:bulletEnabled val="1"/>
        </dgm:presLayoutVars>
      </dgm:prSet>
      <dgm:spPr/>
      <dgm:t>
        <a:bodyPr/>
        <a:lstStyle/>
        <a:p>
          <a:endParaRPr lang="de-DE"/>
        </a:p>
      </dgm:t>
    </dgm:pt>
    <dgm:pt modelId="{BFDD985E-716C-452A-983A-B82C31FEA1DE}" type="pres">
      <dgm:prSet presAssocID="{51A52C53-FF4E-4301-AEFE-EB6CF0CCEA85}" presName="accent_4" presStyleCnt="0"/>
      <dgm:spPr/>
    </dgm:pt>
    <dgm:pt modelId="{81EBC999-8E0F-4991-910F-297DE99866E8}" type="pres">
      <dgm:prSet presAssocID="{51A52C53-FF4E-4301-AEFE-EB6CF0CCEA85}" presName="accentRepeatNode" presStyleLbl="solidFgAcc1" presStyleIdx="3" presStyleCnt="5"/>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de-DE"/>
        </a:p>
      </dgm:t>
    </dgm:pt>
    <dgm:pt modelId="{88734C7E-ADAE-4311-9D24-B593FAF6EA91}" type="pres">
      <dgm:prSet presAssocID="{90839512-1769-4EAB-9A4C-F461E76BE6F8}" presName="text_5" presStyleLbl="node1" presStyleIdx="4" presStyleCnt="5">
        <dgm:presLayoutVars>
          <dgm:bulletEnabled val="1"/>
        </dgm:presLayoutVars>
      </dgm:prSet>
      <dgm:spPr/>
      <dgm:t>
        <a:bodyPr/>
        <a:lstStyle/>
        <a:p>
          <a:endParaRPr lang="de-DE"/>
        </a:p>
      </dgm:t>
    </dgm:pt>
    <dgm:pt modelId="{56C0C65A-0E44-436C-9AEB-68890CC5423F}" type="pres">
      <dgm:prSet presAssocID="{90839512-1769-4EAB-9A4C-F461E76BE6F8}" presName="accent_5" presStyleCnt="0"/>
      <dgm:spPr/>
    </dgm:pt>
    <dgm:pt modelId="{272E4EFC-4745-43FD-A970-B78781C8C277}" type="pres">
      <dgm:prSet presAssocID="{90839512-1769-4EAB-9A4C-F461E76BE6F8}" presName="accentRepeatNode" presStyleLbl="solidFgAcc1" presStyleIdx="4" presStyleCnt="5"/>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de-DE"/>
        </a:p>
      </dgm:t>
    </dgm:pt>
  </dgm:ptLst>
  <dgm:cxnLst>
    <dgm:cxn modelId="{7EED78D9-824C-44EC-A9F9-567044C319D6}" type="presOf" srcId="{87B74E2B-AA19-4F2B-9DC1-9AD7042F5B90}" destId="{8CF53D53-3089-427A-B767-E4411978DCE0}" srcOrd="0" destOrd="0" presId="urn:microsoft.com/office/officeart/2008/layout/VerticalCurvedList"/>
    <dgm:cxn modelId="{9009718E-8A76-442B-87D0-66A289920190}" srcId="{C901BB95-785F-4BB2-9849-B3FCA0756ED1}" destId="{3B28CE75-C7FD-41CD-8C90-3C2A5F95C3CE}" srcOrd="0" destOrd="0" parTransId="{CD5BAFB8-0B41-4652-99E1-32025F752BB9}" sibTransId="{5D22DC4E-418F-4115-BDE0-996F5AD96A4A}"/>
    <dgm:cxn modelId="{ED8F1CB5-3C42-45A1-8494-BDD611536F72}" srcId="{C901BB95-785F-4BB2-9849-B3FCA0756ED1}" destId="{87B74E2B-AA19-4F2B-9DC1-9AD7042F5B90}" srcOrd="1" destOrd="0" parTransId="{30E5145F-4D9F-4514-9B4C-C9FD8CDC14FE}" sibTransId="{100767C9-D4BC-48B5-A94D-CF6AECEF43E0}"/>
    <dgm:cxn modelId="{CE8552FE-F641-4BFE-990C-AE95C858CDCF}" type="presOf" srcId="{C901BB95-785F-4BB2-9849-B3FCA0756ED1}" destId="{CF2AC5F0-1C57-4174-9252-8EBAC59BD9F6}" srcOrd="0" destOrd="0" presId="urn:microsoft.com/office/officeart/2008/layout/VerticalCurvedList"/>
    <dgm:cxn modelId="{24E965A8-F1CB-478B-90DB-A372F3AA9B60}" type="presOf" srcId="{C9421C1C-85DA-46AB-B510-DA53D1044BA9}" destId="{1C8F8B8C-C098-4C2C-92FC-27E3C90D4284}" srcOrd="0" destOrd="0" presId="urn:microsoft.com/office/officeart/2008/layout/VerticalCurvedList"/>
    <dgm:cxn modelId="{CBC0267B-09A4-4715-88B9-244C255F7B3F}" srcId="{C901BB95-785F-4BB2-9849-B3FCA0756ED1}" destId="{C9421C1C-85DA-46AB-B510-DA53D1044BA9}" srcOrd="2" destOrd="0" parTransId="{C735BC86-1B35-4466-A3A0-CD90F12EA4BE}" sibTransId="{9EC4009C-EFC7-4A20-93FC-468712539C9C}"/>
    <dgm:cxn modelId="{3E2A3B43-ED4A-4E76-97E5-78BAFA5D2BF4}" type="presOf" srcId="{5D22DC4E-418F-4115-BDE0-996F5AD96A4A}" destId="{C7921C71-D269-4FFD-952A-9AE5DC4B9B26}" srcOrd="0" destOrd="0" presId="urn:microsoft.com/office/officeart/2008/layout/VerticalCurvedList"/>
    <dgm:cxn modelId="{DEB54FEC-1DDA-4FCA-9950-FA9AC54AA6C5}" type="presOf" srcId="{3B28CE75-C7FD-41CD-8C90-3C2A5F95C3CE}" destId="{F342CDCC-29D3-4B9D-B9D1-28C6E09579A5}" srcOrd="0" destOrd="0" presId="urn:microsoft.com/office/officeart/2008/layout/VerticalCurvedList"/>
    <dgm:cxn modelId="{4974428E-20E5-49B8-92E8-B704D5EE32D6}" srcId="{C901BB95-785F-4BB2-9849-B3FCA0756ED1}" destId="{51A52C53-FF4E-4301-AEFE-EB6CF0CCEA85}" srcOrd="3" destOrd="0" parTransId="{5B74963F-CA78-4949-A1F7-9983D65C3D1F}" sibTransId="{EB228DD4-B8A4-437C-8D53-B27B3A7877FF}"/>
    <dgm:cxn modelId="{C148FC69-655E-4B9A-91C7-77A16C7BDEDA}" srcId="{C901BB95-785F-4BB2-9849-B3FCA0756ED1}" destId="{90839512-1769-4EAB-9A4C-F461E76BE6F8}" srcOrd="4" destOrd="0" parTransId="{34260E68-4BB6-498F-840D-899184B318AC}" sibTransId="{46745F05-2C3B-4FB6-BD47-1B7F37579B2E}"/>
    <dgm:cxn modelId="{9D18F4FC-358B-4A4E-8C35-92B4DBB37A72}" type="presOf" srcId="{90839512-1769-4EAB-9A4C-F461E76BE6F8}" destId="{88734C7E-ADAE-4311-9D24-B593FAF6EA91}" srcOrd="0" destOrd="0" presId="urn:microsoft.com/office/officeart/2008/layout/VerticalCurvedList"/>
    <dgm:cxn modelId="{7A7B49C0-269F-4D01-999D-5FF0236CA03A}" type="presOf" srcId="{51A52C53-FF4E-4301-AEFE-EB6CF0CCEA85}" destId="{D8E12FBA-1487-4021-BB36-FD67DB8EC7CB}" srcOrd="0" destOrd="0" presId="urn:microsoft.com/office/officeart/2008/layout/VerticalCurvedList"/>
    <dgm:cxn modelId="{6A71DB95-548D-4AD9-828E-D2BE896E239B}" type="presParOf" srcId="{CF2AC5F0-1C57-4174-9252-8EBAC59BD9F6}" destId="{5E2A32DB-7EC0-434C-B2EB-CBCF16523135}" srcOrd="0" destOrd="0" presId="urn:microsoft.com/office/officeart/2008/layout/VerticalCurvedList"/>
    <dgm:cxn modelId="{8BEE6BAB-DCEF-46E5-9EE7-A77A287250F3}" type="presParOf" srcId="{5E2A32DB-7EC0-434C-B2EB-CBCF16523135}" destId="{F819871A-E79B-4D14-9C88-39A88309526D}" srcOrd="0" destOrd="0" presId="urn:microsoft.com/office/officeart/2008/layout/VerticalCurvedList"/>
    <dgm:cxn modelId="{63679178-B4DA-4B6D-B989-681BEC131E1C}" type="presParOf" srcId="{F819871A-E79B-4D14-9C88-39A88309526D}" destId="{F8B2D8D5-1677-4862-9508-BCC29A761CDD}" srcOrd="0" destOrd="0" presId="urn:microsoft.com/office/officeart/2008/layout/VerticalCurvedList"/>
    <dgm:cxn modelId="{098F24A0-A9C1-4DA9-941C-51D3F5F5C547}" type="presParOf" srcId="{F819871A-E79B-4D14-9C88-39A88309526D}" destId="{C7921C71-D269-4FFD-952A-9AE5DC4B9B26}" srcOrd="1" destOrd="0" presId="urn:microsoft.com/office/officeart/2008/layout/VerticalCurvedList"/>
    <dgm:cxn modelId="{BD0593E0-B220-4759-90A5-EF67D1E6164E}" type="presParOf" srcId="{F819871A-E79B-4D14-9C88-39A88309526D}" destId="{A31E2B67-A253-46A2-84ED-4D52A44E775B}" srcOrd="2" destOrd="0" presId="urn:microsoft.com/office/officeart/2008/layout/VerticalCurvedList"/>
    <dgm:cxn modelId="{1BB097DB-55FE-45C8-991A-485B83F00C4C}" type="presParOf" srcId="{F819871A-E79B-4D14-9C88-39A88309526D}" destId="{C4670574-B1CE-499F-9C31-A631D80CAAC0}" srcOrd="3" destOrd="0" presId="urn:microsoft.com/office/officeart/2008/layout/VerticalCurvedList"/>
    <dgm:cxn modelId="{C02409B5-BEE2-4092-8733-E8A7E1EB2636}" type="presParOf" srcId="{5E2A32DB-7EC0-434C-B2EB-CBCF16523135}" destId="{F342CDCC-29D3-4B9D-B9D1-28C6E09579A5}" srcOrd="1" destOrd="0" presId="urn:microsoft.com/office/officeart/2008/layout/VerticalCurvedList"/>
    <dgm:cxn modelId="{C2494910-A354-43B3-88D8-4A8F20F43DB0}" type="presParOf" srcId="{5E2A32DB-7EC0-434C-B2EB-CBCF16523135}" destId="{B9077D14-9D05-49DC-BCB3-A35924F30175}" srcOrd="2" destOrd="0" presId="urn:microsoft.com/office/officeart/2008/layout/VerticalCurvedList"/>
    <dgm:cxn modelId="{309EE26F-87E7-4493-8E44-828A8EE9F4FF}" type="presParOf" srcId="{B9077D14-9D05-49DC-BCB3-A35924F30175}" destId="{EF9C9375-61BD-4B84-B5D3-2E34BF693A14}" srcOrd="0" destOrd="0" presId="urn:microsoft.com/office/officeart/2008/layout/VerticalCurvedList"/>
    <dgm:cxn modelId="{6962C947-FB92-4BDE-80E9-85D757E40D4F}" type="presParOf" srcId="{5E2A32DB-7EC0-434C-B2EB-CBCF16523135}" destId="{8CF53D53-3089-427A-B767-E4411978DCE0}" srcOrd="3" destOrd="0" presId="urn:microsoft.com/office/officeart/2008/layout/VerticalCurvedList"/>
    <dgm:cxn modelId="{57F3D459-9F30-4CB5-808F-0537E9862191}" type="presParOf" srcId="{5E2A32DB-7EC0-434C-B2EB-CBCF16523135}" destId="{37C76100-591F-4CD5-A305-4D8E91D2FEBF}" srcOrd="4" destOrd="0" presId="urn:microsoft.com/office/officeart/2008/layout/VerticalCurvedList"/>
    <dgm:cxn modelId="{4E73D0A7-2519-4329-88E4-E9AAB669FFDA}" type="presParOf" srcId="{37C76100-591F-4CD5-A305-4D8E91D2FEBF}" destId="{F6023A61-5D55-43C4-B9C2-EE21DB1DE2D2}" srcOrd="0" destOrd="0" presId="urn:microsoft.com/office/officeart/2008/layout/VerticalCurvedList"/>
    <dgm:cxn modelId="{0F1F4455-5A69-47ED-94B7-967DF6C61643}" type="presParOf" srcId="{5E2A32DB-7EC0-434C-B2EB-CBCF16523135}" destId="{1C8F8B8C-C098-4C2C-92FC-27E3C90D4284}" srcOrd="5" destOrd="0" presId="urn:microsoft.com/office/officeart/2008/layout/VerticalCurvedList"/>
    <dgm:cxn modelId="{1B0AD1FD-5B01-4809-8863-8A6A9265BF2C}" type="presParOf" srcId="{5E2A32DB-7EC0-434C-B2EB-CBCF16523135}" destId="{F1FF1908-D0A8-4A57-9CB6-AB295F759E33}" srcOrd="6" destOrd="0" presId="urn:microsoft.com/office/officeart/2008/layout/VerticalCurvedList"/>
    <dgm:cxn modelId="{11D952A8-E23E-4AB3-A1F0-6746FF795469}" type="presParOf" srcId="{F1FF1908-D0A8-4A57-9CB6-AB295F759E33}" destId="{F8CEE7CC-07F0-4AF7-90AE-518824AEC43E}" srcOrd="0" destOrd="0" presId="urn:microsoft.com/office/officeart/2008/layout/VerticalCurvedList"/>
    <dgm:cxn modelId="{92D8DCE6-7F62-4E5F-9566-23167701B8CF}" type="presParOf" srcId="{5E2A32DB-7EC0-434C-B2EB-CBCF16523135}" destId="{D8E12FBA-1487-4021-BB36-FD67DB8EC7CB}" srcOrd="7" destOrd="0" presId="urn:microsoft.com/office/officeart/2008/layout/VerticalCurvedList"/>
    <dgm:cxn modelId="{D6825750-7821-4D98-94A9-0114AA783030}" type="presParOf" srcId="{5E2A32DB-7EC0-434C-B2EB-CBCF16523135}" destId="{BFDD985E-716C-452A-983A-B82C31FEA1DE}" srcOrd="8" destOrd="0" presId="urn:microsoft.com/office/officeart/2008/layout/VerticalCurvedList"/>
    <dgm:cxn modelId="{12E702FF-771A-4D9D-8B74-748A2F809219}" type="presParOf" srcId="{BFDD985E-716C-452A-983A-B82C31FEA1DE}" destId="{81EBC999-8E0F-4991-910F-297DE99866E8}" srcOrd="0" destOrd="0" presId="urn:microsoft.com/office/officeart/2008/layout/VerticalCurvedList"/>
    <dgm:cxn modelId="{B9115DA0-62AA-4AFE-80B2-CB2B9AD68DD4}" type="presParOf" srcId="{5E2A32DB-7EC0-434C-B2EB-CBCF16523135}" destId="{88734C7E-ADAE-4311-9D24-B593FAF6EA91}" srcOrd="9" destOrd="0" presId="urn:microsoft.com/office/officeart/2008/layout/VerticalCurvedList"/>
    <dgm:cxn modelId="{3AD5975F-BEC7-4BCC-BBDB-48607C22630D}" type="presParOf" srcId="{5E2A32DB-7EC0-434C-B2EB-CBCF16523135}" destId="{56C0C65A-0E44-436C-9AEB-68890CC5423F}" srcOrd="10" destOrd="0" presId="urn:microsoft.com/office/officeart/2008/layout/VerticalCurvedList"/>
    <dgm:cxn modelId="{3217ECBD-5935-4FAA-A9B5-A5D3C016DEFD}" type="presParOf" srcId="{56C0C65A-0E44-436C-9AEB-68890CC5423F}" destId="{272E4EFC-4745-43FD-A970-B78781C8C27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DEEEEA-2396-4C80-BC48-60D07E6E91A8}" type="doc">
      <dgm:prSet loTypeId="urn:microsoft.com/office/officeart/2005/8/layout/cycle7" loCatId="cycle" qsTypeId="urn:microsoft.com/office/officeart/2005/8/quickstyle/simple1" qsCatId="simple" csTypeId="urn:microsoft.com/office/officeart/2005/8/colors/colorful4" csCatId="colorful" phldr="1"/>
      <dgm:spPr/>
    </dgm:pt>
    <dgm:pt modelId="{72A5FF08-0542-4632-A620-C89A9430BBB7}">
      <dgm:prSet phldrT="[Text]" custT="1"/>
      <dgm:spPr/>
      <dgm:t>
        <a:bodyPr/>
        <a:lstStyle/>
        <a:p>
          <a:r>
            <a:rPr lang="de-DE" sz="2400" dirty="0"/>
            <a:t>Strategie-vermittlung</a:t>
          </a:r>
          <a:endParaRPr lang="de-DE" sz="1800" dirty="0"/>
        </a:p>
      </dgm:t>
    </dgm:pt>
    <dgm:pt modelId="{D20E1594-0890-407C-B206-78952BB1B068}" type="parTrans" cxnId="{546667B0-9BCA-4A67-9ACD-8EDC0B556137}">
      <dgm:prSet/>
      <dgm:spPr/>
      <dgm:t>
        <a:bodyPr/>
        <a:lstStyle/>
        <a:p>
          <a:endParaRPr lang="de-DE"/>
        </a:p>
      </dgm:t>
    </dgm:pt>
    <dgm:pt modelId="{D53B6D4F-9C49-4394-ADA9-95E3725BE0D8}" type="sibTrans" cxnId="{546667B0-9BCA-4A67-9ACD-8EDC0B556137}">
      <dgm:prSet/>
      <dgm:spPr/>
      <dgm:t>
        <a:bodyPr/>
        <a:lstStyle/>
        <a:p>
          <a:endParaRPr lang="de-DE" dirty="0"/>
        </a:p>
      </dgm:t>
    </dgm:pt>
    <dgm:pt modelId="{03746DB9-E8EF-4C21-96F8-82497552F9D0}">
      <dgm:prSet phldrT="[Text]" custT="1"/>
      <dgm:spPr/>
      <dgm:t>
        <a:bodyPr/>
        <a:lstStyle/>
        <a:p>
          <a:r>
            <a:rPr lang="de-DE" sz="2400" dirty="0"/>
            <a:t>Sprach-gebrauch</a:t>
          </a:r>
          <a:endParaRPr lang="de-DE" sz="2000" dirty="0"/>
        </a:p>
      </dgm:t>
    </dgm:pt>
    <dgm:pt modelId="{6163A52A-9BFF-42DC-92A2-57D234F55A66}" type="parTrans" cxnId="{F50EB29E-AC9A-4BDB-B485-EEC53B71CE74}">
      <dgm:prSet/>
      <dgm:spPr/>
      <dgm:t>
        <a:bodyPr/>
        <a:lstStyle/>
        <a:p>
          <a:endParaRPr lang="de-DE"/>
        </a:p>
      </dgm:t>
    </dgm:pt>
    <dgm:pt modelId="{E00BB3A2-8905-4AB1-B3EC-683D41D9E028}" type="sibTrans" cxnId="{F50EB29E-AC9A-4BDB-B485-EEC53B71CE74}">
      <dgm:prSet/>
      <dgm:spPr/>
      <dgm:t>
        <a:bodyPr/>
        <a:lstStyle/>
        <a:p>
          <a:endParaRPr lang="de-DE" dirty="0"/>
        </a:p>
      </dgm:t>
    </dgm:pt>
    <dgm:pt modelId="{FF6DE939-86DB-4C99-8CD4-FE553D3EB6E2}">
      <dgm:prSet phldrT="[Text]"/>
      <dgm:spPr/>
      <dgm:t>
        <a:bodyPr/>
        <a:lstStyle/>
        <a:p>
          <a:r>
            <a:rPr lang="de-DE" dirty="0"/>
            <a:t>Leseförderung</a:t>
          </a:r>
        </a:p>
      </dgm:t>
    </dgm:pt>
    <dgm:pt modelId="{7F53435B-3DF2-43FE-A35A-0300FBCC87BF}" type="parTrans" cxnId="{49A83542-E951-40DA-8D76-C308F5C4BB84}">
      <dgm:prSet/>
      <dgm:spPr/>
      <dgm:t>
        <a:bodyPr/>
        <a:lstStyle/>
        <a:p>
          <a:endParaRPr lang="de-DE"/>
        </a:p>
      </dgm:t>
    </dgm:pt>
    <dgm:pt modelId="{2ED5DA08-907D-4D65-9929-0EAA7A07201C}" type="sibTrans" cxnId="{49A83542-E951-40DA-8D76-C308F5C4BB84}">
      <dgm:prSet/>
      <dgm:spPr/>
      <dgm:t>
        <a:bodyPr/>
        <a:lstStyle/>
        <a:p>
          <a:endParaRPr lang="de-DE" dirty="0"/>
        </a:p>
      </dgm:t>
    </dgm:pt>
    <dgm:pt modelId="{AF934DA3-2A1F-475C-8B75-8169D939E5B5}" type="pres">
      <dgm:prSet presAssocID="{98DEEEEA-2396-4C80-BC48-60D07E6E91A8}" presName="Name0" presStyleCnt="0">
        <dgm:presLayoutVars>
          <dgm:dir/>
          <dgm:resizeHandles val="exact"/>
        </dgm:presLayoutVars>
      </dgm:prSet>
      <dgm:spPr/>
    </dgm:pt>
    <dgm:pt modelId="{AC0AEC92-E18A-4862-8F71-B18F019C9A05}" type="pres">
      <dgm:prSet presAssocID="{03746DB9-E8EF-4C21-96F8-82497552F9D0}" presName="node" presStyleLbl="node1" presStyleIdx="0" presStyleCnt="3">
        <dgm:presLayoutVars>
          <dgm:bulletEnabled val="1"/>
        </dgm:presLayoutVars>
      </dgm:prSet>
      <dgm:spPr/>
      <dgm:t>
        <a:bodyPr/>
        <a:lstStyle/>
        <a:p>
          <a:endParaRPr lang="de-DE"/>
        </a:p>
      </dgm:t>
    </dgm:pt>
    <dgm:pt modelId="{52BE2448-35AD-4A53-8FD9-0F1BE253CBF6}" type="pres">
      <dgm:prSet presAssocID="{E00BB3A2-8905-4AB1-B3EC-683D41D9E028}" presName="sibTrans" presStyleLbl="sibTrans2D1" presStyleIdx="0" presStyleCnt="3"/>
      <dgm:spPr/>
      <dgm:t>
        <a:bodyPr/>
        <a:lstStyle/>
        <a:p>
          <a:endParaRPr lang="de-DE"/>
        </a:p>
      </dgm:t>
    </dgm:pt>
    <dgm:pt modelId="{47A1609E-ABB7-4138-82C5-1AEBCFE588AC}" type="pres">
      <dgm:prSet presAssocID="{E00BB3A2-8905-4AB1-B3EC-683D41D9E028}" presName="connectorText" presStyleLbl="sibTrans2D1" presStyleIdx="0" presStyleCnt="3"/>
      <dgm:spPr/>
      <dgm:t>
        <a:bodyPr/>
        <a:lstStyle/>
        <a:p>
          <a:endParaRPr lang="de-DE"/>
        </a:p>
      </dgm:t>
    </dgm:pt>
    <dgm:pt modelId="{3C6930D6-0690-45FE-B389-0B1968431E68}" type="pres">
      <dgm:prSet presAssocID="{FF6DE939-86DB-4C99-8CD4-FE553D3EB6E2}" presName="node" presStyleLbl="node1" presStyleIdx="1" presStyleCnt="3">
        <dgm:presLayoutVars>
          <dgm:bulletEnabled val="1"/>
        </dgm:presLayoutVars>
      </dgm:prSet>
      <dgm:spPr/>
      <dgm:t>
        <a:bodyPr/>
        <a:lstStyle/>
        <a:p>
          <a:endParaRPr lang="de-DE"/>
        </a:p>
      </dgm:t>
    </dgm:pt>
    <dgm:pt modelId="{3338EFC1-69EC-4D80-9968-262F32ADC09A}" type="pres">
      <dgm:prSet presAssocID="{2ED5DA08-907D-4D65-9929-0EAA7A07201C}" presName="sibTrans" presStyleLbl="sibTrans2D1" presStyleIdx="1" presStyleCnt="3"/>
      <dgm:spPr/>
      <dgm:t>
        <a:bodyPr/>
        <a:lstStyle/>
        <a:p>
          <a:endParaRPr lang="de-DE"/>
        </a:p>
      </dgm:t>
    </dgm:pt>
    <dgm:pt modelId="{241F8E9B-4945-4BE0-9071-DC06F41712CE}" type="pres">
      <dgm:prSet presAssocID="{2ED5DA08-907D-4D65-9929-0EAA7A07201C}" presName="connectorText" presStyleLbl="sibTrans2D1" presStyleIdx="1" presStyleCnt="3"/>
      <dgm:spPr/>
      <dgm:t>
        <a:bodyPr/>
        <a:lstStyle/>
        <a:p>
          <a:endParaRPr lang="de-DE"/>
        </a:p>
      </dgm:t>
    </dgm:pt>
    <dgm:pt modelId="{4243925C-2E66-4733-A580-DCE071778819}" type="pres">
      <dgm:prSet presAssocID="{72A5FF08-0542-4632-A620-C89A9430BBB7}" presName="node" presStyleLbl="node1" presStyleIdx="2" presStyleCnt="3">
        <dgm:presLayoutVars>
          <dgm:bulletEnabled val="1"/>
        </dgm:presLayoutVars>
      </dgm:prSet>
      <dgm:spPr/>
      <dgm:t>
        <a:bodyPr/>
        <a:lstStyle/>
        <a:p>
          <a:endParaRPr lang="de-DE"/>
        </a:p>
      </dgm:t>
    </dgm:pt>
    <dgm:pt modelId="{87DE2378-D9FC-4A46-A063-45849FF0948F}" type="pres">
      <dgm:prSet presAssocID="{D53B6D4F-9C49-4394-ADA9-95E3725BE0D8}" presName="sibTrans" presStyleLbl="sibTrans2D1" presStyleIdx="2" presStyleCnt="3"/>
      <dgm:spPr/>
      <dgm:t>
        <a:bodyPr/>
        <a:lstStyle/>
        <a:p>
          <a:endParaRPr lang="de-DE"/>
        </a:p>
      </dgm:t>
    </dgm:pt>
    <dgm:pt modelId="{847E6A56-828F-4191-BA56-6933BEF05911}" type="pres">
      <dgm:prSet presAssocID="{D53B6D4F-9C49-4394-ADA9-95E3725BE0D8}" presName="connectorText" presStyleLbl="sibTrans2D1" presStyleIdx="2" presStyleCnt="3"/>
      <dgm:spPr/>
      <dgm:t>
        <a:bodyPr/>
        <a:lstStyle/>
        <a:p>
          <a:endParaRPr lang="de-DE"/>
        </a:p>
      </dgm:t>
    </dgm:pt>
  </dgm:ptLst>
  <dgm:cxnLst>
    <dgm:cxn modelId="{BF664D9C-F75C-4DF3-AD25-EDFA2DFBD8D0}" type="presOf" srcId="{D53B6D4F-9C49-4394-ADA9-95E3725BE0D8}" destId="{87DE2378-D9FC-4A46-A063-45849FF0948F}" srcOrd="0" destOrd="0" presId="urn:microsoft.com/office/officeart/2005/8/layout/cycle7"/>
    <dgm:cxn modelId="{7500C95D-860F-4BA8-91A6-C9434BE505C7}" type="presOf" srcId="{D53B6D4F-9C49-4394-ADA9-95E3725BE0D8}" destId="{847E6A56-828F-4191-BA56-6933BEF05911}" srcOrd="1" destOrd="0" presId="urn:microsoft.com/office/officeart/2005/8/layout/cycle7"/>
    <dgm:cxn modelId="{49A83542-E951-40DA-8D76-C308F5C4BB84}" srcId="{98DEEEEA-2396-4C80-BC48-60D07E6E91A8}" destId="{FF6DE939-86DB-4C99-8CD4-FE553D3EB6E2}" srcOrd="1" destOrd="0" parTransId="{7F53435B-3DF2-43FE-A35A-0300FBCC87BF}" sibTransId="{2ED5DA08-907D-4D65-9929-0EAA7A07201C}"/>
    <dgm:cxn modelId="{F50EB29E-AC9A-4BDB-B485-EEC53B71CE74}" srcId="{98DEEEEA-2396-4C80-BC48-60D07E6E91A8}" destId="{03746DB9-E8EF-4C21-96F8-82497552F9D0}" srcOrd="0" destOrd="0" parTransId="{6163A52A-9BFF-42DC-92A2-57D234F55A66}" sibTransId="{E00BB3A2-8905-4AB1-B3EC-683D41D9E028}"/>
    <dgm:cxn modelId="{546667B0-9BCA-4A67-9ACD-8EDC0B556137}" srcId="{98DEEEEA-2396-4C80-BC48-60D07E6E91A8}" destId="{72A5FF08-0542-4632-A620-C89A9430BBB7}" srcOrd="2" destOrd="0" parTransId="{D20E1594-0890-407C-B206-78952BB1B068}" sibTransId="{D53B6D4F-9C49-4394-ADA9-95E3725BE0D8}"/>
    <dgm:cxn modelId="{3A8989F0-64EE-467D-8DBA-52FF39C630FE}" type="presOf" srcId="{72A5FF08-0542-4632-A620-C89A9430BBB7}" destId="{4243925C-2E66-4733-A580-DCE071778819}" srcOrd="0" destOrd="0" presId="urn:microsoft.com/office/officeart/2005/8/layout/cycle7"/>
    <dgm:cxn modelId="{38A3782C-6881-4698-B90A-9959A5F41894}" type="presOf" srcId="{2ED5DA08-907D-4D65-9929-0EAA7A07201C}" destId="{3338EFC1-69EC-4D80-9968-262F32ADC09A}" srcOrd="0" destOrd="0" presId="urn:microsoft.com/office/officeart/2005/8/layout/cycle7"/>
    <dgm:cxn modelId="{89E11C84-EF2C-4197-B789-301CCC719ABD}" type="presOf" srcId="{E00BB3A2-8905-4AB1-B3EC-683D41D9E028}" destId="{52BE2448-35AD-4A53-8FD9-0F1BE253CBF6}" srcOrd="0" destOrd="0" presId="urn:microsoft.com/office/officeart/2005/8/layout/cycle7"/>
    <dgm:cxn modelId="{BD8AC27B-779A-4CCC-BDC1-6956EB114401}" type="presOf" srcId="{FF6DE939-86DB-4C99-8CD4-FE553D3EB6E2}" destId="{3C6930D6-0690-45FE-B389-0B1968431E68}" srcOrd="0" destOrd="0" presId="urn:microsoft.com/office/officeart/2005/8/layout/cycle7"/>
    <dgm:cxn modelId="{68FDAC39-353E-4722-B479-4F687226EDDC}" type="presOf" srcId="{98DEEEEA-2396-4C80-BC48-60D07E6E91A8}" destId="{AF934DA3-2A1F-475C-8B75-8169D939E5B5}" srcOrd="0" destOrd="0" presId="urn:microsoft.com/office/officeart/2005/8/layout/cycle7"/>
    <dgm:cxn modelId="{44B1964D-CD24-4D69-9C3D-A8504BC6091D}" type="presOf" srcId="{E00BB3A2-8905-4AB1-B3EC-683D41D9E028}" destId="{47A1609E-ABB7-4138-82C5-1AEBCFE588AC}" srcOrd="1" destOrd="0" presId="urn:microsoft.com/office/officeart/2005/8/layout/cycle7"/>
    <dgm:cxn modelId="{DC3082E1-E19F-4081-98BF-B108895E54A6}" type="presOf" srcId="{03746DB9-E8EF-4C21-96F8-82497552F9D0}" destId="{AC0AEC92-E18A-4862-8F71-B18F019C9A05}" srcOrd="0" destOrd="0" presId="urn:microsoft.com/office/officeart/2005/8/layout/cycle7"/>
    <dgm:cxn modelId="{D9198832-9D8A-4A74-8A75-E1D743F9FA32}" type="presOf" srcId="{2ED5DA08-907D-4D65-9929-0EAA7A07201C}" destId="{241F8E9B-4945-4BE0-9071-DC06F41712CE}" srcOrd="1" destOrd="0" presId="urn:microsoft.com/office/officeart/2005/8/layout/cycle7"/>
    <dgm:cxn modelId="{84035656-1646-4552-9143-E62A19963091}" type="presParOf" srcId="{AF934DA3-2A1F-475C-8B75-8169D939E5B5}" destId="{AC0AEC92-E18A-4862-8F71-B18F019C9A05}" srcOrd="0" destOrd="0" presId="urn:microsoft.com/office/officeart/2005/8/layout/cycle7"/>
    <dgm:cxn modelId="{8296D4D7-F213-4358-A478-D12316DD32B5}" type="presParOf" srcId="{AF934DA3-2A1F-475C-8B75-8169D939E5B5}" destId="{52BE2448-35AD-4A53-8FD9-0F1BE253CBF6}" srcOrd="1" destOrd="0" presId="urn:microsoft.com/office/officeart/2005/8/layout/cycle7"/>
    <dgm:cxn modelId="{AB8F962E-5956-4445-B44E-EC33553ADF34}" type="presParOf" srcId="{52BE2448-35AD-4A53-8FD9-0F1BE253CBF6}" destId="{47A1609E-ABB7-4138-82C5-1AEBCFE588AC}" srcOrd="0" destOrd="0" presId="urn:microsoft.com/office/officeart/2005/8/layout/cycle7"/>
    <dgm:cxn modelId="{8D60EA5E-513A-4810-A10E-A542FD4595A6}" type="presParOf" srcId="{AF934DA3-2A1F-475C-8B75-8169D939E5B5}" destId="{3C6930D6-0690-45FE-B389-0B1968431E68}" srcOrd="2" destOrd="0" presId="urn:microsoft.com/office/officeart/2005/8/layout/cycle7"/>
    <dgm:cxn modelId="{6FF1E597-8C6F-4B5D-930B-3A7F1E569A2C}" type="presParOf" srcId="{AF934DA3-2A1F-475C-8B75-8169D939E5B5}" destId="{3338EFC1-69EC-4D80-9968-262F32ADC09A}" srcOrd="3" destOrd="0" presId="urn:microsoft.com/office/officeart/2005/8/layout/cycle7"/>
    <dgm:cxn modelId="{FBCAE142-999F-48DD-8AF4-1124A21E802E}" type="presParOf" srcId="{3338EFC1-69EC-4D80-9968-262F32ADC09A}" destId="{241F8E9B-4945-4BE0-9071-DC06F41712CE}" srcOrd="0" destOrd="0" presId="urn:microsoft.com/office/officeart/2005/8/layout/cycle7"/>
    <dgm:cxn modelId="{80607B2C-A6CA-42FB-85DD-C31DC4B97FF2}" type="presParOf" srcId="{AF934DA3-2A1F-475C-8B75-8169D939E5B5}" destId="{4243925C-2E66-4733-A580-DCE071778819}" srcOrd="4" destOrd="0" presId="urn:microsoft.com/office/officeart/2005/8/layout/cycle7"/>
    <dgm:cxn modelId="{6F39D96D-29AC-4C9A-ADA6-CB6C5104D03A}" type="presParOf" srcId="{AF934DA3-2A1F-475C-8B75-8169D939E5B5}" destId="{87DE2378-D9FC-4A46-A063-45849FF0948F}" srcOrd="5" destOrd="0" presId="urn:microsoft.com/office/officeart/2005/8/layout/cycle7"/>
    <dgm:cxn modelId="{BFC5C1A3-9AA6-4FDD-919E-82F264609B28}" type="presParOf" srcId="{87DE2378-D9FC-4A46-A063-45849FF0948F}" destId="{847E6A56-828F-4191-BA56-6933BEF05911}"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0BCE62-B831-418E-8388-63BEE7772D28}" type="doc">
      <dgm:prSet loTypeId="urn:microsoft.com/office/officeart/2005/8/layout/cycle6" loCatId="relationship" qsTypeId="urn:microsoft.com/office/officeart/2005/8/quickstyle/simple5" qsCatId="simple" csTypeId="urn:microsoft.com/office/officeart/2005/8/colors/colorful4" csCatId="colorful" phldr="1"/>
      <dgm:spPr/>
      <dgm:t>
        <a:bodyPr/>
        <a:lstStyle/>
        <a:p>
          <a:endParaRPr lang="de-DE"/>
        </a:p>
      </dgm:t>
    </dgm:pt>
    <dgm:pt modelId="{FAB1A41A-103B-4B74-AD42-BC6967027780}">
      <dgm:prSet phldrT="[Text]" custT="1"/>
      <dgm:spPr/>
      <dgm:t>
        <a:bodyPr/>
        <a:lstStyle/>
        <a:p>
          <a:r>
            <a:rPr lang="de-DE" sz="2000" kern="1200" dirty="0">
              <a:latin typeface="Calibri"/>
              <a:ea typeface="+mn-ea"/>
              <a:cs typeface="+mn-cs"/>
            </a:rPr>
            <a:t>Mittel-punkt</a:t>
          </a:r>
        </a:p>
      </dgm:t>
    </dgm:pt>
    <dgm:pt modelId="{261BBE02-5A9E-4990-B5DE-7C38C269A5EF}" type="parTrans" cxnId="{7244DA31-F35C-4DB1-B157-1F21F764A71E}">
      <dgm:prSet/>
      <dgm:spPr/>
      <dgm:t>
        <a:bodyPr/>
        <a:lstStyle/>
        <a:p>
          <a:endParaRPr lang="de-DE"/>
        </a:p>
      </dgm:t>
    </dgm:pt>
    <dgm:pt modelId="{A992F162-4D3A-4E5F-9E53-4AC2BE6D5401}" type="sibTrans" cxnId="{7244DA31-F35C-4DB1-B157-1F21F764A71E}">
      <dgm:prSet/>
      <dgm:spPr/>
      <dgm:t>
        <a:bodyPr/>
        <a:lstStyle/>
        <a:p>
          <a:endParaRPr lang="de-DE"/>
        </a:p>
      </dgm:t>
    </dgm:pt>
    <dgm:pt modelId="{DA136FF6-133E-41C1-BC17-65C45C179813}">
      <dgm:prSet phldrT="[Text]" custT="1"/>
      <dgm:spPr/>
      <dgm:t>
        <a:bodyPr/>
        <a:lstStyle/>
        <a:p>
          <a:r>
            <a:rPr lang="de-DE" sz="2000" kern="1200" dirty="0">
              <a:latin typeface="Calibri"/>
              <a:ea typeface="+mn-ea"/>
              <a:cs typeface="+mn-cs"/>
            </a:rPr>
            <a:t>Radius</a:t>
          </a:r>
        </a:p>
      </dgm:t>
    </dgm:pt>
    <dgm:pt modelId="{D120D412-DDA9-457E-8398-56B369377FAE}" type="parTrans" cxnId="{85565522-8E8F-4A4D-B787-D4F0587CB43E}">
      <dgm:prSet/>
      <dgm:spPr/>
      <dgm:t>
        <a:bodyPr/>
        <a:lstStyle/>
        <a:p>
          <a:endParaRPr lang="de-DE"/>
        </a:p>
      </dgm:t>
    </dgm:pt>
    <dgm:pt modelId="{75F95083-AA0B-4D49-BA80-CDD6CFCFFDB4}" type="sibTrans" cxnId="{85565522-8E8F-4A4D-B787-D4F0587CB43E}">
      <dgm:prSet/>
      <dgm:spPr/>
      <dgm:t>
        <a:bodyPr/>
        <a:lstStyle/>
        <a:p>
          <a:endParaRPr lang="de-DE" sz="2400"/>
        </a:p>
      </dgm:t>
    </dgm:pt>
    <dgm:pt modelId="{E9B589EE-40C4-493F-B114-594D1FF86877}">
      <dgm:prSet phldrT="[Text]" custT="1"/>
      <dgm:spPr/>
      <dgm:t>
        <a:bodyPr/>
        <a:lstStyle/>
        <a:p>
          <a:r>
            <a:rPr lang="de-DE" sz="2000" kern="1200" dirty="0">
              <a:latin typeface="Calibri"/>
              <a:ea typeface="+mn-ea"/>
              <a:cs typeface="+mn-cs"/>
            </a:rPr>
            <a:t>Entfernung</a:t>
          </a:r>
        </a:p>
      </dgm:t>
    </dgm:pt>
    <dgm:pt modelId="{232B0F92-1738-4D5A-B0AA-D969866D1763}" type="parTrans" cxnId="{1DF570DF-B9B9-49A4-8907-E1D82F73F190}">
      <dgm:prSet/>
      <dgm:spPr/>
      <dgm:t>
        <a:bodyPr/>
        <a:lstStyle/>
        <a:p>
          <a:endParaRPr lang="de-DE"/>
        </a:p>
      </dgm:t>
    </dgm:pt>
    <dgm:pt modelId="{0FAB2D1D-23A0-4B8E-BD5E-EA8E5816AC41}" type="sibTrans" cxnId="{1DF570DF-B9B9-49A4-8907-E1D82F73F190}">
      <dgm:prSet/>
      <dgm:spPr/>
      <dgm:t>
        <a:bodyPr/>
        <a:lstStyle/>
        <a:p>
          <a:endParaRPr lang="de-DE"/>
        </a:p>
      </dgm:t>
    </dgm:pt>
    <dgm:pt modelId="{FE2293F5-143A-4FF8-AB70-2664F3AA2DE8}">
      <dgm:prSet phldrT="[Text]" custT="1"/>
      <dgm:spPr/>
      <dgm:t>
        <a:bodyPr/>
        <a:lstStyle/>
        <a:p>
          <a:r>
            <a:rPr lang="de-DE" sz="2000" kern="1200" dirty="0">
              <a:latin typeface="Calibri"/>
              <a:ea typeface="+mn-ea"/>
              <a:cs typeface="+mn-cs"/>
            </a:rPr>
            <a:t>Umfang</a:t>
          </a:r>
        </a:p>
      </dgm:t>
    </dgm:pt>
    <dgm:pt modelId="{E1D9281C-893F-4DD0-B3A0-B0D4D4F29D21}" type="parTrans" cxnId="{097D5475-C9C1-4C19-B5C3-97C47190E9F0}">
      <dgm:prSet/>
      <dgm:spPr/>
      <dgm:t>
        <a:bodyPr/>
        <a:lstStyle/>
        <a:p>
          <a:endParaRPr lang="de-DE"/>
        </a:p>
      </dgm:t>
    </dgm:pt>
    <dgm:pt modelId="{AF901066-4099-4FC2-A2C3-E9B19DD5F846}" type="sibTrans" cxnId="{097D5475-C9C1-4C19-B5C3-97C47190E9F0}">
      <dgm:prSet/>
      <dgm:spPr/>
      <dgm:t>
        <a:bodyPr/>
        <a:lstStyle/>
        <a:p>
          <a:endParaRPr lang="de-DE"/>
        </a:p>
      </dgm:t>
    </dgm:pt>
    <dgm:pt modelId="{BAA27376-AD0A-4225-B6A8-5B45947C2F56}">
      <dgm:prSet phldrT="[Text]" custT="1"/>
      <dgm:spPr/>
      <dgm:t>
        <a:bodyPr/>
        <a:lstStyle/>
        <a:p>
          <a:r>
            <a:rPr lang="de-DE" sz="2000" dirty="0"/>
            <a:t>Kreis-linie</a:t>
          </a:r>
        </a:p>
      </dgm:t>
    </dgm:pt>
    <dgm:pt modelId="{DE3D447D-80FB-4EF0-8B6A-ECEB81A67CF6}" type="parTrans" cxnId="{7E1CF92F-808F-45AD-8F13-B70C0DEB1098}">
      <dgm:prSet/>
      <dgm:spPr/>
      <dgm:t>
        <a:bodyPr/>
        <a:lstStyle/>
        <a:p>
          <a:endParaRPr lang="de-DE"/>
        </a:p>
      </dgm:t>
    </dgm:pt>
    <dgm:pt modelId="{156DB1C6-7B54-4AC2-9D9F-320173488ECC}" type="sibTrans" cxnId="{7E1CF92F-808F-45AD-8F13-B70C0DEB1098}">
      <dgm:prSet/>
      <dgm:spPr/>
      <dgm:t>
        <a:bodyPr/>
        <a:lstStyle/>
        <a:p>
          <a:endParaRPr lang="de-DE"/>
        </a:p>
      </dgm:t>
    </dgm:pt>
    <dgm:pt modelId="{7097C86D-E6A1-4F35-8162-38A2E0D90139}">
      <dgm:prSet phldrT="[Text]" custT="1"/>
      <dgm:spPr/>
      <dgm:t>
        <a:bodyPr/>
        <a:lstStyle/>
        <a:p>
          <a:r>
            <a:rPr lang="de-DE" sz="2000" kern="1200" dirty="0">
              <a:latin typeface="Calibri"/>
              <a:ea typeface="+mn-ea"/>
              <a:cs typeface="+mn-cs"/>
            </a:rPr>
            <a:t>Durch-messer</a:t>
          </a:r>
        </a:p>
      </dgm:t>
    </dgm:pt>
    <dgm:pt modelId="{5724A2C6-010A-42D5-93C7-60F2A3644510}" type="parTrans" cxnId="{83F4CBF2-D09B-47E1-8EC3-DC7742696E97}">
      <dgm:prSet/>
      <dgm:spPr/>
      <dgm:t>
        <a:bodyPr/>
        <a:lstStyle/>
        <a:p>
          <a:endParaRPr lang="de-DE"/>
        </a:p>
      </dgm:t>
    </dgm:pt>
    <dgm:pt modelId="{43E6AFB1-5A1A-4E0D-80A6-DE38EC9D6B38}" type="sibTrans" cxnId="{83F4CBF2-D09B-47E1-8EC3-DC7742696E97}">
      <dgm:prSet/>
      <dgm:spPr/>
      <dgm:t>
        <a:bodyPr/>
        <a:lstStyle/>
        <a:p>
          <a:endParaRPr lang="de-DE"/>
        </a:p>
      </dgm:t>
    </dgm:pt>
    <dgm:pt modelId="{B9D1810B-5C5D-4B0D-9AB8-411C712C60A4}">
      <dgm:prSet phldrT="[Text]" custT="1"/>
      <dgm:spPr/>
      <dgm:t>
        <a:bodyPr/>
        <a:lstStyle/>
        <a:p>
          <a:r>
            <a:rPr lang="de-DE" sz="2000" kern="1200" dirty="0">
              <a:latin typeface="Calibri"/>
              <a:ea typeface="+mn-ea"/>
              <a:cs typeface="+mn-cs"/>
            </a:rPr>
            <a:t>Länge</a:t>
          </a:r>
        </a:p>
      </dgm:t>
    </dgm:pt>
    <dgm:pt modelId="{024430C4-23AD-4F26-BF31-0868C79FD305}" type="parTrans" cxnId="{C0989C05-83F3-42CC-914B-4A9DD54E3F23}">
      <dgm:prSet/>
      <dgm:spPr/>
      <dgm:t>
        <a:bodyPr/>
        <a:lstStyle/>
        <a:p>
          <a:endParaRPr lang="de-DE"/>
        </a:p>
      </dgm:t>
    </dgm:pt>
    <dgm:pt modelId="{3E599CB8-E00E-4282-B4DF-7439CE5EAF17}" type="sibTrans" cxnId="{C0989C05-83F3-42CC-914B-4A9DD54E3F23}">
      <dgm:prSet/>
      <dgm:spPr/>
      <dgm:t>
        <a:bodyPr/>
        <a:lstStyle/>
        <a:p>
          <a:endParaRPr lang="de-DE"/>
        </a:p>
      </dgm:t>
    </dgm:pt>
    <dgm:pt modelId="{9139F0DD-2988-450C-9854-7077AA6D0553}" type="pres">
      <dgm:prSet presAssocID="{470BCE62-B831-418E-8388-63BEE7772D28}" presName="cycle" presStyleCnt="0">
        <dgm:presLayoutVars>
          <dgm:dir/>
          <dgm:resizeHandles val="exact"/>
        </dgm:presLayoutVars>
      </dgm:prSet>
      <dgm:spPr/>
      <dgm:t>
        <a:bodyPr/>
        <a:lstStyle/>
        <a:p>
          <a:endParaRPr lang="de-DE"/>
        </a:p>
      </dgm:t>
    </dgm:pt>
    <dgm:pt modelId="{1EEAE2F4-DEF2-4FB7-B946-2B15CF8FC154}" type="pres">
      <dgm:prSet presAssocID="{FAB1A41A-103B-4B74-AD42-BC6967027780}" presName="node" presStyleLbl="node1" presStyleIdx="0" presStyleCnt="7">
        <dgm:presLayoutVars>
          <dgm:bulletEnabled val="1"/>
        </dgm:presLayoutVars>
      </dgm:prSet>
      <dgm:spPr/>
      <dgm:t>
        <a:bodyPr/>
        <a:lstStyle/>
        <a:p>
          <a:endParaRPr lang="de-DE"/>
        </a:p>
      </dgm:t>
    </dgm:pt>
    <dgm:pt modelId="{A37A2249-F093-411A-9901-C77B7C550E6D}" type="pres">
      <dgm:prSet presAssocID="{FAB1A41A-103B-4B74-AD42-BC6967027780}" presName="spNode" presStyleCnt="0"/>
      <dgm:spPr/>
    </dgm:pt>
    <dgm:pt modelId="{3F390677-9523-4066-B71F-D6A920A0E78B}" type="pres">
      <dgm:prSet presAssocID="{A992F162-4D3A-4E5F-9E53-4AC2BE6D5401}" presName="sibTrans" presStyleLbl="sibTrans1D1" presStyleIdx="0" presStyleCnt="7"/>
      <dgm:spPr/>
      <dgm:t>
        <a:bodyPr/>
        <a:lstStyle/>
        <a:p>
          <a:endParaRPr lang="de-DE"/>
        </a:p>
      </dgm:t>
    </dgm:pt>
    <dgm:pt modelId="{AB564FA6-AC87-42B4-B6D1-AC314C582547}" type="pres">
      <dgm:prSet presAssocID="{FE2293F5-143A-4FF8-AB70-2664F3AA2DE8}" presName="node" presStyleLbl="node1" presStyleIdx="1" presStyleCnt="7" custScaleX="114055">
        <dgm:presLayoutVars>
          <dgm:bulletEnabled val="1"/>
        </dgm:presLayoutVars>
      </dgm:prSet>
      <dgm:spPr/>
      <dgm:t>
        <a:bodyPr/>
        <a:lstStyle/>
        <a:p>
          <a:endParaRPr lang="de-DE"/>
        </a:p>
      </dgm:t>
    </dgm:pt>
    <dgm:pt modelId="{DD558797-0793-48C5-A1FF-16AE9F9454B0}" type="pres">
      <dgm:prSet presAssocID="{FE2293F5-143A-4FF8-AB70-2664F3AA2DE8}" presName="spNode" presStyleCnt="0"/>
      <dgm:spPr/>
    </dgm:pt>
    <dgm:pt modelId="{A803AF02-2D38-41CA-AAFA-60887B6DD859}" type="pres">
      <dgm:prSet presAssocID="{AF901066-4099-4FC2-A2C3-E9B19DD5F846}" presName="sibTrans" presStyleLbl="sibTrans1D1" presStyleIdx="1" presStyleCnt="7"/>
      <dgm:spPr/>
      <dgm:t>
        <a:bodyPr/>
        <a:lstStyle/>
        <a:p>
          <a:endParaRPr lang="de-DE"/>
        </a:p>
      </dgm:t>
    </dgm:pt>
    <dgm:pt modelId="{D810779F-BE26-4904-AEE8-9D3AACE02D99}" type="pres">
      <dgm:prSet presAssocID="{BAA27376-AD0A-4225-B6A8-5B45947C2F56}" presName="node" presStyleLbl="node1" presStyleIdx="2" presStyleCnt="7">
        <dgm:presLayoutVars>
          <dgm:bulletEnabled val="1"/>
        </dgm:presLayoutVars>
      </dgm:prSet>
      <dgm:spPr/>
      <dgm:t>
        <a:bodyPr/>
        <a:lstStyle/>
        <a:p>
          <a:endParaRPr lang="de-DE"/>
        </a:p>
      </dgm:t>
    </dgm:pt>
    <dgm:pt modelId="{95E0443B-01C6-49E9-A351-1CEE76B61F4C}" type="pres">
      <dgm:prSet presAssocID="{BAA27376-AD0A-4225-B6A8-5B45947C2F56}" presName="spNode" presStyleCnt="0"/>
      <dgm:spPr/>
    </dgm:pt>
    <dgm:pt modelId="{A1663EA2-9159-415B-9BCA-2B039B6FCF23}" type="pres">
      <dgm:prSet presAssocID="{156DB1C6-7B54-4AC2-9D9F-320173488ECC}" presName="sibTrans" presStyleLbl="sibTrans1D1" presStyleIdx="2" presStyleCnt="7"/>
      <dgm:spPr/>
      <dgm:t>
        <a:bodyPr/>
        <a:lstStyle/>
        <a:p>
          <a:endParaRPr lang="de-DE"/>
        </a:p>
      </dgm:t>
    </dgm:pt>
    <dgm:pt modelId="{A2D70203-5DA2-4A7C-9473-6F74D755A703}" type="pres">
      <dgm:prSet presAssocID="{7097C86D-E6A1-4F35-8162-38A2E0D90139}" presName="node" presStyleLbl="node1" presStyleIdx="3" presStyleCnt="7" custScaleX="119512">
        <dgm:presLayoutVars>
          <dgm:bulletEnabled val="1"/>
        </dgm:presLayoutVars>
      </dgm:prSet>
      <dgm:spPr/>
      <dgm:t>
        <a:bodyPr/>
        <a:lstStyle/>
        <a:p>
          <a:endParaRPr lang="de-DE"/>
        </a:p>
      </dgm:t>
    </dgm:pt>
    <dgm:pt modelId="{93A810C4-4D27-4456-90EC-BD5EDD3D771F}" type="pres">
      <dgm:prSet presAssocID="{7097C86D-E6A1-4F35-8162-38A2E0D90139}" presName="spNode" presStyleCnt="0"/>
      <dgm:spPr/>
    </dgm:pt>
    <dgm:pt modelId="{F37AE599-AF46-4F6A-BE43-D4B5B1A81D22}" type="pres">
      <dgm:prSet presAssocID="{43E6AFB1-5A1A-4E0D-80A6-DE38EC9D6B38}" presName="sibTrans" presStyleLbl="sibTrans1D1" presStyleIdx="3" presStyleCnt="7"/>
      <dgm:spPr/>
      <dgm:t>
        <a:bodyPr/>
        <a:lstStyle/>
        <a:p>
          <a:endParaRPr lang="de-DE"/>
        </a:p>
      </dgm:t>
    </dgm:pt>
    <dgm:pt modelId="{8E927718-EE2E-42DA-A1EA-CD7F9EEA55B9}" type="pres">
      <dgm:prSet presAssocID="{DA136FF6-133E-41C1-BC17-65C45C179813}" presName="node" presStyleLbl="node1" presStyleIdx="4" presStyleCnt="7">
        <dgm:presLayoutVars>
          <dgm:bulletEnabled val="1"/>
        </dgm:presLayoutVars>
      </dgm:prSet>
      <dgm:spPr/>
      <dgm:t>
        <a:bodyPr/>
        <a:lstStyle/>
        <a:p>
          <a:endParaRPr lang="de-DE"/>
        </a:p>
      </dgm:t>
    </dgm:pt>
    <dgm:pt modelId="{39155456-98C5-4D5A-A769-EFA471740ADF}" type="pres">
      <dgm:prSet presAssocID="{DA136FF6-133E-41C1-BC17-65C45C179813}" presName="spNode" presStyleCnt="0"/>
      <dgm:spPr/>
    </dgm:pt>
    <dgm:pt modelId="{F7141088-3C3A-45C3-BB1E-B8D86ADD7686}" type="pres">
      <dgm:prSet presAssocID="{75F95083-AA0B-4D49-BA80-CDD6CFCFFDB4}" presName="sibTrans" presStyleLbl="sibTrans1D1" presStyleIdx="4" presStyleCnt="7"/>
      <dgm:spPr/>
      <dgm:t>
        <a:bodyPr/>
        <a:lstStyle/>
        <a:p>
          <a:endParaRPr lang="de-DE"/>
        </a:p>
      </dgm:t>
    </dgm:pt>
    <dgm:pt modelId="{483E16AF-8D99-48FD-81B1-8008C11978FE}" type="pres">
      <dgm:prSet presAssocID="{B9D1810B-5C5D-4B0D-9AB8-411C712C60A4}" presName="node" presStyleLbl="node1" presStyleIdx="5" presStyleCnt="7">
        <dgm:presLayoutVars>
          <dgm:bulletEnabled val="1"/>
        </dgm:presLayoutVars>
      </dgm:prSet>
      <dgm:spPr/>
      <dgm:t>
        <a:bodyPr/>
        <a:lstStyle/>
        <a:p>
          <a:endParaRPr lang="de-DE"/>
        </a:p>
      </dgm:t>
    </dgm:pt>
    <dgm:pt modelId="{C210B8F8-4CDA-48D1-9736-4DEF364DED4F}" type="pres">
      <dgm:prSet presAssocID="{B9D1810B-5C5D-4B0D-9AB8-411C712C60A4}" presName="spNode" presStyleCnt="0"/>
      <dgm:spPr/>
    </dgm:pt>
    <dgm:pt modelId="{12402924-E0DB-4170-B163-55C10D99EB41}" type="pres">
      <dgm:prSet presAssocID="{3E599CB8-E00E-4282-B4DF-7439CE5EAF17}" presName="sibTrans" presStyleLbl="sibTrans1D1" presStyleIdx="5" presStyleCnt="7"/>
      <dgm:spPr/>
      <dgm:t>
        <a:bodyPr/>
        <a:lstStyle/>
        <a:p>
          <a:endParaRPr lang="de-DE"/>
        </a:p>
      </dgm:t>
    </dgm:pt>
    <dgm:pt modelId="{C855DF6B-53C1-4DAF-9F7A-E527DEEC04BF}" type="pres">
      <dgm:prSet presAssocID="{E9B589EE-40C4-493F-B114-594D1FF86877}" presName="node" presStyleLbl="node1" presStyleIdx="6" presStyleCnt="7" custScaleX="157350">
        <dgm:presLayoutVars>
          <dgm:bulletEnabled val="1"/>
        </dgm:presLayoutVars>
      </dgm:prSet>
      <dgm:spPr/>
      <dgm:t>
        <a:bodyPr/>
        <a:lstStyle/>
        <a:p>
          <a:endParaRPr lang="de-DE"/>
        </a:p>
      </dgm:t>
    </dgm:pt>
    <dgm:pt modelId="{4274A0FA-ACE2-43DA-A434-968F1EB7FF99}" type="pres">
      <dgm:prSet presAssocID="{E9B589EE-40C4-493F-B114-594D1FF86877}" presName="spNode" presStyleCnt="0"/>
      <dgm:spPr/>
    </dgm:pt>
    <dgm:pt modelId="{FDAD036E-EE5E-42F4-81D4-87EC67FA826D}" type="pres">
      <dgm:prSet presAssocID="{0FAB2D1D-23A0-4B8E-BD5E-EA8E5816AC41}" presName="sibTrans" presStyleLbl="sibTrans1D1" presStyleIdx="6" presStyleCnt="7"/>
      <dgm:spPr/>
      <dgm:t>
        <a:bodyPr/>
        <a:lstStyle/>
        <a:p>
          <a:endParaRPr lang="de-DE"/>
        </a:p>
      </dgm:t>
    </dgm:pt>
  </dgm:ptLst>
  <dgm:cxnLst>
    <dgm:cxn modelId="{7E1CF92F-808F-45AD-8F13-B70C0DEB1098}" srcId="{470BCE62-B831-418E-8388-63BEE7772D28}" destId="{BAA27376-AD0A-4225-B6A8-5B45947C2F56}" srcOrd="2" destOrd="0" parTransId="{DE3D447D-80FB-4EF0-8B6A-ECEB81A67CF6}" sibTransId="{156DB1C6-7B54-4AC2-9D9F-320173488ECC}"/>
    <dgm:cxn modelId="{C0989C05-83F3-42CC-914B-4A9DD54E3F23}" srcId="{470BCE62-B831-418E-8388-63BEE7772D28}" destId="{B9D1810B-5C5D-4B0D-9AB8-411C712C60A4}" srcOrd="5" destOrd="0" parTransId="{024430C4-23AD-4F26-BF31-0868C79FD305}" sibTransId="{3E599CB8-E00E-4282-B4DF-7439CE5EAF17}"/>
    <dgm:cxn modelId="{C18D4A13-C135-4AEB-9638-64C10D6E9D0F}" type="presOf" srcId="{156DB1C6-7B54-4AC2-9D9F-320173488ECC}" destId="{A1663EA2-9159-415B-9BCA-2B039B6FCF23}" srcOrd="0" destOrd="0" presId="urn:microsoft.com/office/officeart/2005/8/layout/cycle6"/>
    <dgm:cxn modelId="{1DF570DF-B9B9-49A4-8907-E1D82F73F190}" srcId="{470BCE62-B831-418E-8388-63BEE7772D28}" destId="{E9B589EE-40C4-493F-B114-594D1FF86877}" srcOrd="6" destOrd="0" parTransId="{232B0F92-1738-4D5A-B0AA-D969866D1763}" sibTransId="{0FAB2D1D-23A0-4B8E-BD5E-EA8E5816AC41}"/>
    <dgm:cxn modelId="{D445F219-B537-4DFD-AAD0-4693541DA23E}" type="presOf" srcId="{FE2293F5-143A-4FF8-AB70-2664F3AA2DE8}" destId="{AB564FA6-AC87-42B4-B6D1-AC314C582547}" srcOrd="0" destOrd="0" presId="urn:microsoft.com/office/officeart/2005/8/layout/cycle6"/>
    <dgm:cxn modelId="{097D5475-C9C1-4C19-B5C3-97C47190E9F0}" srcId="{470BCE62-B831-418E-8388-63BEE7772D28}" destId="{FE2293F5-143A-4FF8-AB70-2664F3AA2DE8}" srcOrd="1" destOrd="0" parTransId="{E1D9281C-893F-4DD0-B3A0-B0D4D4F29D21}" sibTransId="{AF901066-4099-4FC2-A2C3-E9B19DD5F846}"/>
    <dgm:cxn modelId="{45A85EFE-FC63-4F64-BA42-51B593D60037}" type="presOf" srcId="{DA136FF6-133E-41C1-BC17-65C45C179813}" destId="{8E927718-EE2E-42DA-A1EA-CD7F9EEA55B9}" srcOrd="0" destOrd="0" presId="urn:microsoft.com/office/officeart/2005/8/layout/cycle6"/>
    <dgm:cxn modelId="{85565522-8E8F-4A4D-B787-D4F0587CB43E}" srcId="{470BCE62-B831-418E-8388-63BEE7772D28}" destId="{DA136FF6-133E-41C1-BC17-65C45C179813}" srcOrd="4" destOrd="0" parTransId="{D120D412-DDA9-457E-8398-56B369377FAE}" sibTransId="{75F95083-AA0B-4D49-BA80-CDD6CFCFFDB4}"/>
    <dgm:cxn modelId="{5BBADCD1-41F2-4665-8803-03A8E0D263B4}" type="presOf" srcId="{E9B589EE-40C4-493F-B114-594D1FF86877}" destId="{C855DF6B-53C1-4DAF-9F7A-E527DEEC04BF}" srcOrd="0" destOrd="0" presId="urn:microsoft.com/office/officeart/2005/8/layout/cycle6"/>
    <dgm:cxn modelId="{89278FA4-047F-49E5-B5AB-7CFA8A76A4E0}" type="presOf" srcId="{AF901066-4099-4FC2-A2C3-E9B19DD5F846}" destId="{A803AF02-2D38-41CA-AAFA-60887B6DD859}" srcOrd="0" destOrd="0" presId="urn:microsoft.com/office/officeart/2005/8/layout/cycle6"/>
    <dgm:cxn modelId="{BF04DE36-8CBC-4824-B81D-2F2AE9C2D035}" type="presOf" srcId="{0FAB2D1D-23A0-4B8E-BD5E-EA8E5816AC41}" destId="{FDAD036E-EE5E-42F4-81D4-87EC67FA826D}" srcOrd="0" destOrd="0" presId="urn:microsoft.com/office/officeart/2005/8/layout/cycle6"/>
    <dgm:cxn modelId="{F9532A15-5F9E-4614-8EA1-FBD619CFCAA0}" type="presOf" srcId="{75F95083-AA0B-4D49-BA80-CDD6CFCFFDB4}" destId="{F7141088-3C3A-45C3-BB1E-B8D86ADD7686}" srcOrd="0" destOrd="0" presId="urn:microsoft.com/office/officeart/2005/8/layout/cycle6"/>
    <dgm:cxn modelId="{E5B23D05-4AD6-48FF-9C02-6D7D0FDAB203}" type="presOf" srcId="{7097C86D-E6A1-4F35-8162-38A2E0D90139}" destId="{A2D70203-5DA2-4A7C-9473-6F74D755A703}" srcOrd="0" destOrd="0" presId="urn:microsoft.com/office/officeart/2005/8/layout/cycle6"/>
    <dgm:cxn modelId="{7244DA31-F35C-4DB1-B157-1F21F764A71E}" srcId="{470BCE62-B831-418E-8388-63BEE7772D28}" destId="{FAB1A41A-103B-4B74-AD42-BC6967027780}" srcOrd="0" destOrd="0" parTransId="{261BBE02-5A9E-4990-B5DE-7C38C269A5EF}" sibTransId="{A992F162-4D3A-4E5F-9E53-4AC2BE6D5401}"/>
    <dgm:cxn modelId="{83F4CBF2-D09B-47E1-8EC3-DC7742696E97}" srcId="{470BCE62-B831-418E-8388-63BEE7772D28}" destId="{7097C86D-E6A1-4F35-8162-38A2E0D90139}" srcOrd="3" destOrd="0" parTransId="{5724A2C6-010A-42D5-93C7-60F2A3644510}" sibTransId="{43E6AFB1-5A1A-4E0D-80A6-DE38EC9D6B38}"/>
    <dgm:cxn modelId="{3849AA09-0278-4B2D-A103-496B214FDF95}" type="presOf" srcId="{B9D1810B-5C5D-4B0D-9AB8-411C712C60A4}" destId="{483E16AF-8D99-48FD-81B1-8008C11978FE}" srcOrd="0" destOrd="0" presId="urn:microsoft.com/office/officeart/2005/8/layout/cycle6"/>
    <dgm:cxn modelId="{F53C9C70-8E86-40D5-90FA-B380E447C021}" type="presOf" srcId="{470BCE62-B831-418E-8388-63BEE7772D28}" destId="{9139F0DD-2988-450C-9854-7077AA6D0553}" srcOrd="0" destOrd="0" presId="urn:microsoft.com/office/officeart/2005/8/layout/cycle6"/>
    <dgm:cxn modelId="{4C00CD96-FA4D-4C9E-AE64-CFD67AB46E71}" type="presOf" srcId="{43E6AFB1-5A1A-4E0D-80A6-DE38EC9D6B38}" destId="{F37AE599-AF46-4F6A-BE43-D4B5B1A81D22}" srcOrd="0" destOrd="0" presId="urn:microsoft.com/office/officeart/2005/8/layout/cycle6"/>
    <dgm:cxn modelId="{CBFAD55F-BF53-472D-AE69-7E2D507CA142}" type="presOf" srcId="{3E599CB8-E00E-4282-B4DF-7439CE5EAF17}" destId="{12402924-E0DB-4170-B163-55C10D99EB41}" srcOrd="0" destOrd="0" presId="urn:microsoft.com/office/officeart/2005/8/layout/cycle6"/>
    <dgm:cxn modelId="{D80466B9-35F9-4832-B3B0-ED236046961F}" type="presOf" srcId="{FAB1A41A-103B-4B74-AD42-BC6967027780}" destId="{1EEAE2F4-DEF2-4FB7-B946-2B15CF8FC154}" srcOrd="0" destOrd="0" presId="urn:microsoft.com/office/officeart/2005/8/layout/cycle6"/>
    <dgm:cxn modelId="{80BE97A2-7291-484C-8878-B8CC050F7CC7}" type="presOf" srcId="{A992F162-4D3A-4E5F-9E53-4AC2BE6D5401}" destId="{3F390677-9523-4066-B71F-D6A920A0E78B}" srcOrd="0" destOrd="0" presId="urn:microsoft.com/office/officeart/2005/8/layout/cycle6"/>
    <dgm:cxn modelId="{A65BBE91-D8E5-40E8-96F6-019B6027DE80}" type="presOf" srcId="{BAA27376-AD0A-4225-B6A8-5B45947C2F56}" destId="{D810779F-BE26-4904-AEE8-9D3AACE02D99}" srcOrd="0" destOrd="0" presId="urn:microsoft.com/office/officeart/2005/8/layout/cycle6"/>
    <dgm:cxn modelId="{0453E259-819A-4FF9-8D0B-61916ECD9C9B}" type="presParOf" srcId="{9139F0DD-2988-450C-9854-7077AA6D0553}" destId="{1EEAE2F4-DEF2-4FB7-B946-2B15CF8FC154}" srcOrd="0" destOrd="0" presId="urn:microsoft.com/office/officeart/2005/8/layout/cycle6"/>
    <dgm:cxn modelId="{D898677E-41F3-43DF-AE53-1857FBCA40D6}" type="presParOf" srcId="{9139F0DD-2988-450C-9854-7077AA6D0553}" destId="{A37A2249-F093-411A-9901-C77B7C550E6D}" srcOrd="1" destOrd="0" presId="urn:microsoft.com/office/officeart/2005/8/layout/cycle6"/>
    <dgm:cxn modelId="{5D48A02A-780F-495C-9297-7D9CE4E2FC78}" type="presParOf" srcId="{9139F0DD-2988-450C-9854-7077AA6D0553}" destId="{3F390677-9523-4066-B71F-D6A920A0E78B}" srcOrd="2" destOrd="0" presId="urn:microsoft.com/office/officeart/2005/8/layout/cycle6"/>
    <dgm:cxn modelId="{A1621AFD-5334-4925-8F49-9CBDECA421CA}" type="presParOf" srcId="{9139F0DD-2988-450C-9854-7077AA6D0553}" destId="{AB564FA6-AC87-42B4-B6D1-AC314C582547}" srcOrd="3" destOrd="0" presId="urn:microsoft.com/office/officeart/2005/8/layout/cycle6"/>
    <dgm:cxn modelId="{232669F1-06F2-44EE-86F5-0190EFD9875C}" type="presParOf" srcId="{9139F0DD-2988-450C-9854-7077AA6D0553}" destId="{DD558797-0793-48C5-A1FF-16AE9F9454B0}" srcOrd="4" destOrd="0" presId="urn:microsoft.com/office/officeart/2005/8/layout/cycle6"/>
    <dgm:cxn modelId="{5D5D5AFB-D5E3-4465-8D74-6FF20B46CA98}" type="presParOf" srcId="{9139F0DD-2988-450C-9854-7077AA6D0553}" destId="{A803AF02-2D38-41CA-AAFA-60887B6DD859}" srcOrd="5" destOrd="0" presId="urn:microsoft.com/office/officeart/2005/8/layout/cycle6"/>
    <dgm:cxn modelId="{384C1131-0CE8-4E56-9E25-C1FA5D9365A9}" type="presParOf" srcId="{9139F0DD-2988-450C-9854-7077AA6D0553}" destId="{D810779F-BE26-4904-AEE8-9D3AACE02D99}" srcOrd="6" destOrd="0" presId="urn:microsoft.com/office/officeart/2005/8/layout/cycle6"/>
    <dgm:cxn modelId="{334A6BB8-8E35-4C04-88B6-6FCEB4D50BF6}" type="presParOf" srcId="{9139F0DD-2988-450C-9854-7077AA6D0553}" destId="{95E0443B-01C6-49E9-A351-1CEE76B61F4C}" srcOrd="7" destOrd="0" presId="urn:microsoft.com/office/officeart/2005/8/layout/cycle6"/>
    <dgm:cxn modelId="{C9031CD0-2FAB-4C2C-BEE8-86850DDAC048}" type="presParOf" srcId="{9139F0DD-2988-450C-9854-7077AA6D0553}" destId="{A1663EA2-9159-415B-9BCA-2B039B6FCF23}" srcOrd="8" destOrd="0" presId="urn:microsoft.com/office/officeart/2005/8/layout/cycle6"/>
    <dgm:cxn modelId="{7F43B206-253A-455E-BDB9-3A0FEA844E57}" type="presParOf" srcId="{9139F0DD-2988-450C-9854-7077AA6D0553}" destId="{A2D70203-5DA2-4A7C-9473-6F74D755A703}" srcOrd="9" destOrd="0" presId="urn:microsoft.com/office/officeart/2005/8/layout/cycle6"/>
    <dgm:cxn modelId="{50981DAB-D36D-41E0-B0C1-9C19553D71BA}" type="presParOf" srcId="{9139F0DD-2988-450C-9854-7077AA6D0553}" destId="{93A810C4-4D27-4456-90EC-BD5EDD3D771F}" srcOrd="10" destOrd="0" presId="urn:microsoft.com/office/officeart/2005/8/layout/cycle6"/>
    <dgm:cxn modelId="{44938A00-4D36-413A-A6EE-D1734932C57F}" type="presParOf" srcId="{9139F0DD-2988-450C-9854-7077AA6D0553}" destId="{F37AE599-AF46-4F6A-BE43-D4B5B1A81D22}" srcOrd="11" destOrd="0" presId="urn:microsoft.com/office/officeart/2005/8/layout/cycle6"/>
    <dgm:cxn modelId="{41C56776-D2F8-4920-9C14-86F42D864B4D}" type="presParOf" srcId="{9139F0DD-2988-450C-9854-7077AA6D0553}" destId="{8E927718-EE2E-42DA-A1EA-CD7F9EEA55B9}" srcOrd="12" destOrd="0" presId="urn:microsoft.com/office/officeart/2005/8/layout/cycle6"/>
    <dgm:cxn modelId="{62679707-48B1-439E-883A-7C6B71863A6F}" type="presParOf" srcId="{9139F0DD-2988-450C-9854-7077AA6D0553}" destId="{39155456-98C5-4D5A-A769-EFA471740ADF}" srcOrd="13" destOrd="0" presId="urn:microsoft.com/office/officeart/2005/8/layout/cycle6"/>
    <dgm:cxn modelId="{16CF6641-80C5-4CDA-868A-EAF75A8148EB}" type="presParOf" srcId="{9139F0DD-2988-450C-9854-7077AA6D0553}" destId="{F7141088-3C3A-45C3-BB1E-B8D86ADD7686}" srcOrd="14" destOrd="0" presId="urn:microsoft.com/office/officeart/2005/8/layout/cycle6"/>
    <dgm:cxn modelId="{C8573EA8-31C9-4FAF-B6D7-D67867DBCA3E}" type="presParOf" srcId="{9139F0DD-2988-450C-9854-7077AA6D0553}" destId="{483E16AF-8D99-48FD-81B1-8008C11978FE}" srcOrd="15" destOrd="0" presId="urn:microsoft.com/office/officeart/2005/8/layout/cycle6"/>
    <dgm:cxn modelId="{2158308B-BEEE-4AE2-A99C-33243EB4CA80}" type="presParOf" srcId="{9139F0DD-2988-450C-9854-7077AA6D0553}" destId="{C210B8F8-4CDA-48D1-9736-4DEF364DED4F}" srcOrd="16" destOrd="0" presId="urn:microsoft.com/office/officeart/2005/8/layout/cycle6"/>
    <dgm:cxn modelId="{3DCCB885-57BC-4B68-804F-2E88230FAA04}" type="presParOf" srcId="{9139F0DD-2988-450C-9854-7077AA6D0553}" destId="{12402924-E0DB-4170-B163-55C10D99EB41}" srcOrd="17" destOrd="0" presId="urn:microsoft.com/office/officeart/2005/8/layout/cycle6"/>
    <dgm:cxn modelId="{F9DDFD83-E21B-4BDC-B701-FEF0DC4A0794}" type="presParOf" srcId="{9139F0DD-2988-450C-9854-7077AA6D0553}" destId="{C855DF6B-53C1-4DAF-9F7A-E527DEEC04BF}" srcOrd="18" destOrd="0" presId="urn:microsoft.com/office/officeart/2005/8/layout/cycle6"/>
    <dgm:cxn modelId="{456D8BC8-9F7E-4279-871D-19BA71F8B22C}" type="presParOf" srcId="{9139F0DD-2988-450C-9854-7077AA6D0553}" destId="{4274A0FA-ACE2-43DA-A434-968F1EB7FF99}" srcOrd="19" destOrd="0" presId="urn:microsoft.com/office/officeart/2005/8/layout/cycle6"/>
    <dgm:cxn modelId="{58CE56C2-3EBE-42E5-9EA0-18BDF97DE788}" type="presParOf" srcId="{9139F0DD-2988-450C-9854-7077AA6D0553}" destId="{FDAD036E-EE5E-42F4-81D4-87EC67FA826D}" srcOrd="2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64ADA-A9C3-48CE-8347-ED667CE16ED6}">
      <dsp:nvSpPr>
        <dsp:cNvPr id="0" name=""/>
        <dsp:cNvSpPr/>
      </dsp:nvSpPr>
      <dsp:spPr>
        <a:xfrm>
          <a:off x="1474889" y="-256737"/>
          <a:ext cx="5043109" cy="5043109"/>
        </a:xfrm>
        <a:prstGeom prst="circularArrow">
          <a:avLst>
            <a:gd name="adj1" fmla="val 5544"/>
            <a:gd name="adj2" fmla="val 330680"/>
            <a:gd name="adj3" fmla="val 13901868"/>
            <a:gd name="adj4" fmla="val 17309783"/>
            <a:gd name="adj5" fmla="val 5757"/>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6741B13-0897-40C2-8F2B-9BB5AA3049AA}">
      <dsp:nvSpPr>
        <dsp:cNvPr id="0" name=""/>
        <dsp:cNvSpPr/>
      </dsp:nvSpPr>
      <dsp:spPr>
        <a:xfrm>
          <a:off x="2880443" y="1629"/>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(9</a:t>
          </a:r>
          <a:r>
            <a:rPr kumimoji="0" lang="de-DE" sz="1800" b="0" i="0" u="none" strike="noStrike" kern="1200" cap="none" spc="0" normalizeH="0" baseline="0" noProof="0">
              <a:ln/>
              <a:effectLst/>
              <a:uLnTx/>
              <a:uFillTx/>
              <a:latin typeface="Calibri"/>
              <a:ea typeface="+mn-ea"/>
              <a:cs typeface="+mn-cs"/>
            </a:rPr>
            <a:t>) Diagnostik &amp; </a:t>
          </a:r>
          <a:r>
            <a:rPr kumimoji="0" lang="de-DE" sz="1800" b="0" i="0" u="none" strike="noStrike" kern="1200" cap="none" spc="0" normalizeH="0" baseline="0" noProof="0" dirty="0">
              <a:ln/>
              <a:effectLst/>
              <a:uLnTx/>
              <a:uFillTx/>
              <a:latin typeface="Calibri"/>
              <a:ea typeface="+mn-ea"/>
              <a:cs typeface="+mn-cs"/>
            </a:rPr>
            <a:t>Schulentwicklung</a:t>
          </a:r>
          <a:endParaRPr lang="de-DE" sz="1800" kern="1200" dirty="0"/>
        </a:p>
      </dsp:txBody>
      <dsp:txXfrm>
        <a:off x="2912164" y="33350"/>
        <a:ext cx="2168559" cy="586370"/>
      </dsp:txXfrm>
    </dsp:sp>
    <dsp:sp modelId="{B0D3CCDC-C10B-47A8-B946-1A43B4312188}">
      <dsp:nvSpPr>
        <dsp:cNvPr id="0" name=""/>
        <dsp:cNvSpPr/>
      </dsp:nvSpPr>
      <dsp:spPr>
        <a:xfrm>
          <a:off x="5106577" y="864103"/>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(1) Einführung</a:t>
          </a:r>
          <a:endParaRPr lang="de-DE" sz="1800" kern="1200" dirty="0"/>
        </a:p>
      </dsp:txBody>
      <dsp:txXfrm>
        <a:off x="5138298" y="895824"/>
        <a:ext cx="2168559" cy="586370"/>
      </dsp:txXfrm>
    </dsp:sp>
    <dsp:sp modelId="{5B0873A4-F700-4F29-9748-98C5C8521A46}">
      <dsp:nvSpPr>
        <dsp:cNvPr id="0" name=""/>
        <dsp:cNvSpPr/>
      </dsp:nvSpPr>
      <dsp:spPr>
        <a:xfrm>
          <a:off x="5601889" y="1800194"/>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(2) Grundlagen Unterrichtsplanung</a:t>
          </a:r>
          <a:endParaRPr lang="de-DE" sz="1800" kern="1200" dirty="0"/>
        </a:p>
      </dsp:txBody>
      <dsp:txXfrm>
        <a:off x="5633610" y="1831915"/>
        <a:ext cx="2168559" cy="586370"/>
      </dsp:txXfrm>
    </dsp:sp>
    <dsp:sp modelId="{8662FC47-0303-4D47-8B68-4B9CB86DE8E5}">
      <dsp:nvSpPr>
        <dsp:cNvPr id="0" name=""/>
        <dsp:cNvSpPr/>
      </dsp:nvSpPr>
      <dsp:spPr>
        <a:xfrm>
          <a:off x="5328593" y="2808315"/>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57150">
          <a:solidFill>
            <a:srgbClr val="C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(3) Fachvokabular</a:t>
          </a:r>
          <a:endParaRPr lang="de-DE" sz="1800" kern="1200" dirty="0"/>
        </a:p>
      </dsp:txBody>
      <dsp:txXfrm>
        <a:off x="5360314" y="2840036"/>
        <a:ext cx="2168559" cy="586370"/>
      </dsp:txXfrm>
    </dsp:sp>
    <dsp:sp modelId="{134C7451-639C-4FBE-AA6F-5299AC7B02C6}">
      <dsp:nvSpPr>
        <dsp:cNvPr id="0" name=""/>
        <dsp:cNvSpPr/>
      </dsp:nvSpPr>
      <dsp:spPr>
        <a:xfrm>
          <a:off x="4325691" y="3816431"/>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(4</a:t>
          </a:r>
          <a:r>
            <a:rPr kumimoji="0" lang="de-DE" sz="1800" b="0" i="0" u="none" strike="noStrike" kern="1200" cap="none" spc="0" normalizeH="0" baseline="0" noProof="0" dirty="0">
              <a:ln/>
              <a:effectLst/>
              <a:uLnTx/>
              <a:uFillTx/>
              <a:latin typeface="+mn-lt"/>
              <a:ea typeface="+mn-ea"/>
              <a:cs typeface="+mn-cs"/>
            </a:rPr>
            <a:t>) Fachtexte</a:t>
          </a:r>
          <a:endParaRPr lang="de-DE" sz="1800" kern="1200" dirty="0"/>
        </a:p>
      </dsp:txBody>
      <dsp:txXfrm>
        <a:off x="4357412" y="3848152"/>
        <a:ext cx="2168559" cy="586370"/>
      </dsp:txXfrm>
    </dsp:sp>
    <dsp:sp modelId="{0B8155CE-6EE0-4AF4-894D-E04F676935EB}">
      <dsp:nvSpPr>
        <dsp:cNvPr id="0" name=""/>
        <dsp:cNvSpPr/>
      </dsp:nvSpPr>
      <dsp:spPr>
        <a:xfrm>
          <a:off x="1440155" y="3816434"/>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(5) Lesestrategien</a:t>
          </a:r>
          <a:endParaRPr lang="de-DE" sz="1800" kern="1200" dirty="0"/>
        </a:p>
      </dsp:txBody>
      <dsp:txXfrm>
        <a:off x="1471876" y="3848155"/>
        <a:ext cx="2168559" cy="586370"/>
      </dsp:txXfrm>
    </dsp:sp>
    <dsp:sp modelId="{696611D4-6ECB-43EC-9631-563BE88C2595}">
      <dsp:nvSpPr>
        <dsp:cNvPr id="0" name=""/>
        <dsp:cNvSpPr/>
      </dsp:nvSpPr>
      <dsp:spPr>
        <a:xfrm>
          <a:off x="591896" y="2808298"/>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(6) Schreibstrategien</a:t>
          </a:r>
          <a:endParaRPr lang="de-DE" sz="1800" kern="1200" dirty="0"/>
        </a:p>
      </dsp:txBody>
      <dsp:txXfrm>
        <a:off x="623617" y="2840019"/>
        <a:ext cx="2168559" cy="586370"/>
      </dsp:txXfrm>
    </dsp:sp>
    <dsp:sp modelId="{E822C1D9-1126-4C86-AF63-B48D0FF35DD5}">
      <dsp:nvSpPr>
        <dsp:cNvPr id="0" name=""/>
        <dsp:cNvSpPr/>
      </dsp:nvSpPr>
      <dsp:spPr>
        <a:xfrm>
          <a:off x="348683" y="1800196"/>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buFontTx/>
            <a:buNone/>
          </a:pPr>
          <a:r>
            <a:rPr lang="de-DE" sz="1800" kern="1200" dirty="0"/>
            <a:t>(7) Mehrsprachige</a:t>
          </a:r>
          <a:r>
            <a:rPr lang="de-DE" sz="1800" kern="1200" baseline="0" dirty="0"/>
            <a:t> Lernende</a:t>
          </a:r>
          <a:endParaRPr lang="de-DE" sz="1800" kern="1200" dirty="0"/>
        </a:p>
      </dsp:txBody>
      <dsp:txXfrm>
        <a:off x="380404" y="1831917"/>
        <a:ext cx="2168559" cy="586370"/>
      </dsp:txXfrm>
    </dsp:sp>
    <dsp:sp modelId="{3C1A539E-6DA6-44CB-8349-72FEDF1C9AA3}">
      <dsp:nvSpPr>
        <dsp:cNvPr id="0" name=""/>
        <dsp:cNvSpPr/>
      </dsp:nvSpPr>
      <dsp:spPr>
        <a:xfrm>
          <a:off x="356373" y="864095"/>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buClrTx/>
            <a:buSzTx/>
            <a:buFontTx/>
            <a:buNone/>
          </a:pPr>
          <a:r>
            <a:rPr kumimoji="0" lang="de-DE" sz="1800" b="0" i="0" u="none" strike="noStrike" kern="1200" cap="none" spc="0" normalizeH="0" baseline="0" noProof="0" dirty="0">
              <a:ln/>
              <a:effectLst/>
              <a:uLnTx/>
              <a:uFillTx/>
              <a:latin typeface="Calibri"/>
              <a:ea typeface="+mn-ea"/>
              <a:cs typeface="+mn-cs"/>
            </a:rPr>
            <a:t>(8) Lesemotivation &amp; </a:t>
          </a:r>
        </a:p>
        <a:p>
          <a:pPr lvl="0" algn="ctr" defTabSz="800100">
            <a:lnSpc>
              <a:spcPct val="100000"/>
            </a:lnSpc>
            <a:spcBef>
              <a:spcPct val="0"/>
            </a:spcBef>
            <a:spcAft>
              <a:spcPts val="0"/>
            </a:spcAft>
            <a:buClrTx/>
            <a:buSzTx/>
            <a:buFontTx/>
            <a:buNone/>
          </a:pPr>
          <a:r>
            <a:rPr kumimoji="0" lang="de-DE" sz="1800" b="0" i="0" u="none" strike="noStrike" kern="1200" cap="none" spc="0" normalizeH="0" baseline="0" noProof="0" dirty="0">
              <a:ln/>
              <a:effectLst/>
              <a:uLnTx/>
              <a:uFillTx/>
              <a:latin typeface="Calibri"/>
              <a:ea typeface="+mn-ea"/>
              <a:cs typeface="+mn-cs"/>
            </a:rPr>
            <a:t>Eigenständiges Lesen</a:t>
          </a:r>
          <a:endParaRPr lang="de-DE" sz="1800" kern="1200" dirty="0"/>
        </a:p>
      </dsp:txBody>
      <dsp:txXfrm>
        <a:off x="388094" y="895816"/>
        <a:ext cx="2168559" cy="5863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21C71-D269-4FFD-952A-9AE5DC4B9B26}">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42CDCC-29D3-4B9D-B9D1-28C6E09579A5}">
      <dsp:nvSpPr>
        <dsp:cNvPr id="0" name=""/>
        <dsp:cNvSpPr/>
      </dsp:nvSpPr>
      <dsp:spPr>
        <a:xfrm>
          <a:off x="384538" y="253918"/>
          <a:ext cx="5656275" cy="508162"/>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de-DE" sz="2600" kern="1200" dirty="0"/>
            <a:t>Grundlagen</a:t>
          </a:r>
        </a:p>
      </dsp:txBody>
      <dsp:txXfrm>
        <a:off x="384538" y="253918"/>
        <a:ext cx="5656275" cy="508162"/>
      </dsp:txXfrm>
    </dsp:sp>
    <dsp:sp modelId="{EF9C9375-61BD-4B84-B5D3-2E34BF693A14}">
      <dsp:nvSpPr>
        <dsp:cNvPr id="0" name=""/>
        <dsp:cNvSpPr/>
      </dsp:nvSpPr>
      <dsp:spPr>
        <a:xfrm>
          <a:off x="66936" y="190398"/>
          <a:ext cx="635203" cy="635203"/>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F53D53-3089-427A-B767-E4411978DCE0}">
      <dsp:nvSpPr>
        <dsp:cNvPr id="0" name=""/>
        <dsp:cNvSpPr/>
      </dsp:nvSpPr>
      <dsp:spPr>
        <a:xfrm>
          <a:off x="748672" y="1015918"/>
          <a:ext cx="5292140" cy="508162"/>
        </a:xfrm>
        <a:prstGeom prst="rect">
          <a:avLst/>
        </a:prstGeom>
        <a:solidFill>
          <a:schemeClr val="accent5">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de-DE" sz="2600" kern="1200" dirty="0"/>
            <a:t>Selbstreflexion</a:t>
          </a:r>
        </a:p>
      </dsp:txBody>
      <dsp:txXfrm>
        <a:off x="748672" y="1015918"/>
        <a:ext cx="5292140" cy="508162"/>
      </dsp:txXfrm>
    </dsp:sp>
    <dsp:sp modelId="{F6023A61-5D55-43C4-B9C2-EE21DB1DE2D2}">
      <dsp:nvSpPr>
        <dsp:cNvPr id="0" name=""/>
        <dsp:cNvSpPr/>
      </dsp:nvSpPr>
      <dsp:spPr>
        <a:xfrm>
          <a:off x="431071" y="952398"/>
          <a:ext cx="635203" cy="635203"/>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dsp:style>
    </dsp:sp>
    <dsp:sp modelId="{1C8F8B8C-C098-4C2C-92FC-27E3C90D4284}">
      <dsp:nvSpPr>
        <dsp:cNvPr id="0" name=""/>
        <dsp:cNvSpPr/>
      </dsp:nvSpPr>
      <dsp:spPr>
        <a:xfrm>
          <a:off x="860432" y="1777918"/>
          <a:ext cx="5180380" cy="508162"/>
        </a:xfrm>
        <a:prstGeom prst="rect">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de-DE" sz="2600" kern="1200" dirty="0"/>
            <a:t>Stufen des Wortschatzerwerbs</a:t>
          </a:r>
        </a:p>
      </dsp:txBody>
      <dsp:txXfrm>
        <a:off x="860432" y="1777918"/>
        <a:ext cx="5180380" cy="508162"/>
      </dsp:txXfrm>
    </dsp:sp>
    <dsp:sp modelId="{F8CEE7CC-07F0-4AF7-90AE-518824AEC43E}">
      <dsp:nvSpPr>
        <dsp:cNvPr id="0" name=""/>
        <dsp:cNvSpPr/>
      </dsp:nvSpPr>
      <dsp:spPr>
        <a:xfrm>
          <a:off x="542831" y="1714398"/>
          <a:ext cx="635203" cy="635203"/>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D8E12FBA-1487-4021-BB36-FD67DB8EC7CB}">
      <dsp:nvSpPr>
        <dsp:cNvPr id="0" name=""/>
        <dsp:cNvSpPr/>
      </dsp:nvSpPr>
      <dsp:spPr>
        <a:xfrm>
          <a:off x="748672" y="2539918"/>
          <a:ext cx="5292140" cy="508162"/>
        </a:xfrm>
        <a:prstGeom prst="rect">
          <a:avLst/>
        </a:prstGeom>
        <a:solidFill>
          <a:schemeClr val="accent5">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de-DE" sz="2600" kern="1200" dirty="0"/>
            <a:t>Schema-Theorie</a:t>
          </a:r>
        </a:p>
      </dsp:txBody>
      <dsp:txXfrm>
        <a:off x="748672" y="2539918"/>
        <a:ext cx="5292140" cy="508162"/>
      </dsp:txXfrm>
    </dsp:sp>
    <dsp:sp modelId="{81EBC999-8E0F-4991-910F-297DE99866E8}">
      <dsp:nvSpPr>
        <dsp:cNvPr id="0" name=""/>
        <dsp:cNvSpPr/>
      </dsp:nvSpPr>
      <dsp:spPr>
        <a:xfrm>
          <a:off x="431071" y="2476398"/>
          <a:ext cx="635203" cy="635203"/>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dsp:style>
    </dsp:sp>
    <dsp:sp modelId="{88734C7E-ADAE-4311-9D24-B593FAF6EA91}">
      <dsp:nvSpPr>
        <dsp:cNvPr id="0" name=""/>
        <dsp:cNvSpPr/>
      </dsp:nvSpPr>
      <dsp:spPr>
        <a:xfrm>
          <a:off x="384538" y="3301918"/>
          <a:ext cx="5656275" cy="508162"/>
        </a:xfrm>
        <a:prstGeom prst="rect">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endParaRPr lang="de-DE" sz="2600" kern="1200" dirty="0"/>
        </a:p>
      </dsp:txBody>
      <dsp:txXfrm>
        <a:off x="384538" y="3301918"/>
        <a:ext cx="5656275" cy="508162"/>
      </dsp:txXfrm>
    </dsp:sp>
    <dsp:sp modelId="{272E4EFC-4745-43FD-A970-B78781C8C277}">
      <dsp:nvSpPr>
        <dsp:cNvPr id="0" name=""/>
        <dsp:cNvSpPr/>
      </dsp:nvSpPr>
      <dsp:spPr>
        <a:xfrm>
          <a:off x="66936" y="3238398"/>
          <a:ext cx="635203" cy="635203"/>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AEC92-E18A-4862-8F71-B18F019C9A05}">
      <dsp:nvSpPr>
        <dsp:cNvPr id="0" name=""/>
        <dsp:cNvSpPr/>
      </dsp:nvSpPr>
      <dsp:spPr>
        <a:xfrm>
          <a:off x="1995785" y="1179"/>
          <a:ext cx="2104429" cy="105221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kern="1200" dirty="0"/>
            <a:t>Sprach-gebrauch</a:t>
          </a:r>
          <a:endParaRPr lang="de-DE" sz="2000" kern="1200" dirty="0"/>
        </a:p>
      </dsp:txBody>
      <dsp:txXfrm>
        <a:off x="2026603" y="31997"/>
        <a:ext cx="2042793" cy="990578"/>
      </dsp:txXfrm>
    </dsp:sp>
    <dsp:sp modelId="{52BE2448-35AD-4A53-8FD9-0F1BE253CBF6}">
      <dsp:nvSpPr>
        <dsp:cNvPr id="0" name=""/>
        <dsp:cNvSpPr/>
      </dsp:nvSpPr>
      <dsp:spPr>
        <a:xfrm rot="3600000">
          <a:off x="3368523" y="1847862"/>
          <a:ext cx="1096445" cy="368275"/>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de-DE" sz="1500" kern="1200" dirty="0"/>
        </a:p>
      </dsp:txBody>
      <dsp:txXfrm>
        <a:off x="3479006" y="1921517"/>
        <a:ext cx="875480" cy="220965"/>
      </dsp:txXfrm>
    </dsp:sp>
    <dsp:sp modelId="{3C6930D6-0690-45FE-B389-0B1968431E68}">
      <dsp:nvSpPr>
        <dsp:cNvPr id="0" name=""/>
        <dsp:cNvSpPr/>
      </dsp:nvSpPr>
      <dsp:spPr>
        <a:xfrm>
          <a:off x="3733278" y="3010605"/>
          <a:ext cx="2104429" cy="1052214"/>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kern="1200" dirty="0"/>
            <a:t>Leseförderung</a:t>
          </a:r>
        </a:p>
      </dsp:txBody>
      <dsp:txXfrm>
        <a:off x="3764096" y="3041423"/>
        <a:ext cx="2042793" cy="990578"/>
      </dsp:txXfrm>
    </dsp:sp>
    <dsp:sp modelId="{3338EFC1-69EC-4D80-9968-262F32ADC09A}">
      <dsp:nvSpPr>
        <dsp:cNvPr id="0" name=""/>
        <dsp:cNvSpPr/>
      </dsp:nvSpPr>
      <dsp:spPr>
        <a:xfrm rot="10800000">
          <a:off x="2499777" y="3352575"/>
          <a:ext cx="1096445" cy="368275"/>
        </a:xfrm>
        <a:prstGeom prst="leftRightArrow">
          <a:avLst>
            <a:gd name="adj1" fmla="val 60000"/>
            <a:gd name="adj2" fmla="val 50000"/>
          </a:avLst>
        </a:prstGeom>
        <a:solidFill>
          <a:schemeClr val="accent4">
            <a:hueOff val="-2232385"/>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de-DE" sz="1500" kern="1200" dirty="0"/>
        </a:p>
      </dsp:txBody>
      <dsp:txXfrm rot="10800000">
        <a:off x="2610259" y="3426230"/>
        <a:ext cx="875480" cy="220965"/>
      </dsp:txXfrm>
    </dsp:sp>
    <dsp:sp modelId="{4243925C-2E66-4733-A580-DCE071778819}">
      <dsp:nvSpPr>
        <dsp:cNvPr id="0" name=""/>
        <dsp:cNvSpPr/>
      </dsp:nvSpPr>
      <dsp:spPr>
        <a:xfrm>
          <a:off x="258291" y="3010605"/>
          <a:ext cx="2104429" cy="1052214"/>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kern="1200" dirty="0"/>
            <a:t>Strategie-vermittlung</a:t>
          </a:r>
          <a:endParaRPr lang="de-DE" sz="1800" kern="1200" dirty="0"/>
        </a:p>
      </dsp:txBody>
      <dsp:txXfrm>
        <a:off x="289109" y="3041423"/>
        <a:ext cx="2042793" cy="990578"/>
      </dsp:txXfrm>
    </dsp:sp>
    <dsp:sp modelId="{87DE2378-D9FC-4A46-A063-45849FF0948F}">
      <dsp:nvSpPr>
        <dsp:cNvPr id="0" name=""/>
        <dsp:cNvSpPr/>
      </dsp:nvSpPr>
      <dsp:spPr>
        <a:xfrm rot="18000000">
          <a:off x="1631030" y="1847862"/>
          <a:ext cx="1096445" cy="368275"/>
        </a:xfrm>
        <a:prstGeom prst="leftRigh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de-DE" sz="1500" kern="1200" dirty="0"/>
        </a:p>
      </dsp:txBody>
      <dsp:txXfrm>
        <a:off x="1741513" y="1921517"/>
        <a:ext cx="875480" cy="2209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AE2F4-DEF2-4FB7-B946-2B15CF8FC154}">
      <dsp:nvSpPr>
        <dsp:cNvPr id="0" name=""/>
        <dsp:cNvSpPr/>
      </dsp:nvSpPr>
      <dsp:spPr>
        <a:xfrm>
          <a:off x="2582912" y="2060"/>
          <a:ext cx="930175" cy="604614"/>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kern="1200" dirty="0">
              <a:latin typeface="Calibri"/>
              <a:ea typeface="+mn-ea"/>
              <a:cs typeface="+mn-cs"/>
            </a:rPr>
            <a:t>Mittel-punkt</a:t>
          </a:r>
        </a:p>
      </dsp:txBody>
      <dsp:txXfrm>
        <a:off x="2612427" y="31575"/>
        <a:ext cx="871145" cy="545584"/>
      </dsp:txXfrm>
    </dsp:sp>
    <dsp:sp modelId="{3F390677-9523-4066-B71F-D6A920A0E78B}">
      <dsp:nvSpPr>
        <dsp:cNvPr id="0" name=""/>
        <dsp:cNvSpPr/>
      </dsp:nvSpPr>
      <dsp:spPr>
        <a:xfrm>
          <a:off x="1322723" y="304367"/>
          <a:ext cx="3450552" cy="3450552"/>
        </a:xfrm>
        <a:custGeom>
          <a:avLst/>
          <a:gdLst/>
          <a:ahLst/>
          <a:cxnLst/>
          <a:rect l="0" t="0" r="0" b="0"/>
          <a:pathLst>
            <a:path>
              <a:moveTo>
                <a:pt x="2196517" y="65604"/>
              </a:moveTo>
              <a:arcTo wR="1725276" hR="1725276" stAng="17151070" swAng="1255753"/>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B564FA6-AC87-42B4-B6D1-AC314C582547}">
      <dsp:nvSpPr>
        <dsp:cNvPr id="0" name=""/>
        <dsp:cNvSpPr/>
      </dsp:nvSpPr>
      <dsp:spPr>
        <a:xfrm>
          <a:off x="3866419" y="651644"/>
          <a:ext cx="1060911" cy="604614"/>
        </a:xfrm>
        <a:prstGeom prst="roundRect">
          <a:avLst/>
        </a:prstGeom>
        <a:gradFill rotWithShape="0">
          <a:gsLst>
            <a:gs pos="0">
              <a:schemeClr val="accent4">
                <a:hueOff val="-744128"/>
                <a:satOff val="4483"/>
                <a:lumOff val="359"/>
                <a:alphaOff val="0"/>
                <a:shade val="51000"/>
                <a:satMod val="130000"/>
              </a:schemeClr>
            </a:gs>
            <a:gs pos="80000">
              <a:schemeClr val="accent4">
                <a:hueOff val="-744128"/>
                <a:satOff val="4483"/>
                <a:lumOff val="359"/>
                <a:alphaOff val="0"/>
                <a:shade val="93000"/>
                <a:satMod val="130000"/>
              </a:schemeClr>
            </a:gs>
            <a:gs pos="100000">
              <a:schemeClr val="accent4">
                <a:hueOff val="-744128"/>
                <a:satOff val="4483"/>
                <a:lumOff val="3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kern="1200" dirty="0">
              <a:latin typeface="Calibri"/>
              <a:ea typeface="+mn-ea"/>
              <a:cs typeface="+mn-cs"/>
            </a:rPr>
            <a:t>Umfang</a:t>
          </a:r>
        </a:p>
      </dsp:txBody>
      <dsp:txXfrm>
        <a:off x="3895934" y="681159"/>
        <a:ext cx="1001881" cy="545584"/>
      </dsp:txXfrm>
    </dsp:sp>
    <dsp:sp modelId="{A803AF02-2D38-41CA-AAFA-60887B6DD859}">
      <dsp:nvSpPr>
        <dsp:cNvPr id="0" name=""/>
        <dsp:cNvSpPr/>
      </dsp:nvSpPr>
      <dsp:spPr>
        <a:xfrm>
          <a:off x="1322723" y="304367"/>
          <a:ext cx="3450552" cy="3450552"/>
        </a:xfrm>
        <a:custGeom>
          <a:avLst/>
          <a:gdLst/>
          <a:ahLst/>
          <a:cxnLst/>
          <a:rect l="0" t="0" r="0" b="0"/>
          <a:pathLst>
            <a:path>
              <a:moveTo>
                <a:pt x="3271397" y="959713"/>
              </a:moveTo>
              <a:arcTo wR="1725276" hR="1725276" stAng="20019460" swAng="1725787"/>
            </a:path>
          </a:pathLst>
        </a:custGeom>
        <a:noFill/>
        <a:ln w="9525" cap="flat" cmpd="sng" algn="ctr">
          <a:solidFill>
            <a:schemeClr val="accent4">
              <a:hueOff val="-744128"/>
              <a:satOff val="4483"/>
              <a:lumOff val="359"/>
              <a:alphaOff val="0"/>
            </a:schemeClr>
          </a:solidFill>
          <a:prstDash val="solid"/>
        </a:ln>
        <a:effectLst/>
      </dsp:spPr>
      <dsp:style>
        <a:lnRef idx="1">
          <a:scrgbClr r="0" g="0" b="0"/>
        </a:lnRef>
        <a:fillRef idx="0">
          <a:scrgbClr r="0" g="0" b="0"/>
        </a:fillRef>
        <a:effectRef idx="0">
          <a:scrgbClr r="0" g="0" b="0"/>
        </a:effectRef>
        <a:fontRef idx="minor"/>
      </dsp:style>
    </dsp:sp>
    <dsp:sp modelId="{D810779F-BE26-4904-AEE8-9D3AACE02D99}">
      <dsp:nvSpPr>
        <dsp:cNvPr id="0" name=""/>
        <dsp:cNvSpPr/>
      </dsp:nvSpPr>
      <dsp:spPr>
        <a:xfrm>
          <a:off x="4264931" y="2111246"/>
          <a:ext cx="930175" cy="604614"/>
        </a:xfrm>
        <a:prstGeom prst="roundRect">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kern="1200" dirty="0"/>
            <a:t>Kreis-linie</a:t>
          </a:r>
        </a:p>
      </dsp:txBody>
      <dsp:txXfrm>
        <a:off x="4294446" y="2140761"/>
        <a:ext cx="871145" cy="545584"/>
      </dsp:txXfrm>
    </dsp:sp>
    <dsp:sp modelId="{A1663EA2-9159-415B-9BCA-2B039B6FCF23}">
      <dsp:nvSpPr>
        <dsp:cNvPr id="0" name=""/>
        <dsp:cNvSpPr/>
      </dsp:nvSpPr>
      <dsp:spPr>
        <a:xfrm>
          <a:off x="1322723" y="304367"/>
          <a:ext cx="3450552" cy="3450552"/>
        </a:xfrm>
        <a:custGeom>
          <a:avLst/>
          <a:gdLst/>
          <a:ahLst/>
          <a:cxnLst/>
          <a:rect l="0" t="0" r="0" b="0"/>
          <a:pathLst>
            <a:path>
              <a:moveTo>
                <a:pt x="3305451" y="2417824"/>
              </a:moveTo>
              <a:arcTo wR="1725276" hR="1725276" stAng="1419994" swAng="1358102"/>
            </a:path>
          </a:pathLst>
        </a:custGeom>
        <a:noFill/>
        <a:ln w="9525" cap="flat" cmpd="sng" algn="ctr">
          <a:solidFill>
            <a:schemeClr val="accent4">
              <a:hueOff val="-1488257"/>
              <a:satOff val="8966"/>
              <a:lumOff val="719"/>
              <a:alphaOff val="0"/>
            </a:schemeClr>
          </a:solidFill>
          <a:prstDash val="solid"/>
        </a:ln>
        <a:effectLst/>
      </dsp:spPr>
      <dsp:style>
        <a:lnRef idx="1">
          <a:scrgbClr r="0" g="0" b="0"/>
        </a:lnRef>
        <a:fillRef idx="0">
          <a:scrgbClr r="0" g="0" b="0"/>
        </a:fillRef>
        <a:effectRef idx="0">
          <a:scrgbClr r="0" g="0" b="0"/>
        </a:effectRef>
        <a:fontRef idx="minor"/>
      </dsp:style>
    </dsp:sp>
    <dsp:sp modelId="{A2D70203-5DA2-4A7C-9473-6F74D755A703}">
      <dsp:nvSpPr>
        <dsp:cNvPr id="0" name=""/>
        <dsp:cNvSpPr/>
      </dsp:nvSpPr>
      <dsp:spPr>
        <a:xfrm>
          <a:off x="3240733" y="3281757"/>
          <a:ext cx="1111671" cy="604614"/>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kern="1200" dirty="0">
              <a:latin typeface="Calibri"/>
              <a:ea typeface="+mn-ea"/>
              <a:cs typeface="+mn-cs"/>
            </a:rPr>
            <a:t>Durch-messer</a:t>
          </a:r>
        </a:p>
      </dsp:txBody>
      <dsp:txXfrm>
        <a:off x="3270248" y="3311272"/>
        <a:ext cx="1052641" cy="545584"/>
      </dsp:txXfrm>
    </dsp:sp>
    <dsp:sp modelId="{F37AE599-AF46-4F6A-BE43-D4B5B1A81D22}">
      <dsp:nvSpPr>
        <dsp:cNvPr id="0" name=""/>
        <dsp:cNvSpPr/>
      </dsp:nvSpPr>
      <dsp:spPr>
        <a:xfrm>
          <a:off x="1322723" y="304367"/>
          <a:ext cx="3450552" cy="3450552"/>
        </a:xfrm>
        <a:custGeom>
          <a:avLst/>
          <a:gdLst/>
          <a:ahLst/>
          <a:cxnLst/>
          <a:rect l="0" t="0" r="0" b="0"/>
          <a:pathLst>
            <a:path>
              <a:moveTo>
                <a:pt x="1913274" y="3440278"/>
              </a:moveTo>
              <a:arcTo wR="1725276" hR="1725276" stAng="5024653" swAng="933287"/>
            </a:path>
          </a:pathLst>
        </a:custGeom>
        <a:noFill/>
        <a:ln w="9525" cap="flat" cmpd="sng" algn="ctr">
          <a:solidFill>
            <a:schemeClr val="accent4">
              <a:hueOff val="-2232385"/>
              <a:satOff val="13449"/>
              <a:lumOff val="1078"/>
              <a:alphaOff val="0"/>
            </a:schemeClr>
          </a:solidFill>
          <a:prstDash val="solid"/>
        </a:ln>
        <a:effectLst/>
      </dsp:spPr>
      <dsp:style>
        <a:lnRef idx="1">
          <a:scrgbClr r="0" g="0" b="0"/>
        </a:lnRef>
        <a:fillRef idx="0">
          <a:scrgbClr r="0" g="0" b="0"/>
        </a:fillRef>
        <a:effectRef idx="0">
          <a:scrgbClr r="0" g="0" b="0"/>
        </a:effectRef>
        <a:fontRef idx="minor"/>
      </dsp:style>
    </dsp:sp>
    <dsp:sp modelId="{8E927718-EE2E-42DA-A1EA-CD7F9EEA55B9}">
      <dsp:nvSpPr>
        <dsp:cNvPr id="0" name=""/>
        <dsp:cNvSpPr/>
      </dsp:nvSpPr>
      <dsp:spPr>
        <a:xfrm>
          <a:off x="1834342" y="3281757"/>
          <a:ext cx="930175" cy="604614"/>
        </a:xfrm>
        <a:prstGeom prst="roundRect">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kern="1200" dirty="0">
              <a:latin typeface="Calibri"/>
              <a:ea typeface="+mn-ea"/>
              <a:cs typeface="+mn-cs"/>
            </a:rPr>
            <a:t>Radius</a:t>
          </a:r>
        </a:p>
      </dsp:txBody>
      <dsp:txXfrm>
        <a:off x="1863857" y="3311272"/>
        <a:ext cx="871145" cy="545584"/>
      </dsp:txXfrm>
    </dsp:sp>
    <dsp:sp modelId="{F7141088-3C3A-45C3-BB1E-B8D86ADD7686}">
      <dsp:nvSpPr>
        <dsp:cNvPr id="0" name=""/>
        <dsp:cNvSpPr/>
      </dsp:nvSpPr>
      <dsp:spPr>
        <a:xfrm>
          <a:off x="1322723" y="304367"/>
          <a:ext cx="3450552" cy="3450552"/>
        </a:xfrm>
        <a:custGeom>
          <a:avLst/>
          <a:gdLst/>
          <a:ahLst/>
          <a:cxnLst/>
          <a:rect l="0" t="0" r="0" b="0"/>
          <a:pathLst>
            <a:path>
              <a:moveTo>
                <a:pt x="533347" y="2972627"/>
              </a:moveTo>
              <a:arcTo wR="1725276" hR="1725276" stAng="8021904" swAng="1358102"/>
            </a:path>
          </a:pathLst>
        </a:custGeom>
        <a:noFill/>
        <a:ln w="9525" cap="flat" cmpd="sng" algn="ctr">
          <a:solidFill>
            <a:schemeClr val="accent4">
              <a:hueOff val="-2976513"/>
              <a:satOff val="17933"/>
              <a:lumOff val="1437"/>
              <a:alphaOff val="0"/>
            </a:schemeClr>
          </a:solidFill>
          <a:prstDash val="solid"/>
        </a:ln>
        <a:effectLst/>
      </dsp:spPr>
      <dsp:style>
        <a:lnRef idx="1">
          <a:scrgbClr r="0" g="0" b="0"/>
        </a:lnRef>
        <a:fillRef idx="0">
          <a:scrgbClr r="0" g="0" b="0"/>
        </a:fillRef>
        <a:effectRef idx="0">
          <a:scrgbClr r="0" g="0" b="0"/>
        </a:effectRef>
        <a:fontRef idx="minor"/>
      </dsp:style>
    </dsp:sp>
    <dsp:sp modelId="{483E16AF-8D99-48FD-81B1-8008C11978FE}">
      <dsp:nvSpPr>
        <dsp:cNvPr id="0" name=""/>
        <dsp:cNvSpPr/>
      </dsp:nvSpPr>
      <dsp:spPr>
        <a:xfrm>
          <a:off x="900892" y="2111246"/>
          <a:ext cx="930175" cy="604614"/>
        </a:xfrm>
        <a:prstGeom prst="roundRect">
          <a:avLst/>
        </a:prstGeom>
        <a:gradFill rotWithShape="0">
          <a:gsLst>
            <a:gs pos="0">
              <a:schemeClr val="accent4">
                <a:hueOff val="-3720641"/>
                <a:satOff val="22416"/>
                <a:lumOff val="1797"/>
                <a:alphaOff val="0"/>
                <a:shade val="51000"/>
                <a:satMod val="130000"/>
              </a:schemeClr>
            </a:gs>
            <a:gs pos="80000">
              <a:schemeClr val="accent4">
                <a:hueOff val="-3720641"/>
                <a:satOff val="22416"/>
                <a:lumOff val="1797"/>
                <a:alphaOff val="0"/>
                <a:shade val="93000"/>
                <a:satMod val="130000"/>
              </a:schemeClr>
            </a:gs>
            <a:gs pos="100000">
              <a:schemeClr val="accent4">
                <a:hueOff val="-3720641"/>
                <a:satOff val="22416"/>
                <a:lumOff val="179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kern="1200" dirty="0">
              <a:latin typeface="Calibri"/>
              <a:ea typeface="+mn-ea"/>
              <a:cs typeface="+mn-cs"/>
            </a:rPr>
            <a:t>Länge</a:t>
          </a:r>
        </a:p>
      </dsp:txBody>
      <dsp:txXfrm>
        <a:off x="930407" y="2140761"/>
        <a:ext cx="871145" cy="545584"/>
      </dsp:txXfrm>
    </dsp:sp>
    <dsp:sp modelId="{12402924-E0DB-4170-B163-55C10D99EB41}">
      <dsp:nvSpPr>
        <dsp:cNvPr id="0" name=""/>
        <dsp:cNvSpPr/>
      </dsp:nvSpPr>
      <dsp:spPr>
        <a:xfrm>
          <a:off x="1322723" y="304367"/>
          <a:ext cx="3450552" cy="3450552"/>
        </a:xfrm>
        <a:custGeom>
          <a:avLst/>
          <a:gdLst/>
          <a:ahLst/>
          <a:cxnLst/>
          <a:rect l="0" t="0" r="0" b="0"/>
          <a:pathLst>
            <a:path>
              <a:moveTo>
                <a:pt x="1539" y="1798148"/>
              </a:moveTo>
              <a:arcTo wR="1725276" hR="1725276" stAng="10654753" swAng="1725787"/>
            </a:path>
          </a:pathLst>
        </a:custGeom>
        <a:noFill/>
        <a:ln w="9525" cap="flat" cmpd="sng" algn="ctr">
          <a:solidFill>
            <a:schemeClr val="accent4">
              <a:hueOff val="-3720641"/>
              <a:satOff val="22416"/>
              <a:lumOff val="1797"/>
              <a:alphaOff val="0"/>
            </a:schemeClr>
          </a:solidFill>
          <a:prstDash val="solid"/>
        </a:ln>
        <a:effectLst/>
      </dsp:spPr>
      <dsp:style>
        <a:lnRef idx="1">
          <a:scrgbClr r="0" g="0" b="0"/>
        </a:lnRef>
        <a:fillRef idx="0">
          <a:scrgbClr r="0" g="0" b="0"/>
        </a:fillRef>
        <a:effectRef idx="0">
          <a:scrgbClr r="0" g="0" b="0"/>
        </a:effectRef>
        <a:fontRef idx="minor"/>
      </dsp:style>
    </dsp:sp>
    <dsp:sp modelId="{C855DF6B-53C1-4DAF-9F7A-E527DEEC04BF}">
      <dsp:nvSpPr>
        <dsp:cNvPr id="0" name=""/>
        <dsp:cNvSpPr/>
      </dsp:nvSpPr>
      <dsp:spPr>
        <a:xfrm>
          <a:off x="967308" y="651644"/>
          <a:ext cx="1463631" cy="604614"/>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kern="1200" dirty="0">
              <a:latin typeface="Calibri"/>
              <a:ea typeface="+mn-ea"/>
              <a:cs typeface="+mn-cs"/>
            </a:rPr>
            <a:t>Entfernung</a:t>
          </a:r>
        </a:p>
      </dsp:txBody>
      <dsp:txXfrm>
        <a:off x="996823" y="681159"/>
        <a:ext cx="1404601" cy="545584"/>
      </dsp:txXfrm>
    </dsp:sp>
    <dsp:sp modelId="{FDAD036E-EE5E-42F4-81D4-87EC67FA826D}">
      <dsp:nvSpPr>
        <dsp:cNvPr id="0" name=""/>
        <dsp:cNvSpPr/>
      </dsp:nvSpPr>
      <dsp:spPr>
        <a:xfrm>
          <a:off x="1322723" y="304367"/>
          <a:ext cx="3450552" cy="3450552"/>
        </a:xfrm>
        <a:custGeom>
          <a:avLst/>
          <a:gdLst/>
          <a:ahLst/>
          <a:cxnLst/>
          <a:rect l="0" t="0" r="0" b="0"/>
          <a:pathLst>
            <a:path>
              <a:moveTo>
                <a:pt x="692267" y="343439"/>
              </a:moveTo>
              <a:arcTo wR="1725276" hR="1725276" stAng="13993177" swAng="1255753"/>
            </a:path>
          </a:pathLst>
        </a:custGeom>
        <a:noFill/>
        <a:ln w="9525" cap="flat" cmpd="sng" algn="ctr">
          <a:solidFill>
            <a:schemeClr val="accent4">
              <a:hueOff val="-4464770"/>
              <a:satOff val="26899"/>
              <a:lumOff val="2156"/>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3199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45FF8D-9311-4407-A3A9-97E1D02B18A1}" type="datetimeFigureOut">
              <a:rPr lang="en-US" smtClean="0"/>
              <a:t>9/23/2024</a:t>
            </a:fld>
            <a:endParaRPr lang="en-US" dirty="0"/>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31116-AC31-4588-BB05-E7350721AD54}" type="slidenum">
              <a:rPr lang="en-US" smtClean="0"/>
              <a:t>‹Nr.›</a:t>
            </a:fld>
            <a:endParaRPr lang="en-US" dirty="0"/>
          </a:p>
        </p:txBody>
      </p:sp>
    </p:spTree>
    <p:extLst>
      <p:ext uri="{BB962C8B-B14F-4D97-AF65-F5344CB8AC3E}">
        <p14:creationId xmlns:p14="http://schemas.microsoft.com/office/powerpoint/2010/main" val="371826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1</a:t>
            </a:fld>
            <a:endParaRPr lang="en-US" dirty="0"/>
          </a:p>
        </p:txBody>
      </p:sp>
    </p:spTree>
    <p:extLst>
      <p:ext uri="{BB962C8B-B14F-4D97-AF65-F5344CB8AC3E}">
        <p14:creationId xmlns:p14="http://schemas.microsoft.com/office/powerpoint/2010/main" val="2481887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Dieses oben stehende Schema ist keineswegs „angeboren“, vielmehr entwickelt es sich mit den gesammelten Erfahrungen.</a:t>
            </a:r>
          </a:p>
        </p:txBody>
      </p:sp>
      <p:sp>
        <p:nvSpPr>
          <p:cNvPr id="4" name="Foliennummernplatzhalter 3"/>
          <p:cNvSpPr>
            <a:spLocks noGrp="1"/>
          </p:cNvSpPr>
          <p:nvPr>
            <p:ph type="sldNum" sz="quarter" idx="5"/>
          </p:nvPr>
        </p:nvSpPr>
        <p:spPr/>
        <p:txBody>
          <a:bodyPr/>
          <a:lstStyle/>
          <a:p>
            <a:fld id="{F1331116-AC31-4588-BB05-E7350721AD54}" type="slidenum">
              <a:rPr lang="en-US" smtClean="0"/>
              <a:t>21</a:t>
            </a:fld>
            <a:endParaRPr lang="en-US" dirty="0"/>
          </a:p>
        </p:txBody>
      </p:sp>
    </p:spTree>
    <p:extLst>
      <p:ext uri="{BB962C8B-B14F-4D97-AF65-F5344CB8AC3E}">
        <p14:creationId xmlns:p14="http://schemas.microsoft.com/office/powerpoint/2010/main" val="3315062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Kind lernt zunächst den Begriff Hund, ahmt teilweise sogar dessen Bellen nach. Dieser kann gehorchen und Dinge bewachen.</a:t>
            </a:r>
          </a:p>
          <a:p>
            <a:r>
              <a:rPr lang="de-DE" dirty="0"/>
              <a:t>Tiere, die er überhaupt nicht mag, sind Katzen.</a:t>
            </a:r>
          </a:p>
        </p:txBody>
      </p:sp>
      <p:sp>
        <p:nvSpPr>
          <p:cNvPr id="4" name="Foliennummernplatzhalter 3"/>
          <p:cNvSpPr>
            <a:spLocks noGrp="1"/>
          </p:cNvSpPr>
          <p:nvPr>
            <p:ph type="sldNum" sz="quarter" idx="5"/>
          </p:nvPr>
        </p:nvSpPr>
        <p:spPr/>
        <p:txBody>
          <a:bodyPr/>
          <a:lstStyle/>
          <a:p>
            <a:fld id="{F1331116-AC31-4588-BB05-E7350721AD54}" type="slidenum">
              <a:rPr lang="en-US" smtClean="0"/>
              <a:t>22</a:t>
            </a:fld>
            <a:endParaRPr lang="en-US" dirty="0"/>
          </a:p>
        </p:txBody>
      </p:sp>
    </p:spTree>
    <p:extLst>
      <p:ext uri="{BB962C8B-B14F-4D97-AF65-F5344CB8AC3E}">
        <p14:creationId xmlns:p14="http://schemas.microsoft.com/office/powerpoint/2010/main" val="170025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Erst danach lernt das Kind im Laufe der Zeit Namen von Hunderassen kennen, die es auf der Straße oder in Büchern sieht. Dieses Wissen wird in der gleichen Struktur gespeichert.</a:t>
            </a:r>
          </a:p>
        </p:txBody>
      </p:sp>
      <p:sp>
        <p:nvSpPr>
          <p:cNvPr id="4" name="Foliennummernplatzhalter 3"/>
          <p:cNvSpPr>
            <a:spLocks noGrp="1"/>
          </p:cNvSpPr>
          <p:nvPr>
            <p:ph type="sldNum" sz="quarter" idx="5"/>
          </p:nvPr>
        </p:nvSpPr>
        <p:spPr/>
        <p:txBody>
          <a:bodyPr/>
          <a:lstStyle/>
          <a:p>
            <a:fld id="{F1331116-AC31-4588-BB05-E7350721AD54}" type="slidenum">
              <a:rPr lang="en-US" smtClean="0"/>
              <a:t>23</a:t>
            </a:fld>
            <a:endParaRPr lang="en-US" dirty="0"/>
          </a:p>
        </p:txBody>
      </p:sp>
    </p:spTree>
    <p:extLst>
      <p:ext uri="{BB962C8B-B14F-4D97-AF65-F5344CB8AC3E}">
        <p14:creationId xmlns:p14="http://schemas.microsoft.com/office/powerpoint/2010/main" val="136330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Meist erst in der Schule lernt das Kind, dass der Hund zu den Säugetieren gehört.</a:t>
            </a:r>
          </a:p>
        </p:txBody>
      </p:sp>
      <p:sp>
        <p:nvSpPr>
          <p:cNvPr id="4" name="Foliennummernplatzhalter 3"/>
          <p:cNvSpPr>
            <a:spLocks noGrp="1"/>
          </p:cNvSpPr>
          <p:nvPr>
            <p:ph type="sldNum" sz="quarter" idx="5"/>
          </p:nvPr>
        </p:nvSpPr>
        <p:spPr/>
        <p:txBody>
          <a:bodyPr/>
          <a:lstStyle/>
          <a:p>
            <a:fld id="{F1331116-AC31-4588-BB05-E7350721AD54}" type="slidenum">
              <a:rPr lang="en-US" smtClean="0"/>
              <a:t>24</a:t>
            </a:fld>
            <a:endParaRPr lang="en-US" dirty="0"/>
          </a:p>
        </p:txBody>
      </p:sp>
    </p:spTree>
    <p:extLst>
      <p:ext uri="{BB962C8B-B14F-4D97-AF65-F5344CB8AC3E}">
        <p14:creationId xmlns:p14="http://schemas.microsoft.com/office/powerpoint/2010/main" val="612747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So hat sich bereits während der Kind dieses Schema von einem Hund entwickelt. Doch auch dieses ist niemals vollständig oder abschlossen. Wie in den bereits dargestellten Schritten entwickelt sich dieses mit zusätzlichen – passenden – Informationen ein Leben lang weiter.</a:t>
            </a:r>
          </a:p>
          <a:p>
            <a:endParaRPr lang="de-DE" dirty="0"/>
          </a:p>
          <a:p>
            <a:r>
              <a:rPr lang="de-DE" dirty="0"/>
              <a:t>Das Kind baut also sozusagen nach und nach Schemata bzw. Konzepte in seinem Gehirn auf. Diesen Vorgang kann die Lehrkraft durch die Verwendung von Concept Maps unterstützen.</a:t>
            </a:r>
          </a:p>
          <a:p>
            <a:r>
              <a:rPr lang="de-DE" dirty="0"/>
              <a:t>Ein Hinweis: Die dargestellte Map ist keine Concept Map; dies zeichnet sich vielmehr durch die Konnektoren aus, welche hier vollkommen fehlen. Dennoch kann diese Form das Lernen und die Anwendung von Concept Maps unterstützen, da die Visualisierungsform sehr ähnlich ist.</a:t>
            </a:r>
          </a:p>
        </p:txBody>
      </p:sp>
      <p:sp>
        <p:nvSpPr>
          <p:cNvPr id="4" name="Foliennummernplatzhalter 3"/>
          <p:cNvSpPr>
            <a:spLocks noGrp="1"/>
          </p:cNvSpPr>
          <p:nvPr>
            <p:ph type="sldNum" sz="quarter" idx="5"/>
          </p:nvPr>
        </p:nvSpPr>
        <p:spPr/>
        <p:txBody>
          <a:bodyPr/>
          <a:lstStyle/>
          <a:p>
            <a:fld id="{F1331116-AC31-4588-BB05-E7350721AD54}" type="slidenum">
              <a:rPr lang="en-US" smtClean="0"/>
              <a:t>25</a:t>
            </a:fld>
            <a:endParaRPr lang="en-US" dirty="0"/>
          </a:p>
        </p:txBody>
      </p:sp>
    </p:spTree>
    <p:extLst>
      <p:ext uri="{BB962C8B-B14F-4D97-AF65-F5344CB8AC3E}">
        <p14:creationId xmlns:p14="http://schemas.microsoft.com/office/powerpoint/2010/main" val="2318600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Um Lernende beim Aufbau von strukturiertem (und zugleich reichhaltigen) Fach-Wortschatz zu unterstützen kann das von Schwartz und Raphael 1988 entwickelte Konzept der Concept Maps oder auf Deutsch etwa „Begriffslandkarte“ hilfreich sein.</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Es enthält drei Elemente: </a:t>
            </a:r>
          </a:p>
          <a:p>
            <a:pPr marL="228600" indent="-228600">
              <a:buAutoNum type="arabicPeriod"/>
            </a:pPr>
            <a:r>
              <a:rPr lang="de-DE" sz="1200" kern="1200" dirty="0">
                <a:solidFill>
                  <a:schemeClr val="tx1"/>
                </a:solidFill>
                <a:effectLst/>
                <a:latin typeface="+mn-lt"/>
                <a:ea typeface="+mn-ea"/>
                <a:cs typeface="+mn-cs"/>
              </a:rPr>
              <a:t>Die Kategorie/das Konzept mit der Frage Was ist das/es? </a:t>
            </a:r>
          </a:p>
          <a:p>
            <a:pPr marL="228600" indent="-228600">
              <a:buAutoNum type="arabicPeriod"/>
            </a:pPr>
            <a:r>
              <a:rPr lang="de-DE" sz="1200" kern="1200" dirty="0">
                <a:solidFill>
                  <a:schemeClr val="tx1"/>
                </a:solidFill>
                <a:effectLst/>
                <a:latin typeface="+mn-lt"/>
                <a:ea typeface="+mn-ea"/>
                <a:cs typeface="+mn-cs"/>
              </a:rPr>
              <a:t>Die Eigenschaften mit der Frage Wie ist es? und </a:t>
            </a:r>
          </a:p>
          <a:p>
            <a:pPr marL="228600" indent="-228600">
              <a:buAutoNum type="arabicPeriod"/>
            </a:pPr>
            <a:r>
              <a:rPr lang="de-DE" sz="1200" kern="1200" dirty="0">
                <a:solidFill>
                  <a:schemeClr val="tx1"/>
                </a:solidFill>
                <a:effectLst/>
                <a:latin typeface="+mn-lt"/>
                <a:ea typeface="+mn-ea"/>
                <a:cs typeface="+mn-cs"/>
              </a:rPr>
              <a:t>die Veranschaulichung mit der Frage: Welche Beispiele gibt es dafür?</a:t>
            </a:r>
          </a:p>
          <a:p>
            <a:pPr marL="228600" indent="-228600">
              <a:buAutoNum type="arabicPeriod"/>
            </a:pPr>
            <a:r>
              <a:rPr lang="de-DE" sz="1200" kern="1200" dirty="0">
                <a:solidFill>
                  <a:schemeClr val="tx1"/>
                </a:solidFill>
                <a:effectLst/>
                <a:latin typeface="+mn-lt"/>
                <a:ea typeface="+mn-ea"/>
                <a:cs typeface="+mn-cs"/>
              </a:rPr>
              <a:t> Ergänzend kann man noch einen Vergleich einführen, um den Begriff innerhalb der Kategorie abzugrenzen.</a:t>
            </a:r>
          </a:p>
          <a:p>
            <a:r>
              <a:rPr lang="de-DE" sz="1200" kern="1200" dirty="0">
                <a:solidFill>
                  <a:schemeClr val="tx1"/>
                </a:solidFill>
                <a:effectLst/>
                <a:latin typeface="+mn-lt"/>
                <a:ea typeface="+mn-ea"/>
                <a:cs typeface="+mn-cs"/>
              </a:rPr>
              <a:t>Auf der nächste Folie zeigen wir Ihnen ein Beispiel.</a:t>
            </a:r>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26</a:t>
            </a:fld>
            <a:endParaRPr lang="en-US" dirty="0"/>
          </a:p>
        </p:txBody>
      </p:sp>
    </p:spTree>
    <p:extLst>
      <p:ext uri="{BB962C8B-B14F-4D97-AF65-F5344CB8AC3E}">
        <p14:creationId xmlns:p14="http://schemas.microsoft.com/office/powerpoint/2010/main" val="2333685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Hier sehen Sie das Modell ausgeführt am Beispiel des Begriffs „Terrier“. </a:t>
            </a:r>
          </a:p>
          <a:p>
            <a:pPr marL="171450" indent="-171450">
              <a:buFont typeface="Arial" panose="020B0604020202020204" pitchFamily="34" charset="0"/>
              <a:buChar char="•"/>
            </a:pPr>
            <a:r>
              <a:rPr lang="de-DE" sz="1200" kern="1200" dirty="0">
                <a:solidFill>
                  <a:schemeClr val="tx1"/>
                </a:solidFill>
                <a:effectLst/>
                <a:latin typeface="+mn-lt"/>
                <a:ea typeface="+mn-ea"/>
                <a:cs typeface="+mn-cs"/>
              </a:rPr>
              <a:t>Terrier ist eine Hunderasse. (Kategorie). </a:t>
            </a:r>
          </a:p>
          <a:p>
            <a:pPr marL="171450" indent="-171450">
              <a:buFont typeface="Arial" panose="020B0604020202020204" pitchFamily="34" charset="0"/>
              <a:buChar char="•"/>
            </a:pPr>
            <a:r>
              <a:rPr lang="de-DE" sz="1200" kern="1200" dirty="0">
                <a:solidFill>
                  <a:schemeClr val="tx1"/>
                </a:solidFill>
                <a:effectLst/>
                <a:latin typeface="+mn-lt"/>
                <a:ea typeface="+mn-ea"/>
                <a:cs typeface="+mn-cs"/>
              </a:rPr>
              <a:t>Was macht einen Terrier aus bzw. was macht ihn einzigartig – im Unterschied zu anderen Hunderassen: Er hat ein drahtiges Fell, es gibt sie in verschiedenen Größen und er ist besonders gut als Jagdhund geeignet. </a:t>
            </a:r>
          </a:p>
          <a:p>
            <a:pPr marL="171450" indent="-171450">
              <a:buFont typeface="Arial" panose="020B0604020202020204" pitchFamily="34" charset="0"/>
              <a:buChar char="•"/>
            </a:pPr>
            <a:r>
              <a:rPr lang="de-DE" sz="1200" kern="1200" dirty="0">
                <a:solidFill>
                  <a:schemeClr val="tx1"/>
                </a:solidFill>
                <a:effectLst/>
                <a:latin typeface="+mn-lt"/>
                <a:ea typeface="+mn-ea"/>
                <a:cs typeface="+mn-cs"/>
              </a:rPr>
              <a:t>Vergleichend kann man den Retriever benennen. </a:t>
            </a:r>
          </a:p>
          <a:p>
            <a:pPr marL="171450" indent="-171450">
              <a:buFont typeface="Arial" panose="020B0604020202020204" pitchFamily="34" charset="0"/>
              <a:buChar char="•"/>
            </a:pPr>
            <a:r>
              <a:rPr lang="de-DE" sz="1200" kern="1200" dirty="0">
                <a:solidFill>
                  <a:schemeClr val="tx1"/>
                </a:solidFill>
                <a:effectLst/>
                <a:latin typeface="+mn-lt"/>
                <a:ea typeface="+mn-ea"/>
                <a:cs typeface="+mn-cs"/>
              </a:rPr>
              <a:t>Als Beispiele dienen der Jack Russell Terrier, der West Highland Terrier und der Cairn Terrier.</a:t>
            </a:r>
          </a:p>
          <a:p>
            <a:r>
              <a:rPr lang="de-DE" sz="1200" kern="1200" dirty="0">
                <a:solidFill>
                  <a:schemeClr val="tx1"/>
                </a:solidFill>
                <a:effectLst/>
                <a:latin typeface="+mn-lt"/>
                <a:ea typeface="+mn-ea"/>
                <a:cs typeface="+mn-cs"/>
              </a:rPr>
              <a:t> </a:t>
            </a:r>
          </a:p>
        </p:txBody>
      </p:sp>
      <p:sp>
        <p:nvSpPr>
          <p:cNvPr id="4" name="Foliennummernplatzhalter 3"/>
          <p:cNvSpPr>
            <a:spLocks noGrp="1"/>
          </p:cNvSpPr>
          <p:nvPr>
            <p:ph type="sldNum" sz="quarter" idx="5"/>
          </p:nvPr>
        </p:nvSpPr>
        <p:spPr/>
        <p:txBody>
          <a:bodyPr/>
          <a:lstStyle/>
          <a:p>
            <a:fld id="{F1331116-AC31-4588-BB05-E7350721AD54}" type="slidenum">
              <a:rPr lang="en-US" smtClean="0"/>
              <a:t>27</a:t>
            </a:fld>
            <a:endParaRPr lang="en-US" dirty="0"/>
          </a:p>
        </p:txBody>
      </p:sp>
    </p:spTree>
    <p:extLst>
      <p:ext uri="{BB962C8B-B14F-4D97-AF65-F5344CB8AC3E}">
        <p14:creationId xmlns:p14="http://schemas.microsoft.com/office/powerpoint/2010/main" val="3937574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Sie sehen hier, das Concept des Terriers wurde in das bereits existierende Schema Hund aufgenommen, das Netzwerk des Wissens wurde also erweitert.</a:t>
            </a:r>
          </a:p>
        </p:txBody>
      </p:sp>
      <p:sp>
        <p:nvSpPr>
          <p:cNvPr id="4" name="Foliennummernplatzhalter 3"/>
          <p:cNvSpPr>
            <a:spLocks noGrp="1"/>
          </p:cNvSpPr>
          <p:nvPr>
            <p:ph type="sldNum" sz="quarter" idx="5"/>
          </p:nvPr>
        </p:nvSpPr>
        <p:spPr/>
        <p:txBody>
          <a:bodyPr/>
          <a:lstStyle/>
          <a:p>
            <a:fld id="{F1331116-AC31-4588-BB05-E7350721AD54}" type="slidenum">
              <a:rPr lang="en-US" smtClean="0"/>
              <a:t>28</a:t>
            </a:fld>
            <a:endParaRPr lang="en-US" dirty="0"/>
          </a:p>
        </p:txBody>
      </p:sp>
    </p:spTree>
    <p:extLst>
      <p:ext uri="{BB962C8B-B14F-4D97-AF65-F5344CB8AC3E}">
        <p14:creationId xmlns:p14="http://schemas.microsoft.com/office/powerpoint/2010/main" val="1528801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Wichtig für die Erstellung von eigenen Concept Maps erscheinen an dieser Stelle einige Hinweis.</a:t>
            </a:r>
          </a:p>
          <a:p>
            <a:r>
              <a:rPr lang="de-DE" sz="1200" kern="1200" dirty="0">
                <a:solidFill>
                  <a:schemeClr val="tx1"/>
                </a:solidFill>
                <a:effectLst/>
                <a:latin typeface="+mn-lt"/>
                <a:ea typeface="+mn-ea"/>
                <a:cs typeface="+mn-cs"/>
              </a:rPr>
              <a:t>Zwar sollte zumindest am Anfang die hier dargestellte Struktur beibehalten werden, allerdings ist diese Form natürlich veränderbar:</a:t>
            </a:r>
          </a:p>
          <a:p>
            <a:pPr marL="171450" indent="-171450">
              <a:buFontTx/>
              <a:buChar char="-"/>
            </a:pPr>
            <a:r>
              <a:rPr lang="de-DE" sz="1200" kern="1200" dirty="0">
                <a:solidFill>
                  <a:schemeClr val="tx1"/>
                </a:solidFill>
                <a:effectLst/>
                <a:latin typeface="+mn-lt"/>
                <a:ea typeface="+mn-ea"/>
                <a:cs typeface="+mn-cs"/>
              </a:rPr>
              <a:t>Natürlich können mehr oder weniger als 3 Eigenschaften genannt werden</a:t>
            </a:r>
          </a:p>
          <a:p>
            <a:pPr marL="171450" indent="-171450">
              <a:buFontTx/>
              <a:buChar char="-"/>
            </a:pPr>
            <a:r>
              <a:rPr lang="de-DE" sz="1200" kern="1200" dirty="0">
                <a:solidFill>
                  <a:schemeClr val="tx1"/>
                </a:solidFill>
                <a:effectLst/>
                <a:latin typeface="+mn-lt"/>
                <a:ea typeface="+mn-ea"/>
                <a:cs typeface="+mn-cs"/>
              </a:rPr>
              <a:t>Gleiches gilt auch für die Beispiele. Zusätzlich können diese – je nach Alter und Thema – mit Bildern zusätzlich untermalt werden.</a:t>
            </a:r>
          </a:p>
          <a:p>
            <a:pPr marL="171450" indent="-171450">
              <a:buFontTx/>
              <a:buChar char="-"/>
            </a:pPr>
            <a:r>
              <a:rPr lang="de-DE" sz="1200" kern="1200" dirty="0">
                <a:solidFill>
                  <a:schemeClr val="tx1"/>
                </a:solidFill>
                <a:effectLst/>
                <a:latin typeface="+mn-lt"/>
                <a:ea typeface="+mn-ea"/>
                <a:cs typeface="+mn-cs"/>
              </a:rPr>
              <a:t>Statt eines Vergleiches – also ähnlichen Begriffs – kann auch das Gegenteil gesucht werden.</a:t>
            </a:r>
          </a:p>
          <a:p>
            <a:pPr marL="171450" indent="-171450">
              <a:buFontTx/>
              <a:buChar char="-"/>
            </a:pPr>
            <a:endParaRPr lang="de-DE" sz="1200" kern="1200" dirty="0">
              <a:solidFill>
                <a:schemeClr val="tx1"/>
              </a:solidFill>
              <a:effectLst/>
              <a:latin typeface="+mn-lt"/>
              <a:ea typeface="+mn-ea"/>
              <a:cs typeface="+mn-cs"/>
            </a:endParaRPr>
          </a:p>
          <a:p>
            <a:pPr marL="0" indent="0">
              <a:buFontTx/>
              <a:buNone/>
            </a:pPr>
            <a:r>
              <a:rPr lang="de-DE" sz="1200" kern="1200" dirty="0">
                <a:solidFill>
                  <a:schemeClr val="tx1"/>
                </a:solidFill>
                <a:effectLst/>
                <a:latin typeface="+mn-lt"/>
                <a:ea typeface="+mn-ea"/>
                <a:cs typeface="+mn-cs"/>
              </a:rPr>
              <a:t>Es können sich also zahlreiche Änderungen ergeben, aber vorher sollten die SuS die Methode mehrfach angewandt haben, um sie sicher umsetzen zu können.</a:t>
            </a:r>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29</a:t>
            </a:fld>
            <a:endParaRPr lang="en-US" dirty="0"/>
          </a:p>
        </p:txBody>
      </p:sp>
    </p:spTree>
    <p:extLst>
      <p:ext uri="{BB962C8B-B14F-4D97-AF65-F5344CB8AC3E}">
        <p14:creationId xmlns:p14="http://schemas.microsoft.com/office/powerpoint/2010/main" val="3314990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Font typeface="+mj-lt"/>
              <a:buAutoNum type="arabicPeriod"/>
            </a:pPr>
            <a:r>
              <a:rPr lang="de-DE" b="1" dirty="0"/>
              <a:t>Reichhaltiger Wortschatz und/gleich</a:t>
            </a:r>
            <a:r>
              <a:rPr lang="de-DE" b="1" baseline="0" dirty="0"/>
              <a:t> </a:t>
            </a:r>
            <a:r>
              <a:rPr lang="de-DE" b="1" dirty="0"/>
              <a:t>Lernerfolg</a:t>
            </a:r>
          </a:p>
          <a:p>
            <a:pPr marL="457200" lvl="1" indent="0">
              <a:buFont typeface="+mj-lt"/>
              <a:buNone/>
            </a:pPr>
            <a:r>
              <a:rPr lang="de-DE" dirty="0"/>
              <a:t>Studien zeigen,</a:t>
            </a:r>
            <a:r>
              <a:rPr lang="de-DE" baseline="0" dirty="0"/>
              <a:t> dass der Wortschatz mit dem Lernerfolg in hohem Maße korreliert</a:t>
            </a:r>
            <a:r>
              <a:rPr lang="de-DE" dirty="0"/>
              <a:t>.</a:t>
            </a:r>
            <a:r>
              <a:rPr lang="de-DE" baseline="0" dirty="0"/>
              <a:t> Erfolgreiche Schüler(innen) weiterführender Schulen kennen </a:t>
            </a:r>
            <a:r>
              <a:rPr lang="de-DE" b="1" baseline="0" dirty="0"/>
              <a:t>bis zu viermal so viele Wörter wie nicht Erfolgreiche</a:t>
            </a:r>
            <a:r>
              <a:rPr lang="de-DE" dirty="0"/>
              <a:t>. </a:t>
            </a:r>
          </a:p>
          <a:p>
            <a:pPr marL="457200" lvl="1" indent="0">
              <a:buFont typeface="+mj-lt"/>
              <a:buNone/>
            </a:pPr>
            <a:r>
              <a:rPr lang="de-DE" dirty="0"/>
              <a:t>Es gibt Hinweise darauf, dass der Wortschatz Fünfjähriger</a:t>
            </a:r>
            <a:r>
              <a:rPr lang="de-DE" baseline="0" dirty="0"/>
              <a:t> ein effektiver Indikator für späteren Schulerfolg ist. (Beck/McKeown/Kucan 2002)</a:t>
            </a:r>
          </a:p>
          <a:p>
            <a:pPr marL="228600" indent="-228600">
              <a:buFont typeface="+mj-lt"/>
              <a:buAutoNum type="arabicPeriod"/>
            </a:pPr>
            <a:endParaRPr lang="de-DE" dirty="0"/>
          </a:p>
          <a:p>
            <a:pPr marL="228600" indent="-228600">
              <a:buFont typeface="+mj-lt"/>
              <a:buAutoNum type="arabicPeriod"/>
            </a:pPr>
            <a:r>
              <a:rPr lang="de-DE" sz="1200" b="1" dirty="0">
                <a:latin typeface="Comic Sans MS" pitchFamily="66" charset="0"/>
              </a:rPr>
              <a:t>Umfang</a:t>
            </a:r>
            <a:r>
              <a:rPr lang="de-DE" sz="1200" b="1" baseline="0" dirty="0">
                <a:latin typeface="Comic Sans MS" pitchFamily="66" charset="0"/>
              </a:rPr>
              <a:t> des Wortschatzes und Viellesen</a:t>
            </a:r>
            <a:endParaRPr lang="de-DE" sz="1200" b="0" baseline="0" dirty="0">
              <a:latin typeface="Comic Sans MS" pitchFamily="66" charset="0"/>
            </a:endParaRPr>
          </a:p>
          <a:p>
            <a:pPr marL="457200" lvl="1" indent="0">
              <a:buFont typeface="+mj-lt"/>
              <a:buNone/>
            </a:pPr>
            <a:r>
              <a:rPr lang="de-DE" sz="1200" b="0" baseline="0" dirty="0">
                <a:latin typeface="Comic Sans MS" pitchFamily="66" charset="0"/>
              </a:rPr>
              <a:t>Die Größe der “Wort-schatz-kiste” ist abhängig von der Erfahrung, die jemand mit Buchstaben, Wörtern und Texten gemacht hat bzw. macht: </a:t>
            </a:r>
            <a:r>
              <a:rPr lang="de-DE" dirty="0"/>
              <a:t>Je mehr man liest, desto größer der Wortschatz. </a:t>
            </a:r>
          </a:p>
          <a:p>
            <a:pPr marL="457200" lvl="1" indent="0">
              <a:buFont typeface="+mj-lt"/>
              <a:buNone/>
            </a:pPr>
            <a:r>
              <a:rPr lang="de-DE" dirty="0"/>
              <a:t>Entsprechend haben “struggling readers”,</a:t>
            </a:r>
            <a:r>
              <a:rPr lang="de-DE" baseline="0" dirty="0"/>
              <a:t> also Leser die mit basalen Verstehensproblemen zu kämpfen haben oder sich noch in der Phase der Dekodierung befinden, sehr häufig einen nicht gut entwickelten Wortschatz (sowohl passiv als auch aktiv)</a:t>
            </a:r>
            <a:r>
              <a:rPr lang="de-DE" dirty="0"/>
              <a:t>. Man muss einem</a:t>
            </a:r>
            <a:r>
              <a:rPr lang="de-DE" baseline="0" dirty="0"/>
              <a:t> Wort häufig “begegnen”, bevor man es gelernt hat und (sprechend und schreibend) verwenden kann. </a:t>
            </a:r>
          </a:p>
          <a:p>
            <a:pPr marL="457200" lvl="1" indent="0">
              <a:buFont typeface="+mj-lt"/>
              <a:buNone/>
            </a:pPr>
            <a:endParaRPr lang="de-DE" baseline="0" dirty="0"/>
          </a:p>
          <a:p>
            <a:pPr marL="457200" lvl="1" indent="0">
              <a:buFont typeface="+mj-lt"/>
              <a:buNone/>
            </a:pPr>
            <a:r>
              <a:rPr lang="de-DE" baseline="0" dirty="0"/>
              <a:t>Vor allem das Verständnis von Nuancen und Varianten von Wörtern benötigt vielfältigen Kontakt mit diesem Wort in ebenso anregenden wie vielfältigen Kontexten. </a:t>
            </a:r>
          </a:p>
          <a:p>
            <a:pPr marL="457200" lvl="1" indent="0">
              <a:buFont typeface="+mj-lt"/>
              <a:buNone/>
            </a:pPr>
            <a:r>
              <a:rPr lang="de-DE" b="0" baseline="0" dirty="0">
                <a:solidFill>
                  <a:srgbClr val="FF0000"/>
                </a:solidFill>
              </a:rPr>
              <a:t>Obwohl Viellesen bei der Wortschatzerweiterung eine wesentliche Rolle spielt, haben Forscher herausgefunden, dass erst in Kombination mit explizitem Sprachunterricht das „Wörterlernen“ effektiv wird. Dabei ist es notwendig und sinnvoll, die Sprachübungen und –aktivitäten inhaltlich an das jeweilige Thema anzubinden.</a:t>
            </a:r>
          </a:p>
          <a:p>
            <a:pPr marL="0" indent="0">
              <a:buFont typeface="+mj-lt"/>
              <a:buNone/>
            </a:pPr>
            <a:endParaRPr lang="de-DE" b="1" baseline="0" dirty="0">
              <a:solidFill>
                <a:srgbClr val="FF0000"/>
              </a:solidFill>
            </a:endParaRPr>
          </a:p>
          <a:p>
            <a:pPr marL="228600" indent="-228600">
              <a:buFont typeface="+mj-lt"/>
              <a:buAutoNum type="arabicPeriod" startAt="3"/>
            </a:pPr>
            <a:r>
              <a:rPr lang="de-DE" b="1" dirty="0"/>
              <a:t>Reichhaltiger Wortschatz und Textverständnis</a:t>
            </a:r>
          </a:p>
          <a:p>
            <a:pPr marL="457200" lvl="1" indent="0">
              <a:buFont typeface="+mj-lt"/>
              <a:buNone/>
            </a:pPr>
            <a:r>
              <a:rPr lang="de-DE" dirty="0"/>
              <a:t>Es gibt eine eindeutige</a:t>
            </a:r>
            <a:r>
              <a:rPr lang="de-DE" baseline="0" dirty="0"/>
              <a:t> positive Beziehung zwischen gelingendem Textverständnis und Wortschatzwissen. Schüler und Studenten mit einem größeren Wortschatz können Textverstehensaufgaben besser bewältigen als solche mit einem geringeren Wortschatz. </a:t>
            </a:r>
          </a:p>
          <a:p>
            <a:pPr marL="457200" lvl="1" indent="0">
              <a:buFont typeface="+mj-lt"/>
              <a:buNone/>
            </a:pPr>
            <a:r>
              <a:rPr lang="de-DE" baseline="0" dirty="0"/>
              <a:t>Diesen positive Zusammenhang zwischen gutem Textverständnis und großem Wortschatz ergaben alle Studien über mehrere Jahrzehnte und trotz sehr unterschiedlicher Methoden. (Stahl &amp; Fairbaniks 2006)</a:t>
            </a:r>
          </a:p>
          <a:p>
            <a:pPr marL="0" lvl="0" indent="0">
              <a:buFont typeface="+mj-lt"/>
              <a:buNone/>
            </a:pPr>
            <a:endParaRPr lang="de-DE" baseline="0" dirty="0"/>
          </a:p>
          <a:p>
            <a:pPr marL="228600" indent="-228600">
              <a:buFont typeface="+mj-lt"/>
              <a:buAutoNum type="arabicPeriod" startAt="4"/>
            </a:pPr>
            <a:r>
              <a:rPr lang="de-DE" noProof="0" dirty="0">
                <a:cs typeface="Arial" pitchFamily="34" charset="0"/>
              </a:rPr>
              <a:t>Schüler(innen)</a:t>
            </a:r>
            <a:r>
              <a:rPr lang="de-DE" baseline="0" noProof="0" dirty="0">
                <a:cs typeface="Arial" pitchFamily="34" charset="0"/>
              </a:rPr>
              <a:t> bewältigen </a:t>
            </a:r>
            <a:r>
              <a:rPr lang="de-DE" b="1" baseline="0" noProof="0" dirty="0">
                <a:cs typeface="Arial" pitchFamily="34" charset="0"/>
              </a:rPr>
              <a:t>schwierige Lese- und Verstehensaufgaben </a:t>
            </a:r>
            <a:r>
              <a:rPr lang="de-DE" baseline="0" noProof="0" dirty="0">
                <a:cs typeface="Arial" pitchFamily="34" charset="0"/>
              </a:rPr>
              <a:t>besser, wenn die Lehrkraft wichtige Wörter und/oder Basisbegriffe vor dem eigentlichen Lesen des Textes einführt, erklärt oder durch Text(vor)entlastungsverfahren (z.B. Bilder, andere Darstellungsmittel, das ABC-Darium) das Verständnis unterstützt.</a:t>
            </a:r>
          </a:p>
          <a:p>
            <a:pPr marL="228600" indent="-228600">
              <a:buFont typeface="+mj-lt"/>
              <a:buAutoNum type="arabicPeriod" startAt="4"/>
            </a:pPr>
            <a:endParaRPr lang="de-DE" baseline="0" noProof="0" dirty="0">
              <a:cs typeface="Arial" pitchFamily="34" charset="0"/>
            </a:endParaRPr>
          </a:p>
          <a:p>
            <a:pPr marL="228600" indent="-228600">
              <a:buFont typeface="+mj-lt"/>
              <a:buAutoNum type="arabicPeriod" startAt="4"/>
            </a:pPr>
            <a:r>
              <a:rPr lang="de-DE" b="1" baseline="0" noProof="0" dirty="0">
                <a:cs typeface="Arial" pitchFamily="34" charset="0"/>
              </a:rPr>
              <a:t>Auswahl von (zentralen) Begriffen</a:t>
            </a:r>
          </a:p>
          <a:p>
            <a:pPr marL="457200" lvl="1" indent="0">
              <a:buFont typeface="+mj-lt"/>
              <a:buNone/>
            </a:pPr>
            <a:r>
              <a:rPr lang="de-DE" baseline="0" noProof="0" dirty="0">
                <a:cs typeface="Arial" pitchFamily="34" charset="0"/>
              </a:rPr>
              <a:t>Wir können Schüler(innen) nicht alle Wörter vermitteln, die ihnen im Fachunterricht begegnen. Es gibt schlichtweg zu viele – besonders in den Bereichen der Wissenschaft. </a:t>
            </a:r>
          </a:p>
          <a:p>
            <a:pPr marL="457200" lvl="1" indent="0">
              <a:buFont typeface="+mj-lt"/>
              <a:buNone/>
            </a:pPr>
            <a:endParaRPr lang="de-DE" baseline="0" noProof="0" dirty="0">
              <a:cs typeface="Arial" pitchFamily="34" charset="0"/>
            </a:endParaRPr>
          </a:p>
          <a:p>
            <a:pPr marL="457200" lvl="1" indent="0">
              <a:buFont typeface="+mj-lt"/>
              <a:buNone/>
            </a:pPr>
            <a:r>
              <a:rPr lang="de-DE" baseline="0" noProof="0" dirty="0">
                <a:cs typeface="Arial" pitchFamily="34" charset="0"/>
              </a:rPr>
              <a:t>Es ist ja wirklich so, dass in manchen Fachbereichen, z.B. Chemie oder Geschichte und Politik der Unterricht vor allem eine fachsprachliche Fundierung benötigt, die wesentlich über Begriffe gesteuert wird. Z.B. enthalten Chemie-Fachbücher für die Oberstufe 3000 technische Begriffe, die den Lernenden nicht vertraut sind. </a:t>
            </a:r>
          </a:p>
          <a:p>
            <a:pPr marL="457200" lvl="1" indent="0">
              <a:buFont typeface="+mj-lt"/>
              <a:buNone/>
            </a:pPr>
            <a:endParaRPr lang="de-DE" baseline="0" noProof="0" dirty="0">
              <a:cs typeface="Arial" pitchFamily="34" charset="0"/>
            </a:endParaRPr>
          </a:p>
          <a:p>
            <a:pPr marL="457200" lvl="1" indent="0">
              <a:buFont typeface="+mj-lt"/>
              <a:buNone/>
            </a:pPr>
            <a:r>
              <a:rPr lang="de-DE" baseline="0" noProof="0" dirty="0">
                <a:cs typeface="Arial" pitchFamily="34" charset="0"/>
              </a:rPr>
              <a:t>Hinzu kommen dann noch all die “Vokabeln”, die im Fremdsprachenunterricht gelernt werden müssen. Deshalb müssen wir Lehrkräfte kritisch auf den Begriffsfundus schauen, um herauszufinden, welche </a:t>
            </a:r>
            <a:r>
              <a:rPr lang="de-DE" b="1" baseline="0" noProof="0" dirty="0">
                <a:cs typeface="Arial" pitchFamily="34" charset="0"/>
              </a:rPr>
              <a:t>Begriffe unabdingbar und grundlegend für das Verständnis des Lerngegenstandes sind. </a:t>
            </a:r>
          </a:p>
          <a:p>
            <a:pPr marL="457200" lvl="1" indent="0">
              <a:buFont typeface="+mj-lt"/>
              <a:buNone/>
            </a:pPr>
            <a:r>
              <a:rPr lang="de-DE" b="0" baseline="0" noProof="0" dirty="0">
                <a:cs typeface="Arial" pitchFamily="34" charset="0"/>
              </a:rPr>
              <a:t>Beck und McKeown (2002) schlagen vor nicht mehr als </a:t>
            </a:r>
            <a:r>
              <a:rPr lang="de-DE" b="1" baseline="0" noProof="0" dirty="0">
                <a:cs typeface="Arial" pitchFamily="34" charset="0"/>
              </a:rPr>
              <a:t>ungefähr 10 Wörter/Begriff pro Woche </a:t>
            </a:r>
            <a:r>
              <a:rPr lang="de-DE" b="0" baseline="0" noProof="0" dirty="0">
                <a:cs typeface="Arial" pitchFamily="34" charset="0"/>
              </a:rPr>
              <a:t>vertieft zu lehren.</a:t>
            </a:r>
          </a:p>
          <a:p>
            <a:pPr marL="228600" indent="-228600">
              <a:buFont typeface="+mj-lt"/>
              <a:buAutoNum type="arabicPeriod" startAt="4"/>
            </a:pPr>
            <a:endParaRPr lang="de-DE" b="0" baseline="0" noProof="0" dirty="0">
              <a:cs typeface="Arial" pitchFamily="34" charset="0"/>
            </a:endParaRPr>
          </a:p>
          <a:p>
            <a:pPr marL="0" indent="0">
              <a:buFont typeface="+mj-lt"/>
              <a:buNone/>
            </a:pPr>
            <a:r>
              <a:rPr lang="de-DE" b="0" baseline="0" noProof="0" dirty="0">
                <a:cs typeface="Arial" pitchFamily="34" charset="0"/>
              </a:rPr>
              <a:t>Deshalb entscheiden wir nicht nur, welche Begriffe wir einführen und vermitteln, sondern wir bestimmen auch, welche Begriffe eine erhöhte Aufmerksamkeit und Instruktion (Erklärung) benötigen. Weniger bedeutsame Wörter brauchen vielleicht nur einen knappen Hinweis oder eine Notiz. Aber vermitteln sie die entscheidenden Begriffe “gut”, d.h. schaffen Sie vielfältige Möglichkeiten und Zugänge für Ihre SchülerInnen, sich diese anzueignen.</a:t>
            </a:r>
            <a:endParaRPr lang="de-DE" b="0" noProof="0" dirty="0">
              <a:cs typeface="Arial" pitchFamily="34" charset="0"/>
            </a:endParaRPr>
          </a:p>
          <a:p>
            <a:pPr marL="0" lvl="0" indent="0">
              <a:buFont typeface="+mj-lt"/>
              <a:buNone/>
            </a:pPr>
            <a:endParaRPr lang="de-DE" baseline="0" dirty="0"/>
          </a:p>
        </p:txBody>
      </p:sp>
      <p:sp>
        <p:nvSpPr>
          <p:cNvPr id="4" name="Foliennummernplatzhalter 3"/>
          <p:cNvSpPr>
            <a:spLocks noGrp="1"/>
          </p:cNvSpPr>
          <p:nvPr>
            <p:ph type="sldNum" sz="quarter" idx="5"/>
          </p:nvPr>
        </p:nvSpPr>
        <p:spPr/>
        <p:txBody>
          <a:bodyPr/>
          <a:lstStyle/>
          <a:p>
            <a:fld id="{F1331116-AC31-4588-BB05-E7350721AD54}" type="slidenum">
              <a:rPr lang="en-US" smtClean="0"/>
              <a:t>31</a:t>
            </a:fld>
            <a:endParaRPr lang="en-US" dirty="0"/>
          </a:p>
        </p:txBody>
      </p:sp>
    </p:spTree>
    <p:extLst>
      <p:ext uri="{BB962C8B-B14F-4D97-AF65-F5344CB8AC3E}">
        <p14:creationId xmlns:p14="http://schemas.microsoft.com/office/powerpoint/2010/main" val="2994676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Folie ist abhängig davon, ob sich die Teilnehmenden aus vorangegangenen Modulen bereits kennen.</a:t>
            </a:r>
          </a:p>
          <a:p>
            <a:endParaRPr lang="de-DE" dirty="0"/>
          </a:p>
          <a:p>
            <a:r>
              <a:rPr lang="de-DE" dirty="0"/>
              <a:t>Die Vorstellung kann beispielsweise ersetzt werden durch</a:t>
            </a:r>
          </a:p>
          <a:p>
            <a:pPr marL="171450" indent="-171450">
              <a:buFontTx/>
              <a:buChar char="-"/>
            </a:pPr>
            <a:r>
              <a:rPr lang="de-DE" dirty="0"/>
              <a:t>Einfache Vorstellungsrunde: Name, Schule, Fächerkombination, Interesse an der Veranstaltung</a:t>
            </a:r>
          </a:p>
          <a:p>
            <a:pPr marL="171450" indent="-171450">
              <a:buFontTx/>
              <a:buChar char="-"/>
            </a:pPr>
            <a:r>
              <a:rPr lang="de-DE" dirty="0"/>
              <a:t>Erwartungen an die heutige Veranstaltung</a:t>
            </a:r>
          </a:p>
          <a:p>
            <a:pPr marL="171450" indent="-171450">
              <a:buFontTx/>
              <a:buChar char="-"/>
            </a:pPr>
            <a:r>
              <a:rPr lang="de-DE" dirty="0"/>
              <a:t>Bereits vorhandenes Wissen zu heutigen Thema</a:t>
            </a:r>
          </a:p>
          <a:p>
            <a:pPr marL="171450" indent="-171450">
              <a:buFontTx/>
              <a:buChar char="-"/>
            </a:pPr>
            <a:r>
              <a:rPr lang="de-DE" dirty="0"/>
              <a:t>Erfahrungen mit bisherigen Modulen.</a:t>
            </a:r>
          </a:p>
        </p:txBody>
      </p:sp>
      <p:sp>
        <p:nvSpPr>
          <p:cNvPr id="4" name="Foliennummernplatzhalter 3"/>
          <p:cNvSpPr>
            <a:spLocks noGrp="1"/>
          </p:cNvSpPr>
          <p:nvPr>
            <p:ph type="sldNum" sz="quarter" idx="5"/>
          </p:nvPr>
        </p:nvSpPr>
        <p:spPr/>
        <p:txBody>
          <a:bodyPr/>
          <a:lstStyle/>
          <a:p>
            <a:fld id="{F1331116-AC31-4588-BB05-E7350721AD54}" type="slidenum">
              <a:rPr lang="en-US" smtClean="0"/>
              <a:t>2</a:t>
            </a:fld>
            <a:endParaRPr lang="en-US" dirty="0"/>
          </a:p>
        </p:txBody>
      </p:sp>
    </p:spTree>
    <p:extLst>
      <p:ext uri="{BB962C8B-B14F-4D97-AF65-F5344CB8AC3E}">
        <p14:creationId xmlns:p14="http://schemas.microsoft.com/office/powerpoint/2010/main" val="1422612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Font typeface="+mj-lt"/>
              <a:buAutoNum type="arabicPeriod" startAt="6"/>
            </a:pPr>
            <a:r>
              <a:rPr lang="de-DE" b="1" baseline="0" dirty="0">
                <a:cs typeface="Arial" pitchFamily="34" charset="0"/>
              </a:rPr>
              <a:t>Effektiver Wortschatzunterricht </a:t>
            </a:r>
            <a:r>
              <a:rPr lang="de-DE" baseline="0" dirty="0">
                <a:cs typeface="Arial" pitchFamily="34" charset="0"/>
              </a:rPr>
              <a:t>bietet Schüler(innen) Gelegenheiten, einem Wort/Begriff vielfach zu begegnen, damit (Quer-)Verbindungen gebildet werden können, mit dem Ziel das Wort/den Begriff schließlich wirklich zu beherrschen.</a:t>
            </a:r>
          </a:p>
          <a:p>
            <a:pPr marL="457200" lvl="1" indent="0">
              <a:buFont typeface="+mj-lt"/>
              <a:buNone/>
            </a:pPr>
            <a:r>
              <a:rPr lang="de-DE" dirty="0">
                <a:cs typeface="Arial" pitchFamily="34" charset="0"/>
              </a:rPr>
              <a:t>Eine Metastudie</a:t>
            </a:r>
            <a:r>
              <a:rPr lang="de-DE" baseline="0" dirty="0">
                <a:cs typeface="Arial" pitchFamily="34" charset="0"/>
              </a:rPr>
              <a:t> zur Wortschatzarbeit von 2006 ergab zusammenfassend, dass diese vielfachen Begegnungen in Verbindung mit Lern-Aktivitäten für einen vertieften Verstehensprozess der Lernenden entscheidend sind. </a:t>
            </a:r>
          </a:p>
          <a:p>
            <a:pPr marL="457200" lvl="1" indent="0">
              <a:buFont typeface="+mj-lt"/>
              <a:buNone/>
            </a:pPr>
            <a:r>
              <a:rPr lang="de-DE" baseline="0" dirty="0">
                <a:cs typeface="Arial" pitchFamily="34" charset="0"/>
              </a:rPr>
              <a:t>Das erfordert natürlich Wiederholungen und die Bearbeitung durch Gespräch und Schreiben. </a:t>
            </a:r>
          </a:p>
          <a:p>
            <a:pPr marL="457200" lvl="1" indent="0">
              <a:buFont typeface="+mj-lt"/>
              <a:buNone/>
            </a:pPr>
            <a:endParaRPr lang="de-DE" baseline="0" dirty="0">
              <a:cs typeface="Arial" pitchFamily="34" charset="0"/>
            </a:endParaRPr>
          </a:p>
          <a:p>
            <a:pPr marL="457200" lvl="1" indent="0">
              <a:buFont typeface="+mj-lt"/>
              <a:buNone/>
            </a:pPr>
            <a:r>
              <a:rPr lang="de-DE" dirty="0">
                <a:cs typeface="Arial" pitchFamily="34" charset="0"/>
              </a:rPr>
              <a:t>Für</a:t>
            </a:r>
            <a:r>
              <a:rPr lang="de-DE" baseline="0" dirty="0">
                <a:cs typeface="Arial" pitchFamily="34" charset="0"/>
              </a:rPr>
              <a:t> wichtige Wörter ist es nicht ausreichend, die Schüler(innen) lediglich in Wörterbüchern oder Glossaren nachschlagen, Synonyme finden zu lassen oder die Wörter in einem Satz zu benutzen. </a:t>
            </a:r>
          </a:p>
          <a:p>
            <a:pPr marL="457200" lvl="1" indent="0">
              <a:buFont typeface="+mj-lt"/>
              <a:buNone/>
            </a:pPr>
            <a:r>
              <a:rPr lang="de-DE" dirty="0">
                <a:solidFill>
                  <a:schemeClr val="tx1"/>
                </a:solidFill>
              </a:rPr>
              <a:t>Fragwürdige Praxismethoden bei alleiniger Verwendung sind Übungsaufträge wie:</a:t>
            </a:r>
          </a:p>
          <a:p>
            <a:pPr marL="800100" lvl="1" indent="-342900">
              <a:buFont typeface="Arial" panose="020B0604020202020204" pitchFamily="34" charset="0"/>
              <a:buChar char="•"/>
            </a:pPr>
            <a:r>
              <a:rPr lang="de-DE" dirty="0">
                <a:solidFill>
                  <a:schemeClr val="tx1"/>
                </a:solidFill>
              </a:rPr>
              <a:t>Schaut im Wörterbuch nach!</a:t>
            </a:r>
          </a:p>
          <a:p>
            <a:pPr marL="800100" lvl="1" indent="-342900">
              <a:buFont typeface="Arial" panose="020B0604020202020204" pitchFamily="34" charset="0"/>
              <a:buChar char="•"/>
            </a:pPr>
            <a:r>
              <a:rPr lang="de-DE" dirty="0">
                <a:solidFill>
                  <a:schemeClr val="tx1"/>
                </a:solidFill>
              </a:rPr>
              <a:t>Findet Synonyme! </a:t>
            </a:r>
          </a:p>
          <a:p>
            <a:pPr marL="800100" lvl="1" indent="-342900">
              <a:buFont typeface="Arial" panose="020B0604020202020204" pitchFamily="34" charset="0"/>
              <a:buChar char="•"/>
            </a:pPr>
            <a:r>
              <a:rPr lang="de-DE" dirty="0">
                <a:solidFill>
                  <a:schemeClr val="tx1"/>
                </a:solidFill>
              </a:rPr>
              <a:t>Verwendet das Wort im Satz!</a:t>
            </a:r>
          </a:p>
          <a:p>
            <a:pPr marL="457200" lvl="1" indent="0">
              <a:buFont typeface="+mj-lt"/>
              <a:buNone/>
            </a:pPr>
            <a:endParaRPr lang="de-DE" baseline="0" dirty="0">
              <a:cs typeface="Arial" pitchFamily="34" charset="0"/>
            </a:endParaRPr>
          </a:p>
          <a:p>
            <a:pPr marL="457200" lvl="1" indent="0">
              <a:buFont typeface="+mj-lt"/>
              <a:buNone/>
            </a:pPr>
            <a:r>
              <a:rPr lang="de-DE" baseline="0" dirty="0">
                <a:cs typeface="Arial" pitchFamily="34" charset="0"/>
              </a:rPr>
              <a:t>Wortschatzarbeit reduziert auf diese Übungen führt nicht zu konzeptionellem, vertieften Verständnis des Gegenstandes. - Es ist notwendig, dass Sie Ihren Schüler(innen) helfen, reichhaltige und erweiterte Definitionen zu entwickeln, die – auch sprachlich – zu ihnen passen.</a:t>
            </a:r>
            <a:endParaRPr lang="de-DE" dirty="0">
              <a:cs typeface="Arial" pitchFamily="34" charset="0"/>
            </a:endParaRPr>
          </a:p>
          <a:p>
            <a:pPr marL="228600" indent="-228600">
              <a:buFont typeface="+mj-lt"/>
              <a:buAutoNum type="arabicPeriod" startAt="6"/>
            </a:pPr>
            <a:endParaRPr lang="de-DE" dirty="0">
              <a:cs typeface="Arial" pitchFamily="34" charset="0"/>
            </a:endParaRPr>
          </a:p>
          <a:p>
            <a:pPr marL="228600" indent="-228600">
              <a:buFont typeface="+mj-lt"/>
              <a:buAutoNum type="arabicPeriod" startAt="6"/>
            </a:pPr>
            <a:endParaRPr lang="de-DE" dirty="0">
              <a:cs typeface="Arial" pitchFamily="34" charset="0"/>
            </a:endParaRPr>
          </a:p>
          <a:p>
            <a:pPr marL="228600" indent="-228600">
              <a:buFont typeface="+mj-lt"/>
              <a:buAutoNum type="arabicPeriod" startAt="6"/>
            </a:pPr>
            <a:r>
              <a:rPr lang="de-DE" b="1" dirty="0">
                <a:cs typeface="Arial" pitchFamily="34" charset="0"/>
              </a:rPr>
              <a:t>Metakognition </a:t>
            </a:r>
          </a:p>
          <a:p>
            <a:pPr marL="457200" lvl="1" indent="0">
              <a:buFont typeface="+mj-lt"/>
              <a:buNone/>
            </a:pPr>
            <a:r>
              <a:rPr lang="de-DE" baseline="0" dirty="0">
                <a:cs typeface="Arial" pitchFamily="34" charset="0"/>
              </a:rPr>
              <a:t>Um erfolgreich lernen zu können, brauchen unsere SchülerInnen ein Bewusstsein dafür, was es bedeutet, sich ein neues Begriffs-Netz-Werk aufzubauen oder mit anderen Worten: Sich neues Wissen im Fach anzueignen. </a:t>
            </a:r>
          </a:p>
          <a:p>
            <a:pPr marL="457200" lvl="1" indent="0">
              <a:buFont typeface="+mj-lt"/>
              <a:buNone/>
            </a:pPr>
            <a:endParaRPr lang="de-DE" baseline="0" dirty="0">
              <a:cs typeface="Arial" pitchFamily="34" charset="0"/>
            </a:endParaRPr>
          </a:p>
          <a:p>
            <a:pPr marL="457200" lvl="1" indent="0">
              <a:buFont typeface="+mj-lt"/>
              <a:buNone/>
            </a:pPr>
            <a:r>
              <a:rPr lang="de-DE" baseline="0" dirty="0">
                <a:cs typeface="Arial" pitchFamily="34" charset="0"/>
              </a:rPr>
              <a:t>Unsere SchülerInnen haben über viele Jahre Unterrichtspraxis im Fremdsprachen- oder auch Fachunterricht ein falsches Verständnis vom Wörter lernen. Sie denken, dass Synonyme zu kennen oder auswendig gelernte, vorgegebene Definitionen wiedergeben zu können, sei schon echtes Wort-Verständnis. </a:t>
            </a:r>
          </a:p>
          <a:p>
            <a:pPr marL="457200" lvl="1" indent="0">
              <a:buFont typeface="+mj-lt"/>
              <a:buNone/>
            </a:pPr>
            <a:endParaRPr lang="de-DE" baseline="0" dirty="0">
              <a:cs typeface="Arial" pitchFamily="34" charset="0"/>
            </a:endParaRPr>
          </a:p>
          <a:p>
            <a:pPr marL="457200" lvl="1" indent="0">
              <a:buFont typeface="+mj-lt"/>
              <a:buNone/>
            </a:pPr>
            <a:r>
              <a:rPr lang="de-DE" baseline="0" dirty="0">
                <a:cs typeface="Arial" pitchFamily="34" charset="0"/>
              </a:rPr>
              <a:t>Unsere Aufgabe besteht nun darin, unseren LernerInnen deutlich zu machen, dass dies ein Missverständnis ist. Wir wollen ihnen effektive und ertragreiche Lernkonzepte für Fach-Wortschatz zeigen und ihnen somit zu helfen, ein eigenes Begriffsverständnis vom Gegenstand entstehen zu lassen.</a:t>
            </a:r>
          </a:p>
          <a:p>
            <a:pPr marL="228600" indent="-228600">
              <a:buFont typeface="+mj-lt"/>
              <a:buAutoNum type="arabicPeriod" startAt="6"/>
            </a:pPr>
            <a:endParaRPr lang="de-DE" baseline="0" dirty="0">
              <a:cs typeface="Arial" pitchFamily="34" charset="0"/>
            </a:endParaRPr>
          </a:p>
          <a:p>
            <a:pPr marL="0" indent="0">
              <a:buFont typeface="Arial" pitchFamily="34" charset="0"/>
              <a:buNone/>
            </a:pPr>
            <a:r>
              <a:rPr lang="de-DE" baseline="0" dirty="0">
                <a:cs typeface="Arial" pitchFamily="34" charset="0"/>
              </a:rPr>
              <a:t>Diese Forschungsergebnisse sind die Grundlage für die praktischen Strategien zum Erlernen neuer Wörter und Begriffe, die in diesem Modul vorgestellt werden. </a:t>
            </a:r>
          </a:p>
          <a:p>
            <a:pPr marL="0" indent="0">
              <a:buFont typeface="Arial" pitchFamily="34" charset="0"/>
              <a:buNone/>
            </a:pPr>
            <a:endParaRPr lang="de-DE" baseline="0" dirty="0">
              <a:cs typeface="Arial" pitchFamily="34" charset="0"/>
            </a:endParaRPr>
          </a:p>
          <a:p>
            <a:pPr marL="171450" indent="-171450">
              <a:buFont typeface="Arial" panose="020B0604020202020204" pitchFamily="34" charset="0"/>
              <a:buChar char="•"/>
            </a:pPr>
            <a:r>
              <a:rPr lang="de-DE" baseline="0" dirty="0">
                <a:cs typeface="Arial" pitchFamily="34" charset="0"/>
              </a:rPr>
              <a:t>Wir müssen gründlich überlegen, welchen Wortschatz unsere SchülerInnen für das Fach wirklich benötigen. </a:t>
            </a:r>
          </a:p>
          <a:p>
            <a:pPr marL="171450" indent="-171450">
              <a:buFont typeface="Arial" panose="020B0604020202020204" pitchFamily="34" charset="0"/>
              <a:buChar char="•"/>
            </a:pPr>
            <a:endParaRPr lang="de-DE" baseline="0" dirty="0">
              <a:cs typeface="Arial" pitchFamily="34" charset="0"/>
            </a:endParaRPr>
          </a:p>
          <a:p>
            <a:pPr marL="171450" indent="-171450">
              <a:buFont typeface="Arial" panose="020B0604020202020204" pitchFamily="34" charset="0"/>
              <a:buChar char="•"/>
            </a:pPr>
            <a:r>
              <a:rPr lang="de-DE" baseline="0" dirty="0">
                <a:cs typeface="Arial" pitchFamily="34" charset="0"/>
              </a:rPr>
              <a:t>Wir müssen den Schülerinnen auch helfen ein Verständnis dafür aufzubauen, was vertieftes Verstehen von begrifflich gefassten Konzepten im Fach bedeutet: ein vielfältiger, facettenreicher Zugang zu den “Gegenständen” jenseits jeglichen “Vokabeldrills”. </a:t>
            </a:r>
          </a:p>
          <a:p>
            <a:pPr marL="171450" indent="-171450">
              <a:buFont typeface="Arial" panose="020B0604020202020204" pitchFamily="34" charset="0"/>
              <a:buChar char="•"/>
            </a:pPr>
            <a:endParaRPr lang="de-DE" baseline="0" dirty="0">
              <a:cs typeface="Arial" pitchFamily="34" charset="0"/>
            </a:endParaRPr>
          </a:p>
          <a:p>
            <a:pPr marL="171450" indent="-171450">
              <a:buFont typeface="Arial" panose="020B0604020202020204" pitchFamily="34" charset="0"/>
              <a:buChar char="•"/>
            </a:pPr>
            <a:r>
              <a:rPr lang="de-DE" baseline="0" dirty="0">
                <a:cs typeface="Arial" pitchFamily="34" charset="0"/>
              </a:rPr>
              <a:t>Und nicht zuletzt kommt es darauf an durch das Vormachen und Modellieren von Wortschatz-Aneignungs-Strategien durch uns als Lehrerin und Lehrer unseren Jugendlichen </a:t>
            </a:r>
            <a:r>
              <a:rPr lang="de-DE" b="1" baseline="0" dirty="0">
                <a:cs typeface="Arial" pitchFamily="34" charset="0"/>
              </a:rPr>
              <a:t>vielfältige, individualisierende </a:t>
            </a:r>
            <a:r>
              <a:rPr lang="de-DE" baseline="0" dirty="0">
                <a:cs typeface="Arial" pitchFamily="34" charset="0"/>
              </a:rPr>
              <a:t>und zugleich </a:t>
            </a:r>
            <a:r>
              <a:rPr lang="de-DE" b="1" baseline="0" dirty="0">
                <a:cs typeface="Arial" pitchFamily="34" charset="0"/>
              </a:rPr>
              <a:t>systematische </a:t>
            </a:r>
            <a:r>
              <a:rPr lang="de-DE" baseline="0" dirty="0">
                <a:cs typeface="Arial" pitchFamily="34" charset="0"/>
              </a:rPr>
              <a:t>Anleitung zu geben, damit sich ihre eigene Wortschatz-Kiste füllen kann.</a:t>
            </a:r>
          </a:p>
          <a:p>
            <a:pPr marL="171450" indent="-171450">
              <a:buFont typeface="Arial" panose="020B0604020202020204" pitchFamily="34" charset="0"/>
              <a:buChar char="•"/>
            </a:pPr>
            <a:endParaRPr kumimoji="0" lang="de-DE" sz="12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171450" indent="-171450">
              <a:buFont typeface="Arial" panose="020B0604020202020204" pitchFamily="34" charset="0"/>
              <a:buChar char="•"/>
            </a:pPr>
            <a:r>
              <a:rPr kumimoji="0" lang="de-DE" sz="1200" b="0" i="0" u="none" strike="noStrike" kern="1200" cap="none" spc="0" normalizeH="0" baseline="0" noProof="0" dirty="0">
                <a:ln>
                  <a:noFill/>
                </a:ln>
                <a:solidFill>
                  <a:prstClr val="black"/>
                </a:solidFill>
                <a:effectLst/>
                <a:uLnTx/>
                <a:uFillTx/>
                <a:latin typeface="Arial" pitchFamily="34" charset="0"/>
                <a:cs typeface="Arial" pitchFamily="34" charset="0"/>
              </a:rPr>
              <a:t>Lernen Sie gemeinsam und mit Vergnügen mit ihren SchülerInnen! Benutzen Sie ungewöhnliche Begriffe und Wörter in ihrer eigenen Rede, auch erprobend und “schmeckend”. Ermuntern Sie sie, dasselbe zu tun! – </a:t>
            </a:r>
          </a:p>
          <a:p>
            <a:pPr marL="171450" indent="-171450">
              <a:buFont typeface="Arial" panose="020B0604020202020204" pitchFamily="34" charset="0"/>
              <a:buChar char="•"/>
            </a:pPr>
            <a:r>
              <a:rPr kumimoji="0" lang="de-DE" sz="1200" b="0" i="0" u="none" strike="noStrike" kern="1200" cap="none" spc="0" normalizeH="0" baseline="0" noProof="0" dirty="0">
                <a:ln>
                  <a:noFill/>
                </a:ln>
                <a:solidFill>
                  <a:prstClr val="black"/>
                </a:solidFill>
                <a:effectLst/>
                <a:uLnTx/>
                <a:uFillTx/>
                <a:latin typeface="Arial" pitchFamily="34" charset="0"/>
                <a:cs typeface="Arial" pitchFamily="34" charset="0"/>
              </a:rPr>
              <a:t>Die praktischen Vorschläge in diesem Modul helfen dabei, Wortschatzarbeit einladender für SchülerInnen und LehrerInnen zu gestalten.</a:t>
            </a:r>
          </a:p>
          <a:p>
            <a:pPr marL="0" indent="0">
              <a:buFont typeface="Arial" pitchFamily="34" charset="0"/>
              <a:buNone/>
            </a:pPr>
            <a:endParaRPr kumimoji="0" lang="de-DE" sz="12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de-DE" sz="1200" b="0" i="0" u="none" strike="noStrike" kern="1200" cap="none" spc="0" normalizeH="0" baseline="0" noProof="0" dirty="0">
                <a:ln>
                  <a:noFill/>
                </a:ln>
                <a:solidFill>
                  <a:prstClr val="black"/>
                </a:solidFill>
                <a:effectLst/>
                <a:uLnTx/>
                <a:uFillTx/>
                <a:latin typeface="Arial" pitchFamily="34" charset="0"/>
                <a:cs typeface="Arial" pitchFamily="34" charset="0"/>
              </a:rPr>
              <a:t>Wörter lernen und verstehen kann Spaß machen! </a:t>
            </a:r>
          </a:p>
        </p:txBody>
      </p:sp>
      <p:sp>
        <p:nvSpPr>
          <p:cNvPr id="4" name="Foliennummernplatzhalter 3"/>
          <p:cNvSpPr>
            <a:spLocks noGrp="1"/>
          </p:cNvSpPr>
          <p:nvPr>
            <p:ph type="sldNum" sz="quarter" idx="5"/>
          </p:nvPr>
        </p:nvSpPr>
        <p:spPr/>
        <p:txBody>
          <a:bodyPr/>
          <a:lstStyle/>
          <a:p>
            <a:fld id="{F1331116-AC31-4588-BB05-E7350721AD54}" type="slidenum">
              <a:rPr lang="en-US" smtClean="0"/>
              <a:t>32</a:t>
            </a:fld>
            <a:endParaRPr lang="en-US" dirty="0"/>
          </a:p>
        </p:txBody>
      </p:sp>
    </p:spTree>
    <p:extLst>
      <p:ext uri="{BB962C8B-B14F-4D97-AF65-F5344CB8AC3E}">
        <p14:creationId xmlns:p14="http://schemas.microsoft.com/office/powerpoint/2010/main" val="3660031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Diskutieren Sie hierüber mit den Kursteilnehmern.</a:t>
            </a:r>
          </a:p>
        </p:txBody>
      </p:sp>
      <p:sp>
        <p:nvSpPr>
          <p:cNvPr id="4" name="Foliennummernplatzhalter 3"/>
          <p:cNvSpPr>
            <a:spLocks noGrp="1"/>
          </p:cNvSpPr>
          <p:nvPr>
            <p:ph type="sldNum" sz="quarter" idx="5"/>
          </p:nvPr>
        </p:nvSpPr>
        <p:spPr/>
        <p:txBody>
          <a:bodyPr/>
          <a:lstStyle/>
          <a:p>
            <a:fld id="{F1331116-AC31-4588-BB05-E7350721AD54}" type="slidenum">
              <a:rPr lang="en-US" smtClean="0"/>
              <a:t>33</a:t>
            </a:fld>
            <a:endParaRPr lang="en-US" dirty="0"/>
          </a:p>
        </p:txBody>
      </p:sp>
    </p:spTree>
    <p:extLst>
      <p:ext uri="{BB962C8B-B14F-4D97-AF65-F5344CB8AC3E}">
        <p14:creationId xmlns:p14="http://schemas.microsoft.com/office/powerpoint/2010/main" val="1686193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noProof="0" dirty="0">
                <a:cs typeface="Arial" pitchFamily="34" charset="0"/>
              </a:rPr>
              <a:t>Der erste Schritt für</a:t>
            </a:r>
            <a:r>
              <a:rPr lang="de-DE" baseline="0" noProof="0" dirty="0">
                <a:cs typeface="Arial" pitchFamily="34" charset="0"/>
              </a:rPr>
              <a:t> die Vermittlung von Fachwortschatz ist die Auswahl der zu lernenden Begriffe/Konzept/Wörter. </a:t>
            </a:r>
          </a:p>
          <a:p>
            <a:pPr marL="171450" indent="-171450">
              <a:buFont typeface="Arial" panose="020B0604020202020204" pitchFamily="34" charset="0"/>
              <a:buChar char="•"/>
            </a:pPr>
            <a:r>
              <a:rPr lang="de-DE" baseline="0" noProof="0" dirty="0">
                <a:cs typeface="Arial" pitchFamily="34" charset="0"/>
              </a:rPr>
              <a:t>Welche Wörter sind es wert, angemessen, reichhaltig und facettenreich vermittelt zu werden? </a:t>
            </a:r>
          </a:p>
          <a:p>
            <a:pPr marL="171450" indent="-171450">
              <a:buFont typeface="Arial" panose="020B0604020202020204" pitchFamily="34" charset="0"/>
              <a:buChar char="•"/>
            </a:pPr>
            <a:r>
              <a:rPr lang="de-DE" baseline="0" noProof="0" dirty="0">
                <a:cs typeface="Arial" pitchFamily="34" charset="0"/>
              </a:rPr>
              <a:t>Welche Begriffe können die SchülerInnen vielleicht alleine finden oder sich erklären und welche Begriffe brauchen keine besondere Aufmerksamkeit und Instruktion von Seiten der Lehrperson? </a:t>
            </a:r>
          </a:p>
          <a:p>
            <a:pPr marL="171450" indent="-171450">
              <a:buFont typeface="Arial" panose="020B0604020202020204" pitchFamily="34" charset="0"/>
              <a:buChar char="•"/>
            </a:pPr>
            <a:r>
              <a:rPr lang="de-DE" baseline="0" noProof="0" dirty="0">
                <a:cs typeface="Arial" pitchFamily="34" charset="0"/>
              </a:rPr>
              <a:t>Wir können nicht alle Begriffe unseres Faches lehren und erklären. Wie entscheiden wir?</a:t>
            </a:r>
          </a:p>
          <a:p>
            <a:endParaRPr lang="de-DE" baseline="0" noProof="0" dirty="0">
              <a:cs typeface="Arial" pitchFamily="34" charset="0"/>
            </a:endParaRPr>
          </a:p>
          <a:p>
            <a:r>
              <a:rPr lang="de-DE" baseline="0" noProof="0" dirty="0">
                <a:cs typeface="Arial" pitchFamily="34" charset="0"/>
              </a:rPr>
              <a:t>Eine Möglichkeit für die Auswahl ist, sich über den Nutzen der Begriffe Gedanken zu machen. Einige LehrerInnen finden es hilfreich, Begriffe in Bezug auf ein Klassifikations-System oder ein Basiskonzept auszuwählen.</a:t>
            </a:r>
          </a:p>
          <a:p>
            <a:endParaRPr lang="de-DE" baseline="0" noProof="0" dirty="0">
              <a:cs typeface="Arial" pitchFamily="34" charset="0"/>
            </a:endParaRPr>
          </a:p>
          <a:p>
            <a:r>
              <a:rPr lang="de-DE" baseline="0" noProof="0" dirty="0">
                <a:cs typeface="Arial" pitchFamily="34" charset="0"/>
              </a:rPr>
              <a:t>Die Forscher Flanagan &amp; Greenwood haben ein Konzept zur Auswahl des zu lehrenden und lernenden Fachwortschatzes entwickelt:</a:t>
            </a:r>
          </a:p>
          <a:p>
            <a:endParaRPr lang="de-DE" baseline="0" noProof="0" dirty="0">
              <a:cs typeface="Arial" pitchFamily="34" charset="0"/>
            </a:endParaRPr>
          </a:p>
          <a:p>
            <a:r>
              <a:rPr lang="de-DE" b="1" baseline="0" noProof="0" dirty="0">
                <a:cs typeface="Arial" pitchFamily="34" charset="0"/>
              </a:rPr>
              <a:t>Wörter der 1. Ebene: </a:t>
            </a:r>
            <a:r>
              <a:rPr lang="de-DE" baseline="0" noProof="0" dirty="0">
                <a:cs typeface="Arial" pitchFamily="34" charset="0"/>
              </a:rPr>
              <a:t>Wichtige Konzeptbegriffe, die vertieftes und sorgfältiges Erkunden vor dem eigentlichen Lesen erfordern, um den Verstehensprozess der SchülerInnen vorzuentlasten, einzuleiten und zu begleiten. Diese Begriffe benötigen ein explizites “pre-Teaching” – Vermitteln Sie diese Wörter </a:t>
            </a:r>
            <a:r>
              <a:rPr lang="de-DE" b="1" baseline="0" noProof="0" dirty="0">
                <a:cs typeface="Arial" pitchFamily="34" charset="0"/>
              </a:rPr>
              <a:t>vor</a:t>
            </a:r>
            <a:r>
              <a:rPr lang="de-DE" baseline="0" noProof="0" dirty="0">
                <a:cs typeface="Arial" pitchFamily="34" charset="0"/>
              </a:rPr>
              <a:t> dem Lesen!</a:t>
            </a:r>
          </a:p>
          <a:p>
            <a:endParaRPr lang="de-DE" b="1" baseline="0" noProof="0" dirty="0">
              <a:cs typeface="Arial" pitchFamily="34" charset="0"/>
            </a:endParaRPr>
          </a:p>
          <a:p>
            <a:r>
              <a:rPr lang="de-DE" b="1" baseline="0" noProof="0" dirty="0">
                <a:cs typeface="Arial" pitchFamily="34" charset="0"/>
              </a:rPr>
              <a:t>Wörter der 2. Ebene: </a:t>
            </a:r>
            <a:r>
              <a:rPr lang="de-DE" baseline="0" noProof="0" dirty="0">
                <a:cs typeface="Arial" pitchFamily="34" charset="0"/>
              </a:rPr>
              <a:t>Diese “Türöffner”-Begriffe/Wörter sind wichtig, damit zunächst ein Zugang zum Wort- und Textverständnis bzw. der Leseaufgabe auf der Oberflächen-Ebene ermöglicht wird. Die Schüler(innen) brauchen eine gewisse Vertrautheit mit diesen Wörtern, aber nicht dieselbe Intensität an Instruktion und Erläuterung wie bei Wörtern der Ebene 1. – Man benötigt kein tiefergehendes Verständnis dieser Wörter, um den Text ”knacken” zu können.</a:t>
            </a:r>
          </a:p>
          <a:p>
            <a:endParaRPr lang="de-DE" baseline="0" noProof="0" dirty="0">
              <a:cs typeface="Arial" pitchFamily="34" charset="0"/>
            </a:endParaRPr>
          </a:p>
          <a:p>
            <a:r>
              <a:rPr lang="de-DE" b="1" baseline="0" noProof="0" dirty="0">
                <a:cs typeface="Arial" pitchFamily="34" charset="0"/>
              </a:rPr>
              <a:t>Wörter der 3. Ebene: </a:t>
            </a:r>
            <a:r>
              <a:rPr lang="de-DE" baseline="0" noProof="0" dirty="0">
                <a:cs typeface="Arial" pitchFamily="34" charset="0"/>
              </a:rPr>
              <a:t>Wörter dieser Ebene können den SchülerInnen bekannt sein oder auch nicht. Es sind Wörter, die für das Verständnis der Lektion oder für das Stundenziel nicht entscheidend sind. Oder es sind Wörter, die vom Autor des Textes gut und verständlich erklärt werden. Wenn die Lernenden die Leseaufgabe/den Text bearbeiten, sollten sie in der Lage sein, diese Begriffe zu verstehen.</a:t>
            </a:r>
          </a:p>
        </p:txBody>
      </p:sp>
      <p:sp>
        <p:nvSpPr>
          <p:cNvPr id="4" name="Foliennummernplatzhalter 3"/>
          <p:cNvSpPr>
            <a:spLocks noGrp="1"/>
          </p:cNvSpPr>
          <p:nvPr>
            <p:ph type="sldNum" sz="quarter" idx="5"/>
          </p:nvPr>
        </p:nvSpPr>
        <p:spPr/>
        <p:txBody>
          <a:bodyPr/>
          <a:lstStyle/>
          <a:p>
            <a:fld id="{F1331116-AC31-4588-BB05-E7350721AD54}" type="slidenum">
              <a:rPr lang="en-US" smtClean="0"/>
              <a:t>34</a:t>
            </a:fld>
            <a:endParaRPr lang="en-US" dirty="0"/>
          </a:p>
        </p:txBody>
      </p:sp>
    </p:spTree>
    <p:extLst>
      <p:ext uri="{BB962C8B-B14F-4D97-AF65-F5344CB8AC3E}">
        <p14:creationId xmlns:p14="http://schemas.microsoft.com/office/powerpoint/2010/main" val="2400604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noProof="0" dirty="0">
                <a:cs typeface="Arial" pitchFamily="34" charset="0"/>
              </a:rPr>
              <a:t>Der erste Schritt für</a:t>
            </a:r>
            <a:r>
              <a:rPr lang="de-DE" baseline="0" noProof="0" dirty="0">
                <a:cs typeface="Arial" pitchFamily="34" charset="0"/>
              </a:rPr>
              <a:t> die Vermittlung von Fachwortschatz ist die Auswahl der zu lernenden Begriffe/Konzept/Wörter. </a:t>
            </a:r>
          </a:p>
          <a:p>
            <a:pPr marL="171450" indent="-171450">
              <a:buFont typeface="Arial" panose="020B0604020202020204" pitchFamily="34" charset="0"/>
              <a:buChar char="•"/>
            </a:pPr>
            <a:r>
              <a:rPr lang="de-DE" baseline="0" noProof="0" dirty="0">
                <a:cs typeface="Arial" pitchFamily="34" charset="0"/>
              </a:rPr>
              <a:t>Welche Wörter sind es wert, angemessen, reichhaltig und facettenreich vermittelt zu werden? </a:t>
            </a:r>
          </a:p>
          <a:p>
            <a:pPr marL="171450" indent="-171450">
              <a:buFont typeface="Arial" panose="020B0604020202020204" pitchFamily="34" charset="0"/>
              <a:buChar char="•"/>
            </a:pPr>
            <a:r>
              <a:rPr lang="de-DE" baseline="0" noProof="0" dirty="0">
                <a:cs typeface="Arial" pitchFamily="34" charset="0"/>
              </a:rPr>
              <a:t>Welche Begriffe können die SchülerInnen vielleicht alleine finden oder sich erklären und welche Begriffe brauchen keine besondere Aufmerksamkeit und Instruktion von Seiten der Lehrperson? </a:t>
            </a:r>
          </a:p>
          <a:p>
            <a:pPr marL="171450" indent="-171450">
              <a:buFont typeface="Arial" panose="020B0604020202020204" pitchFamily="34" charset="0"/>
              <a:buChar char="•"/>
            </a:pPr>
            <a:r>
              <a:rPr lang="de-DE" baseline="0" noProof="0" dirty="0">
                <a:cs typeface="Arial" pitchFamily="34" charset="0"/>
              </a:rPr>
              <a:t>Wir können nicht alle Begriffe unseres Faches lehren und erklären. Wie entscheiden wir?</a:t>
            </a:r>
          </a:p>
          <a:p>
            <a:pPr marL="0" indent="0">
              <a:buFont typeface="Arial" panose="020B0604020202020204" pitchFamily="34" charset="0"/>
              <a:buNone/>
            </a:pPr>
            <a:endParaRPr lang="de-DE" baseline="0" noProof="0" dirty="0">
              <a:cs typeface="Arial" pitchFamily="34" charset="0"/>
            </a:endParaRPr>
          </a:p>
          <a:p>
            <a:pPr marL="171450" indent="-171450">
              <a:buFont typeface="Arial" panose="020B0604020202020204" pitchFamily="34" charset="0"/>
              <a:buChar char="•"/>
            </a:pPr>
            <a:endParaRPr lang="de-DE" baseline="0" noProof="0" dirty="0">
              <a:cs typeface="Arial" pitchFamily="34" charset="0"/>
            </a:endParaRPr>
          </a:p>
          <a:p>
            <a:pPr marL="171450" indent="-171450">
              <a:buFont typeface="Arial" panose="020B0604020202020204" pitchFamily="34" charset="0"/>
              <a:buChar char="•"/>
            </a:pPr>
            <a:endParaRPr lang="de-DE" baseline="0" noProof="0" dirty="0">
              <a:cs typeface="Arial" pitchFamily="34" charset="0"/>
            </a:endParaRPr>
          </a:p>
        </p:txBody>
      </p:sp>
      <p:sp>
        <p:nvSpPr>
          <p:cNvPr id="4" name="Foliennummernplatzhalter 3"/>
          <p:cNvSpPr>
            <a:spLocks noGrp="1"/>
          </p:cNvSpPr>
          <p:nvPr>
            <p:ph type="sldNum" sz="quarter" idx="5"/>
          </p:nvPr>
        </p:nvSpPr>
        <p:spPr/>
        <p:txBody>
          <a:bodyPr/>
          <a:lstStyle/>
          <a:p>
            <a:fld id="{F1331116-AC31-4588-BB05-E7350721AD54}" type="slidenum">
              <a:rPr lang="en-US" smtClean="0"/>
              <a:t>35</a:t>
            </a:fld>
            <a:endParaRPr lang="en-US" dirty="0"/>
          </a:p>
        </p:txBody>
      </p:sp>
    </p:spTree>
    <p:extLst>
      <p:ext uri="{BB962C8B-B14F-4D97-AF65-F5344CB8AC3E}">
        <p14:creationId xmlns:p14="http://schemas.microsoft.com/office/powerpoint/2010/main" val="1670392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Die Fachbegriffe-Mauer: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Wenn </a:t>
            </a:r>
            <a:r>
              <a:rPr lang="de-DE" noProof="0" dirty="0"/>
              <a:t>Sie die Liste</a:t>
            </a:r>
            <a:r>
              <a:rPr lang="de-DE" baseline="0" noProof="0" dirty="0"/>
              <a:t> zusammengestellt haben, empfiehlt es sich diese auf Kärtchen zu schreiben und zusammen mit den wichtigsten Wörtern der Unterrichtseinheit oder Lektion z.B. in einer Fachbegriffe-Mauer an einer zentralen Stelle im Klassenraum zu platzieren. </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noProof="0" dirty="0"/>
              <a:t>Sie immer sichtbar zu haben, erinnert die SchülerInnen an ihre Wichtigkeit und hilft ihnen, auf sie zuzugreifen während eines Unterrichtsgespräches oder der Bearbeitung einer schriftlichen Aufgabe. </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noProof="0" dirty="0"/>
              <a:t>Die Präsenz der Begriffe erlaubt es den SchülerInnen außerdem die notwendigen Begriffe in vielfältigen Kontexten aktiv anzuwenden und sich auf Tests und Klassenarbeiten vorzubereiten. </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noProof="0" dirty="0"/>
              <a:t>Zeigen Sie die Wörter, die in der UE oder der Lektion „im Spiel“ sind. Lassen Sie sie während der gesamten Einheit hängen. Lassen Sie aber keine Begriffe unerklärt oder definiert hängen. </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noProof="0" dirty="0"/>
              <a:t>Entscheidend ist, dass sie in allen möglichen Kontexten benutzt werden sollen. </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noProof="0" dirty="0"/>
              <a:t>Gestalten Sie diese Fachbegriffe-Mauern nicht kompliziert!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noProof="0" dirty="0"/>
              <a:t>Suchen Sie einen guten Platz- egal ob Pinnwand, Tafel oder Magnetboard.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noProof="0" dirty="0"/>
              <a:t>Organisieren Sie die Begriffe so, wie Sie es für sinnvoll halten – alphabetisch, konzeptionell, thematisch usw.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noProof="0" dirty="0"/>
              <a:t>Während des Schul(halb)jahres fügen Sie neue Begriffe hinzu, die für das Verständnis des Unterrichtsgegenstand grundlegend sind.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noProof="0" dirty="0"/>
              <a:t>Laden Sie die SchülerInnen dazu, selbst Wege zu finden, um sich die Begriffe einzuprägen – alles ist hier erlaubt!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noProof="0" dirty="0"/>
              <a:t>Vor allem können die Lernenden mit Bildern, Symbolen und eigenen Definitionen arbeiten – all dies führt zu einem vertieften Verstehen, also der nachhaltigen „An-Eignung“ der Begriffe.</a:t>
            </a:r>
            <a:r>
              <a:rPr lang="en-US" baseline="0" dirty="0"/>
              <a:t> </a:t>
            </a:r>
            <a:endParaRPr lang="en-US" dirty="0"/>
          </a:p>
        </p:txBody>
      </p:sp>
      <p:sp>
        <p:nvSpPr>
          <p:cNvPr id="4" name="Foliennummernplatzhalter 3"/>
          <p:cNvSpPr>
            <a:spLocks noGrp="1"/>
          </p:cNvSpPr>
          <p:nvPr>
            <p:ph type="sldNum" sz="quarter" idx="5"/>
          </p:nvPr>
        </p:nvSpPr>
        <p:spPr/>
        <p:txBody>
          <a:bodyPr/>
          <a:lstStyle/>
          <a:p>
            <a:fld id="{F1331116-AC31-4588-BB05-E7350721AD54}" type="slidenum">
              <a:rPr lang="en-US" smtClean="0"/>
              <a:t>36</a:t>
            </a:fld>
            <a:endParaRPr lang="en-US" dirty="0"/>
          </a:p>
        </p:txBody>
      </p:sp>
    </p:spTree>
    <p:extLst>
      <p:ext uri="{BB962C8B-B14F-4D97-AF65-F5344CB8AC3E}">
        <p14:creationId xmlns:p14="http://schemas.microsoft.com/office/powerpoint/2010/main" val="3951714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noProof="0" dirty="0">
                <a:cs typeface="Arial" pitchFamily="34" charset="0"/>
              </a:rPr>
              <a:t>Wir möchten, dass Schüler(innen) ihr eigenes Fachvokabular</a:t>
            </a:r>
            <a:r>
              <a:rPr lang="de-DE" baseline="0" noProof="0" dirty="0">
                <a:cs typeface="Arial" pitchFamily="34" charset="0"/>
              </a:rPr>
              <a:t> aneignen, um es zu „besitzen“. Wir möchten, dass sie die Begriffe sicher, gut und angemessen sowohl im mündlichen wie auch im schriftlichen (Schriftsprache!) Kontext einsetzen und benutzen können. D.h. sie müssen die Begriffe „personalisieren“ , um sie sich zu eigen zu machen.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noProof="0" dirty="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noProof="0" dirty="0">
                <a:cs typeface="Arial" pitchFamily="34" charset="0"/>
              </a:rPr>
              <a:t>Das Wörterbuch als das wesentliche Werkzeug für den Aufbau von Fachwortschatz zu benutzen birgt potentiell Gefahren: viele Wörterbuchdefinitionen bzw. –erklärungen sind sprachlich verdichtete, häufig abstrakte Erklärungen und somit wenig hilfreich. </a:t>
            </a:r>
          </a:p>
          <a:p>
            <a:pPr marL="0" marR="0" indent="0" algn="l" defTabSz="914400" rtl="0" eaLnBrk="1" fontAlgn="auto" latinLnBrk="0" hangingPunct="1">
              <a:lnSpc>
                <a:spcPct val="100000"/>
              </a:lnSpc>
              <a:spcBef>
                <a:spcPts val="0"/>
              </a:spcBef>
              <a:spcAft>
                <a:spcPts val="0"/>
              </a:spcAft>
              <a:buClrTx/>
              <a:buSzTx/>
              <a:buFontTx/>
              <a:buNone/>
              <a:tabLst/>
              <a:defRPr/>
            </a:pPr>
            <a:endParaRPr lang="de-DE" noProof="0" dirty="0">
              <a:solidFill>
                <a:schemeClr val="tx1"/>
              </a:solidFill>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noProof="0" dirty="0">
                <a:solidFill>
                  <a:schemeClr val="tx1"/>
                </a:solidFill>
                <a:cs typeface="Arial" pitchFamily="34" charset="0"/>
              </a:rPr>
              <a:t>Wörter nur nachschlagen</a:t>
            </a:r>
            <a:r>
              <a:rPr lang="de-DE" baseline="0" noProof="0" dirty="0">
                <a:solidFill>
                  <a:schemeClr val="tx1"/>
                </a:solidFill>
                <a:cs typeface="Arial" pitchFamily="34" charset="0"/>
              </a:rPr>
              <a:t> und Definitionen und/oder Erklärungen abzuschreiben wird von den Experten als „zweifelhafte Methode“ eingeschätzt, besonders wenn nur so gearbeitet wird, ohne den Begriff zu „expandieren“, also auszudehnen und anzureichern durch (Fach-) Gespräche und Schreibaufgaben. Aber, Definitionen können sehr hilfreich sein, wenn die SchülerInnen wissen, wie sie ihre eigenen, ihnen angemessenen „schülerfreundlichen“ Definitionen und Erklärungen finden.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noProof="0" dirty="0">
              <a:solidFill>
                <a:schemeClr val="tx1"/>
              </a:solidFill>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noProof="0" dirty="0">
                <a:solidFill>
                  <a:schemeClr val="tx1"/>
                </a:solidFill>
                <a:cs typeface="Arial" pitchFamily="34" charset="0"/>
              </a:rPr>
              <a:t>Ein Beispiel ist die eines 8-jährigen Kindes, das Deutsch als Zweitsprache lernt: „Blume ist Kind von Wiese“ –Zu finden im gleichnamigen Buch mit dem Untertitel Lexikon der Falschheiten von Helga Glantschnig – eine wahre Fundgrube des Sprach- und Wörterlernens im o.g. Sinne der Aneignung.</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noProof="0" dirty="0">
                <a:solidFill>
                  <a:schemeClr val="tx1"/>
                </a:solidFill>
                <a:cs typeface="Arial" pitchFamily="34" charset="0"/>
              </a:rPr>
              <a:t>Wie man unschwer an diesem Beispiel sehen kann, kann von dieser Definition des Kindes ausgehend leicht ein weiteres, auch fachliches Verständnis des botanischen Gegenstands „Blume“ erfolgen. So ist es viel leichter, als wenn man dieses Kind die (wenn auch vielleicht halbwegs kindgemäße) Definition aus dem Sachbuch der Grundschulklasse hätte auf- oder abschreiben und eine Blume dazu malen oder zeichnen lassen (was man natürlich trotzdem tun kann!).</a:t>
            </a:r>
          </a:p>
        </p:txBody>
      </p:sp>
      <p:sp>
        <p:nvSpPr>
          <p:cNvPr id="4" name="Foliennummernplatzhalter 3"/>
          <p:cNvSpPr>
            <a:spLocks noGrp="1"/>
          </p:cNvSpPr>
          <p:nvPr>
            <p:ph type="sldNum" sz="quarter" idx="5"/>
          </p:nvPr>
        </p:nvSpPr>
        <p:spPr/>
        <p:txBody>
          <a:bodyPr/>
          <a:lstStyle/>
          <a:p>
            <a:fld id="{F1331116-AC31-4588-BB05-E7350721AD54}" type="slidenum">
              <a:rPr lang="en-US" smtClean="0"/>
              <a:t>38</a:t>
            </a:fld>
            <a:endParaRPr lang="en-US" dirty="0"/>
          </a:p>
        </p:txBody>
      </p:sp>
    </p:spTree>
    <p:extLst>
      <p:ext uri="{BB962C8B-B14F-4D97-AF65-F5344CB8AC3E}">
        <p14:creationId xmlns:p14="http://schemas.microsoft.com/office/powerpoint/2010/main" val="1265828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beste Weg, um SchülerInnen</a:t>
            </a:r>
            <a:r>
              <a:rPr lang="de-DE" baseline="0" dirty="0"/>
              <a:t> zu zeigen, wie die „Anreicherung“ eines Begriffs, also der verstehende Zugriff auf das Wort, funktionieren kann ist das Modellieren und Vormachen. </a:t>
            </a:r>
          </a:p>
          <a:p>
            <a:pPr marL="171450" indent="-171450">
              <a:buFont typeface="Arial" panose="020B0604020202020204" pitchFamily="34" charset="0"/>
              <a:buChar char="•"/>
            </a:pPr>
            <a:r>
              <a:rPr lang="de-DE" baseline="0" dirty="0"/>
              <a:t>Suchen Sie ein einigermaßen bekanntes Wort aus. </a:t>
            </a:r>
          </a:p>
          <a:p>
            <a:pPr marL="171450" indent="-171450">
              <a:buFont typeface="Arial" panose="020B0604020202020204" pitchFamily="34" charset="0"/>
              <a:buChar char="•"/>
            </a:pPr>
            <a:r>
              <a:rPr lang="de-DE" baseline="0" dirty="0"/>
              <a:t>Zeigen Sie durch lautes Denken ihre Worterklärung und benutzen Sie dabei bekannte Satzmuster und personalisierende Wörter wie ich, du, etwas und jemand.</a:t>
            </a:r>
          </a:p>
          <a:p>
            <a:endParaRPr lang="de-DE" baseline="0" dirty="0"/>
          </a:p>
          <a:p>
            <a:r>
              <a:rPr lang="de-DE" baseline="0" dirty="0"/>
              <a:t>Beispiel: Sagen wir, Sie wollen, dass ihre SchülerInnen den Begriff „aufsässig“ lernen und verstehen.</a:t>
            </a:r>
          </a:p>
          <a:p>
            <a:r>
              <a:rPr lang="de-DE" baseline="0" dirty="0"/>
              <a:t>Ihr Modellieren könnte dann ungefähr so aussehen: </a:t>
            </a:r>
          </a:p>
          <a:p>
            <a:pPr marL="171450" indent="-171450">
              <a:buFont typeface="Arial" panose="020B0604020202020204" pitchFamily="34" charset="0"/>
              <a:buChar char="•"/>
            </a:pPr>
            <a:r>
              <a:rPr lang="de-DE" baseline="0" dirty="0"/>
              <a:t>Wenn </a:t>
            </a:r>
            <a:r>
              <a:rPr lang="de-DE" u="sng" baseline="0" dirty="0"/>
              <a:t>jemand</a:t>
            </a:r>
            <a:r>
              <a:rPr lang="de-DE" baseline="0" dirty="0"/>
              <a:t> aufsässig ist, ist er unleidlich und unfreundlich. </a:t>
            </a:r>
          </a:p>
          <a:p>
            <a:pPr marL="171450" indent="-171450">
              <a:buFont typeface="Arial" panose="020B0604020202020204" pitchFamily="34" charset="0"/>
              <a:buChar char="•"/>
            </a:pPr>
            <a:r>
              <a:rPr lang="de-DE" baseline="0" dirty="0"/>
              <a:t>Wenn du aufsässig bist, bist du nicht einverstanden mit dem, was jemand anders vorhat. </a:t>
            </a:r>
          </a:p>
          <a:p>
            <a:pPr marL="171450" indent="-171450">
              <a:buFont typeface="Arial" panose="020B0604020202020204" pitchFamily="34" charset="0"/>
              <a:buChar char="•"/>
            </a:pPr>
            <a:r>
              <a:rPr lang="de-DE" u="sng" baseline="0" dirty="0"/>
              <a:t>Ich</a:t>
            </a:r>
            <a:r>
              <a:rPr lang="de-DE" baseline="0" dirty="0"/>
              <a:t> habe eine zwei Jahre alte Enkeltochter, die extrem aufsässig ist, wenn sie sich gegen das Ins-Bett-Gehen am Abend wehrt. </a:t>
            </a:r>
          </a:p>
          <a:p>
            <a:pPr marL="171450" indent="-171450">
              <a:buFont typeface="Arial" panose="020B0604020202020204" pitchFamily="34" charset="0"/>
              <a:buChar char="•"/>
            </a:pPr>
            <a:r>
              <a:rPr lang="de-DE" u="sng" baseline="0" dirty="0"/>
              <a:t>Du</a:t>
            </a:r>
            <a:r>
              <a:rPr lang="de-DE" baseline="0" dirty="0"/>
              <a:t> handelst dickköpfig und eigensinnig, </a:t>
            </a:r>
            <a:r>
              <a:rPr lang="de-DE" u="sng" baseline="0" dirty="0"/>
              <a:t>du</a:t>
            </a:r>
            <a:r>
              <a:rPr lang="de-DE" baseline="0" dirty="0"/>
              <a:t> möchtest nicht kontrolliert werden. </a:t>
            </a:r>
          </a:p>
          <a:p>
            <a:pPr marL="171450" indent="-171450">
              <a:buFont typeface="Arial" panose="020B0604020202020204" pitchFamily="34" charset="0"/>
              <a:buChar char="•"/>
            </a:pPr>
            <a:r>
              <a:rPr lang="de-DE" u="sng" baseline="0" dirty="0"/>
              <a:t>Jemand</a:t>
            </a:r>
            <a:r>
              <a:rPr lang="de-DE" baseline="0" dirty="0"/>
              <a:t> der aufsässig dir gegenüber ist, macht nicht das, worum du ihn gebeten hast und tendiert dazu laut zu werden und ist unausstehlich. </a:t>
            </a:r>
          </a:p>
          <a:p>
            <a:pPr marL="171450" indent="-171450">
              <a:buFont typeface="Arial" panose="020B0604020202020204" pitchFamily="34" charset="0"/>
              <a:buChar char="•"/>
            </a:pPr>
            <a:r>
              <a:rPr lang="de-DE" u="sng" baseline="0" dirty="0"/>
              <a:t>Etwas</a:t>
            </a:r>
            <a:r>
              <a:rPr lang="de-DE" baseline="0" dirty="0"/>
              <a:t>, was ich über aufsässige Menschen gelernt habe, ist, dass es ganz schön schwierig und anstrengend ist, mit ihnen zusammen zu sein.</a:t>
            </a:r>
          </a:p>
          <a:p>
            <a:endParaRPr lang="de-DE" baseline="0" dirty="0"/>
          </a:p>
          <a:p>
            <a:r>
              <a:rPr lang="de-DE" baseline="0" dirty="0"/>
              <a:t>Bedeutung laut www.duden.de</a:t>
            </a:r>
          </a:p>
          <a:p>
            <a:pPr algn="l">
              <a:buFont typeface="+mj-lt"/>
              <a:buAutoNum type="alphaLcPeriod"/>
            </a:pPr>
            <a:r>
              <a:rPr lang="de-DE" b="1" i="0" dirty="0">
                <a:solidFill>
                  <a:srgbClr val="333333"/>
                </a:solidFill>
                <a:effectLst/>
                <a:latin typeface="P"/>
              </a:rPr>
              <a:t> widersetzlich, trotzig</a:t>
            </a:r>
          </a:p>
          <a:p>
            <a:pPr algn="l">
              <a:buFont typeface="+mj-lt"/>
              <a:buNone/>
            </a:pPr>
            <a:r>
              <a:rPr lang="de-DE" b="0" i="0" dirty="0">
                <a:solidFill>
                  <a:srgbClr val="333333"/>
                </a:solidFill>
                <a:effectLst/>
                <a:latin typeface="P"/>
              </a:rPr>
              <a:t>BEISPIELE</a:t>
            </a:r>
          </a:p>
          <a:p>
            <a:pPr marL="742950" lvl="1" indent="-285750" algn="l">
              <a:buFont typeface="+mj-lt"/>
              <a:buAutoNum type="alphaLcPeriod"/>
            </a:pPr>
            <a:r>
              <a:rPr lang="de-DE" b="0" i="0" dirty="0">
                <a:solidFill>
                  <a:srgbClr val="333333"/>
                </a:solidFill>
                <a:effectLst/>
                <a:latin typeface="P"/>
              </a:rPr>
              <a:t>ein aufsässiges Kind</a:t>
            </a:r>
          </a:p>
          <a:p>
            <a:pPr marL="742950" lvl="1" indent="-285750" algn="l">
              <a:buFont typeface="+mj-lt"/>
              <a:buAutoNum type="alphaLcPeriod"/>
            </a:pPr>
            <a:r>
              <a:rPr lang="de-DE" b="0" i="0" dirty="0">
                <a:solidFill>
                  <a:srgbClr val="333333"/>
                </a:solidFill>
                <a:effectLst/>
                <a:latin typeface="P"/>
              </a:rPr>
              <a:t>aufsässig sein</a:t>
            </a:r>
          </a:p>
          <a:p>
            <a:pPr marL="742950" lvl="1" indent="-285750" algn="l">
              <a:buFont typeface="+mj-lt"/>
              <a:buAutoNum type="alphaLcPeriod"/>
            </a:pPr>
            <a:r>
              <a:rPr lang="de-DE" b="0" i="0" dirty="0">
                <a:solidFill>
                  <a:srgbClr val="333333"/>
                </a:solidFill>
                <a:effectLst/>
                <a:latin typeface="P"/>
              </a:rPr>
              <a:t>sich aufsässig gegen jemanden verhalten</a:t>
            </a:r>
          </a:p>
          <a:p>
            <a:pPr algn="l">
              <a:buFont typeface="+mj-lt"/>
              <a:buNone/>
            </a:pPr>
            <a:r>
              <a:rPr lang="de-DE" b="1" i="0" dirty="0">
                <a:solidFill>
                  <a:srgbClr val="333333"/>
                </a:solidFill>
                <a:effectLst/>
                <a:latin typeface="P"/>
              </a:rPr>
              <a:t>b. rebellisch, sich auflehnend</a:t>
            </a:r>
          </a:p>
          <a:p>
            <a:pPr algn="l">
              <a:buFont typeface="+mj-lt"/>
              <a:buNone/>
            </a:pPr>
            <a:r>
              <a:rPr lang="de-DE" b="0" i="0" dirty="0">
                <a:solidFill>
                  <a:srgbClr val="333333"/>
                </a:solidFill>
                <a:effectLst/>
                <a:latin typeface="P"/>
              </a:rPr>
              <a:t>BEISPIELE</a:t>
            </a:r>
          </a:p>
          <a:p>
            <a:pPr marL="742950" lvl="1" indent="-285750" algn="l">
              <a:buFont typeface="+mj-lt"/>
              <a:buAutoNum type="alphaLcPeriod"/>
            </a:pPr>
            <a:r>
              <a:rPr lang="de-DE" b="0" i="0" dirty="0">
                <a:solidFill>
                  <a:srgbClr val="333333"/>
                </a:solidFill>
                <a:effectLst/>
                <a:latin typeface="P"/>
              </a:rPr>
              <a:t>aufsässige Reden führen</a:t>
            </a:r>
          </a:p>
          <a:p>
            <a:pPr marL="742950" lvl="1" indent="-285750" algn="l">
              <a:buFont typeface="+mj-lt"/>
              <a:buAutoNum type="alphaLcPeriod"/>
            </a:pPr>
            <a:r>
              <a:rPr lang="de-DE" b="0" i="0" dirty="0">
                <a:solidFill>
                  <a:srgbClr val="333333"/>
                </a:solidFill>
                <a:effectLst/>
                <a:latin typeface="P"/>
              </a:rPr>
              <a:t>das Volk ist aufsässig</a:t>
            </a:r>
          </a:p>
        </p:txBody>
      </p:sp>
      <p:sp>
        <p:nvSpPr>
          <p:cNvPr id="4" name="Foliennummernplatzhalter 3"/>
          <p:cNvSpPr>
            <a:spLocks noGrp="1"/>
          </p:cNvSpPr>
          <p:nvPr>
            <p:ph type="sldNum" sz="quarter" idx="5"/>
          </p:nvPr>
        </p:nvSpPr>
        <p:spPr/>
        <p:txBody>
          <a:bodyPr/>
          <a:lstStyle/>
          <a:p>
            <a:fld id="{F1331116-AC31-4588-BB05-E7350721AD54}" type="slidenum">
              <a:rPr lang="en-US" smtClean="0"/>
              <a:t>39</a:t>
            </a:fld>
            <a:endParaRPr lang="en-US" dirty="0"/>
          </a:p>
        </p:txBody>
      </p:sp>
    </p:spTree>
    <p:extLst>
      <p:ext uri="{BB962C8B-B14F-4D97-AF65-F5344CB8AC3E}">
        <p14:creationId xmlns:p14="http://schemas.microsoft.com/office/powerpoint/2010/main" val="5782947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a:t>
            </a:r>
            <a:r>
              <a:rPr lang="de-DE" baseline="0" dirty="0"/>
              <a:t> ist ein Beispiel wie eine schülerfreundliche Erklärung/Definition zum Begriff „angriffslustig“ oder „kriegerisch“ in einer Geschichtsstunde eingeführt werden könnte. Wichtig sind die drei Schritte, so dass die SchülerInnen sich zum Verständnis von „angereicherten“ „zu eigen gemachten“ Definitionen oder Erklärungen vortasten können.</a:t>
            </a:r>
          </a:p>
          <a:p>
            <a:endParaRPr lang="de-DE" baseline="0" dirty="0"/>
          </a:p>
          <a:p>
            <a:r>
              <a:rPr lang="de-DE" b="1" dirty="0">
                <a:solidFill>
                  <a:schemeClr val="tx1"/>
                </a:solidFill>
              </a:rPr>
              <a:t>Modellieren Sie eine Erklärung und nutzen Sie ich, du, jemand oder etwas.</a:t>
            </a:r>
          </a:p>
          <a:p>
            <a:pPr lvl="1"/>
            <a:r>
              <a:rPr lang="de-DE" i="1" dirty="0">
                <a:solidFill>
                  <a:schemeClr val="tx1"/>
                </a:solidFill>
              </a:rPr>
              <a:t>“Du bist angriffslustig, wenn du feindselig gegenüber einer Person bist. Wenn jemand angriffslustig ist, bedroht er dich und du kannst Angst bekommen, dass er dich angreifen könnte. Jemand angriffslustiges wirkt aggressiv ,und du versuchst ihm aus dem Weg zu gehen.”</a:t>
            </a:r>
          </a:p>
          <a:p>
            <a:pPr marL="457200" lvl="1" indent="0">
              <a:buNone/>
            </a:pPr>
            <a:endParaRPr lang="de-DE" i="1" dirty="0">
              <a:solidFill>
                <a:schemeClr val="tx1"/>
              </a:solidFill>
            </a:endParaRPr>
          </a:p>
          <a:p>
            <a:r>
              <a:rPr lang="de-DE" b="1" dirty="0">
                <a:solidFill>
                  <a:schemeClr val="tx1"/>
                </a:solidFill>
              </a:rPr>
              <a:t>Lassen Sie die SchülerInnen eigene Beispiele finden. </a:t>
            </a:r>
          </a:p>
          <a:p>
            <a:pPr lvl="1"/>
            <a:r>
              <a:rPr lang="de-DE" i="1" dirty="0">
                <a:solidFill>
                  <a:schemeClr val="tx1"/>
                </a:solidFill>
              </a:rPr>
              <a:t>“Meine Katze ist angriffslustig. Wenn sie eine fremde Katze sieht, faucht sie und attackiert diese.“ </a:t>
            </a:r>
          </a:p>
          <a:p>
            <a:pPr lvl="1"/>
            <a:endParaRPr lang="de-DE" i="1" dirty="0">
              <a:solidFill>
                <a:schemeClr val="tx1"/>
              </a:solidFill>
            </a:endParaRPr>
          </a:p>
          <a:p>
            <a:r>
              <a:rPr lang="de-DE" b="1" dirty="0">
                <a:solidFill>
                  <a:schemeClr val="tx1"/>
                </a:solidFill>
              </a:rPr>
              <a:t>Wer könnte dieses Wort verwenden? </a:t>
            </a:r>
            <a:r>
              <a:rPr lang="de-DE" dirty="0">
                <a:solidFill>
                  <a:schemeClr val="tx1"/>
                </a:solidFill>
              </a:rPr>
              <a:t>Stellen Sie sich Menschen vor, die dieses Wort benutzen.</a:t>
            </a:r>
          </a:p>
          <a:p>
            <a:pPr lvl="1"/>
            <a:r>
              <a:rPr lang="de-DE" i="1" dirty="0">
                <a:solidFill>
                  <a:schemeClr val="tx1"/>
                </a:solidFill>
              </a:rPr>
              <a:t>„Jemand, der angriffslustig ist, hat Spaß daran, auf andere loszugehen.“</a:t>
            </a:r>
          </a:p>
          <a:p>
            <a:endParaRPr lang="de-DE" baseline="0" dirty="0"/>
          </a:p>
        </p:txBody>
      </p:sp>
      <p:sp>
        <p:nvSpPr>
          <p:cNvPr id="4" name="Foliennummernplatzhalter 3"/>
          <p:cNvSpPr>
            <a:spLocks noGrp="1"/>
          </p:cNvSpPr>
          <p:nvPr>
            <p:ph type="sldNum" sz="quarter" idx="5"/>
          </p:nvPr>
        </p:nvSpPr>
        <p:spPr/>
        <p:txBody>
          <a:bodyPr/>
          <a:lstStyle/>
          <a:p>
            <a:fld id="{F1331116-AC31-4588-BB05-E7350721AD54}" type="slidenum">
              <a:rPr lang="en-US" smtClean="0"/>
              <a:t>40</a:t>
            </a:fld>
            <a:endParaRPr lang="en-US" dirty="0"/>
          </a:p>
        </p:txBody>
      </p:sp>
    </p:spTree>
    <p:extLst>
      <p:ext uri="{BB962C8B-B14F-4D97-AF65-F5344CB8AC3E}">
        <p14:creationId xmlns:p14="http://schemas.microsoft.com/office/powerpoint/2010/main" val="8686292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a:t>
            </a:r>
            <a:r>
              <a:rPr lang="de-DE" baseline="0" dirty="0"/>
              <a:t> ist ein Beispiel wie eine schülerfreundliche Erklärung/Definition zum Begriff „angriffslustig“ oder „kriegerisch“ in einer Geschichtsstunde eingeführt werden könnte. Wichtig sind die drei Schritte, so dass die SchülerInnen sich zum Verständnis von „angereicherten“ „zu eigen gemachten“ Definitionen oder Erklärungen vortasten können.</a:t>
            </a:r>
          </a:p>
          <a:p>
            <a:endParaRPr lang="de-DE" baseline="0" dirty="0"/>
          </a:p>
          <a:p>
            <a:pPr marL="285750" indent="-285750">
              <a:buFont typeface="Arial" panose="020B0604020202020204" pitchFamily="34" charset="0"/>
              <a:buChar char="•"/>
            </a:pPr>
            <a:r>
              <a:rPr lang="de-DE" b="1" dirty="0">
                <a:solidFill>
                  <a:schemeClr val="tx1"/>
                </a:solidFill>
              </a:rPr>
              <a:t>Definition: Gleichung</a:t>
            </a:r>
          </a:p>
          <a:p>
            <a:pPr lvl="1"/>
            <a:r>
              <a:rPr lang="de-DE" i="1" dirty="0">
                <a:solidFill>
                  <a:schemeClr val="tx1"/>
                </a:solidFill>
              </a:rPr>
              <a:t>„ein mathematischer Satz, der ein Gleichheitszeichen (=) enthält”</a:t>
            </a:r>
          </a:p>
          <a:p>
            <a:pPr marL="285750" indent="-285750">
              <a:buFont typeface="Arial" panose="020B0604020202020204" pitchFamily="34" charset="0"/>
              <a:buChar char="•"/>
            </a:pPr>
            <a:endParaRPr lang="de-DE" dirty="0">
              <a:solidFill>
                <a:schemeClr val="tx1"/>
              </a:solidFill>
            </a:endParaRPr>
          </a:p>
          <a:p>
            <a:pPr marL="285750" indent="-285750">
              <a:buFont typeface="Arial" panose="020B0604020202020204" pitchFamily="34" charset="0"/>
              <a:buChar char="•"/>
            </a:pPr>
            <a:r>
              <a:rPr lang="de-DE" b="1" dirty="0">
                <a:solidFill>
                  <a:schemeClr val="tx1"/>
                </a:solidFill>
              </a:rPr>
              <a:t>Erklärungen</a:t>
            </a:r>
          </a:p>
          <a:p>
            <a:pPr lvl="1"/>
            <a:r>
              <a:rPr lang="de-DE" i="1" dirty="0">
                <a:solidFill>
                  <a:schemeClr val="tx1"/>
                </a:solidFill>
              </a:rPr>
              <a:t>„Jemand kann eine Gleichung aufstellen, indem er zwei mathematische Ausdrücke bestimmt, die den gleichen Wert haben und mit einem Gleichheitszeichen verbunden werden.“ </a:t>
            </a:r>
          </a:p>
          <a:p>
            <a:pPr lvl="1"/>
            <a:r>
              <a:rPr lang="de-DE" i="1" dirty="0">
                <a:solidFill>
                  <a:schemeClr val="tx1"/>
                </a:solidFill>
              </a:rPr>
              <a:t> „Eine Gleichung ist wie eine Waage, weil Du auf beiden Seiten etwas hinzufügen und wegnehmen kannst, ohne dass die Waage aus dem Gleichgewicht gerät.“ </a:t>
            </a:r>
          </a:p>
          <a:p>
            <a:pPr lvl="1"/>
            <a:r>
              <a:rPr lang="de-DE" i="1" dirty="0">
                <a:solidFill>
                  <a:schemeClr val="tx1"/>
                </a:solidFill>
              </a:rPr>
              <a:t>„Du kannst eine lineare Gleichung lösen, indem du beide Seiten verkürzt oder auf beiden Seiten dasselbe abziehst und schließlich auf beiden Seiten mit demselben Faktor multiplizierst oder dividierst.“ </a:t>
            </a:r>
            <a:endParaRPr lang="de-DE" dirty="0">
              <a:solidFill>
                <a:schemeClr val="tx1"/>
              </a:solidFill>
            </a:endParaRPr>
          </a:p>
          <a:p>
            <a:endParaRPr lang="de-DE" baseline="0" dirty="0"/>
          </a:p>
        </p:txBody>
      </p:sp>
      <p:sp>
        <p:nvSpPr>
          <p:cNvPr id="4" name="Foliennummernplatzhalter 3"/>
          <p:cNvSpPr>
            <a:spLocks noGrp="1"/>
          </p:cNvSpPr>
          <p:nvPr>
            <p:ph type="sldNum" sz="quarter" idx="5"/>
          </p:nvPr>
        </p:nvSpPr>
        <p:spPr/>
        <p:txBody>
          <a:bodyPr/>
          <a:lstStyle/>
          <a:p>
            <a:fld id="{F1331116-AC31-4588-BB05-E7350721AD54}" type="slidenum">
              <a:rPr lang="en-US" smtClean="0"/>
              <a:t>41</a:t>
            </a:fld>
            <a:endParaRPr lang="en-US" dirty="0"/>
          </a:p>
        </p:txBody>
      </p:sp>
    </p:spTree>
    <p:extLst>
      <p:ext uri="{BB962C8B-B14F-4D97-AF65-F5344CB8AC3E}">
        <p14:creationId xmlns:p14="http://schemas.microsoft.com/office/powerpoint/2010/main" val="606944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noProof="0" dirty="0"/>
              <a:t>Guter Wortschatzunterricht ermutigt Schüler(innen)</a:t>
            </a:r>
            <a:r>
              <a:rPr lang="de-DE" baseline="0" noProof="0" dirty="0"/>
              <a:t> Wörter zu generieren, Bedeutungen zuzuschreiben und Varianten zu diskutieren. Durch das Kombinieren von neuen Begriffen und Wörtern in Sätzen und kurzen Absätzen (Wortkombinationen) werden die schon eingeführten Begriffe gefestigt und im Gedächtnis gespeichert. Um diese Begriffe erfolgreich und souverän auch im Schreiben bzw. der Textproduktion zu nutzen, müssen sie vielfältig „gewendet“, umgedreht und benutzt worden sein – in einer Diskussion, in einer mündlichen Präsentation usw.  Typischerweise funktioniert diese Strategie am besten mit konzeptionell verankerten Begriffen – so entsteht Kohärenz.</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noProof="0" dirty="0"/>
              <a:t>Im Unterricht funktioniert dies am besten in  Partnerarbeit.</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noProof="0" dirty="0"/>
              <a:t>Vorgehen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noProof="0" dirty="0"/>
              <a:t>Die Lehrperson oder SchülerInnen bestimmen 6 oder 7 Basisbegriffe der Lektion oder 8-10 eines Themas oder Konzepts.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noProof="0" dirty="0"/>
              <a:t>Einer der Partner benutzt alle Wörter in einem  Mini-Vortrag.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noProof="0" dirty="0"/>
              <a:t>Der andere Partner hört nur zu und prüft („mentaler Check“), ob alle Begriffe richtig benutzt wurden.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noProof="0" dirty="0"/>
              <a:t>Wenn der erste Partner seinen Teil beendet hat, wiederholt der zweite Partner die gleiche Prozedur, indem er einen Mini-Vortrag hält.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aseline="0" noProof="0" dirty="0"/>
              <a:t>Die Herausforderung ist, erfolgreiche Erklärungen in die Diskussionen über die Begrifflichkeit und ihre Verwendung einzubetten und für andere nutzbar zu machen. -Nachdem jedes Tandem „gesprochen“ hat, arbeiten sie zusammen um einen Entwurf für einen knappen Text (Textmuster?) unter Verwendung aller Begriffe zu erstellen.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noProof="0" dirty="0"/>
              <a:t>Beispiel zur Aufgabe: </a:t>
            </a:r>
          </a:p>
          <a:p>
            <a:pPr marL="0" marR="0" indent="0" algn="l" defTabSz="914400" rtl="0" eaLnBrk="1" fontAlgn="auto" latinLnBrk="0" hangingPunct="1">
              <a:lnSpc>
                <a:spcPct val="100000"/>
              </a:lnSpc>
              <a:spcBef>
                <a:spcPts val="0"/>
              </a:spcBef>
              <a:spcAft>
                <a:spcPts val="0"/>
              </a:spcAft>
              <a:buClrTx/>
              <a:buSzTx/>
              <a:buFontTx/>
              <a:buNone/>
              <a:tabLst/>
              <a:defRPr/>
            </a:pPr>
            <a:r>
              <a:rPr lang="de-DE" i="1" baseline="0" noProof="0" dirty="0"/>
              <a:t>Begriffe der Lektion: Kreis – Durchmesser - Radius - Umfang – Kreislinie - Mittelpunkt – Entfernung - Länge </a:t>
            </a:r>
          </a:p>
          <a:p>
            <a:r>
              <a:rPr lang="de-DE" sz="1200" i="1" kern="1200" noProof="0" dirty="0">
                <a:solidFill>
                  <a:schemeClr val="tx1"/>
                </a:solidFill>
                <a:effectLst/>
                <a:latin typeface="+mn-lt"/>
                <a:ea typeface="+mn-ea"/>
                <a:cs typeface="+mn-cs"/>
              </a:rPr>
              <a:t>Der Durchmesser eines Kreises, der doppelt so lang</a:t>
            </a:r>
            <a:r>
              <a:rPr lang="de-DE" sz="1200" i="1" kern="1200" baseline="0" noProof="0" dirty="0">
                <a:solidFill>
                  <a:schemeClr val="tx1"/>
                </a:solidFill>
                <a:effectLst/>
                <a:latin typeface="+mn-lt"/>
                <a:ea typeface="+mn-ea"/>
                <a:cs typeface="+mn-cs"/>
              </a:rPr>
              <a:t> ist wie sein Radius, ist die Entfernung zwischen zwei Punkten auf der Kreislinie, deren Verbindungslinie durch den Mittelpunkt des  Kreises geht. Der Kreisumfang bzw. die Länge der Kreislinie ist ungefähr dreimal so groß wie die länge des Durchmessers oder sechsmal so groß wie die Länge des Radius. </a:t>
            </a:r>
          </a:p>
          <a:p>
            <a:endParaRPr lang="de-DE" sz="1200" kern="1200" baseline="0" noProof="0" dirty="0">
              <a:solidFill>
                <a:schemeClr val="tx1"/>
              </a:solidFill>
              <a:effectLst/>
              <a:latin typeface="+mn-lt"/>
              <a:ea typeface="+mn-ea"/>
              <a:cs typeface="+mn-cs"/>
            </a:endParaRPr>
          </a:p>
          <a:p>
            <a:r>
              <a:rPr lang="de-DE" sz="1200" kern="1200" baseline="0" noProof="0" dirty="0">
                <a:solidFill>
                  <a:schemeClr val="tx1"/>
                </a:solidFill>
                <a:effectLst/>
                <a:latin typeface="+mn-lt"/>
                <a:ea typeface="+mn-ea"/>
                <a:cs typeface="+mn-cs"/>
              </a:rPr>
              <a:t>Das Kombinieren von Schlüsselbegriffen ist eine effektive Methode im Anschluss an einen Lehrer-Input / Vortrag. Die Fachbegriffe werden an der Tafel gesammelt und im Anschluss an den Vortrag von SchülerInnen zu einem eigenen Text verarbeitet. Im Sinne des kooperativen Lernens vergleichen die Lernenden anschließend ihre Ergebnisse und tauschen sich darüber aus.  Dadurch wird auch die mündliche Verwendung von Fachsprache gefestigt</a:t>
            </a:r>
            <a:r>
              <a:rPr lang="en-GB" sz="1200" kern="1200" baseline="0" dirty="0">
                <a:solidFill>
                  <a:schemeClr val="tx1"/>
                </a:solidFill>
                <a:effectLst/>
                <a:latin typeface="+mn-lt"/>
                <a:ea typeface="+mn-ea"/>
                <a:cs typeface="+mn-cs"/>
              </a:rPr>
              <a:t>. </a:t>
            </a:r>
            <a:r>
              <a:rPr lang="de-DE" b="1" noProof="0" dirty="0"/>
              <a:t>Wortkombinationen </a:t>
            </a:r>
            <a:r>
              <a:rPr lang="de-DE" b="0" noProof="0" dirty="0"/>
              <a:t>ist auch eine effektive</a:t>
            </a:r>
            <a:r>
              <a:rPr lang="de-DE" b="0" baseline="0" noProof="0" dirty="0"/>
              <a:t> metakognitive Vorgehensweise. Wenn Schülerinnen über Schlüsselkonzepte des jeweiligen Faches sprechen und schreiben können, kennen sie zweifellos das Material bzw. den Gegenstand. Wortkombinationen helfen ihnen auch, sich verschiedener Level oder Ebenen des Verstehens bewusst zu werden. Wenn sie </a:t>
            </a:r>
            <a:r>
              <a:rPr lang="de-DE" b="1" baseline="0" noProof="0" dirty="0"/>
              <a:t>nicht </a:t>
            </a:r>
            <a:r>
              <a:rPr lang="de-DE" b="0" baseline="0" noProof="0" dirty="0"/>
              <a:t>über die Begriffe sprechen und schreiben können, merken sie sofort, dass sie im Stoff zurückgehen und das Material nochmals überdenken und bearbeiten müssen. Für uns LehrerInnen ist es ebenfalls entscheidend, Gespräche und Diskussionen über Aneignungs- und Lernprozesse (hier im Wortschatzaufbau) als Teil unserer Lehraufgabe zu begreifen. </a:t>
            </a:r>
          </a:p>
          <a:p>
            <a:pPr marL="0" marR="0" indent="0" algn="l" defTabSz="914400" rtl="0" eaLnBrk="1" fontAlgn="auto" latinLnBrk="0" hangingPunct="1">
              <a:lnSpc>
                <a:spcPct val="100000"/>
              </a:lnSpc>
              <a:spcBef>
                <a:spcPts val="0"/>
              </a:spcBef>
              <a:spcAft>
                <a:spcPts val="0"/>
              </a:spcAft>
              <a:buClrTx/>
              <a:buSzTx/>
              <a:buFontTx/>
              <a:buNone/>
              <a:tabLst/>
              <a:defRPr/>
            </a:pPr>
            <a:r>
              <a:rPr lang="de-DE" b="0" baseline="0" noProof="0" dirty="0"/>
              <a:t>Solche „metakognitiven“ Diskurse oder Gespräche als Teil der Lehre unterstützt die Schülerinnen beim Verstehen wie Lernen bei ihnen funktioniert.</a:t>
            </a:r>
            <a:endParaRPr lang="de-DE" b="1" noProof="0" dirty="0"/>
          </a:p>
        </p:txBody>
      </p:sp>
      <p:sp>
        <p:nvSpPr>
          <p:cNvPr id="4" name="Foliennummernplatzhalter 3"/>
          <p:cNvSpPr>
            <a:spLocks noGrp="1"/>
          </p:cNvSpPr>
          <p:nvPr>
            <p:ph type="sldNum" sz="quarter" idx="5"/>
          </p:nvPr>
        </p:nvSpPr>
        <p:spPr/>
        <p:txBody>
          <a:bodyPr/>
          <a:lstStyle/>
          <a:p>
            <a:fld id="{F1331116-AC31-4588-BB05-E7350721AD54}" type="slidenum">
              <a:rPr lang="en-US" smtClean="0"/>
              <a:t>42</a:t>
            </a:fld>
            <a:endParaRPr lang="en-US" dirty="0"/>
          </a:p>
        </p:txBody>
      </p:sp>
    </p:spTree>
    <p:extLst>
      <p:ext uri="{BB962C8B-B14F-4D97-AF65-F5344CB8AC3E}">
        <p14:creationId xmlns:p14="http://schemas.microsoft.com/office/powerpoint/2010/main" val="1067894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3</a:t>
            </a:fld>
            <a:endParaRPr lang="en-US" dirty="0"/>
          </a:p>
        </p:txBody>
      </p:sp>
    </p:spTree>
    <p:extLst>
      <p:ext uri="{BB962C8B-B14F-4D97-AF65-F5344CB8AC3E}">
        <p14:creationId xmlns:p14="http://schemas.microsoft.com/office/powerpoint/2010/main" val="21426390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Es hat sich gezeigt, dass</a:t>
            </a:r>
            <a:r>
              <a:rPr lang="de-DE" baseline="0" dirty="0"/>
              <a:t> die Wortkombination auch eine sinnvolle Hilfe für die Lernenden ist, um Basiskonzepte für eine Klassenarbeit oder eine Prüfung zu wiederholen.</a:t>
            </a:r>
          </a:p>
          <a:p>
            <a:endParaRPr lang="de-DE" dirty="0"/>
          </a:p>
          <a:p>
            <a:r>
              <a:rPr lang="de-DE" dirty="0"/>
              <a:t>Die Aufgabe 3, die zugleich Abschlussaufgabe</a:t>
            </a:r>
            <a:r>
              <a:rPr lang="de-DE" baseline="0" dirty="0"/>
              <a:t> ist, stellt eine kleine Anwendung des vorgestellten „Werkzeuges“ zur </a:t>
            </a:r>
            <a:r>
              <a:rPr lang="de-DE" b="1" baseline="0" dirty="0"/>
              <a:t>Wortkombination als metakognitives Werkzeug </a:t>
            </a:r>
            <a:r>
              <a:rPr lang="de-DE" b="0" baseline="0" dirty="0"/>
              <a:t>dar</a:t>
            </a:r>
            <a:r>
              <a:rPr lang="de-DE" b="1" baseline="0" dirty="0"/>
              <a:t>. </a:t>
            </a:r>
          </a:p>
        </p:txBody>
      </p:sp>
      <p:sp>
        <p:nvSpPr>
          <p:cNvPr id="4" name="Foliennummernplatzhalter 3"/>
          <p:cNvSpPr>
            <a:spLocks noGrp="1"/>
          </p:cNvSpPr>
          <p:nvPr>
            <p:ph type="sldNum" sz="quarter" idx="5"/>
          </p:nvPr>
        </p:nvSpPr>
        <p:spPr/>
        <p:txBody>
          <a:bodyPr/>
          <a:lstStyle/>
          <a:p>
            <a:fld id="{F1331116-AC31-4588-BB05-E7350721AD54}" type="slidenum">
              <a:rPr lang="en-US" smtClean="0"/>
              <a:t>43</a:t>
            </a:fld>
            <a:endParaRPr lang="en-US" dirty="0"/>
          </a:p>
        </p:txBody>
      </p:sp>
    </p:spTree>
    <p:extLst>
      <p:ext uri="{BB962C8B-B14F-4D97-AF65-F5344CB8AC3E}">
        <p14:creationId xmlns:p14="http://schemas.microsoft.com/office/powerpoint/2010/main" val="1815722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6</a:t>
            </a:fld>
            <a:endParaRPr lang="en-US" dirty="0"/>
          </a:p>
        </p:txBody>
      </p:sp>
    </p:spTree>
    <p:extLst>
      <p:ext uri="{BB962C8B-B14F-4D97-AF65-F5344CB8AC3E}">
        <p14:creationId xmlns:p14="http://schemas.microsoft.com/office/powerpoint/2010/main" val="1423109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11</a:t>
            </a:fld>
            <a:endParaRPr lang="en-US" dirty="0"/>
          </a:p>
        </p:txBody>
      </p:sp>
    </p:spTree>
    <p:extLst>
      <p:ext uri="{BB962C8B-B14F-4D97-AF65-F5344CB8AC3E}">
        <p14:creationId xmlns:p14="http://schemas.microsoft.com/office/powerpoint/2010/main" val="1474325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Dieses Bild zeigt,</a:t>
            </a:r>
            <a:r>
              <a:rPr lang="en-US" baseline="0" dirty="0"/>
              <a:t> wie </a:t>
            </a:r>
            <a:r>
              <a:rPr lang="de-DE" baseline="0" noProof="0" dirty="0"/>
              <a:t>ein</a:t>
            </a:r>
            <a:r>
              <a:rPr lang="en-US" baseline="0" dirty="0"/>
              <a:t> feines Netzwerk aus Worten (und vielfältigen Bedeutungen) im menschlichen Gehirn aussehen könnte: </a:t>
            </a:r>
          </a:p>
          <a:p>
            <a:r>
              <a:rPr lang="en-US" baseline="0" dirty="0"/>
              <a:t>Ein großes Netz miteinander verbundenener größerer und kleinerer Knoten. Jeder Knoten steht für ein Wort, das sich durch die Verbindung mit weiteren Worten zu einem Begriff formt. </a:t>
            </a:r>
          </a:p>
          <a:p>
            <a:r>
              <a:rPr lang="en-US" baseline="0" dirty="0"/>
              <a:t>Eine Vielzahl von Knoten mit festen Verbindungen ist das, was wir erreichen wollen – also eine möglichst großes Wissensnetz innerhalb eines Kopfes.</a:t>
            </a:r>
          </a:p>
          <a:p>
            <a:endParaRPr lang="en-US" baseline="0" dirty="0"/>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mn-lt"/>
                <a:ea typeface="Calibri"/>
                <a:cs typeface="Times New Roman"/>
              </a:rPr>
              <a:t>Während der letzten zwanzig Jahre ist eine nicht geringe Zahl von Fachartikeln und Büchern zum Thema Wortschatzerwerb und Begriffsentwicklung erschienen, die unser theoretisches und praktisches Verständnis verbessert haben. Allerdings muss man einschränkend sagen, dass sich diese Forschung nicht unbedingt mit </a:t>
            </a:r>
            <a:r>
              <a:rPr kumimoji="0" lang="de-DE" sz="1200" b="1" i="0" u="none" strike="noStrike" kern="1200" cap="none" spc="0" normalizeH="0" baseline="0" noProof="0" dirty="0">
                <a:ln>
                  <a:noFill/>
                </a:ln>
                <a:solidFill>
                  <a:prstClr val="black"/>
                </a:solidFill>
                <a:effectLst/>
                <a:uLnTx/>
                <a:uFillTx/>
                <a:latin typeface="+mn-lt"/>
                <a:ea typeface="Calibri"/>
                <a:cs typeface="Times New Roman"/>
              </a:rPr>
              <a:t>fachlichem</a:t>
            </a:r>
            <a:r>
              <a:rPr kumimoji="0" lang="de-DE" sz="1200" b="0" i="0" u="none" strike="noStrike" kern="1200" cap="none" spc="0" normalizeH="0" baseline="0" noProof="0" dirty="0">
                <a:ln>
                  <a:noFill/>
                </a:ln>
                <a:solidFill>
                  <a:prstClr val="black"/>
                </a:solidFill>
                <a:effectLst/>
                <a:uLnTx/>
                <a:uFillTx/>
                <a:latin typeface="+mn-lt"/>
                <a:ea typeface="Calibri"/>
                <a:cs typeface="Times New Roman"/>
              </a:rPr>
              <a:t> Wortschatz und der Aneignung desselben im schulischen und unterrichtlichen Kontext bezieht, sondern auf den muttersprachlichen Spracherwerb in der Kindheit in der Familie und/oder vorschulischen Einrichtungen. Die Aneignung von Unterrichts- bzw. Fachsprache (mit ihren jeweiligen Basiskonzepten) in Schule und Ausbildung ist längst noch nicht ausreichend erforscht.</a:t>
            </a:r>
          </a:p>
          <a:p>
            <a:endParaRPr lang="en-US" baseline="0" dirty="0"/>
          </a:p>
          <a:p>
            <a:r>
              <a:rPr lang="de-DE" dirty="0"/>
              <a:t>Eine der grundlegenden Theorien hierfür ist sicherlich die Schema-Theorie, welche Bartlett bereits 1932 ausführlich dargestellt hat. Seine Forschung zeigt bis heute Auswirkungen, denn die Schema-Theorie wurde seitdem nie wiederlegt, sondern vielmehr konkretisiert, weiter untersucht und auf den Unterricht bezogen erforscht.</a:t>
            </a:r>
          </a:p>
        </p:txBody>
      </p:sp>
      <p:sp>
        <p:nvSpPr>
          <p:cNvPr id="4" name="Foliennummernplatzhalter 3"/>
          <p:cNvSpPr>
            <a:spLocks noGrp="1"/>
          </p:cNvSpPr>
          <p:nvPr>
            <p:ph type="sldNum" sz="quarter" idx="5"/>
          </p:nvPr>
        </p:nvSpPr>
        <p:spPr/>
        <p:txBody>
          <a:bodyPr/>
          <a:lstStyle/>
          <a:p>
            <a:fld id="{F1331116-AC31-4588-BB05-E7350721AD54}" type="slidenum">
              <a:rPr lang="en-US" smtClean="0"/>
              <a:t>15</a:t>
            </a:fld>
            <a:endParaRPr lang="en-US" dirty="0"/>
          </a:p>
        </p:txBody>
      </p:sp>
    </p:spTree>
    <p:extLst>
      <p:ext uri="{BB962C8B-B14F-4D97-AF65-F5344CB8AC3E}">
        <p14:creationId xmlns:p14="http://schemas.microsoft.com/office/powerpoint/2010/main" val="198424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cs typeface="Arial" pitchFamily="34" charset="0"/>
              </a:rPr>
              <a:t>Die</a:t>
            </a:r>
            <a:r>
              <a:rPr lang="nl-NL" baseline="0" dirty="0">
                <a:cs typeface="Arial" pitchFamily="34" charset="0"/>
              </a:rPr>
              <a:t> Entwicklungsstufen der Aneignung des Wortschatz sind durch zunehmend reichhaltiger und vielfältiger werdende Vernetzungen der Wörter gekennzeichnet. </a:t>
            </a:r>
          </a:p>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a:cs typeface="Arial" pitchFamily="34" charset="0"/>
              </a:rPr>
              <a:t>Wenn wir einem neuen Wort zum ersten Mal begegnen, haben wir in der Regel nur eine vage Vorstellung davon, was das Wort bezeichnen könnte oder meint. Wenn wir dem Wort dann immer wieder in verschiedenen Zusammenhängen begegnen, bauen wir ein mentales Modell oder Netzwerk der Bedeutung auf. Wir können diesen Prozess als einen Fortschritt definieren: </a:t>
            </a:r>
          </a:p>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a:cs typeface="Arial" pitchFamily="34" charset="0"/>
              </a:rPr>
              <a:t>Das Wort als Name/Bezeichnung für eine Sache oder ein Ereignis über das Wort als Teil einer Gruppe von Dingen oder Kategorien bis hin zum Wort als Teil eines ändernden Stromes oder Netzwerkes von vielfältigen Beziehungen. Das heißt, wir bewegen uns von der sichtbaren/fühlbaren Oberflächen(erkenntnis) zu einem immer tieferen Verständnis des Konzepts.</a:t>
            </a:r>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dirty="0">
                <a:cs typeface="Arial" pitchFamily="34" charset="0"/>
              </a:rPr>
              <a:t>Wortschatzerwerb basiert auf diesen drei Prinzipien.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cs typeface="Arial" pitchFamily="34" charset="0"/>
              </a:rPr>
              <a:t>Kleine Kinder lernen ihre ersten Wörter,</a:t>
            </a:r>
            <a:r>
              <a:rPr lang="nl-NL" baseline="0" dirty="0">
                <a:cs typeface="Arial" pitchFamily="34" charset="0"/>
              </a:rPr>
              <a:t> indem sie immer wieder hören, dass Dinge und Handlungen mit den gleichen Worten benannt werden.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aseline="0" dirty="0">
                <a:cs typeface="Arial" pitchFamily="34" charset="0"/>
              </a:rPr>
              <a:t>Auf der nächsten Ebene beginnen sie, Gruppen oder Kategorien von Wörtern zu bilden, die regelmäßig miteinander auftauchen, z.B. Äpfel, Birnen, Kirschen sind Obst.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aseline="0" dirty="0">
                <a:cs typeface="Arial" pitchFamily="34" charset="0"/>
              </a:rPr>
              <a:t>Auf dritter Ebene gelingt Ihnen die Vernetzung verschiedener Wörter bzw. Begriffe.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baseline="0" dirty="0">
                <a:cs typeface="Arial" pitchFamily="34" charset="0"/>
              </a:rPr>
              <a:t>Ein Wort zu lernen umfasst also den Aufbau reichhaltiger (Quer-)Verbindungen und Beziehungen, die die Wörter mit anderen Wörtern eingehen. Diese Beziehungen können inhaltlich, gegenständlich oder abstrakt, semantisch oder auch funktional/strukturell oder grammatisch sein.</a:t>
            </a:r>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17</a:t>
            </a:fld>
            <a:endParaRPr lang="en-US" dirty="0"/>
          </a:p>
        </p:txBody>
      </p:sp>
    </p:spTree>
    <p:extLst>
      <p:ext uri="{BB962C8B-B14F-4D97-AF65-F5344CB8AC3E}">
        <p14:creationId xmlns:p14="http://schemas.microsoft.com/office/powerpoint/2010/main" val="2535429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2000" b="1" dirty="0"/>
              <a:t>Alltagswörter</a:t>
            </a:r>
            <a:r>
              <a:rPr lang="de-DE" sz="2000" dirty="0"/>
              <a:t>: gebräuchliche Wörter mit eher einfacherer Wortstruktur</a:t>
            </a:r>
          </a:p>
          <a:p>
            <a:pPr marL="0" indent="0">
              <a:buNone/>
            </a:pPr>
            <a:endParaRPr lang="de-DE" sz="2000" dirty="0"/>
          </a:p>
          <a:p>
            <a:r>
              <a:rPr lang="de-DE" sz="2000" b="1" dirty="0"/>
              <a:t>Bildungswörter</a:t>
            </a:r>
            <a:r>
              <a:rPr lang="de-DE" sz="2000" dirty="0"/>
              <a:t>: höherer Grad von Unbekanntheit  / Abstraktheit, eher komplexere Wortstruktur</a:t>
            </a:r>
          </a:p>
          <a:p>
            <a:pPr marL="0" indent="0">
              <a:buNone/>
            </a:pPr>
            <a:endParaRPr lang="de-DE" sz="2000" dirty="0"/>
          </a:p>
          <a:p>
            <a:r>
              <a:rPr lang="de-DE" sz="2000" b="1" dirty="0"/>
              <a:t>Zentrale Vertreter eines Wortfeldes </a:t>
            </a:r>
            <a:r>
              <a:rPr lang="de-DE" sz="2000" dirty="0"/>
              <a:t>(Bredel &amp; Maaß 2016, 74)</a:t>
            </a:r>
          </a:p>
          <a:p>
            <a:pPr lvl="1">
              <a:buFont typeface="Arial" panose="020B0604020202020204" pitchFamily="34" charset="0"/>
              <a:buChar char="•"/>
            </a:pPr>
            <a:r>
              <a:rPr lang="de-DE" sz="2000" dirty="0"/>
              <a:t>werden häufig verwendet</a:t>
            </a:r>
          </a:p>
          <a:p>
            <a:pPr lvl="1">
              <a:buFont typeface="Arial" panose="020B0604020202020204" pitchFamily="34" charset="0"/>
              <a:buChar char="•"/>
            </a:pPr>
            <a:r>
              <a:rPr lang="de-DE" sz="2000" dirty="0"/>
              <a:t>bestehen aus wenigen Wortbausteinen, sind oft besser erfassbar als zusammengesetzte (sagen </a:t>
            </a:r>
            <a:r>
              <a:rPr lang="de-DE" sz="2000" dirty="0">
                <a:sym typeface="Wingdings" panose="05000000000000000000" pitchFamily="2" charset="2"/>
              </a:rPr>
              <a:t></a:t>
            </a:r>
            <a:r>
              <a:rPr lang="de-DE" sz="2000" dirty="0"/>
              <a:t> aussprechen)</a:t>
            </a:r>
          </a:p>
          <a:p>
            <a:pPr lvl="1">
              <a:buFont typeface="Arial" panose="020B0604020202020204" pitchFamily="34" charset="0"/>
              <a:buChar char="•"/>
            </a:pPr>
            <a:r>
              <a:rPr lang="de-DE" sz="2000" dirty="0"/>
              <a:t>können in mündlicher und schriftlicher Sprache benutzt werden</a:t>
            </a:r>
          </a:p>
          <a:p>
            <a:pPr lvl="1">
              <a:buFont typeface="Arial" panose="020B0604020202020204" pitchFamily="34" charset="0"/>
              <a:buChar char="•"/>
            </a:pPr>
            <a:r>
              <a:rPr lang="de-DE" sz="2000" dirty="0"/>
              <a:t>bezeichnen nur ihren Gegenstand und diesen möglichst genau</a:t>
            </a:r>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18</a:t>
            </a:fld>
            <a:endParaRPr lang="en-US" dirty="0"/>
          </a:p>
        </p:txBody>
      </p:sp>
    </p:spTree>
    <p:extLst>
      <p:ext uri="{BB962C8B-B14F-4D97-AF65-F5344CB8AC3E}">
        <p14:creationId xmlns:p14="http://schemas.microsoft.com/office/powerpoint/2010/main" val="2922565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solidFill>
                  <a:schemeClr val="tx1"/>
                </a:solidFill>
              </a:rPr>
              <a:t>Fachwörter tragen die Hauptinformationen der fachlichen Kommunikation</a:t>
            </a:r>
          </a:p>
          <a:p>
            <a:r>
              <a:rPr lang="de-DE" sz="1200" dirty="0">
                <a:solidFill>
                  <a:schemeClr val="tx1"/>
                </a:solidFill>
              </a:rPr>
              <a:t>Fachwortschatz ist die Grundlage zum Erwerb, Weitergabe und als Nachweis von Fachwissen</a:t>
            </a:r>
          </a:p>
          <a:p>
            <a:r>
              <a:rPr lang="de-DE" sz="1200" dirty="0">
                <a:solidFill>
                  <a:schemeClr val="tx1"/>
                </a:solidFill>
              </a:rPr>
              <a:t>Fachwörter sind exakt, eindeutig, stilistisch neutral, ökonomisch im Ausdruck, kontextautonom (Fluck 1997:35) </a:t>
            </a:r>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19</a:t>
            </a:fld>
            <a:endParaRPr lang="en-US" dirty="0"/>
          </a:p>
        </p:txBody>
      </p:sp>
    </p:spTree>
    <p:extLst>
      <p:ext uri="{BB962C8B-B14F-4D97-AF65-F5344CB8AC3E}">
        <p14:creationId xmlns:p14="http://schemas.microsoft.com/office/powerpoint/2010/main" val="3162403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7.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EEBEC6E7-68B0-4DDB-AEEF-4378954A4BCD}"/>
              </a:ext>
            </a:extLst>
          </p:cNvPr>
          <p:cNvSpPr txBox="1">
            <a:spLocks/>
          </p:cNvSpPr>
          <p:nvPr userDrawn="1"/>
        </p:nvSpPr>
        <p:spPr>
          <a:xfrm>
            <a:off x="3905464" y="3284984"/>
            <a:ext cx="5238535" cy="30054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600" b="1" dirty="0">
                <a:solidFill>
                  <a:schemeClr val="bg1"/>
                </a:solidFill>
              </a:rPr>
              <a:t>Modul :</a:t>
            </a:r>
            <a:r>
              <a:rPr lang="de-DE" sz="3600" dirty="0">
                <a:solidFill>
                  <a:schemeClr val="bg1"/>
                </a:solidFill>
              </a:rPr>
              <a:t/>
            </a:r>
            <a:br>
              <a:rPr lang="de-DE" sz="3600" dirty="0">
                <a:solidFill>
                  <a:schemeClr val="bg1"/>
                </a:solidFill>
              </a:rPr>
            </a:br>
            <a:r>
              <a:rPr lang="de-DE" sz="3600" dirty="0">
                <a:solidFill>
                  <a:schemeClr val="bg1"/>
                </a:solidFill>
              </a:rPr>
              <a:t/>
            </a:r>
            <a:br>
              <a:rPr lang="de-DE" sz="3600" dirty="0">
                <a:solidFill>
                  <a:schemeClr val="bg1"/>
                </a:solidFill>
              </a:rPr>
            </a:br>
            <a:r>
              <a:rPr lang="de-DE" sz="3600" b="1" dirty="0">
                <a:solidFill>
                  <a:schemeClr val="bg1"/>
                </a:solidFill>
              </a:rPr>
              <a:t>Block :</a:t>
            </a:r>
            <a:br>
              <a:rPr lang="de-DE" sz="3600" b="1" dirty="0">
                <a:solidFill>
                  <a:schemeClr val="bg1"/>
                </a:solidFill>
              </a:rPr>
            </a:br>
            <a:r>
              <a:rPr lang="de-DE" sz="3600" dirty="0">
                <a:solidFill>
                  <a:schemeClr val="bg1"/>
                </a:solidFill>
              </a:rPr>
              <a:t/>
            </a:r>
            <a:br>
              <a:rPr lang="de-DE" sz="3600" dirty="0">
                <a:solidFill>
                  <a:schemeClr val="bg1"/>
                </a:solidFill>
              </a:rPr>
            </a:br>
            <a:endParaRPr lang="de-DE" sz="3600" dirty="0">
              <a:solidFill>
                <a:schemeClr val="bg1"/>
              </a:solidFill>
            </a:endParaRPr>
          </a:p>
        </p:txBody>
      </p:sp>
      <p:pic>
        <p:nvPicPr>
          <p:cNvPr id="22" name="Grafik 21">
            <a:extLst>
              <a:ext uri="{FF2B5EF4-FFF2-40B4-BE49-F238E27FC236}">
                <a16:creationId xmlns:a16="http://schemas.microsoft.com/office/drawing/2014/main" id="{E7045018-2D2F-41BF-85F4-834E2CC6B2A8}"/>
              </a:ext>
            </a:extLst>
          </p:cNvPr>
          <p:cNvPicPr>
            <a:picLocks noChangeAspect="1"/>
          </p:cNvPicPr>
          <p:nvPr userDrawn="1"/>
        </p:nvPicPr>
        <p:blipFill>
          <a:blip r:embed="rId2"/>
          <a:stretch>
            <a:fillRect/>
          </a:stretch>
        </p:blipFill>
        <p:spPr>
          <a:xfrm>
            <a:off x="-36512" y="-27385"/>
            <a:ext cx="9216000" cy="6912000"/>
          </a:xfrm>
          <a:prstGeom prst="rect">
            <a:avLst/>
          </a:prstGeom>
        </p:spPr>
      </p:pic>
      <p:sp>
        <p:nvSpPr>
          <p:cNvPr id="24" name="Titel 1">
            <a:extLst>
              <a:ext uri="{FF2B5EF4-FFF2-40B4-BE49-F238E27FC236}">
                <a16:creationId xmlns:a16="http://schemas.microsoft.com/office/drawing/2014/main" id="{CAB9BD09-2F36-4DE5-AD78-03A74798FC2A}"/>
              </a:ext>
            </a:extLst>
          </p:cNvPr>
          <p:cNvSpPr>
            <a:spLocks noGrp="1"/>
          </p:cNvSpPr>
          <p:nvPr>
            <p:ph type="ctrTitle" hasCustomPrompt="1"/>
          </p:nvPr>
        </p:nvSpPr>
        <p:spPr>
          <a:xfrm>
            <a:off x="4104480" y="3356992"/>
            <a:ext cx="4788000" cy="2412000"/>
          </a:xfrm>
        </p:spPr>
        <p:txBody>
          <a:bodyPr anchor="ctr">
            <a:normAutofit/>
          </a:bodyPr>
          <a:lstStyle>
            <a:lvl1pPr algn="ctr">
              <a:defRPr sz="3600" b="1">
                <a:solidFill>
                  <a:schemeClr val="bg1"/>
                </a:solidFill>
              </a:defRPr>
            </a:lvl1pPr>
          </a:lstStyle>
          <a:p>
            <a:r>
              <a:rPr lang="de-DE" dirty="0"/>
              <a:t>Modul:</a:t>
            </a:r>
            <a:br>
              <a:rPr lang="de-DE" dirty="0"/>
            </a:br>
            <a:r>
              <a:rPr lang="de-DE" dirty="0"/>
              <a:t> </a:t>
            </a:r>
            <a:br>
              <a:rPr lang="de-DE" dirty="0"/>
            </a:br>
            <a:r>
              <a:rPr lang="de-DE" dirty="0"/>
              <a:t>Block:</a:t>
            </a:r>
          </a:p>
        </p:txBody>
      </p:sp>
      <p:sp>
        <p:nvSpPr>
          <p:cNvPr id="52" name="Rechteck 51">
            <a:extLst>
              <a:ext uri="{FF2B5EF4-FFF2-40B4-BE49-F238E27FC236}">
                <a16:creationId xmlns:a16="http://schemas.microsoft.com/office/drawing/2014/main" id="{E19AEB6A-B88B-482F-BBE0-0D2025BBF214}"/>
              </a:ext>
            </a:extLst>
          </p:cNvPr>
          <p:cNvSpPr/>
          <p:nvPr userDrawn="1"/>
        </p:nvSpPr>
        <p:spPr>
          <a:xfrm>
            <a:off x="395536" y="0"/>
            <a:ext cx="4968000" cy="18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3" name="Rechteck 52">
            <a:extLst>
              <a:ext uri="{FF2B5EF4-FFF2-40B4-BE49-F238E27FC236}">
                <a16:creationId xmlns:a16="http://schemas.microsoft.com/office/drawing/2014/main" id="{FD8A45DD-1E28-471B-B4A7-7E259981D3A9}"/>
              </a:ext>
            </a:extLst>
          </p:cNvPr>
          <p:cNvSpPr/>
          <p:nvPr userDrawn="1"/>
        </p:nvSpPr>
        <p:spPr>
          <a:xfrm>
            <a:off x="5076056" y="116632"/>
            <a:ext cx="147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4" name="Rechteck 53">
            <a:extLst>
              <a:ext uri="{FF2B5EF4-FFF2-40B4-BE49-F238E27FC236}">
                <a16:creationId xmlns:a16="http://schemas.microsoft.com/office/drawing/2014/main" id="{82DA8EDD-8D3B-4BD8-A95C-31684EA5A937}"/>
              </a:ext>
            </a:extLst>
          </p:cNvPr>
          <p:cNvSpPr/>
          <p:nvPr userDrawn="1"/>
        </p:nvSpPr>
        <p:spPr>
          <a:xfrm>
            <a:off x="6012160" y="260648"/>
            <a:ext cx="9144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5" name="TextBox 4">
            <a:extLst>
              <a:ext uri="{FF2B5EF4-FFF2-40B4-BE49-F238E27FC236}">
                <a16:creationId xmlns:a16="http://schemas.microsoft.com/office/drawing/2014/main" id="{067FF892-9326-42CC-A491-2AC13B466245}"/>
              </a:ext>
            </a:extLst>
          </p:cNvPr>
          <p:cNvSpPr txBox="1"/>
          <p:nvPr userDrawn="1"/>
        </p:nvSpPr>
        <p:spPr>
          <a:xfrm>
            <a:off x="-180528" y="44624"/>
            <a:ext cx="6804248" cy="1415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a:ea typeface="+mn-ea"/>
                <a:cs typeface="+mn-cs"/>
              </a:rPr>
              <a:t>BaCuLit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Basic Curriculum for Teachers’ In-Service Training in Content Area Literacy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Fortbildung für Lehrkräfte zur Vermittlung fachbezogener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Lese- und Schreibkompetenzen</a:t>
            </a:r>
          </a:p>
        </p:txBody>
      </p:sp>
      <p:grpSp>
        <p:nvGrpSpPr>
          <p:cNvPr id="56" name="officeArt object">
            <a:extLst>
              <a:ext uri="{FF2B5EF4-FFF2-40B4-BE49-F238E27FC236}">
                <a16:creationId xmlns:a16="http://schemas.microsoft.com/office/drawing/2014/main" id="{4ACC0FEF-2456-4A7B-8655-9A90D8706162}"/>
              </a:ext>
            </a:extLst>
          </p:cNvPr>
          <p:cNvGrpSpPr>
            <a:grpSpLocks/>
          </p:cNvGrpSpPr>
          <p:nvPr userDrawn="1"/>
        </p:nvGrpSpPr>
        <p:grpSpPr>
          <a:xfrm flipH="1">
            <a:off x="755576" y="565777"/>
            <a:ext cx="6032500" cy="37742"/>
            <a:chOff x="-1" y="0"/>
            <a:chExt cx="6032500" cy="37742"/>
          </a:xfrm>
        </p:grpSpPr>
        <p:cxnSp>
          <p:nvCxnSpPr>
            <p:cNvPr id="57" name="Shape 1073741838">
              <a:extLst>
                <a:ext uri="{FF2B5EF4-FFF2-40B4-BE49-F238E27FC236}">
                  <a16:creationId xmlns:a16="http://schemas.microsoft.com/office/drawing/2014/main" id="{FC019192-C254-4F56-802B-7F760BFB4F82}"/>
                </a:ext>
              </a:extLst>
            </p:cNvPr>
            <p:cNvCxnSpPr/>
            <p:nvPr/>
          </p:nvCxnSpPr>
          <p:spPr>
            <a:xfrm>
              <a:off x="4829048" y="18870"/>
              <a:ext cx="1200605" cy="1"/>
            </a:xfrm>
            <a:prstGeom prst="line">
              <a:avLst/>
            </a:prstGeom>
            <a:noFill/>
            <a:ln w="38100" cap="flat">
              <a:solidFill>
                <a:srgbClr val="D0D0E1"/>
              </a:solidFill>
              <a:prstDash val="solid"/>
              <a:miter lim="400000"/>
            </a:ln>
            <a:effectLst/>
          </p:spPr>
        </p:cxnSp>
        <p:cxnSp>
          <p:nvCxnSpPr>
            <p:cNvPr id="58" name="Shape 1073741839">
              <a:extLst>
                <a:ext uri="{FF2B5EF4-FFF2-40B4-BE49-F238E27FC236}">
                  <a16:creationId xmlns:a16="http://schemas.microsoft.com/office/drawing/2014/main" id="{593FFC4A-72E7-41D0-B148-800177093FC2}"/>
                </a:ext>
              </a:extLst>
            </p:cNvPr>
            <p:cNvCxnSpPr/>
            <p:nvPr/>
          </p:nvCxnSpPr>
          <p:spPr>
            <a:xfrm>
              <a:off x="22361" y="18870"/>
              <a:ext cx="1203380" cy="1"/>
            </a:xfrm>
            <a:prstGeom prst="line">
              <a:avLst/>
            </a:prstGeom>
            <a:noFill/>
            <a:ln w="38100" cap="flat">
              <a:solidFill>
                <a:srgbClr val="9EAECD"/>
              </a:solidFill>
              <a:prstDash val="solid"/>
              <a:miter lim="400000"/>
            </a:ln>
            <a:effectLst/>
          </p:spPr>
        </p:cxnSp>
        <p:grpSp>
          <p:nvGrpSpPr>
            <p:cNvPr id="59" name="Group 1073741848">
              <a:extLst>
                <a:ext uri="{FF2B5EF4-FFF2-40B4-BE49-F238E27FC236}">
                  <a16:creationId xmlns:a16="http://schemas.microsoft.com/office/drawing/2014/main" id="{0BADB378-D455-452F-A20F-72C2BBD812EC}"/>
                </a:ext>
              </a:extLst>
            </p:cNvPr>
            <p:cNvGrpSpPr/>
            <p:nvPr/>
          </p:nvGrpSpPr>
          <p:grpSpPr>
            <a:xfrm>
              <a:off x="-1" y="0"/>
              <a:ext cx="6032500" cy="37742"/>
              <a:chOff x="0" y="0"/>
              <a:chExt cx="6032500" cy="37742"/>
            </a:xfrm>
          </p:grpSpPr>
          <p:cxnSp>
            <p:nvCxnSpPr>
              <p:cNvPr id="60" name="Shape 1073741840">
                <a:extLst>
                  <a:ext uri="{FF2B5EF4-FFF2-40B4-BE49-F238E27FC236}">
                    <a16:creationId xmlns:a16="http://schemas.microsoft.com/office/drawing/2014/main" id="{F8108661-A0D2-4EEA-8340-5F3EBCA83B68}"/>
                  </a:ext>
                </a:extLst>
              </p:cNvPr>
              <p:cNvCxnSpPr/>
              <p:nvPr/>
            </p:nvCxnSpPr>
            <p:spPr>
              <a:xfrm>
                <a:off x="2428877" y="18870"/>
                <a:ext cx="1200912" cy="1"/>
              </a:xfrm>
              <a:prstGeom prst="line">
                <a:avLst/>
              </a:prstGeom>
              <a:noFill/>
              <a:ln w="38100" cap="flat">
                <a:solidFill>
                  <a:srgbClr val="6C899F"/>
                </a:solidFill>
                <a:prstDash val="solid"/>
                <a:miter lim="400000"/>
              </a:ln>
              <a:effectLst/>
            </p:spPr>
          </p:cxnSp>
          <p:grpSp>
            <p:nvGrpSpPr>
              <p:cNvPr id="61" name="Group 1073741847">
                <a:extLst>
                  <a:ext uri="{FF2B5EF4-FFF2-40B4-BE49-F238E27FC236}">
                    <a16:creationId xmlns:a16="http://schemas.microsoft.com/office/drawing/2014/main" id="{D0BAD502-76C0-4067-99EB-2BEBD65155EB}"/>
                  </a:ext>
                </a:extLst>
              </p:cNvPr>
              <p:cNvGrpSpPr/>
              <p:nvPr/>
            </p:nvGrpSpPr>
            <p:grpSpPr>
              <a:xfrm>
                <a:off x="0" y="0"/>
                <a:ext cx="6032500" cy="37742"/>
                <a:chOff x="0" y="0"/>
                <a:chExt cx="6032500" cy="37741"/>
              </a:xfrm>
            </p:grpSpPr>
            <p:sp>
              <p:nvSpPr>
                <p:cNvPr id="62" name="Shape 1073741841">
                  <a:extLst>
                    <a:ext uri="{FF2B5EF4-FFF2-40B4-BE49-F238E27FC236}">
                      <a16:creationId xmlns:a16="http://schemas.microsoft.com/office/drawing/2014/main" id="{0A79893F-9EFA-41B6-88CD-FE0FABBC209C}"/>
                    </a:ext>
                  </a:extLst>
                </p:cNvPr>
                <p:cNvSpPr/>
                <p:nvPr/>
              </p:nvSpPr>
              <p:spPr>
                <a:xfrm>
                  <a:off x="600008" y="0"/>
                  <a:ext cx="1258004" cy="37741"/>
                </a:xfrm>
                <a:prstGeom prst="rect">
                  <a:avLst/>
                </a:prstGeom>
                <a:gradFill flip="none" rotWithShape="1">
                  <a:gsLst>
                    <a:gs pos="0">
                      <a:srgbClr val="9EAECD"/>
                    </a:gs>
                    <a:gs pos="100000">
                      <a:srgbClr val="8EC2CD"/>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3" name="Shape 1073741842">
                  <a:extLst>
                    <a:ext uri="{FF2B5EF4-FFF2-40B4-BE49-F238E27FC236}">
                      <a16:creationId xmlns:a16="http://schemas.microsoft.com/office/drawing/2014/main" id="{98465935-59BB-40BB-B002-C0829807032A}"/>
                    </a:ext>
                  </a:extLst>
                </p:cNvPr>
                <p:cNvSpPr/>
                <p:nvPr/>
              </p:nvSpPr>
              <p:spPr>
                <a:xfrm>
                  <a:off x="1858011" y="0"/>
                  <a:ext cx="1258004" cy="37741"/>
                </a:xfrm>
                <a:prstGeom prst="rect">
                  <a:avLst/>
                </a:prstGeom>
                <a:gradFill flip="none" rotWithShape="1">
                  <a:gsLst>
                    <a:gs pos="0">
                      <a:srgbClr val="8EC2CD"/>
                    </a:gs>
                    <a:gs pos="100000">
                      <a:srgbClr val="6C899F"/>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4" name="Shape 1073741843">
                  <a:extLst>
                    <a:ext uri="{FF2B5EF4-FFF2-40B4-BE49-F238E27FC236}">
                      <a16:creationId xmlns:a16="http://schemas.microsoft.com/office/drawing/2014/main" id="{4CA34D7F-B787-4E51-9E90-C3F9AA89F487}"/>
                    </a:ext>
                  </a:extLst>
                </p:cNvPr>
                <p:cNvSpPr/>
                <p:nvPr/>
              </p:nvSpPr>
              <p:spPr>
                <a:xfrm>
                  <a:off x="0" y="0"/>
                  <a:ext cx="600009" cy="37741"/>
                </a:xfrm>
                <a:prstGeom prst="rect">
                  <a:avLst/>
                </a:prstGeom>
                <a:gradFill flip="none" rotWithShape="1">
                  <a:gsLst>
                    <a:gs pos="0">
                      <a:srgbClr val="9EAECD"/>
                    </a:gs>
                    <a:gs pos="100000">
                      <a:srgbClr val="FFFFFF"/>
                    </a:gs>
                  </a:gsLst>
                  <a:lin ang="1080000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Shape 1073741844">
                  <a:extLst>
                    <a:ext uri="{FF2B5EF4-FFF2-40B4-BE49-F238E27FC236}">
                      <a16:creationId xmlns:a16="http://schemas.microsoft.com/office/drawing/2014/main" id="{C4A99F5C-035B-4632-BCC3-A2DDD4ED28AE}"/>
                    </a:ext>
                  </a:extLst>
                </p:cNvPr>
                <p:cNvSpPr/>
                <p:nvPr/>
              </p:nvSpPr>
              <p:spPr>
                <a:xfrm>
                  <a:off x="3300871" y="0"/>
                  <a:ext cx="1258004" cy="37741"/>
                </a:xfrm>
                <a:prstGeom prst="rect">
                  <a:avLst/>
                </a:prstGeom>
                <a:gradFill flip="none" rotWithShape="1">
                  <a:gsLst>
                    <a:gs pos="0">
                      <a:srgbClr val="6C899F"/>
                    </a:gs>
                    <a:gs pos="100000">
                      <a:srgbClr val="5B3150"/>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Shape 1073741845">
                  <a:extLst>
                    <a:ext uri="{FF2B5EF4-FFF2-40B4-BE49-F238E27FC236}">
                      <a16:creationId xmlns:a16="http://schemas.microsoft.com/office/drawing/2014/main" id="{70B573C6-678B-4F23-B664-976CCB27C232}"/>
                    </a:ext>
                  </a:extLst>
                </p:cNvPr>
                <p:cNvSpPr/>
                <p:nvPr/>
              </p:nvSpPr>
              <p:spPr>
                <a:xfrm>
                  <a:off x="4436776" y="0"/>
                  <a:ext cx="1258004" cy="37741"/>
                </a:xfrm>
                <a:prstGeom prst="rect">
                  <a:avLst/>
                </a:prstGeom>
                <a:gradFill flip="none" rotWithShape="1">
                  <a:gsLst>
                    <a:gs pos="0">
                      <a:srgbClr val="5B3150"/>
                    </a:gs>
                    <a:gs pos="100000">
                      <a:srgbClr val="D0D0E1"/>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7" name="Shape 1073741846">
                  <a:extLst>
                    <a:ext uri="{FF2B5EF4-FFF2-40B4-BE49-F238E27FC236}">
                      <a16:creationId xmlns:a16="http://schemas.microsoft.com/office/drawing/2014/main" id="{1BF5E88F-2FC4-4257-8746-BDE0525E661F}"/>
                    </a:ext>
                  </a:extLst>
                </p:cNvPr>
                <p:cNvSpPr/>
                <p:nvPr/>
              </p:nvSpPr>
              <p:spPr>
                <a:xfrm>
                  <a:off x="5833074" y="0"/>
                  <a:ext cx="199426" cy="37741"/>
                </a:xfrm>
                <a:prstGeom prst="rect">
                  <a:avLst/>
                </a:prstGeom>
                <a:gradFill flip="none" rotWithShape="1">
                  <a:gsLst>
                    <a:gs pos="0">
                      <a:srgbClr val="D0D0E1"/>
                    </a:gs>
                    <a:gs pos="100000">
                      <a:srgbClr val="FFFFFF"/>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grpSp>
      <p:sp>
        <p:nvSpPr>
          <p:cNvPr id="68" name="Ellipse 67">
            <a:extLst>
              <a:ext uri="{FF2B5EF4-FFF2-40B4-BE49-F238E27FC236}">
                <a16:creationId xmlns:a16="http://schemas.microsoft.com/office/drawing/2014/main" id="{75B9C175-99BA-4CA6-A687-F7421CA58DC8}"/>
              </a:ext>
            </a:extLst>
          </p:cNvPr>
          <p:cNvSpPr/>
          <p:nvPr userDrawn="1"/>
        </p:nvSpPr>
        <p:spPr>
          <a:xfrm>
            <a:off x="1043608" y="2276872"/>
            <a:ext cx="2196000" cy="21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a:extLst>
              <a:ext uri="{FF2B5EF4-FFF2-40B4-BE49-F238E27FC236}">
                <a16:creationId xmlns:a16="http://schemas.microsoft.com/office/drawing/2014/main" id="{54129632-949F-4D97-A3FE-2FF5544D29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4942" y="6123112"/>
            <a:ext cx="2589041" cy="720000"/>
          </a:xfrm>
          <a:prstGeom prst="rect">
            <a:avLst/>
          </a:prstGeom>
        </p:spPr>
      </p:pic>
      <p:sp>
        <p:nvSpPr>
          <p:cNvPr id="12" name="Rectangle 11">
            <a:extLst>
              <a:ext uri="{FF2B5EF4-FFF2-40B4-BE49-F238E27FC236}">
                <a16:creationId xmlns:a16="http://schemas.microsoft.com/office/drawing/2014/main" id="{70E46542-C9B7-4CFF-BED5-9DF778157336}"/>
              </a:ext>
            </a:extLst>
          </p:cNvPr>
          <p:cNvSpPr>
            <a:spLocks noChangeArrowheads="1"/>
          </p:cNvSpPr>
          <p:nvPr userDrawn="1"/>
        </p:nvSpPr>
        <p:spPr bwMode="auto">
          <a:xfrm>
            <a:off x="4427984" y="594586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dirty="0"/>
          </a:p>
        </p:txBody>
      </p:sp>
      <p:pic>
        <p:nvPicPr>
          <p:cNvPr id="1034" name="Grafik 6" descr="Creative Commons Lizenzvertrag">
            <a:extLst>
              <a:ext uri="{FF2B5EF4-FFF2-40B4-BE49-F238E27FC236}">
                <a16:creationId xmlns:a16="http://schemas.microsoft.com/office/drawing/2014/main" id="{2FBF8664-4987-463F-929A-3580E5CC521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64288" y="643989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4B480266-D6C6-420E-A6D2-66D4DA882FB5}"/>
              </a:ext>
            </a:extLst>
          </p:cNvPr>
          <p:cNvSpPr>
            <a:spLocks noChangeArrowheads="1"/>
          </p:cNvSpPr>
          <p:nvPr userDrawn="1"/>
        </p:nvSpPr>
        <p:spPr bwMode="auto">
          <a:xfrm>
            <a:off x="7969242" y="638747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chemeClr val="bg1"/>
                </a:solidFill>
                <a:effectLst/>
              </a:rPr>
              <a:t> </a:t>
            </a:r>
            <a:endParaRPr kumimoji="0" lang="de-DE" altLang="de-DE" sz="2000" b="0" i="0" u="none" strike="noStrike" cap="none" normalizeH="0" baseline="0" dirty="0">
              <a:ln>
                <a:noFill/>
              </a:ln>
              <a:solidFill>
                <a:schemeClr val="bg1"/>
              </a:solidFill>
              <a:effectLst/>
              <a:latin typeface="Arial" panose="020B0604020202020204" pitchFamily="34" charset="0"/>
            </a:endParaRPr>
          </a:p>
        </p:txBody>
      </p:sp>
      <p:pic>
        <p:nvPicPr>
          <p:cNvPr id="27" name="Grafik 26">
            <a:extLst>
              <a:ext uri="{FF2B5EF4-FFF2-40B4-BE49-F238E27FC236}">
                <a16:creationId xmlns:a16="http://schemas.microsoft.com/office/drawing/2014/main" id="{C6E2295A-6F85-4678-8FDD-98CF9EA6894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3608" y="1711385"/>
            <a:ext cx="2195276" cy="2188800"/>
          </a:xfrm>
          <a:prstGeom prst="rect">
            <a:avLst/>
          </a:prstGeom>
        </p:spPr>
      </p:pic>
    </p:spTree>
    <p:extLst>
      <p:ext uri="{BB962C8B-B14F-4D97-AF65-F5344CB8AC3E}">
        <p14:creationId xmlns:p14="http://schemas.microsoft.com/office/powerpoint/2010/main" val="1477645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er-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CA81B279-628F-4FAA-9791-A8AF01F0C1E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9935"/>
            <a:ext cx="1836000" cy="1836000"/>
          </a:xfrm>
          <a:prstGeom prst="rect">
            <a:avLst/>
          </a:prstGeom>
        </p:spPr>
      </p:pic>
      <p:pic>
        <p:nvPicPr>
          <p:cNvPr id="15" name="Grafik 6" descr="Creative Commons Lizenzvertrag">
            <a:extLst>
              <a:ext uri="{FF2B5EF4-FFF2-40B4-BE49-F238E27FC236}">
                <a16:creationId xmlns:a16="http://schemas.microsoft.com/office/drawing/2014/main" id="{36E0FCD5-7A19-41B6-AE2E-A9C0A278802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6C620641-F643-4128-845D-AEE1C9B4C02F}"/>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4DA0D405-0257-4B75-9484-92A6E3F3DB4B}"/>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F768F243-308D-4690-8B67-5CFF5B270E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58ECBB5A-B37A-4FD7-A9E7-38297A579A5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453962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ink-Pair-Shar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8" name="Grafik 7" descr="Ein Bild, das LEGO, Spielzeug enthält.&#10;&#10;Automatisch generierte Beschreibung">
            <a:extLst>
              <a:ext uri="{FF2B5EF4-FFF2-40B4-BE49-F238E27FC236}">
                <a16:creationId xmlns:a16="http://schemas.microsoft.com/office/drawing/2014/main" id="{0E7FFCAC-CE19-47EF-8AF3-9B3294F62D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a16="http://schemas.microsoft.com/office/drawing/2014/main" id="{1E63925C-7A48-4D7F-99C6-EB28BA814CB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44D1F88E-CC15-48E3-92C9-6B8C6057C353}"/>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BA58DBEC-25EC-4417-A137-70ED785EBB1A}"/>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id="{433B7C47-1D6D-494B-9182-F47CF7A80D3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22A3EF67-1901-4360-8C20-65A7B3CA2C3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982273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ink-Pair-Shar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14" descr="Ein Bild, das LEGO, Spielzeug enthält.&#10;&#10;Automatisch generierte Beschreibung">
            <a:extLst>
              <a:ext uri="{FF2B5EF4-FFF2-40B4-BE49-F238E27FC236}">
                <a16:creationId xmlns:a16="http://schemas.microsoft.com/office/drawing/2014/main" id="{D2ABE451-5EAD-4263-8C9C-99D0EF6AF7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a16="http://schemas.microsoft.com/office/drawing/2014/main" id="{3DC0D342-D802-4279-B6C8-59F5096A094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7E023F70-480E-4E45-90C3-D76D812159A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BDB57E82-7268-4B69-B252-5A178EAA0C03}"/>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28C176FD-A08B-4A33-A48D-F668BB25607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C6D90003-D8EC-4E7D-9D27-FE743B467BD9}"/>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798556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seauftra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a:extLst>
              <a:ext uri="{FF2B5EF4-FFF2-40B4-BE49-F238E27FC236}">
                <a16:creationId xmlns:a16="http://schemas.microsoft.com/office/drawing/2014/main" id="{60E1F306-6308-4B43-8A4B-D0C76DCA76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2504" y="1071277"/>
            <a:ext cx="1836000" cy="1836000"/>
          </a:xfrm>
          <a:prstGeom prst="rect">
            <a:avLst/>
          </a:prstGeom>
        </p:spPr>
      </p:pic>
      <p:sp>
        <p:nvSpPr>
          <p:cNvPr id="13" name="Textplatzhalter 14">
            <a:extLst>
              <a:ext uri="{FF2B5EF4-FFF2-40B4-BE49-F238E27FC236}">
                <a16:creationId xmlns:a16="http://schemas.microsoft.com/office/drawing/2014/main" id="{8B40609A-0508-4DA8-9C0B-5280A878DA6C}"/>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2196563B-B75D-4C55-8EF9-DD237CBF2F8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E5A72512-FB75-445F-995C-63DB89A470A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24B48BCE-B39C-47EB-AB5A-CF16057D152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B9A9AEAF-C700-401A-957A-2DB5178D25A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4E90405C-655F-4D7A-9077-5C4D799DB81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516452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rbeitsauftrag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4" name="Grafik 13">
            <a:extLst>
              <a:ext uri="{FF2B5EF4-FFF2-40B4-BE49-F238E27FC236}">
                <a16:creationId xmlns:a16="http://schemas.microsoft.com/office/drawing/2014/main" id="{D6CDFC70-19B7-4CFA-B0A2-D83FCDAF81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8304" y="1082267"/>
            <a:ext cx="1836000" cy="1836000"/>
          </a:xfrm>
          <a:prstGeom prst="rect">
            <a:avLst/>
          </a:prstGeom>
        </p:spPr>
      </p:pic>
      <p:sp>
        <p:nvSpPr>
          <p:cNvPr id="13" name="Textplatzhalter 14">
            <a:extLst>
              <a:ext uri="{FF2B5EF4-FFF2-40B4-BE49-F238E27FC236}">
                <a16:creationId xmlns:a16="http://schemas.microsoft.com/office/drawing/2014/main" id="{21A22438-095C-4858-8879-0689BD8237D3}"/>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6" descr="Creative Commons Lizenzvertrag">
            <a:extLst>
              <a:ext uri="{FF2B5EF4-FFF2-40B4-BE49-F238E27FC236}">
                <a16:creationId xmlns:a16="http://schemas.microsoft.com/office/drawing/2014/main" id="{A7B8408C-AD5A-4C5C-974D-4E80AC94773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46960414-6B28-4829-B88C-C87FDB2771F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C4AD15E9-F32B-452C-B86B-2B59746F666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DDC21F11-B9F2-4D2E-A2BC-70797FE801B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E8A29F57-0457-49F3-AF0E-20172F077730}"/>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525051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inwei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a:extLst>
              <a:ext uri="{FF2B5EF4-FFF2-40B4-BE49-F238E27FC236}">
                <a16:creationId xmlns:a16="http://schemas.microsoft.com/office/drawing/2014/main" id="{EE6EB5C9-0708-44D5-A2C3-2AB42792AD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2728" y="1071907"/>
            <a:ext cx="1836000" cy="1836000"/>
          </a:xfrm>
          <a:prstGeom prst="rect">
            <a:avLst/>
          </a:prstGeom>
        </p:spPr>
      </p:pic>
      <p:sp>
        <p:nvSpPr>
          <p:cNvPr id="13" name="Textplatzhalter 14">
            <a:extLst>
              <a:ext uri="{FF2B5EF4-FFF2-40B4-BE49-F238E27FC236}">
                <a16:creationId xmlns:a16="http://schemas.microsoft.com/office/drawing/2014/main" id="{CDA6299B-89D9-4805-907D-E32EF8B0FA4D}"/>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3A6C2456-52F5-4AC8-AA86-B20896E4B1C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0D87EB89-7415-4011-A532-2C05377BF8D5}"/>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6BDB3EEC-536C-462B-9F4D-6AD25B8DE8C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2896381F-F6C6-4D42-AF87-922F197A8B0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B638A8A5-F117-4746-898E-175420F451A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617871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ernet-Link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a:extLst>
              <a:ext uri="{FF2B5EF4-FFF2-40B4-BE49-F238E27FC236}">
                <a16:creationId xmlns:a16="http://schemas.microsoft.com/office/drawing/2014/main" id="{44597C96-7B23-4B84-B810-BF9F08C7D4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4512" y="1087160"/>
            <a:ext cx="1836000" cy="1836000"/>
          </a:xfrm>
          <a:prstGeom prst="rect">
            <a:avLst/>
          </a:prstGeom>
        </p:spPr>
      </p:pic>
      <p:sp>
        <p:nvSpPr>
          <p:cNvPr id="13" name="Textplatzhalter 14">
            <a:extLst>
              <a:ext uri="{FF2B5EF4-FFF2-40B4-BE49-F238E27FC236}">
                <a16:creationId xmlns:a16="http://schemas.microsoft.com/office/drawing/2014/main" id="{4FA1809B-6AE2-4AFE-98EF-1498568080A6}"/>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9840D880-A173-4306-9E4E-159D87CF4DC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C7C042CA-074F-4CCE-8A56-98C64CE33A3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EC64AD68-37BF-4675-9636-2A617C5984C2}"/>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4066D2BA-5519-426E-8221-FF228DE02A3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60B6933E-C002-40F9-828F-BC2E28FC59F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199388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teraturtipp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descr="Ein Bild, das Buch, Regal, drinnen enthält.&#10;&#10;Automatisch generierte Beschreibung">
            <a:extLst>
              <a:ext uri="{FF2B5EF4-FFF2-40B4-BE49-F238E27FC236}">
                <a16:creationId xmlns:a16="http://schemas.microsoft.com/office/drawing/2014/main" id="{49E62309-8C5C-4491-86BF-0F34AB7326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3213" y="1057023"/>
            <a:ext cx="1836000" cy="1836000"/>
          </a:xfrm>
          <a:prstGeom prst="rect">
            <a:avLst/>
          </a:prstGeom>
        </p:spPr>
      </p:pic>
      <p:sp>
        <p:nvSpPr>
          <p:cNvPr id="13" name="Textplatzhalter 14">
            <a:extLst>
              <a:ext uri="{FF2B5EF4-FFF2-40B4-BE49-F238E27FC236}">
                <a16:creationId xmlns:a16="http://schemas.microsoft.com/office/drawing/2014/main" id="{62A3635D-CAEA-40C2-B2E2-247BB139D4A8}"/>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10453BE8-76F5-4DB3-94E4-DAFD993A51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B6188A4B-524B-4442-86B0-810E3E891614}"/>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1F559F8F-56EF-4C72-B434-64AFF9A1A57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7BE69D21-C693-4B0E-8804-A28C38F0B52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1B825C18-C77C-434D-A2EF-E4625D12834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504393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descr="Ein Bild, das Automat enthält.&#10;&#10;Automatisch generierte Beschreibung">
            <a:extLst>
              <a:ext uri="{FF2B5EF4-FFF2-40B4-BE49-F238E27FC236}">
                <a16:creationId xmlns:a16="http://schemas.microsoft.com/office/drawing/2014/main" id="{357EE6E9-7C71-44AD-8E49-F617C38887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7272" y="1330448"/>
            <a:ext cx="4320000" cy="4320000"/>
          </a:xfrm>
          <a:prstGeom prst="rect">
            <a:avLst/>
          </a:prstGeom>
        </p:spPr>
      </p:pic>
      <p:pic>
        <p:nvPicPr>
          <p:cNvPr id="8" name="Grafik 7">
            <a:extLst>
              <a:ext uri="{FF2B5EF4-FFF2-40B4-BE49-F238E27FC236}">
                <a16:creationId xmlns:a16="http://schemas.microsoft.com/office/drawing/2014/main" id="{896A8F2E-58CB-4414-B94F-217AB90C690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54359" y="1612843"/>
            <a:ext cx="3416440" cy="3416440"/>
          </a:xfrm>
          <a:prstGeom prst="rect">
            <a:avLst/>
          </a:prstGeom>
        </p:spPr>
      </p:pic>
      <p:pic>
        <p:nvPicPr>
          <p:cNvPr id="13" name="Grafik 6" descr="Creative Commons Lizenzvertrag">
            <a:extLst>
              <a:ext uri="{FF2B5EF4-FFF2-40B4-BE49-F238E27FC236}">
                <a16:creationId xmlns:a16="http://schemas.microsoft.com/office/drawing/2014/main" id="{6351C348-0E9B-4562-AC2C-DE0DFACFD2D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18C5DF38-9C88-4EE0-949B-E7AED631594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B41EE7F0-E636-4588-9B0A-6F283FC8AF46}"/>
              </a:ext>
            </a:extLst>
          </p:cNvPr>
          <p:cNvSpPr txBox="1">
            <a:spLocks/>
          </p:cNvSpPr>
          <p:nvPr userDrawn="1"/>
        </p:nvSpPr>
        <p:spPr>
          <a:xfrm>
            <a:off x="323528" y="10990"/>
            <a:ext cx="7926184" cy="106028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r>
              <a:rPr lang="de-DE" dirty="0"/>
              <a:t>Kaffee- bzw. Teepause</a:t>
            </a:r>
          </a:p>
        </p:txBody>
      </p:sp>
      <p:pic>
        <p:nvPicPr>
          <p:cNvPr id="16" name="Grafik 15">
            <a:extLst>
              <a:ext uri="{FF2B5EF4-FFF2-40B4-BE49-F238E27FC236}">
                <a16:creationId xmlns:a16="http://schemas.microsoft.com/office/drawing/2014/main" id="{340009F4-6C00-4822-930F-1C66B3F8554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5053112D-5483-4582-AE9A-8849A38A5BC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316542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ragen TN">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descr="Ein Bild, das LEGO, Spielzeug enthält.&#10;&#10;Automatisch generierte Beschreibung">
            <a:extLst>
              <a:ext uri="{FF2B5EF4-FFF2-40B4-BE49-F238E27FC236}">
                <a16:creationId xmlns:a16="http://schemas.microsoft.com/office/drawing/2014/main" id="{DE750C04-5A6A-4E29-8EB2-ED4AC60E0E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5715" y="1124744"/>
            <a:ext cx="5112568" cy="5112568"/>
          </a:xfrm>
          <a:prstGeom prst="rect">
            <a:avLst/>
          </a:prstGeom>
        </p:spPr>
      </p:pic>
      <p:pic>
        <p:nvPicPr>
          <p:cNvPr id="10" name="Grafik 6" descr="Creative Commons Lizenzvertrag">
            <a:extLst>
              <a:ext uri="{FF2B5EF4-FFF2-40B4-BE49-F238E27FC236}">
                <a16:creationId xmlns:a16="http://schemas.microsoft.com/office/drawing/2014/main" id="{53E2A491-2E65-459A-91FB-F42819830EB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14C9267E-2E83-4158-AEDF-6F54EA640A8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18467627-49D8-4AD8-BA12-17B028F3215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id="{3CECFFB4-5123-45D4-802A-7D518D822D1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01D5856F-FA6F-47F7-8901-A007EA7DB93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5487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20032"/>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3" name="Grafik 2">
            <a:extLst>
              <a:ext uri="{FF2B5EF4-FFF2-40B4-BE49-F238E27FC236}">
                <a16:creationId xmlns:a16="http://schemas.microsoft.com/office/drawing/2014/main" id="{F892ED4D-FE09-466F-A4A7-DD507060E9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id="{7ACD2F1E-F434-4A6B-9059-F89076F9702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pic>
        <p:nvPicPr>
          <p:cNvPr id="10" name="Grafik 6" descr="Creative Commons Lizenzvertrag">
            <a:extLst>
              <a:ext uri="{FF2B5EF4-FFF2-40B4-BE49-F238E27FC236}">
                <a16:creationId xmlns:a16="http://schemas.microsoft.com/office/drawing/2014/main" id="{F12053D1-6F03-4C8F-8467-1F790D1A1DC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E065FCE-EAF4-4612-8932-C5FE54D360D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4" name="Titel 4">
            <a:extLst>
              <a:ext uri="{FF2B5EF4-FFF2-40B4-BE49-F238E27FC236}">
                <a16:creationId xmlns:a16="http://schemas.microsoft.com/office/drawing/2014/main" id="{DF3C2912-F5A8-4AC4-BDA2-E1B6EAE0E34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spTree>
    <p:extLst>
      <p:ext uri="{BB962C8B-B14F-4D97-AF65-F5344CB8AC3E}">
        <p14:creationId xmlns:p14="http://schemas.microsoft.com/office/powerpoint/2010/main" val="1501454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orstell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pic>
        <p:nvPicPr>
          <p:cNvPr id="12" name="Grafik 11">
            <a:extLst>
              <a:ext uri="{FF2B5EF4-FFF2-40B4-BE49-F238E27FC236}">
                <a16:creationId xmlns:a16="http://schemas.microsoft.com/office/drawing/2014/main" id="{BBE47BC9-124E-427A-A0E5-155A78C270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08872" y="1293571"/>
            <a:ext cx="2926259" cy="4865835"/>
          </a:xfrm>
          <a:prstGeom prst="rect">
            <a:avLst/>
          </a:prstGeom>
        </p:spPr>
      </p:pic>
      <p:sp>
        <p:nvSpPr>
          <p:cNvPr id="13" name="TextBox 4">
            <a:extLst>
              <a:ext uri="{FF2B5EF4-FFF2-40B4-BE49-F238E27FC236}">
                <a16:creationId xmlns:a16="http://schemas.microsoft.com/office/drawing/2014/main" id="{9F13EA7F-75DF-4A1D-A198-54692D68067E}"/>
              </a:ext>
            </a:extLst>
          </p:cNvPr>
          <p:cNvSpPr txBox="1"/>
          <p:nvPr userDrawn="1"/>
        </p:nvSpPr>
        <p:spPr>
          <a:xfrm>
            <a:off x="1" y="6519446"/>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9" name="Titel 4">
            <a:extLst>
              <a:ext uri="{FF2B5EF4-FFF2-40B4-BE49-F238E27FC236}">
                <a16:creationId xmlns:a16="http://schemas.microsoft.com/office/drawing/2014/main" id="{E0B4106C-A632-4F25-8ACB-9E6F9D6439B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0" name="Grafik 9">
            <a:extLst>
              <a:ext uri="{FF2B5EF4-FFF2-40B4-BE49-F238E27FC236}">
                <a16:creationId xmlns:a16="http://schemas.microsoft.com/office/drawing/2014/main" id="{DAF949DD-23F6-46DA-9B86-9D48DA902D7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5" name="Foliennummernplatzhalter 3">
            <a:extLst>
              <a:ext uri="{FF2B5EF4-FFF2-40B4-BE49-F238E27FC236}">
                <a16:creationId xmlns:a16="http://schemas.microsoft.com/office/drawing/2014/main" id="{0AA2403F-D8A2-4086-8D34-0CBDC5504AF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36027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rbeitsfolie">
    <p:spTree>
      <p:nvGrpSpPr>
        <p:cNvPr id="1" name=""/>
        <p:cNvGrpSpPr/>
        <p:nvPr/>
      </p:nvGrpSpPr>
      <p:grpSpPr>
        <a:xfrm>
          <a:off x="0" y="0"/>
          <a:ext cx="0" cy="0"/>
          <a:chOff x="0" y="0"/>
          <a:chExt cx="0" cy="0"/>
        </a:xfrm>
      </p:grpSpPr>
      <p:sp>
        <p:nvSpPr>
          <p:cNvPr id="16" name="Parallelogram 8">
            <a:extLst>
              <a:ext uri="{FF2B5EF4-FFF2-40B4-BE49-F238E27FC236}">
                <a16:creationId xmlns:a16="http://schemas.microsoft.com/office/drawing/2014/main" id="{BCF73D3A-4AAA-4B04-A926-5D97C36E024E}"/>
              </a:ext>
            </a:extLst>
          </p:cNvPr>
          <p:cNvSpPr/>
          <p:nvPr userDrawn="1"/>
        </p:nvSpPr>
        <p:spPr>
          <a:xfrm>
            <a:off x="4537124" y="692696"/>
            <a:ext cx="5651500" cy="1398740"/>
          </a:xfrm>
          <a:prstGeom prst="parallelogram">
            <a:avLst/>
          </a:prstGeom>
          <a:solidFill>
            <a:srgbClr val="7EC4CF">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2">
            <a:extLst>
              <a:ext uri="{FF2B5EF4-FFF2-40B4-BE49-F238E27FC236}">
                <a16:creationId xmlns:a16="http://schemas.microsoft.com/office/drawing/2014/main" id="{13FB6398-B742-4526-93B2-1C00F9E46B37}"/>
              </a:ext>
            </a:extLst>
          </p:cNvPr>
          <p:cNvSpPr/>
          <p:nvPr userDrawn="1"/>
        </p:nvSpPr>
        <p:spPr>
          <a:xfrm rot="8640000">
            <a:off x="-1867049" y="3085756"/>
            <a:ext cx="7690104" cy="6172200"/>
          </a:xfrm>
          <a:prstGeom prst="parallelogram">
            <a:avLst>
              <a:gd name="adj" fmla="val 33457"/>
            </a:avLst>
          </a:prstGeom>
          <a:solidFill>
            <a:srgbClr val="5B31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8" name="Title 1">
            <a:extLst>
              <a:ext uri="{FF2B5EF4-FFF2-40B4-BE49-F238E27FC236}">
                <a16:creationId xmlns:a16="http://schemas.microsoft.com/office/drawing/2014/main" id="{02E357A1-8D3A-453B-AEF5-27A41AB96BBE}"/>
              </a:ext>
            </a:extLst>
          </p:cNvPr>
          <p:cNvSpPr txBox="1">
            <a:spLocks/>
          </p:cNvSpPr>
          <p:nvPr userDrawn="1"/>
        </p:nvSpPr>
        <p:spPr>
          <a:xfrm>
            <a:off x="181487" y="3740830"/>
            <a:ext cx="4966577" cy="16323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0" i="1" dirty="0">
                <a:solidFill>
                  <a:schemeClr val="bg1"/>
                </a:solidFill>
                <a:latin typeface="Avenir Next" charset="0"/>
                <a:ea typeface="Avenir Next" charset="0"/>
                <a:cs typeface="Avenir Next" charset="0"/>
              </a:rPr>
              <a:t>Danke für Ihre Aufmerksamkeit.</a:t>
            </a:r>
          </a:p>
        </p:txBody>
      </p:sp>
      <p:pic>
        <p:nvPicPr>
          <p:cNvPr id="5" name="Grafik 4">
            <a:extLst>
              <a:ext uri="{FF2B5EF4-FFF2-40B4-BE49-F238E27FC236}">
                <a16:creationId xmlns:a16="http://schemas.microsoft.com/office/drawing/2014/main" id="{6DD74D0A-1F17-4E52-B575-15F268F33F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6096" y="1055083"/>
            <a:ext cx="2589041" cy="720000"/>
          </a:xfrm>
          <a:prstGeom prst="rect">
            <a:avLst/>
          </a:prstGeom>
        </p:spPr>
      </p:pic>
      <p:pic>
        <p:nvPicPr>
          <p:cNvPr id="8" name="Grafik 6" descr="Creative Commons Lizenzvertrag">
            <a:extLst>
              <a:ext uri="{FF2B5EF4-FFF2-40B4-BE49-F238E27FC236}">
                <a16:creationId xmlns:a16="http://schemas.microsoft.com/office/drawing/2014/main" id="{22B36B9B-B32F-4509-A0CF-DAC1C196977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2">
            <a:extLst>
              <a:ext uri="{FF2B5EF4-FFF2-40B4-BE49-F238E27FC236}">
                <a16:creationId xmlns:a16="http://schemas.microsoft.com/office/drawing/2014/main" id="{57CA059D-56DC-43EF-BF2B-6E141F657947}"/>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pic>
        <p:nvPicPr>
          <p:cNvPr id="11" name="Grafik 10">
            <a:extLst>
              <a:ext uri="{FF2B5EF4-FFF2-40B4-BE49-F238E27FC236}">
                <a16:creationId xmlns:a16="http://schemas.microsoft.com/office/drawing/2014/main" id="{33C02042-3ECC-405F-B62C-0D351D5E370E}"/>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25112" y="293328"/>
            <a:ext cx="2494960" cy="2487600"/>
          </a:xfrm>
          <a:prstGeom prst="rect">
            <a:avLst/>
          </a:prstGeom>
        </p:spPr>
      </p:pic>
    </p:spTree>
    <p:extLst>
      <p:ext uri="{BB962C8B-B14F-4D97-AF65-F5344CB8AC3E}">
        <p14:creationId xmlns:p14="http://schemas.microsoft.com/office/powerpoint/2010/main" val="434965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393610D-F519-475A-B33D-C2D7F84B7389}" type="datetimeFigureOut">
              <a:rPr lang="de-DE" smtClean="0"/>
              <a:t>23.09.2024</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3716C5D-123D-4EDE-A4A5-85ED365A388D}" type="slidenum">
              <a:rPr lang="de-DE" smtClean="0"/>
              <a:t>‹Nr.›</a:t>
            </a:fld>
            <a:endParaRPr lang="de-DE" dirty="0"/>
          </a:p>
        </p:txBody>
      </p:sp>
    </p:spTree>
    <p:extLst>
      <p:ext uri="{BB962C8B-B14F-4D97-AF65-F5344CB8AC3E}">
        <p14:creationId xmlns:p14="http://schemas.microsoft.com/office/powerpoint/2010/main" val="3924805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ragen">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3" name="TextBox 4">
            <a:extLst>
              <a:ext uri="{FF2B5EF4-FFF2-40B4-BE49-F238E27FC236}">
                <a16:creationId xmlns:a16="http://schemas.microsoft.com/office/drawing/2014/main" id="{9F13EA7F-75DF-4A1D-A198-54692D68067E}"/>
              </a:ext>
            </a:extLst>
          </p:cNvPr>
          <p:cNvSpPr txBox="1"/>
          <p:nvPr userDrawn="1"/>
        </p:nvSpPr>
        <p:spPr>
          <a:xfrm>
            <a:off x="1" y="6519446"/>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5" name="Bild 4">
            <a:extLst>
              <a:ext uri="{FF2B5EF4-FFF2-40B4-BE49-F238E27FC236}">
                <a16:creationId xmlns:a16="http://schemas.microsoft.com/office/drawing/2014/main" id="{E0ED05E8-BCA2-4EE7-B34E-1929DA4F8807}"/>
              </a:ext>
            </a:extLst>
          </p:cNvPr>
          <p:cNvPicPr>
            <a:picLocks noChangeAspect="1"/>
          </p:cNvPicPr>
          <p:nvPr userDrawn="1"/>
        </p:nvPicPr>
        <p:blipFill>
          <a:blip r:embed="rId3">
            <a:clrChange>
              <a:clrFrom>
                <a:srgbClr val="FFFFFF"/>
              </a:clrFrom>
              <a:clrTo>
                <a:srgbClr val="FFFFFF">
                  <a:alpha val="0"/>
                </a:srgbClr>
              </a:clrTo>
            </a:clrChange>
            <a:duotone>
              <a:prstClr val="black"/>
              <a:srgbClr val="D1CFE2">
                <a:tint val="45000"/>
                <a:satMod val="400000"/>
              </a:srgbClr>
            </a:duotone>
            <a:extLst>
              <a:ext uri="{28A0092B-C50C-407E-A947-70E740481C1C}">
                <a14:useLocalDpi xmlns:a14="http://schemas.microsoft.com/office/drawing/2010/main" val="0"/>
              </a:ext>
            </a:extLst>
          </a:blip>
          <a:stretch>
            <a:fillRect/>
          </a:stretch>
        </p:blipFill>
        <p:spPr>
          <a:xfrm>
            <a:off x="1740830" y="1623494"/>
            <a:ext cx="5678215" cy="4019259"/>
          </a:xfrm>
          <a:prstGeom prst="rect">
            <a:avLst/>
          </a:prstGeom>
        </p:spPr>
      </p:pic>
      <p:pic>
        <p:nvPicPr>
          <p:cNvPr id="16" name="Grafik 15">
            <a:extLst>
              <a:ext uri="{FF2B5EF4-FFF2-40B4-BE49-F238E27FC236}">
                <a16:creationId xmlns:a16="http://schemas.microsoft.com/office/drawing/2014/main" id="{51D142CA-E912-4D63-8FF7-B95130CD565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3" name="Foliennummernplatzhalter 3">
            <a:extLst>
              <a:ext uri="{FF2B5EF4-FFF2-40B4-BE49-F238E27FC236}">
                <a16:creationId xmlns:a16="http://schemas.microsoft.com/office/drawing/2014/main" id="{E8881197-ADCD-48E0-9D12-6E30F134667D}"/>
              </a:ext>
            </a:extLst>
          </p:cNvPr>
          <p:cNvSpPr txBox="1">
            <a:spLocks/>
          </p:cNvSpPr>
          <p:nvPr userDrawn="1"/>
        </p:nvSpPr>
        <p:spPr>
          <a:xfrm>
            <a:off x="6542856" y="5945147"/>
            <a:ext cx="21336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716C5D-123D-4EDE-A4A5-85ED365A388D}" type="slidenum">
              <a:rPr lang="de-DE" sz="1600" smtClean="0"/>
              <a:pPr algn="r"/>
              <a:t>‹Nr.›</a:t>
            </a:fld>
            <a:endParaRPr lang="de-DE" sz="1600" dirty="0"/>
          </a:p>
        </p:txBody>
      </p:sp>
      <p:sp>
        <p:nvSpPr>
          <p:cNvPr id="17" name="Titel 4">
            <a:extLst>
              <a:ext uri="{FF2B5EF4-FFF2-40B4-BE49-F238E27FC236}">
                <a16:creationId xmlns:a16="http://schemas.microsoft.com/office/drawing/2014/main" id="{A4218D1B-BE0F-494F-8061-19A69AE3ED52}"/>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spTree>
    <p:extLst>
      <p:ext uri="{BB962C8B-B14F-4D97-AF65-F5344CB8AC3E}">
        <p14:creationId xmlns:p14="http://schemas.microsoft.com/office/powerpoint/2010/main" val="106666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0" name="Grafik 6" descr="Creative Commons Lizenzvertrag">
            <a:extLst>
              <a:ext uri="{FF2B5EF4-FFF2-40B4-BE49-F238E27FC236}">
                <a16:creationId xmlns:a16="http://schemas.microsoft.com/office/drawing/2014/main" id="{3DDE063E-481C-4629-A492-8C0B2770F5F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00E8F90E-D561-4F36-A3EE-BB91494DD9BD}"/>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4" name="Titel 4">
            <a:extLst>
              <a:ext uri="{FF2B5EF4-FFF2-40B4-BE49-F238E27FC236}">
                <a16:creationId xmlns:a16="http://schemas.microsoft.com/office/drawing/2014/main" id="{C2B8DE9E-8F90-465F-B5F4-D794CB53A0A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5" name="Grafik 14">
            <a:extLst>
              <a:ext uri="{FF2B5EF4-FFF2-40B4-BE49-F238E27FC236}">
                <a16:creationId xmlns:a16="http://schemas.microsoft.com/office/drawing/2014/main" id="{329D9AB8-857D-4C01-8E72-2DFCDEA762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a16="http://schemas.microsoft.com/office/drawing/2014/main" id="{022C63EE-6ED4-48CC-81BB-7269E3A05E43}"/>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433233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rbeitsfoli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8569647" cy="4103687"/>
          </a:xfrm>
        </p:spPr>
        <p:txBody>
          <a:bodyPr/>
          <a:lstStyle>
            <a:lvl1pPr marL="457200" indent="-4572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id="{AACB194C-D24A-4104-A45D-904D8FE5EC7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3" name="Grafik 6" descr="Creative Commons Lizenzvertrag">
            <a:extLst>
              <a:ext uri="{FF2B5EF4-FFF2-40B4-BE49-F238E27FC236}">
                <a16:creationId xmlns:a16="http://schemas.microsoft.com/office/drawing/2014/main" id="{0CFE9BA6-C323-46CA-8BF5-2C82F2F32F8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88DE496E-CB1F-4E27-A1A9-8600B8BAA70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pic>
        <p:nvPicPr>
          <p:cNvPr id="15" name="Grafik 14">
            <a:extLst>
              <a:ext uri="{FF2B5EF4-FFF2-40B4-BE49-F238E27FC236}">
                <a16:creationId xmlns:a16="http://schemas.microsoft.com/office/drawing/2014/main" id="{AD0C9BA6-6775-458C-92FD-657C15DD7A4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a16="http://schemas.microsoft.com/office/drawing/2014/main" id="{DBF41FF2-CFC4-48D5-9E4A-2B30ABEBC2F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718976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1BEEE726-0667-4289-9C9C-C9692BE6B1F1}"/>
              </a:ext>
            </a:extLst>
          </p:cNvPr>
          <p:cNvSpPr>
            <a:spLocks noGrp="1"/>
          </p:cNvSpPr>
          <p:nvPr>
            <p:ph type="body" sz="quarter" idx="14"/>
          </p:nvPr>
        </p:nvSpPr>
        <p:spPr>
          <a:xfrm>
            <a:off x="4716017" y="13495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id="{16287349-25AB-45D1-ADED-377AE270B5D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FFD8D916-7648-4B28-B214-1CF7AC96C3A2}"/>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98C243EC-FC74-40C8-BE95-F9D24D35DDA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0C8BB2B9-155C-4D87-89C8-72E6153F75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D92171CB-45D6-4619-B068-961DC9003ED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03191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8496942" cy="2095563"/>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1BEEE726-0667-4289-9C9C-C9692BE6B1F1}"/>
              </a:ext>
            </a:extLst>
          </p:cNvPr>
          <p:cNvSpPr>
            <a:spLocks noGrp="1"/>
          </p:cNvSpPr>
          <p:nvPr>
            <p:ph type="body" sz="quarter" idx="14"/>
          </p:nvPr>
        </p:nvSpPr>
        <p:spPr>
          <a:xfrm>
            <a:off x="323529" y="3717032"/>
            <a:ext cx="8496944" cy="1975325"/>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id="{B2D025FE-A551-43D5-8157-3908A97ED16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A78169AB-F976-4DE6-88CD-9D16C177003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8ACD8015-1CAD-4E50-B077-1001E8DE6A7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BE34FD0D-70DE-4A44-80E3-0E564BB2B8B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6FC8C7C2-682D-44F6-A162-768D8F4199CE}"/>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82567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uppen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id="{67CEB94E-2501-4354-A774-B1D30141DB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304" y="1060287"/>
            <a:ext cx="1846800" cy="1846800"/>
          </a:xfrm>
          <a:prstGeom prst="rect">
            <a:avLst/>
          </a:prstGeom>
        </p:spPr>
      </p:pic>
      <p:pic>
        <p:nvPicPr>
          <p:cNvPr id="13" name="Grafik 6" descr="Creative Commons Lizenzvertrag">
            <a:extLst>
              <a:ext uri="{FF2B5EF4-FFF2-40B4-BE49-F238E27FC236}">
                <a16:creationId xmlns:a16="http://schemas.microsoft.com/office/drawing/2014/main" id="{51D8A932-7E7E-4B98-91BA-594E3746890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AEF91E15-068F-4E7B-8A43-49FC2D5DC56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F3A2FF8D-312D-4D77-AA38-254A0DD2C9E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id="{7A48B728-D6A4-4A8B-B58F-6FE6481ED3C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A25991B5-E3A8-4C21-B68E-2B4A7214F207}"/>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354325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uppen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id="{67CEB94E-2501-4354-A774-B1D30141DB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304" y="1060287"/>
            <a:ext cx="1846800" cy="1846800"/>
          </a:xfrm>
          <a:prstGeom prst="rect">
            <a:avLst/>
          </a:prstGeom>
        </p:spPr>
      </p:pic>
      <p:sp>
        <p:nvSpPr>
          <p:cNvPr id="14" name="Textplatzhalter 14">
            <a:extLst>
              <a:ext uri="{FF2B5EF4-FFF2-40B4-BE49-F238E27FC236}">
                <a16:creationId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id="{A782D8CF-F006-4F75-86DB-CE6A8AA24FD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17967B71-3271-4355-A8D6-FB6E7F7E136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9DD28723-FE6C-4220-85C3-544A65D14A1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48B38F2E-2C38-414C-B80C-5625B234FA2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8D1E3524-7F4A-4391-BFC2-150BF0D0F3A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77595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er-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C4DA072A-F2D1-452F-8D89-1106BC4CCD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9935"/>
            <a:ext cx="1836000" cy="1836000"/>
          </a:xfrm>
          <a:prstGeom prst="rect">
            <a:avLst/>
          </a:prstGeom>
        </p:spPr>
      </p:pic>
      <p:pic>
        <p:nvPicPr>
          <p:cNvPr id="14" name="Grafik 6" descr="Creative Commons Lizenzvertrag">
            <a:extLst>
              <a:ext uri="{FF2B5EF4-FFF2-40B4-BE49-F238E27FC236}">
                <a16:creationId xmlns:a16="http://schemas.microsoft.com/office/drawing/2014/main" id="{45AC9A40-F7E6-450F-B517-F3CEF33B0D1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A53AC0E2-8785-4CA0-B70F-6265EB1F634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3DE2CC11-06AE-44A0-808A-AB906355A65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7BA152E1-00DD-4691-8752-C653C00EF0E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02CE6E9A-256C-4427-8E04-E3410EFE6418}"/>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05748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3610D-F519-475A-B33D-C2D7F84B7389}" type="datetimeFigureOut">
              <a:rPr lang="de-DE" smtClean="0"/>
              <a:t>23.09.2024</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16C5D-123D-4EDE-A4A5-85ED365A388D}" type="slidenum">
              <a:rPr lang="de-DE" smtClean="0"/>
              <a:t>‹Nr.›</a:t>
            </a:fld>
            <a:endParaRPr lang="de-DE" dirty="0"/>
          </a:p>
        </p:txBody>
      </p:sp>
    </p:spTree>
    <p:extLst>
      <p:ext uri="{BB962C8B-B14F-4D97-AF65-F5344CB8AC3E}">
        <p14:creationId xmlns:p14="http://schemas.microsoft.com/office/powerpoint/2010/main" val="1279507422"/>
      </p:ext>
    </p:extLst>
  </p:cSld>
  <p:clrMap bg1="lt1" tx1="dk1" bg2="lt2" tx2="dk2" accent1="accent1" accent2="accent2" accent3="accent3" accent4="accent4" accent5="accent5" accent6="accent6" hlink="hlink" folHlink="folHlink"/>
  <p:sldLayoutIdLst>
    <p:sldLayoutId id="2147483666" r:id="rId1"/>
    <p:sldLayoutId id="2147483691" r:id="rId2"/>
    <p:sldLayoutId id="2147483692" r:id="rId3"/>
    <p:sldLayoutId id="2147483671" r:id="rId4"/>
    <p:sldLayoutId id="2147483685" r:id="rId5"/>
    <p:sldLayoutId id="2147483693" r:id="rId6"/>
    <p:sldLayoutId id="2147483676" r:id="rId7"/>
    <p:sldLayoutId id="2147483686" r:id="rId8"/>
    <p:sldLayoutId id="2147483687" r:id="rId9"/>
    <p:sldLayoutId id="2147483688" r:id="rId10"/>
    <p:sldLayoutId id="2147483689" r:id="rId11"/>
    <p:sldLayoutId id="2147483690" r:id="rId12"/>
    <p:sldLayoutId id="2147483684" r:id="rId13"/>
    <p:sldLayoutId id="2147483678" r:id="rId14"/>
    <p:sldLayoutId id="2147483680" r:id="rId15"/>
    <p:sldLayoutId id="2147483681" r:id="rId16"/>
    <p:sldLayoutId id="2147483675" r:id="rId17"/>
    <p:sldLayoutId id="2147483679" r:id="rId18"/>
    <p:sldLayoutId id="2147483677" r:id="rId19"/>
    <p:sldLayoutId id="2147483669" r:id="rId20"/>
    <p:sldLayoutId id="2147483674" r:id="rId21"/>
    <p:sldLayoutId id="2147483650" r:id="rId22"/>
    <p:sldLayoutId id="2147483694" r:id="rId2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D27E5BD-6941-405A-9D8F-FF811CD48B76}"/>
              </a:ext>
            </a:extLst>
          </p:cNvPr>
          <p:cNvSpPr>
            <a:spLocks noGrp="1"/>
          </p:cNvSpPr>
          <p:nvPr>
            <p:ph type="ctrTitle"/>
          </p:nvPr>
        </p:nvSpPr>
        <p:spPr>
          <a:xfrm>
            <a:off x="3851920" y="3356992"/>
            <a:ext cx="5040560" cy="2412000"/>
          </a:xfrm>
        </p:spPr>
        <p:txBody>
          <a:bodyPr>
            <a:normAutofit fontScale="90000"/>
          </a:bodyPr>
          <a:lstStyle/>
          <a:p>
            <a:r>
              <a:rPr lang="de-DE" dirty="0"/>
              <a:t>Modul </a:t>
            </a:r>
            <a:r>
              <a:rPr lang="de-DE" dirty="0" smtClean="0"/>
              <a:t>3</a:t>
            </a:r>
            <a:r>
              <a:rPr lang="de-DE" dirty="0"/>
              <a:t/>
            </a:r>
            <a:br>
              <a:rPr lang="de-DE" dirty="0"/>
            </a:br>
            <a:r>
              <a:rPr lang="de-DE" dirty="0"/>
              <a:t>Fachvokabular unterrichten</a:t>
            </a:r>
            <a:br>
              <a:rPr lang="de-DE" dirty="0"/>
            </a:br>
            <a:r>
              <a:rPr lang="de-DE" dirty="0"/>
              <a:t/>
            </a:r>
            <a:br>
              <a:rPr lang="de-DE" dirty="0"/>
            </a:br>
            <a:r>
              <a:rPr lang="de-DE" dirty="0"/>
              <a:t>Block 1</a:t>
            </a:r>
            <a:br>
              <a:rPr lang="de-DE" dirty="0"/>
            </a:br>
            <a:r>
              <a:rPr lang="de-DE" dirty="0"/>
              <a:t>Grundlagen und wissenschaftliche Erkenntnisse</a:t>
            </a:r>
          </a:p>
        </p:txBody>
      </p:sp>
    </p:spTree>
    <p:extLst>
      <p:ext uri="{BB962C8B-B14F-4D97-AF65-F5344CB8AC3E}">
        <p14:creationId xmlns:p14="http://schemas.microsoft.com/office/powerpoint/2010/main" val="3163725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728162" cy="1933231"/>
            <a:chOff x="1208269" y="1065384"/>
            <a:chExt cx="572816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lvl="0"/>
              <a:r>
                <a:rPr lang="de-DE" sz="4800" dirty="0"/>
                <a:t>Selbstreflexion</a:t>
              </a:r>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Titel 3">
            <a:extLst>
              <a:ext uri="{FF2B5EF4-FFF2-40B4-BE49-F238E27FC236}">
                <a16:creationId xmlns:a16="http://schemas.microsoft.com/office/drawing/2014/main" id="{E3000261-18C8-425F-81EC-99162671FD88}"/>
              </a:ext>
            </a:extLst>
          </p:cNvPr>
          <p:cNvSpPr>
            <a:spLocks noGrp="1"/>
          </p:cNvSpPr>
          <p:nvPr>
            <p:ph type="title"/>
          </p:nvPr>
        </p:nvSpPr>
        <p:spPr>
          <a:xfrm>
            <a:off x="323528" y="10990"/>
            <a:ext cx="7926184" cy="1060287"/>
          </a:xfrm>
        </p:spPr>
        <p:txBody>
          <a:bodyPr/>
          <a:lstStyle/>
          <a:p>
            <a:endParaRPr lang="de-DE"/>
          </a:p>
        </p:txBody>
      </p:sp>
    </p:spTree>
    <p:extLst>
      <p:ext uri="{BB962C8B-B14F-4D97-AF65-F5344CB8AC3E}">
        <p14:creationId xmlns:p14="http://schemas.microsoft.com/office/powerpoint/2010/main" val="4021824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9BA7684-E2B0-4848-9E38-FFC87D31AB97}"/>
              </a:ext>
            </a:extLst>
          </p:cNvPr>
          <p:cNvSpPr/>
          <p:nvPr/>
        </p:nvSpPr>
        <p:spPr>
          <a:xfrm>
            <a:off x="1979712" y="1412776"/>
            <a:ext cx="6048672"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solidFill>
                <a:schemeClr val="tx1"/>
              </a:solidFill>
            </a:endParaRPr>
          </a:p>
        </p:txBody>
      </p:sp>
      <p:sp>
        <p:nvSpPr>
          <p:cNvPr id="5" name="Textplatzhalter 4">
            <a:extLst>
              <a:ext uri="{FF2B5EF4-FFF2-40B4-BE49-F238E27FC236}">
                <a16:creationId xmlns:a16="http://schemas.microsoft.com/office/drawing/2014/main" id="{D0B05C3E-1BBB-4788-929A-9E92FDE5F2C6}"/>
              </a:ext>
            </a:extLst>
          </p:cNvPr>
          <p:cNvSpPr>
            <a:spLocks noGrp="1"/>
          </p:cNvSpPr>
          <p:nvPr>
            <p:ph type="body" sz="quarter" idx="13"/>
          </p:nvPr>
        </p:nvSpPr>
        <p:spPr/>
        <p:txBody>
          <a:bodyPr>
            <a:normAutofit fontScale="77500" lnSpcReduction="20000"/>
          </a:bodyPr>
          <a:lstStyle/>
          <a:p>
            <a:pPr marL="0" indent="0">
              <a:buNone/>
            </a:pPr>
            <a:r>
              <a:rPr lang="de-DE" b="1" dirty="0">
                <a:solidFill>
                  <a:schemeClr val="tx1"/>
                </a:solidFill>
              </a:rPr>
              <a:t>Bitte denken Sie über die folgenden Fragestellungen einen Moment nach und machen Sie sich hierzu Notizen.</a:t>
            </a:r>
          </a:p>
          <a:p>
            <a:endParaRPr lang="de-DE" b="1" dirty="0">
              <a:solidFill>
                <a:schemeClr val="tx1"/>
              </a:solidFill>
            </a:endParaRPr>
          </a:p>
          <a:p>
            <a:pPr marL="0" indent="0">
              <a:buNone/>
            </a:pPr>
            <a:r>
              <a:rPr lang="de-DE" b="1" dirty="0">
                <a:solidFill>
                  <a:schemeClr val="tx1"/>
                </a:solidFill>
              </a:rPr>
              <a:t>Teil 1 – Wortschatz und Fachwortschatz in Ihrem Unterricht</a:t>
            </a:r>
          </a:p>
          <a:p>
            <a:pPr marL="0" indent="0">
              <a:buNone/>
            </a:pPr>
            <a:endParaRPr lang="de-DE" b="1" dirty="0">
              <a:solidFill>
                <a:schemeClr val="tx1"/>
              </a:solidFill>
            </a:endParaRPr>
          </a:p>
          <a:p>
            <a:r>
              <a:rPr lang="de-DE" dirty="0">
                <a:solidFill>
                  <a:schemeClr val="tx1"/>
                </a:solidFill>
              </a:rPr>
              <a:t>Welche Rolle spielt Wortschatzarbeit in Ihrem Fachunterricht?</a:t>
            </a:r>
          </a:p>
          <a:p>
            <a:endParaRPr lang="de-DE" dirty="0"/>
          </a:p>
          <a:p>
            <a:r>
              <a:rPr lang="de-DE" dirty="0">
                <a:solidFill>
                  <a:schemeClr val="tx1"/>
                </a:solidFill>
              </a:rPr>
              <a:t>Welche Bedeutung messen Sie einzelnen Begriffen bei? </a:t>
            </a:r>
          </a:p>
          <a:p>
            <a:endParaRPr lang="de-DE" dirty="0">
              <a:solidFill>
                <a:schemeClr val="tx1"/>
              </a:solidFill>
            </a:endParaRPr>
          </a:p>
          <a:p>
            <a:endParaRPr lang="de-DE" dirty="0"/>
          </a:p>
        </p:txBody>
      </p:sp>
      <p:sp>
        <p:nvSpPr>
          <p:cNvPr id="7" name="Titel 5">
            <a:extLst>
              <a:ext uri="{FF2B5EF4-FFF2-40B4-BE49-F238E27FC236}">
                <a16:creationId xmlns:a16="http://schemas.microsoft.com/office/drawing/2014/main" id="{76F799F1-6837-4E2B-B292-D875625EDCFB}"/>
              </a:ext>
            </a:extLst>
          </p:cNvPr>
          <p:cNvSpPr>
            <a:spLocks noGrp="1"/>
          </p:cNvSpPr>
          <p:nvPr>
            <p:ph type="title"/>
          </p:nvPr>
        </p:nvSpPr>
        <p:spPr/>
        <p:txBody>
          <a:bodyPr>
            <a:normAutofit fontScale="90000"/>
          </a:bodyPr>
          <a:lstStyle/>
          <a:p>
            <a:r>
              <a:rPr lang="de-DE" sz="3200" b="1" dirty="0">
                <a:solidFill>
                  <a:schemeClr val="bg1"/>
                </a:solidFill>
              </a:rPr>
              <a:t>Selbstreflexion zu Ihrem eigenen Unterricht</a:t>
            </a:r>
            <a:br>
              <a:rPr lang="de-DE" sz="3200" b="1" dirty="0">
                <a:solidFill>
                  <a:schemeClr val="bg1"/>
                </a:solidFill>
              </a:rPr>
            </a:br>
            <a:r>
              <a:rPr lang="de-DE" sz="3200" b="1" dirty="0">
                <a:solidFill>
                  <a:schemeClr val="bg1"/>
                </a:solidFill>
              </a:rPr>
              <a:t>Teil 1</a:t>
            </a:r>
            <a:endParaRPr lang="de-DE" dirty="0"/>
          </a:p>
        </p:txBody>
      </p:sp>
    </p:spTree>
    <p:extLst>
      <p:ext uri="{BB962C8B-B14F-4D97-AF65-F5344CB8AC3E}">
        <p14:creationId xmlns:p14="http://schemas.microsoft.com/office/powerpoint/2010/main" val="1480735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A493CFB7-AC3D-48EC-807C-09AFAA188B70}"/>
              </a:ext>
            </a:extLst>
          </p:cNvPr>
          <p:cNvSpPr>
            <a:spLocks noGrp="1"/>
          </p:cNvSpPr>
          <p:nvPr>
            <p:ph type="body" sz="quarter" idx="13"/>
          </p:nvPr>
        </p:nvSpPr>
        <p:spPr>
          <a:xfrm>
            <a:off x="323528" y="1341438"/>
            <a:ext cx="6851827" cy="4895874"/>
          </a:xfrm>
        </p:spPr>
        <p:txBody>
          <a:bodyPr>
            <a:normAutofit fontScale="70000" lnSpcReduction="20000"/>
          </a:bodyPr>
          <a:lstStyle/>
          <a:p>
            <a:pPr marL="0" indent="0">
              <a:buNone/>
            </a:pPr>
            <a:r>
              <a:rPr lang="de-DE" b="1" dirty="0">
                <a:solidFill>
                  <a:schemeClr val="tx1"/>
                </a:solidFill>
              </a:rPr>
              <a:t>Bitte denken Sie über die folgenden Fragestellungen einen Moment nach und machen Sie sich hierzu Notizen.</a:t>
            </a:r>
          </a:p>
          <a:p>
            <a:endParaRPr lang="de-DE" b="1" dirty="0">
              <a:solidFill>
                <a:schemeClr val="tx1"/>
              </a:solidFill>
            </a:endParaRPr>
          </a:p>
          <a:p>
            <a:pPr marL="0" indent="0">
              <a:buNone/>
            </a:pPr>
            <a:r>
              <a:rPr lang="de-DE" b="1" dirty="0">
                <a:solidFill>
                  <a:schemeClr val="tx1"/>
                </a:solidFill>
              </a:rPr>
              <a:t>Teil 2 – Wortschatz-Auswahl im Fachunterricht </a:t>
            </a:r>
          </a:p>
          <a:p>
            <a:pPr marL="0" indent="0">
              <a:buNone/>
            </a:pPr>
            <a:endParaRPr lang="de-DE" dirty="0"/>
          </a:p>
          <a:p>
            <a:r>
              <a:rPr lang="de-DE" dirty="0"/>
              <a:t>W</a:t>
            </a:r>
            <a:r>
              <a:rPr lang="de-DE" dirty="0">
                <a:solidFill>
                  <a:schemeClr val="tx1"/>
                </a:solidFill>
              </a:rPr>
              <a:t>arum sind Aufbau und Entwicklung des fachlichen Wortschatzes entscheidend für das Textverständnis im Fach?</a:t>
            </a:r>
          </a:p>
          <a:p>
            <a:pPr marL="0" indent="0">
              <a:buNone/>
            </a:pPr>
            <a:endParaRPr lang="de-DE" dirty="0">
              <a:solidFill>
                <a:schemeClr val="tx1"/>
              </a:solidFill>
            </a:endParaRPr>
          </a:p>
          <a:p>
            <a:r>
              <a:rPr lang="de-DE" dirty="0">
                <a:solidFill>
                  <a:schemeClr val="tx1"/>
                </a:solidFill>
              </a:rPr>
              <a:t>Wie können uns Prinzipien aus der wissenschaftlichen Forschung zum Wortschatzerwerb und –aufbau in der Unterrichtspraxis helfen? </a:t>
            </a:r>
          </a:p>
          <a:p>
            <a:pPr marL="0" indent="0">
              <a:buNone/>
            </a:pPr>
            <a:endParaRPr lang="de-DE" dirty="0">
              <a:solidFill>
                <a:schemeClr val="tx1"/>
              </a:solidFill>
            </a:endParaRPr>
          </a:p>
          <a:p>
            <a:r>
              <a:rPr lang="de-DE" dirty="0">
                <a:solidFill>
                  <a:schemeClr val="tx1"/>
                </a:solidFill>
              </a:rPr>
              <a:t>Welche Orientierungshilfen gibt es für die Auswahl an Grund- und Basisbegriffen im jeweiligen Fach?</a:t>
            </a:r>
          </a:p>
        </p:txBody>
      </p:sp>
      <p:sp>
        <p:nvSpPr>
          <p:cNvPr id="6" name="Titel 2">
            <a:extLst>
              <a:ext uri="{FF2B5EF4-FFF2-40B4-BE49-F238E27FC236}">
                <a16:creationId xmlns:a16="http://schemas.microsoft.com/office/drawing/2014/main" id="{23BF4CFE-880A-422B-B659-126AFA3DAC80}"/>
              </a:ext>
            </a:extLst>
          </p:cNvPr>
          <p:cNvSpPr>
            <a:spLocks noGrp="1"/>
          </p:cNvSpPr>
          <p:nvPr>
            <p:ph type="title"/>
          </p:nvPr>
        </p:nvSpPr>
        <p:spPr/>
        <p:txBody>
          <a:bodyPr>
            <a:normAutofit fontScale="90000"/>
          </a:bodyPr>
          <a:lstStyle/>
          <a:p>
            <a:r>
              <a:rPr lang="de-DE" sz="3200" b="1" dirty="0">
                <a:solidFill>
                  <a:schemeClr val="bg1"/>
                </a:solidFill>
              </a:rPr>
              <a:t>Selbstreflexion zu Ihrem eigenen Unterricht</a:t>
            </a:r>
            <a:br>
              <a:rPr lang="de-DE" sz="3200" b="1" dirty="0">
                <a:solidFill>
                  <a:schemeClr val="bg1"/>
                </a:solidFill>
              </a:rPr>
            </a:br>
            <a:r>
              <a:rPr lang="de-DE" sz="3200" b="1" dirty="0">
                <a:solidFill>
                  <a:schemeClr val="bg1"/>
                </a:solidFill>
              </a:rPr>
              <a:t>Teil 2</a:t>
            </a:r>
            <a:endParaRPr lang="de-DE" dirty="0"/>
          </a:p>
        </p:txBody>
      </p:sp>
    </p:spTree>
    <p:extLst>
      <p:ext uri="{BB962C8B-B14F-4D97-AF65-F5344CB8AC3E}">
        <p14:creationId xmlns:p14="http://schemas.microsoft.com/office/powerpoint/2010/main" val="1147268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2243D4F9-825C-4157-B2D8-B6128CB904F2}"/>
              </a:ext>
            </a:extLst>
          </p:cNvPr>
          <p:cNvSpPr>
            <a:spLocks noGrp="1"/>
          </p:cNvSpPr>
          <p:nvPr>
            <p:ph type="body" sz="quarter" idx="13"/>
          </p:nvPr>
        </p:nvSpPr>
        <p:spPr>
          <a:xfrm>
            <a:off x="323528" y="1341438"/>
            <a:ext cx="6851827" cy="4751858"/>
          </a:xfrm>
        </p:spPr>
        <p:txBody>
          <a:bodyPr>
            <a:normAutofit fontScale="77500" lnSpcReduction="20000"/>
          </a:bodyPr>
          <a:lstStyle/>
          <a:p>
            <a:pPr marL="0" indent="0">
              <a:buNone/>
            </a:pPr>
            <a:r>
              <a:rPr lang="de-DE" b="1" dirty="0">
                <a:solidFill>
                  <a:schemeClr val="tx1"/>
                </a:solidFill>
              </a:rPr>
              <a:t>Bitte denken Sie über die folgenden Fragestellungen einen Moment nach und machen Sie sich hierzu Notizen.</a:t>
            </a:r>
          </a:p>
          <a:p>
            <a:endParaRPr lang="de-DE" b="1" dirty="0">
              <a:solidFill>
                <a:schemeClr val="tx1"/>
              </a:solidFill>
            </a:endParaRPr>
          </a:p>
          <a:p>
            <a:pPr marL="0" indent="0">
              <a:buNone/>
            </a:pPr>
            <a:r>
              <a:rPr lang="de-DE" b="1" dirty="0">
                <a:solidFill>
                  <a:schemeClr val="tx1"/>
                </a:solidFill>
              </a:rPr>
              <a:t>Teil 3 – Unterstützung des Lernfortschrittes</a:t>
            </a:r>
          </a:p>
          <a:p>
            <a:pPr marL="0" indent="0">
              <a:buNone/>
            </a:pPr>
            <a:endParaRPr lang="de-DE" dirty="0"/>
          </a:p>
          <a:p>
            <a:r>
              <a:rPr lang="de-DE" dirty="0"/>
              <a:t>W</a:t>
            </a:r>
            <a:r>
              <a:rPr lang="de-DE" dirty="0">
                <a:solidFill>
                  <a:schemeClr val="tx1"/>
                </a:solidFill>
              </a:rPr>
              <a:t>ie können Lernende eigene „lernerfreundliche“ Definitionen für Fachbegriffe entwickeln? </a:t>
            </a:r>
          </a:p>
          <a:p>
            <a:pPr marL="0" indent="0">
              <a:buNone/>
            </a:pPr>
            <a:endParaRPr lang="de-DE" dirty="0">
              <a:solidFill>
                <a:schemeClr val="tx1"/>
              </a:solidFill>
            </a:endParaRPr>
          </a:p>
          <a:p>
            <a:r>
              <a:rPr lang="de-DE" dirty="0">
                <a:solidFill>
                  <a:schemeClr val="tx1"/>
                </a:solidFill>
              </a:rPr>
              <a:t>Wie können Lehrkräfte Lernende bei der Erweiterung ihres Verständnis grundlegender Wortbedeutungen unterstützen?</a:t>
            </a:r>
          </a:p>
          <a:p>
            <a:endParaRPr lang="de-DE" dirty="0">
              <a:solidFill>
                <a:schemeClr val="tx1"/>
              </a:solidFill>
            </a:endParaRPr>
          </a:p>
          <a:p>
            <a:pPr marL="0" indent="0">
              <a:buNone/>
            </a:pPr>
            <a:endParaRPr lang="de-DE" dirty="0"/>
          </a:p>
        </p:txBody>
      </p:sp>
      <p:sp>
        <p:nvSpPr>
          <p:cNvPr id="6" name="Titel 2">
            <a:extLst>
              <a:ext uri="{FF2B5EF4-FFF2-40B4-BE49-F238E27FC236}">
                <a16:creationId xmlns:a16="http://schemas.microsoft.com/office/drawing/2014/main" id="{4F44FFB3-1409-4070-B3D7-C620E4D34FB2}"/>
              </a:ext>
            </a:extLst>
          </p:cNvPr>
          <p:cNvSpPr>
            <a:spLocks noGrp="1"/>
          </p:cNvSpPr>
          <p:nvPr>
            <p:ph type="title"/>
          </p:nvPr>
        </p:nvSpPr>
        <p:spPr/>
        <p:txBody>
          <a:bodyPr>
            <a:normAutofit fontScale="90000"/>
          </a:bodyPr>
          <a:lstStyle/>
          <a:p>
            <a:r>
              <a:rPr lang="de-DE" sz="3200" b="1" dirty="0">
                <a:solidFill>
                  <a:schemeClr val="bg1"/>
                </a:solidFill>
              </a:rPr>
              <a:t>Selbstreflexion zu Ihrem eigenen Unterricht</a:t>
            </a:r>
            <a:br>
              <a:rPr lang="de-DE" sz="3200" b="1" dirty="0">
                <a:solidFill>
                  <a:schemeClr val="bg1"/>
                </a:solidFill>
              </a:rPr>
            </a:br>
            <a:r>
              <a:rPr lang="de-DE" sz="3200" b="1" dirty="0">
                <a:solidFill>
                  <a:schemeClr val="bg1"/>
                </a:solidFill>
              </a:rPr>
              <a:t>Teil 3</a:t>
            </a:r>
            <a:endParaRPr lang="de-DE" dirty="0"/>
          </a:p>
        </p:txBody>
      </p:sp>
    </p:spTree>
    <p:extLst>
      <p:ext uri="{BB962C8B-B14F-4D97-AF65-F5344CB8AC3E}">
        <p14:creationId xmlns:p14="http://schemas.microsoft.com/office/powerpoint/2010/main" val="2072034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381FD1B9-B41C-4B61-9E04-91E431927959}"/>
              </a:ext>
            </a:extLst>
          </p:cNvPr>
          <p:cNvSpPr>
            <a:spLocks noGrp="1"/>
          </p:cNvSpPr>
          <p:nvPr>
            <p:ph type="body" sz="quarter" idx="13"/>
          </p:nvPr>
        </p:nvSpPr>
        <p:spPr>
          <a:xfrm>
            <a:off x="323528" y="1341438"/>
            <a:ext cx="6851827" cy="4823866"/>
          </a:xfrm>
        </p:spPr>
        <p:txBody>
          <a:bodyPr>
            <a:normAutofit fontScale="77500" lnSpcReduction="20000"/>
          </a:bodyPr>
          <a:lstStyle/>
          <a:p>
            <a:pPr marL="0" indent="0">
              <a:buNone/>
            </a:pPr>
            <a:r>
              <a:rPr lang="de-DE" b="1" dirty="0">
                <a:solidFill>
                  <a:schemeClr val="tx1"/>
                </a:solidFill>
              </a:rPr>
              <a:t>Bitte denken Sie über die folgenden Fragestellungen einen Moment nach und machen Sie sich hierzu Notizen.</a:t>
            </a:r>
          </a:p>
          <a:p>
            <a:endParaRPr lang="de-DE" b="1" dirty="0">
              <a:solidFill>
                <a:schemeClr val="tx1"/>
              </a:solidFill>
            </a:endParaRPr>
          </a:p>
          <a:p>
            <a:pPr marL="0" indent="0">
              <a:buNone/>
            </a:pPr>
            <a:r>
              <a:rPr lang="de-DE" b="1" dirty="0">
                <a:solidFill>
                  <a:schemeClr val="tx1"/>
                </a:solidFill>
              </a:rPr>
              <a:t>Teil 4 – Feststellung des Lernfortschrittes – Wissensstandes </a:t>
            </a:r>
          </a:p>
          <a:p>
            <a:pPr marL="0" indent="0">
              <a:buNone/>
            </a:pPr>
            <a:endParaRPr lang="de-DE" b="1" dirty="0">
              <a:solidFill>
                <a:schemeClr val="tx1"/>
              </a:solidFill>
            </a:endParaRPr>
          </a:p>
          <a:p>
            <a:r>
              <a:rPr lang="de-DE" dirty="0">
                <a:solidFill>
                  <a:schemeClr val="tx1"/>
                </a:solidFill>
              </a:rPr>
              <a:t>Nehmen Sie bei den Lernenden bewusst eine Wortschatzerweiterung im Laufe des Lernprozesses wahr?</a:t>
            </a:r>
          </a:p>
          <a:p>
            <a:pPr marL="0" indent="0">
              <a:buNone/>
            </a:pPr>
            <a:endParaRPr lang="de-DE" dirty="0">
              <a:solidFill>
                <a:schemeClr val="tx1"/>
              </a:solidFill>
            </a:endParaRPr>
          </a:p>
          <a:p>
            <a:r>
              <a:rPr lang="de-DE" dirty="0">
                <a:solidFill>
                  <a:schemeClr val="tx1"/>
                </a:solidFill>
              </a:rPr>
              <a:t>Wie wird diese diagnostiziert bzw. dokumentiert? </a:t>
            </a:r>
          </a:p>
          <a:p>
            <a:endParaRPr lang="de-DE" dirty="0">
              <a:solidFill>
                <a:schemeClr val="tx1"/>
              </a:solidFill>
            </a:endParaRPr>
          </a:p>
          <a:p>
            <a:pPr marL="0" indent="0">
              <a:buNone/>
            </a:pPr>
            <a:endParaRPr lang="de-DE" dirty="0"/>
          </a:p>
        </p:txBody>
      </p:sp>
      <p:sp>
        <p:nvSpPr>
          <p:cNvPr id="6" name="Titel 2">
            <a:extLst>
              <a:ext uri="{FF2B5EF4-FFF2-40B4-BE49-F238E27FC236}">
                <a16:creationId xmlns:a16="http://schemas.microsoft.com/office/drawing/2014/main" id="{CA7A6F57-5D7D-4DAA-B53F-C2A083650A14}"/>
              </a:ext>
            </a:extLst>
          </p:cNvPr>
          <p:cNvSpPr>
            <a:spLocks noGrp="1"/>
          </p:cNvSpPr>
          <p:nvPr>
            <p:ph type="title"/>
          </p:nvPr>
        </p:nvSpPr>
        <p:spPr/>
        <p:txBody>
          <a:bodyPr>
            <a:normAutofit fontScale="90000"/>
          </a:bodyPr>
          <a:lstStyle/>
          <a:p>
            <a:r>
              <a:rPr lang="de-DE" sz="3200" b="1" dirty="0">
                <a:solidFill>
                  <a:schemeClr val="bg1"/>
                </a:solidFill>
              </a:rPr>
              <a:t>Selbstreflexion zu Ihrem eigenen Unterricht</a:t>
            </a:r>
            <a:br>
              <a:rPr lang="de-DE" sz="3200" b="1" dirty="0">
                <a:solidFill>
                  <a:schemeClr val="bg1"/>
                </a:solidFill>
              </a:rPr>
            </a:br>
            <a:r>
              <a:rPr lang="de-DE" sz="3200" b="1" dirty="0">
                <a:solidFill>
                  <a:schemeClr val="bg1"/>
                </a:solidFill>
              </a:rPr>
              <a:t>Teil 4</a:t>
            </a:r>
            <a:endParaRPr lang="de-DE" dirty="0"/>
          </a:p>
        </p:txBody>
      </p:sp>
    </p:spTree>
    <p:extLst>
      <p:ext uri="{BB962C8B-B14F-4D97-AF65-F5344CB8AC3E}">
        <p14:creationId xmlns:p14="http://schemas.microsoft.com/office/powerpoint/2010/main" val="3241422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5C43A266-FF0E-46AC-95E4-8B67F90C2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422" y="1341328"/>
            <a:ext cx="7202914" cy="4679960"/>
          </a:xfrm>
          <a:prstGeom prst="rect">
            <a:avLst/>
          </a:prstGeom>
        </p:spPr>
      </p:pic>
      <p:sp>
        <p:nvSpPr>
          <p:cNvPr id="7" name="Textfeld 6">
            <a:extLst>
              <a:ext uri="{FF2B5EF4-FFF2-40B4-BE49-F238E27FC236}">
                <a16:creationId xmlns:a16="http://schemas.microsoft.com/office/drawing/2014/main" id="{606FFEAA-9E1A-4884-926D-5A3F024424C1}"/>
              </a:ext>
            </a:extLst>
          </p:cNvPr>
          <p:cNvSpPr txBox="1"/>
          <p:nvPr/>
        </p:nvSpPr>
        <p:spPr>
          <a:xfrm>
            <a:off x="293729" y="6291339"/>
            <a:ext cx="5760640" cy="246221"/>
          </a:xfrm>
          <a:prstGeom prst="rect">
            <a:avLst/>
          </a:prstGeom>
          <a:noFill/>
        </p:spPr>
        <p:txBody>
          <a:bodyPr wrap="square" rtlCol="0">
            <a:spAutoFit/>
          </a:bodyPr>
          <a:lstStyle/>
          <a:p>
            <a:r>
              <a:rPr lang="de-DE" sz="1000" dirty="0"/>
              <a:t>Quelle: https://pixabay.com/de/illustrations/k%C3%BCnstliche-intelligenz-gehirn-hirn-4427460/</a:t>
            </a:r>
          </a:p>
        </p:txBody>
      </p:sp>
      <p:sp>
        <p:nvSpPr>
          <p:cNvPr id="8" name="Titel 1">
            <a:extLst>
              <a:ext uri="{FF2B5EF4-FFF2-40B4-BE49-F238E27FC236}">
                <a16:creationId xmlns:a16="http://schemas.microsoft.com/office/drawing/2014/main" id="{C6CF7C32-C830-4974-802E-652305EA431B}"/>
              </a:ext>
            </a:extLst>
          </p:cNvPr>
          <p:cNvSpPr>
            <a:spLocks noGrp="1"/>
          </p:cNvSpPr>
          <p:nvPr>
            <p:ph type="title"/>
          </p:nvPr>
        </p:nvSpPr>
        <p:spPr/>
        <p:txBody>
          <a:bodyPr>
            <a:normAutofit/>
          </a:bodyPr>
          <a:lstStyle/>
          <a:p>
            <a:r>
              <a:rPr lang="de-DE" sz="3200" b="1" dirty="0">
                <a:solidFill>
                  <a:schemeClr val="bg1"/>
                </a:solidFill>
              </a:rPr>
              <a:t>Das Netzwerk des menschlichen Gehirns</a:t>
            </a:r>
            <a:endParaRPr lang="de-DE" dirty="0"/>
          </a:p>
        </p:txBody>
      </p:sp>
    </p:spTree>
    <p:extLst>
      <p:ext uri="{BB962C8B-B14F-4D97-AF65-F5344CB8AC3E}">
        <p14:creationId xmlns:p14="http://schemas.microsoft.com/office/powerpoint/2010/main" val="1278341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728162" cy="1933231"/>
            <a:chOff x="1208269" y="1065384"/>
            <a:chExt cx="572816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lvl="0"/>
              <a:r>
                <a:rPr lang="de-DE" sz="3600" dirty="0"/>
                <a:t>Stufen des Wortschatzerwerbs und Sprachebenen</a:t>
              </a:r>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Titel 3">
            <a:extLst>
              <a:ext uri="{FF2B5EF4-FFF2-40B4-BE49-F238E27FC236}">
                <a16:creationId xmlns:a16="http://schemas.microsoft.com/office/drawing/2014/main" id="{E3000261-18C8-425F-81EC-99162671FD88}"/>
              </a:ext>
            </a:extLst>
          </p:cNvPr>
          <p:cNvSpPr>
            <a:spLocks noGrp="1"/>
          </p:cNvSpPr>
          <p:nvPr>
            <p:ph type="title"/>
          </p:nvPr>
        </p:nvSpPr>
        <p:spPr>
          <a:xfrm>
            <a:off x="323528" y="10990"/>
            <a:ext cx="7926184" cy="1060287"/>
          </a:xfrm>
        </p:spPr>
        <p:txBody>
          <a:bodyPr/>
          <a:lstStyle/>
          <a:p>
            <a:endParaRPr lang="de-DE"/>
          </a:p>
        </p:txBody>
      </p:sp>
    </p:spTree>
    <p:extLst>
      <p:ext uri="{BB962C8B-B14F-4D97-AF65-F5344CB8AC3E}">
        <p14:creationId xmlns:p14="http://schemas.microsoft.com/office/powerpoint/2010/main" val="2176336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mappen.jpg">
            <a:extLst>
              <a:ext uri="{FF2B5EF4-FFF2-40B4-BE49-F238E27FC236}">
                <a16:creationId xmlns:a16="http://schemas.microsoft.com/office/drawing/2014/main" id="{987A7744-33D3-4BDE-895B-EEA6363B6A1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9668" y="3202406"/>
            <a:ext cx="1216775" cy="129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3" descr="Labels.gif">
            <a:extLst>
              <a:ext uri="{FF2B5EF4-FFF2-40B4-BE49-F238E27FC236}">
                <a16:creationId xmlns:a16="http://schemas.microsoft.com/office/drawing/2014/main" id="{8EE44050-FDF9-427A-B33E-95701F0E7E4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5995" y="1368287"/>
            <a:ext cx="2044119" cy="139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5" descr="netwerk.jpg">
            <a:extLst>
              <a:ext uri="{FF2B5EF4-FFF2-40B4-BE49-F238E27FC236}">
                <a16:creationId xmlns:a16="http://schemas.microsoft.com/office/drawing/2014/main" id="{A9AB8BC5-A05F-4E7E-8D35-8D6072E4D10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08494" y="4942401"/>
            <a:ext cx="1339122" cy="116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hthoek 7">
            <a:extLst>
              <a:ext uri="{FF2B5EF4-FFF2-40B4-BE49-F238E27FC236}">
                <a16:creationId xmlns:a16="http://schemas.microsoft.com/office/drawing/2014/main" id="{CDD19E2A-20D7-4304-AD2A-F9FEDF6F5B2F}"/>
              </a:ext>
            </a:extLst>
          </p:cNvPr>
          <p:cNvSpPr>
            <a:spLocks noChangeArrowheads="1"/>
          </p:cNvSpPr>
          <p:nvPr/>
        </p:nvSpPr>
        <p:spPr bwMode="auto">
          <a:xfrm>
            <a:off x="4573028" y="1860338"/>
            <a:ext cx="5191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FCD404"/>
              </a:buClr>
              <a:buSzPct val="150000"/>
            </a:pPr>
            <a:r>
              <a:rPr lang="en-US" sz="2400" dirty="0"/>
              <a:t>Benennen</a:t>
            </a:r>
            <a:endParaRPr lang="nl-NL" dirty="0"/>
          </a:p>
        </p:txBody>
      </p:sp>
      <p:sp>
        <p:nvSpPr>
          <p:cNvPr id="13" name="Rechthoek 8">
            <a:extLst>
              <a:ext uri="{FF2B5EF4-FFF2-40B4-BE49-F238E27FC236}">
                <a16:creationId xmlns:a16="http://schemas.microsoft.com/office/drawing/2014/main" id="{3600E3A1-B007-4E28-B8D0-6FF0BA584653}"/>
              </a:ext>
            </a:extLst>
          </p:cNvPr>
          <p:cNvSpPr>
            <a:spLocks noChangeArrowheads="1"/>
          </p:cNvSpPr>
          <p:nvPr/>
        </p:nvSpPr>
        <p:spPr bwMode="auto">
          <a:xfrm>
            <a:off x="4572000" y="3501008"/>
            <a:ext cx="5191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FCD404"/>
              </a:buClr>
              <a:buSzPct val="150000"/>
            </a:pPr>
            <a:r>
              <a:rPr lang="en-US" sz="2400" dirty="0"/>
              <a:t>Kategorisieren</a:t>
            </a:r>
            <a:endParaRPr lang="nl-NL" dirty="0"/>
          </a:p>
        </p:txBody>
      </p:sp>
      <p:sp>
        <p:nvSpPr>
          <p:cNvPr id="15" name="Rechthoek 9">
            <a:extLst>
              <a:ext uri="{FF2B5EF4-FFF2-40B4-BE49-F238E27FC236}">
                <a16:creationId xmlns:a16="http://schemas.microsoft.com/office/drawing/2014/main" id="{C769A74B-4237-4BE1-8649-3D2D2371D913}"/>
              </a:ext>
            </a:extLst>
          </p:cNvPr>
          <p:cNvSpPr>
            <a:spLocks noChangeArrowheads="1"/>
          </p:cNvSpPr>
          <p:nvPr/>
        </p:nvSpPr>
        <p:spPr bwMode="auto">
          <a:xfrm>
            <a:off x="4573028" y="5324300"/>
            <a:ext cx="52879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FCD404"/>
              </a:buClr>
              <a:buSzPct val="150000"/>
            </a:pPr>
            <a:r>
              <a:rPr lang="en-US" sz="2400" dirty="0"/>
              <a:t>Vernetzen</a:t>
            </a:r>
            <a:endParaRPr lang="nl-NL" dirty="0"/>
          </a:p>
        </p:txBody>
      </p:sp>
      <p:sp>
        <p:nvSpPr>
          <p:cNvPr id="12" name="Titel 1">
            <a:extLst>
              <a:ext uri="{FF2B5EF4-FFF2-40B4-BE49-F238E27FC236}">
                <a16:creationId xmlns:a16="http://schemas.microsoft.com/office/drawing/2014/main" id="{E70E239E-4C33-405D-BA3B-A11FCF5F91AD}"/>
              </a:ext>
            </a:extLst>
          </p:cNvPr>
          <p:cNvSpPr>
            <a:spLocks noGrp="1"/>
          </p:cNvSpPr>
          <p:nvPr>
            <p:ph type="title"/>
          </p:nvPr>
        </p:nvSpPr>
        <p:spPr/>
        <p:txBody>
          <a:bodyPr>
            <a:normAutofit/>
          </a:bodyPr>
          <a:lstStyle/>
          <a:p>
            <a:r>
              <a:rPr lang="de-DE" sz="3200" b="1" dirty="0">
                <a:solidFill>
                  <a:schemeClr val="bg1"/>
                </a:solidFill>
                <a:latin typeface="+mj-lt"/>
              </a:rPr>
              <a:t>Die drei Stufen des Wortschatzerwerbs</a:t>
            </a:r>
            <a:endParaRPr lang="de-DE" dirty="0"/>
          </a:p>
        </p:txBody>
      </p:sp>
    </p:spTree>
    <p:extLst>
      <p:ext uri="{BB962C8B-B14F-4D97-AF65-F5344CB8AC3E}">
        <p14:creationId xmlns:p14="http://schemas.microsoft.com/office/powerpoint/2010/main" val="3540853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0C51A762-D9C0-4A25-8107-511173862230}"/>
              </a:ext>
            </a:extLst>
          </p:cNvPr>
          <p:cNvSpPr>
            <a:spLocks noGrp="1"/>
          </p:cNvSpPr>
          <p:nvPr>
            <p:ph type="body" sz="quarter" idx="13"/>
          </p:nvPr>
        </p:nvSpPr>
        <p:spPr>
          <a:xfrm>
            <a:off x="323528" y="1341438"/>
            <a:ext cx="8569647" cy="5111897"/>
          </a:xfrm>
        </p:spPr>
        <p:txBody>
          <a:bodyPr>
            <a:normAutofit/>
          </a:bodyPr>
          <a:lstStyle/>
          <a:p>
            <a:r>
              <a:rPr lang="de-DE" sz="2400" b="1" dirty="0"/>
              <a:t>Alltagswörter</a:t>
            </a:r>
            <a:r>
              <a:rPr lang="de-DE" sz="2400" dirty="0"/>
              <a:t>: gebräuchliche Wörter mit eher einfacherer Wortstruktur</a:t>
            </a:r>
          </a:p>
          <a:p>
            <a:pPr marL="0" indent="0">
              <a:buNone/>
            </a:pPr>
            <a:endParaRPr lang="de-DE" sz="2400" dirty="0"/>
          </a:p>
          <a:p>
            <a:r>
              <a:rPr lang="de-DE" sz="2400" b="1" dirty="0"/>
              <a:t>Bildungswörter</a:t>
            </a:r>
            <a:r>
              <a:rPr lang="de-DE" sz="2400" dirty="0"/>
              <a:t>: eher komplexere Wortstruktur</a:t>
            </a:r>
          </a:p>
          <a:p>
            <a:pPr marL="0" indent="0">
              <a:buNone/>
            </a:pPr>
            <a:endParaRPr lang="de-DE" sz="2400" dirty="0"/>
          </a:p>
          <a:p>
            <a:r>
              <a:rPr lang="de-DE" sz="2400" b="1" dirty="0"/>
              <a:t>Zentrale Vertreter eines Wortfeldes </a:t>
            </a:r>
            <a:r>
              <a:rPr lang="de-DE" sz="2400" dirty="0"/>
              <a:t>(Bredel &amp; Maaß 2016, 74)</a:t>
            </a:r>
          </a:p>
          <a:p>
            <a:pPr lvl="1">
              <a:buFont typeface="Arial" panose="020B0604020202020204" pitchFamily="34" charset="0"/>
              <a:buChar char="•"/>
            </a:pPr>
            <a:r>
              <a:rPr lang="de-DE" sz="2400" dirty="0"/>
              <a:t>häufig verwendet</a:t>
            </a:r>
          </a:p>
          <a:p>
            <a:pPr lvl="1">
              <a:buFont typeface="Arial" panose="020B0604020202020204" pitchFamily="34" charset="0"/>
              <a:buChar char="•"/>
            </a:pPr>
            <a:r>
              <a:rPr lang="de-DE" sz="2400" dirty="0"/>
              <a:t>Wenige Wortbausteine</a:t>
            </a:r>
          </a:p>
          <a:p>
            <a:pPr lvl="1">
              <a:buFont typeface="Arial" panose="020B0604020202020204" pitchFamily="34" charset="0"/>
              <a:buChar char="•"/>
            </a:pPr>
            <a:r>
              <a:rPr lang="de-DE" sz="2400" dirty="0"/>
              <a:t>in mündlicher und schriftlicher Sprache benutzbar</a:t>
            </a:r>
          </a:p>
        </p:txBody>
      </p:sp>
      <p:sp>
        <p:nvSpPr>
          <p:cNvPr id="6" name="Titel 1">
            <a:extLst>
              <a:ext uri="{FF2B5EF4-FFF2-40B4-BE49-F238E27FC236}">
                <a16:creationId xmlns:a16="http://schemas.microsoft.com/office/drawing/2014/main" id="{2DD33FEC-BB57-4C9F-B8EA-CDF4AECBC2EC}"/>
              </a:ext>
            </a:extLst>
          </p:cNvPr>
          <p:cNvSpPr>
            <a:spLocks noGrp="1"/>
          </p:cNvSpPr>
          <p:nvPr>
            <p:ph type="title"/>
          </p:nvPr>
        </p:nvSpPr>
        <p:spPr/>
        <p:txBody>
          <a:bodyPr>
            <a:normAutofit/>
          </a:bodyPr>
          <a:lstStyle/>
          <a:p>
            <a:r>
              <a:rPr lang="de-DE" sz="3200" b="1" dirty="0">
                <a:solidFill>
                  <a:schemeClr val="bg1"/>
                </a:solidFill>
              </a:rPr>
              <a:t>Alltags- und Bildungswortschatz</a:t>
            </a:r>
            <a:endParaRPr lang="de-DE" dirty="0"/>
          </a:p>
        </p:txBody>
      </p:sp>
    </p:spTree>
    <p:extLst>
      <p:ext uri="{BB962C8B-B14F-4D97-AF65-F5344CB8AC3E}">
        <p14:creationId xmlns:p14="http://schemas.microsoft.com/office/powerpoint/2010/main" val="1979088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15CD2B5-EA3F-406D-86DA-D1A04E738C51}"/>
              </a:ext>
            </a:extLst>
          </p:cNvPr>
          <p:cNvSpPr/>
          <p:nvPr/>
        </p:nvSpPr>
        <p:spPr>
          <a:xfrm>
            <a:off x="6228184" y="3356992"/>
            <a:ext cx="6768752"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de-DE" sz="2000" dirty="0">
              <a:solidFill>
                <a:schemeClr val="tx1"/>
              </a:solidFill>
            </a:endParaRPr>
          </a:p>
        </p:txBody>
      </p:sp>
      <p:sp>
        <p:nvSpPr>
          <p:cNvPr id="7" name="Textplatzhalter 3">
            <a:extLst>
              <a:ext uri="{FF2B5EF4-FFF2-40B4-BE49-F238E27FC236}">
                <a16:creationId xmlns:a16="http://schemas.microsoft.com/office/drawing/2014/main" id="{2E9FC2F6-88E0-42F3-AEBA-ED028B1A7725}"/>
              </a:ext>
            </a:extLst>
          </p:cNvPr>
          <p:cNvSpPr>
            <a:spLocks noGrp="1"/>
          </p:cNvSpPr>
          <p:nvPr>
            <p:ph type="body" sz="quarter" idx="13"/>
          </p:nvPr>
        </p:nvSpPr>
        <p:spPr/>
        <p:txBody>
          <a:bodyPr>
            <a:normAutofit/>
          </a:bodyPr>
          <a:lstStyle/>
          <a:p>
            <a:r>
              <a:rPr lang="de-DE" sz="3200" dirty="0">
                <a:solidFill>
                  <a:schemeClr val="tx1"/>
                </a:solidFill>
              </a:rPr>
              <a:t>Hauptinformationen der fachlichen Kommunikation </a:t>
            </a:r>
          </a:p>
          <a:p>
            <a:pPr marL="0" indent="0">
              <a:buNone/>
            </a:pPr>
            <a:endParaRPr lang="de-DE" sz="3200" dirty="0">
              <a:solidFill>
                <a:schemeClr val="tx1"/>
              </a:solidFill>
            </a:endParaRPr>
          </a:p>
          <a:p>
            <a:r>
              <a:rPr lang="de-DE" sz="3200" dirty="0">
                <a:solidFill>
                  <a:schemeClr val="tx1"/>
                </a:solidFill>
              </a:rPr>
              <a:t>Grundlage zum Erwerb, Weitergabe und als Nachweis von Fachwissen</a:t>
            </a:r>
          </a:p>
          <a:p>
            <a:pPr marL="0" indent="0">
              <a:buNone/>
            </a:pPr>
            <a:endParaRPr lang="de-DE" sz="3200" dirty="0">
              <a:solidFill>
                <a:schemeClr val="tx1"/>
              </a:solidFill>
            </a:endParaRPr>
          </a:p>
          <a:p>
            <a:r>
              <a:rPr lang="de-DE" sz="3200" dirty="0">
                <a:solidFill>
                  <a:schemeClr val="tx1"/>
                </a:solidFill>
              </a:rPr>
              <a:t>exakt, eindeutig, stilistisch neutral</a:t>
            </a:r>
          </a:p>
        </p:txBody>
      </p:sp>
      <p:sp>
        <p:nvSpPr>
          <p:cNvPr id="6" name="Titel 1">
            <a:extLst>
              <a:ext uri="{FF2B5EF4-FFF2-40B4-BE49-F238E27FC236}">
                <a16:creationId xmlns:a16="http://schemas.microsoft.com/office/drawing/2014/main" id="{B6FD1E49-07E3-438B-B746-0DB71B4BDD12}"/>
              </a:ext>
            </a:extLst>
          </p:cNvPr>
          <p:cNvSpPr>
            <a:spLocks noGrp="1"/>
          </p:cNvSpPr>
          <p:nvPr>
            <p:ph type="title"/>
          </p:nvPr>
        </p:nvSpPr>
        <p:spPr/>
        <p:txBody>
          <a:bodyPr>
            <a:normAutofit/>
          </a:bodyPr>
          <a:lstStyle/>
          <a:p>
            <a:r>
              <a:rPr lang="de-DE" sz="3200" b="1" dirty="0">
                <a:solidFill>
                  <a:schemeClr val="bg1"/>
                </a:solidFill>
              </a:rPr>
              <a:t>Fachwortschatz</a:t>
            </a:r>
            <a:endParaRPr lang="de-DE" dirty="0"/>
          </a:p>
        </p:txBody>
      </p:sp>
    </p:spTree>
    <p:extLst>
      <p:ext uri="{BB962C8B-B14F-4D97-AF65-F5344CB8AC3E}">
        <p14:creationId xmlns:p14="http://schemas.microsoft.com/office/powerpoint/2010/main" val="3846034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8D4570-E56B-41C8-83AA-DC4E8748DD5D}"/>
              </a:ext>
            </a:extLst>
          </p:cNvPr>
          <p:cNvSpPr>
            <a:spLocks noGrp="1"/>
          </p:cNvSpPr>
          <p:nvPr>
            <p:ph type="title"/>
          </p:nvPr>
        </p:nvSpPr>
        <p:spPr/>
        <p:txBody>
          <a:bodyPr>
            <a:normAutofit/>
          </a:bodyPr>
          <a:lstStyle/>
          <a:p>
            <a:r>
              <a:rPr lang="de-DE" sz="3200" b="1" dirty="0">
                <a:solidFill>
                  <a:schemeClr val="bg1"/>
                </a:solidFill>
                <a:latin typeface="+mj-lt"/>
              </a:rPr>
              <a:t>Vorstellung und Kennenlernen</a:t>
            </a:r>
            <a:endParaRPr lang="de-DE" dirty="0"/>
          </a:p>
        </p:txBody>
      </p:sp>
    </p:spTree>
    <p:extLst>
      <p:ext uri="{BB962C8B-B14F-4D97-AF65-F5344CB8AC3E}">
        <p14:creationId xmlns:p14="http://schemas.microsoft.com/office/powerpoint/2010/main" val="3185285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728162" cy="1933231"/>
            <a:chOff x="1208269" y="1065384"/>
            <a:chExt cx="572816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lvl="0"/>
              <a:r>
                <a:rPr lang="de-DE" sz="3600" dirty="0"/>
                <a:t>Schema-Theorie und Concept </a:t>
              </a:r>
              <a:r>
                <a:rPr lang="de-DE" sz="3600" dirty="0" err="1"/>
                <a:t>Map</a:t>
              </a:r>
              <a:endParaRPr lang="de-DE" sz="3600" dirty="0"/>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Titel 3">
            <a:extLst>
              <a:ext uri="{FF2B5EF4-FFF2-40B4-BE49-F238E27FC236}">
                <a16:creationId xmlns:a16="http://schemas.microsoft.com/office/drawing/2014/main" id="{E3000261-18C8-425F-81EC-99162671FD88}"/>
              </a:ext>
            </a:extLst>
          </p:cNvPr>
          <p:cNvSpPr>
            <a:spLocks noGrp="1"/>
          </p:cNvSpPr>
          <p:nvPr>
            <p:ph type="title"/>
          </p:nvPr>
        </p:nvSpPr>
        <p:spPr>
          <a:xfrm>
            <a:off x="323528" y="10990"/>
            <a:ext cx="7926184" cy="1060287"/>
          </a:xfrm>
        </p:spPr>
        <p:txBody>
          <a:bodyPr/>
          <a:lstStyle/>
          <a:p>
            <a:endParaRPr lang="de-DE"/>
          </a:p>
        </p:txBody>
      </p:sp>
    </p:spTree>
    <p:extLst>
      <p:ext uri="{BB962C8B-B14F-4D97-AF65-F5344CB8AC3E}">
        <p14:creationId xmlns:p14="http://schemas.microsoft.com/office/powerpoint/2010/main" val="1411654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Text, Karte enthält.&#10;&#10;Automatisch generierte Beschreibung">
            <a:extLst>
              <a:ext uri="{FF2B5EF4-FFF2-40B4-BE49-F238E27FC236}">
                <a16:creationId xmlns:a16="http://schemas.microsoft.com/office/drawing/2014/main" id="{D834E390-4A79-4AC3-B8AD-68F45520809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1640" y="1124744"/>
            <a:ext cx="6736751" cy="5400000"/>
          </a:xfrm>
          <a:prstGeom prst="rect">
            <a:avLst/>
          </a:prstGeom>
        </p:spPr>
      </p:pic>
      <p:sp>
        <p:nvSpPr>
          <p:cNvPr id="7" name="Titel 1">
            <a:extLst>
              <a:ext uri="{FF2B5EF4-FFF2-40B4-BE49-F238E27FC236}">
                <a16:creationId xmlns:a16="http://schemas.microsoft.com/office/drawing/2014/main" id="{5722D5C2-257E-4DCA-934C-855C58F30609}"/>
              </a:ext>
            </a:extLst>
          </p:cNvPr>
          <p:cNvSpPr>
            <a:spLocks noGrp="1"/>
          </p:cNvSpPr>
          <p:nvPr>
            <p:ph type="title"/>
          </p:nvPr>
        </p:nvSpPr>
        <p:spPr/>
        <p:txBody>
          <a:bodyPr>
            <a:normAutofit fontScale="90000"/>
          </a:bodyPr>
          <a:lstStyle/>
          <a:p>
            <a:r>
              <a:rPr lang="de-DE" sz="3200" b="1" dirty="0">
                <a:solidFill>
                  <a:schemeClr val="bg1"/>
                </a:solidFill>
                <a:latin typeface="+mj-lt"/>
              </a:rPr>
              <a:t>Schema-Theorie</a:t>
            </a:r>
            <a:br>
              <a:rPr lang="de-DE" sz="3200" b="1" dirty="0">
                <a:solidFill>
                  <a:schemeClr val="bg1"/>
                </a:solidFill>
                <a:latin typeface="+mj-lt"/>
              </a:rPr>
            </a:br>
            <a:r>
              <a:rPr lang="de-DE" sz="3200" b="1" dirty="0">
                <a:solidFill>
                  <a:schemeClr val="bg1"/>
                </a:solidFill>
                <a:latin typeface="+mj-lt"/>
              </a:rPr>
              <a:t>Einheiten des menschlichen Wissens</a:t>
            </a:r>
            <a:endParaRPr lang="de-DE" dirty="0"/>
          </a:p>
        </p:txBody>
      </p:sp>
    </p:spTree>
    <p:extLst>
      <p:ext uri="{BB962C8B-B14F-4D97-AF65-F5344CB8AC3E}">
        <p14:creationId xmlns:p14="http://schemas.microsoft.com/office/powerpoint/2010/main" val="2812630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Karte enthält.&#10;&#10;Automatisch generierte Beschreibung">
            <a:extLst>
              <a:ext uri="{FF2B5EF4-FFF2-40B4-BE49-F238E27FC236}">
                <a16:creationId xmlns:a16="http://schemas.microsoft.com/office/drawing/2014/main" id="{13C9CAAA-DEB2-4128-AD00-D1D2E37F594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1640" y="1124744"/>
            <a:ext cx="6736751" cy="5400000"/>
          </a:xfrm>
          <a:prstGeom prst="rect">
            <a:avLst/>
          </a:prstGeom>
        </p:spPr>
      </p:pic>
      <p:sp>
        <p:nvSpPr>
          <p:cNvPr id="6" name="Titel 1">
            <a:extLst>
              <a:ext uri="{FF2B5EF4-FFF2-40B4-BE49-F238E27FC236}">
                <a16:creationId xmlns:a16="http://schemas.microsoft.com/office/drawing/2014/main" id="{4AD1CA8A-0A03-4AD5-A50A-F55EB602028C}"/>
              </a:ext>
            </a:extLst>
          </p:cNvPr>
          <p:cNvSpPr>
            <a:spLocks noGrp="1"/>
          </p:cNvSpPr>
          <p:nvPr>
            <p:ph type="title"/>
          </p:nvPr>
        </p:nvSpPr>
        <p:spPr/>
        <p:txBody>
          <a:bodyPr>
            <a:normAutofit fontScale="90000"/>
          </a:bodyPr>
          <a:lstStyle/>
          <a:p>
            <a:r>
              <a:rPr lang="de-DE" sz="3200" b="1" dirty="0">
                <a:solidFill>
                  <a:schemeClr val="bg1"/>
                </a:solidFill>
                <a:latin typeface="+mj-lt"/>
              </a:rPr>
              <a:t>Schema-Theorie</a:t>
            </a:r>
            <a:br>
              <a:rPr lang="de-DE" sz="3200" b="1" dirty="0">
                <a:solidFill>
                  <a:schemeClr val="bg1"/>
                </a:solidFill>
                <a:latin typeface="+mj-lt"/>
              </a:rPr>
            </a:br>
            <a:r>
              <a:rPr lang="de-DE" sz="3200" b="1" dirty="0">
                <a:solidFill>
                  <a:schemeClr val="bg1"/>
                </a:solidFill>
                <a:latin typeface="+mj-lt"/>
              </a:rPr>
              <a:t>Einheiten des menschlichen Wissens</a:t>
            </a:r>
            <a:endParaRPr lang="de-DE" dirty="0"/>
          </a:p>
        </p:txBody>
      </p:sp>
    </p:spTree>
    <p:extLst>
      <p:ext uri="{BB962C8B-B14F-4D97-AF65-F5344CB8AC3E}">
        <p14:creationId xmlns:p14="http://schemas.microsoft.com/office/powerpoint/2010/main" val="1794212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Karte enthält.&#10;&#10;Automatisch generierte Beschreibung">
            <a:extLst>
              <a:ext uri="{FF2B5EF4-FFF2-40B4-BE49-F238E27FC236}">
                <a16:creationId xmlns:a16="http://schemas.microsoft.com/office/drawing/2014/main" id="{E64407D4-0F4A-4DE0-936C-B1FEC2A8731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1640" y="1124744"/>
            <a:ext cx="6736751" cy="5400000"/>
          </a:xfrm>
          <a:prstGeom prst="rect">
            <a:avLst/>
          </a:prstGeom>
        </p:spPr>
      </p:pic>
      <p:sp>
        <p:nvSpPr>
          <p:cNvPr id="6" name="Titel 1">
            <a:extLst>
              <a:ext uri="{FF2B5EF4-FFF2-40B4-BE49-F238E27FC236}">
                <a16:creationId xmlns:a16="http://schemas.microsoft.com/office/drawing/2014/main" id="{18CC8EAC-5BA8-47EC-80C7-12CEEA92C158}"/>
              </a:ext>
            </a:extLst>
          </p:cNvPr>
          <p:cNvSpPr>
            <a:spLocks noGrp="1"/>
          </p:cNvSpPr>
          <p:nvPr>
            <p:ph type="title"/>
          </p:nvPr>
        </p:nvSpPr>
        <p:spPr/>
        <p:txBody>
          <a:bodyPr>
            <a:normAutofit fontScale="90000"/>
          </a:bodyPr>
          <a:lstStyle/>
          <a:p>
            <a:r>
              <a:rPr lang="de-DE" sz="3200" b="1" dirty="0">
                <a:solidFill>
                  <a:schemeClr val="bg1"/>
                </a:solidFill>
                <a:latin typeface="+mj-lt"/>
              </a:rPr>
              <a:t>Schema-Theorie</a:t>
            </a:r>
            <a:br>
              <a:rPr lang="de-DE" sz="3200" b="1" dirty="0">
                <a:solidFill>
                  <a:schemeClr val="bg1"/>
                </a:solidFill>
                <a:latin typeface="+mj-lt"/>
              </a:rPr>
            </a:br>
            <a:r>
              <a:rPr lang="de-DE" sz="3200" b="1" dirty="0">
                <a:solidFill>
                  <a:schemeClr val="bg1"/>
                </a:solidFill>
                <a:latin typeface="+mj-lt"/>
              </a:rPr>
              <a:t>Einheiten des menschlichen Wissens</a:t>
            </a:r>
            <a:endParaRPr lang="de-DE" dirty="0"/>
          </a:p>
        </p:txBody>
      </p:sp>
    </p:spTree>
    <p:extLst>
      <p:ext uri="{BB962C8B-B14F-4D97-AF65-F5344CB8AC3E}">
        <p14:creationId xmlns:p14="http://schemas.microsoft.com/office/powerpoint/2010/main" val="2039862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Karte enthält.&#10;&#10;Automatisch generierte Beschreibung">
            <a:extLst>
              <a:ext uri="{FF2B5EF4-FFF2-40B4-BE49-F238E27FC236}">
                <a16:creationId xmlns:a16="http://schemas.microsoft.com/office/drawing/2014/main" id="{5FC3BE1F-0AEB-4B48-A32B-C25B50B3563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1640" y="1125344"/>
            <a:ext cx="6736751" cy="5400000"/>
          </a:xfrm>
          <a:prstGeom prst="rect">
            <a:avLst/>
          </a:prstGeom>
        </p:spPr>
      </p:pic>
      <p:sp>
        <p:nvSpPr>
          <p:cNvPr id="6" name="Titel 1">
            <a:extLst>
              <a:ext uri="{FF2B5EF4-FFF2-40B4-BE49-F238E27FC236}">
                <a16:creationId xmlns:a16="http://schemas.microsoft.com/office/drawing/2014/main" id="{DCDDD428-18C2-49EF-9004-736316DE7CE3}"/>
              </a:ext>
            </a:extLst>
          </p:cNvPr>
          <p:cNvSpPr>
            <a:spLocks noGrp="1"/>
          </p:cNvSpPr>
          <p:nvPr>
            <p:ph type="title"/>
          </p:nvPr>
        </p:nvSpPr>
        <p:spPr/>
        <p:txBody>
          <a:bodyPr>
            <a:normAutofit fontScale="90000"/>
          </a:bodyPr>
          <a:lstStyle/>
          <a:p>
            <a:r>
              <a:rPr lang="de-DE" sz="3200" b="1" dirty="0">
                <a:solidFill>
                  <a:schemeClr val="bg1"/>
                </a:solidFill>
                <a:latin typeface="+mj-lt"/>
              </a:rPr>
              <a:t>Schema-Theorie</a:t>
            </a:r>
            <a:br>
              <a:rPr lang="de-DE" sz="3200" b="1" dirty="0">
                <a:solidFill>
                  <a:schemeClr val="bg1"/>
                </a:solidFill>
                <a:latin typeface="+mj-lt"/>
              </a:rPr>
            </a:br>
            <a:r>
              <a:rPr lang="de-DE" sz="3200" b="1" dirty="0">
                <a:solidFill>
                  <a:schemeClr val="bg1"/>
                </a:solidFill>
                <a:latin typeface="+mj-lt"/>
              </a:rPr>
              <a:t>Einheiten des menschlichen Wissens</a:t>
            </a:r>
            <a:endParaRPr lang="de-DE" dirty="0"/>
          </a:p>
        </p:txBody>
      </p:sp>
    </p:spTree>
    <p:extLst>
      <p:ext uri="{BB962C8B-B14F-4D97-AF65-F5344CB8AC3E}">
        <p14:creationId xmlns:p14="http://schemas.microsoft.com/office/powerpoint/2010/main" val="1230205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Text, Karte enthält.&#10;&#10;Automatisch generierte Beschreibung">
            <a:extLst>
              <a:ext uri="{FF2B5EF4-FFF2-40B4-BE49-F238E27FC236}">
                <a16:creationId xmlns:a16="http://schemas.microsoft.com/office/drawing/2014/main" id="{D834E390-4A79-4AC3-B8AD-68F45520809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1640" y="1125344"/>
            <a:ext cx="6736751" cy="5400000"/>
          </a:xfrm>
          <a:prstGeom prst="rect">
            <a:avLst/>
          </a:prstGeom>
        </p:spPr>
      </p:pic>
      <p:sp>
        <p:nvSpPr>
          <p:cNvPr id="7" name="Titel 1">
            <a:extLst>
              <a:ext uri="{FF2B5EF4-FFF2-40B4-BE49-F238E27FC236}">
                <a16:creationId xmlns:a16="http://schemas.microsoft.com/office/drawing/2014/main" id="{6770A968-95F8-4C3E-BD9C-1CAA1AD45E92}"/>
              </a:ext>
            </a:extLst>
          </p:cNvPr>
          <p:cNvSpPr>
            <a:spLocks noGrp="1"/>
          </p:cNvSpPr>
          <p:nvPr>
            <p:ph type="title"/>
          </p:nvPr>
        </p:nvSpPr>
        <p:spPr/>
        <p:txBody>
          <a:bodyPr>
            <a:normAutofit fontScale="90000"/>
          </a:bodyPr>
          <a:lstStyle/>
          <a:p>
            <a:r>
              <a:rPr lang="de-DE" sz="3200" b="1" dirty="0">
                <a:solidFill>
                  <a:schemeClr val="bg1"/>
                </a:solidFill>
                <a:latin typeface="+mj-lt"/>
              </a:rPr>
              <a:t>Schema-Theorie</a:t>
            </a:r>
            <a:br>
              <a:rPr lang="de-DE" sz="3200" b="1" dirty="0">
                <a:solidFill>
                  <a:schemeClr val="bg1"/>
                </a:solidFill>
                <a:latin typeface="+mj-lt"/>
              </a:rPr>
            </a:br>
            <a:r>
              <a:rPr lang="de-DE" sz="3200" b="1" dirty="0">
                <a:solidFill>
                  <a:schemeClr val="bg1"/>
                </a:solidFill>
                <a:latin typeface="+mj-lt"/>
              </a:rPr>
              <a:t>Einheiten des menschlichen Wissens</a:t>
            </a:r>
            <a:endParaRPr lang="de-DE" dirty="0"/>
          </a:p>
        </p:txBody>
      </p:sp>
    </p:spTree>
    <p:extLst>
      <p:ext uri="{BB962C8B-B14F-4D97-AF65-F5344CB8AC3E}">
        <p14:creationId xmlns:p14="http://schemas.microsoft.com/office/powerpoint/2010/main" val="857498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E004F19C-B6BB-44ED-95AB-99813F23E96F}"/>
              </a:ext>
            </a:extLst>
          </p:cNvPr>
          <p:cNvSpPr>
            <a:spLocks noGrp="1"/>
          </p:cNvSpPr>
          <p:nvPr>
            <p:ph type="title"/>
          </p:nvPr>
        </p:nvSpPr>
        <p:spPr/>
        <p:txBody>
          <a:bodyPr>
            <a:normAutofit/>
          </a:bodyPr>
          <a:lstStyle/>
          <a:p>
            <a:r>
              <a:rPr lang="de-DE" sz="3200" b="1" dirty="0">
                <a:solidFill>
                  <a:schemeClr val="bg1"/>
                </a:solidFill>
                <a:latin typeface="+mj-lt"/>
              </a:rPr>
              <a:t>Concept Map – ein Modell</a:t>
            </a:r>
            <a:endParaRPr lang="de-DE" dirty="0"/>
          </a:p>
        </p:txBody>
      </p:sp>
      <p:pic>
        <p:nvPicPr>
          <p:cNvPr id="8" name="Grafik 7" descr="Ein Bild, das Text, Karte enthält.&#10;&#10;Automatisch generierte Beschreibung">
            <a:extLst>
              <a:ext uri="{FF2B5EF4-FFF2-40B4-BE49-F238E27FC236}">
                <a16:creationId xmlns:a16="http://schemas.microsoft.com/office/drawing/2014/main" id="{82A4F2EC-E728-47B4-BC8B-3100E05E353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7837" y="1412776"/>
            <a:ext cx="7968325" cy="4680035"/>
          </a:xfrm>
          <a:prstGeom prst="rect">
            <a:avLst/>
          </a:prstGeom>
        </p:spPr>
      </p:pic>
    </p:spTree>
    <p:extLst>
      <p:ext uri="{BB962C8B-B14F-4D97-AF65-F5344CB8AC3E}">
        <p14:creationId xmlns:p14="http://schemas.microsoft.com/office/powerpoint/2010/main" val="1748566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Karte enthält.&#10;&#10;Automatisch generierte Beschreibung">
            <a:extLst>
              <a:ext uri="{FF2B5EF4-FFF2-40B4-BE49-F238E27FC236}">
                <a16:creationId xmlns:a16="http://schemas.microsoft.com/office/drawing/2014/main" id="{C047D58C-0712-407C-8E05-0C5C6555488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0761" y="1124744"/>
            <a:ext cx="8462478" cy="5400000"/>
          </a:xfrm>
          <a:prstGeom prst="rect">
            <a:avLst/>
          </a:prstGeom>
        </p:spPr>
      </p:pic>
      <p:sp>
        <p:nvSpPr>
          <p:cNvPr id="6" name="Titel 1">
            <a:extLst>
              <a:ext uri="{FF2B5EF4-FFF2-40B4-BE49-F238E27FC236}">
                <a16:creationId xmlns:a16="http://schemas.microsoft.com/office/drawing/2014/main" id="{8EC3D0C1-7E2C-4AEF-A877-FA77469B4D21}"/>
              </a:ext>
            </a:extLst>
          </p:cNvPr>
          <p:cNvSpPr>
            <a:spLocks noGrp="1"/>
          </p:cNvSpPr>
          <p:nvPr>
            <p:ph type="title"/>
          </p:nvPr>
        </p:nvSpPr>
        <p:spPr/>
        <p:txBody>
          <a:bodyPr>
            <a:normAutofit/>
          </a:bodyPr>
          <a:lstStyle/>
          <a:p>
            <a:r>
              <a:rPr lang="de-DE" sz="3200" b="1" dirty="0">
                <a:solidFill>
                  <a:schemeClr val="bg1"/>
                </a:solidFill>
                <a:latin typeface="+mj-lt"/>
              </a:rPr>
              <a:t>Concept Map – Beispiel – Terrier </a:t>
            </a:r>
            <a:endParaRPr lang="de-DE" dirty="0"/>
          </a:p>
        </p:txBody>
      </p:sp>
    </p:spTree>
    <p:extLst>
      <p:ext uri="{BB962C8B-B14F-4D97-AF65-F5344CB8AC3E}">
        <p14:creationId xmlns:p14="http://schemas.microsoft.com/office/powerpoint/2010/main" val="1150032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descr="Ein Bild, das Text, Karte enthält.&#10;&#10;Automatisch generierte Beschreibung">
            <a:extLst>
              <a:ext uri="{FF2B5EF4-FFF2-40B4-BE49-F238E27FC236}">
                <a16:creationId xmlns:a16="http://schemas.microsoft.com/office/drawing/2014/main" id="{DE343CB2-9C56-4FBA-BEEF-035428FE54C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7678" y="945360"/>
            <a:ext cx="8638818" cy="5796000"/>
          </a:xfrm>
          <a:prstGeom prst="rect">
            <a:avLst/>
          </a:prstGeom>
        </p:spPr>
      </p:pic>
      <p:sp>
        <p:nvSpPr>
          <p:cNvPr id="6" name="Titel 1">
            <a:extLst>
              <a:ext uri="{FF2B5EF4-FFF2-40B4-BE49-F238E27FC236}">
                <a16:creationId xmlns:a16="http://schemas.microsoft.com/office/drawing/2014/main" id="{84790C89-57C6-470F-B646-A846A321365E}"/>
              </a:ext>
            </a:extLst>
          </p:cNvPr>
          <p:cNvSpPr>
            <a:spLocks noGrp="1"/>
          </p:cNvSpPr>
          <p:nvPr>
            <p:ph type="title"/>
          </p:nvPr>
        </p:nvSpPr>
        <p:spPr/>
        <p:txBody>
          <a:bodyPr>
            <a:normAutofit fontScale="90000"/>
          </a:bodyPr>
          <a:lstStyle/>
          <a:p>
            <a:r>
              <a:rPr lang="de-DE" sz="3200" b="1" dirty="0">
                <a:solidFill>
                  <a:schemeClr val="bg1"/>
                </a:solidFill>
                <a:latin typeface="+mj-lt"/>
              </a:rPr>
              <a:t>Verbindung von Concept Map und </a:t>
            </a:r>
            <a:br>
              <a:rPr lang="de-DE" sz="3200" b="1" dirty="0">
                <a:solidFill>
                  <a:schemeClr val="bg1"/>
                </a:solidFill>
                <a:latin typeface="+mj-lt"/>
              </a:rPr>
            </a:br>
            <a:r>
              <a:rPr lang="de-DE" sz="3200" b="1" dirty="0">
                <a:solidFill>
                  <a:schemeClr val="bg1"/>
                </a:solidFill>
                <a:latin typeface="+mj-lt"/>
              </a:rPr>
              <a:t>Individuellem Schema im Gehirn</a:t>
            </a:r>
            <a:endParaRPr lang="de-DE" dirty="0"/>
          </a:p>
        </p:txBody>
      </p:sp>
    </p:spTree>
    <p:extLst>
      <p:ext uri="{BB962C8B-B14F-4D97-AF65-F5344CB8AC3E}">
        <p14:creationId xmlns:p14="http://schemas.microsoft.com/office/powerpoint/2010/main" val="3617465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860F3EB8-0801-41E6-880B-A7572B21F032}"/>
              </a:ext>
            </a:extLst>
          </p:cNvPr>
          <p:cNvSpPr>
            <a:spLocks noGrp="1"/>
          </p:cNvSpPr>
          <p:nvPr>
            <p:ph type="title"/>
          </p:nvPr>
        </p:nvSpPr>
        <p:spPr/>
        <p:txBody>
          <a:bodyPr>
            <a:normAutofit/>
          </a:bodyPr>
          <a:lstStyle/>
          <a:p>
            <a:r>
              <a:rPr lang="de-DE" sz="3200" b="1" dirty="0">
                <a:solidFill>
                  <a:schemeClr val="bg1"/>
                </a:solidFill>
                <a:latin typeface="+mj-lt"/>
              </a:rPr>
              <a:t>Concept Map – Erläuterungen</a:t>
            </a:r>
            <a:endParaRPr lang="de-DE" dirty="0"/>
          </a:p>
        </p:txBody>
      </p:sp>
      <p:pic>
        <p:nvPicPr>
          <p:cNvPr id="8" name="Grafik 7" descr="Ein Bild, das Text, Karte enthält.&#10;&#10;Automatisch generierte Beschreibung">
            <a:extLst>
              <a:ext uri="{FF2B5EF4-FFF2-40B4-BE49-F238E27FC236}">
                <a16:creationId xmlns:a16="http://schemas.microsoft.com/office/drawing/2014/main" id="{94C495D3-0F0C-47A1-AD94-A9F26091641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7837" y="1412776"/>
            <a:ext cx="7968325" cy="4680035"/>
          </a:xfrm>
          <a:prstGeom prst="rect">
            <a:avLst/>
          </a:prstGeom>
        </p:spPr>
      </p:pic>
    </p:spTree>
    <p:extLst>
      <p:ext uri="{BB962C8B-B14F-4D97-AF65-F5344CB8AC3E}">
        <p14:creationId xmlns:p14="http://schemas.microsoft.com/office/powerpoint/2010/main" val="2237911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AB818219-48B0-4B78-B45B-C0A6AF9FB20C}"/>
              </a:ext>
            </a:extLst>
          </p:cNvPr>
          <p:cNvGraphicFramePr/>
          <p:nvPr>
            <p:extLst>
              <p:ext uri="{D42A27DB-BD31-4B8C-83A1-F6EECF244321}">
                <p14:modId xmlns:p14="http://schemas.microsoft.com/office/powerpoint/2010/main" val="3134644061"/>
              </p:ext>
            </p:extLst>
          </p:nvPr>
        </p:nvGraphicFramePr>
        <p:xfrm>
          <a:off x="539552" y="1340768"/>
          <a:ext cx="7992888"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ussdiagramm: Verbinder 2">
            <a:extLst>
              <a:ext uri="{FF2B5EF4-FFF2-40B4-BE49-F238E27FC236}">
                <a16:creationId xmlns:a16="http://schemas.microsoft.com/office/drawing/2014/main" id="{0AB0D00F-020D-4E39-9423-E0A76A666182}"/>
              </a:ext>
            </a:extLst>
          </p:cNvPr>
          <p:cNvSpPr/>
          <p:nvPr/>
        </p:nvSpPr>
        <p:spPr>
          <a:xfrm>
            <a:off x="3275856" y="2348880"/>
            <a:ext cx="2520280" cy="2592288"/>
          </a:xfrm>
          <a:prstGeom prst="flowChartConnector">
            <a:avLst/>
          </a:prstGeom>
          <a:solidFill>
            <a:srgbClr val="6689A1"/>
          </a:solidFill>
          <a:ln>
            <a:solidFill>
              <a:srgbClr val="7EC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a:ea typeface="+mn-ea"/>
                <a:cs typeface="Arial" pitchFamily="34" charset="0"/>
              </a:rPr>
              <a:t>Förderung des Selbstkonzeptes von Lehrkräften als Vermittler fachbezogener Schriftsprach-Kompetenzen</a:t>
            </a:r>
          </a:p>
          <a:p>
            <a:pPr algn="ctr"/>
            <a:endParaRPr lang="de-DE" dirty="0"/>
          </a:p>
        </p:txBody>
      </p:sp>
      <p:sp>
        <p:nvSpPr>
          <p:cNvPr id="7" name="Textfeld 6">
            <a:extLst>
              <a:ext uri="{FF2B5EF4-FFF2-40B4-BE49-F238E27FC236}">
                <a16:creationId xmlns:a16="http://schemas.microsoft.com/office/drawing/2014/main" id="{DDB772FF-1D1F-4A09-9E11-921588E84418}"/>
              </a:ext>
            </a:extLst>
          </p:cNvPr>
          <p:cNvSpPr txBox="1"/>
          <p:nvPr/>
        </p:nvSpPr>
        <p:spPr>
          <a:xfrm>
            <a:off x="468000" y="10800"/>
            <a:ext cx="7848872" cy="1077218"/>
          </a:xfrm>
          <a:prstGeom prst="rect">
            <a:avLst/>
          </a:prstGeom>
          <a:noFill/>
        </p:spPr>
        <p:txBody>
          <a:bodyPr wrap="square" rtlCol="0">
            <a:spAutoFit/>
          </a:bodyPr>
          <a:lstStyle/>
          <a:p>
            <a:r>
              <a:rPr lang="de-DE" sz="3200" b="1" dirty="0">
                <a:solidFill>
                  <a:schemeClr val="bg1"/>
                </a:solidFill>
              </a:rPr>
              <a:t>Das BaCuLit Kerncurriculum: 9 Module in 23 (optionalen) Dreistunden-Lehreinheiten </a:t>
            </a:r>
          </a:p>
        </p:txBody>
      </p:sp>
    </p:spTree>
    <p:extLst>
      <p:ext uri="{BB962C8B-B14F-4D97-AF65-F5344CB8AC3E}">
        <p14:creationId xmlns:p14="http://schemas.microsoft.com/office/powerpoint/2010/main" val="4099832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728162" cy="1933231"/>
            <a:chOff x="1208269" y="1065384"/>
            <a:chExt cx="572816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lvl="0"/>
              <a:r>
                <a:rPr lang="de-DE" sz="3600" dirty="0"/>
                <a:t>Erfolgreiche Wortschatzarbeit</a:t>
              </a:r>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Titel 3">
            <a:extLst>
              <a:ext uri="{FF2B5EF4-FFF2-40B4-BE49-F238E27FC236}">
                <a16:creationId xmlns:a16="http://schemas.microsoft.com/office/drawing/2014/main" id="{E3000261-18C8-425F-81EC-99162671FD88}"/>
              </a:ext>
            </a:extLst>
          </p:cNvPr>
          <p:cNvSpPr>
            <a:spLocks noGrp="1"/>
          </p:cNvSpPr>
          <p:nvPr>
            <p:ph type="title"/>
          </p:nvPr>
        </p:nvSpPr>
        <p:spPr>
          <a:xfrm>
            <a:off x="323528" y="10990"/>
            <a:ext cx="7926184" cy="1060287"/>
          </a:xfrm>
        </p:spPr>
        <p:txBody>
          <a:bodyPr/>
          <a:lstStyle/>
          <a:p>
            <a:endParaRPr lang="de-DE"/>
          </a:p>
        </p:txBody>
      </p:sp>
    </p:spTree>
    <p:extLst>
      <p:ext uri="{BB962C8B-B14F-4D97-AF65-F5344CB8AC3E}">
        <p14:creationId xmlns:p14="http://schemas.microsoft.com/office/powerpoint/2010/main" val="1707992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F3331A5C-3E01-44EF-881E-9A4E644E9FAA}"/>
              </a:ext>
            </a:extLst>
          </p:cNvPr>
          <p:cNvSpPr>
            <a:spLocks noGrp="1"/>
          </p:cNvSpPr>
          <p:nvPr>
            <p:ph type="body" sz="quarter" idx="13"/>
          </p:nvPr>
        </p:nvSpPr>
        <p:spPr/>
        <p:txBody>
          <a:bodyPr>
            <a:normAutofit fontScale="85000" lnSpcReduction="10000"/>
          </a:bodyPr>
          <a:lstStyle/>
          <a:p>
            <a:pPr marL="342900" indent="-342900">
              <a:buFont typeface="+mj-lt"/>
              <a:buAutoNum type="arabicPeriod"/>
            </a:pPr>
            <a:r>
              <a:rPr lang="de-DE" b="1" dirty="0">
                <a:solidFill>
                  <a:schemeClr val="tx1"/>
                </a:solidFill>
              </a:rPr>
              <a:t>Reichhaltiger Wortschatz</a:t>
            </a:r>
            <a:endParaRPr lang="de-DE" dirty="0">
              <a:solidFill>
                <a:schemeClr val="tx1"/>
              </a:solidFill>
            </a:endParaRPr>
          </a:p>
          <a:p>
            <a:pPr marL="342900" indent="-342900">
              <a:buFont typeface="+mj-lt"/>
              <a:buAutoNum type="arabicPeriod"/>
            </a:pPr>
            <a:endParaRPr lang="de-DE" dirty="0">
              <a:solidFill>
                <a:schemeClr val="tx1"/>
              </a:solidFill>
            </a:endParaRPr>
          </a:p>
          <a:p>
            <a:pPr marL="342900" indent="-342900">
              <a:buFont typeface="+mj-lt"/>
              <a:buAutoNum type="arabicPeriod"/>
            </a:pPr>
            <a:r>
              <a:rPr lang="de-DE" b="1" dirty="0">
                <a:solidFill>
                  <a:schemeClr val="tx1"/>
                </a:solidFill>
              </a:rPr>
              <a:t>Umfang des Wortschatzes</a:t>
            </a:r>
            <a:endParaRPr lang="de-DE" dirty="0">
              <a:solidFill>
                <a:schemeClr val="tx1"/>
              </a:solidFill>
            </a:endParaRPr>
          </a:p>
          <a:p>
            <a:pPr marL="342900" indent="-342900">
              <a:buFont typeface="+mj-lt"/>
              <a:buAutoNum type="arabicPeriod"/>
            </a:pPr>
            <a:endParaRPr lang="de-DE" dirty="0">
              <a:solidFill>
                <a:schemeClr val="tx1"/>
              </a:solidFill>
            </a:endParaRPr>
          </a:p>
          <a:p>
            <a:pPr marL="342900" indent="-342900">
              <a:buFont typeface="+mj-lt"/>
              <a:buAutoNum type="arabicPeriod"/>
            </a:pPr>
            <a:r>
              <a:rPr lang="de-DE" b="1" dirty="0">
                <a:solidFill>
                  <a:schemeClr val="tx1"/>
                </a:solidFill>
              </a:rPr>
              <a:t>Textverständnis</a:t>
            </a:r>
          </a:p>
          <a:p>
            <a:pPr marL="342900" indent="-342900">
              <a:buFont typeface="+mj-lt"/>
              <a:buAutoNum type="arabicPeriod"/>
            </a:pPr>
            <a:endParaRPr lang="de-DE" dirty="0"/>
          </a:p>
          <a:p>
            <a:pPr marL="342900" indent="-342900">
              <a:buFont typeface="+mj-lt"/>
              <a:buAutoNum type="arabicPeriod" startAt="4"/>
            </a:pPr>
            <a:r>
              <a:rPr lang="de-DE" b="1" dirty="0"/>
              <a:t>Wortschatzarbeit (und Textentlastung) vor dem Lesen</a:t>
            </a:r>
            <a:endParaRPr lang="de-DE" dirty="0"/>
          </a:p>
          <a:p>
            <a:pPr marL="342900" indent="-342900">
              <a:buFont typeface="+mj-lt"/>
              <a:buAutoNum type="arabicPeriod" startAt="4"/>
            </a:pPr>
            <a:endParaRPr lang="de-DE" dirty="0"/>
          </a:p>
          <a:p>
            <a:pPr marL="342900" indent="-342900">
              <a:buFont typeface="+mj-lt"/>
              <a:buAutoNum type="arabicPeriod" startAt="4"/>
            </a:pPr>
            <a:r>
              <a:rPr lang="de-DE" b="1" dirty="0"/>
              <a:t>Auswahl</a:t>
            </a:r>
            <a:endParaRPr lang="de-DE" dirty="0"/>
          </a:p>
          <a:p>
            <a:pPr marL="342900" indent="-342900">
              <a:buFont typeface="+mj-lt"/>
              <a:buAutoNum type="arabicPeriod" startAt="4"/>
            </a:pPr>
            <a:endParaRPr lang="de-DE" dirty="0"/>
          </a:p>
          <a:p>
            <a:pPr marL="342900" indent="-342900">
              <a:buFont typeface="+mj-lt"/>
              <a:buAutoNum type="arabicPeriod" startAt="4"/>
            </a:pPr>
            <a:endParaRPr lang="de-DE" dirty="0"/>
          </a:p>
          <a:p>
            <a:pPr marL="342900" indent="-342900">
              <a:buFont typeface="+mj-lt"/>
              <a:buAutoNum type="arabicPeriod" startAt="4"/>
            </a:pPr>
            <a:endParaRPr lang="de-DE" dirty="0"/>
          </a:p>
          <a:p>
            <a:pPr marL="342900" indent="-342900">
              <a:buFont typeface="+mj-lt"/>
              <a:buAutoNum type="arabicPeriod" startAt="4"/>
            </a:pPr>
            <a:endParaRPr lang="de-DE" dirty="0"/>
          </a:p>
          <a:p>
            <a:endParaRPr lang="de-DE" dirty="0"/>
          </a:p>
          <a:p>
            <a:pPr marL="342900" indent="-342900">
              <a:buFont typeface="+mj-lt"/>
              <a:buAutoNum type="arabicPeriod"/>
            </a:pPr>
            <a:endParaRPr lang="de-DE" b="1" dirty="0">
              <a:solidFill>
                <a:schemeClr val="tx1"/>
              </a:solidFill>
            </a:endParaRPr>
          </a:p>
        </p:txBody>
      </p:sp>
      <p:sp>
        <p:nvSpPr>
          <p:cNvPr id="6" name="Titel 1">
            <a:extLst>
              <a:ext uri="{FF2B5EF4-FFF2-40B4-BE49-F238E27FC236}">
                <a16:creationId xmlns:a16="http://schemas.microsoft.com/office/drawing/2014/main" id="{0ABAA7B1-25BC-4CCA-9E24-3607EFB05017}"/>
              </a:ext>
            </a:extLst>
          </p:cNvPr>
          <p:cNvSpPr>
            <a:spLocks noGrp="1"/>
          </p:cNvSpPr>
          <p:nvPr>
            <p:ph type="title"/>
          </p:nvPr>
        </p:nvSpPr>
        <p:spPr/>
        <p:txBody>
          <a:bodyPr>
            <a:normAutofit fontScale="90000"/>
          </a:bodyPr>
          <a:lstStyle/>
          <a:p>
            <a:r>
              <a:rPr lang="de-DE" sz="3200" b="1" dirty="0">
                <a:solidFill>
                  <a:schemeClr val="bg1"/>
                </a:solidFill>
                <a:latin typeface="+mj-lt"/>
              </a:rPr>
              <a:t>Forschungsergebnisse</a:t>
            </a:r>
            <a:br>
              <a:rPr lang="de-DE" sz="3200" b="1" dirty="0">
                <a:solidFill>
                  <a:schemeClr val="bg1"/>
                </a:solidFill>
                <a:latin typeface="+mj-lt"/>
              </a:rPr>
            </a:br>
            <a:r>
              <a:rPr lang="de-DE" sz="3200" b="1" dirty="0">
                <a:solidFill>
                  <a:schemeClr val="bg1"/>
                </a:solidFill>
                <a:latin typeface="+mj-lt"/>
              </a:rPr>
              <a:t>Prinzipien erfolgreicher Wortschatzarbeit</a:t>
            </a:r>
            <a:endParaRPr lang="de-DE" dirty="0"/>
          </a:p>
        </p:txBody>
      </p:sp>
    </p:spTree>
    <p:extLst>
      <p:ext uri="{BB962C8B-B14F-4D97-AF65-F5344CB8AC3E}">
        <p14:creationId xmlns:p14="http://schemas.microsoft.com/office/powerpoint/2010/main" val="3346878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51498AC-D591-4160-A69C-9C1F6DBC4214}"/>
              </a:ext>
            </a:extLst>
          </p:cNvPr>
          <p:cNvSpPr>
            <a:spLocks noGrp="1"/>
          </p:cNvSpPr>
          <p:nvPr>
            <p:ph type="body" sz="quarter" idx="13"/>
          </p:nvPr>
        </p:nvSpPr>
        <p:spPr/>
        <p:txBody>
          <a:bodyPr>
            <a:normAutofit lnSpcReduction="10000"/>
          </a:bodyPr>
          <a:lstStyle/>
          <a:p>
            <a:pPr marL="342900" indent="-342900">
              <a:buFont typeface="+mj-lt"/>
              <a:buAutoNum type="arabicPeriod" startAt="6"/>
            </a:pPr>
            <a:r>
              <a:rPr lang="de-DE" b="1" dirty="0">
                <a:solidFill>
                  <a:schemeClr val="tx1"/>
                </a:solidFill>
              </a:rPr>
              <a:t>Produktiver Wortschatzunterricht</a:t>
            </a:r>
            <a:endParaRPr lang="de-DE" dirty="0">
              <a:solidFill>
                <a:schemeClr val="tx1"/>
              </a:solidFill>
            </a:endParaRPr>
          </a:p>
          <a:p>
            <a:endParaRPr lang="de-DE" dirty="0">
              <a:solidFill>
                <a:schemeClr val="tx1"/>
              </a:solidFill>
            </a:endParaRPr>
          </a:p>
          <a:p>
            <a:pPr marL="342900" indent="-342900">
              <a:buFont typeface="+mj-lt"/>
              <a:buAutoNum type="arabicPeriod" startAt="7"/>
            </a:pPr>
            <a:r>
              <a:rPr lang="de-DE" b="1" dirty="0">
                <a:solidFill>
                  <a:schemeClr val="tx1"/>
                </a:solidFill>
              </a:rPr>
              <a:t>Metakognition</a:t>
            </a:r>
            <a:endParaRPr lang="de-DE" dirty="0">
              <a:solidFill>
                <a:schemeClr val="tx1"/>
              </a:solidFill>
            </a:endParaRPr>
          </a:p>
          <a:p>
            <a:pPr marL="800100" lvl="1" indent="-342900">
              <a:buFont typeface="Arial" panose="020B0604020202020204" pitchFamily="34" charset="0"/>
              <a:buChar char="•"/>
            </a:pPr>
            <a:r>
              <a:rPr lang="de-DE" dirty="0">
                <a:solidFill>
                  <a:schemeClr val="tx1"/>
                </a:solidFill>
              </a:rPr>
              <a:t>Fehleinschätzungen über erfolgreiche Wortschatz-Aneignung</a:t>
            </a:r>
          </a:p>
          <a:p>
            <a:pPr marL="800100" lvl="1" indent="-342900">
              <a:buFont typeface="Arial" panose="020B0604020202020204" pitchFamily="34" charset="0"/>
              <a:buChar char="•"/>
            </a:pPr>
            <a:r>
              <a:rPr lang="de-DE" dirty="0">
                <a:solidFill>
                  <a:schemeClr val="tx1"/>
                </a:solidFill>
              </a:rPr>
              <a:t>Strategien zum Erlernen von Wörtern</a:t>
            </a:r>
          </a:p>
          <a:p>
            <a:pPr marL="342900" indent="-342900">
              <a:buFont typeface="+mj-lt"/>
              <a:buAutoNum type="arabicPeriod" startAt="7"/>
            </a:pPr>
            <a:endParaRPr lang="de-DE" dirty="0">
              <a:solidFill>
                <a:schemeClr val="tx1"/>
              </a:solidFill>
            </a:endParaRPr>
          </a:p>
          <a:p>
            <a:pPr marL="0" indent="0">
              <a:buNone/>
            </a:pPr>
            <a:r>
              <a:rPr lang="de-DE" b="1" dirty="0">
                <a:solidFill>
                  <a:schemeClr val="tx1"/>
                </a:solidFill>
              </a:rPr>
              <a:t>Motivation</a:t>
            </a:r>
            <a:r>
              <a:rPr lang="de-DE" dirty="0">
                <a:solidFill>
                  <a:schemeClr val="tx1"/>
                </a:solidFill>
              </a:rPr>
              <a:t>: Wortschatzarbeit kann Spaß machen! </a:t>
            </a:r>
          </a:p>
          <a:p>
            <a:endParaRPr lang="de-DE" dirty="0"/>
          </a:p>
        </p:txBody>
      </p:sp>
      <p:sp>
        <p:nvSpPr>
          <p:cNvPr id="6" name="Titel 1">
            <a:extLst>
              <a:ext uri="{FF2B5EF4-FFF2-40B4-BE49-F238E27FC236}">
                <a16:creationId xmlns:a16="http://schemas.microsoft.com/office/drawing/2014/main" id="{3E53D5F4-3FB8-4327-A03F-0A7FC913A671}"/>
              </a:ext>
            </a:extLst>
          </p:cNvPr>
          <p:cNvSpPr>
            <a:spLocks noGrp="1"/>
          </p:cNvSpPr>
          <p:nvPr>
            <p:ph type="title"/>
          </p:nvPr>
        </p:nvSpPr>
        <p:spPr/>
        <p:txBody>
          <a:bodyPr>
            <a:normAutofit fontScale="90000"/>
          </a:bodyPr>
          <a:lstStyle/>
          <a:p>
            <a:r>
              <a:rPr lang="de-DE" sz="3200" b="1" dirty="0">
                <a:solidFill>
                  <a:schemeClr val="bg1"/>
                </a:solidFill>
                <a:latin typeface="+mj-lt"/>
              </a:rPr>
              <a:t>Forschungsergebnisse</a:t>
            </a:r>
            <a:br>
              <a:rPr lang="de-DE" sz="3200" b="1" dirty="0">
                <a:solidFill>
                  <a:schemeClr val="bg1"/>
                </a:solidFill>
                <a:latin typeface="+mj-lt"/>
              </a:rPr>
            </a:br>
            <a:r>
              <a:rPr lang="de-DE" sz="3200" b="1" dirty="0">
                <a:solidFill>
                  <a:schemeClr val="bg1"/>
                </a:solidFill>
                <a:latin typeface="+mj-lt"/>
              </a:rPr>
              <a:t>Prinzipien erfolgreicher Wortschatzarbeit</a:t>
            </a:r>
            <a:endParaRPr lang="de-DE" dirty="0"/>
          </a:p>
        </p:txBody>
      </p:sp>
    </p:spTree>
    <p:extLst>
      <p:ext uri="{BB962C8B-B14F-4D97-AF65-F5344CB8AC3E}">
        <p14:creationId xmlns:p14="http://schemas.microsoft.com/office/powerpoint/2010/main" val="2508313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B675A43A-5C4E-4940-BC46-B9CB2118F8A6}"/>
              </a:ext>
            </a:extLst>
          </p:cNvPr>
          <p:cNvSpPr>
            <a:spLocks noGrp="1"/>
          </p:cNvSpPr>
          <p:nvPr>
            <p:ph type="body" sz="quarter" idx="13"/>
          </p:nvPr>
        </p:nvSpPr>
        <p:spPr/>
        <p:txBody>
          <a:bodyPr>
            <a:normAutofit fontScale="70000" lnSpcReduction="20000"/>
          </a:bodyPr>
          <a:lstStyle/>
          <a:p>
            <a:pPr marL="0" indent="0">
              <a:buNone/>
            </a:pPr>
            <a:r>
              <a:rPr lang="de-DE" b="1" dirty="0">
                <a:solidFill>
                  <a:schemeClr val="tx1"/>
                </a:solidFill>
              </a:rPr>
              <a:t>Bitte denken Sie über die folgenden Fragestellungen einen Moment nach und machen Sie sich hierzu Notizen.</a:t>
            </a:r>
          </a:p>
          <a:p>
            <a:endParaRPr lang="de-DE" b="1" dirty="0"/>
          </a:p>
          <a:p>
            <a:r>
              <a:rPr lang="de-DE" dirty="0">
                <a:solidFill>
                  <a:schemeClr val="tx1"/>
                </a:solidFill>
              </a:rPr>
              <a:t>Wie können die vorgestellten Forschungsergebnisse und Prinzipien für erfolgreichen Wortschatzunterricht Ihren Fachunterricht bereichern?</a:t>
            </a:r>
          </a:p>
          <a:p>
            <a:endParaRPr lang="de-DE" dirty="0">
              <a:solidFill>
                <a:schemeClr val="tx1"/>
              </a:solidFill>
            </a:endParaRPr>
          </a:p>
          <a:p>
            <a:r>
              <a:rPr lang="de-DE" dirty="0">
                <a:solidFill>
                  <a:schemeClr val="tx1"/>
                </a:solidFill>
              </a:rPr>
              <a:t>Welche davon erscheinen Ihnen besonders bedeutsam?</a:t>
            </a:r>
          </a:p>
          <a:p>
            <a:r>
              <a:rPr lang="de-DE" dirty="0">
                <a:solidFill>
                  <a:schemeClr val="tx1"/>
                </a:solidFill>
              </a:rPr>
              <a:t>Welche sind bereits fest in Ihrem Unterricht verankert? </a:t>
            </a:r>
          </a:p>
          <a:p>
            <a:endParaRPr lang="de-DE" dirty="0">
              <a:solidFill>
                <a:schemeClr val="tx1"/>
              </a:solidFill>
            </a:endParaRPr>
          </a:p>
          <a:p>
            <a:r>
              <a:rPr lang="de-DE" dirty="0">
                <a:solidFill>
                  <a:schemeClr val="tx1"/>
                </a:solidFill>
              </a:rPr>
              <a:t>Welche Erfahrungen haben Sie mit dem ein oder anderen gemacht? </a:t>
            </a:r>
          </a:p>
        </p:txBody>
      </p:sp>
      <p:sp>
        <p:nvSpPr>
          <p:cNvPr id="6" name="Titel 2">
            <a:extLst>
              <a:ext uri="{FF2B5EF4-FFF2-40B4-BE49-F238E27FC236}">
                <a16:creationId xmlns:a16="http://schemas.microsoft.com/office/drawing/2014/main" id="{B532A4C5-413A-4038-858C-4B21DC069DC7}"/>
              </a:ext>
            </a:extLst>
          </p:cNvPr>
          <p:cNvSpPr>
            <a:spLocks noGrp="1"/>
          </p:cNvSpPr>
          <p:nvPr>
            <p:ph type="title"/>
          </p:nvPr>
        </p:nvSpPr>
        <p:spPr/>
        <p:txBody>
          <a:bodyPr>
            <a:normAutofit fontScale="90000"/>
          </a:bodyPr>
          <a:lstStyle/>
          <a:p>
            <a:r>
              <a:rPr lang="de-DE" sz="3200" b="1" dirty="0">
                <a:solidFill>
                  <a:schemeClr val="bg1"/>
                </a:solidFill>
                <a:latin typeface="+mj-lt"/>
              </a:rPr>
              <a:t>Auswirkung der Prinzipien erfolgreicher Wortschatzarbeit auf den Fachunterricht </a:t>
            </a:r>
            <a:endParaRPr lang="de-DE" dirty="0"/>
          </a:p>
        </p:txBody>
      </p:sp>
    </p:spTree>
    <p:extLst>
      <p:ext uri="{BB962C8B-B14F-4D97-AF65-F5344CB8AC3E}">
        <p14:creationId xmlns:p14="http://schemas.microsoft.com/office/powerpoint/2010/main" val="21642560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2180AEC-45B5-4571-A598-B27D2D5DBEF2}"/>
              </a:ext>
            </a:extLst>
          </p:cNvPr>
          <p:cNvSpPr/>
          <p:nvPr/>
        </p:nvSpPr>
        <p:spPr>
          <a:xfrm>
            <a:off x="5652120" y="2924944"/>
            <a:ext cx="6768752"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solidFill>
                <a:schemeClr val="tx1"/>
              </a:solidFill>
            </a:endParaRPr>
          </a:p>
        </p:txBody>
      </p:sp>
      <p:sp>
        <p:nvSpPr>
          <p:cNvPr id="6" name="Textplatzhalter 3">
            <a:extLst>
              <a:ext uri="{FF2B5EF4-FFF2-40B4-BE49-F238E27FC236}">
                <a16:creationId xmlns:a16="http://schemas.microsoft.com/office/drawing/2014/main" id="{CCB61FD2-5C65-4C6F-B0DD-5B34E2485B33}"/>
              </a:ext>
            </a:extLst>
          </p:cNvPr>
          <p:cNvSpPr>
            <a:spLocks noGrp="1"/>
          </p:cNvSpPr>
          <p:nvPr>
            <p:ph type="body" sz="quarter" idx="13"/>
          </p:nvPr>
        </p:nvSpPr>
        <p:spPr/>
        <p:txBody>
          <a:bodyPr>
            <a:normAutofit fontScale="92500" lnSpcReduction="20000"/>
          </a:bodyPr>
          <a:lstStyle/>
          <a:p>
            <a:pPr marL="0" indent="0">
              <a:buNone/>
            </a:pPr>
            <a:r>
              <a:rPr lang="de-DE" b="1" dirty="0">
                <a:solidFill>
                  <a:schemeClr val="tx1"/>
                </a:solidFill>
              </a:rPr>
              <a:t>Ebene 1</a:t>
            </a:r>
          </a:p>
          <a:p>
            <a:pPr marL="0" indent="0">
              <a:buNone/>
            </a:pPr>
            <a:r>
              <a:rPr lang="de-DE" b="1" dirty="0">
                <a:solidFill>
                  <a:schemeClr val="tx1"/>
                </a:solidFill>
              </a:rPr>
              <a:t>Zentrale Konzepte</a:t>
            </a:r>
            <a:r>
              <a:rPr lang="de-DE" dirty="0">
                <a:solidFill>
                  <a:schemeClr val="tx1"/>
                </a:solidFill>
              </a:rPr>
              <a:t>, unverzichtbar zum </a:t>
            </a:r>
            <a:r>
              <a:rPr lang="de-DE" b="1" dirty="0">
                <a:solidFill>
                  <a:schemeClr val="tx1"/>
                </a:solidFill>
              </a:rPr>
              <a:t>Vor-Verständnis</a:t>
            </a:r>
            <a:r>
              <a:rPr lang="de-DE" dirty="0">
                <a:solidFill>
                  <a:schemeClr val="tx1"/>
                </a:solidFill>
              </a:rPr>
              <a:t> des Begriffs</a:t>
            </a:r>
          </a:p>
          <a:p>
            <a:pPr marL="0" indent="0">
              <a:buNone/>
            </a:pPr>
            <a:endParaRPr lang="de-DE" dirty="0">
              <a:solidFill>
                <a:schemeClr val="tx1"/>
              </a:solidFill>
            </a:endParaRPr>
          </a:p>
          <a:p>
            <a:pPr marL="0" indent="0">
              <a:buNone/>
            </a:pPr>
            <a:r>
              <a:rPr lang="de-DE" b="1" dirty="0">
                <a:solidFill>
                  <a:schemeClr val="tx1"/>
                </a:solidFill>
              </a:rPr>
              <a:t>Ebene 2</a:t>
            </a:r>
          </a:p>
          <a:p>
            <a:pPr marL="0" indent="0">
              <a:buNone/>
            </a:pPr>
            <a:r>
              <a:rPr lang="de-DE" b="1" dirty="0">
                <a:solidFill>
                  <a:schemeClr val="tx1"/>
                </a:solidFill>
              </a:rPr>
              <a:t>„Türöffner“-Begriffe</a:t>
            </a:r>
          </a:p>
          <a:p>
            <a:pPr marL="0" indent="0">
              <a:buNone/>
            </a:pPr>
            <a:endParaRPr lang="de-DE" dirty="0">
              <a:solidFill>
                <a:schemeClr val="tx1"/>
              </a:solidFill>
            </a:endParaRPr>
          </a:p>
          <a:p>
            <a:pPr marL="0" indent="0">
              <a:buNone/>
            </a:pPr>
            <a:r>
              <a:rPr lang="de-DE" b="1" dirty="0">
                <a:solidFill>
                  <a:schemeClr val="tx1"/>
                </a:solidFill>
              </a:rPr>
              <a:t>Ebene 3</a:t>
            </a:r>
          </a:p>
          <a:p>
            <a:pPr marL="0" indent="0">
              <a:buNone/>
            </a:pPr>
            <a:r>
              <a:rPr lang="de-DE" b="1" dirty="0">
                <a:solidFill>
                  <a:schemeClr val="tx1"/>
                </a:solidFill>
              </a:rPr>
              <a:t>nicht grundlegende Wörter/Begriffe</a:t>
            </a:r>
            <a:endParaRPr lang="de-DE" dirty="0"/>
          </a:p>
        </p:txBody>
      </p:sp>
      <p:sp>
        <p:nvSpPr>
          <p:cNvPr id="7" name="Titel 1">
            <a:extLst>
              <a:ext uri="{FF2B5EF4-FFF2-40B4-BE49-F238E27FC236}">
                <a16:creationId xmlns:a16="http://schemas.microsoft.com/office/drawing/2014/main" id="{A2B3973D-B750-42C6-8B88-7FC083B3F032}"/>
              </a:ext>
            </a:extLst>
          </p:cNvPr>
          <p:cNvSpPr>
            <a:spLocks noGrp="1"/>
          </p:cNvSpPr>
          <p:nvPr>
            <p:ph type="title"/>
          </p:nvPr>
        </p:nvSpPr>
        <p:spPr/>
        <p:txBody>
          <a:bodyPr>
            <a:normAutofit fontScale="90000"/>
          </a:bodyPr>
          <a:lstStyle/>
          <a:p>
            <a:r>
              <a:rPr lang="de-DE" sz="3200" b="1" dirty="0">
                <a:solidFill>
                  <a:schemeClr val="bg1"/>
                </a:solidFill>
                <a:latin typeface="+mj-lt"/>
              </a:rPr>
              <a:t>Wortschatz-Auswahl im Fachunterricht</a:t>
            </a:r>
            <a:br>
              <a:rPr lang="de-DE" sz="3200" b="1" dirty="0">
                <a:solidFill>
                  <a:schemeClr val="bg1"/>
                </a:solidFill>
                <a:latin typeface="+mj-lt"/>
              </a:rPr>
            </a:br>
            <a:r>
              <a:rPr lang="de-DE" sz="3200" b="1" dirty="0">
                <a:solidFill>
                  <a:schemeClr val="bg1"/>
                </a:solidFill>
                <a:latin typeface="+mj-lt"/>
              </a:rPr>
              <a:t>(Flanagan &amp; Greenwood, 2009)</a:t>
            </a:r>
            <a:endParaRPr lang="de-DE" dirty="0"/>
          </a:p>
        </p:txBody>
      </p:sp>
    </p:spTree>
    <p:extLst>
      <p:ext uri="{BB962C8B-B14F-4D97-AF65-F5344CB8AC3E}">
        <p14:creationId xmlns:p14="http://schemas.microsoft.com/office/powerpoint/2010/main" val="40317045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AC376FE5-BF33-4E9E-9A07-A0F9AA66B553}"/>
              </a:ext>
            </a:extLst>
          </p:cNvPr>
          <p:cNvSpPr>
            <a:spLocks noGrp="1"/>
          </p:cNvSpPr>
          <p:nvPr>
            <p:ph type="body" sz="quarter" idx="13"/>
          </p:nvPr>
        </p:nvSpPr>
        <p:spPr/>
        <p:txBody>
          <a:bodyPr>
            <a:normAutofit fontScale="77500" lnSpcReduction="20000"/>
          </a:bodyPr>
          <a:lstStyle/>
          <a:p>
            <a:r>
              <a:rPr lang="de-DE" dirty="0">
                <a:solidFill>
                  <a:schemeClr val="tx1"/>
                </a:solidFill>
              </a:rPr>
              <a:t>Die Wichtigkeit eines Begriffes hängt vom Lehr-/Lernziel der Stunde ab.</a:t>
            </a:r>
          </a:p>
          <a:p>
            <a:endParaRPr lang="de-DE" dirty="0">
              <a:solidFill>
                <a:schemeClr val="tx1"/>
              </a:solidFill>
            </a:endParaRPr>
          </a:p>
          <a:p>
            <a:r>
              <a:rPr lang="de-DE" dirty="0">
                <a:solidFill>
                  <a:schemeClr val="tx1"/>
                </a:solidFill>
              </a:rPr>
              <a:t>Bestimmen Sie eine – begrenzte – Wörter/Begriffsliste für die Lektion, engen Sie diese auf eine handhabbare Zahl ein und ordnen Sie diese in die 3 Wörterebenen ein. </a:t>
            </a:r>
          </a:p>
          <a:p>
            <a:pPr marL="0" indent="0">
              <a:buNone/>
            </a:pPr>
            <a:endParaRPr lang="de-DE" dirty="0">
              <a:solidFill>
                <a:schemeClr val="tx1"/>
              </a:solidFill>
            </a:endParaRPr>
          </a:p>
          <a:p>
            <a:r>
              <a:rPr lang="de-DE" dirty="0">
                <a:solidFill>
                  <a:schemeClr val="tx1"/>
                </a:solidFill>
              </a:rPr>
              <a:t>Entfernen Sie die Begriffe, die </a:t>
            </a:r>
            <a:r>
              <a:rPr lang="de-DE" u="sng" dirty="0">
                <a:solidFill>
                  <a:schemeClr val="tx1"/>
                </a:solidFill>
              </a:rPr>
              <a:t>nicht</a:t>
            </a:r>
            <a:r>
              <a:rPr lang="de-DE" dirty="0">
                <a:solidFill>
                  <a:schemeClr val="tx1"/>
                </a:solidFill>
              </a:rPr>
              <a:t> mit der Lektion eng verbunden sind.</a:t>
            </a:r>
          </a:p>
          <a:p>
            <a:endParaRPr lang="de-DE" dirty="0">
              <a:solidFill>
                <a:schemeClr val="tx1"/>
              </a:solidFill>
            </a:endParaRPr>
          </a:p>
          <a:p>
            <a:pPr marL="0" indent="0">
              <a:buNone/>
            </a:pPr>
            <a:r>
              <a:rPr lang="de-DE" b="1" dirty="0">
                <a:solidFill>
                  <a:schemeClr val="tx1"/>
                </a:solidFill>
              </a:rPr>
              <a:t>Denken Sie daran: Weniger ist mehr!</a:t>
            </a:r>
          </a:p>
        </p:txBody>
      </p:sp>
      <p:sp>
        <p:nvSpPr>
          <p:cNvPr id="6" name="Titel 1">
            <a:extLst>
              <a:ext uri="{FF2B5EF4-FFF2-40B4-BE49-F238E27FC236}">
                <a16:creationId xmlns:a16="http://schemas.microsoft.com/office/drawing/2014/main" id="{FD0A655B-F29B-4FEA-BF92-73D5BA042AAE}"/>
              </a:ext>
            </a:extLst>
          </p:cNvPr>
          <p:cNvSpPr>
            <a:spLocks noGrp="1"/>
          </p:cNvSpPr>
          <p:nvPr>
            <p:ph type="title"/>
          </p:nvPr>
        </p:nvSpPr>
        <p:spPr/>
        <p:txBody>
          <a:bodyPr>
            <a:normAutofit fontScale="90000"/>
          </a:bodyPr>
          <a:lstStyle/>
          <a:p>
            <a:r>
              <a:rPr lang="de-DE" sz="3200" b="1" dirty="0">
                <a:solidFill>
                  <a:schemeClr val="bg1"/>
                </a:solidFill>
                <a:latin typeface="+mj-lt"/>
              </a:rPr>
              <a:t>Wortschatz-Auswahl im Fachunterricht</a:t>
            </a:r>
            <a:br>
              <a:rPr lang="de-DE" sz="3200" b="1" dirty="0">
                <a:solidFill>
                  <a:schemeClr val="bg1"/>
                </a:solidFill>
                <a:latin typeface="+mj-lt"/>
              </a:rPr>
            </a:br>
            <a:r>
              <a:rPr lang="de-DE" sz="3200" b="1" dirty="0">
                <a:solidFill>
                  <a:schemeClr val="bg1"/>
                </a:solidFill>
                <a:latin typeface="+mj-lt"/>
              </a:rPr>
              <a:t>- einige Hinweise</a:t>
            </a:r>
            <a:endParaRPr lang="de-DE" dirty="0"/>
          </a:p>
        </p:txBody>
      </p:sp>
    </p:spTree>
    <p:extLst>
      <p:ext uri="{BB962C8B-B14F-4D97-AF65-F5344CB8AC3E}">
        <p14:creationId xmlns:p14="http://schemas.microsoft.com/office/powerpoint/2010/main" val="33439362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2180AEC-45B5-4571-A598-B27D2D5DBEF2}"/>
              </a:ext>
            </a:extLst>
          </p:cNvPr>
          <p:cNvSpPr/>
          <p:nvPr/>
        </p:nvSpPr>
        <p:spPr>
          <a:xfrm>
            <a:off x="8873480" y="1700808"/>
            <a:ext cx="6768752"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de-DE" dirty="0">
              <a:solidFill>
                <a:schemeClr val="tx1"/>
              </a:solidFill>
            </a:endParaRPr>
          </a:p>
        </p:txBody>
      </p:sp>
      <p:pic>
        <p:nvPicPr>
          <p:cNvPr id="2" name="Picture 14" descr="Ch 9 Word Wall">
            <a:extLst>
              <a:ext uri="{FF2B5EF4-FFF2-40B4-BE49-F238E27FC236}">
                <a16:creationId xmlns:a16="http://schemas.microsoft.com/office/drawing/2014/main" id="{9BF761F3-51F8-47A1-A2F9-51A881BD64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3153"/>
          <a:stretch>
            <a:fillRect/>
          </a:stretch>
        </p:blipFill>
        <p:spPr bwMode="auto">
          <a:xfrm>
            <a:off x="5292080" y="1835150"/>
            <a:ext cx="3581400" cy="3187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platzhalter 5">
            <a:extLst>
              <a:ext uri="{FF2B5EF4-FFF2-40B4-BE49-F238E27FC236}">
                <a16:creationId xmlns:a16="http://schemas.microsoft.com/office/drawing/2014/main" id="{98DBF89C-21E7-4698-BA9A-1245CEC93C18}"/>
              </a:ext>
            </a:extLst>
          </p:cNvPr>
          <p:cNvSpPr>
            <a:spLocks noGrp="1"/>
          </p:cNvSpPr>
          <p:nvPr>
            <p:ph type="body" sz="quarter" idx="13"/>
          </p:nvPr>
        </p:nvSpPr>
        <p:spPr>
          <a:xfrm>
            <a:off x="323528" y="1341438"/>
            <a:ext cx="4392487" cy="4103687"/>
          </a:xfrm>
        </p:spPr>
        <p:txBody>
          <a:bodyPr>
            <a:normAutofit fontScale="85000" lnSpcReduction="10000"/>
          </a:bodyPr>
          <a:lstStyle/>
          <a:p>
            <a:pPr marL="285750" indent="-285750">
              <a:buFont typeface="Arial" panose="020B0604020202020204" pitchFamily="34" charset="0"/>
              <a:buChar char="•"/>
            </a:pPr>
            <a:endParaRPr lang="de-DE" dirty="0">
              <a:solidFill>
                <a:schemeClr val="tx1"/>
              </a:solidFill>
            </a:endParaRPr>
          </a:p>
          <a:p>
            <a:r>
              <a:rPr lang="de-DE" dirty="0">
                <a:solidFill>
                  <a:schemeClr val="tx1"/>
                </a:solidFill>
              </a:rPr>
              <a:t>Wörter der Ebenen 1 und 3</a:t>
            </a:r>
          </a:p>
          <a:p>
            <a:endParaRPr lang="de-DE" dirty="0">
              <a:solidFill>
                <a:schemeClr val="tx1"/>
              </a:solidFill>
            </a:endParaRPr>
          </a:p>
          <a:p>
            <a:r>
              <a:rPr lang="de-DE" dirty="0">
                <a:solidFill>
                  <a:schemeClr val="tx1"/>
                </a:solidFill>
              </a:rPr>
              <a:t>Grundlegende Begriffe </a:t>
            </a:r>
          </a:p>
          <a:p>
            <a:endParaRPr lang="de-DE" dirty="0">
              <a:solidFill>
                <a:schemeClr val="tx1"/>
              </a:solidFill>
            </a:endParaRPr>
          </a:p>
          <a:p>
            <a:r>
              <a:rPr lang="de-DE" dirty="0">
                <a:solidFill>
                  <a:schemeClr val="tx1"/>
                </a:solidFill>
              </a:rPr>
              <a:t>sichtbar und präsent</a:t>
            </a:r>
          </a:p>
          <a:p>
            <a:endParaRPr lang="de-DE" dirty="0">
              <a:solidFill>
                <a:schemeClr val="tx1"/>
              </a:solidFill>
            </a:endParaRPr>
          </a:p>
          <a:p>
            <a:r>
              <a:rPr lang="de-DE" dirty="0">
                <a:solidFill>
                  <a:schemeClr val="tx1"/>
                </a:solidFill>
              </a:rPr>
              <a:t>vielfältiger Zugriff möglich</a:t>
            </a:r>
          </a:p>
          <a:p>
            <a:pPr marL="0" indent="0">
              <a:buNone/>
            </a:pPr>
            <a:endParaRPr lang="de-DE" dirty="0"/>
          </a:p>
        </p:txBody>
      </p:sp>
      <p:sp>
        <p:nvSpPr>
          <p:cNvPr id="7" name="Titel 3">
            <a:extLst>
              <a:ext uri="{FF2B5EF4-FFF2-40B4-BE49-F238E27FC236}">
                <a16:creationId xmlns:a16="http://schemas.microsoft.com/office/drawing/2014/main" id="{12DF00D5-A540-4D71-B38B-AB16B2DBF55C}"/>
              </a:ext>
            </a:extLst>
          </p:cNvPr>
          <p:cNvSpPr>
            <a:spLocks noGrp="1"/>
          </p:cNvSpPr>
          <p:nvPr>
            <p:ph type="title"/>
          </p:nvPr>
        </p:nvSpPr>
        <p:spPr/>
        <p:txBody>
          <a:bodyPr>
            <a:normAutofit/>
          </a:bodyPr>
          <a:lstStyle/>
          <a:p>
            <a:r>
              <a:rPr lang="de-DE" sz="3200" b="1" dirty="0">
                <a:solidFill>
                  <a:schemeClr val="bg1"/>
                </a:solidFill>
                <a:latin typeface="+mj-lt"/>
              </a:rPr>
              <a:t>Methode: Fachbegriffe-Mauer</a:t>
            </a:r>
            <a:endParaRPr lang="de-DE" dirty="0"/>
          </a:p>
        </p:txBody>
      </p:sp>
    </p:spTree>
    <p:extLst>
      <p:ext uri="{BB962C8B-B14F-4D97-AF65-F5344CB8AC3E}">
        <p14:creationId xmlns:p14="http://schemas.microsoft.com/office/powerpoint/2010/main" val="15333644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536B868C-7D46-45D4-88F6-88E5272CD6C8}"/>
              </a:ext>
            </a:extLst>
          </p:cNvPr>
          <p:cNvSpPr>
            <a:spLocks noGrp="1"/>
          </p:cNvSpPr>
          <p:nvPr>
            <p:ph type="body" sz="quarter" idx="13"/>
          </p:nvPr>
        </p:nvSpPr>
        <p:spPr>
          <a:xfrm>
            <a:off x="323528" y="1341438"/>
            <a:ext cx="8569647" cy="4823866"/>
          </a:xfrm>
        </p:spPr>
        <p:txBody>
          <a:bodyPr>
            <a:normAutofit fontScale="70000" lnSpcReduction="20000"/>
          </a:bodyPr>
          <a:lstStyle/>
          <a:p>
            <a:r>
              <a:rPr lang="de-DE" dirty="0">
                <a:solidFill>
                  <a:schemeClr val="tx1"/>
                </a:solidFill>
              </a:rPr>
              <a:t>Gehe ein paar Sätze zurück – dort ist das Wort vielleicht schon erklärt. </a:t>
            </a:r>
          </a:p>
          <a:p>
            <a:r>
              <a:rPr lang="de-DE" dirty="0">
                <a:solidFill>
                  <a:schemeClr val="tx1"/>
                </a:solidFill>
              </a:rPr>
              <a:t>Lies weiter – vielleicht kommt die Erklärung später. </a:t>
            </a:r>
          </a:p>
          <a:p>
            <a:pPr marL="0" indent="0">
              <a:buNone/>
            </a:pPr>
            <a:endParaRPr lang="de-DE" dirty="0">
              <a:solidFill>
                <a:schemeClr val="tx1"/>
              </a:solidFill>
            </a:endParaRPr>
          </a:p>
          <a:p>
            <a:r>
              <a:rPr lang="de-DE" dirty="0">
                <a:solidFill>
                  <a:schemeClr val="tx1"/>
                </a:solidFill>
              </a:rPr>
              <a:t>Schau dir die Bilder oder Infografiken im Text an – vielleicht wird das Wort dort benutzt oder verdeutlicht. </a:t>
            </a:r>
          </a:p>
          <a:p>
            <a:pPr marL="0" indent="0">
              <a:buNone/>
            </a:pPr>
            <a:endParaRPr lang="de-DE" dirty="0">
              <a:solidFill>
                <a:schemeClr val="tx1"/>
              </a:solidFill>
            </a:endParaRPr>
          </a:p>
          <a:p>
            <a:r>
              <a:rPr lang="de-DE" dirty="0">
                <a:solidFill>
                  <a:schemeClr val="tx1"/>
                </a:solidFill>
              </a:rPr>
              <a:t>Brauchst du das Wort überhaupt, um den Satz bzw. den Text zu verstehen?</a:t>
            </a:r>
          </a:p>
          <a:p>
            <a:pPr marL="0" indent="0">
              <a:buNone/>
            </a:pPr>
            <a:endParaRPr lang="de-DE" dirty="0">
              <a:solidFill>
                <a:schemeClr val="tx1"/>
              </a:solidFill>
            </a:endParaRPr>
          </a:p>
          <a:p>
            <a:r>
              <a:rPr lang="de-DE" dirty="0">
                <a:solidFill>
                  <a:schemeClr val="tx1"/>
                </a:solidFill>
              </a:rPr>
              <a:t>Frage MitschülerInnen oder die Lehrkraft – sicher kann dir jemand weiterhelfen.</a:t>
            </a:r>
          </a:p>
          <a:p>
            <a:r>
              <a:rPr lang="de-DE" dirty="0">
                <a:solidFill>
                  <a:schemeClr val="tx1"/>
                </a:solidFill>
              </a:rPr>
              <a:t>Schlage den Begriff im (Fach-)Wörterbuch nach, dort findest du eine Erklärung.</a:t>
            </a:r>
          </a:p>
        </p:txBody>
      </p:sp>
      <p:sp>
        <p:nvSpPr>
          <p:cNvPr id="6" name="Titel 1">
            <a:extLst>
              <a:ext uri="{FF2B5EF4-FFF2-40B4-BE49-F238E27FC236}">
                <a16:creationId xmlns:a16="http://schemas.microsoft.com/office/drawing/2014/main" id="{BC7F180C-AF0F-4824-A7D3-D07E30B5AFD6}"/>
              </a:ext>
            </a:extLst>
          </p:cNvPr>
          <p:cNvSpPr>
            <a:spLocks noGrp="1"/>
          </p:cNvSpPr>
          <p:nvPr>
            <p:ph type="title"/>
          </p:nvPr>
        </p:nvSpPr>
        <p:spPr/>
        <p:txBody>
          <a:bodyPr>
            <a:normAutofit fontScale="90000"/>
          </a:bodyPr>
          <a:lstStyle/>
          <a:p>
            <a:r>
              <a:rPr lang="de-DE" sz="3200" b="1" dirty="0">
                <a:solidFill>
                  <a:schemeClr val="bg1"/>
                </a:solidFill>
                <a:latin typeface="+mj-lt"/>
              </a:rPr>
              <a:t>“Pannenhilfe” - Wortschatzstrategien </a:t>
            </a:r>
            <a:br>
              <a:rPr lang="de-DE" sz="3200" b="1" dirty="0">
                <a:solidFill>
                  <a:schemeClr val="bg1"/>
                </a:solidFill>
                <a:latin typeface="+mj-lt"/>
              </a:rPr>
            </a:br>
            <a:r>
              <a:rPr lang="de-DE" sz="3200" b="1" dirty="0">
                <a:solidFill>
                  <a:schemeClr val="bg1"/>
                </a:solidFill>
                <a:latin typeface="+mj-lt"/>
              </a:rPr>
              <a:t>während des Lesens nutzen </a:t>
            </a:r>
            <a:endParaRPr lang="de-DE" dirty="0"/>
          </a:p>
        </p:txBody>
      </p:sp>
    </p:spTree>
    <p:extLst>
      <p:ext uri="{BB962C8B-B14F-4D97-AF65-F5344CB8AC3E}">
        <p14:creationId xmlns:p14="http://schemas.microsoft.com/office/powerpoint/2010/main" val="29594420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B83B5E7B-5B1A-44E2-8B3F-307863FC958C}"/>
              </a:ext>
            </a:extLst>
          </p:cNvPr>
          <p:cNvSpPr>
            <a:spLocks noGrp="1"/>
          </p:cNvSpPr>
          <p:nvPr>
            <p:ph type="body" sz="quarter" idx="13"/>
          </p:nvPr>
        </p:nvSpPr>
        <p:spPr/>
        <p:txBody>
          <a:bodyPr>
            <a:normAutofit fontScale="85000" lnSpcReduction="20000"/>
          </a:bodyPr>
          <a:lstStyle/>
          <a:p>
            <a:r>
              <a:rPr lang="de-DE" dirty="0"/>
              <a:t>Lernende </a:t>
            </a:r>
            <a:r>
              <a:rPr lang="de-DE" dirty="0">
                <a:solidFill>
                  <a:schemeClr val="tx1"/>
                </a:solidFill>
              </a:rPr>
              <a:t>erkennen, wie sie das Verständnis neuer Begriffe in ihr Vor- und Weltwissen integrieren können.</a:t>
            </a:r>
          </a:p>
          <a:p>
            <a:endParaRPr lang="de-DE" dirty="0">
              <a:solidFill>
                <a:schemeClr val="tx1"/>
              </a:solidFill>
            </a:endParaRPr>
          </a:p>
          <a:p>
            <a:r>
              <a:rPr lang="de-DE" dirty="0">
                <a:solidFill>
                  <a:schemeClr val="tx1"/>
                </a:solidFill>
              </a:rPr>
              <a:t>Lernende lernen verschiedene Facetten eines neuen Begriffs anstatt einer einzelnen, festgelegten starren Bedeutung.</a:t>
            </a:r>
          </a:p>
          <a:p>
            <a:endParaRPr lang="de-DE" dirty="0">
              <a:solidFill>
                <a:schemeClr val="tx1"/>
              </a:solidFill>
            </a:endParaRPr>
          </a:p>
          <a:p>
            <a:r>
              <a:rPr lang="de-DE" dirty="0">
                <a:solidFill>
                  <a:schemeClr val="tx1"/>
                </a:solidFill>
              </a:rPr>
              <a:t>Lernende verbinden diese Art von Wortschatzarbeit mit dem Üben neuer Wörter im Sprechen und Schreiben an Stelle des Auswendiglernens von Definitionen.</a:t>
            </a:r>
          </a:p>
          <a:p>
            <a:endParaRPr lang="de-DE" dirty="0"/>
          </a:p>
        </p:txBody>
      </p:sp>
      <p:sp>
        <p:nvSpPr>
          <p:cNvPr id="6" name="Titel 1">
            <a:extLst>
              <a:ext uri="{FF2B5EF4-FFF2-40B4-BE49-F238E27FC236}">
                <a16:creationId xmlns:a16="http://schemas.microsoft.com/office/drawing/2014/main" id="{80BF738F-4428-4DCA-9968-007017AE2379}"/>
              </a:ext>
            </a:extLst>
          </p:cNvPr>
          <p:cNvSpPr>
            <a:spLocks noGrp="1"/>
          </p:cNvSpPr>
          <p:nvPr>
            <p:ph type="title"/>
          </p:nvPr>
        </p:nvSpPr>
        <p:spPr/>
        <p:txBody>
          <a:bodyPr>
            <a:normAutofit fontScale="90000"/>
          </a:bodyPr>
          <a:lstStyle/>
          <a:p>
            <a:r>
              <a:rPr lang="de-DE" sz="3200" b="1" dirty="0">
                <a:solidFill>
                  <a:schemeClr val="bg1"/>
                </a:solidFill>
                <a:latin typeface="+mj-lt"/>
              </a:rPr>
              <a:t>Entwicklung einer Definitionen und Erklärungen? - Begründungsansätze</a:t>
            </a:r>
            <a:endParaRPr lang="de-DE" dirty="0"/>
          </a:p>
        </p:txBody>
      </p:sp>
    </p:spTree>
    <p:extLst>
      <p:ext uri="{BB962C8B-B14F-4D97-AF65-F5344CB8AC3E}">
        <p14:creationId xmlns:p14="http://schemas.microsoft.com/office/powerpoint/2010/main" val="31328661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37859C4E-1406-4A11-B78E-8E66CB89680C}"/>
              </a:ext>
            </a:extLst>
          </p:cNvPr>
          <p:cNvSpPr>
            <a:spLocks noGrp="1"/>
          </p:cNvSpPr>
          <p:nvPr>
            <p:ph type="body" sz="quarter" idx="13"/>
          </p:nvPr>
        </p:nvSpPr>
        <p:spPr/>
        <p:txBody>
          <a:bodyPr>
            <a:normAutofit fontScale="77500" lnSpcReduction="20000"/>
          </a:bodyPr>
          <a:lstStyle/>
          <a:p>
            <a:r>
              <a:rPr lang="de-DE" dirty="0">
                <a:solidFill>
                  <a:schemeClr val="tx1"/>
                </a:solidFill>
              </a:rPr>
              <a:t>Beschreiben Sie das Wort in der Alltagssprache. Verwenden Sie es in verschiedenen Zusammenhängen.</a:t>
            </a:r>
          </a:p>
          <a:p>
            <a:endParaRPr lang="de-DE" dirty="0">
              <a:solidFill>
                <a:schemeClr val="tx1"/>
              </a:solidFill>
            </a:endParaRPr>
          </a:p>
          <a:p>
            <a:r>
              <a:rPr lang="de-DE" dirty="0">
                <a:solidFill>
                  <a:schemeClr val="tx1"/>
                </a:solidFill>
              </a:rPr>
              <a:t>Beschränken Sie sich dabei nicht auf Definitionen, Synonyme oder Antonyme.</a:t>
            </a:r>
          </a:p>
          <a:p>
            <a:endParaRPr lang="de-DE" dirty="0">
              <a:solidFill>
                <a:schemeClr val="tx1"/>
              </a:solidFill>
            </a:endParaRPr>
          </a:p>
          <a:p>
            <a:r>
              <a:rPr lang="de-DE" dirty="0">
                <a:solidFill>
                  <a:schemeClr val="tx1"/>
                </a:solidFill>
              </a:rPr>
              <a:t>Erklären Sie es in zusammenhängenden und logischen Sätzen und Satzverbindungen.</a:t>
            </a:r>
          </a:p>
          <a:p>
            <a:endParaRPr lang="de-DE" dirty="0">
              <a:solidFill>
                <a:schemeClr val="tx1"/>
              </a:solidFill>
            </a:endParaRPr>
          </a:p>
          <a:p>
            <a:r>
              <a:rPr lang="de-DE" dirty="0">
                <a:solidFill>
                  <a:schemeClr val="tx1"/>
                </a:solidFill>
              </a:rPr>
              <a:t>Erklären Sie den Begriff durch den Gebrauch von persönlichen Wörtern wie: Ich, Du, etwas, man und jemand</a:t>
            </a:r>
          </a:p>
          <a:p>
            <a:endParaRPr lang="de-DE" dirty="0"/>
          </a:p>
        </p:txBody>
      </p:sp>
      <p:sp>
        <p:nvSpPr>
          <p:cNvPr id="6" name="Titel 1">
            <a:extLst>
              <a:ext uri="{FF2B5EF4-FFF2-40B4-BE49-F238E27FC236}">
                <a16:creationId xmlns:a16="http://schemas.microsoft.com/office/drawing/2014/main" id="{2543DDFD-0751-48A0-88E1-76E1CC98697E}"/>
              </a:ext>
            </a:extLst>
          </p:cNvPr>
          <p:cNvSpPr>
            <a:spLocks noGrp="1"/>
          </p:cNvSpPr>
          <p:nvPr>
            <p:ph type="title"/>
          </p:nvPr>
        </p:nvSpPr>
        <p:spPr/>
        <p:txBody>
          <a:bodyPr>
            <a:normAutofit fontScale="90000"/>
          </a:bodyPr>
          <a:lstStyle/>
          <a:p>
            <a:r>
              <a:rPr lang="de-DE" sz="3200" b="1" dirty="0">
                <a:solidFill>
                  <a:schemeClr val="bg1"/>
                </a:solidFill>
                <a:latin typeface="+mj-lt"/>
              </a:rPr>
              <a:t>Schülerfreundliche „eigene“ Erklärungen</a:t>
            </a:r>
            <a:br>
              <a:rPr lang="de-DE" sz="3200" b="1" dirty="0">
                <a:solidFill>
                  <a:schemeClr val="bg1"/>
                </a:solidFill>
                <a:latin typeface="+mj-lt"/>
              </a:rPr>
            </a:br>
            <a:r>
              <a:rPr lang="de-DE" sz="3200" b="1" dirty="0">
                <a:solidFill>
                  <a:schemeClr val="bg1"/>
                </a:solidFill>
                <a:latin typeface="+mj-lt"/>
              </a:rPr>
              <a:t>Lehrkraft als Modell</a:t>
            </a:r>
            <a:endParaRPr lang="de-DE" dirty="0"/>
          </a:p>
        </p:txBody>
      </p:sp>
    </p:spTree>
    <p:extLst>
      <p:ext uri="{BB962C8B-B14F-4D97-AF65-F5344CB8AC3E}">
        <p14:creationId xmlns:p14="http://schemas.microsoft.com/office/powerpoint/2010/main" val="1604489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a:extLst>
              <a:ext uri="{FF2B5EF4-FFF2-40B4-BE49-F238E27FC236}">
                <a16:creationId xmlns:a16="http://schemas.microsoft.com/office/drawing/2014/main" id="{7BCA2457-7507-496F-8D4B-2A2A1630EB3F}"/>
              </a:ext>
            </a:extLst>
          </p:cNvPr>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el 3">
            <a:extLst>
              <a:ext uri="{FF2B5EF4-FFF2-40B4-BE49-F238E27FC236}">
                <a16:creationId xmlns:a16="http://schemas.microsoft.com/office/drawing/2014/main" id="{88264E8C-D87E-4FDE-92A4-605A3295D026}"/>
              </a:ext>
            </a:extLst>
          </p:cNvPr>
          <p:cNvSpPr>
            <a:spLocks noGrp="1"/>
          </p:cNvSpPr>
          <p:nvPr>
            <p:ph type="title"/>
          </p:nvPr>
        </p:nvSpPr>
        <p:spPr>
          <a:xfrm>
            <a:off x="323528" y="10990"/>
            <a:ext cx="7926184" cy="1060287"/>
          </a:xfrm>
        </p:spPr>
        <p:txBody>
          <a:bodyPr/>
          <a:lstStyle/>
          <a:p>
            <a:endParaRPr lang="de-DE"/>
          </a:p>
        </p:txBody>
      </p:sp>
    </p:spTree>
    <p:extLst>
      <p:ext uri="{BB962C8B-B14F-4D97-AF65-F5344CB8AC3E}">
        <p14:creationId xmlns:p14="http://schemas.microsoft.com/office/powerpoint/2010/main" val="9864656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2180AEC-45B5-4571-A598-B27D2D5DBEF2}"/>
              </a:ext>
            </a:extLst>
          </p:cNvPr>
          <p:cNvSpPr/>
          <p:nvPr/>
        </p:nvSpPr>
        <p:spPr>
          <a:xfrm>
            <a:off x="1259632" y="1412776"/>
            <a:ext cx="6768752"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de-DE" dirty="0">
              <a:solidFill>
                <a:schemeClr val="tx1"/>
              </a:solidFill>
            </a:endParaRPr>
          </a:p>
        </p:txBody>
      </p:sp>
      <p:sp>
        <p:nvSpPr>
          <p:cNvPr id="4" name="Textplatzhalter 3">
            <a:extLst>
              <a:ext uri="{FF2B5EF4-FFF2-40B4-BE49-F238E27FC236}">
                <a16:creationId xmlns:a16="http://schemas.microsoft.com/office/drawing/2014/main" id="{92C43060-339E-4244-B1B9-F3078FAA9B79}"/>
              </a:ext>
            </a:extLst>
          </p:cNvPr>
          <p:cNvSpPr>
            <a:spLocks noGrp="1"/>
          </p:cNvSpPr>
          <p:nvPr>
            <p:ph type="body" sz="quarter" idx="13"/>
          </p:nvPr>
        </p:nvSpPr>
        <p:spPr/>
        <p:txBody>
          <a:bodyPr>
            <a:normAutofit fontScale="70000" lnSpcReduction="20000"/>
          </a:bodyPr>
          <a:lstStyle/>
          <a:p>
            <a:r>
              <a:rPr lang="de-DE" b="1" dirty="0">
                <a:solidFill>
                  <a:schemeClr val="tx1"/>
                </a:solidFill>
              </a:rPr>
              <a:t>Modellieren Sie eine Erklärung und nutzen Sie ich, du, jemand oder etwas.</a:t>
            </a:r>
          </a:p>
          <a:p>
            <a:pPr lvl="1"/>
            <a:r>
              <a:rPr lang="de-DE" i="1" dirty="0">
                <a:solidFill>
                  <a:schemeClr val="tx1"/>
                </a:solidFill>
              </a:rPr>
              <a:t>“Du bist angriffslustig, wenn du feindselig gegenüber einer Person bist. Wenn jemand angriffslustig ist, bedroht er dich und du kannst Angst bekommen, dass er dich angreifen könnte. Jemand angriffslustiges wirkt aggressiv ,und du versuchst ihm aus dem Weg zu gehen.”</a:t>
            </a:r>
          </a:p>
          <a:p>
            <a:pPr marL="457200" lvl="1" indent="0">
              <a:buNone/>
            </a:pPr>
            <a:endParaRPr lang="de-DE" i="1" dirty="0">
              <a:solidFill>
                <a:schemeClr val="tx1"/>
              </a:solidFill>
            </a:endParaRPr>
          </a:p>
          <a:p>
            <a:r>
              <a:rPr lang="de-DE" b="1" dirty="0">
                <a:solidFill>
                  <a:schemeClr val="tx1"/>
                </a:solidFill>
              </a:rPr>
              <a:t>Lassen Sie die SchülerInnen eigene Beispiele finden. </a:t>
            </a:r>
          </a:p>
          <a:p>
            <a:pPr lvl="1"/>
            <a:r>
              <a:rPr lang="de-DE" i="1" dirty="0">
                <a:solidFill>
                  <a:schemeClr val="tx1"/>
                </a:solidFill>
              </a:rPr>
              <a:t>“Meine Katze ist angriffslustig. Wenn sie eine fremde Katze sieht, faucht sie und greift diese an.“ </a:t>
            </a:r>
          </a:p>
          <a:p>
            <a:pPr lvl="1"/>
            <a:endParaRPr lang="de-DE" i="1" dirty="0">
              <a:solidFill>
                <a:schemeClr val="tx1"/>
              </a:solidFill>
            </a:endParaRPr>
          </a:p>
          <a:p>
            <a:r>
              <a:rPr lang="de-DE" b="1" dirty="0">
                <a:solidFill>
                  <a:schemeClr val="tx1"/>
                </a:solidFill>
              </a:rPr>
              <a:t>Wer könnte dieses Wort verwenden? </a:t>
            </a:r>
            <a:r>
              <a:rPr lang="de-DE" dirty="0">
                <a:solidFill>
                  <a:schemeClr val="tx1"/>
                </a:solidFill>
              </a:rPr>
              <a:t>Stellen Sie sich Menschen vor, die dieses Wort benutzen.</a:t>
            </a:r>
          </a:p>
          <a:p>
            <a:pPr lvl="1"/>
            <a:r>
              <a:rPr lang="de-DE" i="1" dirty="0">
                <a:solidFill>
                  <a:schemeClr val="tx1"/>
                </a:solidFill>
              </a:rPr>
              <a:t>„Jemand, der angriffslustig ist, hat Spaß daran, auf andere loszugehen.“</a:t>
            </a:r>
          </a:p>
        </p:txBody>
      </p:sp>
      <p:sp>
        <p:nvSpPr>
          <p:cNvPr id="6" name="Titel 1">
            <a:extLst>
              <a:ext uri="{FF2B5EF4-FFF2-40B4-BE49-F238E27FC236}">
                <a16:creationId xmlns:a16="http://schemas.microsoft.com/office/drawing/2014/main" id="{85B890C8-2113-4714-A029-C65FF7935C00}"/>
              </a:ext>
            </a:extLst>
          </p:cNvPr>
          <p:cNvSpPr>
            <a:spLocks noGrp="1"/>
          </p:cNvSpPr>
          <p:nvPr>
            <p:ph type="title"/>
          </p:nvPr>
        </p:nvSpPr>
        <p:spPr/>
        <p:txBody>
          <a:bodyPr>
            <a:normAutofit fontScale="90000"/>
          </a:bodyPr>
          <a:lstStyle/>
          <a:p>
            <a:r>
              <a:rPr lang="de-DE" sz="3200" b="1" dirty="0">
                <a:solidFill>
                  <a:schemeClr val="bg1"/>
                </a:solidFill>
                <a:latin typeface="+mj-lt"/>
              </a:rPr>
              <a:t>Schülerfreundliche „eigene“ Erklärungen</a:t>
            </a:r>
            <a:br>
              <a:rPr lang="de-DE" sz="3200" b="1" dirty="0">
                <a:solidFill>
                  <a:schemeClr val="bg1"/>
                </a:solidFill>
                <a:latin typeface="+mj-lt"/>
              </a:rPr>
            </a:br>
            <a:r>
              <a:rPr lang="de-DE" sz="3200" b="1" dirty="0">
                <a:solidFill>
                  <a:schemeClr val="bg1"/>
                </a:solidFill>
                <a:latin typeface="+mj-lt"/>
              </a:rPr>
              <a:t>Beispiel „angriffslustig“</a:t>
            </a:r>
            <a:endParaRPr lang="de-DE" dirty="0"/>
          </a:p>
        </p:txBody>
      </p:sp>
    </p:spTree>
    <p:extLst>
      <p:ext uri="{BB962C8B-B14F-4D97-AF65-F5344CB8AC3E}">
        <p14:creationId xmlns:p14="http://schemas.microsoft.com/office/powerpoint/2010/main" val="30349659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2180AEC-45B5-4571-A598-B27D2D5DBEF2}"/>
              </a:ext>
            </a:extLst>
          </p:cNvPr>
          <p:cNvSpPr/>
          <p:nvPr/>
        </p:nvSpPr>
        <p:spPr>
          <a:xfrm>
            <a:off x="6444208" y="3212976"/>
            <a:ext cx="6768752"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de-DE" b="1" dirty="0">
              <a:solidFill>
                <a:schemeClr val="tx1"/>
              </a:solidFill>
            </a:endParaRPr>
          </a:p>
        </p:txBody>
      </p:sp>
      <p:sp>
        <p:nvSpPr>
          <p:cNvPr id="7" name="Textplatzhalter 3">
            <a:extLst>
              <a:ext uri="{FF2B5EF4-FFF2-40B4-BE49-F238E27FC236}">
                <a16:creationId xmlns:a16="http://schemas.microsoft.com/office/drawing/2014/main" id="{76C51B7B-EE7B-4C16-B87B-D9CB39C2A5A8}"/>
              </a:ext>
            </a:extLst>
          </p:cNvPr>
          <p:cNvSpPr>
            <a:spLocks noGrp="1"/>
          </p:cNvSpPr>
          <p:nvPr>
            <p:ph type="body" sz="quarter" idx="13"/>
          </p:nvPr>
        </p:nvSpPr>
        <p:spPr/>
        <p:txBody>
          <a:bodyPr>
            <a:normAutofit fontScale="77500" lnSpcReduction="20000"/>
          </a:bodyPr>
          <a:lstStyle/>
          <a:p>
            <a:r>
              <a:rPr lang="de-DE" b="1" dirty="0">
                <a:solidFill>
                  <a:schemeClr val="tx1"/>
                </a:solidFill>
              </a:rPr>
              <a:t>Definition: Homöostase</a:t>
            </a:r>
          </a:p>
          <a:p>
            <a:pPr lvl="1"/>
            <a:r>
              <a:rPr lang="de-DE" i="1" dirty="0">
                <a:solidFill>
                  <a:schemeClr val="tx1"/>
                </a:solidFill>
              </a:rPr>
              <a:t>“Der stabile physiologische Zustand des Körpers.” </a:t>
            </a:r>
            <a:r>
              <a:rPr lang="de-DE" dirty="0">
                <a:solidFill>
                  <a:schemeClr val="tx1"/>
                </a:solidFill>
              </a:rPr>
              <a:t>(Biologie)</a:t>
            </a:r>
          </a:p>
          <a:p>
            <a:pPr marL="457200" lvl="1" indent="0">
              <a:buNone/>
            </a:pPr>
            <a:endParaRPr lang="de-DE" dirty="0">
              <a:solidFill>
                <a:schemeClr val="tx1"/>
              </a:solidFill>
            </a:endParaRPr>
          </a:p>
          <a:p>
            <a:r>
              <a:rPr lang="de-DE" b="1" dirty="0">
                <a:solidFill>
                  <a:schemeClr val="tx1"/>
                </a:solidFill>
              </a:rPr>
              <a:t>Erklärung</a:t>
            </a:r>
          </a:p>
          <a:p>
            <a:pPr lvl="1"/>
            <a:r>
              <a:rPr lang="de-DE" i="1" dirty="0">
                <a:solidFill>
                  <a:schemeClr val="tx1"/>
                </a:solidFill>
              </a:rPr>
              <a:t>Du willst, dass der Körper in Homöostase ist, also in Balance. </a:t>
            </a:r>
          </a:p>
          <a:p>
            <a:pPr lvl="1"/>
            <a:endParaRPr lang="de-DE" i="1" dirty="0">
              <a:solidFill>
                <a:schemeClr val="tx1"/>
              </a:solidFill>
            </a:endParaRPr>
          </a:p>
          <a:p>
            <a:pPr lvl="1"/>
            <a:r>
              <a:rPr lang="de-DE" i="1" dirty="0">
                <a:solidFill>
                  <a:schemeClr val="tx1"/>
                </a:solidFill>
              </a:rPr>
              <a:t>Jemand, dem zu heiß ist, weil er/ sie die Heizung zu hoch gedreht hat, wird schwitzen, um seine Körpertemperatur zu senken und den Körper so in Homöostase bzw. das Gleichgewicht zu bringen. </a:t>
            </a:r>
          </a:p>
          <a:p>
            <a:pPr lvl="1"/>
            <a:endParaRPr lang="de-DE" i="1" dirty="0">
              <a:solidFill>
                <a:schemeClr val="tx1"/>
              </a:solidFill>
            </a:endParaRPr>
          </a:p>
          <a:p>
            <a:pPr lvl="1"/>
            <a:r>
              <a:rPr lang="de-DE" i="1" dirty="0">
                <a:solidFill>
                  <a:schemeClr val="tx1"/>
                </a:solidFill>
              </a:rPr>
              <a:t>Fieber z.B. bringt die Homöostase, hier den Temperaturhaushalt, im Körper durcheinander.“ </a:t>
            </a:r>
          </a:p>
        </p:txBody>
      </p:sp>
      <p:sp>
        <p:nvSpPr>
          <p:cNvPr id="6" name="Titel 1">
            <a:extLst>
              <a:ext uri="{FF2B5EF4-FFF2-40B4-BE49-F238E27FC236}">
                <a16:creationId xmlns:a16="http://schemas.microsoft.com/office/drawing/2014/main" id="{60E047C4-14DD-438B-953A-BC40AC3E9063}"/>
              </a:ext>
            </a:extLst>
          </p:cNvPr>
          <p:cNvSpPr>
            <a:spLocks noGrp="1"/>
          </p:cNvSpPr>
          <p:nvPr>
            <p:ph type="title"/>
          </p:nvPr>
        </p:nvSpPr>
        <p:spPr/>
        <p:txBody>
          <a:bodyPr>
            <a:normAutofit fontScale="90000"/>
          </a:bodyPr>
          <a:lstStyle/>
          <a:p>
            <a:r>
              <a:rPr lang="de-DE" sz="3200" b="1" dirty="0">
                <a:solidFill>
                  <a:schemeClr val="bg1"/>
                </a:solidFill>
                <a:latin typeface="+mj-lt"/>
              </a:rPr>
              <a:t>Schülerfreundliche „eigene“ Erklärungen</a:t>
            </a:r>
            <a:br>
              <a:rPr lang="de-DE" sz="3200" b="1" dirty="0">
                <a:solidFill>
                  <a:schemeClr val="bg1"/>
                </a:solidFill>
                <a:latin typeface="+mj-lt"/>
              </a:rPr>
            </a:br>
            <a:r>
              <a:rPr lang="de-DE" sz="3200" b="1" dirty="0">
                <a:solidFill>
                  <a:schemeClr val="bg1"/>
                </a:solidFill>
                <a:latin typeface="+mj-lt"/>
              </a:rPr>
              <a:t>Beispiel: „Homöostase“</a:t>
            </a:r>
            <a:endParaRPr lang="de-DE" dirty="0"/>
          </a:p>
        </p:txBody>
      </p:sp>
    </p:spTree>
    <p:extLst>
      <p:ext uri="{BB962C8B-B14F-4D97-AF65-F5344CB8AC3E}">
        <p14:creationId xmlns:p14="http://schemas.microsoft.com/office/powerpoint/2010/main" val="1368979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2180AEC-45B5-4571-A598-B27D2D5DBEF2}"/>
              </a:ext>
            </a:extLst>
          </p:cNvPr>
          <p:cNvSpPr/>
          <p:nvPr/>
        </p:nvSpPr>
        <p:spPr>
          <a:xfrm>
            <a:off x="5796136" y="3284984"/>
            <a:ext cx="6096000"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b="1" dirty="0">
              <a:solidFill>
                <a:schemeClr val="tx1"/>
              </a:solidFill>
            </a:endParaRPr>
          </a:p>
        </p:txBody>
      </p:sp>
      <p:graphicFrame>
        <p:nvGraphicFramePr>
          <p:cNvPr id="2" name="Diagramm 1">
            <a:extLst>
              <a:ext uri="{FF2B5EF4-FFF2-40B4-BE49-F238E27FC236}">
                <a16:creationId xmlns:a16="http://schemas.microsoft.com/office/drawing/2014/main" id="{F56CA160-707C-4E51-8BE5-D212A1579BC3}"/>
              </a:ext>
            </a:extLst>
          </p:cNvPr>
          <p:cNvGraphicFramePr/>
          <p:nvPr/>
        </p:nvGraphicFramePr>
        <p:xfrm>
          <a:off x="1524000" y="2420888"/>
          <a:ext cx="6096000"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platzhalter 5">
            <a:extLst>
              <a:ext uri="{FF2B5EF4-FFF2-40B4-BE49-F238E27FC236}">
                <a16:creationId xmlns:a16="http://schemas.microsoft.com/office/drawing/2014/main" id="{941E7032-EF61-43E0-BA45-117F20F916BA}"/>
              </a:ext>
            </a:extLst>
          </p:cNvPr>
          <p:cNvSpPr>
            <a:spLocks noGrp="1"/>
          </p:cNvSpPr>
          <p:nvPr>
            <p:ph type="body" sz="quarter" idx="13"/>
          </p:nvPr>
        </p:nvSpPr>
        <p:spPr/>
        <p:txBody>
          <a:bodyPr/>
          <a:lstStyle/>
          <a:p>
            <a:pPr marL="0" indent="0">
              <a:buNone/>
            </a:pPr>
            <a:r>
              <a:rPr lang="de-DE" sz="2400" b="1" dirty="0">
                <a:solidFill>
                  <a:schemeClr val="tx1"/>
                </a:solidFill>
              </a:rPr>
              <a:t>Formulieren Sie einen kurzen Text, in dem möglichst viele der folgenden Begriffe vorkommen. </a:t>
            </a:r>
          </a:p>
          <a:p>
            <a:endParaRPr lang="de-DE" b="1" dirty="0">
              <a:solidFill>
                <a:schemeClr val="tx1"/>
              </a:solidFill>
            </a:endParaRPr>
          </a:p>
          <a:p>
            <a:endParaRPr lang="de-DE" b="1" dirty="0">
              <a:solidFill>
                <a:schemeClr val="tx1"/>
              </a:solidFill>
            </a:endParaRPr>
          </a:p>
          <a:p>
            <a:endParaRPr lang="de-DE" b="1" dirty="0">
              <a:solidFill>
                <a:schemeClr val="tx1"/>
              </a:solidFill>
            </a:endParaRPr>
          </a:p>
          <a:p>
            <a:endParaRPr lang="de-DE" b="1" dirty="0">
              <a:solidFill>
                <a:schemeClr val="tx1"/>
              </a:solidFill>
            </a:endParaRPr>
          </a:p>
          <a:p>
            <a:endParaRPr lang="de-DE" b="1" dirty="0">
              <a:solidFill>
                <a:schemeClr val="tx1"/>
              </a:solidFill>
            </a:endParaRPr>
          </a:p>
          <a:p>
            <a:endParaRPr lang="de-DE" b="1" dirty="0">
              <a:solidFill>
                <a:schemeClr val="tx1"/>
              </a:solidFill>
            </a:endParaRPr>
          </a:p>
          <a:p>
            <a:endParaRPr lang="de-DE" b="1" dirty="0">
              <a:solidFill>
                <a:schemeClr val="tx1"/>
              </a:solidFill>
            </a:endParaRPr>
          </a:p>
          <a:p>
            <a:endParaRPr lang="de-DE" b="1" dirty="0">
              <a:solidFill>
                <a:schemeClr val="tx1"/>
              </a:solidFill>
            </a:endParaRPr>
          </a:p>
          <a:p>
            <a:endParaRPr lang="de-DE" b="1" dirty="0">
              <a:solidFill>
                <a:schemeClr val="tx1"/>
              </a:solidFill>
            </a:endParaRPr>
          </a:p>
          <a:p>
            <a:endParaRPr lang="de-DE" b="1" dirty="0">
              <a:solidFill>
                <a:schemeClr val="tx1"/>
              </a:solidFill>
            </a:endParaRPr>
          </a:p>
          <a:p>
            <a:endParaRPr lang="de-DE" b="1" dirty="0">
              <a:solidFill>
                <a:schemeClr val="tx1"/>
              </a:solidFill>
            </a:endParaRPr>
          </a:p>
          <a:p>
            <a:endParaRPr lang="de-DE" b="1" dirty="0">
              <a:solidFill>
                <a:schemeClr val="tx1"/>
              </a:solidFill>
            </a:endParaRPr>
          </a:p>
          <a:p>
            <a:endParaRPr lang="de-DE" b="1" dirty="0">
              <a:solidFill>
                <a:schemeClr val="tx1"/>
              </a:solidFill>
            </a:endParaRPr>
          </a:p>
          <a:p>
            <a:endParaRPr lang="de-DE" b="1" dirty="0">
              <a:solidFill>
                <a:schemeClr val="tx1"/>
              </a:solidFill>
            </a:endParaRPr>
          </a:p>
          <a:p>
            <a:endParaRPr lang="de-DE" b="1" dirty="0">
              <a:solidFill>
                <a:schemeClr val="tx1"/>
              </a:solidFill>
            </a:endParaRPr>
          </a:p>
          <a:p>
            <a:pPr marL="0" indent="0">
              <a:buNone/>
            </a:pPr>
            <a:endParaRPr lang="de-DE" dirty="0"/>
          </a:p>
        </p:txBody>
      </p:sp>
      <p:sp>
        <p:nvSpPr>
          <p:cNvPr id="7" name="Titel 3">
            <a:extLst>
              <a:ext uri="{FF2B5EF4-FFF2-40B4-BE49-F238E27FC236}">
                <a16:creationId xmlns:a16="http://schemas.microsoft.com/office/drawing/2014/main" id="{50F03EE9-E62D-4904-A613-0EEDA182BAEF}"/>
              </a:ext>
            </a:extLst>
          </p:cNvPr>
          <p:cNvSpPr>
            <a:spLocks noGrp="1"/>
          </p:cNvSpPr>
          <p:nvPr>
            <p:ph type="title"/>
          </p:nvPr>
        </p:nvSpPr>
        <p:spPr/>
        <p:txBody>
          <a:bodyPr>
            <a:normAutofit/>
          </a:bodyPr>
          <a:lstStyle/>
          <a:p>
            <a:r>
              <a:rPr lang="de-DE" sz="3200" b="1" dirty="0">
                <a:solidFill>
                  <a:schemeClr val="bg1"/>
                </a:solidFill>
                <a:latin typeface="+mj-lt"/>
              </a:rPr>
              <a:t>Vom Wort zum Text - Wortkombinationen</a:t>
            </a:r>
            <a:endParaRPr lang="de-DE" dirty="0"/>
          </a:p>
        </p:txBody>
      </p:sp>
    </p:spTree>
    <p:extLst>
      <p:ext uri="{BB962C8B-B14F-4D97-AF65-F5344CB8AC3E}">
        <p14:creationId xmlns:p14="http://schemas.microsoft.com/office/powerpoint/2010/main" val="13996456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2180AEC-45B5-4571-A598-B27D2D5DBEF2}"/>
              </a:ext>
            </a:extLst>
          </p:cNvPr>
          <p:cNvSpPr/>
          <p:nvPr/>
        </p:nvSpPr>
        <p:spPr>
          <a:xfrm>
            <a:off x="6372200" y="1700808"/>
            <a:ext cx="6096000"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b="1" dirty="0">
              <a:solidFill>
                <a:schemeClr val="tx1"/>
              </a:solidFill>
            </a:endParaRPr>
          </a:p>
        </p:txBody>
      </p:sp>
      <p:sp>
        <p:nvSpPr>
          <p:cNvPr id="7" name="Titel 3">
            <a:extLst>
              <a:ext uri="{FF2B5EF4-FFF2-40B4-BE49-F238E27FC236}">
                <a16:creationId xmlns:a16="http://schemas.microsoft.com/office/drawing/2014/main" id="{A9D52951-1A57-4AE2-90B5-92AFBD23C4FD}"/>
              </a:ext>
            </a:extLst>
          </p:cNvPr>
          <p:cNvSpPr>
            <a:spLocks noGrp="1"/>
          </p:cNvSpPr>
          <p:nvPr>
            <p:ph type="title"/>
          </p:nvPr>
        </p:nvSpPr>
        <p:spPr/>
        <p:txBody>
          <a:bodyPr>
            <a:normAutofit/>
          </a:bodyPr>
          <a:lstStyle/>
          <a:p>
            <a:r>
              <a:rPr lang="de-DE" sz="3200" b="1" dirty="0">
                <a:solidFill>
                  <a:schemeClr val="bg1"/>
                </a:solidFill>
                <a:latin typeface="+mj-lt"/>
              </a:rPr>
              <a:t>Vom Wort zum Text – ein Selbstversuch</a:t>
            </a:r>
            <a:endParaRPr lang="de-DE" dirty="0"/>
          </a:p>
        </p:txBody>
      </p:sp>
      <p:sp>
        <p:nvSpPr>
          <p:cNvPr id="9" name="Textplatzhalter 5">
            <a:extLst>
              <a:ext uri="{FF2B5EF4-FFF2-40B4-BE49-F238E27FC236}">
                <a16:creationId xmlns:a16="http://schemas.microsoft.com/office/drawing/2014/main" id="{492AE7E7-1F84-4DC1-B89D-4F83EF34E845}"/>
              </a:ext>
            </a:extLst>
          </p:cNvPr>
          <p:cNvSpPr>
            <a:spLocks noGrp="1"/>
          </p:cNvSpPr>
          <p:nvPr>
            <p:ph type="body" sz="quarter" idx="13"/>
          </p:nvPr>
        </p:nvSpPr>
        <p:spPr>
          <a:xfrm>
            <a:off x="323528" y="1341438"/>
            <a:ext cx="6851827" cy="4319810"/>
          </a:xfrm>
        </p:spPr>
        <p:txBody>
          <a:bodyPr>
            <a:normAutofit fontScale="92500"/>
          </a:bodyPr>
          <a:lstStyle/>
          <a:p>
            <a:pPr marL="0" indent="0">
              <a:buNone/>
            </a:pPr>
            <a:r>
              <a:rPr lang="de-DE" b="1" dirty="0">
                <a:solidFill>
                  <a:schemeClr val="tx1"/>
                </a:solidFill>
              </a:rPr>
              <a:t>Wählen Sie 8-10 Wörter zu einem Thema oder Konzept aus Ihrem Fachbereich aus.</a:t>
            </a:r>
          </a:p>
          <a:p>
            <a:pPr marL="0" indent="0">
              <a:buNone/>
            </a:pPr>
            <a:endParaRPr lang="de-DE" b="1" dirty="0">
              <a:solidFill>
                <a:schemeClr val="tx1"/>
              </a:solidFill>
            </a:endParaRPr>
          </a:p>
          <a:p>
            <a:r>
              <a:rPr lang="de-DE" dirty="0">
                <a:solidFill>
                  <a:schemeClr val="tx1"/>
                </a:solidFill>
              </a:rPr>
              <a:t>Schreiben Sie einen Mini-Text, in dem Sie die vorgeschlagenen Begriffe benutzen.</a:t>
            </a:r>
          </a:p>
          <a:p>
            <a:pPr marL="0" indent="0">
              <a:buNone/>
            </a:pPr>
            <a:endParaRPr lang="de-DE" dirty="0">
              <a:solidFill>
                <a:schemeClr val="tx1"/>
              </a:solidFill>
            </a:endParaRPr>
          </a:p>
          <a:p>
            <a:r>
              <a:rPr lang="de-DE" dirty="0">
                <a:solidFill>
                  <a:schemeClr val="tx1"/>
                </a:solidFill>
              </a:rPr>
              <a:t>Markieren Sie die Begriffe in Ihrem Text.</a:t>
            </a:r>
          </a:p>
          <a:p>
            <a:pPr marL="285750" indent="-285750">
              <a:buFont typeface="Arial" panose="020B0604020202020204" pitchFamily="34" charset="0"/>
              <a:buChar char="•"/>
            </a:pPr>
            <a:endParaRPr lang="de-DE" b="1" dirty="0"/>
          </a:p>
          <a:p>
            <a:pPr marL="285750" indent="-285750">
              <a:buFont typeface="Arial" panose="020B0604020202020204" pitchFamily="34" charset="0"/>
              <a:buChar char="•"/>
            </a:pPr>
            <a:endParaRPr lang="de-DE" b="1" dirty="0">
              <a:solidFill>
                <a:schemeClr val="tx1"/>
              </a:solidFill>
            </a:endParaRPr>
          </a:p>
          <a:p>
            <a:pPr marL="285750" indent="-285750">
              <a:buFont typeface="Arial" panose="020B0604020202020204" pitchFamily="34" charset="0"/>
              <a:buChar char="•"/>
            </a:pPr>
            <a:endParaRPr lang="de-DE" b="1" dirty="0"/>
          </a:p>
          <a:p>
            <a:pPr marL="285750" indent="-285750">
              <a:buFont typeface="Arial" panose="020B0604020202020204" pitchFamily="34" charset="0"/>
              <a:buChar char="•"/>
            </a:pPr>
            <a:endParaRPr lang="de-DE" b="1" dirty="0">
              <a:solidFill>
                <a:schemeClr val="tx1"/>
              </a:solidFill>
            </a:endParaRPr>
          </a:p>
          <a:p>
            <a:pPr marL="285750" indent="-285750">
              <a:buFont typeface="Arial" panose="020B0604020202020204" pitchFamily="34" charset="0"/>
              <a:buChar char="•"/>
            </a:pPr>
            <a:endParaRPr lang="de-DE" b="1" dirty="0"/>
          </a:p>
          <a:p>
            <a:pPr marL="285750" indent="-285750">
              <a:buFont typeface="Arial" panose="020B0604020202020204" pitchFamily="34" charset="0"/>
              <a:buChar char="•"/>
            </a:pPr>
            <a:endParaRPr lang="de-DE" b="1" dirty="0">
              <a:solidFill>
                <a:schemeClr val="tx1"/>
              </a:solidFill>
            </a:endParaRPr>
          </a:p>
          <a:p>
            <a:endParaRPr lang="de-DE" b="1" dirty="0">
              <a:solidFill>
                <a:schemeClr val="tx1"/>
              </a:solidFill>
            </a:endParaRPr>
          </a:p>
          <a:p>
            <a:endParaRPr lang="de-DE" b="1" dirty="0">
              <a:solidFill>
                <a:schemeClr val="tx1"/>
              </a:solidFill>
            </a:endParaRPr>
          </a:p>
          <a:p>
            <a:endParaRPr lang="de-DE" b="1" dirty="0">
              <a:solidFill>
                <a:schemeClr val="tx1"/>
              </a:solidFill>
            </a:endParaRPr>
          </a:p>
          <a:p>
            <a:endParaRPr lang="de-DE" b="1" dirty="0">
              <a:solidFill>
                <a:schemeClr val="tx1"/>
              </a:solidFill>
            </a:endParaRPr>
          </a:p>
          <a:p>
            <a:endParaRPr lang="de-DE" b="1" dirty="0">
              <a:solidFill>
                <a:schemeClr val="tx1"/>
              </a:solidFill>
            </a:endParaRPr>
          </a:p>
          <a:p>
            <a:endParaRPr lang="de-DE" b="1" dirty="0">
              <a:solidFill>
                <a:schemeClr val="tx1"/>
              </a:solidFill>
            </a:endParaRPr>
          </a:p>
          <a:p>
            <a:endParaRPr lang="de-DE" b="1" dirty="0">
              <a:solidFill>
                <a:schemeClr val="tx1"/>
              </a:solidFill>
            </a:endParaRPr>
          </a:p>
          <a:p>
            <a:endParaRPr lang="de-DE" b="1" dirty="0">
              <a:solidFill>
                <a:schemeClr val="tx1"/>
              </a:solidFill>
            </a:endParaRPr>
          </a:p>
          <a:p>
            <a:endParaRPr lang="de-DE" b="1" dirty="0">
              <a:solidFill>
                <a:schemeClr val="tx1"/>
              </a:solidFill>
            </a:endParaRPr>
          </a:p>
          <a:p>
            <a:endParaRPr lang="de-DE" b="1" dirty="0">
              <a:solidFill>
                <a:schemeClr val="tx1"/>
              </a:solidFill>
            </a:endParaRPr>
          </a:p>
          <a:p>
            <a:endParaRPr lang="de-DE" b="1" dirty="0">
              <a:solidFill>
                <a:schemeClr val="tx1"/>
              </a:solidFill>
            </a:endParaRPr>
          </a:p>
          <a:p>
            <a:pPr marL="0" indent="0">
              <a:buNone/>
            </a:pPr>
            <a:endParaRPr lang="de-DE" dirty="0"/>
          </a:p>
        </p:txBody>
      </p:sp>
    </p:spTree>
    <p:extLst>
      <p:ext uri="{BB962C8B-B14F-4D97-AF65-F5344CB8AC3E}">
        <p14:creationId xmlns:p14="http://schemas.microsoft.com/office/powerpoint/2010/main" val="39120155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2180AEC-45B5-4571-A598-B27D2D5DBEF2}"/>
              </a:ext>
            </a:extLst>
          </p:cNvPr>
          <p:cNvSpPr/>
          <p:nvPr/>
        </p:nvSpPr>
        <p:spPr>
          <a:xfrm>
            <a:off x="1259632" y="1412776"/>
            <a:ext cx="6768752"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solidFill>
                <a:schemeClr val="tx1"/>
              </a:solidFill>
            </a:endParaRPr>
          </a:p>
        </p:txBody>
      </p:sp>
      <p:sp>
        <p:nvSpPr>
          <p:cNvPr id="4" name="Textplatzhalter 3">
            <a:extLst>
              <a:ext uri="{FF2B5EF4-FFF2-40B4-BE49-F238E27FC236}">
                <a16:creationId xmlns:a16="http://schemas.microsoft.com/office/drawing/2014/main" id="{F137119D-A4DB-4240-896B-1E07899A1944}"/>
              </a:ext>
            </a:extLst>
          </p:cNvPr>
          <p:cNvSpPr>
            <a:spLocks noGrp="1"/>
          </p:cNvSpPr>
          <p:nvPr>
            <p:ph type="body" sz="quarter" idx="13"/>
          </p:nvPr>
        </p:nvSpPr>
        <p:spPr/>
        <p:txBody>
          <a:bodyPr>
            <a:normAutofit fontScale="85000" lnSpcReduction="10000"/>
          </a:bodyPr>
          <a:lstStyle/>
          <a:p>
            <a:pPr marL="0" indent="0">
              <a:buNone/>
            </a:pPr>
            <a:r>
              <a:rPr lang="de-DE" b="1" dirty="0">
                <a:solidFill>
                  <a:schemeClr val="tx1"/>
                </a:solidFill>
              </a:rPr>
              <a:t>Fachwortschatz</a:t>
            </a:r>
          </a:p>
          <a:p>
            <a:r>
              <a:rPr lang="de-DE" dirty="0"/>
              <a:t>Wie wähle ich den Grundwortschatz in meinem Fachgebiet aus?</a:t>
            </a:r>
          </a:p>
          <a:p>
            <a:endParaRPr lang="de-DE" dirty="0"/>
          </a:p>
          <a:p>
            <a:r>
              <a:rPr lang="de-DE" dirty="0">
                <a:solidFill>
                  <a:schemeClr val="tx1"/>
                </a:solidFill>
              </a:rPr>
              <a:t>Wie baue ich ein Verständnis des grundlegenden Fachwortschatzes auf? </a:t>
            </a:r>
          </a:p>
          <a:p>
            <a:endParaRPr lang="de-DE" dirty="0">
              <a:solidFill>
                <a:schemeClr val="tx1"/>
              </a:solidFill>
            </a:endParaRPr>
          </a:p>
          <a:p>
            <a:r>
              <a:rPr lang="de-DE" dirty="0">
                <a:solidFill>
                  <a:schemeClr val="tx1"/>
                </a:solidFill>
              </a:rPr>
              <a:t>Welche Strategien verwende ich, damit die Lernenden sich den Fachwortschatz aneignen können?</a:t>
            </a:r>
          </a:p>
          <a:p>
            <a:endParaRPr lang="de-DE" dirty="0"/>
          </a:p>
        </p:txBody>
      </p:sp>
      <p:sp>
        <p:nvSpPr>
          <p:cNvPr id="6" name="Titel 1">
            <a:extLst>
              <a:ext uri="{FF2B5EF4-FFF2-40B4-BE49-F238E27FC236}">
                <a16:creationId xmlns:a16="http://schemas.microsoft.com/office/drawing/2014/main" id="{C04924E9-BABB-4608-A9F9-73CC17D707DD}"/>
              </a:ext>
            </a:extLst>
          </p:cNvPr>
          <p:cNvSpPr>
            <a:spLocks noGrp="1"/>
          </p:cNvSpPr>
          <p:nvPr>
            <p:ph type="title"/>
          </p:nvPr>
        </p:nvSpPr>
        <p:spPr/>
        <p:txBody>
          <a:bodyPr>
            <a:normAutofit fontScale="90000"/>
          </a:bodyPr>
          <a:lstStyle/>
          <a:p>
            <a:r>
              <a:rPr lang="de-DE" sz="3200" b="1" dirty="0">
                <a:solidFill>
                  <a:schemeClr val="bg1"/>
                </a:solidFill>
                <a:latin typeface="+mj-lt"/>
              </a:rPr>
              <a:t>Leitfragen zur Unterrichtsplanung </a:t>
            </a:r>
            <a:br>
              <a:rPr lang="de-DE" sz="3200" b="1" dirty="0">
                <a:solidFill>
                  <a:schemeClr val="bg1"/>
                </a:solidFill>
                <a:latin typeface="+mj-lt"/>
              </a:rPr>
            </a:br>
            <a:r>
              <a:rPr lang="de-DE" sz="3200" b="1" dirty="0">
                <a:solidFill>
                  <a:schemeClr val="bg1"/>
                </a:solidFill>
                <a:latin typeface="+mj-lt"/>
              </a:rPr>
              <a:t>(BaCuLit-Modell)</a:t>
            </a:r>
            <a:endParaRPr lang="de-DE" dirty="0"/>
          </a:p>
        </p:txBody>
      </p:sp>
    </p:spTree>
    <p:extLst>
      <p:ext uri="{BB962C8B-B14F-4D97-AF65-F5344CB8AC3E}">
        <p14:creationId xmlns:p14="http://schemas.microsoft.com/office/powerpoint/2010/main" val="3262423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160F96-0677-450B-BA31-C25B36876F60}"/>
              </a:ext>
            </a:extLst>
          </p:cNvPr>
          <p:cNvSpPr>
            <a:spLocks noGrp="1"/>
          </p:cNvSpPr>
          <p:nvPr>
            <p:ph type="title"/>
          </p:nvPr>
        </p:nvSpPr>
        <p:spPr/>
        <p:txBody>
          <a:bodyPr/>
          <a:lstStyle/>
          <a:p>
            <a:endParaRPr lang="de-DE" dirty="0"/>
          </a:p>
        </p:txBody>
      </p:sp>
    </p:spTree>
    <p:extLst>
      <p:ext uri="{BB962C8B-B14F-4D97-AF65-F5344CB8AC3E}">
        <p14:creationId xmlns:p14="http://schemas.microsoft.com/office/powerpoint/2010/main" val="13490297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673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728162" cy="1933231"/>
            <a:chOff x="1208269" y="1065384"/>
            <a:chExt cx="572816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marL="0" lvl="0" indent="0" algn="l" defTabSz="2578100">
                <a:lnSpc>
                  <a:spcPct val="90000"/>
                </a:lnSpc>
                <a:spcBef>
                  <a:spcPct val="0"/>
                </a:spcBef>
                <a:spcAft>
                  <a:spcPct val="35000"/>
                </a:spcAft>
                <a:buNone/>
              </a:pPr>
              <a:r>
                <a:rPr lang="de-DE" sz="5800" kern="1200" dirty="0"/>
                <a:t>Grundlagen</a:t>
              </a:r>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Titel 3">
            <a:extLst>
              <a:ext uri="{FF2B5EF4-FFF2-40B4-BE49-F238E27FC236}">
                <a16:creationId xmlns:a16="http://schemas.microsoft.com/office/drawing/2014/main" id="{E3000261-18C8-425F-81EC-99162671FD88}"/>
              </a:ext>
            </a:extLst>
          </p:cNvPr>
          <p:cNvSpPr>
            <a:spLocks noGrp="1"/>
          </p:cNvSpPr>
          <p:nvPr>
            <p:ph type="title"/>
          </p:nvPr>
        </p:nvSpPr>
        <p:spPr>
          <a:xfrm>
            <a:off x="323528" y="10990"/>
            <a:ext cx="7926184" cy="1060287"/>
          </a:xfrm>
        </p:spPr>
        <p:txBody>
          <a:bodyPr/>
          <a:lstStyle/>
          <a:p>
            <a:endParaRPr lang="de-DE"/>
          </a:p>
        </p:txBody>
      </p:sp>
    </p:spTree>
    <p:extLst>
      <p:ext uri="{BB962C8B-B14F-4D97-AF65-F5344CB8AC3E}">
        <p14:creationId xmlns:p14="http://schemas.microsoft.com/office/powerpoint/2010/main" val="3639782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357BAA1B-9041-4103-9E19-DAC5EE89A933}"/>
              </a:ext>
            </a:extLst>
          </p:cNvPr>
          <p:cNvGraphicFramePr/>
          <p:nvPr/>
        </p:nvGraphicFramePr>
        <p:xfrm>
          <a:off x="1524000" y="170080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el 1">
            <a:extLst>
              <a:ext uri="{FF2B5EF4-FFF2-40B4-BE49-F238E27FC236}">
                <a16:creationId xmlns:a16="http://schemas.microsoft.com/office/drawing/2014/main" id="{D6517C1A-FAE4-47B2-8BAA-6E00555F09A6}"/>
              </a:ext>
            </a:extLst>
          </p:cNvPr>
          <p:cNvSpPr>
            <a:spLocks noGrp="1"/>
          </p:cNvSpPr>
          <p:nvPr>
            <p:ph type="title"/>
          </p:nvPr>
        </p:nvSpPr>
        <p:spPr/>
        <p:txBody>
          <a:bodyPr>
            <a:normAutofit/>
          </a:bodyPr>
          <a:lstStyle/>
          <a:p>
            <a:r>
              <a:rPr lang="de-DE" sz="3200" b="1" dirty="0">
                <a:solidFill>
                  <a:schemeClr val="bg1"/>
                </a:solidFill>
              </a:rPr>
              <a:t>Grundlagen</a:t>
            </a:r>
            <a:endParaRPr lang="de-DE" dirty="0"/>
          </a:p>
        </p:txBody>
      </p:sp>
    </p:spTree>
    <p:extLst>
      <p:ext uri="{BB962C8B-B14F-4D97-AF65-F5344CB8AC3E}">
        <p14:creationId xmlns:p14="http://schemas.microsoft.com/office/powerpoint/2010/main" val="2282742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10">
            <a:extLst>
              <a:ext uri="{FF2B5EF4-FFF2-40B4-BE49-F238E27FC236}">
                <a16:creationId xmlns:a16="http://schemas.microsoft.com/office/drawing/2014/main" id="{77828EA5-F255-4D0A-BE93-031913658855}"/>
              </a:ext>
            </a:extLst>
          </p:cNvPr>
          <p:cNvGrpSpPr>
            <a:grpSpLocks/>
          </p:cNvGrpSpPr>
          <p:nvPr/>
        </p:nvGrpSpPr>
        <p:grpSpPr bwMode="auto">
          <a:xfrm>
            <a:off x="720725" y="2032977"/>
            <a:ext cx="7643813" cy="2489200"/>
            <a:chOff x="720725" y="2924175"/>
            <a:chExt cx="7643813" cy="2488927"/>
          </a:xfrm>
        </p:grpSpPr>
        <p:sp>
          <p:nvSpPr>
            <p:cNvPr id="6" name="Rechteckige Legende 5">
              <a:extLst>
                <a:ext uri="{FF2B5EF4-FFF2-40B4-BE49-F238E27FC236}">
                  <a16:creationId xmlns:a16="http://schemas.microsoft.com/office/drawing/2014/main" id="{FE0F00B7-0EE6-4592-8C97-BE40F4CC23C7}"/>
                </a:ext>
              </a:extLst>
            </p:cNvPr>
            <p:cNvSpPr>
              <a:spLocks noChangeArrowheads="1"/>
            </p:cNvSpPr>
            <p:nvPr/>
          </p:nvSpPr>
          <p:spPr bwMode="auto">
            <a:xfrm>
              <a:off x="720725" y="2925763"/>
              <a:ext cx="2879725" cy="1295400"/>
            </a:xfrm>
            <a:prstGeom prst="wedgeRectCallout">
              <a:avLst>
                <a:gd name="adj1" fmla="val -21245"/>
                <a:gd name="adj2" fmla="val 47565"/>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spcAft>
                  <a:spcPts val="600"/>
                </a:spcAft>
                <a:buFontTx/>
                <a:buNone/>
              </a:pPr>
              <a:r>
                <a:rPr lang="de-DE" altLang="de-DE" sz="2000" b="1" dirty="0">
                  <a:latin typeface="+mj-lt"/>
                </a:rPr>
                <a:t>    Alltagssprache</a:t>
              </a:r>
            </a:p>
            <a:p>
              <a:pPr algn="ctr" eaLnBrk="1" hangingPunct="1">
                <a:spcBef>
                  <a:spcPct val="0"/>
                </a:spcBef>
                <a:buFontTx/>
                <a:buNone/>
              </a:pPr>
              <a:r>
                <a:rPr lang="de-DE" altLang="de-DE" sz="1800" dirty="0">
                  <a:latin typeface="+mj-lt"/>
                </a:rPr>
                <a:t>Plaudern / Informationen austauschen</a:t>
              </a:r>
            </a:p>
          </p:txBody>
        </p:sp>
        <p:sp>
          <p:nvSpPr>
            <p:cNvPr id="7" name="Rechteckige Legende 5">
              <a:extLst>
                <a:ext uri="{FF2B5EF4-FFF2-40B4-BE49-F238E27FC236}">
                  <a16:creationId xmlns:a16="http://schemas.microsoft.com/office/drawing/2014/main" id="{06A44C56-7F4C-49E2-BE34-33C440F9250C}"/>
                </a:ext>
              </a:extLst>
            </p:cNvPr>
            <p:cNvSpPr>
              <a:spLocks noChangeArrowheads="1"/>
            </p:cNvSpPr>
            <p:nvPr/>
          </p:nvSpPr>
          <p:spPr bwMode="auto">
            <a:xfrm>
              <a:off x="3708400" y="2924175"/>
              <a:ext cx="4656138" cy="1987550"/>
            </a:xfrm>
            <a:prstGeom prst="wedgeRectCallout">
              <a:avLst>
                <a:gd name="adj1" fmla="val -21245"/>
                <a:gd name="adj2" fmla="val 47565"/>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spcAft>
                  <a:spcPts val="600"/>
                </a:spcAft>
                <a:buFontTx/>
                <a:buNone/>
              </a:pPr>
              <a:r>
                <a:rPr lang="de-DE" altLang="de-DE" sz="2000" b="1" dirty="0">
                  <a:latin typeface="+mj-lt"/>
                </a:rPr>
                <a:t>    Bildungssprache</a:t>
              </a:r>
            </a:p>
            <a:p>
              <a:pPr algn="ctr" eaLnBrk="1" hangingPunct="1">
                <a:spcBef>
                  <a:spcPct val="0"/>
                </a:spcBef>
                <a:spcAft>
                  <a:spcPts val="900"/>
                </a:spcAft>
                <a:buFontTx/>
                <a:buNone/>
              </a:pPr>
              <a:r>
                <a:rPr lang="de-DE" altLang="de-DE" sz="1800" dirty="0">
                  <a:latin typeface="+mj-lt"/>
                </a:rPr>
                <a:t>z.B. Gespräch zum Stand einer Arbeit, Verwendung von Fach- und Bildungswörtern</a:t>
              </a:r>
            </a:p>
            <a:p>
              <a:pPr algn="ctr" eaLnBrk="1" hangingPunct="1">
                <a:spcBef>
                  <a:spcPct val="0"/>
                </a:spcBef>
                <a:buFontTx/>
                <a:buNone/>
              </a:pPr>
              <a:r>
                <a:rPr lang="de-DE" altLang="de-DE" sz="1800" dirty="0">
                  <a:latin typeface="+mj-lt"/>
                </a:rPr>
                <a:t>z.B. mit Texten arbeiten oder präsentieren</a:t>
              </a:r>
            </a:p>
          </p:txBody>
        </p:sp>
        <p:sp>
          <p:nvSpPr>
            <p:cNvPr id="8" name="Ellipse 13">
              <a:extLst>
                <a:ext uri="{FF2B5EF4-FFF2-40B4-BE49-F238E27FC236}">
                  <a16:creationId xmlns:a16="http://schemas.microsoft.com/office/drawing/2014/main" id="{26BD5DEA-5055-47F5-8E24-DCBAEACEBBDF}"/>
                </a:ext>
              </a:extLst>
            </p:cNvPr>
            <p:cNvSpPr>
              <a:spLocks noChangeArrowheads="1"/>
            </p:cNvSpPr>
            <p:nvPr/>
          </p:nvSpPr>
          <p:spPr bwMode="auto">
            <a:xfrm>
              <a:off x="2339752" y="4073646"/>
              <a:ext cx="1728787" cy="690563"/>
            </a:xfrm>
            <a:prstGeom prst="ellipse">
              <a:avLst/>
            </a:prstGeom>
            <a:solidFill>
              <a:srgbClr val="7EC4CF"/>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de-DE" altLang="de-DE" sz="1800" dirty="0">
                  <a:latin typeface="+mj-lt"/>
                </a:rPr>
                <a:t>dialogisch</a:t>
              </a:r>
            </a:p>
          </p:txBody>
        </p:sp>
        <p:sp>
          <p:nvSpPr>
            <p:cNvPr id="9" name="Ellipse 14">
              <a:extLst>
                <a:ext uri="{FF2B5EF4-FFF2-40B4-BE49-F238E27FC236}">
                  <a16:creationId xmlns:a16="http://schemas.microsoft.com/office/drawing/2014/main" id="{C309E9DF-6536-4455-8E5E-B902EAB331DD}"/>
                </a:ext>
              </a:extLst>
            </p:cNvPr>
            <p:cNvSpPr>
              <a:spLocks noChangeArrowheads="1"/>
            </p:cNvSpPr>
            <p:nvPr/>
          </p:nvSpPr>
          <p:spPr bwMode="auto">
            <a:xfrm>
              <a:off x="5076825" y="4797152"/>
              <a:ext cx="2232025" cy="615950"/>
            </a:xfrm>
            <a:prstGeom prst="ellipse">
              <a:avLst/>
            </a:prstGeom>
            <a:solidFill>
              <a:srgbClr val="7EC4CF"/>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de-DE" altLang="de-DE" sz="1800" dirty="0">
                  <a:latin typeface="+mj-lt"/>
                </a:rPr>
                <a:t>monologisch</a:t>
              </a:r>
            </a:p>
          </p:txBody>
        </p:sp>
      </p:grpSp>
      <p:sp>
        <p:nvSpPr>
          <p:cNvPr id="10" name="Titel 1">
            <a:extLst>
              <a:ext uri="{FF2B5EF4-FFF2-40B4-BE49-F238E27FC236}">
                <a16:creationId xmlns:a16="http://schemas.microsoft.com/office/drawing/2014/main" id="{2DB729F3-F563-4E6E-BD4A-B7EF910CC747}"/>
              </a:ext>
            </a:extLst>
          </p:cNvPr>
          <p:cNvSpPr>
            <a:spLocks noGrp="1"/>
          </p:cNvSpPr>
          <p:nvPr>
            <p:ph type="title"/>
          </p:nvPr>
        </p:nvSpPr>
        <p:spPr/>
        <p:txBody>
          <a:bodyPr>
            <a:normAutofit/>
          </a:bodyPr>
          <a:lstStyle/>
          <a:p>
            <a:r>
              <a:rPr lang="de-DE" sz="3200" b="1" dirty="0">
                <a:solidFill>
                  <a:schemeClr val="bg1"/>
                </a:solidFill>
              </a:rPr>
              <a:t>Sprachgebrauch in der Schule</a:t>
            </a:r>
            <a:endParaRPr lang="de-DE" dirty="0"/>
          </a:p>
        </p:txBody>
      </p:sp>
    </p:spTree>
    <p:extLst>
      <p:ext uri="{BB962C8B-B14F-4D97-AF65-F5344CB8AC3E}">
        <p14:creationId xmlns:p14="http://schemas.microsoft.com/office/powerpoint/2010/main" val="1708153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5">
            <a:extLst>
              <a:ext uri="{FF2B5EF4-FFF2-40B4-BE49-F238E27FC236}">
                <a16:creationId xmlns:a16="http://schemas.microsoft.com/office/drawing/2014/main" id="{29B336FD-C4C9-4FF4-9EA6-149203F0A735}"/>
              </a:ext>
            </a:extLst>
          </p:cNvPr>
          <p:cNvGrpSpPr>
            <a:grpSpLocks/>
          </p:cNvGrpSpPr>
          <p:nvPr/>
        </p:nvGrpSpPr>
        <p:grpSpPr bwMode="auto">
          <a:xfrm>
            <a:off x="179388" y="1310179"/>
            <a:ext cx="8785225" cy="1644517"/>
            <a:chOff x="179388" y="1980000"/>
            <a:chExt cx="2880000" cy="1640931"/>
          </a:xfrm>
        </p:grpSpPr>
        <p:sp>
          <p:nvSpPr>
            <p:cNvPr id="3" name="Rechteckige Legende 4">
              <a:extLst>
                <a:ext uri="{FF2B5EF4-FFF2-40B4-BE49-F238E27FC236}">
                  <a16:creationId xmlns:a16="http://schemas.microsoft.com/office/drawing/2014/main" id="{6B278D58-980E-46E9-A93B-0F1F773EC57B}"/>
                </a:ext>
              </a:extLst>
            </p:cNvPr>
            <p:cNvSpPr>
              <a:spLocks noChangeArrowheads="1"/>
            </p:cNvSpPr>
            <p:nvPr/>
          </p:nvSpPr>
          <p:spPr bwMode="auto">
            <a:xfrm>
              <a:off x="179388" y="1980000"/>
              <a:ext cx="2879725" cy="646204"/>
            </a:xfrm>
            <a:prstGeom prst="wedgeRectCallout">
              <a:avLst>
                <a:gd name="adj1" fmla="val -21245"/>
                <a:gd name="adj2" fmla="val 47565"/>
              </a:avLst>
            </a:prstGeom>
            <a:solidFill>
              <a:srgbClr val="68435D"/>
            </a:solidFill>
            <a:ln w="9525" algn="ctr">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de-DE" altLang="de-DE" sz="2000" b="1" dirty="0">
                  <a:solidFill>
                    <a:schemeClr val="bg1"/>
                  </a:solidFill>
                  <a:latin typeface="Arial" panose="020B0604020202020204" pitchFamily="34" charset="0"/>
                </a:rPr>
                <a:t>Textverstehen</a:t>
              </a:r>
            </a:p>
          </p:txBody>
        </p:sp>
        <p:sp>
          <p:nvSpPr>
            <p:cNvPr id="4" name="Textfeld 1">
              <a:extLst>
                <a:ext uri="{FF2B5EF4-FFF2-40B4-BE49-F238E27FC236}">
                  <a16:creationId xmlns:a16="http://schemas.microsoft.com/office/drawing/2014/main" id="{C12A5D12-4749-4966-AB36-CFAFDCD32A6A}"/>
                </a:ext>
              </a:extLst>
            </p:cNvPr>
            <p:cNvSpPr txBox="1">
              <a:spLocks noChangeArrowheads="1"/>
            </p:cNvSpPr>
            <p:nvPr/>
          </p:nvSpPr>
          <p:spPr bwMode="auto">
            <a:xfrm>
              <a:off x="179388" y="2789443"/>
              <a:ext cx="2880000" cy="83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25000"/>
                </a:lnSpc>
                <a:spcAft>
                  <a:spcPts val="0"/>
                </a:spcAft>
                <a:defRPr/>
              </a:pPr>
              <a:r>
                <a:rPr lang="de-DE" altLang="de-DE" sz="2000" dirty="0">
                  <a:latin typeface="+mn-lt"/>
                </a:rPr>
                <a:t>Herstellen satzübergreifender Bedeutungseinheiten und</a:t>
              </a:r>
            </a:p>
            <a:p>
              <a:pPr algn="ctr" eaLnBrk="1" hangingPunct="1">
                <a:lnSpc>
                  <a:spcPct val="125000"/>
                </a:lnSpc>
                <a:spcAft>
                  <a:spcPts val="0"/>
                </a:spcAft>
                <a:defRPr/>
              </a:pPr>
              <a:r>
                <a:rPr lang="de-DE" altLang="de-DE" sz="2000" dirty="0">
                  <a:latin typeface="+mn-lt"/>
                </a:rPr>
                <a:t>mentale Repräsentation des Gelesenen</a:t>
              </a:r>
            </a:p>
          </p:txBody>
        </p:sp>
      </p:grpSp>
      <p:grpSp>
        <p:nvGrpSpPr>
          <p:cNvPr id="5" name="Gruppieren 4">
            <a:extLst>
              <a:ext uri="{FF2B5EF4-FFF2-40B4-BE49-F238E27FC236}">
                <a16:creationId xmlns:a16="http://schemas.microsoft.com/office/drawing/2014/main" id="{E56CFDC8-EBB2-484E-8A60-70E2174CFC2F}"/>
              </a:ext>
            </a:extLst>
          </p:cNvPr>
          <p:cNvGrpSpPr>
            <a:grpSpLocks/>
          </p:cNvGrpSpPr>
          <p:nvPr/>
        </p:nvGrpSpPr>
        <p:grpSpPr bwMode="auto">
          <a:xfrm>
            <a:off x="3132138" y="3419967"/>
            <a:ext cx="2879725" cy="3335701"/>
            <a:chOff x="3131863" y="1980000"/>
            <a:chExt cx="2880000" cy="3335025"/>
          </a:xfrm>
        </p:grpSpPr>
        <p:sp>
          <p:nvSpPr>
            <p:cNvPr id="6" name="Rechteckige Legende 5">
              <a:extLst>
                <a:ext uri="{FF2B5EF4-FFF2-40B4-BE49-F238E27FC236}">
                  <a16:creationId xmlns:a16="http://schemas.microsoft.com/office/drawing/2014/main" id="{09D7DE84-2069-4CAD-9781-5A747288E751}"/>
                </a:ext>
              </a:extLst>
            </p:cNvPr>
            <p:cNvSpPr>
              <a:spLocks noChangeArrowheads="1"/>
            </p:cNvSpPr>
            <p:nvPr/>
          </p:nvSpPr>
          <p:spPr bwMode="auto">
            <a:xfrm>
              <a:off x="3132138" y="1980000"/>
              <a:ext cx="2879725" cy="649288"/>
            </a:xfrm>
            <a:prstGeom prst="wedgeRectCallout">
              <a:avLst>
                <a:gd name="adj1" fmla="val -21245"/>
                <a:gd name="adj2" fmla="val 47565"/>
              </a:avLst>
            </a:prstGeom>
            <a:solidFill>
              <a:srgbClr val="68435D"/>
            </a:solidFill>
            <a:ln w="9525" algn="ctr">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de-DE" altLang="de-DE" sz="2000" b="1" dirty="0">
                  <a:solidFill>
                    <a:schemeClr val="bg1"/>
                  </a:solidFill>
                  <a:latin typeface="Arial" panose="020B0604020202020204" pitchFamily="34" charset="0"/>
                </a:rPr>
                <a:t>Wortebene</a:t>
              </a:r>
              <a:endParaRPr lang="de-DE" altLang="de-DE" sz="1800" dirty="0">
                <a:solidFill>
                  <a:schemeClr val="bg1"/>
                </a:solidFill>
                <a:latin typeface="Arial" panose="020B0604020202020204" pitchFamily="34" charset="0"/>
              </a:endParaRPr>
            </a:p>
          </p:txBody>
        </p:sp>
        <p:sp>
          <p:nvSpPr>
            <p:cNvPr id="7" name="Textfeld 1">
              <a:extLst>
                <a:ext uri="{FF2B5EF4-FFF2-40B4-BE49-F238E27FC236}">
                  <a16:creationId xmlns:a16="http://schemas.microsoft.com/office/drawing/2014/main" id="{B3665B9E-93BA-4A97-B3CB-E3BDF7ADCD93}"/>
                </a:ext>
              </a:extLst>
            </p:cNvPr>
            <p:cNvSpPr txBox="1">
              <a:spLocks noChangeArrowheads="1"/>
            </p:cNvSpPr>
            <p:nvPr/>
          </p:nvSpPr>
          <p:spPr bwMode="auto">
            <a:xfrm>
              <a:off x="3131863" y="2789461"/>
              <a:ext cx="2880000" cy="2525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180000" indent="-180000" eaLnBrk="1" hangingPunct="1">
                <a:lnSpc>
                  <a:spcPct val="125000"/>
                </a:lnSpc>
                <a:spcAft>
                  <a:spcPts val="1200"/>
                </a:spcAft>
                <a:buFont typeface="Wingdings" panose="05000000000000000000" pitchFamily="2" charset="2"/>
                <a:buChar char="§"/>
                <a:defRPr/>
              </a:pPr>
              <a:r>
                <a:rPr lang="de-DE" altLang="de-DE" sz="2000" dirty="0">
                  <a:latin typeface="+mj-lt"/>
                </a:rPr>
                <a:t>Erfassen von Wortbedeutungen</a:t>
              </a:r>
            </a:p>
            <a:p>
              <a:pPr marL="180000" indent="-180000">
                <a:lnSpc>
                  <a:spcPct val="125000"/>
                </a:lnSpc>
                <a:buFont typeface="Wingdings" panose="05000000000000000000" pitchFamily="2" charset="2"/>
                <a:buChar char="§"/>
                <a:defRPr/>
              </a:pPr>
              <a:r>
                <a:rPr lang="de-DE" altLang="de-DE" sz="2000" dirty="0">
                  <a:latin typeface="+mj-lt"/>
                </a:rPr>
                <a:t>z.B.</a:t>
              </a:r>
              <a:br>
                <a:rPr lang="de-DE" altLang="de-DE" sz="2000" dirty="0">
                  <a:latin typeface="+mj-lt"/>
                </a:rPr>
              </a:br>
              <a:r>
                <a:rPr lang="de-DE" altLang="de-DE" sz="2000" i="1" dirty="0">
                  <a:latin typeface="+mj-lt"/>
                </a:rPr>
                <a:t>„die Seife – das Einseifen“</a:t>
              </a:r>
            </a:p>
            <a:p>
              <a:pPr marL="234000" indent="-234000" eaLnBrk="1" hangingPunct="1">
                <a:lnSpc>
                  <a:spcPct val="125000"/>
                </a:lnSpc>
                <a:spcAft>
                  <a:spcPts val="1200"/>
                </a:spcAft>
                <a:defRPr/>
              </a:pPr>
              <a:endParaRPr lang="de-DE" altLang="de-DE" sz="2000" dirty="0">
                <a:latin typeface="+mj-lt"/>
              </a:endParaRPr>
            </a:p>
          </p:txBody>
        </p:sp>
      </p:grpSp>
      <p:grpSp>
        <p:nvGrpSpPr>
          <p:cNvPr id="8" name="Gruppieren 7">
            <a:extLst>
              <a:ext uri="{FF2B5EF4-FFF2-40B4-BE49-F238E27FC236}">
                <a16:creationId xmlns:a16="http://schemas.microsoft.com/office/drawing/2014/main" id="{8D603C87-BFF7-4144-9789-3D2AA28D906F}"/>
              </a:ext>
            </a:extLst>
          </p:cNvPr>
          <p:cNvGrpSpPr>
            <a:grpSpLocks/>
          </p:cNvGrpSpPr>
          <p:nvPr/>
        </p:nvGrpSpPr>
        <p:grpSpPr bwMode="auto">
          <a:xfrm>
            <a:off x="6083300" y="3061192"/>
            <a:ext cx="2881313" cy="3335701"/>
            <a:chOff x="6084000" y="1980000"/>
            <a:chExt cx="2880613" cy="3336949"/>
          </a:xfrm>
        </p:grpSpPr>
        <p:sp>
          <p:nvSpPr>
            <p:cNvPr id="9" name="Rechteckige Legende 6">
              <a:extLst>
                <a:ext uri="{FF2B5EF4-FFF2-40B4-BE49-F238E27FC236}">
                  <a16:creationId xmlns:a16="http://schemas.microsoft.com/office/drawing/2014/main" id="{66076A4B-98C6-4044-A5F3-0B527436A0BA}"/>
                </a:ext>
              </a:extLst>
            </p:cNvPr>
            <p:cNvSpPr>
              <a:spLocks noChangeArrowheads="1"/>
            </p:cNvSpPr>
            <p:nvPr/>
          </p:nvSpPr>
          <p:spPr bwMode="auto">
            <a:xfrm>
              <a:off x="6084888" y="1980000"/>
              <a:ext cx="2879725" cy="649288"/>
            </a:xfrm>
            <a:prstGeom prst="wedgeRectCallout">
              <a:avLst>
                <a:gd name="adj1" fmla="val -21245"/>
                <a:gd name="adj2" fmla="val 47565"/>
              </a:avLst>
            </a:prstGeom>
            <a:solidFill>
              <a:srgbClr val="68435D"/>
            </a:solidFill>
            <a:ln w="9525" algn="ctr">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de-DE" altLang="de-DE" sz="2000" b="1" dirty="0">
                  <a:solidFill>
                    <a:schemeClr val="bg1"/>
                  </a:solidFill>
                  <a:latin typeface="Arial" panose="020B0604020202020204" pitchFamily="34" charset="0"/>
                </a:rPr>
                <a:t>Satzebene</a:t>
              </a:r>
              <a:endParaRPr lang="de-DE" altLang="de-DE" sz="1600" dirty="0">
                <a:solidFill>
                  <a:schemeClr val="bg1"/>
                </a:solidFill>
                <a:latin typeface="Arial" panose="020B0604020202020204" pitchFamily="34" charset="0"/>
              </a:endParaRPr>
            </a:p>
          </p:txBody>
        </p:sp>
        <p:sp>
          <p:nvSpPr>
            <p:cNvPr id="10" name="Textfeld 1">
              <a:extLst>
                <a:ext uri="{FF2B5EF4-FFF2-40B4-BE49-F238E27FC236}">
                  <a16:creationId xmlns:a16="http://schemas.microsoft.com/office/drawing/2014/main" id="{0ED21A40-21AD-4C63-AD55-389E80A357DD}"/>
                </a:ext>
              </a:extLst>
            </p:cNvPr>
            <p:cNvSpPr txBox="1">
              <a:spLocks noChangeArrowheads="1"/>
            </p:cNvSpPr>
            <p:nvPr/>
          </p:nvSpPr>
          <p:spPr bwMode="auto">
            <a:xfrm>
              <a:off x="6084000" y="2789928"/>
              <a:ext cx="2880613" cy="2527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180000" indent="-180000" eaLnBrk="1" hangingPunct="1">
                <a:lnSpc>
                  <a:spcPct val="125000"/>
                </a:lnSpc>
                <a:spcAft>
                  <a:spcPts val="1200"/>
                </a:spcAft>
                <a:buFont typeface="Wingdings" panose="05000000000000000000" pitchFamily="2" charset="2"/>
                <a:buChar char="§"/>
                <a:defRPr/>
              </a:pPr>
              <a:r>
                <a:rPr lang="de-DE" altLang="de-DE" sz="2000" dirty="0">
                  <a:latin typeface="+mj-lt"/>
                </a:rPr>
                <a:t>Herstellen von Wortbeziehungen</a:t>
              </a:r>
            </a:p>
            <a:p>
              <a:pPr marL="180000" indent="-180000">
                <a:lnSpc>
                  <a:spcPct val="125000"/>
                </a:lnSpc>
                <a:buFont typeface="Wingdings" panose="05000000000000000000" pitchFamily="2" charset="2"/>
                <a:buChar char="§"/>
                <a:defRPr/>
              </a:pPr>
              <a:r>
                <a:rPr lang="de-DE" altLang="de-DE" sz="2000" dirty="0">
                  <a:latin typeface="+mj-lt"/>
                </a:rPr>
                <a:t>z.B. </a:t>
              </a:r>
              <a:r>
                <a:rPr lang="de-DE" altLang="de-DE" sz="2000" i="1" dirty="0">
                  <a:latin typeface="+mj-lt"/>
                </a:rPr>
                <a:t>„Gründliches Einseifen dauert 30 Sekunden.“</a:t>
              </a:r>
            </a:p>
            <a:p>
              <a:pPr marL="234000" indent="-234000" eaLnBrk="1" hangingPunct="1">
                <a:lnSpc>
                  <a:spcPct val="125000"/>
                </a:lnSpc>
                <a:spcAft>
                  <a:spcPts val="1200"/>
                </a:spcAft>
                <a:defRPr/>
              </a:pPr>
              <a:endParaRPr lang="de-DE" altLang="de-DE" sz="2000" dirty="0">
                <a:latin typeface="+mj-lt"/>
              </a:endParaRPr>
            </a:p>
          </p:txBody>
        </p:sp>
      </p:grpSp>
      <p:grpSp>
        <p:nvGrpSpPr>
          <p:cNvPr id="11" name="Gruppieren 21">
            <a:extLst>
              <a:ext uri="{FF2B5EF4-FFF2-40B4-BE49-F238E27FC236}">
                <a16:creationId xmlns:a16="http://schemas.microsoft.com/office/drawing/2014/main" id="{DEEC68A1-DCBD-4401-B5FB-22D315B720EB}"/>
              </a:ext>
            </a:extLst>
          </p:cNvPr>
          <p:cNvGrpSpPr>
            <a:grpSpLocks/>
          </p:cNvGrpSpPr>
          <p:nvPr/>
        </p:nvGrpSpPr>
        <p:grpSpPr bwMode="auto">
          <a:xfrm>
            <a:off x="179388" y="3780330"/>
            <a:ext cx="2881312" cy="2720149"/>
            <a:chOff x="179388" y="1980000"/>
            <a:chExt cx="2880000" cy="2719943"/>
          </a:xfrm>
        </p:grpSpPr>
        <p:sp>
          <p:nvSpPr>
            <p:cNvPr id="12" name="Rechteckige Legende 4">
              <a:extLst>
                <a:ext uri="{FF2B5EF4-FFF2-40B4-BE49-F238E27FC236}">
                  <a16:creationId xmlns:a16="http://schemas.microsoft.com/office/drawing/2014/main" id="{692CB31D-CF6F-4E58-A815-D02D45B2561D}"/>
                </a:ext>
              </a:extLst>
            </p:cNvPr>
            <p:cNvSpPr>
              <a:spLocks noChangeArrowheads="1"/>
            </p:cNvSpPr>
            <p:nvPr/>
          </p:nvSpPr>
          <p:spPr bwMode="auto">
            <a:xfrm>
              <a:off x="179388" y="1980000"/>
              <a:ext cx="2879725" cy="649288"/>
            </a:xfrm>
            <a:prstGeom prst="wedgeRectCallout">
              <a:avLst>
                <a:gd name="adj1" fmla="val -21245"/>
                <a:gd name="adj2" fmla="val 47565"/>
              </a:avLst>
            </a:prstGeom>
            <a:solidFill>
              <a:srgbClr val="68435D"/>
            </a:solidFill>
            <a:ln w="9525" algn="ctr">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de-DE" altLang="de-DE" sz="2000" b="1" dirty="0">
                  <a:solidFill>
                    <a:schemeClr val="bg1"/>
                  </a:solidFill>
                  <a:latin typeface="Arial" panose="020B0604020202020204" pitchFamily="34" charset="0"/>
                </a:rPr>
                <a:t>Buchstabenebene</a:t>
              </a:r>
            </a:p>
          </p:txBody>
        </p:sp>
        <p:sp>
          <p:nvSpPr>
            <p:cNvPr id="13" name="Textfeld 1">
              <a:extLst>
                <a:ext uri="{FF2B5EF4-FFF2-40B4-BE49-F238E27FC236}">
                  <a16:creationId xmlns:a16="http://schemas.microsoft.com/office/drawing/2014/main" id="{746BA1CD-C5D1-4E48-953A-65974864DDF4}"/>
                </a:ext>
              </a:extLst>
            </p:cNvPr>
            <p:cNvSpPr txBox="1">
              <a:spLocks noChangeArrowheads="1"/>
            </p:cNvSpPr>
            <p:nvPr/>
          </p:nvSpPr>
          <p:spPr bwMode="auto">
            <a:xfrm>
              <a:off x="179388" y="2789564"/>
              <a:ext cx="2880000" cy="1910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180000" indent="-180000" eaLnBrk="1" hangingPunct="1">
                <a:lnSpc>
                  <a:spcPct val="125000"/>
                </a:lnSpc>
                <a:spcAft>
                  <a:spcPts val="1200"/>
                </a:spcAft>
                <a:buFont typeface="Wingdings" panose="05000000000000000000" pitchFamily="2" charset="2"/>
                <a:buChar char="§"/>
                <a:defRPr/>
              </a:pPr>
              <a:r>
                <a:rPr lang="de-DE" altLang="de-DE" sz="2000" dirty="0">
                  <a:latin typeface="+mn-lt"/>
                </a:rPr>
                <a:t>Erkennen einzelner Wörter</a:t>
              </a:r>
            </a:p>
            <a:p>
              <a:pPr marL="180000" indent="-180000" eaLnBrk="1" hangingPunct="1">
                <a:lnSpc>
                  <a:spcPct val="125000"/>
                </a:lnSpc>
                <a:spcAft>
                  <a:spcPts val="1200"/>
                </a:spcAft>
                <a:buFont typeface="Wingdings" panose="05000000000000000000" pitchFamily="2" charset="2"/>
                <a:buChar char="§"/>
                <a:defRPr/>
              </a:pPr>
              <a:r>
                <a:rPr lang="de-DE" altLang="de-DE" sz="2000" dirty="0">
                  <a:latin typeface="+mn-lt"/>
                </a:rPr>
                <a:t>z.B. </a:t>
              </a:r>
              <a:r>
                <a:rPr lang="de-DE" altLang="de-DE" sz="2000" i="1" dirty="0">
                  <a:latin typeface="+mn-lt"/>
                </a:rPr>
                <a:t>„Seife“</a:t>
              </a:r>
            </a:p>
            <a:p>
              <a:pPr marL="234000" indent="-234000" eaLnBrk="1" hangingPunct="1">
                <a:lnSpc>
                  <a:spcPct val="125000"/>
                </a:lnSpc>
                <a:spcAft>
                  <a:spcPts val="1200"/>
                </a:spcAft>
                <a:defRPr/>
              </a:pPr>
              <a:endParaRPr lang="de-DE" altLang="de-DE" sz="2000" dirty="0">
                <a:latin typeface="+mn-lt"/>
              </a:endParaRPr>
            </a:p>
          </p:txBody>
        </p:sp>
      </p:grpSp>
      <p:sp>
        <p:nvSpPr>
          <p:cNvPr id="17" name="Titel 13">
            <a:extLst>
              <a:ext uri="{FF2B5EF4-FFF2-40B4-BE49-F238E27FC236}">
                <a16:creationId xmlns:a16="http://schemas.microsoft.com/office/drawing/2014/main" id="{D9BB27CE-2D7E-4416-B5DB-D7A84D3DDDA0}"/>
              </a:ext>
            </a:extLst>
          </p:cNvPr>
          <p:cNvSpPr>
            <a:spLocks noGrp="1"/>
          </p:cNvSpPr>
          <p:nvPr>
            <p:ph type="title"/>
          </p:nvPr>
        </p:nvSpPr>
        <p:spPr/>
        <p:txBody>
          <a:bodyPr>
            <a:normAutofit/>
          </a:bodyPr>
          <a:lstStyle/>
          <a:p>
            <a:r>
              <a:rPr lang="de-DE" sz="3200" b="1" dirty="0">
                <a:solidFill>
                  <a:schemeClr val="bg1"/>
                </a:solidFill>
              </a:rPr>
              <a:t>Ebenen des Textverstehens</a:t>
            </a:r>
            <a:endParaRPr lang="de-DE" dirty="0"/>
          </a:p>
        </p:txBody>
      </p:sp>
    </p:spTree>
    <p:extLst>
      <p:ext uri="{BB962C8B-B14F-4D97-AF65-F5344CB8AC3E}">
        <p14:creationId xmlns:p14="http://schemas.microsoft.com/office/powerpoint/2010/main" val="335719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6CD05517-B0A5-4BED-961D-F82A5817D179}"/>
              </a:ext>
            </a:extLst>
          </p:cNvPr>
          <p:cNvGrpSpPr>
            <a:grpSpLocks/>
          </p:cNvGrpSpPr>
          <p:nvPr/>
        </p:nvGrpSpPr>
        <p:grpSpPr bwMode="auto">
          <a:xfrm>
            <a:off x="3132138" y="2339975"/>
            <a:ext cx="2879725" cy="3249333"/>
            <a:chOff x="3131863" y="1980000"/>
            <a:chExt cx="2880000" cy="3248443"/>
          </a:xfrm>
        </p:grpSpPr>
        <p:sp>
          <p:nvSpPr>
            <p:cNvPr id="3" name="Rechteckige Legende 5">
              <a:extLst>
                <a:ext uri="{FF2B5EF4-FFF2-40B4-BE49-F238E27FC236}">
                  <a16:creationId xmlns:a16="http://schemas.microsoft.com/office/drawing/2014/main" id="{DCB223D3-5C41-4429-86E9-53086C93ED24}"/>
                </a:ext>
              </a:extLst>
            </p:cNvPr>
            <p:cNvSpPr>
              <a:spLocks noChangeArrowheads="1"/>
            </p:cNvSpPr>
            <p:nvPr/>
          </p:nvSpPr>
          <p:spPr bwMode="auto">
            <a:xfrm>
              <a:off x="3132138" y="1980000"/>
              <a:ext cx="2879725" cy="792000"/>
            </a:xfrm>
            <a:prstGeom prst="wedgeRectCallout">
              <a:avLst>
                <a:gd name="adj1" fmla="val -21245"/>
                <a:gd name="adj2" fmla="val 47565"/>
              </a:avLst>
            </a:prstGeom>
            <a:solidFill>
              <a:srgbClr val="68435D"/>
            </a:solidFill>
            <a:ln w="9525" algn="ctr">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de-DE" altLang="de-DE" sz="2000" b="1" dirty="0">
                  <a:solidFill>
                    <a:schemeClr val="bg1"/>
                  </a:solidFill>
                  <a:latin typeface="Arial" panose="020B0604020202020204" pitchFamily="34" charset="0"/>
                </a:rPr>
                <a:t>Textbezogenes Interpretieren</a:t>
              </a:r>
              <a:endParaRPr lang="de-DE" altLang="de-DE" sz="1800" dirty="0">
                <a:solidFill>
                  <a:schemeClr val="bg1"/>
                </a:solidFill>
                <a:latin typeface="Arial" panose="020B0604020202020204" pitchFamily="34" charset="0"/>
              </a:endParaRPr>
            </a:p>
          </p:txBody>
        </p:sp>
        <p:sp>
          <p:nvSpPr>
            <p:cNvPr id="4" name="Textfeld 1">
              <a:extLst>
                <a:ext uri="{FF2B5EF4-FFF2-40B4-BE49-F238E27FC236}">
                  <a16:creationId xmlns:a16="http://schemas.microsoft.com/office/drawing/2014/main" id="{B3BC8F6D-9344-4CD5-8840-E17A1CDD909F}"/>
                </a:ext>
              </a:extLst>
            </p:cNvPr>
            <p:cNvSpPr txBox="1">
              <a:spLocks noChangeArrowheads="1"/>
            </p:cNvSpPr>
            <p:nvPr/>
          </p:nvSpPr>
          <p:spPr bwMode="auto">
            <a:xfrm>
              <a:off x="3131863" y="2933827"/>
              <a:ext cx="2880000" cy="229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600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180000" indent="-180000" eaLnBrk="1" hangingPunct="1">
                <a:lnSpc>
                  <a:spcPct val="125000"/>
                </a:lnSpc>
                <a:spcAft>
                  <a:spcPts val="1200"/>
                </a:spcAft>
                <a:buFont typeface="Wingdings" panose="05000000000000000000" pitchFamily="2" charset="2"/>
                <a:buChar char="§"/>
                <a:defRPr/>
              </a:pPr>
              <a:r>
                <a:rPr lang="de-DE" altLang="de-DE" sz="2000" dirty="0">
                  <a:latin typeface="+mn-lt"/>
                </a:rPr>
                <a:t>Hauptgedanken erkennen</a:t>
              </a:r>
            </a:p>
            <a:p>
              <a:pPr marL="180000" indent="-180000" eaLnBrk="1" hangingPunct="1">
                <a:lnSpc>
                  <a:spcPct val="125000"/>
                </a:lnSpc>
                <a:spcAft>
                  <a:spcPts val="1200"/>
                </a:spcAft>
                <a:buFont typeface="Wingdings" panose="05000000000000000000" pitchFamily="2" charset="2"/>
                <a:buChar char="§"/>
                <a:defRPr/>
              </a:pPr>
              <a:r>
                <a:rPr lang="de-DE" altLang="de-DE" sz="2000" dirty="0">
                  <a:latin typeface="+mn-lt"/>
                </a:rPr>
                <a:t>Verstehen von Beziehungen</a:t>
              </a:r>
            </a:p>
            <a:p>
              <a:pPr marL="234000" indent="-234000" eaLnBrk="1" hangingPunct="1">
                <a:lnSpc>
                  <a:spcPct val="125000"/>
                </a:lnSpc>
                <a:spcAft>
                  <a:spcPts val="1200"/>
                </a:spcAft>
                <a:defRPr/>
              </a:pPr>
              <a:endParaRPr lang="de-DE" altLang="de-DE" sz="2000" dirty="0">
                <a:latin typeface="+mn-lt"/>
              </a:endParaRPr>
            </a:p>
          </p:txBody>
        </p:sp>
      </p:grpSp>
      <p:grpSp>
        <p:nvGrpSpPr>
          <p:cNvPr id="5" name="Gruppieren 4">
            <a:extLst>
              <a:ext uri="{FF2B5EF4-FFF2-40B4-BE49-F238E27FC236}">
                <a16:creationId xmlns:a16="http://schemas.microsoft.com/office/drawing/2014/main" id="{AC35DF46-85CE-4F14-A937-1E8144942A15}"/>
              </a:ext>
            </a:extLst>
          </p:cNvPr>
          <p:cNvGrpSpPr>
            <a:grpSpLocks/>
          </p:cNvGrpSpPr>
          <p:nvPr/>
        </p:nvGrpSpPr>
        <p:grpSpPr bwMode="auto">
          <a:xfrm>
            <a:off x="6083300" y="2339975"/>
            <a:ext cx="2881313" cy="2864611"/>
            <a:chOff x="6084000" y="1980000"/>
            <a:chExt cx="2880613" cy="2865460"/>
          </a:xfrm>
        </p:grpSpPr>
        <p:sp>
          <p:nvSpPr>
            <p:cNvPr id="6" name="Rechteckige Legende 6">
              <a:extLst>
                <a:ext uri="{FF2B5EF4-FFF2-40B4-BE49-F238E27FC236}">
                  <a16:creationId xmlns:a16="http://schemas.microsoft.com/office/drawing/2014/main" id="{3ABED109-0586-4111-907D-B2EB25428C08}"/>
                </a:ext>
              </a:extLst>
            </p:cNvPr>
            <p:cNvSpPr>
              <a:spLocks noChangeArrowheads="1"/>
            </p:cNvSpPr>
            <p:nvPr/>
          </p:nvSpPr>
          <p:spPr bwMode="auto">
            <a:xfrm>
              <a:off x="6084888" y="1980000"/>
              <a:ext cx="2879725" cy="792000"/>
            </a:xfrm>
            <a:prstGeom prst="wedgeRectCallout">
              <a:avLst>
                <a:gd name="adj1" fmla="val -21245"/>
                <a:gd name="adj2" fmla="val 47565"/>
              </a:avLst>
            </a:prstGeom>
            <a:solidFill>
              <a:srgbClr val="68435D"/>
            </a:solidFill>
            <a:ln w="9525" algn="ctr">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de-DE" altLang="de-DE" sz="2000" b="1" dirty="0">
                  <a:solidFill>
                    <a:schemeClr val="bg1"/>
                  </a:solidFill>
                  <a:latin typeface="Arial" panose="020B0604020202020204" pitchFamily="34" charset="0"/>
                </a:rPr>
                <a:t>Reflektieren und Bewerten</a:t>
              </a:r>
              <a:endParaRPr lang="de-DE" altLang="de-DE" sz="1600" dirty="0">
                <a:solidFill>
                  <a:schemeClr val="bg1"/>
                </a:solidFill>
                <a:latin typeface="Arial" panose="020B0604020202020204" pitchFamily="34" charset="0"/>
              </a:endParaRPr>
            </a:p>
          </p:txBody>
        </p:sp>
        <p:sp>
          <p:nvSpPr>
            <p:cNvPr id="7" name="Textfeld 1">
              <a:extLst>
                <a:ext uri="{FF2B5EF4-FFF2-40B4-BE49-F238E27FC236}">
                  <a16:creationId xmlns:a16="http://schemas.microsoft.com/office/drawing/2014/main" id="{65419D7E-2B55-418A-923F-5C1FD8D33A3E}"/>
                </a:ext>
              </a:extLst>
            </p:cNvPr>
            <p:cNvSpPr txBox="1">
              <a:spLocks noChangeArrowheads="1"/>
            </p:cNvSpPr>
            <p:nvPr/>
          </p:nvSpPr>
          <p:spPr bwMode="auto">
            <a:xfrm>
              <a:off x="6084000" y="2934371"/>
              <a:ext cx="2880613" cy="191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600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180000" indent="-180000" eaLnBrk="1" hangingPunct="1">
                <a:lnSpc>
                  <a:spcPct val="125000"/>
                </a:lnSpc>
                <a:spcAft>
                  <a:spcPts val="1200"/>
                </a:spcAft>
                <a:buFont typeface="Wingdings" panose="05000000000000000000" pitchFamily="2" charset="2"/>
                <a:buChar char="§"/>
                <a:defRPr/>
              </a:pPr>
              <a:r>
                <a:rPr lang="de-DE" altLang="de-DE" sz="2000" dirty="0">
                  <a:latin typeface="+mn-lt"/>
                </a:rPr>
                <a:t>Verbindung zwischen Text und Vorwissen</a:t>
              </a:r>
            </a:p>
            <a:p>
              <a:pPr marL="180000" indent="-180000" eaLnBrk="1" hangingPunct="1">
                <a:lnSpc>
                  <a:spcPct val="125000"/>
                </a:lnSpc>
                <a:spcAft>
                  <a:spcPts val="1200"/>
                </a:spcAft>
                <a:buFont typeface="Wingdings" panose="05000000000000000000" pitchFamily="2" charset="2"/>
                <a:buChar char="§"/>
                <a:defRPr/>
              </a:pPr>
              <a:r>
                <a:rPr lang="de-DE" altLang="de-DE" sz="2000" dirty="0">
                  <a:latin typeface="+mn-lt"/>
                </a:rPr>
                <a:t>Hypothesen formulieren</a:t>
              </a:r>
            </a:p>
            <a:p>
              <a:pPr marL="234000" indent="-234000" eaLnBrk="1" hangingPunct="1">
                <a:lnSpc>
                  <a:spcPct val="125000"/>
                </a:lnSpc>
                <a:spcAft>
                  <a:spcPts val="1200"/>
                </a:spcAft>
                <a:defRPr/>
              </a:pPr>
              <a:endParaRPr lang="de-DE" altLang="de-DE" sz="2000" dirty="0">
                <a:latin typeface="+mn-lt"/>
              </a:endParaRPr>
            </a:p>
          </p:txBody>
        </p:sp>
      </p:grpSp>
      <p:grpSp>
        <p:nvGrpSpPr>
          <p:cNvPr id="8" name="Gruppieren 15">
            <a:extLst>
              <a:ext uri="{FF2B5EF4-FFF2-40B4-BE49-F238E27FC236}">
                <a16:creationId xmlns:a16="http://schemas.microsoft.com/office/drawing/2014/main" id="{0799AA94-6FBD-41B9-B4EF-31FC7FB0228D}"/>
              </a:ext>
            </a:extLst>
          </p:cNvPr>
          <p:cNvGrpSpPr>
            <a:grpSpLocks/>
          </p:cNvGrpSpPr>
          <p:nvPr/>
        </p:nvGrpSpPr>
        <p:grpSpPr bwMode="auto">
          <a:xfrm>
            <a:off x="179388" y="2339975"/>
            <a:ext cx="2881312" cy="1787393"/>
            <a:chOff x="179388" y="1980000"/>
            <a:chExt cx="2880000" cy="1787149"/>
          </a:xfrm>
        </p:grpSpPr>
        <p:sp>
          <p:nvSpPr>
            <p:cNvPr id="9" name="Rechteckige Legende 4">
              <a:extLst>
                <a:ext uri="{FF2B5EF4-FFF2-40B4-BE49-F238E27FC236}">
                  <a16:creationId xmlns:a16="http://schemas.microsoft.com/office/drawing/2014/main" id="{CAB1717C-E568-4FA3-BB6E-81970035C83B}"/>
                </a:ext>
              </a:extLst>
            </p:cNvPr>
            <p:cNvSpPr>
              <a:spLocks noChangeArrowheads="1"/>
            </p:cNvSpPr>
            <p:nvPr/>
          </p:nvSpPr>
          <p:spPr bwMode="auto">
            <a:xfrm>
              <a:off x="179388" y="1980000"/>
              <a:ext cx="2879725" cy="792000"/>
            </a:xfrm>
            <a:prstGeom prst="wedgeRectCallout">
              <a:avLst>
                <a:gd name="adj1" fmla="val -21245"/>
                <a:gd name="adj2" fmla="val 47565"/>
              </a:avLst>
            </a:prstGeom>
            <a:solidFill>
              <a:srgbClr val="68435D"/>
            </a:solidFill>
            <a:ln w="9525" algn="ctr">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de-DE" altLang="de-DE" sz="2000" b="1" dirty="0">
                  <a:solidFill>
                    <a:schemeClr val="bg1"/>
                  </a:solidFill>
                  <a:latin typeface="Arial" panose="020B0604020202020204" pitchFamily="34" charset="0"/>
                </a:rPr>
                <a:t>Informationen ermitteln</a:t>
              </a:r>
            </a:p>
          </p:txBody>
        </p:sp>
        <p:sp>
          <p:nvSpPr>
            <p:cNvPr id="10" name="Textfeld 1">
              <a:extLst>
                <a:ext uri="{FF2B5EF4-FFF2-40B4-BE49-F238E27FC236}">
                  <a16:creationId xmlns:a16="http://schemas.microsoft.com/office/drawing/2014/main" id="{23438A36-A3AF-4C92-9ADA-C8EE76ADE8F9}"/>
                </a:ext>
              </a:extLst>
            </p:cNvPr>
            <p:cNvSpPr txBox="1">
              <a:spLocks noChangeArrowheads="1"/>
            </p:cNvSpPr>
            <p:nvPr/>
          </p:nvSpPr>
          <p:spPr bwMode="auto">
            <a:xfrm>
              <a:off x="179388" y="2933958"/>
              <a:ext cx="2880000" cy="833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600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180000" indent="-180000" eaLnBrk="1" hangingPunct="1">
                <a:lnSpc>
                  <a:spcPct val="125000"/>
                </a:lnSpc>
                <a:spcAft>
                  <a:spcPts val="1200"/>
                </a:spcAft>
                <a:buFont typeface="Wingdings" panose="05000000000000000000" pitchFamily="2" charset="2"/>
                <a:buChar char="§"/>
                <a:defRPr/>
              </a:pPr>
              <a:r>
                <a:rPr lang="de-DE" altLang="de-DE" sz="2000" dirty="0">
                  <a:latin typeface="+mn-lt"/>
                </a:rPr>
                <a:t>Informationen erkennen und organisieren</a:t>
              </a:r>
            </a:p>
          </p:txBody>
        </p:sp>
      </p:grpSp>
      <p:sp>
        <p:nvSpPr>
          <p:cNvPr id="11" name="Untertitel 2">
            <a:extLst>
              <a:ext uri="{FF2B5EF4-FFF2-40B4-BE49-F238E27FC236}">
                <a16:creationId xmlns:a16="http://schemas.microsoft.com/office/drawing/2014/main" id="{5CBDFB7F-64A6-466D-8AEE-35F74A104DCD}"/>
              </a:ext>
            </a:extLst>
          </p:cNvPr>
          <p:cNvSpPr txBox="1">
            <a:spLocks/>
          </p:cNvSpPr>
          <p:nvPr/>
        </p:nvSpPr>
        <p:spPr bwMode="auto">
          <a:xfrm>
            <a:off x="179389" y="6184065"/>
            <a:ext cx="84248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400"/>
              </a:spcBef>
              <a:defRPr sz="3200">
                <a:solidFill>
                  <a:srgbClr val="8F1936"/>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a:lnSpc>
                <a:spcPct val="90000"/>
              </a:lnSpc>
              <a:spcBef>
                <a:spcPts val="800"/>
              </a:spcBef>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lnSpc>
                <a:spcPct val="90000"/>
              </a:lnSpc>
              <a:spcBef>
                <a:spcPts val="1400"/>
              </a:spcBef>
              <a:buClr>
                <a:srgbClr val="8F1936"/>
              </a:buClr>
              <a:buFont typeface="Bliss Regular" charset="0"/>
              <a:buAutoNum type="arabicPeriod"/>
              <a:tabLst>
                <a:tab pos="357188" algn="l"/>
              </a:tabLst>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lnSpc>
                <a:spcPct val="90000"/>
              </a:lnSpc>
              <a:spcBef>
                <a:spcPts val="1400"/>
              </a:spcBef>
              <a:buClr>
                <a:srgbClr val="8F1936"/>
              </a:buClr>
              <a:buFont typeface="Wingdings" panose="05000000000000000000" pitchFamily="2" charset="2"/>
              <a:buChar char="§"/>
              <a:tabLst>
                <a:tab pos="363538" algn="l"/>
              </a:tabLst>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lnSpc>
                <a:spcPct val="90000"/>
              </a:lnSpc>
              <a:spcBef>
                <a:spcPts val="400"/>
              </a:spcBef>
              <a:defRPr sz="2400">
                <a:solidFill>
                  <a:srgbClr val="60606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lnSpc>
                <a:spcPct val="90000"/>
              </a:lnSpc>
              <a:spcBef>
                <a:spcPts val="400"/>
              </a:spcBef>
              <a:spcAft>
                <a:spcPct val="0"/>
              </a:spcAft>
              <a:defRPr sz="2400">
                <a:solidFill>
                  <a:srgbClr val="60606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lnSpc>
                <a:spcPct val="90000"/>
              </a:lnSpc>
              <a:spcBef>
                <a:spcPts val="400"/>
              </a:spcBef>
              <a:spcAft>
                <a:spcPct val="0"/>
              </a:spcAft>
              <a:defRPr sz="2400">
                <a:solidFill>
                  <a:srgbClr val="60606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lnSpc>
                <a:spcPct val="90000"/>
              </a:lnSpc>
              <a:spcBef>
                <a:spcPts val="400"/>
              </a:spcBef>
              <a:spcAft>
                <a:spcPct val="0"/>
              </a:spcAft>
              <a:defRPr sz="2400">
                <a:solidFill>
                  <a:srgbClr val="60606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lnSpc>
                <a:spcPct val="90000"/>
              </a:lnSpc>
              <a:spcBef>
                <a:spcPts val="400"/>
              </a:spcBef>
              <a:spcAft>
                <a:spcPct val="0"/>
              </a:spcAft>
              <a:defRPr sz="2400">
                <a:solidFill>
                  <a:srgbClr val="606060"/>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lnSpc>
                <a:spcPct val="115000"/>
              </a:lnSpc>
              <a:spcBef>
                <a:spcPct val="0"/>
              </a:spcBef>
              <a:defRPr/>
            </a:pPr>
            <a:r>
              <a:rPr lang="de-DE" altLang="de-DE" sz="1000" dirty="0">
                <a:solidFill>
                  <a:schemeClr val="tx1"/>
                </a:solidFill>
              </a:rPr>
              <a:t>Quelle: </a:t>
            </a:r>
            <a:r>
              <a:rPr lang="de-DE" altLang="de-DE" sz="950" dirty="0">
                <a:solidFill>
                  <a:schemeClr val="tx1"/>
                </a:solidFill>
              </a:rPr>
              <a:t>PISA</a:t>
            </a:r>
            <a:r>
              <a:rPr lang="de-DE" altLang="de-DE" sz="1000" dirty="0">
                <a:solidFill>
                  <a:schemeClr val="tx1"/>
                </a:solidFill>
              </a:rPr>
              <a:t> 2006: 50</a:t>
            </a:r>
          </a:p>
        </p:txBody>
      </p:sp>
      <p:sp>
        <p:nvSpPr>
          <p:cNvPr id="15" name="Titel 11">
            <a:extLst>
              <a:ext uri="{FF2B5EF4-FFF2-40B4-BE49-F238E27FC236}">
                <a16:creationId xmlns:a16="http://schemas.microsoft.com/office/drawing/2014/main" id="{C34E67D9-960F-468D-9BEB-D734DB117CB5}"/>
              </a:ext>
            </a:extLst>
          </p:cNvPr>
          <p:cNvSpPr>
            <a:spLocks noGrp="1"/>
          </p:cNvSpPr>
          <p:nvPr>
            <p:ph type="title"/>
          </p:nvPr>
        </p:nvSpPr>
        <p:spPr/>
        <p:txBody>
          <a:bodyPr/>
          <a:lstStyle/>
          <a:p>
            <a:r>
              <a:rPr lang="de-DE" b="1" dirty="0"/>
              <a:t>Dimensionen der Lesekompetenz</a:t>
            </a:r>
          </a:p>
        </p:txBody>
      </p:sp>
    </p:spTree>
    <p:extLst>
      <p:ext uri="{BB962C8B-B14F-4D97-AF65-F5344CB8AC3E}">
        <p14:creationId xmlns:p14="http://schemas.microsoft.com/office/powerpoint/2010/main" val="151683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5661</Words>
  <Application>Microsoft Office PowerPoint</Application>
  <PresentationFormat>Bildschirmpräsentation (4:3)</PresentationFormat>
  <Paragraphs>536</Paragraphs>
  <Slides>46</Slides>
  <Notes>30</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46</vt:i4>
      </vt:variant>
    </vt:vector>
  </HeadingPairs>
  <TitlesOfParts>
    <vt:vector size="56" baseType="lpstr">
      <vt:lpstr>ＭＳ Ｐゴシック</vt:lpstr>
      <vt:lpstr>ＭＳ Ｐゴシック</vt:lpstr>
      <vt:lpstr>Arial</vt:lpstr>
      <vt:lpstr>Avenir Next</vt:lpstr>
      <vt:lpstr>Calibri</vt:lpstr>
      <vt:lpstr>Comic Sans MS</vt:lpstr>
      <vt:lpstr>P</vt:lpstr>
      <vt:lpstr>Times New Roman</vt:lpstr>
      <vt:lpstr>Wingdings</vt:lpstr>
      <vt:lpstr>Larissa</vt:lpstr>
      <vt:lpstr>Modul 3 Fachvokabular unterrichten  Block 1 Grundlagen und wissenschaftliche Erkenntnisse</vt:lpstr>
      <vt:lpstr>Vorstellung und Kennenlernen</vt:lpstr>
      <vt:lpstr>PowerPoint-Präsentation</vt:lpstr>
      <vt:lpstr>PowerPoint-Präsentation</vt:lpstr>
      <vt:lpstr>PowerPoint-Präsentation</vt:lpstr>
      <vt:lpstr>Grundlagen</vt:lpstr>
      <vt:lpstr>Sprachgebrauch in der Schule</vt:lpstr>
      <vt:lpstr>Ebenen des Textverstehens</vt:lpstr>
      <vt:lpstr>Dimensionen der Lesekompetenz</vt:lpstr>
      <vt:lpstr>PowerPoint-Präsentation</vt:lpstr>
      <vt:lpstr>Selbstreflexion zu Ihrem eigenen Unterricht Teil 1</vt:lpstr>
      <vt:lpstr>Selbstreflexion zu Ihrem eigenen Unterricht Teil 2</vt:lpstr>
      <vt:lpstr>Selbstreflexion zu Ihrem eigenen Unterricht Teil 3</vt:lpstr>
      <vt:lpstr>Selbstreflexion zu Ihrem eigenen Unterricht Teil 4</vt:lpstr>
      <vt:lpstr>Das Netzwerk des menschlichen Gehirns</vt:lpstr>
      <vt:lpstr>PowerPoint-Präsentation</vt:lpstr>
      <vt:lpstr>Die drei Stufen des Wortschatzerwerbs</vt:lpstr>
      <vt:lpstr>Alltags- und Bildungswortschatz</vt:lpstr>
      <vt:lpstr>Fachwortschatz</vt:lpstr>
      <vt:lpstr>PowerPoint-Präsentation</vt:lpstr>
      <vt:lpstr>Schema-Theorie Einheiten des menschlichen Wissens</vt:lpstr>
      <vt:lpstr>Schema-Theorie Einheiten des menschlichen Wissens</vt:lpstr>
      <vt:lpstr>Schema-Theorie Einheiten des menschlichen Wissens</vt:lpstr>
      <vt:lpstr>Schema-Theorie Einheiten des menschlichen Wissens</vt:lpstr>
      <vt:lpstr>Schema-Theorie Einheiten des menschlichen Wissens</vt:lpstr>
      <vt:lpstr>Concept Map – ein Modell</vt:lpstr>
      <vt:lpstr>Concept Map – Beispiel – Terrier </vt:lpstr>
      <vt:lpstr>Verbindung von Concept Map und  Individuellem Schema im Gehirn</vt:lpstr>
      <vt:lpstr>Concept Map – Erläuterungen</vt:lpstr>
      <vt:lpstr>PowerPoint-Präsentation</vt:lpstr>
      <vt:lpstr>Forschungsergebnisse Prinzipien erfolgreicher Wortschatzarbeit</vt:lpstr>
      <vt:lpstr>Forschungsergebnisse Prinzipien erfolgreicher Wortschatzarbeit</vt:lpstr>
      <vt:lpstr>Auswirkung der Prinzipien erfolgreicher Wortschatzarbeit auf den Fachunterricht </vt:lpstr>
      <vt:lpstr>Wortschatz-Auswahl im Fachunterricht (Flanagan &amp; Greenwood, 2009)</vt:lpstr>
      <vt:lpstr>Wortschatz-Auswahl im Fachunterricht - einige Hinweise</vt:lpstr>
      <vt:lpstr>Methode: Fachbegriffe-Mauer</vt:lpstr>
      <vt:lpstr>“Pannenhilfe” - Wortschatzstrategien  während des Lesens nutzen </vt:lpstr>
      <vt:lpstr>Entwicklung einer Definitionen und Erklärungen? - Begründungsansätze</vt:lpstr>
      <vt:lpstr>Schülerfreundliche „eigene“ Erklärungen Lehrkraft als Modell</vt:lpstr>
      <vt:lpstr>Schülerfreundliche „eigene“ Erklärungen Beispiel „angriffslustig“</vt:lpstr>
      <vt:lpstr>Schülerfreundliche „eigene“ Erklärungen Beispiel: „Homöostase“</vt:lpstr>
      <vt:lpstr>Vom Wort zum Text - Wortkombinationen</vt:lpstr>
      <vt:lpstr>Vom Wort zum Text – ein Selbstversuch</vt:lpstr>
      <vt:lpstr>Leitfragen zur Unterrichtsplanung  (BaCuLit-Modell)</vt:lpstr>
      <vt:lpstr>PowerPoint-Präsentation</vt:lpstr>
      <vt:lpstr>PowerPoint-Präsentation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Dr. Yvonne Hörmann</dc:creator>
  <cp:lastModifiedBy> Hoffmann, Vera</cp:lastModifiedBy>
  <cp:revision>156</cp:revision>
  <cp:lastPrinted>2018-08-17T13:39:57Z</cp:lastPrinted>
  <dcterms:created xsi:type="dcterms:W3CDTF">2016-11-02T10:00:14Z</dcterms:created>
  <dcterms:modified xsi:type="dcterms:W3CDTF">2024-09-23T07:50:42Z</dcterms:modified>
</cp:coreProperties>
</file>