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76" r:id="rId2"/>
    <p:sldId id="385" r:id="rId3"/>
    <p:sldId id="374" r:id="rId4"/>
    <p:sldId id="361" r:id="rId5"/>
    <p:sldId id="273" r:id="rId6"/>
    <p:sldId id="378" r:id="rId7"/>
    <p:sldId id="382" r:id="rId8"/>
    <p:sldId id="435" r:id="rId9"/>
    <p:sldId id="380" r:id="rId10"/>
    <p:sldId id="280" r:id="rId11"/>
    <p:sldId id="434" r:id="rId12"/>
    <p:sldId id="384" r:id="rId13"/>
    <p:sldId id="363" r:id="rId14"/>
    <p:sldId id="377"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455" autoAdjust="0"/>
  </p:normalViewPr>
  <p:slideViewPr>
    <p:cSldViewPr>
      <p:cViewPr varScale="1">
        <p:scale>
          <a:sx n="104" d="100"/>
          <a:sy n="104" d="100"/>
        </p:scale>
        <p:origin x="178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9/9/22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a:t>
            </a:fld>
            <a:endParaRPr lang="en-US" dirty="0"/>
          </a:p>
        </p:txBody>
      </p:sp>
    </p:spTree>
    <p:extLst>
      <p:ext uri="{BB962C8B-B14F-4D97-AF65-F5344CB8AC3E}">
        <p14:creationId xmlns:p14="http://schemas.microsoft.com/office/powerpoint/2010/main" val="187003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Die Studie „Lernen sichtbar machen“, die der neuseeländischen Unterrichtsforscher John Hattie im Jahr 2009 vorgestellt hat, wird heute als Meilenstein in der internationalen empirischen Bildungsforschung betrachtet. Umfassend untersucht diese Studie die zentralen Einflussgrößen auf den Lernerfolg der Schülerinnen und Schüler. Hattie und sein Team haben dazu die Ergebnisse von 800 Meta-Analysen der letzten Jahrzehnte und damit über 50 000 Einzelstudien mit 83 Millionen Teilnehmern aufgearbeitet und ausgewertet. Dann haben sie 138 Faktoren herausgearbeitet, die die Lernleistung beeinflussen, und diese nach ihrer Wirkung geordnet. Diese Studie ist demnach der größte Datensatz, der der Unterrichtsforschung je zur Verfügung gestanden hat.</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213322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latin typeface="+mn-lt"/>
                <a:ea typeface="+mn-ea"/>
                <a:cs typeface="+mn-cs"/>
              </a:rPr>
              <a:t>Hatties</a:t>
            </a:r>
            <a:r>
              <a:rPr lang="de-DE" sz="1200" kern="1200" dirty="0">
                <a:solidFill>
                  <a:schemeClr val="tx1"/>
                </a:solidFill>
                <a:latin typeface="+mn-lt"/>
                <a:ea typeface="+mn-ea"/>
                <a:cs typeface="+mn-cs"/>
              </a:rPr>
              <a:t> Meta-Analyse zeigt deutlich, dass die Qualität der Lehrperson und ihres Unterrichts </a:t>
            </a:r>
            <a:r>
              <a:rPr lang="de-DE" sz="1200" i="1" kern="1200" dirty="0">
                <a:solidFill>
                  <a:schemeClr val="tx1"/>
                </a:solidFill>
                <a:latin typeface="+mn-lt"/>
                <a:ea typeface="+mn-ea"/>
                <a:cs typeface="+mn-cs"/>
              </a:rPr>
              <a:t>die</a:t>
            </a:r>
            <a:r>
              <a:rPr lang="de-DE" sz="1200" kern="1200" dirty="0">
                <a:solidFill>
                  <a:schemeClr val="tx1"/>
                </a:solidFill>
                <a:latin typeface="+mn-lt"/>
                <a:ea typeface="+mn-ea"/>
                <a:cs typeface="+mn-cs"/>
              </a:rPr>
              <a:t> entscheidenden Faktoren sind, um Schulbildung –oder genauer: Lernerfolg der Schülerinnen und Schüler – zu verbessern. Individuelle Einflussgrößen seitens der Schüler, ihrer Familien und der Schulen haben ebenfalls einen moderaten Effekt auf die Lernleistung, aber generell sollten sich Bildungsreformen eher auf die Fach- und Sachkenntnis der Lehrenden und die Qualität ihres Unterrichts konzentrieren. Das ist überaus in Übereinstimmung mit den Ergebnissen von ADORE, wo wir wissenschaftlich herausarbeiten konnten, dass die Kompetenz der Lehrkraft eines der wichtigsten Schlüsselelemente ist, um leseschwache Jugendliche zu fördern.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E8173-93A4-4330-B6E8-25CDFA7F04D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13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latin typeface="+mn-lt"/>
                <a:ea typeface="+mn-ea"/>
                <a:cs typeface="+mn-cs"/>
              </a:rPr>
              <a:t>Mit Bezug auf seine Ergebnisse spricht sich Hattie gegen Lehrpersonen in der Rolle als Lernbegleiter („</a:t>
            </a:r>
            <a:r>
              <a:rPr lang="de-DE" sz="1200" kern="1200" dirty="0" err="1">
                <a:solidFill>
                  <a:schemeClr val="tx1"/>
                </a:solidFill>
                <a:latin typeface="+mn-lt"/>
                <a:ea typeface="+mn-ea"/>
                <a:cs typeface="+mn-cs"/>
              </a:rPr>
              <a:t>facilitator</a:t>
            </a:r>
            <a:r>
              <a:rPr lang="de-DE" sz="1200" kern="1200" dirty="0">
                <a:solidFill>
                  <a:schemeClr val="tx1"/>
                </a:solidFill>
                <a:latin typeface="+mn-lt"/>
                <a:ea typeface="+mn-ea"/>
                <a:cs typeface="+mn-cs"/>
              </a:rPr>
              <a:t>“) aus und plädiert für Lehrpersonen in einer aktiven Rolle als Unterrichtsgestalter („</a:t>
            </a:r>
            <a:r>
              <a:rPr lang="de-DE" sz="1200" kern="1200" dirty="0" err="1">
                <a:solidFill>
                  <a:schemeClr val="tx1"/>
                </a:solidFill>
                <a:latin typeface="+mn-lt"/>
                <a:ea typeface="+mn-ea"/>
                <a:cs typeface="+mn-cs"/>
              </a:rPr>
              <a:t>activator</a:t>
            </a:r>
            <a:r>
              <a:rPr lang="de-DE" sz="1200" kern="1200" dirty="0">
                <a:solidFill>
                  <a:schemeClr val="tx1"/>
                </a:solidFill>
                <a:latin typeface="+mn-lt"/>
                <a:ea typeface="+mn-ea"/>
                <a:cs typeface="+mn-cs"/>
              </a:rPr>
              <a:t>“). Ein Lehrer als '</a:t>
            </a:r>
            <a:r>
              <a:rPr lang="de-DE" sz="1200" kern="1200" dirty="0" err="1">
                <a:solidFill>
                  <a:schemeClr val="tx1"/>
                </a:solidFill>
                <a:latin typeface="+mn-lt"/>
                <a:ea typeface="+mn-ea"/>
                <a:cs typeface="+mn-cs"/>
              </a:rPr>
              <a:t>activator</a:t>
            </a:r>
            <a:r>
              <a:rPr lang="de-DE" sz="1200" kern="1200" dirty="0">
                <a:solidFill>
                  <a:schemeClr val="tx1"/>
                </a:solidFill>
                <a:latin typeface="+mn-lt"/>
                <a:ea typeface="+mn-ea"/>
                <a:cs typeface="+mn-cs"/>
              </a:rPr>
              <a:t>' aktiviert, lenkt und begleitet aktiv das Lernen der Schülerinnen und Schüler. Ein Lehrer als '</a:t>
            </a:r>
            <a:r>
              <a:rPr lang="de-DE" sz="1200" kern="1200" dirty="0" err="1">
                <a:solidFill>
                  <a:schemeClr val="tx1"/>
                </a:solidFill>
                <a:latin typeface="+mn-lt"/>
                <a:ea typeface="+mn-ea"/>
                <a:cs typeface="+mn-cs"/>
              </a:rPr>
              <a:t>facilitator</a:t>
            </a:r>
            <a:r>
              <a:rPr lang="de-DE" sz="1200" kern="1200" dirty="0">
                <a:solidFill>
                  <a:schemeClr val="tx1"/>
                </a:solidFill>
                <a:latin typeface="+mn-lt"/>
                <a:ea typeface="+mn-ea"/>
                <a:cs typeface="+mn-cs"/>
              </a:rPr>
              <a:t>' ist hingegen ein Lehrer, der nach konstruktivistischem Konzept arbeitet. Er stellt nur das Material zur Verfügung, bietet aber keine Aktivierung oder Führung der Lernenden.</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Jedoch aufgepasst: Das Konzept des Lehrers als Unterrichtsgestalters ist nicht gleichzusetzen mit dem häufig kritisierten lehrerzentrierten Frontalunterricht. Für Hattie ist mit dem Konzept des „</a:t>
            </a:r>
            <a:r>
              <a:rPr lang="de-DE" sz="1200" kern="1200" dirty="0" err="1">
                <a:solidFill>
                  <a:schemeClr val="tx1"/>
                </a:solidFill>
                <a:latin typeface="+mn-lt"/>
                <a:ea typeface="+mn-ea"/>
                <a:cs typeface="+mn-cs"/>
              </a:rPr>
              <a:t>teacher</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as</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activator</a:t>
            </a:r>
            <a:r>
              <a:rPr lang="de-DE" sz="1200" kern="1200" dirty="0">
                <a:solidFill>
                  <a:schemeClr val="tx1"/>
                </a:solidFill>
                <a:latin typeface="+mn-lt"/>
                <a:ea typeface="+mn-ea"/>
                <a:cs typeface="+mn-cs"/>
              </a:rPr>
              <a:t>“ ein breites Verhaltensrepertoire verbunden – unter Einsatz vielfältiger Lernstrategien, mit hohen Erwartungen an die Lernenden, mit Zutrauen in die Fähigkeiten der Schülerinnen und Schüler, mit einer hohen Verantwortung für die Verstehens- und Lernprozesse, mit einer ‚fehlerfreundlichen’ Ausrichtung, die zugleich Anlass für eine Ursachensuche ist, sowie mit einer positiven Beziehungspflege zwischen Lernenden und Lehrenden. </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Enttäuschend und irritierend für manche hochgeschätzten reformpädagogischen Vorstellungen sind die auf der rechten Seite der Folie zusammengestellten Ergebnisse: Individualisierter Unterricht, problembasiertes Lernen, induktives oder entdeckendes Lernen, kleine Klassen oder die Einteilung von Gruppen nach Lernniveaus (</a:t>
            </a:r>
            <a:r>
              <a:rPr lang="de-DE" sz="1200" kern="1200" dirty="0" err="1">
                <a:solidFill>
                  <a:schemeClr val="tx1"/>
                </a:solidFill>
                <a:latin typeface="+mn-lt"/>
                <a:ea typeface="+mn-ea"/>
                <a:cs typeface="+mn-cs"/>
              </a:rPr>
              <a:t>ability</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grouping</a:t>
            </a:r>
            <a:r>
              <a:rPr lang="de-DE" sz="1200" kern="1200" dirty="0">
                <a:solidFill>
                  <a:schemeClr val="tx1"/>
                </a:solidFill>
                <a:latin typeface="+mn-lt"/>
                <a:ea typeface="+mn-ea"/>
                <a:cs typeface="+mn-cs"/>
              </a:rPr>
              <a:t>) führen nicht automatisch zu guten Lernerfolgen von Schülerinnen und Schülern – offenkundig muss die klar strukturierende und aktivierende Komponente, die das Lehrerverhalten des „</a:t>
            </a:r>
            <a:r>
              <a:rPr lang="de-DE" sz="1200" kern="1200" dirty="0" err="1">
                <a:solidFill>
                  <a:schemeClr val="tx1"/>
                </a:solidFill>
                <a:latin typeface="+mn-lt"/>
                <a:ea typeface="+mn-ea"/>
                <a:cs typeface="+mn-cs"/>
              </a:rPr>
              <a:t>activators</a:t>
            </a:r>
            <a:r>
              <a:rPr lang="de-DE" sz="1200" kern="1200" dirty="0">
                <a:solidFill>
                  <a:schemeClr val="tx1"/>
                </a:solidFill>
                <a:latin typeface="+mn-lt"/>
                <a:ea typeface="+mn-ea"/>
                <a:cs typeface="+mn-cs"/>
              </a:rPr>
              <a:t>“ auszeichnen, hinzukommen, damit auch schwächere Schüler in ihren Lernprozessen wirkungsvoll unterstützt werden können.</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281139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176150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kern="1200" dirty="0">
                <a:solidFill>
                  <a:schemeClr val="tx1"/>
                </a:solidFill>
                <a:latin typeface="+mn-lt"/>
                <a:ea typeface="+mn-ea"/>
                <a:cs typeface="+mn-cs"/>
              </a:rPr>
              <a:t>Effektives Unterrichten heißt in erster Linie zu wissen, </a:t>
            </a:r>
            <a:r>
              <a:rPr lang="de-DE" sz="1200" i="1" kern="1200" dirty="0">
                <a:solidFill>
                  <a:schemeClr val="tx1"/>
                </a:solidFill>
                <a:latin typeface="+mn-lt"/>
                <a:ea typeface="+mn-ea"/>
                <a:cs typeface="+mn-cs"/>
              </a:rPr>
              <a:t>wie</a:t>
            </a:r>
            <a:r>
              <a:rPr lang="de-DE" sz="1200" kern="1200" dirty="0">
                <a:solidFill>
                  <a:schemeClr val="tx1"/>
                </a:solidFill>
                <a:latin typeface="+mn-lt"/>
                <a:ea typeface="+mn-ea"/>
                <a:cs typeface="+mn-cs"/>
              </a:rPr>
              <a:t> man die Lernprozesse seiner Schülerinnen und Schüler vorantreiben kann. Die Wissenschaft hat überzeugende Konzepte vorgestellt, wie echtes Lernen gefördert werden kann. Dem russischen Psychologen </a:t>
            </a:r>
            <a:r>
              <a:rPr lang="de-DE" sz="1200" kern="1200" dirty="0" err="1">
                <a:solidFill>
                  <a:schemeClr val="tx1"/>
                </a:solidFill>
                <a:latin typeface="+mn-lt"/>
                <a:ea typeface="+mn-ea"/>
                <a:cs typeface="+mn-cs"/>
              </a:rPr>
              <a:t>Wygotski</a:t>
            </a:r>
            <a:r>
              <a:rPr lang="de-DE" sz="1200" kern="1200" dirty="0">
                <a:solidFill>
                  <a:schemeClr val="tx1"/>
                </a:solidFill>
                <a:latin typeface="+mn-lt"/>
                <a:ea typeface="+mn-ea"/>
                <a:cs typeface="+mn-cs"/>
              </a:rPr>
              <a:t> und anderen Psychologen zufolge, die seine Idee weiter entwickelt</a:t>
            </a:r>
            <a:r>
              <a:rPr lang="de-DE" sz="1200" kern="1200" baseline="0" dirty="0">
                <a:solidFill>
                  <a:schemeClr val="tx1"/>
                </a:solidFill>
                <a:latin typeface="+mn-lt"/>
                <a:ea typeface="+mn-ea"/>
                <a:cs typeface="+mn-cs"/>
              </a:rPr>
              <a:t> haben</a:t>
            </a:r>
            <a:r>
              <a:rPr lang="de-DE" sz="1200" kern="1200" dirty="0">
                <a:solidFill>
                  <a:schemeClr val="tx1"/>
                </a:solidFill>
                <a:latin typeface="+mn-lt"/>
                <a:ea typeface="+mn-ea"/>
                <a:cs typeface="+mn-cs"/>
              </a:rPr>
              <a:t>, findet echtes Lernen in der so genannten „Zone der nächsten Entwicklung“ statt. Dieser Begriff beschreibt ein Anforderungsniveau, das in produktiver Weise über die derzeitigen Fähigkeiten des Lerners hinaus geht, jedoch nicht so weit, dass es unerreichbar wäre und so Frustration entstehen könnte. Echtes Lernen kann dann nicht</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stattfinden, wenn das Anforderungsniveau entweder so niedrig gesetzt wird, dass das Kind die Aufgabe ohne jede Anstrengung bewältigen kann, oder so hoch angesetzt wird, dass der oder die Lernende es nicht ohne substantielle Unterstützung erreichen könnte. Die</a:t>
            </a:r>
            <a:r>
              <a:rPr lang="de-DE" sz="1200" kern="1200" baseline="0" dirty="0">
                <a:solidFill>
                  <a:schemeClr val="tx1"/>
                </a:solidFill>
                <a:latin typeface="+mn-lt"/>
                <a:ea typeface="+mn-ea"/>
                <a:cs typeface="+mn-cs"/>
              </a:rPr>
              <a:t> Zone der nächsten Entwicklung</a:t>
            </a:r>
            <a:r>
              <a:rPr lang="de-DE" sz="1200" kern="1200" dirty="0">
                <a:solidFill>
                  <a:schemeClr val="tx1"/>
                </a:solidFill>
                <a:latin typeface="+mn-lt"/>
                <a:ea typeface="+mn-ea"/>
                <a:cs typeface="+mn-cs"/>
              </a:rPr>
              <a:t> ist der Bereich, in dem die Lernenden mit der Hilfe einer Lehrkraft oder eines „kompetenten Anderen“ ihre gegenwärtigen Fähigkeiten übersteigen müssen. Genau dann – so </a:t>
            </a:r>
            <a:r>
              <a:rPr lang="de-DE" sz="1200" kern="1200" dirty="0" err="1">
                <a:solidFill>
                  <a:schemeClr val="tx1"/>
                </a:solidFill>
                <a:latin typeface="+mn-lt"/>
                <a:ea typeface="+mn-ea"/>
                <a:cs typeface="+mn-cs"/>
              </a:rPr>
              <a:t>Wygotskis</a:t>
            </a:r>
            <a:r>
              <a:rPr lang="de-DE" sz="1200" kern="1200" dirty="0">
                <a:solidFill>
                  <a:schemeClr val="tx1"/>
                </a:solidFill>
                <a:latin typeface="+mn-lt"/>
                <a:ea typeface="+mn-ea"/>
                <a:cs typeface="+mn-cs"/>
              </a:rPr>
              <a:t> Überzeugung – findet Lernen statt und ein höheres Niveau an Fertigkeiten</a:t>
            </a:r>
            <a:r>
              <a:rPr lang="de-DE" sz="1200" kern="1200" baseline="0" dirty="0">
                <a:solidFill>
                  <a:schemeClr val="tx1"/>
                </a:solidFill>
                <a:latin typeface="+mn-lt"/>
                <a:ea typeface="+mn-ea"/>
                <a:cs typeface="+mn-cs"/>
              </a:rPr>
              <a:t> wird</a:t>
            </a:r>
            <a:r>
              <a:rPr lang="de-DE" sz="1200" kern="1200" dirty="0">
                <a:solidFill>
                  <a:schemeClr val="tx1"/>
                </a:solidFill>
                <a:latin typeface="+mn-lt"/>
                <a:ea typeface="+mn-ea"/>
                <a:cs typeface="+mn-cs"/>
              </a:rPr>
              <a:t> erreicht. </a:t>
            </a:r>
            <a:r>
              <a:rPr lang="de-DE" sz="1200" kern="1200" dirty="0" err="1">
                <a:solidFill>
                  <a:schemeClr val="tx1"/>
                </a:solidFill>
                <a:latin typeface="+mn-lt"/>
                <a:ea typeface="+mn-ea"/>
                <a:cs typeface="+mn-cs"/>
              </a:rPr>
              <a:t>Wygotski</a:t>
            </a:r>
            <a:r>
              <a:rPr lang="de-DE" sz="1200" kern="1200" dirty="0">
                <a:solidFill>
                  <a:schemeClr val="tx1"/>
                </a:solidFill>
                <a:latin typeface="+mn-lt"/>
                <a:ea typeface="+mn-ea"/>
                <a:cs typeface="+mn-cs"/>
              </a:rPr>
              <a:t> betrachtete Unterrichten als das Anleiten von Entwicklung anstelle des Reagierens auf Entwicklung, wenn Lehrprozesse innerhalb der Zone</a:t>
            </a:r>
            <a:r>
              <a:rPr lang="de-DE" sz="1200" kern="1200" baseline="0" dirty="0">
                <a:solidFill>
                  <a:schemeClr val="tx1"/>
                </a:solidFill>
                <a:latin typeface="+mn-lt"/>
                <a:ea typeface="+mn-ea"/>
                <a:cs typeface="+mn-cs"/>
              </a:rPr>
              <a:t> der nächsten Entwicklung</a:t>
            </a:r>
            <a:r>
              <a:rPr lang="de-DE" sz="1200" kern="1200" dirty="0">
                <a:solidFill>
                  <a:schemeClr val="tx1"/>
                </a:solidFill>
                <a:latin typeface="+mn-lt"/>
                <a:ea typeface="+mn-ea"/>
                <a:cs typeface="+mn-cs"/>
              </a:rPr>
              <a:t> stattfinden. Die neuen Fertigkeiten eines Kindes können innerhalb der Zone der nächsten Entwicklung allein durch Zusammenarbeit mit einem Erwachsenen oder einem kompetenteren Mitschüler in konkreten, realistischen und situationsgebundenen Aufgaben erweitert werden. Das ist der Grund, warum das Modell der Zone der nächsten Entwicklung im Zuge des Prinzips „Interaktion“ vorgestellt wird. Die grundlegende Idee dahinter ist, dass </a:t>
            </a:r>
            <a:r>
              <a:rPr lang="de-DE" sz="1200" i="1" kern="1200" dirty="0">
                <a:solidFill>
                  <a:schemeClr val="tx1"/>
                </a:solidFill>
                <a:latin typeface="+mn-lt"/>
                <a:ea typeface="+mn-ea"/>
                <a:cs typeface="+mn-cs"/>
              </a:rPr>
              <a:t>alles</a:t>
            </a:r>
            <a:r>
              <a:rPr lang="de-DE" sz="1200" kern="1200" dirty="0">
                <a:solidFill>
                  <a:schemeClr val="tx1"/>
                </a:solidFill>
                <a:latin typeface="+mn-lt"/>
                <a:ea typeface="+mn-ea"/>
                <a:cs typeface="+mn-cs"/>
              </a:rPr>
              <a:t> Lernen – sowohl in informellen als auch in formellen Umgebungen – in interaktiven Prozessen zwischen zwei oder mehr Personen stattfindet. Später, nach entsprechender Unterstützung, verinnerlicht das Kind die Strategie und die Sprache, die es für die Bewältigung der Aufgabe braucht, und sie werden zu einem Teil des persönlichen Werkzeugkastens zur Problemlösung. Wenn das gelingt, kommt die vormals neue Strategie zu dem jetzigen Entwicklungsstand und dem derzeitigen Niveaus der Fähigkeiten der Schüler dazu. Dann ist er oder sie in der Lage, die entsprechenden Aufgaben erfolgreich allein und ohne Hilfe zu bewältigen und dieses Wissen auf neue Situationen anzuwenden.</a:t>
            </a:r>
          </a:p>
          <a:p>
            <a:r>
              <a:rPr lang="de-DE" sz="1200" kern="1200" dirty="0">
                <a:solidFill>
                  <a:schemeClr val="tx1"/>
                </a:solidFill>
                <a:latin typeface="+mn-lt"/>
                <a:ea typeface="+mn-ea"/>
                <a:cs typeface="+mn-cs"/>
              </a:rPr>
              <a:t> </a:t>
            </a:r>
          </a:p>
        </p:txBody>
      </p:sp>
      <p:sp>
        <p:nvSpPr>
          <p:cNvPr id="4" name="Foliennummernplatzhalter 3"/>
          <p:cNvSpPr>
            <a:spLocks noGrp="1"/>
          </p:cNvSpPr>
          <p:nvPr>
            <p:ph type="sldNum" sz="quarter" idx="5"/>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314494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b="1" dirty="0"/>
              <a:t>Wie können Lehrkräfte die Entwicklung ihrer Lerner hin zu unabhängigen Lernern und Lesern fördern?</a:t>
            </a:r>
            <a:r>
              <a:rPr lang="de-DE" dirty="0"/>
              <a:t> </a:t>
            </a:r>
          </a:p>
          <a:p>
            <a:r>
              <a:rPr lang="de-DE" dirty="0"/>
              <a:t> </a:t>
            </a:r>
          </a:p>
          <a:p>
            <a:r>
              <a:rPr lang="de-DE" b="1" dirty="0" err="1"/>
              <a:t>Scaffolding</a:t>
            </a:r>
            <a:r>
              <a:rPr lang="de-DE" b="1" dirty="0"/>
              <a:t> </a:t>
            </a:r>
          </a:p>
          <a:p>
            <a:pPr marL="265347" indent="-265347">
              <a:buFontTx/>
              <a:buChar char="-"/>
            </a:pPr>
            <a:r>
              <a:rPr lang="de-DE" dirty="0"/>
              <a:t>beruht auf der Vorstellung, dass Lernprozesse gerade am Anfang viel Unterstützung brauchen. </a:t>
            </a:r>
          </a:p>
          <a:p>
            <a:pPr marL="265347" indent="-265347">
              <a:buFontTx/>
              <a:buChar char="-"/>
            </a:pPr>
            <a:r>
              <a:rPr lang="de-DE" dirty="0"/>
              <a:t>Nach und nach kann diese Unterstützung reduziert werden, damit Lerner die Möglichkeit haben, in ihrem Lernprozess zu wachsen und Verantwortung für ihr Lernen zu übernehmen. </a:t>
            </a:r>
          </a:p>
          <a:p>
            <a:pPr marL="265347" indent="-265347">
              <a:buFontTx/>
              <a:buChar char="-"/>
            </a:pPr>
            <a:r>
              <a:rPr lang="de-DE" dirty="0"/>
              <a:t>Letztlich ist das Ziel, dass Lernende unabhängig werden.</a:t>
            </a:r>
          </a:p>
          <a:p>
            <a:r>
              <a:rPr lang="de-DE" dirty="0"/>
              <a:t> </a:t>
            </a:r>
          </a:p>
          <a:p>
            <a:r>
              <a:rPr lang="de-DE" b="1" dirty="0"/>
              <a:t>Schritt 1: Einführung und Modellieren: </a:t>
            </a:r>
          </a:p>
          <a:p>
            <a:pPr marL="265347" indent="-265347">
              <a:buFontTx/>
              <a:buChar char="-"/>
            </a:pPr>
            <a:r>
              <a:rPr lang="de-DE" dirty="0"/>
              <a:t>die Lehrkraft erklärt die neu zu erlernende Fertigkeit und erläutert die Strategie, die dabei helfen soll, die Fertigkeit zu erwerben. </a:t>
            </a:r>
          </a:p>
          <a:p>
            <a:pPr marL="265347" indent="-265347">
              <a:buFontTx/>
              <a:buChar char="-"/>
            </a:pPr>
            <a:r>
              <a:rPr lang="de-DE" dirty="0"/>
              <a:t>Zentral ist dabei das Konzept des Modellierens, das sich deutlich von üblichen Lehrstrategien unterscheidet. </a:t>
            </a:r>
          </a:p>
          <a:p>
            <a:pPr marL="265347" indent="-265347">
              <a:buFontTx/>
              <a:buChar char="-"/>
            </a:pPr>
            <a:r>
              <a:rPr lang="de-DE" dirty="0"/>
              <a:t>Nicht: lediglich Beschreibungen oder Erklärungen davon, was die Schülerinnen und Schüler dann später umsetzen sollen. </a:t>
            </a:r>
          </a:p>
          <a:p>
            <a:pPr marL="265347" indent="-265347">
              <a:buFontTx/>
              <a:buChar char="-"/>
            </a:pPr>
            <a:r>
              <a:rPr lang="de-DE" b="1" dirty="0"/>
              <a:t>Modellieren</a:t>
            </a:r>
            <a:r>
              <a:rPr lang="de-DE" dirty="0"/>
              <a:t> bedeutet, dass der oder die Lehrerin der Klasse zeigt und vormacht, wie und auf welche Weise man etwas macht. </a:t>
            </a:r>
          </a:p>
          <a:p>
            <a:pPr marL="265347" indent="-265347">
              <a:buFontTx/>
              <a:buChar char="-"/>
            </a:pPr>
            <a:r>
              <a:rPr lang="de-DE" dirty="0"/>
              <a:t>Dieses Vorgehen ähnelt der traditionellen Ausbildung im Handwerk, in der der Meister seinen Lehrlingen zeigt, </a:t>
            </a:r>
            <a:r>
              <a:rPr lang="de-DE" i="1" dirty="0"/>
              <a:t>wie</a:t>
            </a:r>
            <a:r>
              <a:rPr lang="de-DE" dirty="0"/>
              <a:t> Materialien mit den Werkzeugen bearbeitet werden sollen. Dabei macht der Meister vor, was man tun muss, um die Aufgabe zu erledigen. </a:t>
            </a:r>
          </a:p>
          <a:p>
            <a:pPr marL="265347" indent="-265347">
              <a:buFontTx/>
              <a:buChar char="-"/>
            </a:pPr>
            <a:r>
              <a:rPr lang="de-DE" dirty="0"/>
              <a:t>Wenn wir lesen, können wir normalerweise nicht sehen, was in dem Gehirn der Person passiert, die den Text geistig verarbeitet. </a:t>
            </a:r>
            <a:r>
              <a:rPr lang="de-DE" dirty="0">
                <a:sym typeface="Wingdings" panose="05000000000000000000" pitchFamily="2" charset="2"/>
              </a:rPr>
              <a:t></a:t>
            </a:r>
            <a:r>
              <a:rPr lang="de-DE" dirty="0"/>
              <a:t>gute Methode, um Lesefertigkeiten zu demonstrieren: lautes Denken</a:t>
            </a:r>
          </a:p>
          <a:p>
            <a:r>
              <a:rPr lang="de-DE" b="1" dirty="0"/>
              <a:t> </a:t>
            </a:r>
            <a:endParaRPr lang="de-DE" dirty="0"/>
          </a:p>
          <a:p>
            <a:r>
              <a:rPr lang="de-DE" b="1" dirty="0"/>
              <a:t>Schritt 2: Angeleitetes Üben – auf Englisch: </a:t>
            </a:r>
            <a:r>
              <a:rPr lang="de-DE" b="1" dirty="0" err="1"/>
              <a:t>Scaffolding</a:t>
            </a:r>
            <a:r>
              <a:rPr lang="de-DE" b="1" dirty="0"/>
              <a:t>: </a:t>
            </a:r>
            <a:endParaRPr lang="de-DE" dirty="0"/>
          </a:p>
          <a:p>
            <a:pPr marL="265347" indent="-265347">
              <a:buFontTx/>
              <a:buChar char="-"/>
            </a:pPr>
            <a:r>
              <a:rPr lang="de-DE" dirty="0"/>
              <a:t>Nachdem der Lehrer oder die Lehrerin die neue Fertigkeit oder die neue Strategie vorgemacht hat, werden die Schülerinnen und Schüler dazu angeleitet, diese Strategie selbst in das eigene Tun umzusetzen. </a:t>
            </a:r>
          </a:p>
          <a:p>
            <a:pPr marL="265347" indent="-265347">
              <a:buFontTx/>
              <a:buChar char="-"/>
            </a:pPr>
            <a:r>
              <a:rPr lang="de-DE" b="1" dirty="0" err="1"/>
              <a:t>Scaffolds</a:t>
            </a:r>
            <a:r>
              <a:rPr lang="de-DE" b="1" dirty="0"/>
              <a:t> </a:t>
            </a:r>
            <a:r>
              <a:rPr lang="de-DE" dirty="0"/>
              <a:t>sind im Deutschen Baugerüste und auf der Lernbaustelle sollen die Schülerinnen und Schüler genau die Unterstützung bekommen, die sie benötigen. </a:t>
            </a:r>
          </a:p>
          <a:p>
            <a:pPr marL="265347" indent="-265347">
              <a:buFontTx/>
              <a:buChar char="-"/>
            </a:pPr>
            <a:r>
              <a:rPr lang="de-DE" dirty="0"/>
              <a:t>Hier kommt es vor allem auf die </a:t>
            </a:r>
            <a:r>
              <a:rPr lang="de-DE" b="1" dirty="0"/>
              <a:t>Anleitung</a:t>
            </a:r>
            <a:r>
              <a:rPr lang="de-DE" dirty="0"/>
              <a:t> und das </a:t>
            </a:r>
            <a:r>
              <a:rPr lang="de-DE" b="1" dirty="0"/>
              <a:t>Feedback</a:t>
            </a:r>
            <a:r>
              <a:rPr lang="de-DE" dirty="0"/>
              <a:t> durch die Lehrkraft und die Mitschüler an, die später genau dasselbe machen werden. </a:t>
            </a:r>
          </a:p>
          <a:p>
            <a:pPr marL="265347" indent="-265347">
              <a:buFontTx/>
              <a:buChar char="-"/>
            </a:pPr>
            <a:r>
              <a:rPr lang="de-DE" dirty="0"/>
              <a:t>In diesem Arbeitsschritt arbeiten Lehrende und Lernende gemeinsam daran herauszufinden, </a:t>
            </a:r>
            <a:r>
              <a:rPr lang="de-DE" i="1" dirty="0"/>
              <a:t>wie</a:t>
            </a:r>
            <a:r>
              <a:rPr lang="de-DE" dirty="0"/>
              <a:t> sie die neue Strategie tatsächlich anwenden und dabei die neue Fertigkeit entwickeln könnten.</a:t>
            </a:r>
          </a:p>
          <a:p>
            <a:r>
              <a:rPr lang="de-DE" dirty="0"/>
              <a:t> </a:t>
            </a:r>
          </a:p>
          <a:p>
            <a:r>
              <a:rPr lang="de-DE" b="1" dirty="0"/>
              <a:t>Schritt 3:</a:t>
            </a:r>
            <a:r>
              <a:rPr lang="de-DE" dirty="0"/>
              <a:t> </a:t>
            </a:r>
            <a:r>
              <a:rPr lang="de-DE" b="1" dirty="0"/>
              <a:t>Allmähliches Ausblenden der Lehrkraft – auf Englisch: Fading</a:t>
            </a:r>
            <a:endParaRPr lang="de-DE" dirty="0"/>
          </a:p>
          <a:p>
            <a:r>
              <a:rPr lang="de-DE" dirty="0"/>
              <a:t>Die Lehrkraft zieht sich aus dem Lernprozess zunehmend zurück, so dass die Lerner immer mehr Verantwortung für ihren Lernprozess übernehmen können. </a:t>
            </a:r>
          </a:p>
          <a:p>
            <a:r>
              <a:rPr lang="de-DE" b="1" i="1" dirty="0"/>
              <a:t> </a:t>
            </a:r>
            <a:endParaRPr lang="de-DE" dirty="0"/>
          </a:p>
          <a:p>
            <a:r>
              <a:rPr lang="de-DE" b="1" dirty="0"/>
              <a:t>Schritt 4: Unabhängiges Lernen:  </a:t>
            </a:r>
          </a:p>
          <a:p>
            <a:pPr marL="265347" indent="-265347">
              <a:buFontTx/>
              <a:buChar char="-"/>
            </a:pPr>
            <a:r>
              <a:rPr lang="de-DE" dirty="0"/>
              <a:t>Die</a:t>
            </a:r>
            <a:r>
              <a:rPr lang="de-DE" b="1" dirty="0"/>
              <a:t> </a:t>
            </a:r>
            <a:r>
              <a:rPr lang="de-DE" dirty="0"/>
              <a:t>Lerner übernehmen nun völlig die Verantwortung für ihren Lernprozess, z.B. für die Entscheidung über die Anwendung bestimmter Strategien. </a:t>
            </a:r>
          </a:p>
          <a:p>
            <a:pPr marL="265347" indent="-265347">
              <a:buFontTx/>
              <a:buChar char="-"/>
            </a:pPr>
            <a:r>
              <a:rPr lang="de-DE" dirty="0"/>
              <a:t>Bei dieser Anwendung lassen die Lehrkräfte die Lerner die gelernten Strategien und die metakognitiven Aktivitäten nun selbstständig auf neue Texte und Lernsituationen anwenden. </a:t>
            </a:r>
          </a:p>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31116-AC31-4588-BB05-E7350721A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77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13</a:t>
            </a:fld>
            <a:endParaRPr lang="en-US" dirty="0"/>
          </a:p>
        </p:txBody>
      </p:sp>
    </p:spTree>
    <p:extLst>
      <p:ext uri="{BB962C8B-B14F-4D97-AF65-F5344CB8AC3E}">
        <p14:creationId xmlns:p14="http://schemas.microsoft.com/office/powerpoint/2010/main" val="4013362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09.09.22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ufgab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3" name="Grafik 12">
            <a:extLst>
              <a:ext uri="{FF2B5EF4-FFF2-40B4-BE49-F238E27FC236}">
                <a16:creationId xmlns:a16="http://schemas.microsoft.com/office/drawing/2014/main" id="{8E18B339-33AB-4FD5-A4B2-A2299410D6B9}"/>
              </a:ext>
            </a:extLst>
          </p:cNvPr>
          <p:cNvPicPr/>
          <p:nvPr userDrawn="1"/>
        </p:nvPicPr>
        <p:blipFill rotWithShape="1">
          <a:blip r:embed="rId3"/>
          <a:srcRect l="21991" t="25583" r="44444" b="18545"/>
          <a:stretch/>
        </p:blipFill>
        <p:spPr bwMode="auto">
          <a:xfrm>
            <a:off x="134188" y="1191782"/>
            <a:ext cx="1800200" cy="1723029"/>
          </a:xfrm>
          <a:prstGeom prst="rect">
            <a:avLst/>
          </a:prstGeom>
          <a:ln>
            <a:noFill/>
          </a:ln>
          <a:extLst>
            <a:ext uri="{53640926-AAD7-44D8-BBD7-CCE9431645EC}">
              <a14:shadowObscured xmlns:a14="http://schemas.microsoft.com/office/drawing/2010/main"/>
            </a:ext>
          </a:extLst>
        </p:spPr>
      </p:pic>
      <p:sp>
        <p:nvSpPr>
          <p:cNvPr id="14" name="Inhaltsplatzhalter 3">
            <a:extLst>
              <a:ext uri="{FF2B5EF4-FFF2-40B4-BE49-F238E27FC236}">
                <a16:creationId xmlns:a16="http://schemas.microsoft.com/office/drawing/2014/main" id="{5B0C948F-1E2D-4E37-A466-BB2D57F72235}"/>
              </a:ext>
            </a:extLst>
          </p:cNvPr>
          <p:cNvSpPr txBox="1">
            <a:spLocks/>
          </p:cNvSpPr>
          <p:nvPr userDrawn="1"/>
        </p:nvSpPr>
        <p:spPr>
          <a:xfrm>
            <a:off x="2115227" y="1723030"/>
            <a:ext cx="6676461" cy="427485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b="1" dirty="0"/>
          </a:p>
        </p:txBody>
      </p:sp>
      <p:pic>
        <p:nvPicPr>
          <p:cNvPr id="15" name="Grafik 14">
            <a:extLst>
              <a:ext uri="{FF2B5EF4-FFF2-40B4-BE49-F238E27FC236}">
                <a16:creationId xmlns:a16="http://schemas.microsoft.com/office/drawing/2014/main" id="{9E0BB3DB-FB76-4515-8730-7DDC7BD5CD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AE3ABB4-EFFC-4EBD-B2CD-19E014F83DC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2" name="Textfeld 1">
            <a:extLst>
              <a:ext uri="{FF2B5EF4-FFF2-40B4-BE49-F238E27FC236}">
                <a16:creationId xmlns:a16="http://schemas.microsoft.com/office/drawing/2014/main" id="{3EBE783B-C5A6-4415-ABD5-4A5FC8ACB7E6}"/>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platzhalter 14">
            <a:extLst>
              <a:ext uri="{FF2B5EF4-FFF2-40B4-BE49-F238E27FC236}">
                <a16:creationId xmlns:a16="http://schemas.microsoft.com/office/drawing/2014/main" id="{8161A005-03D9-40E9-AB4A-5C543032E97F}"/>
              </a:ext>
            </a:extLst>
          </p:cNvPr>
          <p:cNvSpPr>
            <a:spLocks noGrp="1"/>
          </p:cNvSpPr>
          <p:nvPr>
            <p:ph type="body" sz="quarter" idx="13"/>
          </p:nvPr>
        </p:nvSpPr>
        <p:spPr>
          <a:xfrm>
            <a:off x="2195513" y="1341438"/>
            <a:ext cx="6697662"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itel 4">
            <a:extLst>
              <a:ext uri="{FF2B5EF4-FFF2-40B4-BE49-F238E27FC236}">
                <a16:creationId xmlns:a16="http://schemas.microsoft.com/office/drawing/2014/main" id="{F59F0006-237D-4963-AC28-0783D419E8C2}"/>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773939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2738473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4" name="Textfeld 13">
            <a:extLst>
              <a:ext uri="{FF2B5EF4-FFF2-40B4-BE49-F238E27FC236}">
                <a16:creationId xmlns:a16="http://schemas.microsoft.com/office/drawing/2014/main" id="{1AE9170F-E439-48B7-8509-52BDA76F8C84}"/>
              </a:ext>
            </a:extLst>
          </p:cNvPr>
          <p:cNvSpPr txBox="1"/>
          <p:nvPr userDrawn="1"/>
        </p:nvSpPr>
        <p:spPr>
          <a:xfrm>
            <a:off x="107504" y="44624"/>
            <a:ext cx="8136904" cy="584775"/>
          </a:xfrm>
          <a:prstGeom prst="rect">
            <a:avLst/>
          </a:prstGeom>
          <a:noFill/>
        </p:spPr>
        <p:txBody>
          <a:bodyPr wrap="square" rtlCol="0">
            <a:spAutoFit/>
          </a:bodyPr>
          <a:lstStyle/>
          <a:p>
            <a:r>
              <a:rPr lang="de-DE" sz="3200" b="1" dirty="0">
                <a:solidFill>
                  <a:schemeClr val="bg1"/>
                </a:solidFill>
              </a:rPr>
              <a:t>Zeit für Fragen und Kommentare</a:t>
            </a:r>
          </a:p>
        </p:txBody>
      </p:sp>
      <p:pic>
        <p:nvPicPr>
          <p:cNvPr id="15" name="Bild 4">
            <a:extLst>
              <a:ext uri="{FF2B5EF4-FFF2-40B4-BE49-F238E27FC236}">
                <a16:creationId xmlns:a16="http://schemas.microsoft.com/office/drawing/2014/main" id="{E0ED05E8-BCA2-4EE7-B34E-1929DA4F8807}"/>
              </a:ext>
            </a:extLst>
          </p:cNvPr>
          <p:cNvPicPr>
            <a:picLocks noChangeAspect="1"/>
          </p:cNvPicPr>
          <p:nvPr userDrawn="1"/>
        </p:nvPicPr>
        <p:blipFill>
          <a:blip r:embed="rId3">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DE60F1F-C139-4A66-B687-370E696B614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8116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09.09.22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 id="214748369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4104480" y="3356992"/>
            <a:ext cx="4788000" cy="2736304"/>
          </a:xfrm>
        </p:spPr>
        <p:txBody>
          <a:bodyPr>
            <a:normAutofit fontScale="90000"/>
          </a:bodyPr>
          <a:lstStyle/>
          <a:p>
            <a:r>
              <a:rPr lang="de-DE" dirty="0"/>
              <a:t>Modul 2:</a:t>
            </a:r>
            <a:br>
              <a:rPr lang="de-DE" dirty="0"/>
            </a:br>
            <a:r>
              <a:rPr lang="de-DE" dirty="0" err="1"/>
              <a:t>BaCuLit</a:t>
            </a:r>
            <a:r>
              <a:rPr lang="de-DE" dirty="0"/>
              <a:t> – Grundlagen der Unterrichtsplanung</a:t>
            </a:r>
            <a:br>
              <a:rPr lang="de-DE" dirty="0"/>
            </a:br>
            <a:r>
              <a:rPr lang="de-DE" sz="2700" dirty="0"/>
              <a:t>Block 2, Teil 2:</a:t>
            </a:r>
            <a:br>
              <a:rPr lang="de-DE" sz="2700" dirty="0"/>
            </a:br>
            <a:r>
              <a:rPr lang="de-DE" sz="2700" dirty="0"/>
              <a:t>Die Kognitive Meisterlehre, </a:t>
            </a:r>
            <a:br>
              <a:rPr lang="de-DE" sz="2700" dirty="0"/>
            </a:br>
            <a:r>
              <a:rPr lang="de-DE" sz="2700" dirty="0"/>
              <a:t>„Reading </a:t>
            </a:r>
            <a:r>
              <a:rPr lang="de-DE" sz="2700" dirty="0" err="1"/>
              <a:t>Apprenticeship</a:t>
            </a:r>
            <a:r>
              <a:rPr lang="de-DE" sz="2700" dirty="0"/>
              <a:t>“ und die „Zone der nächsten Entwicklung“</a:t>
            </a:r>
            <a:br>
              <a:rPr lang="de-DE" dirty="0"/>
            </a:br>
            <a:endParaRPr lang="de-DE" dirty="0"/>
          </a:p>
        </p:txBody>
      </p:sp>
    </p:spTree>
    <p:extLst>
      <p:ext uri="{BB962C8B-B14F-4D97-AF65-F5344CB8AC3E}">
        <p14:creationId xmlns:p14="http://schemas.microsoft.com/office/powerpoint/2010/main" val="363295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2">
            <a:extLst>
              <a:ext uri="{FF2B5EF4-FFF2-40B4-BE49-F238E27FC236}">
                <a16:creationId xmlns:a16="http://schemas.microsoft.com/office/drawing/2014/main" id="{D96A2603-8BBF-4606-8463-375377AEA2F0}"/>
              </a:ext>
            </a:extLst>
          </p:cNvPr>
          <p:cNvGrpSpPr/>
          <p:nvPr/>
        </p:nvGrpSpPr>
        <p:grpSpPr>
          <a:xfrm>
            <a:off x="273788" y="1231446"/>
            <a:ext cx="8679089" cy="4367086"/>
            <a:chOff x="469899" y="1529361"/>
            <a:chExt cx="8679089" cy="4367086"/>
          </a:xfrm>
          <a:effectLst>
            <a:outerShdw blurRad="50800" dist="38100" dir="2700000" algn="tl" rotWithShape="0">
              <a:prstClr val="black">
                <a:alpha val="40000"/>
              </a:prstClr>
            </a:outerShdw>
          </a:effectLst>
        </p:grpSpPr>
        <p:sp>
          <p:nvSpPr>
            <p:cNvPr id="6" name="Textfeld 6">
              <a:extLst>
                <a:ext uri="{FF2B5EF4-FFF2-40B4-BE49-F238E27FC236}">
                  <a16:creationId xmlns:a16="http://schemas.microsoft.com/office/drawing/2014/main" id="{4AD1813E-0B7C-4187-B2D1-0ADF500F3441}"/>
                </a:ext>
              </a:extLst>
            </p:cNvPr>
            <p:cNvSpPr txBox="1"/>
            <p:nvPr/>
          </p:nvSpPr>
          <p:spPr>
            <a:xfrm>
              <a:off x="469899" y="1667860"/>
              <a:ext cx="1877437" cy="369332"/>
            </a:xfrm>
            <a:prstGeom prst="rect">
              <a:avLst/>
            </a:prstGeom>
            <a:solidFill>
              <a:srgbClr val="D1CFE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Lehrerzentriert </a:t>
              </a:r>
            </a:p>
          </p:txBody>
        </p:sp>
        <p:sp>
          <p:nvSpPr>
            <p:cNvPr id="7" name="Textfeld 11">
              <a:extLst>
                <a:ext uri="{FF2B5EF4-FFF2-40B4-BE49-F238E27FC236}">
                  <a16:creationId xmlns:a16="http://schemas.microsoft.com/office/drawing/2014/main" id="{2E25F15C-2134-4A9B-B1D2-79CC6CC742DA}"/>
                </a:ext>
              </a:extLst>
            </p:cNvPr>
            <p:cNvSpPr txBox="1"/>
            <p:nvPr/>
          </p:nvSpPr>
          <p:spPr>
            <a:xfrm>
              <a:off x="7000359" y="5527115"/>
              <a:ext cx="1995309" cy="369332"/>
            </a:xfrm>
            <a:prstGeom prst="rect">
              <a:avLst/>
            </a:prstGeom>
            <a:solidFill>
              <a:srgbClr val="6689A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Lernerorientiert</a:t>
              </a:r>
              <a:endParaRPr kumimoji="0" lang="de-DE" sz="15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Pfeil nach rechts 1">
              <a:extLst>
                <a:ext uri="{FF2B5EF4-FFF2-40B4-BE49-F238E27FC236}">
                  <a16:creationId xmlns:a16="http://schemas.microsoft.com/office/drawing/2014/main" id="{C343FBE4-EEB9-423B-BB85-1005651A98F8}"/>
                </a:ext>
              </a:extLst>
            </p:cNvPr>
            <p:cNvSpPr/>
            <p:nvPr/>
          </p:nvSpPr>
          <p:spPr>
            <a:xfrm rot="19294993">
              <a:off x="1558655" y="3349778"/>
              <a:ext cx="6233314" cy="909401"/>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feld 7">
              <a:extLst>
                <a:ext uri="{FF2B5EF4-FFF2-40B4-BE49-F238E27FC236}">
                  <a16:creationId xmlns:a16="http://schemas.microsoft.com/office/drawing/2014/main" id="{4E0F9113-66C4-4AD1-B795-F8A9407ACA8C}"/>
                </a:ext>
              </a:extLst>
            </p:cNvPr>
            <p:cNvSpPr txBox="1"/>
            <p:nvPr/>
          </p:nvSpPr>
          <p:spPr>
            <a:xfrm>
              <a:off x="1408618" y="4963923"/>
              <a:ext cx="2190023" cy="646331"/>
            </a:xfrm>
            <a:prstGeom prst="rect">
              <a:avLst/>
            </a:prstGeom>
            <a:gradFill>
              <a:gsLst>
                <a:gs pos="0">
                  <a:schemeClr val="accent5">
                    <a:lumMod val="75000"/>
                  </a:schemeClr>
                </a:gs>
                <a:gs pos="52000">
                  <a:srgbClr val="85C2FF"/>
                </a:gs>
                <a:gs pos="100000">
                  <a:schemeClr val="tx2">
                    <a:lumMod val="75000"/>
                  </a:schemeClr>
                </a:gs>
              </a:gsLst>
              <a:lin ang="5400000" scaled="0"/>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Modellieren durch die Lehrkraft</a:t>
              </a:r>
            </a:p>
          </p:txBody>
        </p:sp>
        <p:sp>
          <p:nvSpPr>
            <p:cNvPr id="10" name="Textfeld 8">
              <a:extLst>
                <a:ext uri="{FF2B5EF4-FFF2-40B4-BE49-F238E27FC236}">
                  <a16:creationId xmlns:a16="http://schemas.microsoft.com/office/drawing/2014/main" id="{38E54143-390A-4FC9-8E64-157DB7806C7E}"/>
                </a:ext>
              </a:extLst>
            </p:cNvPr>
            <p:cNvSpPr txBox="1"/>
            <p:nvPr/>
          </p:nvSpPr>
          <p:spPr>
            <a:xfrm>
              <a:off x="3255369" y="3942939"/>
              <a:ext cx="2190023" cy="646331"/>
            </a:xfrm>
            <a:prstGeom prst="rect">
              <a:avLst/>
            </a:prstGeom>
            <a:gradFill>
              <a:gsLst>
                <a:gs pos="0">
                  <a:schemeClr val="accent5">
                    <a:lumMod val="75000"/>
                  </a:schemeClr>
                </a:gs>
                <a:gs pos="52000">
                  <a:srgbClr val="85C2FF"/>
                </a:gs>
                <a:gs pos="100000">
                  <a:schemeClr val="tx2">
                    <a:lumMod val="75000"/>
                  </a:schemeClr>
                </a:gs>
              </a:gsLst>
              <a:lin ang="5400000" scaled="0"/>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bg1"/>
                  </a:solidFill>
                  <a:latin typeface="Arial" pitchFamily="34" charset="0"/>
                  <a:cs typeface="Arial" pitchFamily="34" charset="0"/>
                </a:rPr>
                <a:t>Angeleitetes</a:t>
              </a:r>
              <a:r>
                <a:rPr kumimoji="0" lang="de-DE"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lang="de-DE" b="1" dirty="0">
                  <a:solidFill>
                    <a:schemeClr val="bg1"/>
                  </a:solidFill>
                  <a:latin typeface="Arial" pitchFamily="34" charset="0"/>
                  <a:cs typeface="Arial" pitchFamily="34" charset="0"/>
                </a:rPr>
                <a:t>Üben durch die Lerner</a:t>
              </a:r>
            </a:p>
          </p:txBody>
        </p:sp>
        <p:sp>
          <p:nvSpPr>
            <p:cNvPr id="11" name="Textfeld 9">
              <a:extLst>
                <a:ext uri="{FF2B5EF4-FFF2-40B4-BE49-F238E27FC236}">
                  <a16:creationId xmlns:a16="http://schemas.microsoft.com/office/drawing/2014/main" id="{0B1C533B-9C0F-4DE3-997A-990BD062F076}"/>
                </a:ext>
              </a:extLst>
            </p:cNvPr>
            <p:cNvSpPr txBox="1"/>
            <p:nvPr/>
          </p:nvSpPr>
          <p:spPr>
            <a:xfrm>
              <a:off x="4552087" y="2684348"/>
              <a:ext cx="2406735" cy="923330"/>
            </a:xfrm>
            <a:prstGeom prst="rect">
              <a:avLst/>
            </a:prstGeom>
            <a:gradFill>
              <a:gsLst>
                <a:gs pos="0">
                  <a:schemeClr val="accent5">
                    <a:lumMod val="75000"/>
                  </a:schemeClr>
                </a:gs>
                <a:gs pos="52000">
                  <a:srgbClr val="85C2FF"/>
                </a:gs>
                <a:gs pos="100000">
                  <a:schemeClr val="tx2">
                    <a:lumMod val="75000"/>
                  </a:schemeClr>
                </a:gs>
              </a:gsLst>
              <a:lin ang="5400000" scaled="0"/>
            </a:gradFill>
          </p:spPr>
          <p:txBody>
            <a:bodyPr wrap="square" rtlCol="0">
              <a:spAutoFit/>
            </a:bodyPr>
            <a:lstStyle>
              <a:defPPr>
                <a:defRPr lang="de-DE"/>
              </a:defPPr>
              <a:lvl1pPr algn="ctr">
                <a:defRPr sz="1600" b="1">
                  <a:solidFill>
                    <a:schemeClr val="bg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a:t>Allmähliche Ausblendung der Lehrkraft </a:t>
              </a:r>
            </a:p>
          </p:txBody>
        </p:sp>
        <p:sp>
          <p:nvSpPr>
            <p:cNvPr id="12" name="Textfeld 10">
              <a:extLst>
                <a:ext uri="{FF2B5EF4-FFF2-40B4-BE49-F238E27FC236}">
                  <a16:creationId xmlns:a16="http://schemas.microsoft.com/office/drawing/2014/main" id="{86795F84-32B0-4964-BFA1-93A28708FCF5}"/>
                </a:ext>
              </a:extLst>
            </p:cNvPr>
            <p:cNvSpPr txBox="1"/>
            <p:nvPr/>
          </p:nvSpPr>
          <p:spPr>
            <a:xfrm>
              <a:off x="7271552" y="1529361"/>
              <a:ext cx="1877436" cy="646331"/>
            </a:xfrm>
            <a:prstGeom prst="rect">
              <a:avLst/>
            </a:prstGeom>
            <a:solidFill>
              <a:srgbClr val="7EC4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unabhängiges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Lernen</a:t>
              </a:r>
            </a:p>
          </p:txBody>
        </p:sp>
      </p:grpSp>
      <p:sp>
        <p:nvSpPr>
          <p:cNvPr id="13" name="Textfeld 12">
            <a:extLst>
              <a:ext uri="{FF2B5EF4-FFF2-40B4-BE49-F238E27FC236}">
                <a16:creationId xmlns:a16="http://schemas.microsoft.com/office/drawing/2014/main" id="{78AD9659-EE01-485C-BABF-5469117BD371}"/>
              </a:ext>
            </a:extLst>
          </p:cNvPr>
          <p:cNvSpPr txBox="1"/>
          <p:nvPr/>
        </p:nvSpPr>
        <p:spPr>
          <a:xfrm>
            <a:off x="307199" y="5644320"/>
            <a:ext cx="2554484" cy="646331"/>
          </a:xfrm>
          <a:prstGeom prst="rect">
            <a:avLst/>
          </a:prstGeom>
          <a:solidFill>
            <a:srgbClr val="7EC4C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Neu zu erlernende Fertigkeit </a:t>
            </a:r>
          </a:p>
        </p:txBody>
      </p:sp>
      <p:sp>
        <p:nvSpPr>
          <p:cNvPr id="16" name="Titel 1">
            <a:extLst>
              <a:ext uri="{FF2B5EF4-FFF2-40B4-BE49-F238E27FC236}">
                <a16:creationId xmlns:a16="http://schemas.microsoft.com/office/drawing/2014/main" id="{E14D27D2-9B66-4842-B9D2-3027ABE699A3}"/>
              </a:ext>
            </a:extLst>
          </p:cNvPr>
          <p:cNvSpPr>
            <a:spLocks noGrp="1"/>
          </p:cNvSpPr>
          <p:nvPr>
            <p:ph type="title"/>
          </p:nvPr>
        </p:nvSpPr>
        <p:spPr/>
        <p:txBody>
          <a:bodyPr>
            <a:normAutofit fontScale="90000"/>
          </a:bodyPr>
          <a:lstStyle/>
          <a:p>
            <a:r>
              <a:rPr lang="en-US" b="1" dirty="0">
                <a:solidFill>
                  <a:prstClr val="white"/>
                </a:solidFill>
              </a:rPr>
              <a:t>Das </a:t>
            </a:r>
            <a:r>
              <a:rPr lang="en-US" b="1" dirty="0" err="1">
                <a:solidFill>
                  <a:prstClr val="white"/>
                </a:solidFill>
              </a:rPr>
              <a:t>BaCuLit</a:t>
            </a:r>
            <a:r>
              <a:rPr lang="en-US" b="1" dirty="0">
                <a:solidFill>
                  <a:prstClr val="white"/>
                </a:solidFill>
              </a:rPr>
              <a:t>-Modell </a:t>
            </a:r>
            <a:r>
              <a:rPr lang="en-US" b="1" dirty="0" err="1">
                <a:solidFill>
                  <a:prstClr val="white"/>
                </a:solidFill>
              </a:rPr>
              <a:t>für</a:t>
            </a:r>
            <a:r>
              <a:rPr lang="en-US" b="1" dirty="0">
                <a:solidFill>
                  <a:prstClr val="white"/>
                </a:solidFill>
              </a:rPr>
              <a:t> e</a:t>
            </a:r>
            <a:r>
              <a:rPr lang="de-DE" b="1" dirty="0" err="1">
                <a:solidFill>
                  <a:prstClr val="white"/>
                </a:solidFill>
              </a:rPr>
              <a:t>ffektives</a:t>
            </a:r>
            <a:r>
              <a:rPr lang="de-DE" b="1" dirty="0">
                <a:solidFill>
                  <a:prstClr val="white"/>
                </a:solidFill>
              </a:rPr>
              <a:t> Unterrichten: Das Modell der kognitiven Meisterlehre </a:t>
            </a:r>
            <a:endParaRPr lang="de-DE" dirty="0"/>
          </a:p>
        </p:txBody>
      </p:sp>
    </p:spTree>
    <p:extLst>
      <p:ext uri="{BB962C8B-B14F-4D97-AF65-F5344CB8AC3E}">
        <p14:creationId xmlns:p14="http://schemas.microsoft.com/office/powerpoint/2010/main" val="333961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b="1" dirty="0"/>
              <a:t>Strategievermittlung in der Kognitiven Meisterlehre: Aktivitätskurven von Lehrkraft und Lernenden</a:t>
            </a:r>
          </a:p>
        </p:txBody>
      </p:sp>
      <p:pic>
        <p:nvPicPr>
          <p:cNvPr id="1026" name="Picture 2"/>
          <p:cNvPicPr>
            <a:picLocks noChangeAspect="1" noChangeArrowheads="1"/>
          </p:cNvPicPr>
          <p:nvPr/>
        </p:nvPicPr>
        <p:blipFill>
          <a:blip r:embed="rId3" cstate="print"/>
          <a:srcRect/>
          <a:stretch>
            <a:fillRect/>
          </a:stretch>
        </p:blipFill>
        <p:spPr bwMode="auto">
          <a:xfrm>
            <a:off x="467544" y="1340768"/>
            <a:ext cx="8136904" cy="4104456"/>
          </a:xfrm>
          <a:prstGeom prst="rect">
            <a:avLst/>
          </a:prstGeom>
          <a:noFill/>
          <a:ln w="9525">
            <a:noFill/>
            <a:miter lim="800000"/>
            <a:headEnd/>
            <a:tailEnd/>
          </a:ln>
        </p:spPr>
      </p:pic>
      <p:sp>
        <p:nvSpPr>
          <p:cNvPr id="2" name="Textfeld 1">
            <a:extLst>
              <a:ext uri="{FF2B5EF4-FFF2-40B4-BE49-F238E27FC236}">
                <a16:creationId xmlns:a16="http://schemas.microsoft.com/office/drawing/2014/main" id="{4553A312-435F-67DA-C4F1-5B9ED77735E1}"/>
              </a:ext>
            </a:extLst>
          </p:cNvPr>
          <p:cNvSpPr txBox="1"/>
          <p:nvPr/>
        </p:nvSpPr>
        <p:spPr>
          <a:xfrm>
            <a:off x="683568" y="5949280"/>
            <a:ext cx="3170355" cy="369332"/>
          </a:xfrm>
          <a:prstGeom prst="rect">
            <a:avLst/>
          </a:prstGeom>
          <a:noFill/>
        </p:spPr>
        <p:txBody>
          <a:bodyPr wrap="none" rtlCol="0">
            <a:spAutoFit/>
          </a:bodyPr>
          <a:lstStyle/>
          <a:p>
            <a:r>
              <a:rPr lang="de-DE" dirty="0"/>
              <a:t>Vertiefung in Modul 5.2 und 6.3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A1092C-5B96-3445-8330-9825F96B609C}"/>
              </a:ext>
            </a:extLst>
          </p:cNvPr>
          <p:cNvSpPr>
            <a:spLocks noGrp="1"/>
          </p:cNvSpPr>
          <p:nvPr>
            <p:ph type="body" sz="quarter" idx="13"/>
          </p:nvPr>
        </p:nvSpPr>
        <p:spPr/>
        <p:txBody>
          <a:bodyPr>
            <a:normAutofit fontScale="92500" lnSpcReduction="20000"/>
          </a:bodyPr>
          <a:lstStyle/>
          <a:p>
            <a:pPr lvl="0">
              <a:buFont typeface="Wingdings" pitchFamily="2" charset="2"/>
              <a:buChar char="ü"/>
            </a:pPr>
            <a:endParaRPr lang="de-DE" dirty="0"/>
          </a:p>
          <a:p>
            <a:pPr lvl="0">
              <a:spcBef>
                <a:spcPts val="0"/>
              </a:spcBef>
              <a:spcAft>
                <a:spcPts val="1200"/>
              </a:spcAft>
              <a:buFont typeface="Wingdings" pitchFamily="2" charset="2"/>
              <a:buChar char="ü"/>
            </a:pPr>
            <a:r>
              <a:rPr lang="de-DE" sz="2800" dirty="0"/>
              <a:t>Bitte ergänzen Sie nun eigene Assoziationen und Ideen oder Fragen zu Ihren Notizen in der rechten Spalte auf AB5. Überlegen Sie, welche Aspekte der kognitiven Meisterlehre und des Arbeitens in der „Zone der nächsten Entwicklung“ Ihrer </a:t>
            </a:r>
            <a:r>
              <a:rPr lang="de-DE" sz="2800" dirty="0" err="1"/>
              <a:t>SuS</a:t>
            </a:r>
            <a:r>
              <a:rPr lang="de-DE" sz="2800" dirty="0"/>
              <a:t> Sie bereits verwirklichen oder in Zukunft verwirklichen möchten.</a:t>
            </a:r>
          </a:p>
          <a:p>
            <a:pPr lvl="0">
              <a:spcBef>
                <a:spcPts val="0"/>
              </a:spcBef>
              <a:spcAft>
                <a:spcPts val="1200"/>
              </a:spcAft>
              <a:buFont typeface="Wingdings" pitchFamily="2" charset="2"/>
              <a:buChar char="ü"/>
            </a:pPr>
            <a:r>
              <a:rPr lang="de-DE" sz="2800" dirty="0"/>
              <a:t>Bringen Sie bitte anschließend Ihre Fragen und Kommentare in der Gruppe ein. </a:t>
            </a:r>
          </a:p>
          <a:p>
            <a:pPr lvl="0">
              <a:buFont typeface="Wingdings" pitchFamily="2" charset="2"/>
              <a:buChar char="ü"/>
            </a:pPr>
            <a:endParaRPr lang="de-DE" dirty="0"/>
          </a:p>
          <a:p>
            <a:pPr lvl="0">
              <a:buFont typeface="Wingdings" pitchFamily="2" charset="2"/>
              <a:buChar char="ü"/>
            </a:pPr>
            <a:endParaRPr lang="de-DE" dirty="0"/>
          </a:p>
        </p:txBody>
      </p:sp>
      <p:sp>
        <p:nvSpPr>
          <p:cNvPr id="3" name="Titel 2">
            <a:extLst>
              <a:ext uri="{FF2B5EF4-FFF2-40B4-BE49-F238E27FC236}">
                <a16:creationId xmlns:a16="http://schemas.microsoft.com/office/drawing/2014/main" id="{01B82AB4-AB49-D347-9655-ED3E4D49D959}"/>
              </a:ext>
            </a:extLst>
          </p:cNvPr>
          <p:cNvSpPr>
            <a:spLocks noGrp="1"/>
          </p:cNvSpPr>
          <p:nvPr>
            <p:ph type="title"/>
          </p:nvPr>
        </p:nvSpPr>
        <p:spPr/>
        <p:txBody>
          <a:bodyPr>
            <a:normAutofit fontScale="90000"/>
          </a:bodyPr>
          <a:lstStyle/>
          <a:p>
            <a:r>
              <a:rPr lang="de-DE" b="1" dirty="0"/>
              <a:t>Aufgabe zur aktiven Rezeption: Zeit zur </a:t>
            </a:r>
            <a:r>
              <a:rPr lang="de-DE" b="1"/>
              <a:t>Ergänzung der Zwei-Spalten-Notizen (5-10 Min.)</a:t>
            </a:r>
            <a:endParaRPr lang="de-DE" b="1" dirty="0"/>
          </a:p>
        </p:txBody>
      </p:sp>
    </p:spTree>
    <p:extLst>
      <p:ext uri="{BB962C8B-B14F-4D97-AF65-F5344CB8AC3E}">
        <p14:creationId xmlns:p14="http://schemas.microsoft.com/office/powerpoint/2010/main" val="294984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EB87F-3ECF-1603-C349-58E5DDCC49FF}"/>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34902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72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Die ‚Kognitive Meister-lehre‘ – Wissen-</a:t>
              </a:r>
              <a:r>
                <a:rPr lang="de-DE" sz="3200" b="1" dirty="0" err="1"/>
                <a:t>schaftliche</a:t>
              </a:r>
              <a:r>
                <a:rPr lang="de-DE" sz="3200" b="1" dirty="0"/>
                <a:t> Grundlagen</a:t>
              </a:r>
              <a:endParaRPr lang="de-DE" sz="3200" b="1" kern="12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8515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A1092C-5B96-3445-8330-9825F96B609C}"/>
              </a:ext>
            </a:extLst>
          </p:cNvPr>
          <p:cNvSpPr>
            <a:spLocks noGrp="1"/>
          </p:cNvSpPr>
          <p:nvPr>
            <p:ph type="body" sz="quarter" idx="13"/>
          </p:nvPr>
        </p:nvSpPr>
        <p:spPr/>
        <p:txBody>
          <a:bodyPr>
            <a:normAutofit fontScale="92500" lnSpcReduction="20000"/>
          </a:bodyPr>
          <a:lstStyle/>
          <a:p>
            <a:pPr lvl="0">
              <a:buFont typeface="Wingdings" pitchFamily="2" charset="2"/>
              <a:buChar char="ü"/>
            </a:pPr>
            <a:endParaRPr lang="de-DE" dirty="0"/>
          </a:p>
          <a:p>
            <a:pPr lvl="0">
              <a:spcBef>
                <a:spcPts val="0"/>
              </a:spcBef>
              <a:spcAft>
                <a:spcPts val="1200"/>
              </a:spcAft>
              <a:buFont typeface="Wingdings" pitchFamily="2" charset="2"/>
              <a:buChar char="ü"/>
            </a:pPr>
            <a:r>
              <a:rPr lang="de-DE" sz="2800" dirty="0"/>
              <a:t>Bitte machen Sie  während des folgenden Trainer-Inputs Notizen in der linken Spalte des AB5 und ergänzen Sie ggf. spontane eigene Assoziationen und Ideen oder Fragen in der rechten Spalte. </a:t>
            </a:r>
          </a:p>
          <a:p>
            <a:pPr lvl="0">
              <a:spcBef>
                <a:spcPts val="0"/>
              </a:spcBef>
              <a:spcAft>
                <a:spcPts val="1200"/>
              </a:spcAft>
              <a:buFont typeface="Wingdings" pitchFamily="2" charset="2"/>
              <a:buChar char="ü"/>
            </a:pPr>
            <a:r>
              <a:rPr lang="de-DE" sz="2800" dirty="0"/>
              <a:t>Nach dem Ende des Vortrages haben Sie 5 Minuten Zeit, um Ihre Ideen und Fragen in der rechten Spalte zu ergänzen.  </a:t>
            </a:r>
          </a:p>
          <a:p>
            <a:pPr lvl="0">
              <a:spcBef>
                <a:spcPts val="0"/>
              </a:spcBef>
              <a:spcAft>
                <a:spcPts val="1200"/>
              </a:spcAft>
              <a:buFont typeface="Wingdings" pitchFamily="2" charset="2"/>
              <a:buChar char="ü"/>
            </a:pPr>
            <a:r>
              <a:rPr lang="de-DE" sz="2800" dirty="0"/>
              <a:t>Bringen Sie bitte anschließend Ihre Fragen und Kommentare in der Gruppe ein. </a:t>
            </a:r>
          </a:p>
          <a:p>
            <a:pPr lvl="0">
              <a:buFont typeface="Wingdings" pitchFamily="2" charset="2"/>
              <a:buChar char="ü"/>
            </a:pPr>
            <a:endParaRPr lang="de-DE" dirty="0"/>
          </a:p>
          <a:p>
            <a:pPr lvl="0">
              <a:buFont typeface="Wingdings" pitchFamily="2" charset="2"/>
              <a:buChar char="ü"/>
            </a:pPr>
            <a:endParaRPr lang="de-DE" dirty="0"/>
          </a:p>
        </p:txBody>
      </p:sp>
      <p:sp>
        <p:nvSpPr>
          <p:cNvPr id="3" name="Titel 2">
            <a:extLst>
              <a:ext uri="{FF2B5EF4-FFF2-40B4-BE49-F238E27FC236}">
                <a16:creationId xmlns:a16="http://schemas.microsoft.com/office/drawing/2014/main" id="{01B82AB4-AB49-D347-9655-ED3E4D49D959}"/>
              </a:ext>
            </a:extLst>
          </p:cNvPr>
          <p:cNvSpPr>
            <a:spLocks noGrp="1"/>
          </p:cNvSpPr>
          <p:nvPr>
            <p:ph type="title"/>
          </p:nvPr>
        </p:nvSpPr>
        <p:spPr/>
        <p:txBody>
          <a:bodyPr>
            <a:normAutofit fontScale="90000"/>
          </a:bodyPr>
          <a:lstStyle/>
          <a:p>
            <a:r>
              <a:rPr lang="de-DE" b="1" dirty="0"/>
              <a:t>Aufgabe zur aktiven Rezeption: Zwei-Spalten-Notizen</a:t>
            </a:r>
          </a:p>
        </p:txBody>
      </p:sp>
    </p:spTree>
    <p:extLst>
      <p:ext uri="{BB962C8B-B14F-4D97-AF65-F5344CB8AC3E}">
        <p14:creationId xmlns:p14="http://schemas.microsoft.com/office/powerpoint/2010/main" val="157700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2BFA443-C108-43C9-A720-AB8A59349970}"/>
              </a:ext>
            </a:extLst>
          </p:cNvPr>
          <p:cNvSpPr>
            <a:spLocks noGrp="1"/>
          </p:cNvSpPr>
          <p:nvPr>
            <p:ph type="body" sz="quarter" idx="13"/>
          </p:nvPr>
        </p:nvSpPr>
        <p:spPr>
          <a:xfrm>
            <a:off x="323528" y="1341438"/>
            <a:ext cx="5615165" cy="4103687"/>
          </a:xfrm>
        </p:spPr>
        <p:txBody>
          <a:bodyPr>
            <a:normAutofit fontScale="55000" lnSpcReduction="20000"/>
          </a:bodyPr>
          <a:lstStyle/>
          <a:p>
            <a:pPr marL="0" indent="0">
              <a:lnSpc>
                <a:spcPct val="150000"/>
              </a:lnSpc>
              <a:buNone/>
            </a:pPr>
            <a:endParaRPr lang="de-DE" b="1" dirty="0">
              <a:solidFill>
                <a:srgbClr val="002060"/>
              </a:solidFill>
            </a:endParaRPr>
          </a:p>
          <a:p>
            <a:pPr marL="0" indent="0">
              <a:lnSpc>
                <a:spcPct val="150000"/>
              </a:lnSpc>
              <a:buNone/>
            </a:pPr>
            <a:r>
              <a:rPr lang="de-DE" b="1" dirty="0">
                <a:solidFill>
                  <a:srgbClr val="002060"/>
                </a:solidFill>
              </a:rPr>
              <a:t>Der </a:t>
            </a:r>
            <a:r>
              <a:rPr lang="de-DE" b="1" dirty="0" err="1">
                <a:solidFill>
                  <a:srgbClr val="002060"/>
                </a:solidFill>
              </a:rPr>
              <a:t>BaCuLit</a:t>
            </a:r>
            <a:r>
              <a:rPr lang="de-DE" b="1" dirty="0">
                <a:solidFill>
                  <a:srgbClr val="002060"/>
                </a:solidFill>
              </a:rPr>
              <a:t>-Kurs basiert auf empirischen Ergebnissen</a:t>
            </a:r>
            <a:r>
              <a:rPr lang="de-DE" dirty="0">
                <a:solidFill>
                  <a:srgbClr val="002060"/>
                </a:solidFill>
              </a:rPr>
              <a:t>. Die wichtigste Studie der letzten Jahre ist die Meta-Analyse von John Hattie: „Visible Learning“ (2009).</a:t>
            </a:r>
            <a:endParaRPr lang="en-US" dirty="0">
              <a:solidFill>
                <a:srgbClr val="002060"/>
              </a:solidFill>
            </a:endParaRPr>
          </a:p>
          <a:p>
            <a:pPr marL="0" indent="0">
              <a:lnSpc>
                <a:spcPct val="150000"/>
              </a:lnSpc>
              <a:buNone/>
            </a:pPr>
            <a:endParaRPr lang="de-DE" dirty="0">
              <a:solidFill>
                <a:srgbClr val="002060"/>
              </a:solidFill>
            </a:endParaRPr>
          </a:p>
          <a:p>
            <a:pPr marL="0" indent="0">
              <a:lnSpc>
                <a:spcPct val="150000"/>
              </a:lnSpc>
              <a:buNone/>
            </a:pPr>
            <a:endParaRPr lang="en-US" dirty="0">
              <a:solidFill>
                <a:srgbClr val="002060"/>
              </a:solidFill>
            </a:endParaRPr>
          </a:p>
          <a:p>
            <a:pPr marL="0" indent="0">
              <a:lnSpc>
                <a:spcPct val="150000"/>
              </a:lnSpc>
              <a:buNone/>
            </a:pPr>
            <a:r>
              <a:rPr lang="en-US" dirty="0">
                <a:solidFill>
                  <a:srgbClr val="002060"/>
                </a:solidFill>
              </a:rPr>
              <a:t>Hattie</a:t>
            </a:r>
            <a:r>
              <a:rPr lang="de-DE" dirty="0">
                <a:solidFill>
                  <a:srgbClr val="002060"/>
                </a:solidFill>
              </a:rPr>
              <a:t> und seine Kollegen haben </a:t>
            </a:r>
            <a:r>
              <a:rPr lang="de-DE" b="1" dirty="0">
                <a:solidFill>
                  <a:srgbClr val="C00000"/>
                </a:solidFill>
              </a:rPr>
              <a:t>50.000 Studien </a:t>
            </a:r>
            <a:r>
              <a:rPr lang="de-DE" dirty="0">
                <a:solidFill>
                  <a:srgbClr val="002060"/>
                </a:solidFill>
              </a:rPr>
              <a:t>zum Lernerfolg ausgewertet, in denen </a:t>
            </a:r>
            <a:r>
              <a:rPr lang="de-DE" b="1" dirty="0">
                <a:solidFill>
                  <a:srgbClr val="C00000"/>
                </a:solidFill>
              </a:rPr>
              <a:t>83 Millionen Lernende untersucht wurden. </a:t>
            </a:r>
            <a:endParaRPr lang="en-US" b="1" dirty="0">
              <a:solidFill>
                <a:srgbClr val="C00000"/>
              </a:solidFill>
            </a:endParaRPr>
          </a:p>
          <a:p>
            <a:pPr marL="0" indent="0">
              <a:buNone/>
            </a:pPr>
            <a:endParaRPr lang="de-DE" dirty="0"/>
          </a:p>
        </p:txBody>
      </p:sp>
      <p:sp>
        <p:nvSpPr>
          <p:cNvPr id="2" name="Titel 1">
            <a:extLst>
              <a:ext uri="{FF2B5EF4-FFF2-40B4-BE49-F238E27FC236}">
                <a16:creationId xmlns:a16="http://schemas.microsoft.com/office/drawing/2014/main" id="{EDF9B251-C1DD-4970-B0F6-38068849F3E3}"/>
              </a:ext>
            </a:extLst>
          </p:cNvPr>
          <p:cNvSpPr>
            <a:spLocks noGrp="1"/>
          </p:cNvSpPr>
          <p:nvPr>
            <p:ph type="title"/>
          </p:nvPr>
        </p:nvSpPr>
        <p:spPr/>
        <p:txBody>
          <a:bodyPr>
            <a:normAutofit fontScale="90000"/>
          </a:bodyPr>
          <a:lstStyle/>
          <a:p>
            <a:r>
              <a:rPr lang="de-DE" b="1" dirty="0"/>
              <a:t>Was die Forschung über die wichtigsten Faktoren für Lernleistungen sagt</a:t>
            </a:r>
            <a:endParaRPr lang="de-DE" dirty="0"/>
          </a:p>
        </p:txBody>
      </p:sp>
      <p:pic>
        <p:nvPicPr>
          <p:cNvPr id="6" name="Inhaltsplatzhalter 6">
            <a:extLst>
              <a:ext uri="{FF2B5EF4-FFF2-40B4-BE49-F238E27FC236}">
                <a16:creationId xmlns:a16="http://schemas.microsoft.com/office/drawing/2014/main" id="{8599301E-03CA-624E-A27D-8A35A0A9E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118" y="1404774"/>
            <a:ext cx="2694353" cy="3752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433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631FC18-D4C7-0A34-D80B-B0B1E3B810A1}"/>
              </a:ext>
            </a:extLst>
          </p:cNvPr>
          <p:cNvSpPr>
            <a:spLocks noGrp="1"/>
          </p:cNvSpPr>
          <p:nvPr>
            <p:ph type="body" sz="quarter" idx="13"/>
          </p:nvPr>
        </p:nvSpPr>
        <p:spPr>
          <a:xfrm>
            <a:off x="323528" y="1341438"/>
            <a:ext cx="6851827" cy="2135362"/>
          </a:xfrm>
        </p:spPr>
        <p:txBody>
          <a:bodyPr>
            <a:normAutofit fontScale="70000" lnSpcReduction="20000"/>
          </a:bodyPr>
          <a:lstStyle/>
          <a:p>
            <a:pPr marL="0" marR="0" lvl="0" indent="0" algn="just" defTabSz="457200" rtl="0" eaLnBrk="1" fontAlgn="auto" latinLnBrk="0" hangingPunct="1">
              <a:lnSpc>
                <a:spcPct val="100000"/>
              </a:lnSpc>
              <a:spcBef>
                <a:spcPct val="20000"/>
              </a:spcBef>
              <a:spcAft>
                <a:spcPts val="0"/>
              </a:spcAft>
              <a:buClr>
                <a:srgbClr val="FCD404"/>
              </a:buClr>
              <a:buSzPct val="150000"/>
              <a:buFont typeface="Wingdings" charset="2"/>
              <a:buNone/>
              <a:tabLst/>
              <a:defRPr/>
            </a:pP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Die wichtigsten Ergebnisse der Hattie-Studie sind: </a:t>
            </a:r>
          </a:p>
          <a:p>
            <a:pPr marL="0" marR="0" lvl="0" indent="0" algn="just" defTabSz="457200" rtl="0" eaLnBrk="1" fontAlgn="auto" latinLnBrk="0" hangingPunct="1">
              <a:lnSpc>
                <a:spcPct val="100000"/>
              </a:lnSpc>
              <a:spcBef>
                <a:spcPct val="20000"/>
              </a:spcBef>
              <a:spcAft>
                <a:spcPts val="0"/>
              </a:spcAft>
              <a:buClr>
                <a:srgbClr val="FCD404"/>
              </a:buClr>
              <a:buSzPct val="150000"/>
              <a:buFont typeface="Wingdings" charset="2"/>
              <a:buNone/>
              <a:tabLst/>
              <a:defRPr/>
            </a:pPr>
            <a:endPar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endParaRPr>
          </a:p>
          <a:p>
            <a:pPr marL="0" marR="0" lvl="0" indent="0" algn="just" defTabSz="457200" rtl="0" eaLnBrk="1" fontAlgn="auto" latinLnBrk="0" hangingPunct="1">
              <a:lnSpc>
                <a:spcPct val="100000"/>
              </a:lnSpc>
              <a:spcBef>
                <a:spcPct val="20000"/>
              </a:spcBef>
              <a:spcAft>
                <a:spcPts val="0"/>
              </a:spcAft>
              <a:buClr>
                <a:srgbClr val="FCD404"/>
              </a:buClr>
              <a:buSzPct val="150000"/>
              <a:buFont typeface="Wingdings" charset="2"/>
              <a:buNone/>
              <a:tabLst/>
              <a:defRPr/>
            </a:pP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Lehrkräfte</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und </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Unterrichtsqualität</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haben </a:t>
            </a:r>
            <a:r>
              <a:rPr kumimoji="0" lang="de-DE" sz="3200" b="1" i="0" u="none" strike="noStrike" kern="1200" cap="none" spc="0" normalizeH="0" baseline="0" noProof="0" dirty="0">
                <a:ln>
                  <a:noFill/>
                </a:ln>
                <a:solidFill>
                  <a:srgbClr val="C00000"/>
                </a:solidFill>
                <a:effectLst/>
                <a:uLnTx/>
                <a:uFillTx/>
                <a:latin typeface="Calibri"/>
                <a:ea typeface="+mn-ea"/>
                <a:cs typeface="Arial" pitchFamily="34" charset="0"/>
              </a:rPr>
              <a:t>den größten Einfluss auf den Lernerfolg.</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Es ist wichtig, dass Lehrkräfte als </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a:t>
            </a:r>
            <a:r>
              <a:rPr kumimoji="0" lang="de-DE" sz="3200" b="1" i="0" u="none" strike="noStrike" kern="1200" cap="none" spc="0" normalizeH="0" baseline="0" noProof="0" dirty="0" err="1">
                <a:ln>
                  <a:noFill/>
                </a:ln>
                <a:solidFill>
                  <a:srgbClr val="002060"/>
                </a:solidFill>
                <a:effectLst/>
                <a:uLnTx/>
                <a:uFillTx/>
                <a:latin typeface="Calibri"/>
                <a:ea typeface="+mn-ea"/>
                <a:cs typeface="Arial" pitchFamily="34" charset="0"/>
              </a:rPr>
              <a:t>activators</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 </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und nicht nur als „</a:t>
            </a:r>
            <a:r>
              <a:rPr kumimoji="0" lang="de-DE" sz="3200" b="0" i="0" u="none" strike="noStrike" kern="1200" cap="none" spc="0" normalizeH="0" baseline="0" noProof="0" dirty="0" err="1">
                <a:ln>
                  <a:noFill/>
                </a:ln>
                <a:solidFill>
                  <a:srgbClr val="002060"/>
                </a:solidFill>
                <a:effectLst/>
                <a:uLnTx/>
                <a:uFillTx/>
                <a:latin typeface="Calibri"/>
                <a:ea typeface="+mn-ea"/>
                <a:cs typeface="Arial" pitchFamily="34" charset="0"/>
              </a:rPr>
              <a:t>facilitators</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 wirken, also als </a:t>
            </a:r>
            <a:r>
              <a:rPr kumimoji="0" lang="de-DE" sz="3200" b="1" i="0" u="none" strike="noStrike" kern="1200" cap="none" spc="0" normalizeH="0" baseline="0" noProof="0" dirty="0">
                <a:ln>
                  <a:noFill/>
                </a:ln>
                <a:solidFill>
                  <a:srgbClr val="002060"/>
                </a:solidFill>
                <a:effectLst/>
                <a:uLnTx/>
                <a:uFillTx/>
                <a:latin typeface="Calibri"/>
                <a:ea typeface="+mn-ea"/>
                <a:cs typeface="Arial" pitchFamily="34" charset="0"/>
              </a:rPr>
              <a:t>planvolle Träger </a:t>
            </a:r>
            <a:r>
              <a:rPr kumimoji="0" lang="de-DE" sz="3200" b="0" i="0" u="none" strike="noStrike" kern="1200" cap="none" spc="0" normalizeH="0" baseline="0" noProof="0" dirty="0">
                <a:ln>
                  <a:noFill/>
                </a:ln>
                <a:solidFill>
                  <a:srgbClr val="002060"/>
                </a:solidFill>
                <a:effectLst/>
                <a:uLnTx/>
                <a:uFillTx/>
                <a:latin typeface="Calibri"/>
                <a:ea typeface="+mn-ea"/>
                <a:cs typeface="Arial" pitchFamily="34" charset="0"/>
              </a:rPr>
              <a:t>von Veränderung und als „Lernregisseure“.</a:t>
            </a:r>
          </a:p>
          <a:p>
            <a:endParaRPr lang="de-DE" dirty="0"/>
          </a:p>
          <a:p>
            <a:endParaRPr lang="de-DE" dirty="0"/>
          </a:p>
          <a:p>
            <a:endParaRPr lang="de-DE" dirty="0"/>
          </a:p>
        </p:txBody>
      </p:sp>
      <p:sp>
        <p:nvSpPr>
          <p:cNvPr id="22" name="Titel 1">
            <a:extLst>
              <a:ext uri="{FF2B5EF4-FFF2-40B4-BE49-F238E27FC236}">
                <a16:creationId xmlns:a16="http://schemas.microsoft.com/office/drawing/2014/main" id="{FDBB4DBD-A099-4FCF-8B6C-48F784359AB2}"/>
              </a:ext>
            </a:extLst>
          </p:cNvPr>
          <p:cNvSpPr>
            <a:spLocks noGrp="1"/>
          </p:cNvSpPr>
          <p:nvPr>
            <p:ph type="title"/>
          </p:nvPr>
        </p:nvSpPr>
        <p:spPr/>
        <p:txBody>
          <a:bodyPr>
            <a:normAutofit fontScale="90000"/>
          </a:bodyPr>
          <a:lstStyle/>
          <a:p>
            <a:r>
              <a:rPr lang="de-DE" b="1" dirty="0"/>
              <a:t>Was die Forschung über die wichtigsten Faktoren für Lernleistungen sagt</a:t>
            </a:r>
            <a:endParaRPr lang="de-DE" dirty="0"/>
          </a:p>
        </p:txBody>
      </p:sp>
      <p:sp>
        <p:nvSpPr>
          <p:cNvPr id="5" name="Foliennummernplatzhalter 4"/>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888D3-26FE-154D-8DFA-CBED39EF0B9D}"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Inhaltsplatzhalter 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907704" y="3429000"/>
            <a:ext cx="5275988" cy="2667539"/>
          </a:xfrm>
          <a:prstGeom prst="rect">
            <a:avLst/>
          </a:prstGeom>
          <a:solidFill>
            <a:srgbClr val="00B0F0"/>
          </a:solidFill>
        </p:spPr>
      </p:pic>
      <p:sp>
        <p:nvSpPr>
          <p:cNvPr id="2" name="Textfeld 1"/>
          <p:cNvSpPr txBox="1"/>
          <p:nvPr/>
        </p:nvSpPr>
        <p:spPr>
          <a:xfrm>
            <a:off x="1645966" y="3553352"/>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0,6</a:t>
            </a:r>
          </a:p>
        </p:txBody>
      </p:sp>
      <p:sp>
        <p:nvSpPr>
          <p:cNvPr id="7" name="Textfeld 6"/>
          <p:cNvSpPr txBox="1"/>
          <p:nvPr/>
        </p:nvSpPr>
        <p:spPr>
          <a:xfrm>
            <a:off x="1641529" y="3873429"/>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0,5</a:t>
            </a:r>
          </a:p>
        </p:txBody>
      </p:sp>
      <p:sp>
        <p:nvSpPr>
          <p:cNvPr id="10" name="Textfeld 9"/>
          <p:cNvSpPr txBox="1"/>
          <p:nvPr/>
        </p:nvSpPr>
        <p:spPr>
          <a:xfrm>
            <a:off x="1642242" y="4211591"/>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0,4</a:t>
            </a:r>
          </a:p>
        </p:txBody>
      </p:sp>
      <p:sp>
        <p:nvSpPr>
          <p:cNvPr id="11" name="Textfeld 10"/>
          <p:cNvSpPr txBox="1"/>
          <p:nvPr/>
        </p:nvSpPr>
        <p:spPr>
          <a:xfrm>
            <a:off x="1645966" y="4598439"/>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0,3</a:t>
            </a:r>
          </a:p>
        </p:txBody>
      </p:sp>
      <p:sp>
        <p:nvSpPr>
          <p:cNvPr id="12" name="Textfeld 11"/>
          <p:cNvSpPr txBox="1"/>
          <p:nvPr/>
        </p:nvSpPr>
        <p:spPr>
          <a:xfrm>
            <a:off x="1639785" y="4954136"/>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0,2</a:t>
            </a:r>
          </a:p>
        </p:txBody>
      </p:sp>
      <p:sp>
        <p:nvSpPr>
          <p:cNvPr id="13" name="Textfeld 12"/>
          <p:cNvSpPr txBox="1"/>
          <p:nvPr/>
        </p:nvSpPr>
        <p:spPr>
          <a:xfrm>
            <a:off x="1631627" y="5314061"/>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0,1</a:t>
            </a:r>
          </a:p>
        </p:txBody>
      </p:sp>
      <p:sp>
        <p:nvSpPr>
          <p:cNvPr id="14" name="Textfeld 13"/>
          <p:cNvSpPr txBox="1"/>
          <p:nvPr/>
        </p:nvSpPr>
        <p:spPr>
          <a:xfrm>
            <a:off x="1752974" y="5673984"/>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a:t>
            </a:r>
          </a:p>
        </p:txBody>
      </p:sp>
      <p:sp>
        <p:nvSpPr>
          <p:cNvPr id="15" name="Textfeld 14"/>
          <p:cNvSpPr txBox="1"/>
          <p:nvPr/>
        </p:nvSpPr>
        <p:spPr>
          <a:xfrm>
            <a:off x="4340657" y="5965734"/>
            <a:ext cx="10051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rgbClr val="002060"/>
                </a:solidFill>
                <a:effectLst/>
                <a:uLnTx/>
                <a:uFillTx/>
                <a:latin typeface="Calibri"/>
                <a:ea typeface="+mn-ea"/>
                <a:cs typeface="Arial" pitchFamily="34" charset="0"/>
              </a:rPr>
              <a:t>Effektstärke</a:t>
            </a:r>
          </a:p>
        </p:txBody>
      </p:sp>
      <p:sp>
        <p:nvSpPr>
          <p:cNvPr id="16" name="Textfeld 15"/>
          <p:cNvSpPr txBox="1"/>
          <p:nvPr/>
        </p:nvSpPr>
        <p:spPr>
          <a:xfrm rot="16200000">
            <a:off x="2279733" y="5154512"/>
            <a:ext cx="8354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Lehrer </a:t>
            </a:r>
          </a:p>
        </p:txBody>
      </p:sp>
      <p:sp>
        <p:nvSpPr>
          <p:cNvPr id="17" name="Textfeld 16"/>
          <p:cNvSpPr txBox="1"/>
          <p:nvPr/>
        </p:nvSpPr>
        <p:spPr>
          <a:xfrm rot="16200000">
            <a:off x="3216759" y="5126350"/>
            <a:ext cx="8226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Lehren</a:t>
            </a:r>
          </a:p>
        </p:txBody>
      </p:sp>
      <p:sp>
        <p:nvSpPr>
          <p:cNvPr id="18" name="Textfeld 17"/>
          <p:cNvSpPr txBox="1"/>
          <p:nvPr/>
        </p:nvSpPr>
        <p:spPr>
          <a:xfrm rot="16200000">
            <a:off x="4144541" y="5230020"/>
            <a:ext cx="7777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Lerner</a:t>
            </a:r>
          </a:p>
        </p:txBody>
      </p:sp>
      <p:sp>
        <p:nvSpPr>
          <p:cNvPr id="19" name="Textfeld 18"/>
          <p:cNvSpPr txBox="1"/>
          <p:nvPr/>
        </p:nvSpPr>
        <p:spPr>
          <a:xfrm rot="16200000">
            <a:off x="4802485" y="5229209"/>
            <a:ext cx="12698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Zuhause </a:t>
            </a:r>
          </a:p>
        </p:txBody>
      </p:sp>
      <p:sp>
        <p:nvSpPr>
          <p:cNvPr id="20" name="Textfeld 19"/>
          <p:cNvSpPr txBox="1"/>
          <p:nvPr/>
        </p:nvSpPr>
        <p:spPr>
          <a:xfrm rot="16200000">
            <a:off x="5969613" y="5193424"/>
            <a:ext cx="8098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Schule</a:t>
            </a:r>
          </a:p>
        </p:txBody>
      </p:sp>
    </p:spTree>
    <p:extLst>
      <p:ext uri="{BB962C8B-B14F-4D97-AF65-F5344CB8AC3E}">
        <p14:creationId xmlns:p14="http://schemas.microsoft.com/office/powerpoint/2010/main" val="24189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19F9EB-8034-D44B-968A-E7E93C0882EF}"/>
              </a:ext>
            </a:extLst>
          </p:cNvPr>
          <p:cNvSpPr>
            <a:spLocks noGrp="1"/>
          </p:cNvSpPr>
          <p:nvPr>
            <p:ph type="body" sz="quarter" idx="13"/>
          </p:nvPr>
        </p:nvSpPr>
        <p:spPr/>
        <p:txBody>
          <a:bodyPr/>
          <a:lstStyle/>
          <a:p>
            <a:pPr marL="0" indent="0">
              <a:buNone/>
            </a:pPr>
            <a:r>
              <a:rPr lang="de-DE" sz="2400" b="1" dirty="0">
                <a:solidFill>
                  <a:srgbClr val="002060"/>
                </a:solidFill>
              </a:rPr>
              <a:t>Effektgrößen für Lehrkraft als „</a:t>
            </a:r>
            <a:r>
              <a:rPr lang="de-DE" sz="2400" b="1" dirty="0" err="1">
                <a:solidFill>
                  <a:srgbClr val="002060"/>
                </a:solidFill>
              </a:rPr>
              <a:t>activator</a:t>
            </a:r>
            <a:r>
              <a:rPr lang="de-DE" sz="2400" b="1" dirty="0">
                <a:solidFill>
                  <a:srgbClr val="002060"/>
                </a:solidFill>
              </a:rPr>
              <a:t>“ und  „</a:t>
            </a:r>
            <a:r>
              <a:rPr lang="de-DE" sz="2400" b="1" dirty="0" err="1">
                <a:solidFill>
                  <a:srgbClr val="002060"/>
                </a:solidFill>
              </a:rPr>
              <a:t>facilitator</a:t>
            </a:r>
            <a:r>
              <a:rPr lang="de-DE" sz="2400" b="1" dirty="0">
                <a:solidFill>
                  <a:srgbClr val="002060"/>
                </a:solidFill>
              </a:rPr>
              <a:t>“</a:t>
            </a:r>
          </a:p>
          <a:p>
            <a:pPr marL="0" indent="0">
              <a:buNone/>
            </a:pPr>
            <a:endParaRPr lang="de-DE" dirty="0"/>
          </a:p>
        </p:txBody>
      </p:sp>
      <p:sp>
        <p:nvSpPr>
          <p:cNvPr id="3" name="Titel 2">
            <a:extLst>
              <a:ext uri="{FF2B5EF4-FFF2-40B4-BE49-F238E27FC236}">
                <a16:creationId xmlns:a16="http://schemas.microsoft.com/office/drawing/2014/main" id="{39DE8E8F-069C-534B-8B24-B1E14227B543}"/>
              </a:ext>
            </a:extLst>
          </p:cNvPr>
          <p:cNvSpPr>
            <a:spLocks noGrp="1"/>
          </p:cNvSpPr>
          <p:nvPr>
            <p:ph type="title"/>
          </p:nvPr>
        </p:nvSpPr>
        <p:spPr/>
        <p:txBody>
          <a:bodyPr>
            <a:normAutofit fontScale="90000"/>
          </a:bodyPr>
          <a:lstStyle/>
          <a:p>
            <a:r>
              <a:rPr lang="de-DE" b="1" dirty="0">
                <a:solidFill>
                  <a:prstClr val="white"/>
                </a:solidFill>
              </a:rPr>
              <a:t>Was die Forschung über die wichtigsten Faktoren für Lernleistungen sagt</a:t>
            </a:r>
            <a:endParaRPr lang="de-DE" dirty="0"/>
          </a:p>
        </p:txBody>
      </p:sp>
      <p:graphicFrame>
        <p:nvGraphicFramePr>
          <p:cNvPr id="4" name="Tabelle 4">
            <a:extLst>
              <a:ext uri="{FF2B5EF4-FFF2-40B4-BE49-F238E27FC236}">
                <a16:creationId xmlns:a16="http://schemas.microsoft.com/office/drawing/2014/main" id="{D3EBE048-E3DB-0D49-BC37-D4DCA06C4BBC}"/>
              </a:ext>
            </a:extLst>
          </p:cNvPr>
          <p:cNvGraphicFramePr>
            <a:graphicFrameLocks noGrp="1"/>
          </p:cNvGraphicFramePr>
          <p:nvPr/>
        </p:nvGraphicFramePr>
        <p:xfrm>
          <a:off x="539552" y="1844824"/>
          <a:ext cx="8064895" cy="3888432"/>
        </p:xfrm>
        <a:graphic>
          <a:graphicData uri="http://schemas.openxmlformats.org/drawingml/2006/table">
            <a:tbl>
              <a:tblPr firstRow="1" bandRow="1">
                <a:tableStyleId>{7DF18680-E054-41AD-8BC1-D1AEF772440D}</a:tableStyleId>
              </a:tblPr>
              <a:tblGrid>
                <a:gridCol w="3540087">
                  <a:extLst>
                    <a:ext uri="{9D8B030D-6E8A-4147-A177-3AD203B41FA5}">
                      <a16:colId xmlns:a16="http://schemas.microsoft.com/office/drawing/2014/main" val="3518399387"/>
                    </a:ext>
                  </a:extLst>
                </a:gridCol>
                <a:gridCol w="677889">
                  <a:extLst>
                    <a:ext uri="{9D8B030D-6E8A-4147-A177-3AD203B41FA5}">
                      <a16:colId xmlns:a16="http://schemas.microsoft.com/office/drawing/2014/main" val="11058173"/>
                    </a:ext>
                  </a:extLst>
                </a:gridCol>
                <a:gridCol w="3198919">
                  <a:extLst>
                    <a:ext uri="{9D8B030D-6E8A-4147-A177-3AD203B41FA5}">
                      <a16:colId xmlns:a16="http://schemas.microsoft.com/office/drawing/2014/main" val="2195179416"/>
                    </a:ext>
                  </a:extLst>
                </a:gridCol>
                <a:gridCol w="648000">
                  <a:extLst>
                    <a:ext uri="{9D8B030D-6E8A-4147-A177-3AD203B41FA5}">
                      <a16:colId xmlns:a16="http://schemas.microsoft.com/office/drawing/2014/main" val="2754802340"/>
                    </a:ext>
                  </a:extLst>
                </a:gridCol>
              </a:tblGrid>
              <a:tr h="486054">
                <a:tc>
                  <a:txBody>
                    <a:bodyPr/>
                    <a:lstStyle/>
                    <a:p>
                      <a:pPr algn="l"/>
                      <a:r>
                        <a:rPr lang="de-DE" sz="2000" dirty="0">
                          <a:solidFill>
                            <a:schemeClr val="bg1"/>
                          </a:solidFill>
                        </a:rPr>
                        <a:t>Lehrkraft als „</a:t>
                      </a:r>
                      <a:r>
                        <a:rPr lang="de-DE" sz="2000" dirty="0" err="1">
                          <a:solidFill>
                            <a:schemeClr val="bg1"/>
                          </a:solidFill>
                        </a:rPr>
                        <a:t>activator</a:t>
                      </a:r>
                      <a:r>
                        <a:rPr lang="de-DE" sz="2000" dirty="0">
                          <a:solidFill>
                            <a:schemeClr val="bg1"/>
                          </a:solidFill>
                        </a:rPr>
                        <a:t>“</a:t>
                      </a:r>
                    </a:p>
                  </a:txBody>
                  <a:tcPr/>
                </a:tc>
                <a:tc>
                  <a:txBody>
                    <a:bodyPr/>
                    <a:lstStyle/>
                    <a:p>
                      <a:pPr algn="l"/>
                      <a:r>
                        <a:rPr lang="de-DE" sz="2000" dirty="0"/>
                        <a:t>d</a:t>
                      </a:r>
                    </a:p>
                  </a:txBody>
                  <a:tcPr/>
                </a:tc>
                <a:tc>
                  <a:txBody>
                    <a:bodyPr/>
                    <a:lstStyle/>
                    <a:p>
                      <a:pPr algn="l"/>
                      <a:r>
                        <a:rPr lang="de-DE" sz="2000" dirty="0"/>
                        <a:t>Lehrkraft als „</a:t>
                      </a:r>
                      <a:r>
                        <a:rPr lang="de-DE" sz="2000" dirty="0" err="1"/>
                        <a:t>facilitator</a:t>
                      </a:r>
                      <a:r>
                        <a:rPr lang="de-DE" sz="2000" dirty="0"/>
                        <a:t>“</a:t>
                      </a:r>
                    </a:p>
                  </a:txBody>
                  <a:tcPr/>
                </a:tc>
                <a:tc>
                  <a:txBody>
                    <a:bodyPr/>
                    <a:lstStyle/>
                    <a:p>
                      <a:pPr algn="l"/>
                      <a:r>
                        <a:rPr lang="de-DE" sz="2000" dirty="0"/>
                        <a:t>d</a:t>
                      </a:r>
                    </a:p>
                  </a:txBody>
                  <a:tcPr/>
                </a:tc>
                <a:extLst>
                  <a:ext uri="{0D108BD9-81ED-4DB2-BD59-A6C34878D82A}">
                    <a16:rowId xmlns:a16="http://schemas.microsoft.com/office/drawing/2014/main" val="4118354325"/>
                  </a:ext>
                </a:extLst>
              </a:tr>
              <a:tr h="486054">
                <a:tc>
                  <a:txBody>
                    <a:bodyPr/>
                    <a:lstStyle/>
                    <a:p>
                      <a:pPr algn="l"/>
                      <a:r>
                        <a:rPr lang="de-DE" sz="1800" b="1" dirty="0">
                          <a:solidFill>
                            <a:schemeClr val="tx1"/>
                          </a:solidFill>
                        </a:rPr>
                        <a:t>Qualität des Lehrens </a:t>
                      </a:r>
                    </a:p>
                  </a:txBody>
                  <a:tcPr/>
                </a:tc>
                <a:tc>
                  <a:txBody>
                    <a:bodyPr/>
                    <a:lstStyle/>
                    <a:p>
                      <a:pPr algn="l"/>
                      <a:r>
                        <a:rPr lang="de-DE" b="1" dirty="0"/>
                        <a:t>0.77</a:t>
                      </a:r>
                    </a:p>
                  </a:txBody>
                  <a:tcPr/>
                </a:tc>
                <a:tc>
                  <a:txBody>
                    <a:bodyPr/>
                    <a:lstStyle/>
                    <a:p>
                      <a:pPr algn="l"/>
                      <a:r>
                        <a:rPr lang="de-DE" b="1" dirty="0"/>
                        <a:t>Klassen verkleinern</a:t>
                      </a:r>
                    </a:p>
                  </a:txBody>
                  <a:tcPr/>
                </a:tc>
                <a:tc>
                  <a:txBody>
                    <a:bodyPr/>
                    <a:lstStyle/>
                    <a:p>
                      <a:pPr algn="l"/>
                      <a:r>
                        <a:rPr lang="de-DE" b="1" dirty="0"/>
                        <a:t>0.23</a:t>
                      </a:r>
                    </a:p>
                  </a:txBody>
                  <a:tcPr/>
                </a:tc>
                <a:extLst>
                  <a:ext uri="{0D108BD9-81ED-4DB2-BD59-A6C34878D82A}">
                    <a16:rowId xmlns:a16="http://schemas.microsoft.com/office/drawing/2014/main" val="1897489497"/>
                  </a:ext>
                </a:extLst>
              </a:tr>
              <a:tr h="486054">
                <a:tc>
                  <a:txBody>
                    <a:bodyPr/>
                    <a:lstStyle/>
                    <a:p>
                      <a:pPr algn="l"/>
                      <a:r>
                        <a:rPr lang="de-DE" b="1" dirty="0"/>
                        <a:t>Reziprokes Lehren</a:t>
                      </a:r>
                    </a:p>
                  </a:txBody>
                  <a:tcPr/>
                </a:tc>
                <a:tc>
                  <a:txBody>
                    <a:bodyPr/>
                    <a:lstStyle/>
                    <a:p>
                      <a:pPr algn="l"/>
                      <a:r>
                        <a:rPr lang="de-DE" b="1" dirty="0"/>
                        <a:t>0.74</a:t>
                      </a:r>
                    </a:p>
                  </a:txBody>
                  <a:tcPr/>
                </a:tc>
                <a:tc>
                  <a:txBody>
                    <a:bodyPr/>
                    <a:lstStyle/>
                    <a:p>
                      <a:pPr algn="l"/>
                      <a:r>
                        <a:rPr lang="de-DE" b="1" dirty="0"/>
                        <a:t>Simulationen und Spiele</a:t>
                      </a:r>
                    </a:p>
                  </a:txBody>
                  <a:tcPr/>
                </a:tc>
                <a:tc>
                  <a:txBody>
                    <a:bodyPr/>
                    <a:lstStyle/>
                    <a:p>
                      <a:pPr algn="l"/>
                      <a:r>
                        <a:rPr lang="de-DE" b="1" dirty="0"/>
                        <a:t>0.32</a:t>
                      </a:r>
                    </a:p>
                  </a:txBody>
                  <a:tcPr/>
                </a:tc>
                <a:extLst>
                  <a:ext uri="{0D108BD9-81ED-4DB2-BD59-A6C34878D82A}">
                    <a16:rowId xmlns:a16="http://schemas.microsoft.com/office/drawing/2014/main" val="2427100519"/>
                  </a:ext>
                </a:extLst>
              </a:tr>
              <a:tr h="486054">
                <a:tc>
                  <a:txBody>
                    <a:bodyPr/>
                    <a:lstStyle/>
                    <a:p>
                      <a:pPr algn="l"/>
                      <a:r>
                        <a:rPr lang="de-DE" b="1" dirty="0"/>
                        <a:t>Feedback geben</a:t>
                      </a:r>
                    </a:p>
                  </a:txBody>
                  <a:tcPr/>
                </a:tc>
                <a:tc>
                  <a:txBody>
                    <a:bodyPr/>
                    <a:lstStyle/>
                    <a:p>
                      <a:pPr algn="l"/>
                      <a:r>
                        <a:rPr lang="de-DE" b="1" dirty="0"/>
                        <a:t>0.72</a:t>
                      </a:r>
                    </a:p>
                  </a:txBody>
                  <a:tcPr/>
                </a:tc>
                <a:tc>
                  <a:txBody>
                    <a:bodyPr/>
                    <a:lstStyle/>
                    <a:p>
                      <a:pPr algn="l"/>
                      <a:r>
                        <a:rPr lang="de-DE" b="1" dirty="0"/>
                        <a:t>Forschendes Lernen</a:t>
                      </a:r>
                    </a:p>
                  </a:txBody>
                  <a:tcPr/>
                </a:tc>
                <a:tc>
                  <a:txBody>
                    <a:bodyPr/>
                    <a:lstStyle/>
                    <a:p>
                      <a:pPr algn="l"/>
                      <a:r>
                        <a:rPr lang="de-DE" b="1" dirty="0"/>
                        <a:t>0.31</a:t>
                      </a:r>
                    </a:p>
                  </a:txBody>
                  <a:tcPr/>
                </a:tc>
                <a:extLst>
                  <a:ext uri="{0D108BD9-81ED-4DB2-BD59-A6C34878D82A}">
                    <a16:rowId xmlns:a16="http://schemas.microsoft.com/office/drawing/2014/main" val="3409366583"/>
                  </a:ext>
                </a:extLst>
              </a:tr>
              <a:tr h="486054">
                <a:tc>
                  <a:txBody>
                    <a:bodyPr/>
                    <a:lstStyle/>
                    <a:p>
                      <a:pPr algn="l"/>
                      <a:r>
                        <a:rPr lang="de-DE" b="1" dirty="0"/>
                        <a:t>Lehrer-Schüler-Verhältnis</a:t>
                      </a:r>
                    </a:p>
                  </a:txBody>
                  <a:tcPr/>
                </a:tc>
                <a:tc>
                  <a:txBody>
                    <a:bodyPr/>
                    <a:lstStyle/>
                    <a:p>
                      <a:pPr algn="l"/>
                      <a:r>
                        <a:rPr lang="de-DE" b="1" dirty="0"/>
                        <a:t>0.72</a:t>
                      </a:r>
                    </a:p>
                  </a:txBody>
                  <a:tcPr/>
                </a:tc>
                <a:tc>
                  <a:txBody>
                    <a:bodyPr/>
                    <a:lstStyle/>
                    <a:p>
                      <a:pPr algn="l"/>
                      <a:r>
                        <a:rPr lang="de-DE" b="1" dirty="0"/>
                        <a:t>Individualisiertes Lernen </a:t>
                      </a:r>
                    </a:p>
                  </a:txBody>
                  <a:tcPr/>
                </a:tc>
                <a:tc>
                  <a:txBody>
                    <a:bodyPr/>
                    <a:lstStyle/>
                    <a:p>
                      <a:pPr algn="l"/>
                      <a:r>
                        <a:rPr lang="de-DE" b="1" dirty="0"/>
                        <a:t>0.20</a:t>
                      </a:r>
                    </a:p>
                  </a:txBody>
                  <a:tcPr/>
                </a:tc>
                <a:extLst>
                  <a:ext uri="{0D108BD9-81ED-4DB2-BD59-A6C34878D82A}">
                    <a16:rowId xmlns:a16="http://schemas.microsoft.com/office/drawing/2014/main" val="2044679755"/>
                  </a:ext>
                </a:extLst>
              </a:tr>
              <a:tr h="486054">
                <a:tc>
                  <a:txBody>
                    <a:bodyPr/>
                    <a:lstStyle/>
                    <a:p>
                      <a:pPr algn="l"/>
                      <a:r>
                        <a:rPr lang="de-DE" b="1" dirty="0"/>
                        <a:t>Metakognitive Strategien</a:t>
                      </a:r>
                    </a:p>
                  </a:txBody>
                  <a:tcPr/>
                </a:tc>
                <a:tc>
                  <a:txBody>
                    <a:bodyPr/>
                    <a:lstStyle/>
                    <a:p>
                      <a:pPr algn="l"/>
                      <a:r>
                        <a:rPr lang="de-DE" b="1" dirty="0"/>
                        <a:t>0.67</a:t>
                      </a:r>
                    </a:p>
                  </a:txBody>
                  <a:tcPr/>
                </a:tc>
                <a:tc>
                  <a:txBody>
                    <a:bodyPr/>
                    <a:lstStyle/>
                    <a:p>
                      <a:pPr algn="l"/>
                      <a:r>
                        <a:rPr lang="de-DE" b="1" dirty="0"/>
                        <a:t>Problemorientiertes Lernen</a:t>
                      </a:r>
                    </a:p>
                  </a:txBody>
                  <a:tcPr/>
                </a:tc>
                <a:tc>
                  <a:txBody>
                    <a:bodyPr/>
                    <a:lstStyle/>
                    <a:p>
                      <a:pPr algn="l"/>
                      <a:r>
                        <a:rPr lang="de-DE" b="1" dirty="0"/>
                        <a:t>0.15</a:t>
                      </a:r>
                    </a:p>
                  </a:txBody>
                  <a:tcPr/>
                </a:tc>
                <a:extLst>
                  <a:ext uri="{0D108BD9-81ED-4DB2-BD59-A6C34878D82A}">
                    <a16:rowId xmlns:a16="http://schemas.microsoft.com/office/drawing/2014/main" val="1065187444"/>
                  </a:ext>
                </a:extLst>
              </a:tr>
              <a:tr h="486054">
                <a:tc>
                  <a:txBody>
                    <a:bodyPr/>
                    <a:lstStyle/>
                    <a:p>
                      <a:pPr algn="l"/>
                      <a:r>
                        <a:rPr lang="de-DE" b="1" dirty="0"/>
                        <a:t>Direkte Instruktion </a:t>
                      </a:r>
                    </a:p>
                  </a:txBody>
                  <a:tcPr/>
                </a:tc>
                <a:tc>
                  <a:txBody>
                    <a:bodyPr/>
                    <a:lstStyle/>
                    <a:p>
                      <a:pPr algn="l"/>
                      <a:r>
                        <a:rPr lang="de-DE" b="1" dirty="0"/>
                        <a:t>0.59</a:t>
                      </a:r>
                    </a:p>
                  </a:txBody>
                  <a:tcPr/>
                </a:tc>
                <a:tc>
                  <a:txBody>
                    <a:bodyPr/>
                    <a:lstStyle/>
                    <a:p>
                      <a:pPr algn="l"/>
                      <a:r>
                        <a:rPr lang="de-DE" b="1" dirty="0"/>
                        <a:t>Homogene Lerngruppen</a:t>
                      </a:r>
                    </a:p>
                  </a:txBody>
                  <a:tcPr/>
                </a:tc>
                <a:tc>
                  <a:txBody>
                    <a:bodyPr/>
                    <a:lstStyle/>
                    <a:p>
                      <a:pPr algn="l"/>
                      <a:r>
                        <a:rPr lang="de-DE" b="1" dirty="0"/>
                        <a:t>0.11</a:t>
                      </a:r>
                    </a:p>
                  </a:txBody>
                  <a:tcPr/>
                </a:tc>
                <a:extLst>
                  <a:ext uri="{0D108BD9-81ED-4DB2-BD59-A6C34878D82A}">
                    <a16:rowId xmlns:a16="http://schemas.microsoft.com/office/drawing/2014/main" val="3639339186"/>
                  </a:ext>
                </a:extLst>
              </a:tr>
              <a:tr h="486054">
                <a:tc>
                  <a:txBody>
                    <a:bodyPr/>
                    <a:lstStyle/>
                    <a:p>
                      <a:pPr algn="l"/>
                      <a:r>
                        <a:rPr lang="de-DE" b="1" dirty="0"/>
                        <a:t>Hohe Ziele</a:t>
                      </a:r>
                    </a:p>
                  </a:txBody>
                  <a:tcPr/>
                </a:tc>
                <a:tc>
                  <a:txBody>
                    <a:bodyPr/>
                    <a:lstStyle/>
                    <a:p>
                      <a:pPr algn="l"/>
                      <a:r>
                        <a:rPr lang="de-DE" b="1" dirty="0"/>
                        <a:t>0.56</a:t>
                      </a:r>
                    </a:p>
                  </a:txBody>
                  <a:tcPr/>
                </a:tc>
                <a:tc>
                  <a:txBody>
                    <a:bodyPr/>
                    <a:lstStyle/>
                    <a:p>
                      <a:pPr algn="l"/>
                      <a:r>
                        <a:rPr lang="de-DE" b="1" dirty="0"/>
                        <a:t>Induktives Lehren</a:t>
                      </a:r>
                    </a:p>
                  </a:txBody>
                  <a:tcPr/>
                </a:tc>
                <a:tc>
                  <a:txBody>
                    <a:bodyPr/>
                    <a:lstStyle/>
                    <a:p>
                      <a:pPr algn="l"/>
                      <a:r>
                        <a:rPr lang="de-DE" b="1" dirty="0"/>
                        <a:t>0.06</a:t>
                      </a:r>
                    </a:p>
                  </a:txBody>
                  <a:tcPr/>
                </a:tc>
                <a:extLst>
                  <a:ext uri="{0D108BD9-81ED-4DB2-BD59-A6C34878D82A}">
                    <a16:rowId xmlns:a16="http://schemas.microsoft.com/office/drawing/2014/main" val="3725156571"/>
                  </a:ext>
                </a:extLst>
              </a:tr>
            </a:tbl>
          </a:graphicData>
        </a:graphic>
      </p:graphicFrame>
      <p:sp>
        <p:nvSpPr>
          <p:cNvPr id="5" name="Textfeld 4">
            <a:extLst>
              <a:ext uri="{FF2B5EF4-FFF2-40B4-BE49-F238E27FC236}">
                <a16:creationId xmlns:a16="http://schemas.microsoft.com/office/drawing/2014/main" id="{975B0795-22B5-BE44-8F81-C64E58829971}"/>
              </a:ext>
            </a:extLst>
          </p:cNvPr>
          <p:cNvSpPr txBox="1"/>
          <p:nvPr/>
        </p:nvSpPr>
        <p:spPr>
          <a:xfrm>
            <a:off x="555741" y="5877272"/>
            <a:ext cx="4149277" cy="369332"/>
          </a:xfrm>
          <a:prstGeom prst="rect">
            <a:avLst/>
          </a:prstGeom>
          <a:noFill/>
        </p:spPr>
        <p:txBody>
          <a:bodyPr wrap="none" rtlCol="0">
            <a:spAutoFit/>
          </a:bodyPr>
          <a:lstStyle/>
          <a:p>
            <a:r>
              <a:rPr lang="de-DE" dirty="0"/>
              <a:t>Quelle: John Hattie, Visible Learning, 2009</a:t>
            </a:r>
          </a:p>
        </p:txBody>
      </p:sp>
    </p:spTree>
    <p:extLst>
      <p:ext uri="{BB962C8B-B14F-4D97-AF65-F5344CB8AC3E}">
        <p14:creationId xmlns:p14="http://schemas.microsoft.com/office/powerpoint/2010/main" val="312727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F5661-C73F-EA3C-4718-2209B4CABDDB}"/>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37184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C3F90-05B0-0068-544E-AB1064A753E1}"/>
              </a:ext>
            </a:extLst>
          </p:cNvPr>
          <p:cNvSpPr>
            <a:spLocks noGrp="1"/>
          </p:cNvSpPr>
          <p:nvPr>
            <p:ph type="title"/>
          </p:nvPr>
        </p:nvSpPr>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Effektives Unterrichten: Die ‚Kognitive Meister-lehre‘ und die ‚Zone der nächsten Entwicklung‘ </a:t>
              </a:r>
              <a:endParaRPr lang="de-DE" sz="3200" b="1" kern="12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0762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1263C0-0C89-A347-9FC8-A4D07905E77E}"/>
              </a:ext>
            </a:extLst>
          </p:cNvPr>
          <p:cNvSpPr>
            <a:spLocks noGrp="1"/>
          </p:cNvSpPr>
          <p:nvPr>
            <p:ph type="title"/>
          </p:nvPr>
        </p:nvSpPr>
        <p:spPr>
          <a:xfrm>
            <a:off x="323528" y="10990"/>
            <a:ext cx="8820472" cy="1060287"/>
          </a:xfrm>
        </p:spPr>
        <p:txBody>
          <a:bodyPr>
            <a:normAutofit fontScale="90000"/>
          </a:bodyPr>
          <a:lstStyle/>
          <a:p>
            <a:r>
              <a:rPr lang="en-US" b="1" dirty="0"/>
              <a:t>Das </a:t>
            </a:r>
            <a:r>
              <a:rPr lang="en-US" b="1" dirty="0" err="1"/>
              <a:t>BaCuLit</a:t>
            </a:r>
            <a:r>
              <a:rPr lang="en-US" b="1" dirty="0"/>
              <a:t>-Modell </a:t>
            </a:r>
            <a:r>
              <a:rPr lang="en-US" b="1" dirty="0" err="1"/>
              <a:t>für</a:t>
            </a:r>
            <a:r>
              <a:rPr lang="en-US" b="1" dirty="0"/>
              <a:t> e</a:t>
            </a:r>
            <a:r>
              <a:rPr lang="de-DE" b="1" dirty="0" err="1"/>
              <a:t>ffektives</a:t>
            </a:r>
            <a:r>
              <a:rPr lang="de-DE" b="1" dirty="0"/>
              <a:t> Unterrichten: Die</a:t>
            </a:r>
            <a:r>
              <a:rPr lang="en-US" b="1" dirty="0"/>
              <a:t> „Zone der </a:t>
            </a:r>
            <a:r>
              <a:rPr lang="en-US" b="1" dirty="0" err="1"/>
              <a:t>nächsten</a:t>
            </a:r>
            <a:r>
              <a:rPr lang="en-US" b="1" dirty="0"/>
              <a:t> </a:t>
            </a:r>
            <a:r>
              <a:rPr lang="en-US" b="1" dirty="0" err="1"/>
              <a:t>Entwicklung</a:t>
            </a:r>
            <a:r>
              <a:rPr lang="en-US" b="1" dirty="0"/>
              <a:t>“  </a:t>
            </a:r>
            <a:r>
              <a:rPr lang="en-US" b="1" dirty="0" err="1"/>
              <a:t>nach</a:t>
            </a:r>
            <a:r>
              <a:rPr lang="en-US" b="1" dirty="0"/>
              <a:t> L.S. </a:t>
            </a:r>
            <a:r>
              <a:rPr lang="en-US" b="1" dirty="0" err="1"/>
              <a:t>Wygotski</a:t>
            </a:r>
            <a:endParaRPr lang="de-DE" dirty="0"/>
          </a:p>
        </p:txBody>
      </p:sp>
      <p:grpSp>
        <p:nvGrpSpPr>
          <p:cNvPr id="4" name="Gruppieren 3">
            <a:extLst>
              <a:ext uri="{FF2B5EF4-FFF2-40B4-BE49-F238E27FC236}">
                <a16:creationId xmlns:a16="http://schemas.microsoft.com/office/drawing/2014/main" id="{D987DB9A-2472-184A-A4C0-9CEB6AD49873}"/>
              </a:ext>
            </a:extLst>
          </p:cNvPr>
          <p:cNvGrpSpPr/>
          <p:nvPr/>
        </p:nvGrpSpPr>
        <p:grpSpPr>
          <a:xfrm>
            <a:off x="1237521" y="1429966"/>
            <a:ext cx="5823748" cy="4560418"/>
            <a:chOff x="1237521" y="1429966"/>
            <a:chExt cx="5823748" cy="4560418"/>
          </a:xfrm>
        </p:grpSpPr>
        <p:sp>
          <p:nvSpPr>
            <p:cNvPr id="5" name="Textfeld 4">
              <a:extLst>
                <a:ext uri="{FF2B5EF4-FFF2-40B4-BE49-F238E27FC236}">
                  <a16:creationId xmlns:a16="http://schemas.microsoft.com/office/drawing/2014/main" id="{F20FD2EB-7A43-264A-AE29-B3B4A06A2007}"/>
                </a:ext>
              </a:extLst>
            </p:cNvPr>
            <p:cNvSpPr txBox="1"/>
            <p:nvPr/>
          </p:nvSpPr>
          <p:spPr>
            <a:xfrm>
              <a:off x="2069718" y="1924214"/>
              <a:ext cx="244169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C0504D">
                      <a:lumMod val="75000"/>
                    </a:srgbClr>
                  </a:solidFill>
                  <a:effectLst/>
                  <a:uLnTx/>
                  <a:uFillTx/>
                  <a:latin typeface="Arial" pitchFamily="34" charset="0"/>
                  <a:ea typeface="+mn-ea"/>
                  <a:cs typeface="Arial" pitchFamily="34" charset="0"/>
                </a:rPr>
                <a:t>Unerreichbare Fähigkeiten</a:t>
              </a:r>
            </a:p>
          </p:txBody>
        </p:sp>
        <p:sp>
          <p:nvSpPr>
            <p:cNvPr id="6" name="Textfeld 5">
              <a:extLst>
                <a:ext uri="{FF2B5EF4-FFF2-40B4-BE49-F238E27FC236}">
                  <a16:creationId xmlns:a16="http://schemas.microsoft.com/office/drawing/2014/main" id="{060EB8A1-E1A2-074B-A994-31962976C513}"/>
                </a:ext>
              </a:extLst>
            </p:cNvPr>
            <p:cNvSpPr txBox="1"/>
            <p:nvPr/>
          </p:nvSpPr>
          <p:spPr>
            <a:xfrm>
              <a:off x="4978648" y="4426799"/>
              <a:ext cx="20826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C0504D">
                      <a:lumMod val="75000"/>
                    </a:srgbClr>
                  </a:solidFill>
                  <a:effectLst/>
                  <a:uLnTx/>
                  <a:uFillTx/>
                  <a:latin typeface="Arial" pitchFamily="34" charset="0"/>
                  <a:ea typeface="+mn-ea"/>
                  <a:cs typeface="Arial" pitchFamily="34" charset="0"/>
                </a:rPr>
                <a:t>Derzeitige Fähigkeiten</a:t>
              </a:r>
            </a:p>
          </p:txBody>
        </p:sp>
        <p:sp>
          <p:nvSpPr>
            <p:cNvPr id="7" name="Textfeld 6">
              <a:extLst>
                <a:ext uri="{FF2B5EF4-FFF2-40B4-BE49-F238E27FC236}">
                  <a16:creationId xmlns:a16="http://schemas.microsoft.com/office/drawing/2014/main" id="{3D8AAF36-044D-EB45-816B-5CAA5A086D96}"/>
                </a:ext>
              </a:extLst>
            </p:cNvPr>
            <p:cNvSpPr txBox="1"/>
            <p:nvPr/>
          </p:nvSpPr>
          <p:spPr>
            <a:xfrm>
              <a:off x="3298031" y="5713385"/>
              <a:ext cx="25058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Zone der nächsten Entwicklung</a:t>
              </a:r>
            </a:p>
          </p:txBody>
        </p:sp>
        <p:cxnSp>
          <p:nvCxnSpPr>
            <p:cNvPr id="8" name="Gerade Verbindung 7">
              <a:extLst>
                <a:ext uri="{FF2B5EF4-FFF2-40B4-BE49-F238E27FC236}">
                  <a16:creationId xmlns:a16="http://schemas.microsoft.com/office/drawing/2014/main" id="{EFF78C40-ADF6-4144-B409-F8FFD2B39C57}"/>
                </a:ext>
              </a:extLst>
            </p:cNvPr>
            <p:cNvCxnSpPr/>
            <p:nvPr/>
          </p:nvCxnSpPr>
          <p:spPr>
            <a:xfrm>
              <a:off x="1898352" y="1429966"/>
              <a:ext cx="59612" cy="4101671"/>
            </a:xfrm>
            <a:prstGeom prst="line">
              <a:avLst/>
            </a:prstGeom>
            <a:ln w="5715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40C494C3-E615-8747-BE3D-0639E2A4CBAB}"/>
                </a:ext>
              </a:extLst>
            </p:cNvPr>
            <p:cNvCxnSpPr/>
            <p:nvPr/>
          </p:nvCxnSpPr>
          <p:spPr>
            <a:xfrm flipH="1">
              <a:off x="1931959" y="5554494"/>
              <a:ext cx="4935769" cy="0"/>
            </a:xfrm>
            <a:prstGeom prst="line">
              <a:avLst/>
            </a:prstGeom>
            <a:ln w="5715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ichtungspfeil 9">
              <a:extLst>
                <a:ext uri="{FF2B5EF4-FFF2-40B4-BE49-F238E27FC236}">
                  <a16:creationId xmlns:a16="http://schemas.microsoft.com/office/drawing/2014/main" id="{9217F85D-C57B-0142-B4A6-5D302F4E7202}"/>
                </a:ext>
              </a:extLst>
            </p:cNvPr>
            <p:cNvSpPr/>
            <p:nvPr/>
          </p:nvSpPr>
          <p:spPr>
            <a:xfrm rot="8118376">
              <a:off x="1237521" y="3105506"/>
              <a:ext cx="5018961" cy="1350201"/>
            </a:xfrm>
            <a:prstGeom prst="homePlate">
              <a:avLst/>
            </a:prstGeom>
            <a:solidFill>
              <a:schemeClr val="accent5">
                <a:lumMod val="7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70C0"/>
                </a:solidFill>
                <a:effectLst/>
                <a:uLnTx/>
                <a:uFillTx/>
                <a:latin typeface="Calibri"/>
                <a:ea typeface="+mn-ea"/>
                <a:cs typeface="+mn-cs"/>
              </a:endParaRPr>
            </a:p>
          </p:txBody>
        </p:sp>
        <p:sp>
          <p:nvSpPr>
            <p:cNvPr id="11" name="Textfeld 10">
              <a:extLst>
                <a:ext uri="{FF2B5EF4-FFF2-40B4-BE49-F238E27FC236}">
                  <a16:creationId xmlns:a16="http://schemas.microsoft.com/office/drawing/2014/main" id="{AED974EB-AAEF-484E-9C1A-A16E9DE6BCC9}"/>
                </a:ext>
              </a:extLst>
            </p:cNvPr>
            <p:cNvSpPr txBox="1"/>
            <p:nvPr/>
          </p:nvSpPr>
          <p:spPr>
            <a:xfrm>
              <a:off x="3212560" y="3240240"/>
              <a:ext cx="136815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Zone der nächsten  Entwicklung</a:t>
              </a:r>
            </a:p>
          </p:txBody>
        </p:sp>
      </p:grpSp>
      <p:sp>
        <p:nvSpPr>
          <p:cNvPr id="2" name="Textfeld 1">
            <a:extLst>
              <a:ext uri="{FF2B5EF4-FFF2-40B4-BE49-F238E27FC236}">
                <a16:creationId xmlns:a16="http://schemas.microsoft.com/office/drawing/2014/main" id="{C666BE8F-AE3E-D64C-B6FE-DFF38251DD5D}"/>
              </a:ext>
            </a:extLst>
          </p:cNvPr>
          <p:cNvSpPr txBox="1"/>
          <p:nvPr/>
        </p:nvSpPr>
        <p:spPr>
          <a:xfrm>
            <a:off x="611560" y="6093296"/>
            <a:ext cx="5868273" cy="369332"/>
          </a:xfrm>
          <a:prstGeom prst="rect">
            <a:avLst/>
          </a:prstGeom>
          <a:noFill/>
        </p:spPr>
        <p:txBody>
          <a:bodyPr wrap="none" rtlCol="0">
            <a:spAutoFit/>
          </a:bodyPr>
          <a:lstStyle/>
          <a:p>
            <a:r>
              <a:rPr lang="de-DE" dirty="0"/>
              <a:t>Quelle: Lew S. </a:t>
            </a:r>
            <a:r>
              <a:rPr lang="de-DE" dirty="0" err="1"/>
              <a:t>Wygotski</a:t>
            </a:r>
            <a:r>
              <a:rPr lang="de-DE" dirty="0"/>
              <a:t>, Ausgewählte Schriften, 1987, S. 83</a:t>
            </a:r>
          </a:p>
        </p:txBody>
      </p:sp>
    </p:spTree>
    <p:extLst>
      <p:ext uri="{BB962C8B-B14F-4D97-AF65-F5344CB8AC3E}">
        <p14:creationId xmlns:p14="http://schemas.microsoft.com/office/powerpoint/2010/main" val="247061124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1845</Words>
  <Application>Microsoft Macintosh PowerPoint</Application>
  <PresentationFormat>Bildschirmpräsentation (4:3)</PresentationFormat>
  <Paragraphs>136</Paragraphs>
  <Slides>14</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Avenir Next</vt:lpstr>
      <vt:lpstr>Calibri</vt:lpstr>
      <vt:lpstr>Wingdings</vt:lpstr>
      <vt:lpstr>Larissa</vt:lpstr>
      <vt:lpstr>Modul 2: BaCuLit – Grundlagen der Unterrichtsplanung Block 2, Teil 2: Die Kognitive Meisterlehre,  „Reading Apprenticeship“ und die „Zone der nächsten Entwicklung“ </vt:lpstr>
      <vt:lpstr>PowerPoint-Präsentation</vt:lpstr>
      <vt:lpstr>Aufgabe zur aktiven Rezeption: Zwei-Spalten-Notizen</vt:lpstr>
      <vt:lpstr>Was die Forschung über die wichtigsten Faktoren für Lernleistungen sagt</vt:lpstr>
      <vt:lpstr>Was die Forschung über die wichtigsten Faktoren für Lernleistungen sagt</vt:lpstr>
      <vt:lpstr>Was die Forschung über die wichtigsten Faktoren für Lernleistungen sagt</vt:lpstr>
      <vt:lpstr>PowerPoint-Präsentation</vt:lpstr>
      <vt:lpstr>PowerPoint-Präsentation</vt:lpstr>
      <vt:lpstr>Das BaCuLit-Modell für effektives Unterrichten: Die „Zone der nächsten Entwicklung“  nach L.S. Wygotski</vt:lpstr>
      <vt:lpstr>Das BaCuLit-Modell für effektives Unterrichten: Das Modell der kognitiven Meisterlehre </vt:lpstr>
      <vt:lpstr>Strategievermittlung in der Kognitiven Meisterlehre: Aktivitätskurven von Lehrkraft und Lernenden</vt:lpstr>
      <vt:lpstr>Aufgabe zur aktiven Rezeption: Zeit zur Ergänzung der Zwei-Spalten-Notizen (5-10 Min.)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168</cp:revision>
  <cp:lastPrinted>2018-08-17T13:39:57Z</cp:lastPrinted>
  <dcterms:created xsi:type="dcterms:W3CDTF">2016-11-02T10:00:14Z</dcterms:created>
  <dcterms:modified xsi:type="dcterms:W3CDTF">2022-09-09T15:02:54Z</dcterms:modified>
</cp:coreProperties>
</file>