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815" r:id="rId2"/>
    <p:sldId id="816" r:id="rId3"/>
    <p:sldId id="817" r:id="rId4"/>
    <p:sldId id="818" r:id="rId5"/>
    <p:sldId id="366" r:id="rId6"/>
    <p:sldId id="819" r:id="rId7"/>
    <p:sldId id="372" r:id="rId8"/>
    <p:sldId id="371" r:id="rId9"/>
    <p:sldId id="820" r:id="rId10"/>
    <p:sldId id="821" r:id="rId11"/>
    <p:sldId id="362" r:id="rId12"/>
    <p:sldId id="822" r:id="rId13"/>
    <p:sldId id="369" r:id="rId14"/>
    <p:sldId id="370" r:id="rId15"/>
    <p:sldId id="823" r:id="rId16"/>
    <p:sldId id="824" r:id="rId1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5420" autoAdjust="0"/>
  </p:normalViewPr>
  <p:slideViewPr>
    <p:cSldViewPr>
      <p:cViewPr varScale="1">
        <p:scale>
          <a:sx n="105" d="100"/>
          <a:sy n="105" d="100"/>
        </p:scale>
        <p:origin x="1744"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87B74E2B-AA19-4F2B-9DC1-9AD7042F5B90}">
      <dgm:prSet phldrT="[Text]"/>
      <dgm:spPr/>
      <dgm:t>
        <a:bodyPr/>
        <a:lstStyle/>
        <a:p>
          <a:r>
            <a:rPr lang="de-DE" b="1" dirty="0"/>
            <a:t>Vier Prinzipien metakognitiven Unterrichts</a:t>
          </a:r>
        </a:p>
      </dgm:t>
    </dgm:pt>
    <dgm:pt modelId="{30E5145F-4D9F-4514-9B4C-C9FD8CDC14FE}" type="parTrans" cxnId="{ED8F1CB5-3C42-45A1-8494-BDD611536F72}">
      <dgm:prSet/>
      <dgm:spPr/>
      <dgm:t>
        <a:bodyPr/>
        <a:lstStyle/>
        <a:p>
          <a:endParaRPr lang="de-DE"/>
        </a:p>
      </dgm:t>
    </dgm:pt>
    <dgm:pt modelId="{100767C9-D4BC-48B5-A94D-CF6AECEF43E0}" type="sibTrans" cxnId="{ED8F1CB5-3C42-45A1-8494-BDD611536F72}">
      <dgm:prSet/>
      <dgm:spPr/>
      <dgm:t>
        <a:bodyPr/>
        <a:lstStyle/>
        <a:p>
          <a:endParaRPr lang="de-DE"/>
        </a:p>
      </dgm:t>
    </dgm:pt>
    <dgm:pt modelId="{51A52C53-FF4E-4301-AEFE-EB6CF0CCEA85}">
      <dgm:prSet phldrT="[Text]"/>
      <dgm:spPr/>
      <dgm:t>
        <a:bodyPr/>
        <a:lstStyle/>
        <a:p>
          <a:r>
            <a:rPr lang="de-DE" b="1" dirty="0"/>
            <a:t>Analyse einer metakognitiven Modellstunde</a:t>
          </a:r>
        </a:p>
      </dgm:t>
    </dgm:pt>
    <dgm:pt modelId="{5B74963F-CA78-4949-A1F7-9983D65C3D1F}" type="parTrans" cxnId="{4974428E-20E5-49B8-92E8-B704D5EE32D6}">
      <dgm:prSet/>
      <dgm:spPr/>
      <dgm:t>
        <a:bodyPr/>
        <a:lstStyle/>
        <a:p>
          <a:endParaRPr lang="de-DE"/>
        </a:p>
      </dgm:t>
    </dgm:pt>
    <dgm:pt modelId="{EB228DD4-B8A4-437C-8D53-B27B3A7877FF}" type="sibTrans" cxnId="{4974428E-20E5-49B8-92E8-B704D5EE32D6}">
      <dgm:prSet/>
      <dgm:spPr/>
      <dgm:t>
        <a:bodyPr/>
        <a:lstStyle/>
        <a:p>
          <a:endParaRPr lang="de-DE"/>
        </a:p>
      </dgm:t>
    </dgm:pt>
    <dgm:pt modelId="{3B28CE75-C7FD-41CD-8C90-3C2A5F95C3CE}">
      <dgm:prSet phldrT="[Text]"/>
      <dgm:spPr/>
      <dgm:t>
        <a:bodyPr/>
        <a:lstStyle/>
        <a:p>
          <a:r>
            <a:rPr lang="de-DE" b="1" dirty="0"/>
            <a:t>Praxis: Metakognitives Unterrichten</a:t>
          </a:r>
        </a:p>
      </dgm:t>
    </dgm:pt>
    <dgm:pt modelId="{5D22DC4E-418F-4115-BDE0-996F5AD96A4A}" type="sibTrans" cxnId="{9009718E-8A76-442B-87D0-66A289920190}">
      <dgm:prSet/>
      <dgm:spPr/>
      <dgm:t>
        <a:bodyPr/>
        <a:lstStyle/>
        <a:p>
          <a:endParaRPr lang="de-DE"/>
        </a:p>
      </dgm:t>
    </dgm:pt>
    <dgm:pt modelId="{CD5BAFB8-0B41-4652-99E1-32025F752BB9}" type="parTrans" cxnId="{9009718E-8A76-442B-87D0-66A289920190}">
      <dgm:prSet/>
      <dgm:spPr/>
      <dgm:t>
        <a:bodyPr/>
        <a:lstStyle/>
        <a:p>
          <a:endParaRPr lang="de-DE"/>
        </a:p>
      </dgm:t>
    </dgm:pt>
    <dgm:pt modelId="{CF2AC5F0-1C57-4174-9252-8EBAC59BD9F6}" type="pres">
      <dgm:prSet presAssocID="{C901BB95-785F-4BB2-9849-B3FCA0756ED1}" presName="Name0" presStyleCnt="0">
        <dgm:presLayoutVars>
          <dgm:chMax val="7"/>
          <dgm:chPref val="7"/>
          <dgm:dir/>
        </dgm:presLayoutVars>
      </dgm:prSet>
      <dgm:spPr/>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3"/>
      <dgm:spPr/>
    </dgm:pt>
    <dgm:pt modelId="{C7921C71-D269-4FFD-952A-9AE5DC4B9B26}" type="pres">
      <dgm:prSet presAssocID="{C901BB95-785F-4BB2-9849-B3FCA0756ED1}" presName="conn" presStyleLbl="parChTrans1D2" presStyleIdx="0" presStyleCnt="1"/>
      <dgm:spPr/>
    </dgm:pt>
    <dgm:pt modelId="{A31E2B67-A253-46A2-84ED-4D52A44E775B}" type="pres">
      <dgm:prSet presAssocID="{C901BB95-785F-4BB2-9849-B3FCA0756ED1}" presName="extraNode" presStyleLbl="node1" presStyleIdx="0" presStyleCnt="3"/>
      <dgm:spPr/>
    </dgm:pt>
    <dgm:pt modelId="{C4670574-B1CE-499F-9C31-A631D80CAAC0}" type="pres">
      <dgm:prSet presAssocID="{C901BB95-785F-4BB2-9849-B3FCA0756ED1}" presName="dstNode" presStyleLbl="node1" presStyleIdx="0" presStyleCnt="3"/>
      <dgm:spPr/>
    </dgm:pt>
    <dgm:pt modelId="{F342CDCC-29D3-4B9D-B9D1-28C6E09579A5}" type="pres">
      <dgm:prSet presAssocID="{3B28CE75-C7FD-41CD-8C90-3C2A5F95C3CE}" presName="text_1" presStyleLbl="node1" presStyleIdx="0" presStyleCnt="3">
        <dgm:presLayoutVars>
          <dgm:bulletEnabled val="1"/>
        </dgm:presLayoutVars>
      </dgm:prSet>
      <dgm:spPr/>
    </dgm:pt>
    <dgm:pt modelId="{B9077D14-9D05-49DC-BCB3-A35924F30175}" type="pres">
      <dgm:prSet presAssocID="{3B28CE75-C7FD-41CD-8C90-3C2A5F95C3CE}" presName="accent_1" presStyleCnt="0"/>
      <dgm:spPr/>
    </dgm:pt>
    <dgm:pt modelId="{EF9C9375-61BD-4B84-B5D3-2E34BF693A14}" type="pres">
      <dgm:prSet presAssocID="{3B28CE75-C7FD-41CD-8C90-3C2A5F95C3CE}" presName="accentRepeatNode" presStyleLbl="solidFgAcc1" presStyleIdx="0" presStyleCnt="3"/>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CF53D53-3089-427A-B767-E4411978DCE0}" type="pres">
      <dgm:prSet presAssocID="{87B74E2B-AA19-4F2B-9DC1-9AD7042F5B90}" presName="text_2" presStyleLbl="node1" presStyleIdx="1" presStyleCnt="3">
        <dgm:presLayoutVars>
          <dgm:bulletEnabled val="1"/>
        </dgm:presLayoutVars>
      </dgm:prSet>
      <dgm:spPr/>
    </dgm:pt>
    <dgm:pt modelId="{37C76100-591F-4CD5-A305-4D8E91D2FEBF}" type="pres">
      <dgm:prSet presAssocID="{87B74E2B-AA19-4F2B-9DC1-9AD7042F5B90}" presName="accent_2" presStyleCnt="0"/>
      <dgm:spPr/>
    </dgm:pt>
    <dgm:pt modelId="{F6023A61-5D55-43C4-B9C2-EE21DB1DE2D2}" type="pres">
      <dgm:prSet presAssocID="{87B74E2B-AA19-4F2B-9DC1-9AD7042F5B90}" presName="accentRepeatNode" presStyleLbl="solidFgAcc1" presStyleIdx="1" presStyleCnt="3"/>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787F910-C810-BE4F-86C6-ECFB8EC61EDC}" type="pres">
      <dgm:prSet presAssocID="{51A52C53-FF4E-4301-AEFE-EB6CF0CCEA85}" presName="text_3" presStyleLbl="node1" presStyleIdx="2" presStyleCnt="3">
        <dgm:presLayoutVars>
          <dgm:bulletEnabled val="1"/>
        </dgm:presLayoutVars>
      </dgm:prSet>
      <dgm:spPr/>
    </dgm:pt>
    <dgm:pt modelId="{5E2092D2-47F5-5E4F-9C08-21DB562900DB}" type="pres">
      <dgm:prSet presAssocID="{51A52C53-FF4E-4301-AEFE-EB6CF0CCEA85}" presName="accent_3" presStyleCnt="0"/>
      <dgm:spPr/>
    </dgm:pt>
    <dgm:pt modelId="{81EBC999-8E0F-4991-910F-297DE99866E8}" type="pres">
      <dgm:prSet presAssocID="{51A52C53-FF4E-4301-AEFE-EB6CF0CCEA85}" presName="accentRepeatNode" presStyleLbl="solidFgAcc1" presStyleIdx="2" presStyleCnt="3"/>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3E2A3B43-ED4A-4E76-97E5-78BAFA5D2BF4}" type="presOf" srcId="{5D22DC4E-418F-4115-BDE0-996F5AD96A4A}" destId="{C7921C71-D269-4FFD-952A-9AE5DC4B9B26}" srcOrd="0" destOrd="0" presId="urn:microsoft.com/office/officeart/2008/layout/VerticalCurvedList"/>
    <dgm:cxn modelId="{4974428E-20E5-49B8-92E8-B704D5EE32D6}" srcId="{C901BB95-785F-4BB2-9849-B3FCA0756ED1}" destId="{51A52C53-FF4E-4301-AEFE-EB6CF0CCEA85}" srcOrd="2" destOrd="0" parTransId="{5B74963F-CA78-4949-A1F7-9983D65C3D1F}" sibTransId="{EB228DD4-B8A4-437C-8D53-B27B3A7877FF}"/>
    <dgm:cxn modelId="{9009718E-8A76-442B-87D0-66A289920190}" srcId="{C901BB95-785F-4BB2-9849-B3FCA0756ED1}" destId="{3B28CE75-C7FD-41CD-8C90-3C2A5F95C3CE}" srcOrd="0" destOrd="0" parTransId="{CD5BAFB8-0B41-4652-99E1-32025F752BB9}" sibTransId="{5D22DC4E-418F-4115-BDE0-996F5AD96A4A}"/>
    <dgm:cxn modelId="{ED8F1CB5-3C42-45A1-8494-BDD611536F72}" srcId="{C901BB95-785F-4BB2-9849-B3FCA0756ED1}" destId="{87B74E2B-AA19-4F2B-9DC1-9AD7042F5B90}" srcOrd="1" destOrd="0" parTransId="{30E5145F-4D9F-4514-9B4C-C9FD8CDC14FE}" sibTransId="{100767C9-D4BC-48B5-A94D-CF6AECEF43E0}"/>
    <dgm:cxn modelId="{7EED78D9-824C-44EC-A9F9-567044C319D6}" type="presOf" srcId="{87B74E2B-AA19-4F2B-9DC1-9AD7042F5B90}" destId="{8CF53D53-3089-427A-B767-E4411978DCE0}" srcOrd="0" destOrd="0" presId="urn:microsoft.com/office/officeart/2008/layout/VerticalCurvedList"/>
    <dgm:cxn modelId="{421522EC-48B2-0349-91CC-DEA1410BA4D6}" type="presOf" srcId="{51A52C53-FF4E-4301-AEFE-EB6CF0CCEA85}" destId="{5787F910-C810-BE4F-86C6-ECFB8EC61EDC}" srcOrd="0" destOrd="0" presId="urn:microsoft.com/office/officeart/2008/layout/VerticalCurvedList"/>
    <dgm:cxn modelId="{DEB54FEC-1DDA-4FCA-9950-FA9AC54AA6C5}" type="presOf" srcId="{3B28CE75-C7FD-41CD-8C90-3C2A5F95C3CE}" destId="{F342CDCC-29D3-4B9D-B9D1-28C6E09579A5}" srcOrd="0" destOrd="0" presId="urn:microsoft.com/office/officeart/2008/layout/VerticalCurvedList"/>
    <dgm:cxn modelId="{CE8552FE-F641-4BFE-990C-AE95C858CDCF}" type="presOf" srcId="{C901BB95-785F-4BB2-9849-B3FCA0756ED1}" destId="{CF2AC5F0-1C57-4174-9252-8EBAC59BD9F6}" srcOrd="0" destOrd="0" presId="urn:microsoft.com/office/officeart/2008/layout/VerticalCurvedList"/>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C02409B5-BEE2-4092-8733-E8A7E1EB2636}" type="presParOf" srcId="{5E2A32DB-7EC0-434C-B2EB-CBCF16523135}" destId="{F342CDCC-29D3-4B9D-B9D1-28C6E09579A5}" srcOrd="1" destOrd="0" presId="urn:microsoft.com/office/officeart/2008/layout/VerticalCurvedList"/>
    <dgm:cxn modelId="{C2494910-A354-43B3-88D8-4A8F20F43DB0}" type="presParOf" srcId="{5E2A32DB-7EC0-434C-B2EB-CBCF16523135}" destId="{B9077D14-9D05-49DC-BCB3-A35924F30175}" srcOrd="2" destOrd="0" presId="urn:microsoft.com/office/officeart/2008/layout/VerticalCurvedList"/>
    <dgm:cxn modelId="{309EE26F-87E7-4493-8E44-828A8EE9F4FF}" type="presParOf" srcId="{B9077D14-9D05-49DC-BCB3-A35924F30175}" destId="{EF9C9375-61BD-4B84-B5D3-2E34BF693A14}" srcOrd="0" destOrd="0" presId="urn:microsoft.com/office/officeart/2008/layout/VerticalCurvedList"/>
    <dgm:cxn modelId="{6962C947-FB92-4BDE-80E9-85D757E40D4F}" type="presParOf" srcId="{5E2A32DB-7EC0-434C-B2EB-CBCF16523135}" destId="{8CF53D53-3089-427A-B767-E4411978DCE0}" srcOrd="3" destOrd="0" presId="urn:microsoft.com/office/officeart/2008/layout/VerticalCurvedList"/>
    <dgm:cxn modelId="{57F3D459-9F30-4CB5-808F-0537E9862191}" type="presParOf" srcId="{5E2A32DB-7EC0-434C-B2EB-CBCF16523135}" destId="{37C76100-591F-4CD5-A305-4D8E91D2FEBF}" srcOrd="4" destOrd="0" presId="urn:microsoft.com/office/officeart/2008/layout/VerticalCurvedList"/>
    <dgm:cxn modelId="{4E73D0A7-2519-4329-88E4-E9AAB669FFDA}" type="presParOf" srcId="{37C76100-591F-4CD5-A305-4D8E91D2FEBF}" destId="{F6023A61-5D55-43C4-B9C2-EE21DB1DE2D2}" srcOrd="0" destOrd="0" presId="urn:microsoft.com/office/officeart/2008/layout/VerticalCurvedList"/>
    <dgm:cxn modelId="{D4E7302D-4D4E-B64A-9FDE-939DA9593F1B}" type="presParOf" srcId="{5E2A32DB-7EC0-434C-B2EB-CBCF16523135}" destId="{5787F910-C810-BE4F-86C6-ECFB8EC61EDC}" srcOrd="5" destOrd="0" presId="urn:microsoft.com/office/officeart/2008/layout/VerticalCurvedList"/>
    <dgm:cxn modelId="{B2B4CC4C-3275-9844-83DE-8D125E21364C}" type="presParOf" srcId="{5E2A32DB-7EC0-434C-B2EB-CBCF16523135}" destId="{5E2092D2-47F5-5E4F-9C08-21DB562900DB}" srcOrd="6" destOrd="0" presId="urn:microsoft.com/office/officeart/2008/layout/VerticalCurvedList"/>
    <dgm:cxn modelId="{C046F92E-93C3-3541-A438-E5CC9D815ECF}" type="presParOf" srcId="{5E2092D2-47F5-5E4F-9C08-21DB562900DB}" destId="{81EBC999-8E0F-4991-910F-297DE99866E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2CDCC-29D3-4B9D-B9D1-28C6E09579A5}">
      <dsp:nvSpPr>
        <dsp:cNvPr id="0" name=""/>
        <dsp:cNvSpPr/>
      </dsp:nvSpPr>
      <dsp:spPr>
        <a:xfrm>
          <a:off x="564979" y="406400"/>
          <a:ext cx="5475833" cy="812800"/>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de-DE" sz="2400" b="1" kern="1200" dirty="0"/>
            <a:t>Praxis: Metakognitives Unterrichten</a:t>
          </a:r>
        </a:p>
      </dsp:txBody>
      <dsp:txXfrm>
        <a:off x="564979" y="406400"/>
        <a:ext cx="5475833" cy="812800"/>
      </dsp:txXfrm>
    </dsp:sp>
    <dsp:sp modelId="{EF9C9375-61BD-4B84-B5D3-2E34BF693A14}">
      <dsp:nvSpPr>
        <dsp:cNvPr id="0" name=""/>
        <dsp:cNvSpPr/>
      </dsp:nvSpPr>
      <dsp:spPr>
        <a:xfrm>
          <a:off x="56979" y="304800"/>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53D53-3089-427A-B767-E4411978DCE0}">
      <dsp:nvSpPr>
        <dsp:cNvPr id="0" name=""/>
        <dsp:cNvSpPr/>
      </dsp:nvSpPr>
      <dsp:spPr>
        <a:xfrm>
          <a:off x="860432" y="1625599"/>
          <a:ext cx="5180380" cy="812800"/>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de-DE" sz="2400" b="1" kern="1200" dirty="0"/>
            <a:t>Vier Prinzipien metakognitiven Unterrichts</a:t>
          </a:r>
        </a:p>
      </dsp:txBody>
      <dsp:txXfrm>
        <a:off x="860432" y="1625599"/>
        <a:ext cx="5180380" cy="812800"/>
      </dsp:txXfrm>
    </dsp:sp>
    <dsp:sp modelId="{F6023A61-5D55-43C4-B9C2-EE21DB1DE2D2}">
      <dsp:nvSpPr>
        <dsp:cNvPr id="0" name=""/>
        <dsp:cNvSpPr/>
      </dsp:nvSpPr>
      <dsp:spPr>
        <a:xfrm>
          <a:off x="352432" y="1523999"/>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5787F910-C810-BE4F-86C6-ECFB8EC61EDC}">
      <dsp:nvSpPr>
        <dsp:cNvPr id="0" name=""/>
        <dsp:cNvSpPr/>
      </dsp:nvSpPr>
      <dsp:spPr>
        <a:xfrm>
          <a:off x="564979" y="2844800"/>
          <a:ext cx="5475833" cy="812800"/>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de-DE" sz="2400" b="1" kern="1200" dirty="0"/>
            <a:t>Analyse einer metakognitiven Modellstunde</a:t>
          </a:r>
        </a:p>
      </dsp:txBody>
      <dsp:txXfrm>
        <a:off x="564979" y="2844800"/>
        <a:ext cx="5475833" cy="812800"/>
      </dsp:txXfrm>
    </dsp:sp>
    <dsp:sp modelId="{81EBC999-8E0F-4991-910F-297DE99866E8}">
      <dsp:nvSpPr>
        <dsp:cNvPr id="0" name=""/>
        <dsp:cNvSpPr/>
      </dsp:nvSpPr>
      <dsp:spPr>
        <a:xfrm>
          <a:off x="56979" y="2743200"/>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1/5/23</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248188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a:t>
            </a:fld>
            <a:endParaRPr lang="en-US" dirty="0"/>
          </a:p>
        </p:txBody>
      </p:sp>
    </p:spTree>
    <p:extLst>
      <p:ext uri="{BB962C8B-B14F-4D97-AF65-F5344CB8AC3E}">
        <p14:creationId xmlns:p14="http://schemas.microsoft.com/office/powerpoint/2010/main" val="373585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sz="1200" kern="1200" dirty="0">
                <a:solidFill>
                  <a:schemeClr val="tx1"/>
                </a:solidFill>
                <a:latin typeface="+mn-lt"/>
                <a:ea typeface="+mn-ea"/>
                <a:cs typeface="+mn-cs"/>
              </a:rPr>
              <a:t>Um Ihnen eine genauere Vorstellung davon zu geben, was das Konzept der Metakognition im Unterrichtsalltag bedeuten könnte, fügen wir hier ein Beispiel aus dem CRISS-Trainerhandbuch ein. In diesem Beispiel erklärt eine Fachlehrerin ihren Schülerinnen und Schülern, wie sie „metakognitive Lerner“ werden können. Bitte achten Sie genau auf die beiden Aspekte der Metakognition, die die Lehrerin hier erklärt.</a:t>
            </a:r>
          </a:p>
          <a:p>
            <a:r>
              <a:rPr lang="de-DE" sz="1200" kern="1200" dirty="0">
                <a:solidFill>
                  <a:schemeClr val="tx1"/>
                </a:solidFill>
                <a:latin typeface="+mn-lt"/>
                <a:ea typeface="+mn-ea"/>
                <a:cs typeface="+mn-cs"/>
              </a:rPr>
              <a:t> </a:t>
            </a:r>
          </a:p>
          <a:p>
            <a:r>
              <a:rPr lang="de-DE" sz="1200" kern="1200" dirty="0">
                <a:solidFill>
                  <a:schemeClr val="tx1"/>
                </a:solidFill>
                <a:latin typeface="+mn-lt"/>
                <a:ea typeface="+mn-ea"/>
                <a:cs typeface="+mn-cs"/>
              </a:rPr>
              <a:t>[bitte den Text auf dieser und der nächsten Folien laut vorlesen.]</a:t>
            </a:r>
            <a:r>
              <a:rPr lang="de-DE" dirty="0"/>
              <a:t> </a:t>
            </a:r>
            <a:endParaRPr lang="de-DE" sz="1400"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a:t>
            </a:fld>
            <a:endParaRPr lang="en-US" dirty="0"/>
          </a:p>
        </p:txBody>
      </p:sp>
    </p:spTree>
    <p:extLst>
      <p:ext uri="{BB962C8B-B14F-4D97-AF65-F5344CB8AC3E}">
        <p14:creationId xmlns:p14="http://schemas.microsoft.com/office/powerpoint/2010/main" val="58863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9</a:t>
            </a:fld>
            <a:endParaRPr lang="en-US" dirty="0"/>
          </a:p>
        </p:txBody>
      </p:sp>
    </p:spTree>
    <p:extLst>
      <p:ext uri="{BB962C8B-B14F-4D97-AF65-F5344CB8AC3E}">
        <p14:creationId xmlns:p14="http://schemas.microsoft.com/office/powerpoint/2010/main" val="267596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14</a:t>
            </a:fld>
            <a:endParaRPr lang="en-US" dirty="0"/>
          </a:p>
        </p:txBody>
      </p:sp>
    </p:spTree>
    <p:extLst>
      <p:ext uri="{BB962C8B-B14F-4D97-AF65-F5344CB8AC3E}">
        <p14:creationId xmlns:p14="http://schemas.microsoft.com/office/powerpoint/2010/main" val="191132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16</a:t>
            </a:fld>
            <a:endParaRPr lang="en-US" dirty="0"/>
          </a:p>
        </p:txBody>
      </p:sp>
    </p:spTree>
    <p:extLst>
      <p:ext uri="{BB962C8B-B14F-4D97-AF65-F5344CB8AC3E}">
        <p14:creationId xmlns:p14="http://schemas.microsoft.com/office/powerpoint/2010/main" val="3308295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br>
              <a:rPr lang="de-DE" sz="3600" dirty="0">
                <a:solidFill>
                  <a:schemeClr val="bg1"/>
                </a:solidFill>
              </a:rPr>
            </a:br>
            <a:br>
              <a:rPr lang="de-DE" sz="3600" dirty="0">
                <a:solidFill>
                  <a:schemeClr val="bg1"/>
                </a:solidFill>
              </a:rPr>
            </a:br>
            <a:r>
              <a:rPr lang="de-DE" sz="3600" b="1" dirty="0">
                <a:solidFill>
                  <a:schemeClr val="bg1"/>
                </a:solidFill>
              </a:rPr>
              <a:t>Block :</a:t>
            </a:r>
            <a:br>
              <a:rPr lang="de-DE" sz="3600" b="1" dirty="0">
                <a:solidFill>
                  <a:schemeClr val="bg1"/>
                </a:solidFill>
              </a:rPr>
            </a:b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05.01.23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rbeitsfoli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899577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3BA4B298-75B6-48D0-9160-3B6A1FD253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0E68F6B4-BFA3-45B0-ABDE-9F519A8672B0}"/>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2008851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ufgab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3" name="Grafik 12">
            <a:extLst>
              <a:ext uri="{FF2B5EF4-FFF2-40B4-BE49-F238E27FC236}">
                <a16:creationId xmlns:a16="http://schemas.microsoft.com/office/drawing/2014/main" id="{8E18B339-33AB-4FD5-A4B2-A2299410D6B9}"/>
              </a:ext>
            </a:extLst>
          </p:cNvPr>
          <p:cNvPicPr/>
          <p:nvPr userDrawn="1"/>
        </p:nvPicPr>
        <p:blipFill rotWithShape="1">
          <a:blip r:embed="rId3"/>
          <a:srcRect l="21991" t="25583" r="44444" b="18545"/>
          <a:stretch/>
        </p:blipFill>
        <p:spPr bwMode="auto">
          <a:xfrm>
            <a:off x="134188" y="1191782"/>
            <a:ext cx="1800200" cy="1723029"/>
          </a:xfrm>
          <a:prstGeom prst="rect">
            <a:avLst/>
          </a:prstGeom>
          <a:ln>
            <a:noFill/>
          </a:ln>
          <a:extLst>
            <a:ext uri="{53640926-AAD7-44D8-BBD7-CCE9431645EC}">
              <a14:shadowObscured xmlns:a14="http://schemas.microsoft.com/office/drawing/2010/main"/>
            </a:ext>
          </a:extLst>
        </p:spPr>
      </p:pic>
      <p:sp>
        <p:nvSpPr>
          <p:cNvPr id="14" name="Inhaltsplatzhalter 3">
            <a:extLst>
              <a:ext uri="{FF2B5EF4-FFF2-40B4-BE49-F238E27FC236}">
                <a16:creationId xmlns:a16="http://schemas.microsoft.com/office/drawing/2014/main" id="{5B0C948F-1E2D-4E37-A466-BB2D57F72235}"/>
              </a:ext>
            </a:extLst>
          </p:cNvPr>
          <p:cNvSpPr txBox="1">
            <a:spLocks/>
          </p:cNvSpPr>
          <p:nvPr userDrawn="1"/>
        </p:nvSpPr>
        <p:spPr>
          <a:xfrm>
            <a:off x="2115227" y="1723030"/>
            <a:ext cx="6676461" cy="427485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DE" dirty="0"/>
          </a:p>
          <a:p>
            <a:pPr marL="0" indent="0">
              <a:buFont typeface="Arial" panose="020B0604020202020204" pitchFamily="34" charset="0"/>
              <a:buNone/>
            </a:pPr>
            <a:endParaRPr lang="de-DE" b="1" dirty="0"/>
          </a:p>
        </p:txBody>
      </p:sp>
      <p:pic>
        <p:nvPicPr>
          <p:cNvPr id="15" name="Grafik 14">
            <a:extLst>
              <a:ext uri="{FF2B5EF4-FFF2-40B4-BE49-F238E27FC236}">
                <a16:creationId xmlns:a16="http://schemas.microsoft.com/office/drawing/2014/main" id="{9E0BB3DB-FB76-4515-8730-7DDC7BD5CD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3" name="Foliennummernplatzhalter 3">
            <a:extLst>
              <a:ext uri="{FF2B5EF4-FFF2-40B4-BE49-F238E27FC236}">
                <a16:creationId xmlns:a16="http://schemas.microsoft.com/office/drawing/2014/main" id="{EAE3ABB4-EFFC-4EBD-B2CD-19E014F83DC5}"/>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2" name="Textfeld 1">
            <a:extLst>
              <a:ext uri="{FF2B5EF4-FFF2-40B4-BE49-F238E27FC236}">
                <a16:creationId xmlns:a16="http://schemas.microsoft.com/office/drawing/2014/main" id="{3EBE783B-C5A6-4415-ABD5-4A5FC8ACB7E6}"/>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platzhalter 14">
            <a:extLst>
              <a:ext uri="{FF2B5EF4-FFF2-40B4-BE49-F238E27FC236}">
                <a16:creationId xmlns:a16="http://schemas.microsoft.com/office/drawing/2014/main" id="{8161A005-03D9-40E9-AB4A-5C543032E97F}"/>
              </a:ext>
            </a:extLst>
          </p:cNvPr>
          <p:cNvSpPr>
            <a:spLocks noGrp="1"/>
          </p:cNvSpPr>
          <p:nvPr>
            <p:ph type="body" sz="quarter" idx="13"/>
          </p:nvPr>
        </p:nvSpPr>
        <p:spPr>
          <a:xfrm>
            <a:off x="2195513" y="1341438"/>
            <a:ext cx="6697662"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itel 4">
            <a:extLst>
              <a:ext uri="{FF2B5EF4-FFF2-40B4-BE49-F238E27FC236}">
                <a16:creationId xmlns:a16="http://schemas.microsoft.com/office/drawing/2014/main" id="{F59F0006-237D-4963-AC28-0783D419E8C2}"/>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3646829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rage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4" name="Textfeld 13">
            <a:extLst>
              <a:ext uri="{FF2B5EF4-FFF2-40B4-BE49-F238E27FC236}">
                <a16:creationId xmlns:a16="http://schemas.microsoft.com/office/drawing/2014/main" id="{1AE9170F-E439-48B7-8509-52BDA76F8C84}"/>
              </a:ext>
            </a:extLst>
          </p:cNvPr>
          <p:cNvSpPr txBox="1"/>
          <p:nvPr userDrawn="1"/>
        </p:nvSpPr>
        <p:spPr>
          <a:xfrm>
            <a:off x="107504" y="44624"/>
            <a:ext cx="8136904" cy="584775"/>
          </a:xfrm>
          <a:prstGeom prst="rect">
            <a:avLst/>
          </a:prstGeom>
          <a:noFill/>
        </p:spPr>
        <p:txBody>
          <a:bodyPr wrap="square" rtlCol="0">
            <a:spAutoFit/>
          </a:bodyPr>
          <a:lstStyle/>
          <a:p>
            <a:r>
              <a:rPr lang="de-DE" sz="3200" b="1" dirty="0">
                <a:solidFill>
                  <a:schemeClr val="bg1"/>
                </a:solidFill>
              </a:rPr>
              <a:t>Zeit für Fragen und Kommentare</a:t>
            </a:r>
          </a:p>
        </p:txBody>
      </p:sp>
      <p:pic>
        <p:nvPicPr>
          <p:cNvPr id="15" name="Bild 4">
            <a:extLst>
              <a:ext uri="{FF2B5EF4-FFF2-40B4-BE49-F238E27FC236}">
                <a16:creationId xmlns:a16="http://schemas.microsoft.com/office/drawing/2014/main" id="{E0ED05E8-BCA2-4EE7-B34E-1929DA4F8807}"/>
              </a:ext>
            </a:extLst>
          </p:cNvPr>
          <p:cNvPicPr>
            <a:picLocks noChangeAspect="1"/>
          </p:cNvPicPr>
          <p:nvPr userDrawn="1"/>
        </p:nvPicPr>
        <p:blipFill>
          <a:blip r:embed="rId3">
            <a:clrChange>
              <a:clrFrom>
                <a:srgbClr val="FFFFFF"/>
              </a:clrFrom>
              <a:clrTo>
                <a:srgbClr val="FFFFFF">
                  <a:alpha val="0"/>
                </a:srgbClr>
              </a:clrTo>
            </a:clrChange>
            <a:duotone>
              <a:prstClr val="black"/>
              <a:srgbClr val="D1CFE2">
                <a:tint val="45000"/>
                <a:satMod val="400000"/>
              </a:srgbClr>
            </a:duotone>
            <a:extLst>
              <a:ext uri="{28A0092B-C50C-407E-A947-70E740481C1C}">
                <a14:useLocalDpi xmlns:a14="http://schemas.microsoft.com/office/drawing/2010/main" val="0"/>
              </a:ext>
            </a:extLst>
          </a:blip>
          <a:stretch>
            <a:fillRect/>
          </a:stretch>
        </p:blipFill>
        <p:spPr>
          <a:xfrm>
            <a:off x="1740830" y="1623494"/>
            <a:ext cx="5678215" cy="4019259"/>
          </a:xfrm>
          <a:prstGeom prst="rect">
            <a:avLst/>
          </a:prstGeom>
        </p:spPr>
      </p:pic>
      <p:pic>
        <p:nvPicPr>
          <p:cNvPr id="16" name="Grafik 15">
            <a:extLst>
              <a:ext uri="{FF2B5EF4-FFF2-40B4-BE49-F238E27FC236}">
                <a16:creationId xmlns:a16="http://schemas.microsoft.com/office/drawing/2014/main" id="{51D142CA-E912-4D63-8FF7-B95130CD56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3" name="Foliennummernplatzhalter 3">
            <a:extLst>
              <a:ext uri="{FF2B5EF4-FFF2-40B4-BE49-F238E27FC236}">
                <a16:creationId xmlns:a16="http://schemas.microsoft.com/office/drawing/2014/main" id="{EDE60F1F-C139-4A66-B687-370E696B6145}"/>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401903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05.01.23</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8" r:id="rId23"/>
    <p:sldLayoutId id="2147483699" r:id="rId24"/>
    <p:sldLayoutId id="2147483700" r:id="rId25"/>
    <p:sldLayoutId id="2147483701"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27E5BD-6941-405A-9D8F-FF811CD48B76}"/>
              </a:ext>
            </a:extLst>
          </p:cNvPr>
          <p:cNvSpPr>
            <a:spLocks noGrp="1"/>
          </p:cNvSpPr>
          <p:nvPr>
            <p:ph type="ctrTitle"/>
          </p:nvPr>
        </p:nvSpPr>
        <p:spPr>
          <a:xfrm>
            <a:off x="4067944" y="3356992"/>
            <a:ext cx="4824536" cy="2520280"/>
          </a:xfrm>
        </p:spPr>
        <p:txBody>
          <a:bodyPr>
            <a:normAutofit/>
          </a:bodyPr>
          <a:lstStyle/>
          <a:p>
            <a:r>
              <a:rPr lang="de-DE" dirty="0"/>
              <a:t>Modul 2:</a:t>
            </a:r>
            <a:br>
              <a:rPr lang="de-DE" dirty="0"/>
            </a:br>
            <a:r>
              <a:rPr lang="de-DE" dirty="0" err="1"/>
              <a:t>BaCuLit</a:t>
            </a:r>
            <a:r>
              <a:rPr lang="de-DE" dirty="0"/>
              <a:t> – Grundlagen der Unterrichtsplanung</a:t>
            </a:r>
            <a:br>
              <a:rPr lang="de-DE" dirty="0"/>
            </a:br>
            <a:r>
              <a:rPr lang="de-DE" sz="2400" dirty="0"/>
              <a:t>Block 1: Erstes Prinzip der Unterrichtsplanung: Metakognition</a:t>
            </a:r>
          </a:p>
        </p:txBody>
      </p:sp>
    </p:spTree>
    <p:extLst>
      <p:ext uri="{BB962C8B-B14F-4D97-AF65-F5344CB8AC3E}">
        <p14:creationId xmlns:p14="http://schemas.microsoft.com/office/powerpoint/2010/main" val="322723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34840B-3C47-4523-8EA8-874A95106A06}"/>
              </a:ext>
            </a:extLst>
          </p:cNvPr>
          <p:cNvSpPr>
            <a:spLocks noGrp="1"/>
          </p:cNvSpPr>
          <p:nvPr>
            <p:ph type="title"/>
          </p:nvPr>
        </p:nvSpPr>
        <p:spPr>
          <a:xfrm>
            <a:off x="20112" y="10990"/>
            <a:ext cx="8229600" cy="1060287"/>
          </a:xfrm>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dirty="0"/>
                <a:t>Analyse einer m</a:t>
              </a:r>
              <a:r>
                <a:rPr lang="de-DE" sz="3200" b="1" kern="1200" dirty="0"/>
                <a:t>etakognitiven Modellstunde</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20721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0310E7F-20F7-41EB-B021-B6A945ACB3C8}"/>
              </a:ext>
            </a:extLst>
          </p:cNvPr>
          <p:cNvSpPr>
            <a:spLocks noGrp="1"/>
          </p:cNvSpPr>
          <p:nvPr>
            <p:ph type="body" sz="quarter" idx="13"/>
          </p:nvPr>
        </p:nvSpPr>
        <p:spPr/>
        <p:txBody>
          <a:bodyPr>
            <a:normAutofit lnSpcReduction="10000"/>
          </a:bodyPr>
          <a:lstStyle/>
          <a:p>
            <a:pPr marL="0" indent="0">
              <a:buNone/>
            </a:pPr>
            <a:r>
              <a:rPr lang="de-DE" dirty="0"/>
              <a:t>Arbeiten Sie zu zweit das folgende Unterrichtsprotokoll durch (AB6/AB7) und rekonstruieren Sie die Unterrichtsplanung im Raster für eine metakognitive Lerneinheit (AB5).</a:t>
            </a:r>
          </a:p>
          <a:p>
            <a:pPr marL="0" indent="0">
              <a:buNone/>
            </a:pPr>
            <a:r>
              <a:rPr lang="de-DE" dirty="0"/>
              <a:t>Achten Sie dabei besonders auf die Impulse der Lehrkraft, die auf exekutive und deklarative Aspekte der Metakognition zielen.</a:t>
            </a:r>
          </a:p>
        </p:txBody>
      </p:sp>
      <p:sp>
        <p:nvSpPr>
          <p:cNvPr id="2" name="Titel 1">
            <a:extLst>
              <a:ext uri="{FF2B5EF4-FFF2-40B4-BE49-F238E27FC236}">
                <a16:creationId xmlns:a16="http://schemas.microsoft.com/office/drawing/2014/main" id="{C7A53FF8-E157-4AE9-BB72-8D0955E6970B}"/>
              </a:ext>
            </a:extLst>
          </p:cNvPr>
          <p:cNvSpPr>
            <a:spLocks noGrp="1"/>
          </p:cNvSpPr>
          <p:nvPr>
            <p:ph type="title"/>
          </p:nvPr>
        </p:nvSpPr>
        <p:spPr/>
        <p:txBody>
          <a:bodyPr>
            <a:normAutofit fontScale="90000"/>
          </a:bodyPr>
          <a:lstStyle/>
          <a:p>
            <a:r>
              <a:rPr lang="de-DE" b="1" dirty="0"/>
              <a:t>Aufgabe: Eine metakognitive Unterrichtsstunde analysieren</a:t>
            </a:r>
          </a:p>
        </p:txBody>
      </p:sp>
    </p:spTree>
    <p:extLst>
      <p:ext uri="{BB962C8B-B14F-4D97-AF65-F5344CB8AC3E}">
        <p14:creationId xmlns:p14="http://schemas.microsoft.com/office/powerpoint/2010/main" val="128890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6F07226-09FD-2249-B3DA-2D7B4EC7B1F4}"/>
              </a:ext>
            </a:extLst>
          </p:cNvPr>
          <p:cNvSpPr>
            <a:spLocks noGrp="1"/>
          </p:cNvSpPr>
          <p:nvPr>
            <p:ph type="body" sz="quarter" idx="13"/>
          </p:nvPr>
        </p:nvSpPr>
        <p:spPr>
          <a:xfrm>
            <a:off x="323529" y="1341438"/>
            <a:ext cx="6336704" cy="4103687"/>
          </a:xfrm>
        </p:spPr>
        <p:txBody>
          <a:bodyPr>
            <a:normAutofit fontScale="62500" lnSpcReduction="20000"/>
          </a:bodyPr>
          <a:lstStyle/>
          <a:p>
            <a:pPr marL="285750" indent="-285750"/>
            <a:r>
              <a:rPr lang="de-DE" dirty="0">
                <a:solidFill>
                  <a:srgbClr val="002060"/>
                </a:solidFill>
              </a:rPr>
              <a:t>Was </a:t>
            </a:r>
            <a:r>
              <a:rPr lang="de-DE" dirty="0">
                <a:solidFill>
                  <a:srgbClr val="FF0000"/>
                </a:solidFill>
              </a:rPr>
              <a:t>verlangt </a:t>
            </a:r>
            <a:r>
              <a:rPr lang="de-DE" dirty="0">
                <a:solidFill>
                  <a:srgbClr val="002060"/>
                </a:solidFill>
              </a:rPr>
              <a:t>mir die Aufgabe </a:t>
            </a:r>
            <a:r>
              <a:rPr lang="de-DE" dirty="0">
                <a:solidFill>
                  <a:srgbClr val="FF0000"/>
                </a:solidFill>
              </a:rPr>
              <a:t>ab</a:t>
            </a:r>
            <a:r>
              <a:rPr lang="de-DE" dirty="0">
                <a:solidFill>
                  <a:srgbClr val="002060"/>
                </a:solidFill>
              </a:rPr>
              <a:t>?</a:t>
            </a:r>
          </a:p>
          <a:p>
            <a:endParaRPr lang="de-DE" dirty="0">
              <a:solidFill>
                <a:srgbClr val="002060"/>
              </a:solidFill>
            </a:endParaRPr>
          </a:p>
          <a:p>
            <a:pPr marL="285750" indent="-285750"/>
            <a:r>
              <a:rPr lang="de-DE" dirty="0">
                <a:solidFill>
                  <a:srgbClr val="002060"/>
                </a:solidFill>
              </a:rPr>
              <a:t>Was</a:t>
            </a:r>
            <a:r>
              <a:rPr lang="de-DE" dirty="0">
                <a:solidFill>
                  <a:srgbClr val="FF0000"/>
                </a:solidFill>
              </a:rPr>
              <a:t> will </a:t>
            </a:r>
            <a:r>
              <a:rPr lang="de-DE" dirty="0">
                <a:solidFill>
                  <a:srgbClr val="002060"/>
                </a:solidFill>
              </a:rPr>
              <a:t>ich in der Bearbeitung der Aufgabe </a:t>
            </a:r>
            <a:r>
              <a:rPr lang="de-DE" dirty="0">
                <a:solidFill>
                  <a:srgbClr val="FF0000"/>
                </a:solidFill>
              </a:rPr>
              <a:t>erreichen</a:t>
            </a:r>
            <a:r>
              <a:rPr lang="de-DE" dirty="0">
                <a:solidFill>
                  <a:srgbClr val="002060"/>
                </a:solidFill>
              </a:rPr>
              <a:t>?</a:t>
            </a:r>
          </a:p>
          <a:p>
            <a:endParaRPr lang="de-DE" dirty="0">
              <a:solidFill>
                <a:srgbClr val="002060"/>
              </a:solidFill>
            </a:endParaRPr>
          </a:p>
          <a:p>
            <a:pPr marL="285750" indent="-285750"/>
            <a:r>
              <a:rPr lang="de-DE" dirty="0">
                <a:solidFill>
                  <a:srgbClr val="002060"/>
                </a:solidFill>
              </a:rPr>
              <a:t>Vor welche </a:t>
            </a:r>
            <a:r>
              <a:rPr lang="de-DE" dirty="0">
                <a:solidFill>
                  <a:srgbClr val="FF0000"/>
                </a:solidFill>
              </a:rPr>
              <a:t>Schwierigkeiten</a:t>
            </a:r>
            <a:r>
              <a:rPr lang="de-DE" dirty="0">
                <a:solidFill>
                  <a:srgbClr val="002060"/>
                </a:solidFill>
              </a:rPr>
              <a:t> sehe ich mich auf den ersten Blick gestellt?</a:t>
            </a:r>
          </a:p>
          <a:p>
            <a:endParaRPr lang="de-DE" dirty="0">
              <a:solidFill>
                <a:srgbClr val="002060"/>
              </a:solidFill>
            </a:endParaRPr>
          </a:p>
          <a:p>
            <a:pPr marL="285750" indent="-285750"/>
            <a:r>
              <a:rPr lang="de-DE" dirty="0">
                <a:solidFill>
                  <a:srgbClr val="002060"/>
                </a:solidFill>
              </a:rPr>
              <a:t>Welche konkreten (Einzel-)</a:t>
            </a:r>
            <a:r>
              <a:rPr lang="de-DE" dirty="0">
                <a:solidFill>
                  <a:srgbClr val="FF0000"/>
                </a:solidFill>
              </a:rPr>
              <a:t>Ziele</a:t>
            </a:r>
            <a:r>
              <a:rPr lang="de-DE" dirty="0">
                <a:solidFill>
                  <a:srgbClr val="002060"/>
                </a:solidFill>
              </a:rPr>
              <a:t> strebe ich von daher an?</a:t>
            </a:r>
          </a:p>
          <a:p>
            <a:endParaRPr lang="de-DE" dirty="0">
              <a:solidFill>
                <a:srgbClr val="002060"/>
              </a:solidFill>
            </a:endParaRPr>
          </a:p>
          <a:p>
            <a:pPr marL="285750" indent="-285750"/>
            <a:r>
              <a:rPr lang="de-DE" dirty="0">
                <a:solidFill>
                  <a:srgbClr val="002060"/>
                </a:solidFill>
              </a:rPr>
              <a:t>In </a:t>
            </a:r>
            <a:r>
              <a:rPr lang="de-DE" dirty="0">
                <a:solidFill>
                  <a:srgbClr val="FF0000"/>
                </a:solidFill>
              </a:rPr>
              <a:t>welchen Schritten </a:t>
            </a:r>
            <a:r>
              <a:rPr lang="de-DE" dirty="0">
                <a:solidFill>
                  <a:srgbClr val="002060"/>
                </a:solidFill>
              </a:rPr>
              <a:t>will ich die Aufgabe angehen?</a:t>
            </a:r>
          </a:p>
          <a:p>
            <a:endParaRPr lang="de-DE" dirty="0">
              <a:solidFill>
                <a:srgbClr val="002060"/>
              </a:solidFill>
            </a:endParaRPr>
          </a:p>
          <a:p>
            <a:pPr marL="285750" indent="-285750"/>
            <a:r>
              <a:rPr lang="de-DE" dirty="0">
                <a:solidFill>
                  <a:srgbClr val="002060"/>
                </a:solidFill>
              </a:rPr>
              <a:t>Was mache ich als </a:t>
            </a:r>
            <a:r>
              <a:rPr lang="de-DE" dirty="0">
                <a:solidFill>
                  <a:srgbClr val="FF0000"/>
                </a:solidFill>
              </a:rPr>
              <a:t>erstes</a:t>
            </a:r>
            <a:r>
              <a:rPr lang="de-DE" dirty="0">
                <a:solidFill>
                  <a:srgbClr val="002060"/>
                </a:solidFill>
              </a:rPr>
              <a:t>?</a:t>
            </a:r>
          </a:p>
        </p:txBody>
      </p:sp>
      <p:sp>
        <p:nvSpPr>
          <p:cNvPr id="3" name="Titel 2">
            <a:extLst>
              <a:ext uri="{FF2B5EF4-FFF2-40B4-BE49-F238E27FC236}">
                <a16:creationId xmlns:a16="http://schemas.microsoft.com/office/drawing/2014/main" id="{3E77D11E-A447-D848-B5B6-42C632A02242}"/>
              </a:ext>
            </a:extLst>
          </p:cNvPr>
          <p:cNvSpPr>
            <a:spLocks noGrp="1"/>
          </p:cNvSpPr>
          <p:nvPr>
            <p:ph type="title"/>
          </p:nvPr>
        </p:nvSpPr>
        <p:spPr/>
        <p:txBody>
          <a:bodyPr/>
          <a:lstStyle/>
          <a:p>
            <a:r>
              <a:rPr lang="de-DE" b="1" dirty="0"/>
              <a:t>Planen – </a:t>
            </a:r>
            <a:r>
              <a:rPr lang="de-DE" b="1" dirty="0">
                <a:solidFill>
                  <a:srgbClr val="FF0000"/>
                </a:solidFill>
              </a:rPr>
              <a:t>STOPP !</a:t>
            </a:r>
          </a:p>
        </p:txBody>
      </p:sp>
      <p:pic>
        <p:nvPicPr>
          <p:cNvPr id="5" name="Θέση περιεχομένου 4">
            <a:extLst>
              <a:ext uri="{FF2B5EF4-FFF2-40B4-BE49-F238E27FC236}">
                <a16:creationId xmlns:a16="http://schemas.microsoft.com/office/drawing/2014/main" id="{1491D69E-DDF9-2C4A-89AF-02A365E365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6795" b="8681"/>
          <a:stretch/>
        </p:blipFill>
        <p:spPr>
          <a:xfrm>
            <a:off x="6660232" y="1319250"/>
            <a:ext cx="1872208" cy="4431676"/>
          </a:xfrm>
          <a:prstGeom prst="rect">
            <a:avLst/>
          </a:prstGeom>
        </p:spPr>
      </p:pic>
      <p:sp>
        <p:nvSpPr>
          <p:cNvPr id="6" name="Textfeld 5">
            <a:extLst>
              <a:ext uri="{FF2B5EF4-FFF2-40B4-BE49-F238E27FC236}">
                <a16:creationId xmlns:a16="http://schemas.microsoft.com/office/drawing/2014/main" id="{DE983DE1-128E-2141-831E-3E09AAB32C15}"/>
              </a:ext>
            </a:extLst>
          </p:cNvPr>
          <p:cNvSpPr txBox="1"/>
          <p:nvPr/>
        </p:nvSpPr>
        <p:spPr>
          <a:xfrm>
            <a:off x="539552" y="5750926"/>
            <a:ext cx="3079433" cy="646331"/>
          </a:xfrm>
          <a:prstGeom prst="rect">
            <a:avLst/>
          </a:prstGeom>
          <a:noFill/>
        </p:spPr>
        <p:txBody>
          <a:bodyPr wrap="none" rtlCol="0">
            <a:spAutoFit/>
          </a:bodyPr>
          <a:lstStyle/>
          <a:p>
            <a:r>
              <a:rPr lang="en-US" dirty="0">
                <a:solidFill>
                  <a:srgbClr val="002060"/>
                </a:solidFill>
              </a:rPr>
              <a:t>Quelle: Kaiser et al. </a:t>
            </a:r>
            <a:r>
              <a:rPr lang="de-DE" dirty="0">
                <a:solidFill>
                  <a:srgbClr val="002060"/>
                </a:solidFill>
              </a:rPr>
              <a:t>2016, S. </a:t>
            </a:r>
            <a:r>
              <a:rPr lang="en-US" dirty="0">
                <a:solidFill>
                  <a:srgbClr val="002060"/>
                </a:solidFill>
              </a:rPr>
              <a:t>21</a:t>
            </a:r>
          </a:p>
          <a:p>
            <a:endParaRPr lang="de-DE" dirty="0"/>
          </a:p>
        </p:txBody>
      </p:sp>
    </p:spTree>
    <p:extLst>
      <p:ext uri="{BB962C8B-B14F-4D97-AF65-F5344CB8AC3E}">
        <p14:creationId xmlns:p14="http://schemas.microsoft.com/office/powerpoint/2010/main" val="3594087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56CDC7-A840-BB4D-9768-969DECC4B8EA}"/>
              </a:ext>
            </a:extLst>
          </p:cNvPr>
          <p:cNvSpPr>
            <a:spLocks noGrp="1"/>
          </p:cNvSpPr>
          <p:nvPr>
            <p:ph type="body" sz="quarter" idx="13"/>
          </p:nvPr>
        </p:nvSpPr>
        <p:spPr>
          <a:xfrm>
            <a:off x="2483768" y="1341438"/>
            <a:ext cx="6409407" cy="4103687"/>
          </a:xfrm>
        </p:spPr>
        <p:txBody>
          <a:bodyPr>
            <a:normAutofit fontScale="62500" lnSpcReduction="20000"/>
          </a:bodyPr>
          <a:lstStyle/>
          <a:p>
            <a:pPr marL="285750" indent="-285750"/>
            <a:r>
              <a:rPr lang="de-DE" dirty="0">
                <a:solidFill>
                  <a:srgbClr val="002060"/>
                </a:solidFill>
              </a:rPr>
              <a:t>Welche </a:t>
            </a:r>
            <a:r>
              <a:rPr lang="de-DE" dirty="0">
                <a:solidFill>
                  <a:schemeClr val="accent6">
                    <a:lumMod val="75000"/>
                  </a:schemeClr>
                </a:solidFill>
              </a:rPr>
              <a:t>Informationen</a:t>
            </a:r>
            <a:r>
              <a:rPr lang="de-DE" dirty="0">
                <a:solidFill>
                  <a:srgbClr val="002060"/>
                </a:solidFill>
              </a:rPr>
              <a:t> lassen sich </a:t>
            </a:r>
            <a:r>
              <a:rPr lang="de-DE" dirty="0">
                <a:solidFill>
                  <a:schemeClr val="accent6">
                    <a:lumMod val="75000"/>
                  </a:schemeClr>
                </a:solidFill>
              </a:rPr>
              <a:t>bereits</a:t>
            </a:r>
            <a:r>
              <a:rPr lang="de-DE" dirty="0">
                <a:solidFill>
                  <a:srgbClr val="002060"/>
                </a:solidFill>
              </a:rPr>
              <a:t> der Fragestellung, der Aufgabe</a:t>
            </a:r>
            <a:r>
              <a:rPr lang="el-GR" dirty="0">
                <a:solidFill>
                  <a:srgbClr val="002060"/>
                </a:solidFill>
              </a:rPr>
              <a:t> </a:t>
            </a:r>
            <a:r>
              <a:rPr lang="de-DE" dirty="0">
                <a:solidFill>
                  <a:schemeClr val="accent6">
                    <a:lumMod val="75000"/>
                  </a:schemeClr>
                </a:solidFill>
              </a:rPr>
              <a:t>entnehmen</a:t>
            </a:r>
            <a:r>
              <a:rPr lang="de-DE" dirty="0">
                <a:solidFill>
                  <a:srgbClr val="002060"/>
                </a:solidFill>
              </a:rPr>
              <a:t>?</a:t>
            </a:r>
          </a:p>
          <a:p>
            <a:endParaRPr lang="de-DE" dirty="0">
              <a:solidFill>
                <a:srgbClr val="002060"/>
              </a:solidFill>
            </a:endParaRPr>
          </a:p>
          <a:p>
            <a:pPr marL="285750" indent="-285750"/>
            <a:r>
              <a:rPr lang="de-DE" dirty="0">
                <a:solidFill>
                  <a:srgbClr val="002060"/>
                </a:solidFill>
              </a:rPr>
              <a:t>Welche </a:t>
            </a:r>
            <a:r>
              <a:rPr lang="de-DE" dirty="0">
                <a:solidFill>
                  <a:schemeClr val="accent6">
                    <a:lumMod val="75000"/>
                  </a:schemeClr>
                </a:solidFill>
              </a:rPr>
              <a:t>Informationen</a:t>
            </a:r>
            <a:r>
              <a:rPr lang="de-DE" dirty="0">
                <a:solidFill>
                  <a:srgbClr val="FFC000"/>
                </a:solidFill>
              </a:rPr>
              <a:t> </a:t>
            </a:r>
            <a:r>
              <a:rPr lang="de-DE" dirty="0">
                <a:solidFill>
                  <a:srgbClr val="002060"/>
                </a:solidFill>
              </a:rPr>
              <a:t>müssen (aus den vorhandenen Materialien) </a:t>
            </a:r>
            <a:r>
              <a:rPr lang="de-DE" dirty="0">
                <a:solidFill>
                  <a:schemeClr val="accent6">
                    <a:lumMod val="75000"/>
                  </a:schemeClr>
                </a:solidFill>
              </a:rPr>
              <a:t>erarbeitet</a:t>
            </a:r>
            <a:r>
              <a:rPr lang="el-GR" dirty="0">
                <a:solidFill>
                  <a:srgbClr val="002060"/>
                </a:solidFill>
              </a:rPr>
              <a:t> </a:t>
            </a:r>
            <a:r>
              <a:rPr lang="de-DE" dirty="0">
                <a:solidFill>
                  <a:srgbClr val="002060"/>
                </a:solidFill>
              </a:rPr>
              <a:t>werden?</a:t>
            </a:r>
          </a:p>
          <a:p>
            <a:endParaRPr lang="de-DE" dirty="0">
              <a:solidFill>
                <a:srgbClr val="002060"/>
              </a:solidFill>
            </a:endParaRPr>
          </a:p>
          <a:p>
            <a:pPr marL="285750" indent="-285750"/>
            <a:r>
              <a:rPr lang="de-DE" dirty="0">
                <a:solidFill>
                  <a:srgbClr val="002060"/>
                </a:solidFill>
              </a:rPr>
              <a:t>Welche </a:t>
            </a:r>
            <a:r>
              <a:rPr lang="de-DE" dirty="0">
                <a:solidFill>
                  <a:schemeClr val="accent6">
                    <a:lumMod val="75000"/>
                  </a:schemeClr>
                </a:solidFill>
              </a:rPr>
              <a:t>Schwierigkeiten bleiben </a:t>
            </a:r>
            <a:r>
              <a:rPr lang="de-DE" dirty="0">
                <a:solidFill>
                  <a:srgbClr val="002060"/>
                </a:solidFill>
              </a:rPr>
              <a:t>danach noch für die Bearbeitung der Aufgabe zu</a:t>
            </a:r>
            <a:r>
              <a:rPr lang="el-GR" dirty="0">
                <a:solidFill>
                  <a:srgbClr val="002060"/>
                </a:solidFill>
              </a:rPr>
              <a:t> </a:t>
            </a:r>
            <a:r>
              <a:rPr lang="de-DE" dirty="0">
                <a:solidFill>
                  <a:srgbClr val="002060"/>
                </a:solidFill>
              </a:rPr>
              <a:t>bewältigen?</a:t>
            </a:r>
          </a:p>
          <a:p>
            <a:endParaRPr lang="de-DE" dirty="0">
              <a:solidFill>
                <a:srgbClr val="002060"/>
              </a:solidFill>
            </a:endParaRPr>
          </a:p>
          <a:p>
            <a:pPr marL="285750" indent="-285750"/>
            <a:r>
              <a:rPr lang="de-DE" dirty="0">
                <a:solidFill>
                  <a:srgbClr val="002060"/>
                </a:solidFill>
              </a:rPr>
              <a:t>Wie lassen sich die Informationen zu einer </a:t>
            </a:r>
            <a:r>
              <a:rPr lang="de-DE" dirty="0">
                <a:solidFill>
                  <a:schemeClr val="accent6">
                    <a:lumMod val="75000"/>
                  </a:schemeClr>
                </a:solidFill>
              </a:rPr>
              <a:t>(Teil-)Lösung </a:t>
            </a:r>
            <a:r>
              <a:rPr lang="de-DE" dirty="0">
                <a:solidFill>
                  <a:srgbClr val="002060"/>
                </a:solidFill>
              </a:rPr>
              <a:t>verarbeiten?</a:t>
            </a:r>
          </a:p>
          <a:p>
            <a:endParaRPr lang="de-DE" dirty="0">
              <a:solidFill>
                <a:srgbClr val="002060"/>
              </a:solidFill>
            </a:endParaRPr>
          </a:p>
          <a:p>
            <a:pPr marL="285750" indent="-285750"/>
            <a:r>
              <a:rPr lang="de-DE" dirty="0">
                <a:solidFill>
                  <a:srgbClr val="002060"/>
                </a:solidFill>
              </a:rPr>
              <a:t>Wie werde ich </a:t>
            </a:r>
            <a:r>
              <a:rPr lang="de-DE" dirty="0">
                <a:solidFill>
                  <a:schemeClr val="accent6">
                    <a:lumMod val="75000"/>
                  </a:schemeClr>
                </a:solidFill>
              </a:rPr>
              <a:t>jetzt weiter vorgehen</a:t>
            </a:r>
            <a:r>
              <a:rPr lang="de-DE" dirty="0">
                <a:solidFill>
                  <a:srgbClr val="002060"/>
                </a:solidFill>
              </a:rPr>
              <a:t>, was sind meine nächsten Arbeitsschritte/-strategien?</a:t>
            </a:r>
          </a:p>
          <a:p>
            <a:pPr marL="0" indent="0">
              <a:buNone/>
            </a:pPr>
            <a:endParaRPr lang="de-DE" dirty="0"/>
          </a:p>
        </p:txBody>
      </p:sp>
      <p:sp>
        <p:nvSpPr>
          <p:cNvPr id="3" name="Titel 2">
            <a:extLst>
              <a:ext uri="{FF2B5EF4-FFF2-40B4-BE49-F238E27FC236}">
                <a16:creationId xmlns:a16="http://schemas.microsoft.com/office/drawing/2014/main" id="{61404211-4D45-D640-AC49-CD52CE739A0B}"/>
              </a:ext>
            </a:extLst>
          </p:cNvPr>
          <p:cNvSpPr>
            <a:spLocks noGrp="1"/>
          </p:cNvSpPr>
          <p:nvPr>
            <p:ph type="title"/>
          </p:nvPr>
        </p:nvSpPr>
        <p:spPr/>
        <p:txBody>
          <a:bodyPr/>
          <a:lstStyle/>
          <a:p>
            <a:r>
              <a:rPr lang="de-DE" b="1" dirty="0"/>
              <a:t>Steuern – </a:t>
            </a:r>
            <a:r>
              <a:rPr lang="de-DE" b="1" dirty="0">
                <a:solidFill>
                  <a:srgbClr val="FFFF00"/>
                </a:solidFill>
              </a:rPr>
              <a:t>ACHTUNG !</a:t>
            </a:r>
            <a:endParaRPr lang="de-DE" b="1" dirty="0"/>
          </a:p>
        </p:txBody>
      </p:sp>
      <p:pic>
        <p:nvPicPr>
          <p:cNvPr id="5" name="Θέση περιεχομένου 4">
            <a:extLst>
              <a:ext uri="{FF2B5EF4-FFF2-40B4-BE49-F238E27FC236}">
                <a16:creationId xmlns:a16="http://schemas.microsoft.com/office/drawing/2014/main" id="{18999962-7118-C84A-A4C2-6CBA086504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162" t="8587" r="50000" b="3909"/>
          <a:stretch/>
        </p:blipFill>
        <p:spPr>
          <a:xfrm>
            <a:off x="179512" y="1399417"/>
            <a:ext cx="2160240" cy="4400489"/>
          </a:xfrm>
          <a:prstGeom prst="rect">
            <a:avLst/>
          </a:prstGeom>
        </p:spPr>
      </p:pic>
      <p:sp>
        <p:nvSpPr>
          <p:cNvPr id="6" name="Textfeld 5">
            <a:extLst>
              <a:ext uri="{FF2B5EF4-FFF2-40B4-BE49-F238E27FC236}">
                <a16:creationId xmlns:a16="http://schemas.microsoft.com/office/drawing/2014/main" id="{E44E63CB-B3A6-3248-9A08-9B18D5124DF0}"/>
              </a:ext>
            </a:extLst>
          </p:cNvPr>
          <p:cNvSpPr txBox="1"/>
          <p:nvPr/>
        </p:nvSpPr>
        <p:spPr>
          <a:xfrm>
            <a:off x="539552" y="5799906"/>
            <a:ext cx="3511481" cy="646331"/>
          </a:xfrm>
          <a:prstGeom prst="rect">
            <a:avLst/>
          </a:prstGeom>
          <a:noFill/>
        </p:spPr>
        <p:txBody>
          <a:bodyPr wrap="square" rtlCol="0">
            <a:spAutoFit/>
          </a:bodyPr>
          <a:lstStyle/>
          <a:p>
            <a:r>
              <a:rPr lang="en-US" dirty="0">
                <a:solidFill>
                  <a:srgbClr val="002060"/>
                </a:solidFill>
              </a:rPr>
              <a:t>Quelle: Kaiser et al. </a:t>
            </a:r>
            <a:r>
              <a:rPr lang="de-DE" dirty="0">
                <a:solidFill>
                  <a:srgbClr val="002060"/>
                </a:solidFill>
              </a:rPr>
              <a:t>2016, S. </a:t>
            </a:r>
            <a:r>
              <a:rPr lang="en-US" dirty="0">
                <a:solidFill>
                  <a:srgbClr val="002060"/>
                </a:solidFill>
              </a:rPr>
              <a:t>21</a:t>
            </a:r>
          </a:p>
          <a:p>
            <a:endParaRPr lang="de-DE" dirty="0"/>
          </a:p>
        </p:txBody>
      </p:sp>
    </p:spTree>
    <p:extLst>
      <p:ext uri="{BB962C8B-B14F-4D97-AF65-F5344CB8AC3E}">
        <p14:creationId xmlns:p14="http://schemas.microsoft.com/office/powerpoint/2010/main" val="13781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0288AE-1F72-2541-8654-F03EFB50DBC5}"/>
              </a:ext>
            </a:extLst>
          </p:cNvPr>
          <p:cNvSpPr>
            <a:spLocks noGrp="1"/>
          </p:cNvSpPr>
          <p:nvPr>
            <p:ph type="body" sz="quarter" idx="13"/>
          </p:nvPr>
        </p:nvSpPr>
        <p:spPr>
          <a:xfrm>
            <a:off x="323529" y="1341438"/>
            <a:ext cx="6408712" cy="4103687"/>
          </a:xfrm>
        </p:spPr>
        <p:txBody>
          <a:bodyPr>
            <a:normAutofit fontScale="55000" lnSpcReduction="20000"/>
          </a:bodyPr>
          <a:lstStyle/>
          <a:p>
            <a:pPr marL="285750" indent="-285750"/>
            <a:r>
              <a:rPr lang="de-DE" dirty="0">
                <a:solidFill>
                  <a:srgbClr val="002060"/>
                </a:solidFill>
              </a:rPr>
              <a:t>Habe ich alle in der </a:t>
            </a:r>
            <a:r>
              <a:rPr lang="de-DE" dirty="0">
                <a:solidFill>
                  <a:srgbClr val="00B050"/>
                </a:solidFill>
              </a:rPr>
              <a:t>Aufgabe</a:t>
            </a:r>
            <a:r>
              <a:rPr lang="de-DE" dirty="0">
                <a:solidFill>
                  <a:srgbClr val="002060"/>
                </a:solidFill>
              </a:rPr>
              <a:t> und in den </a:t>
            </a:r>
            <a:r>
              <a:rPr lang="de-DE" dirty="0">
                <a:solidFill>
                  <a:srgbClr val="00B050"/>
                </a:solidFill>
              </a:rPr>
              <a:t>Arbeitsmaterialien</a:t>
            </a:r>
            <a:r>
              <a:rPr lang="de-DE" dirty="0">
                <a:solidFill>
                  <a:srgbClr val="002060"/>
                </a:solidFill>
              </a:rPr>
              <a:t> enthaltenen Informationen </a:t>
            </a:r>
            <a:r>
              <a:rPr lang="de-DE" dirty="0">
                <a:solidFill>
                  <a:srgbClr val="00B050"/>
                </a:solidFill>
              </a:rPr>
              <a:t>berücksichtigt</a:t>
            </a:r>
            <a:r>
              <a:rPr lang="de-DE" dirty="0">
                <a:solidFill>
                  <a:srgbClr val="002060"/>
                </a:solidFill>
              </a:rPr>
              <a:t>?</a:t>
            </a:r>
          </a:p>
          <a:p>
            <a:endParaRPr lang="de-DE" dirty="0">
              <a:solidFill>
                <a:srgbClr val="002060"/>
              </a:solidFill>
            </a:endParaRPr>
          </a:p>
          <a:p>
            <a:pPr marL="285750" indent="-285750"/>
            <a:r>
              <a:rPr lang="de-DE" dirty="0">
                <a:solidFill>
                  <a:srgbClr val="002060"/>
                </a:solidFill>
              </a:rPr>
              <a:t>Gibt es noch meiner Lösung </a:t>
            </a:r>
            <a:r>
              <a:rPr lang="de-DE" dirty="0">
                <a:solidFill>
                  <a:srgbClr val="00B050"/>
                </a:solidFill>
              </a:rPr>
              <a:t>widersprechende Elemente </a:t>
            </a:r>
            <a:r>
              <a:rPr lang="de-DE" dirty="0">
                <a:solidFill>
                  <a:srgbClr val="002060"/>
                </a:solidFill>
              </a:rPr>
              <a:t>in der Aufgabe?</a:t>
            </a:r>
          </a:p>
          <a:p>
            <a:endParaRPr lang="de-DE" dirty="0">
              <a:solidFill>
                <a:srgbClr val="002060"/>
              </a:solidFill>
            </a:endParaRPr>
          </a:p>
          <a:p>
            <a:pPr marL="285750" indent="-285750"/>
            <a:r>
              <a:rPr lang="de-DE" dirty="0">
                <a:solidFill>
                  <a:srgbClr val="002060"/>
                </a:solidFill>
              </a:rPr>
              <a:t>Ist die Lösung </a:t>
            </a:r>
            <a:r>
              <a:rPr lang="de-DE" dirty="0">
                <a:solidFill>
                  <a:srgbClr val="00B050"/>
                </a:solidFill>
              </a:rPr>
              <a:t>vollständig</a:t>
            </a:r>
            <a:r>
              <a:rPr lang="de-DE" dirty="0">
                <a:solidFill>
                  <a:srgbClr val="002060"/>
                </a:solidFill>
              </a:rPr>
              <a:t>? Woran lässt sich das </a:t>
            </a:r>
            <a:r>
              <a:rPr lang="de-DE" dirty="0">
                <a:solidFill>
                  <a:srgbClr val="00B050"/>
                </a:solidFill>
              </a:rPr>
              <a:t>überprüfen</a:t>
            </a:r>
            <a:r>
              <a:rPr lang="de-DE" dirty="0">
                <a:solidFill>
                  <a:srgbClr val="002060"/>
                </a:solidFill>
              </a:rPr>
              <a:t>? </a:t>
            </a:r>
          </a:p>
          <a:p>
            <a:endParaRPr lang="de-DE" dirty="0">
              <a:solidFill>
                <a:srgbClr val="002060"/>
              </a:solidFill>
            </a:endParaRPr>
          </a:p>
          <a:p>
            <a:pPr marL="285750" indent="-285750"/>
            <a:r>
              <a:rPr lang="de-DE" dirty="0">
                <a:solidFill>
                  <a:srgbClr val="002060"/>
                </a:solidFill>
              </a:rPr>
              <a:t>Kann ich mit meiner Lösung die </a:t>
            </a:r>
            <a:r>
              <a:rPr lang="de-DE" dirty="0">
                <a:solidFill>
                  <a:srgbClr val="00B050"/>
                </a:solidFill>
              </a:rPr>
              <a:t>Aufgabenbearbeitung als abgeschlossen </a:t>
            </a:r>
            <a:r>
              <a:rPr lang="de-DE" dirty="0">
                <a:solidFill>
                  <a:srgbClr val="002060"/>
                </a:solidFill>
              </a:rPr>
              <a:t>betrachten? </a:t>
            </a:r>
          </a:p>
          <a:p>
            <a:endParaRPr lang="de-DE" dirty="0">
              <a:solidFill>
                <a:srgbClr val="002060"/>
              </a:solidFill>
            </a:endParaRPr>
          </a:p>
          <a:p>
            <a:pPr marL="285750" indent="-285750"/>
            <a:r>
              <a:rPr lang="de-DE" dirty="0">
                <a:solidFill>
                  <a:srgbClr val="002060"/>
                </a:solidFill>
              </a:rPr>
              <a:t>In welcher </a:t>
            </a:r>
            <a:r>
              <a:rPr lang="de-DE" dirty="0">
                <a:solidFill>
                  <a:srgbClr val="00B050"/>
                </a:solidFill>
              </a:rPr>
              <a:t>Beziehung </a:t>
            </a:r>
            <a:r>
              <a:rPr lang="de-DE" dirty="0">
                <a:solidFill>
                  <a:srgbClr val="002060"/>
                </a:solidFill>
              </a:rPr>
              <a:t>steht das </a:t>
            </a:r>
            <a:r>
              <a:rPr lang="de-DE" dirty="0">
                <a:solidFill>
                  <a:srgbClr val="00B050"/>
                </a:solidFill>
              </a:rPr>
              <a:t>Ergebnis</a:t>
            </a:r>
            <a:r>
              <a:rPr lang="de-DE" dirty="0">
                <a:solidFill>
                  <a:srgbClr val="002060"/>
                </a:solidFill>
              </a:rPr>
              <a:t> zu meinem bisherigen </a:t>
            </a:r>
            <a:r>
              <a:rPr lang="de-DE" dirty="0">
                <a:solidFill>
                  <a:srgbClr val="00B050"/>
                </a:solidFill>
              </a:rPr>
              <a:t>Wissen</a:t>
            </a:r>
            <a:r>
              <a:rPr lang="de-DE" dirty="0">
                <a:solidFill>
                  <a:srgbClr val="002060"/>
                </a:solidFill>
              </a:rPr>
              <a:t> auf dem angesprochenen Inhaltsgebiet? </a:t>
            </a:r>
            <a:endParaRPr lang="en-US" dirty="0">
              <a:solidFill>
                <a:srgbClr val="002060"/>
              </a:solidFill>
            </a:endParaRPr>
          </a:p>
          <a:p>
            <a:pPr marL="0" indent="0">
              <a:buNone/>
            </a:pPr>
            <a:endParaRPr lang="de-DE" dirty="0"/>
          </a:p>
        </p:txBody>
      </p:sp>
      <p:sp>
        <p:nvSpPr>
          <p:cNvPr id="3" name="Titel 2">
            <a:extLst>
              <a:ext uri="{FF2B5EF4-FFF2-40B4-BE49-F238E27FC236}">
                <a16:creationId xmlns:a16="http://schemas.microsoft.com/office/drawing/2014/main" id="{68FACABA-2A28-BD40-A1A6-34E812A90F9D}"/>
              </a:ext>
            </a:extLst>
          </p:cNvPr>
          <p:cNvSpPr>
            <a:spLocks noGrp="1"/>
          </p:cNvSpPr>
          <p:nvPr>
            <p:ph type="title"/>
          </p:nvPr>
        </p:nvSpPr>
        <p:spPr/>
        <p:txBody>
          <a:bodyPr/>
          <a:lstStyle/>
          <a:p>
            <a:r>
              <a:rPr lang="de-DE" b="1" dirty="0"/>
              <a:t>Kontrollieren – ALLES OKAY ?</a:t>
            </a:r>
          </a:p>
        </p:txBody>
      </p:sp>
      <p:pic>
        <p:nvPicPr>
          <p:cNvPr id="5" name="Θέση περιεχομένου 4">
            <a:extLst>
              <a:ext uri="{FF2B5EF4-FFF2-40B4-BE49-F238E27FC236}">
                <a16:creationId xmlns:a16="http://schemas.microsoft.com/office/drawing/2014/main" id="{94656B19-D8DC-1F40-9E5F-4EBFC9B99F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6996" r="25601" b="7091"/>
          <a:stretch/>
        </p:blipFill>
        <p:spPr>
          <a:xfrm>
            <a:off x="6850879" y="1512540"/>
            <a:ext cx="1958810" cy="4148708"/>
          </a:xfrm>
          <a:prstGeom prst="rect">
            <a:avLst/>
          </a:prstGeom>
        </p:spPr>
      </p:pic>
      <p:sp>
        <p:nvSpPr>
          <p:cNvPr id="6" name="Textfeld 5">
            <a:extLst>
              <a:ext uri="{FF2B5EF4-FFF2-40B4-BE49-F238E27FC236}">
                <a16:creationId xmlns:a16="http://schemas.microsoft.com/office/drawing/2014/main" id="{ECF502D6-0ED7-484F-B39D-B0558921A00A}"/>
              </a:ext>
            </a:extLst>
          </p:cNvPr>
          <p:cNvSpPr txBox="1"/>
          <p:nvPr/>
        </p:nvSpPr>
        <p:spPr>
          <a:xfrm>
            <a:off x="323528" y="5949280"/>
            <a:ext cx="3295457" cy="646331"/>
          </a:xfrm>
          <a:prstGeom prst="rect">
            <a:avLst/>
          </a:prstGeom>
          <a:noFill/>
        </p:spPr>
        <p:txBody>
          <a:bodyPr wrap="square" rtlCol="0">
            <a:spAutoFit/>
          </a:bodyPr>
          <a:lstStyle/>
          <a:p>
            <a:r>
              <a:rPr lang="en-US" dirty="0">
                <a:solidFill>
                  <a:srgbClr val="002060"/>
                </a:solidFill>
              </a:rPr>
              <a:t>Quelle: Kaiser et al. </a:t>
            </a:r>
            <a:r>
              <a:rPr lang="de-DE" dirty="0">
                <a:solidFill>
                  <a:srgbClr val="002060"/>
                </a:solidFill>
              </a:rPr>
              <a:t>2016, S. </a:t>
            </a:r>
            <a:r>
              <a:rPr lang="en-US" dirty="0">
                <a:solidFill>
                  <a:srgbClr val="002060"/>
                </a:solidFill>
              </a:rPr>
              <a:t>21</a:t>
            </a:r>
          </a:p>
          <a:p>
            <a:endParaRPr lang="de-DE" dirty="0"/>
          </a:p>
        </p:txBody>
      </p:sp>
    </p:spTree>
    <p:extLst>
      <p:ext uri="{BB962C8B-B14F-4D97-AF65-F5344CB8AC3E}">
        <p14:creationId xmlns:p14="http://schemas.microsoft.com/office/powerpoint/2010/main" val="38493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F1D33-6FA2-9CA2-C874-61418BD6F801}"/>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352050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71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0CFA9-3097-47B4-930C-7800765CAFBD}"/>
              </a:ext>
            </a:extLst>
          </p:cNvPr>
          <p:cNvSpPr>
            <a:spLocks noGrp="1"/>
          </p:cNvSpPr>
          <p:nvPr>
            <p:ph type="title"/>
          </p:nvPr>
        </p:nvSpPr>
        <p:spPr>
          <a:xfrm>
            <a:off x="467544" y="10990"/>
            <a:ext cx="7782168" cy="1060287"/>
          </a:xfrm>
        </p:spPr>
        <p:txBody>
          <a:bodyPr/>
          <a:lstStyle/>
          <a:p>
            <a:r>
              <a:rPr lang="de-DE" b="1" dirty="0"/>
              <a:t>Inhalte dieses Modulblocks, Teil 2</a:t>
            </a:r>
          </a:p>
        </p:txBody>
      </p:sp>
      <p:graphicFrame>
        <p:nvGraphicFramePr>
          <p:cNvPr id="3" name="Diagramm 2">
            <a:extLst>
              <a:ext uri="{FF2B5EF4-FFF2-40B4-BE49-F238E27FC236}">
                <a16:creationId xmlns:a16="http://schemas.microsoft.com/office/drawing/2014/main" id="{7BCA2457-7507-496F-8D4B-2A2A1630EB3F}"/>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8445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34840B-3C47-4523-8EA8-874A95106A06}"/>
              </a:ext>
            </a:extLst>
          </p:cNvPr>
          <p:cNvSpPr>
            <a:spLocks noGrp="1"/>
          </p:cNvSpPr>
          <p:nvPr>
            <p:ph type="title"/>
          </p:nvPr>
        </p:nvSpPr>
        <p:spPr>
          <a:xfrm>
            <a:off x="20112" y="10990"/>
            <a:ext cx="8229600" cy="1060287"/>
          </a:xfrm>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dirty="0"/>
                <a:t>Praxis</a:t>
              </a:r>
              <a:r>
                <a:rPr lang="de-DE" sz="3200" b="1" kern="1200" dirty="0"/>
                <a:t>: Metakognitives Unterrichten </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41061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2BFA443-C108-43C9-A720-AB8A59349970}"/>
              </a:ext>
            </a:extLst>
          </p:cNvPr>
          <p:cNvSpPr>
            <a:spLocks noGrp="1"/>
          </p:cNvSpPr>
          <p:nvPr>
            <p:ph type="body" sz="quarter" idx="13"/>
          </p:nvPr>
        </p:nvSpPr>
        <p:spPr/>
        <p:txBody>
          <a:bodyPr>
            <a:normAutofit fontScale="55000" lnSpcReduction="20000"/>
          </a:bodyPr>
          <a:lstStyle/>
          <a:p>
            <a:pPr marL="0" indent="0">
              <a:buNone/>
            </a:pPr>
            <a:r>
              <a:rPr lang="de-DE" dirty="0">
                <a:solidFill>
                  <a:srgbClr val="002060"/>
                </a:solidFill>
              </a:rPr>
              <a:t>Die Lehrkraft erklärt:</a:t>
            </a:r>
          </a:p>
          <a:p>
            <a:pPr marL="0" indent="0">
              <a:buNone/>
            </a:pPr>
            <a:r>
              <a:rPr lang="de-DE" dirty="0">
                <a:solidFill>
                  <a:srgbClr val="002060"/>
                </a:solidFill>
              </a:rPr>
              <a:t> </a:t>
            </a:r>
          </a:p>
          <a:p>
            <a:r>
              <a:rPr lang="de-DE" i="1" dirty="0">
                <a:solidFill>
                  <a:srgbClr val="002060"/>
                </a:solidFill>
              </a:rPr>
              <a:t>„Metakognition ist ein Begriff, den ihr häufig in meinem Unterricht hören werdet. Ich hoffe, dass ihr am Ende des Schuljahres alle metakognitive Lerner sein werdet. Ich will euch erst erklären, was das ist und dann, wie das funktioniert.  </a:t>
            </a:r>
          </a:p>
          <a:p>
            <a:endParaRPr lang="de-DE" dirty="0">
              <a:solidFill>
                <a:srgbClr val="002060"/>
              </a:solidFill>
            </a:endParaRPr>
          </a:p>
          <a:p>
            <a:r>
              <a:rPr lang="de-DE" i="1" dirty="0">
                <a:solidFill>
                  <a:srgbClr val="002060"/>
                </a:solidFill>
              </a:rPr>
              <a:t>Metakognitiv zu sein heißt </a:t>
            </a:r>
            <a:r>
              <a:rPr lang="de-DE" b="1" i="1" dirty="0">
                <a:solidFill>
                  <a:srgbClr val="002060"/>
                </a:solidFill>
              </a:rPr>
              <a:t>sich bewusst zu werden</a:t>
            </a:r>
            <a:r>
              <a:rPr lang="de-DE" i="1" dirty="0">
                <a:solidFill>
                  <a:srgbClr val="002060"/>
                </a:solidFill>
              </a:rPr>
              <a:t>, wie Lernfortschritte  funktionieren.  Metakognition besteht aus </a:t>
            </a:r>
            <a:r>
              <a:rPr lang="de-DE" b="1" i="1" dirty="0">
                <a:solidFill>
                  <a:srgbClr val="002060"/>
                </a:solidFill>
              </a:rPr>
              <a:t>zwei Teilen</a:t>
            </a:r>
            <a:r>
              <a:rPr lang="de-DE" i="1" dirty="0">
                <a:solidFill>
                  <a:srgbClr val="002060"/>
                </a:solidFill>
              </a:rPr>
              <a:t>:  </a:t>
            </a:r>
            <a:r>
              <a:rPr lang="de-DE" b="1" i="1" dirty="0">
                <a:solidFill>
                  <a:srgbClr val="C00000"/>
                </a:solidFill>
              </a:rPr>
              <a:t>zum einen </a:t>
            </a:r>
            <a:r>
              <a:rPr lang="de-DE" i="1" dirty="0">
                <a:solidFill>
                  <a:srgbClr val="002060"/>
                </a:solidFill>
              </a:rPr>
              <a:t>soll man sich bewusst machen, wie man lernt. Jeder kann sein eigenes Lernen beobachten. Wenn wir metakognitiv lernen, hörst du eine </a:t>
            </a:r>
            <a:r>
              <a:rPr lang="de-DE" b="1" i="1" dirty="0">
                <a:solidFill>
                  <a:srgbClr val="002060"/>
                </a:solidFill>
              </a:rPr>
              <a:t>innere Stimme </a:t>
            </a:r>
            <a:r>
              <a:rPr lang="de-DE" i="1" dirty="0">
                <a:solidFill>
                  <a:srgbClr val="002060"/>
                </a:solidFill>
              </a:rPr>
              <a:t>während du schreibst, liest, sprichst oder zuhörst. Sie befragt uns ständig zu unserem Verständnis. „</a:t>
            </a:r>
            <a:r>
              <a:rPr lang="de-DE" b="1" i="1" dirty="0">
                <a:solidFill>
                  <a:srgbClr val="002060"/>
                </a:solidFill>
              </a:rPr>
              <a:t>Wie läuft es? </a:t>
            </a:r>
            <a:r>
              <a:rPr lang="de-DE" i="1" dirty="0">
                <a:solidFill>
                  <a:srgbClr val="002060"/>
                </a:solidFill>
              </a:rPr>
              <a:t>Verstehst du? Sei metakognitiv! Gib nicht auf! Versuch es weiter. </a:t>
            </a:r>
            <a:r>
              <a:rPr lang="de-DE" b="1" i="1" dirty="0">
                <a:solidFill>
                  <a:srgbClr val="002060"/>
                </a:solidFill>
              </a:rPr>
              <a:t>Stell dir Fragen zu deinem Verständnis.</a:t>
            </a:r>
            <a:r>
              <a:rPr lang="de-DE" i="1" dirty="0">
                <a:solidFill>
                  <a:srgbClr val="002060"/>
                </a:solidFill>
              </a:rPr>
              <a:t>”</a:t>
            </a:r>
            <a:r>
              <a:rPr lang="de-DE" dirty="0">
                <a:solidFill>
                  <a:srgbClr val="002060"/>
                </a:solidFill>
              </a:rPr>
              <a:t> </a:t>
            </a:r>
          </a:p>
          <a:p>
            <a:pPr marL="0" indent="0">
              <a:buNone/>
            </a:pPr>
            <a:endParaRPr lang="de-DE" dirty="0"/>
          </a:p>
        </p:txBody>
      </p:sp>
      <p:sp>
        <p:nvSpPr>
          <p:cNvPr id="2" name="Titel 1">
            <a:extLst>
              <a:ext uri="{FF2B5EF4-FFF2-40B4-BE49-F238E27FC236}">
                <a16:creationId xmlns:a16="http://schemas.microsoft.com/office/drawing/2014/main" id="{EDF9B251-C1DD-4970-B0F6-38068849F3E3}"/>
              </a:ext>
            </a:extLst>
          </p:cNvPr>
          <p:cNvSpPr>
            <a:spLocks noGrp="1"/>
          </p:cNvSpPr>
          <p:nvPr>
            <p:ph type="title"/>
          </p:nvPr>
        </p:nvSpPr>
        <p:spPr/>
        <p:txBody>
          <a:bodyPr>
            <a:normAutofit fontScale="90000"/>
          </a:bodyPr>
          <a:lstStyle/>
          <a:p>
            <a:r>
              <a:rPr lang="de-DE" sz="2800" b="1" dirty="0">
                <a:latin typeface="+mn-lt"/>
              </a:rPr>
              <a:t>Die Schülerinnen und Schüler in ihrem Verstehensprozess unterstützen – metakognitiv unterrichten</a:t>
            </a:r>
          </a:p>
        </p:txBody>
      </p:sp>
    </p:spTree>
    <p:extLst>
      <p:ext uri="{BB962C8B-B14F-4D97-AF65-F5344CB8AC3E}">
        <p14:creationId xmlns:p14="http://schemas.microsoft.com/office/powerpoint/2010/main" val="180433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931F56D-DA64-E045-A9F9-E653166F670B}"/>
              </a:ext>
            </a:extLst>
          </p:cNvPr>
          <p:cNvSpPr>
            <a:spLocks noGrp="1"/>
          </p:cNvSpPr>
          <p:nvPr>
            <p:ph type="body" sz="quarter" idx="13"/>
          </p:nvPr>
        </p:nvSpPr>
        <p:spPr/>
        <p:txBody>
          <a:bodyPr>
            <a:normAutofit fontScale="55000" lnSpcReduction="20000"/>
          </a:bodyPr>
          <a:lstStyle/>
          <a:p>
            <a:pPr marL="0" indent="0">
              <a:buNone/>
            </a:pPr>
            <a:r>
              <a:rPr lang="de-DE" i="1" dirty="0">
                <a:solidFill>
                  <a:srgbClr val="002060"/>
                </a:solidFill>
              </a:rPr>
              <a:t>Lerner mit </a:t>
            </a:r>
            <a:r>
              <a:rPr lang="de-DE" b="1" i="1" dirty="0">
                <a:solidFill>
                  <a:srgbClr val="002060"/>
                </a:solidFill>
              </a:rPr>
              <a:t>Lernschwierigkeiten </a:t>
            </a:r>
            <a:r>
              <a:rPr lang="de-DE" i="1" dirty="0">
                <a:solidFill>
                  <a:srgbClr val="002060"/>
                </a:solidFill>
              </a:rPr>
              <a:t>haben diesen Mechanismus zur Selbstbeobachtung noch nicht eingeschaltet. Sie kriegen nicht mit, dass sie etwas nicht verstehen. Sie denken, dass jemand von außen ihr Lernen zu überwachen habe, etwa Eltern oder Lehrer. Der erste Schritt zur Metakognition ist </a:t>
            </a:r>
            <a:r>
              <a:rPr lang="de-DE" b="1" i="1" dirty="0">
                <a:solidFill>
                  <a:srgbClr val="002060"/>
                </a:solidFill>
              </a:rPr>
              <a:t>die Übernahme von Verantwortung für die eigenen Lernprozesse.</a:t>
            </a:r>
            <a:r>
              <a:rPr lang="de-DE" i="1" dirty="0">
                <a:solidFill>
                  <a:srgbClr val="002060"/>
                </a:solidFill>
              </a:rPr>
              <a:t> Nur du als Lerner kannst das tun. Also, stell deinen Beobachtungsmechanismus an. </a:t>
            </a:r>
            <a:r>
              <a:rPr lang="de-DE" b="1" i="1" dirty="0">
                <a:solidFill>
                  <a:srgbClr val="002060"/>
                </a:solidFill>
              </a:rPr>
              <a:t>Lass ihn Fragen stellen</a:t>
            </a:r>
            <a:r>
              <a:rPr lang="de-DE" i="1" dirty="0">
                <a:solidFill>
                  <a:srgbClr val="002060"/>
                </a:solidFill>
              </a:rPr>
              <a:t>! </a:t>
            </a:r>
            <a:endParaRPr lang="de-DE" dirty="0">
              <a:solidFill>
                <a:srgbClr val="002060"/>
              </a:solidFill>
            </a:endParaRPr>
          </a:p>
          <a:p>
            <a:pPr marL="0" indent="0">
              <a:buNone/>
            </a:pPr>
            <a:endParaRPr lang="de-DE" i="1" dirty="0">
              <a:solidFill>
                <a:srgbClr val="002060"/>
              </a:solidFill>
            </a:endParaRPr>
          </a:p>
          <a:p>
            <a:pPr marL="0" indent="0">
              <a:buNone/>
            </a:pPr>
            <a:r>
              <a:rPr lang="de-DE" i="1" dirty="0">
                <a:solidFill>
                  <a:srgbClr val="002060"/>
                </a:solidFill>
              </a:rPr>
              <a:t>Sich klar werden, ob man einen Text verstanden hat, führt </a:t>
            </a:r>
          </a:p>
          <a:p>
            <a:pPr marL="0" indent="0">
              <a:buNone/>
            </a:pPr>
            <a:r>
              <a:rPr lang="de-DE" b="1" i="1" dirty="0">
                <a:solidFill>
                  <a:srgbClr val="C00000"/>
                </a:solidFill>
              </a:rPr>
              <a:t>zum   zweiten Teil</a:t>
            </a:r>
            <a:r>
              <a:rPr lang="de-DE" i="1" dirty="0"/>
              <a:t> </a:t>
            </a:r>
            <a:r>
              <a:rPr lang="de-DE" i="1" dirty="0">
                <a:solidFill>
                  <a:srgbClr val="002060"/>
                </a:solidFill>
              </a:rPr>
              <a:t>der Metakognition –</a:t>
            </a:r>
            <a:r>
              <a:rPr lang="de-DE" b="1" i="1" dirty="0">
                <a:solidFill>
                  <a:srgbClr val="002060"/>
                </a:solidFill>
              </a:rPr>
              <a:t>zur Reparatur</a:t>
            </a:r>
            <a:r>
              <a:rPr lang="de-DE" i="1" dirty="0">
                <a:solidFill>
                  <a:srgbClr val="002060"/>
                </a:solidFill>
              </a:rPr>
              <a:t>, </a:t>
            </a:r>
            <a:r>
              <a:rPr lang="de-DE" b="1" i="1" dirty="0">
                <a:solidFill>
                  <a:srgbClr val="002060"/>
                </a:solidFill>
              </a:rPr>
              <a:t>wenn </a:t>
            </a:r>
          </a:p>
          <a:p>
            <a:pPr marL="0" indent="0">
              <a:buNone/>
            </a:pPr>
            <a:r>
              <a:rPr lang="de-DE" b="1" i="1" dirty="0">
                <a:solidFill>
                  <a:srgbClr val="002060"/>
                </a:solidFill>
              </a:rPr>
              <a:t>man etwas nicht  versteht. </a:t>
            </a:r>
            <a:r>
              <a:rPr lang="de-DE" i="1" dirty="0">
                <a:solidFill>
                  <a:srgbClr val="002060"/>
                </a:solidFill>
              </a:rPr>
              <a:t>Erfolgreiche Lerner beobachten sich </a:t>
            </a:r>
          </a:p>
          <a:p>
            <a:pPr marL="0" indent="0">
              <a:buNone/>
            </a:pPr>
            <a:r>
              <a:rPr lang="de-DE" i="1" dirty="0">
                <a:solidFill>
                  <a:srgbClr val="002060"/>
                </a:solidFill>
              </a:rPr>
              <a:t>selbst und kennen </a:t>
            </a:r>
            <a:r>
              <a:rPr lang="de-DE" b="1" i="1" dirty="0">
                <a:solidFill>
                  <a:srgbClr val="002060"/>
                </a:solidFill>
              </a:rPr>
              <a:t>Strategien</a:t>
            </a:r>
            <a:r>
              <a:rPr lang="de-DE" i="1" dirty="0">
                <a:solidFill>
                  <a:srgbClr val="002060"/>
                </a:solidFill>
              </a:rPr>
              <a:t>, um Bedeutung zu suchen. Damit </a:t>
            </a:r>
          </a:p>
          <a:p>
            <a:pPr marL="0" indent="0">
              <a:buNone/>
            </a:pPr>
            <a:r>
              <a:rPr lang="de-DE" i="1" dirty="0">
                <a:solidFill>
                  <a:srgbClr val="002060"/>
                </a:solidFill>
              </a:rPr>
              <a:t>stellen sie ihr Verständnis </a:t>
            </a:r>
            <a:r>
              <a:rPr lang="de-DE" i="1">
                <a:solidFill>
                  <a:srgbClr val="002060"/>
                </a:solidFill>
              </a:rPr>
              <a:t>und ihr </a:t>
            </a:r>
            <a:r>
              <a:rPr lang="de-DE" i="1" dirty="0">
                <a:solidFill>
                  <a:srgbClr val="002060"/>
                </a:solidFill>
              </a:rPr>
              <a:t>Lernen sicher. </a:t>
            </a:r>
          </a:p>
          <a:p>
            <a:pPr marL="0" indent="0">
              <a:buNone/>
            </a:pPr>
            <a:endParaRPr lang="de-DE" i="1" dirty="0">
              <a:solidFill>
                <a:srgbClr val="002060"/>
              </a:solidFill>
            </a:endParaRPr>
          </a:p>
          <a:p>
            <a:pPr marL="0" indent="0">
              <a:buNone/>
            </a:pPr>
            <a:r>
              <a:rPr lang="de-DE" i="1" dirty="0">
                <a:solidFill>
                  <a:srgbClr val="002060"/>
                </a:solidFill>
              </a:rPr>
              <a:t>Quelle: Carol Santa et al. (2012), Project CRISS</a:t>
            </a:r>
          </a:p>
          <a:p>
            <a:endParaRPr lang="de-DE" dirty="0">
              <a:solidFill>
                <a:srgbClr val="002060"/>
              </a:solidFill>
            </a:endParaRPr>
          </a:p>
          <a:p>
            <a:pPr marL="0" indent="0">
              <a:buNone/>
            </a:pPr>
            <a:endParaRPr lang="de-DE" dirty="0"/>
          </a:p>
        </p:txBody>
      </p:sp>
      <p:sp>
        <p:nvSpPr>
          <p:cNvPr id="3" name="Titel 2">
            <a:extLst>
              <a:ext uri="{FF2B5EF4-FFF2-40B4-BE49-F238E27FC236}">
                <a16:creationId xmlns:a16="http://schemas.microsoft.com/office/drawing/2014/main" id="{03E15402-F114-4E47-90BA-31D5C0832D3F}"/>
              </a:ext>
            </a:extLst>
          </p:cNvPr>
          <p:cNvSpPr>
            <a:spLocks noGrp="1"/>
          </p:cNvSpPr>
          <p:nvPr>
            <p:ph type="title"/>
          </p:nvPr>
        </p:nvSpPr>
        <p:spPr/>
        <p:txBody>
          <a:bodyPr>
            <a:normAutofit fontScale="90000"/>
          </a:bodyPr>
          <a:lstStyle/>
          <a:p>
            <a:r>
              <a:rPr lang="de-DE" sz="2800" b="1" dirty="0"/>
              <a:t>Die Schülerinnen und Schüler  in ihrem Verstehensprozess unterstützen – metakognitiv unterrichten</a:t>
            </a:r>
            <a:endParaRPr lang="de-DE" sz="2800" dirty="0"/>
          </a:p>
        </p:txBody>
      </p:sp>
    </p:spTree>
    <p:extLst>
      <p:ext uri="{BB962C8B-B14F-4D97-AF65-F5344CB8AC3E}">
        <p14:creationId xmlns:p14="http://schemas.microsoft.com/office/powerpoint/2010/main" val="418999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34840B-3C47-4523-8EA8-874A95106A06}"/>
              </a:ext>
            </a:extLst>
          </p:cNvPr>
          <p:cNvSpPr>
            <a:spLocks noGrp="1"/>
          </p:cNvSpPr>
          <p:nvPr>
            <p:ph type="title"/>
          </p:nvPr>
        </p:nvSpPr>
        <p:spPr>
          <a:xfrm>
            <a:off x="20112" y="10990"/>
            <a:ext cx="8229600" cy="1060287"/>
          </a:xfrm>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dirty="0"/>
                <a:t>Vier Prinzipien m</a:t>
              </a:r>
              <a:r>
                <a:rPr lang="de-DE" sz="3200" b="1" kern="1200" dirty="0"/>
                <a:t>etakognitiven Unterrichts </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48288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E2EAC45-639E-C042-A6FE-F10B5F99C874}"/>
              </a:ext>
            </a:extLst>
          </p:cNvPr>
          <p:cNvSpPr>
            <a:spLocks noGrp="1"/>
          </p:cNvSpPr>
          <p:nvPr>
            <p:ph type="body" sz="quarter" idx="13"/>
          </p:nvPr>
        </p:nvSpPr>
        <p:spPr/>
        <p:txBody>
          <a:bodyPr>
            <a:normAutofit lnSpcReduction="10000"/>
          </a:bodyPr>
          <a:lstStyle/>
          <a:p>
            <a:pPr lvl="0"/>
            <a:r>
              <a:rPr lang="de-DE" i="1" dirty="0"/>
              <a:t>Lautes Denken </a:t>
            </a:r>
            <a:r>
              <a:rPr lang="de-DE" dirty="0"/>
              <a:t>von Lehrkraft oder </a:t>
            </a:r>
            <a:r>
              <a:rPr lang="de-DE" dirty="0" err="1"/>
              <a:t>SuS</a:t>
            </a:r>
            <a:endParaRPr lang="de-DE" dirty="0"/>
          </a:p>
          <a:p>
            <a:pPr lvl="0"/>
            <a:r>
              <a:rPr lang="de-DE" dirty="0"/>
              <a:t>Anwendung der metakognitiven Strategien </a:t>
            </a:r>
            <a:r>
              <a:rPr lang="de-DE" i="1" dirty="0"/>
              <a:t>Planen – Steuern – Kontrollieren (P – S – K)</a:t>
            </a:r>
            <a:endParaRPr lang="de-DE" dirty="0"/>
          </a:p>
          <a:p>
            <a:pPr lvl="0"/>
            <a:r>
              <a:rPr lang="de-DE" dirty="0"/>
              <a:t>Einsatz (und Erweiterung) des metakognitiv-</a:t>
            </a:r>
            <a:r>
              <a:rPr lang="de-DE" i="1" dirty="0"/>
              <a:t>deklarativen Wissens </a:t>
            </a:r>
            <a:r>
              <a:rPr lang="de-DE" dirty="0"/>
              <a:t>(Strategiewissen, Aufgabenwissen, Personenwissen)</a:t>
            </a:r>
          </a:p>
          <a:p>
            <a:pPr lvl="0"/>
            <a:r>
              <a:rPr lang="de-DE" i="1" dirty="0"/>
              <a:t>Fixierung</a:t>
            </a:r>
            <a:r>
              <a:rPr lang="de-DE" dirty="0"/>
              <a:t> nicht nur inhaltlicher, sondern auch </a:t>
            </a:r>
            <a:r>
              <a:rPr lang="de-DE" i="1" dirty="0"/>
              <a:t>metakognitiver Lernergebnisse.</a:t>
            </a:r>
            <a:endParaRPr lang="de-DE" dirty="0"/>
          </a:p>
          <a:p>
            <a:pPr marL="0" indent="0">
              <a:buNone/>
            </a:pPr>
            <a:endParaRPr lang="de-DE" dirty="0"/>
          </a:p>
        </p:txBody>
      </p:sp>
      <p:sp>
        <p:nvSpPr>
          <p:cNvPr id="3" name="Titel 2">
            <a:extLst>
              <a:ext uri="{FF2B5EF4-FFF2-40B4-BE49-F238E27FC236}">
                <a16:creationId xmlns:a16="http://schemas.microsoft.com/office/drawing/2014/main" id="{A68405C7-F830-C54B-BEA2-041F52934C49}"/>
              </a:ext>
            </a:extLst>
          </p:cNvPr>
          <p:cNvSpPr>
            <a:spLocks noGrp="1"/>
          </p:cNvSpPr>
          <p:nvPr>
            <p:ph type="title"/>
          </p:nvPr>
        </p:nvSpPr>
        <p:spPr/>
        <p:txBody>
          <a:bodyPr>
            <a:noAutofit/>
          </a:bodyPr>
          <a:lstStyle/>
          <a:p>
            <a:r>
              <a:rPr lang="de-DE" b="1" dirty="0"/>
              <a:t>Vier Prinzipien für einen metakognitiv </a:t>
            </a:r>
            <a:br>
              <a:rPr lang="de-DE" b="1" dirty="0"/>
            </a:br>
            <a:r>
              <a:rPr lang="de-DE" b="1" dirty="0"/>
              <a:t>fundierten Unterricht</a:t>
            </a:r>
          </a:p>
        </p:txBody>
      </p:sp>
      <p:sp>
        <p:nvSpPr>
          <p:cNvPr id="4" name="Textfeld 3">
            <a:extLst>
              <a:ext uri="{FF2B5EF4-FFF2-40B4-BE49-F238E27FC236}">
                <a16:creationId xmlns:a16="http://schemas.microsoft.com/office/drawing/2014/main" id="{F1825E2C-3323-3B1F-3DD9-0FF97CCE85E9}"/>
              </a:ext>
            </a:extLst>
          </p:cNvPr>
          <p:cNvSpPr txBox="1"/>
          <p:nvPr/>
        </p:nvSpPr>
        <p:spPr>
          <a:xfrm>
            <a:off x="683568" y="5661248"/>
            <a:ext cx="3079433" cy="646331"/>
          </a:xfrm>
          <a:prstGeom prst="rect">
            <a:avLst/>
          </a:prstGeom>
          <a:noFill/>
        </p:spPr>
        <p:txBody>
          <a:bodyPr wrap="none" rtlCol="0">
            <a:spAutoFit/>
          </a:bodyPr>
          <a:lstStyle/>
          <a:p>
            <a:r>
              <a:rPr lang="de-DE" dirty="0"/>
              <a:t>Quelle: Kaiser et al. 2018, S. 82</a:t>
            </a:r>
          </a:p>
          <a:p>
            <a:endParaRPr lang="de-DE" dirty="0"/>
          </a:p>
        </p:txBody>
      </p:sp>
    </p:spTree>
    <p:extLst>
      <p:ext uri="{BB962C8B-B14F-4D97-AF65-F5344CB8AC3E}">
        <p14:creationId xmlns:p14="http://schemas.microsoft.com/office/powerpoint/2010/main" val="144123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5024BA5-368E-114A-9843-6F79F1EFEC5D}"/>
              </a:ext>
            </a:extLst>
          </p:cNvPr>
          <p:cNvSpPr>
            <a:spLocks noGrp="1"/>
          </p:cNvSpPr>
          <p:nvPr>
            <p:ph type="title"/>
          </p:nvPr>
        </p:nvSpPr>
        <p:spPr/>
        <p:txBody>
          <a:bodyPr>
            <a:normAutofit fontScale="90000"/>
          </a:bodyPr>
          <a:lstStyle/>
          <a:p>
            <a:r>
              <a:rPr lang="de-DE" b="1" dirty="0"/>
              <a:t>Zentrale Elemente zur Planung eines metakognitiv fundierten Unterrichts</a:t>
            </a:r>
            <a:endParaRPr lang="de-DE" dirty="0"/>
          </a:p>
        </p:txBody>
      </p:sp>
      <p:pic>
        <p:nvPicPr>
          <p:cNvPr id="5" name="Grafik 4">
            <a:extLst>
              <a:ext uri="{FF2B5EF4-FFF2-40B4-BE49-F238E27FC236}">
                <a16:creationId xmlns:a16="http://schemas.microsoft.com/office/drawing/2014/main" id="{6CEA69A0-335E-1B4B-B89A-1AE3A199A6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48" t="1708" b="3433"/>
          <a:stretch/>
        </p:blipFill>
        <p:spPr>
          <a:xfrm>
            <a:off x="1547664" y="1412776"/>
            <a:ext cx="6336704" cy="3960440"/>
          </a:xfrm>
          <a:prstGeom prst="rect">
            <a:avLst/>
          </a:prstGeom>
        </p:spPr>
      </p:pic>
      <p:sp>
        <p:nvSpPr>
          <p:cNvPr id="6" name="Textfeld 5">
            <a:extLst>
              <a:ext uri="{FF2B5EF4-FFF2-40B4-BE49-F238E27FC236}">
                <a16:creationId xmlns:a16="http://schemas.microsoft.com/office/drawing/2014/main" id="{DDE257E8-3718-724E-88E4-E72594071AD3}"/>
              </a:ext>
            </a:extLst>
          </p:cNvPr>
          <p:cNvSpPr txBox="1"/>
          <p:nvPr/>
        </p:nvSpPr>
        <p:spPr>
          <a:xfrm>
            <a:off x="683568" y="5877272"/>
            <a:ext cx="3079433" cy="369332"/>
          </a:xfrm>
          <a:prstGeom prst="rect">
            <a:avLst/>
          </a:prstGeom>
          <a:noFill/>
        </p:spPr>
        <p:txBody>
          <a:bodyPr wrap="none" rtlCol="0">
            <a:spAutoFit/>
          </a:bodyPr>
          <a:lstStyle/>
          <a:p>
            <a:r>
              <a:rPr lang="de-DE" dirty="0"/>
              <a:t>Quelle: Kaiser et al. 2018, S. 97</a:t>
            </a:r>
          </a:p>
        </p:txBody>
      </p:sp>
    </p:spTree>
    <p:extLst>
      <p:ext uri="{BB962C8B-B14F-4D97-AF65-F5344CB8AC3E}">
        <p14:creationId xmlns:p14="http://schemas.microsoft.com/office/powerpoint/2010/main" val="344082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BCC5FCDD-E04E-D7B8-7359-5B9D41DE9A3C}"/>
              </a:ext>
            </a:extLst>
          </p:cNvPr>
          <p:cNvSpPr>
            <a:spLocks noGrp="1"/>
          </p:cNvSpPr>
          <p:nvPr>
            <p:ph type="body" sz="quarter" idx="13"/>
          </p:nvPr>
        </p:nvSpPr>
        <p:spPr/>
        <p:txBody>
          <a:bodyPr/>
          <a:lstStyle/>
          <a:p>
            <a:endParaRPr lang="de-DE"/>
          </a:p>
        </p:txBody>
      </p:sp>
      <p:sp>
        <p:nvSpPr>
          <p:cNvPr id="3" name="Titel 2">
            <a:extLst>
              <a:ext uri="{FF2B5EF4-FFF2-40B4-BE49-F238E27FC236}">
                <a16:creationId xmlns:a16="http://schemas.microsoft.com/office/drawing/2014/main" id="{4376D4D9-8742-CD44-8834-B1B8EAAB30BE}"/>
              </a:ext>
            </a:extLst>
          </p:cNvPr>
          <p:cNvSpPr>
            <a:spLocks noGrp="1"/>
          </p:cNvSpPr>
          <p:nvPr>
            <p:ph type="title"/>
          </p:nvPr>
        </p:nvSpPr>
        <p:spPr/>
        <p:txBody>
          <a:bodyPr>
            <a:normAutofit fontScale="90000"/>
          </a:bodyPr>
          <a:lstStyle/>
          <a:p>
            <a:r>
              <a:rPr lang="de-DE" b="1" dirty="0"/>
              <a:t>Raster zur Planung einer metakognitiv fundierten Unterrichtsstunde / Lerneinheit (vgl. AB5)</a:t>
            </a:r>
          </a:p>
        </p:txBody>
      </p:sp>
      <p:graphicFrame>
        <p:nvGraphicFramePr>
          <p:cNvPr id="4" name="Tabelle 4">
            <a:extLst>
              <a:ext uri="{FF2B5EF4-FFF2-40B4-BE49-F238E27FC236}">
                <a16:creationId xmlns:a16="http://schemas.microsoft.com/office/drawing/2014/main" id="{0323AF97-03CE-F748-9ABC-337B09C6EAD2}"/>
              </a:ext>
            </a:extLst>
          </p:cNvPr>
          <p:cNvGraphicFramePr>
            <a:graphicFrameLocks noGrp="1"/>
          </p:cNvGraphicFramePr>
          <p:nvPr/>
        </p:nvGraphicFramePr>
        <p:xfrm>
          <a:off x="323528" y="1396999"/>
          <a:ext cx="8569645" cy="4287840"/>
        </p:xfrm>
        <a:graphic>
          <a:graphicData uri="http://schemas.openxmlformats.org/drawingml/2006/table">
            <a:tbl>
              <a:tblPr firstRow="1" bandRow="1">
                <a:tableStyleId>{7DF18680-E054-41AD-8BC1-D1AEF772440D}</a:tableStyleId>
              </a:tblPr>
              <a:tblGrid>
                <a:gridCol w="1008112">
                  <a:extLst>
                    <a:ext uri="{9D8B030D-6E8A-4147-A177-3AD203B41FA5}">
                      <a16:colId xmlns:a16="http://schemas.microsoft.com/office/drawing/2014/main" val="3362804730"/>
                    </a:ext>
                  </a:extLst>
                </a:gridCol>
                <a:gridCol w="1440358">
                  <a:extLst>
                    <a:ext uri="{9D8B030D-6E8A-4147-A177-3AD203B41FA5}">
                      <a16:colId xmlns:a16="http://schemas.microsoft.com/office/drawing/2014/main" val="2754455217"/>
                    </a:ext>
                  </a:extLst>
                </a:gridCol>
                <a:gridCol w="1224235">
                  <a:extLst>
                    <a:ext uri="{9D8B030D-6E8A-4147-A177-3AD203B41FA5}">
                      <a16:colId xmlns:a16="http://schemas.microsoft.com/office/drawing/2014/main" val="79156499"/>
                    </a:ext>
                  </a:extLst>
                </a:gridCol>
                <a:gridCol w="1224235">
                  <a:extLst>
                    <a:ext uri="{9D8B030D-6E8A-4147-A177-3AD203B41FA5}">
                      <a16:colId xmlns:a16="http://schemas.microsoft.com/office/drawing/2014/main" val="2878134256"/>
                    </a:ext>
                  </a:extLst>
                </a:gridCol>
                <a:gridCol w="1224235">
                  <a:extLst>
                    <a:ext uri="{9D8B030D-6E8A-4147-A177-3AD203B41FA5}">
                      <a16:colId xmlns:a16="http://schemas.microsoft.com/office/drawing/2014/main" val="88492362"/>
                    </a:ext>
                  </a:extLst>
                </a:gridCol>
                <a:gridCol w="1224235">
                  <a:extLst>
                    <a:ext uri="{9D8B030D-6E8A-4147-A177-3AD203B41FA5}">
                      <a16:colId xmlns:a16="http://schemas.microsoft.com/office/drawing/2014/main" val="743073873"/>
                    </a:ext>
                  </a:extLst>
                </a:gridCol>
                <a:gridCol w="1224235">
                  <a:extLst>
                    <a:ext uri="{9D8B030D-6E8A-4147-A177-3AD203B41FA5}">
                      <a16:colId xmlns:a16="http://schemas.microsoft.com/office/drawing/2014/main" val="1853401902"/>
                    </a:ext>
                  </a:extLst>
                </a:gridCol>
              </a:tblGrid>
              <a:tr h="674688">
                <a:tc>
                  <a:txBody>
                    <a:bodyPr/>
                    <a:lstStyle/>
                    <a:p>
                      <a:r>
                        <a:rPr lang="de-DE" dirty="0">
                          <a:solidFill>
                            <a:schemeClr val="bg1"/>
                          </a:solidFill>
                        </a:rPr>
                        <a:t>Zeit</a:t>
                      </a:r>
                    </a:p>
                  </a:txBody>
                  <a:tcPr/>
                </a:tc>
                <a:tc>
                  <a:txBody>
                    <a:bodyPr/>
                    <a:lstStyle/>
                    <a:p>
                      <a:r>
                        <a:rPr lang="de-DE" dirty="0">
                          <a:solidFill>
                            <a:schemeClr val="bg1"/>
                          </a:solidFill>
                        </a:rPr>
                        <a:t>Ziel</a:t>
                      </a:r>
                    </a:p>
                  </a:txBody>
                  <a:tcPr/>
                </a:tc>
                <a:tc>
                  <a:txBody>
                    <a:bodyPr/>
                    <a:lstStyle/>
                    <a:p>
                      <a:r>
                        <a:rPr lang="de-DE" dirty="0">
                          <a:solidFill>
                            <a:schemeClr val="bg1"/>
                          </a:solidFill>
                        </a:rPr>
                        <a:t>Inhalt / Aufgabe</a:t>
                      </a:r>
                    </a:p>
                  </a:txBody>
                  <a:tcPr/>
                </a:tc>
                <a:tc>
                  <a:txBody>
                    <a:bodyPr/>
                    <a:lstStyle/>
                    <a:p>
                      <a:r>
                        <a:rPr lang="de-DE" dirty="0">
                          <a:solidFill>
                            <a:schemeClr val="bg1"/>
                          </a:solidFill>
                        </a:rPr>
                        <a:t>Methoden / Medien / Sozialform</a:t>
                      </a:r>
                    </a:p>
                  </a:txBody>
                  <a:tcPr/>
                </a:tc>
                <a:tc>
                  <a:txBody>
                    <a:bodyPr/>
                    <a:lstStyle/>
                    <a:p>
                      <a:r>
                        <a:rPr lang="de-DE" dirty="0">
                          <a:solidFill>
                            <a:schemeClr val="bg1"/>
                          </a:solidFill>
                        </a:rPr>
                        <a:t>Meta-kognition exekutiv</a:t>
                      </a:r>
                    </a:p>
                  </a:txBody>
                  <a:tcPr/>
                </a:tc>
                <a:tc>
                  <a:txBody>
                    <a:bodyPr/>
                    <a:lstStyle/>
                    <a:p>
                      <a:r>
                        <a:rPr lang="de-DE" dirty="0"/>
                        <a:t>Meta-</a:t>
                      </a:r>
                    </a:p>
                    <a:p>
                      <a:r>
                        <a:rPr lang="de-DE" dirty="0"/>
                        <a:t>Kognition</a:t>
                      </a:r>
                    </a:p>
                    <a:p>
                      <a:r>
                        <a:rPr lang="de-DE" dirty="0"/>
                        <a:t>deklarativ</a:t>
                      </a:r>
                    </a:p>
                  </a:txBody>
                  <a:tcPr/>
                </a:tc>
                <a:tc>
                  <a:txBody>
                    <a:bodyPr/>
                    <a:lstStyle/>
                    <a:p>
                      <a:r>
                        <a:rPr lang="de-DE" dirty="0"/>
                        <a:t>Evaluation</a:t>
                      </a:r>
                    </a:p>
                    <a:p>
                      <a:r>
                        <a:rPr lang="de-DE" dirty="0">
                          <a:sym typeface="Wingdings" pitchFamily="2" charset="2"/>
                        </a:rPr>
                        <a:t>          </a:t>
                      </a:r>
                      <a:endParaRPr lang="de-DE" dirty="0"/>
                    </a:p>
                  </a:txBody>
                  <a:tcPr/>
                </a:tc>
                <a:extLst>
                  <a:ext uri="{0D108BD9-81ED-4DB2-BD59-A6C34878D82A}">
                    <a16:rowId xmlns:a16="http://schemas.microsoft.com/office/drawing/2014/main" val="953368833"/>
                  </a:ext>
                </a:extLst>
              </a:tr>
              <a:tr h="674688">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940976268"/>
                  </a:ext>
                </a:extLst>
              </a:tr>
              <a:tr h="674688">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884159860"/>
                  </a:ext>
                </a:extLst>
              </a:tr>
              <a:tr h="674688">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94032334"/>
                  </a:ext>
                </a:extLst>
              </a:tr>
              <a:tr h="674688">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415463324"/>
                  </a:ext>
                </a:extLst>
              </a:tr>
              <a:tr h="674688">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4029894263"/>
                  </a:ext>
                </a:extLst>
              </a:tr>
            </a:tbl>
          </a:graphicData>
        </a:graphic>
      </p:graphicFrame>
      <p:sp>
        <p:nvSpPr>
          <p:cNvPr id="5" name="Textfeld 4">
            <a:extLst>
              <a:ext uri="{FF2B5EF4-FFF2-40B4-BE49-F238E27FC236}">
                <a16:creationId xmlns:a16="http://schemas.microsoft.com/office/drawing/2014/main" id="{453A6A0A-DADF-4DE4-B90C-5A9975E9D1EF}"/>
              </a:ext>
            </a:extLst>
          </p:cNvPr>
          <p:cNvSpPr txBox="1"/>
          <p:nvPr/>
        </p:nvSpPr>
        <p:spPr>
          <a:xfrm>
            <a:off x="323528" y="6021288"/>
            <a:ext cx="3313536" cy="369332"/>
          </a:xfrm>
          <a:prstGeom prst="rect">
            <a:avLst/>
          </a:prstGeom>
          <a:noFill/>
        </p:spPr>
        <p:txBody>
          <a:bodyPr wrap="none" rtlCol="0">
            <a:spAutoFit/>
          </a:bodyPr>
          <a:lstStyle/>
          <a:p>
            <a:r>
              <a:rPr lang="de-DE" dirty="0"/>
              <a:t>Quelle: Kaiser et al. 2018, S. 97 ff.</a:t>
            </a:r>
          </a:p>
        </p:txBody>
      </p:sp>
    </p:spTree>
    <p:extLst>
      <p:ext uri="{BB962C8B-B14F-4D97-AF65-F5344CB8AC3E}">
        <p14:creationId xmlns:p14="http://schemas.microsoft.com/office/powerpoint/2010/main" val="311207218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851</Words>
  <Application>Microsoft Macintosh PowerPoint</Application>
  <PresentationFormat>Bildschirmpräsentation (4:3)</PresentationFormat>
  <Paragraphs>92</Paragraphs>
  <Slides>16</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Avenir Next</vt:lpstr>
      <vt:lpstr>Calibri</vt:lpstr>
      <vt:lpstr>Wingdings</vt:lpstr>
      <vt:lpstr>Larissa</vt:lpstr>
      <vt:lpstr>Modul 2: BaCuLit – Grundlagen der Unterrichtsplanung Block 1: Erstes Prinzip der Unterrichtsplanung: Metakognition</vt:lpstr>
      <vt:lpstr>Inhalte dieses Modulblocks, Teil 2</vt:lpstr>
      <vt:lpstr>PowerPoint-Präsentation</vt:lpstr>
      <vt:lpstr>Die Schülerinnen und Schüler in ihrem Verstehensprozess unterstützen – metakognitiv unterrichten</vt:lpstr>
      <vt:lpstr>Die Schülerinnen und Schüler  in ihrem Verstehensprozess unterstützen – metakognitiv unterrichten</vt:lpstr>
      <vt:lpstr>PowerPoint-Präsentation</vt:lpstr>
      <vt:lpstr>Vier Prinzipien für einen metakognitiv  fundierten Unterricht</vt:lpstr>
      <vt:lpstr>Zentrale Elemente zur Planung eines metakognitiv fundierten Unterrichts</vt:lpstr>
      <vt:lpstr>Raster zur Planung einer metakognitiv fundierten Unterrichtsstunde / Lerneinheit (vgl. AB5)</vt:lpstr>
      <vt:lpstr>PowerPoint-Präsentation</vt:lpstr>
      <vt:lpstr>Aufgabe: Eine metakognitive Unterrichtsstunde analysieren</vt:lpstr>
      <vt:lpstr>Planen – STOPP !</vt:lpstr>
      <vt:lpstr>Steuern – ACHTUNG !</vt:lpstr>
      <vt:lpstr>Kontrollieren – ALLES OKAY ?</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Christine Garbe</cp:lastModifiedBy>
  <cp:revision>165</cp:revision>
  <cp:lastPrinted>2018-08-17T13:39:57Z</cp:lastPrinted>
  <dcterms:created xsi:type="dcterms:W3CDTF">2016-11-02T10:00:14Z</dcterms:created>
  <dcterms:modified xsi:type="dcterms:W3CDTF">2023-01-05T21:38:52Z</dcterms:modified>
</cp:coreProperties>
</file>