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60" r:id="rId2"/>
    <p:sldId id="364" r:id="rId3"/>
    <p:sldId id="814" r:id="rId4"/>
    <p:sldId id="806" r:id="rId5"/>
    <p:sldId id="382" r:id="rId6"/>
    <p:sldId id="385" r:id="rId7"/>
    <p:sldId id="361" r:id="rId8"/>
    <p:sldId id="807" r:id="rId9"/>
    <p:sldId id="367" r:id="rId10"/>
    <p:sldId id="368" r:id="rId11"/>
    <p:sldId id="804" r:id="rId12"/>
    <p:sldId id="808" r:id="rId13"/>
    <p:sldId id="809" r:id="rId14"/>
    <p:sldId id="810" r:id="rId15"/>
    <p:sldId id="811" r:id="rId16"/>
    <p:sldId id="279" r:id="rId17"/>
    <p:sldId id="812" r:id="rId18"/>
    <p:sldId id="373" r:id="rId19"/>
    <p:sldId id="813" r:id="rId20"/>
    <p:sldId id="374" r:id="rId21"/>
    <p:sldId id="280" r:id="rId22"/>
    <p:sldId id="363" r:id="rId23"/>
    <p:sldId id="365"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5455" autoAdjust="0"/>
  </p:normalViewPr>
  <p:slideViewPr>
    <p:cSldViewPr>
      <p:cViewPr varScale="1">
        <p:scale>
          <a:sx n="104" d="100"/>
          <a:sy n="104" d="100"/>
        </p:scale>
        <p:origin x="1784"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a:t>
          </a:r>
          <a:r>
            <a:rPr kumimoji="0" lang="de-DE" sz="1800" b="0" i="0" u="none" strike="noStrike" cap="none" spc="0" normalizeH="0" baseline="0" noProof="0">
              <a:ln/>
              <a:effectLst/>
              <a:uLnTx/>
              <a:uFillTx/>
              <a:latin typeface="Calibri"/>
              <a:ea typeface="+mn-ea"/>
              <a:cs typeface="+mn-cs"/>
            </a:rPr>
            <a:t>) Diagnostik &amp; </a:t>
          </a:r>
          <a:r>
            <a:rPr kumimoji="0" lang="de-DE" sz="1800" b="0" i="0" u="none" strike="noStrike" cap="none" spc="0" normalizeH="0" baseline="0" noProof="0" dirty="0">
              <a:ln/>
              <a:effectLst/>
              <a:uLnTx/>
              <a:uFillTx/>
              <a:latin typeface="Calibri"/>
              <a:ea typeface="+mn-ea"/>
              <a:cs typeface="+mn-cs"/>
            </a:rPr>
            <a:t>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a:buClrTx/>
            <a:buSzTx/>
            <a:buFontTx/>
            <a:buNone/>
          </a:pPr>
          <a:r>
            <a:rPr kumimoji="0" lang="de-DE" sz="1800" b="0" i="0" u="none" strike="noStrike" kern="1200" cap="none" spc="0" normalizeH="0" baseline="0" noProof="0" dirty="0">
              <a:ln/>
              <a:effectLst/>
              <a:uLnTx/>
              <a:uFillTx/>
              <a:latin typeface="Calibri"/>
              <a:ea typeface="+mn-ea"/>
              <a:cs typeface="+mn-cs"/>
            </a:rPr>
            <a:t>(2) </a:t>
          </a:r>
          <a:r>
            <a:rPr kumimoji="0" lang="de-DE" sz="1800" b="0" i="0" u="none" strike="noStrike" kern="1200" cap="none" spc="0" normalizeH="0" baseline="0" noProof="0" dirty="0">
              <a:ln/>
              <a:solidFill>
                <a:prstClr val="white"/>
              </a:solidFill>
              <a:effectLst/>
              <a:uLnTx/>
              <a:uFillTx/>
              <a:latin typeface="Calibri"/>
              <a:ea typeface="+mn-ea"/>
              <a:cs typeface="+mn-cs"/>
            </a:rPr>
            <a:t>Grundlagen</a:t>
          </a:r>
          <a:r>
            <a:rPr kumimoji="0" lang="de-DE" sz="1800" b="0" i="0" u="none" strike="noStrike" kern="1200" cap="none" spc="0" normalizeH="0" baseline="0" noProof="0" dirty="0">
              <a:ln/>
              <a:effectLst/>
              <a:uLnTx/>
              <a:uFillTx/>
              <a:latin typeface="Calibri"/>
              <a:ea typeface="+mn-ea"/>
              <a:cs typeface="+mn-cs"/>
            </a:rPr>
            <a:t> Unterrichtsplanung</a:t>
          </a:r>
          <a:endParaRPr lang="de-DE" sz="1800" kern="12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pt>
    <dgm:pt modelId="{8AD64ADA-A9C3-48CE-8347-ED667CE16ED6}" type="pres">
      <dgm:prSet presAssocID="{2428A602-06FE-42D3-BE26-40116D2485D3}" presName="sibTransFirstNode" presStyleLbl="bgShp" presStyleIdx="0" presStyleCnt="1"/>
      <dgm:spPr/>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a:xfrm>
          <a:off x="5106577" y="864103"/>
          <a:ext cx="2232001" cy="649812"/>
        </a:xfrm>
        <a:prstGeom prst="roundRect">
          <a:avLst/>
        </a:prstGeom>
      </dgm:spPr>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a:xfrm>
          <a:off x="5601889" y="1800194"/>
          <a:ext cx="2232001" cy="649812"/>
        </a:xfrm>
        <a:prstGeom prst="roundRect">
          <a:avLst/>
        </a:prstGeom>
      </dgm:spPr>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a:xfrm>
          <a:off x="5328593" y="2808315"/>
          <a:ext cx="2232001" cy="649812"/>
        </a:xfrm>
        <a:prstGeom prst="roundRect">
          <a:avLst/>
        </a:prstGeom>
      </dgm:spPr>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pt>
  </dgm:ptLst>
  <dgm:cxnLst>
    <dgm:cxn modelId="{A5EB8302-4EEC-445D-A038-C07469EE164B}" type="presOf" srcId="{95058CA7-3F8A-4A70-A4B0-8C84D1FBE683}" destId="{46741B13-0897-40C2-8F2B-9BB5AA3049AA}" srcOrd="0" destOrd="0" presId="urn:microsoft.com/office/officeart/2005/8/layout/cycle3"/>
    <dgm:cxn modelId="{989D1703-94FA-497C-808E-8A664BF65991}" type="presOf" srcId="{1D414591-4D4E-4098-B6A6-8FF1D056C587}" destId="{0B8155CE-6EE0-4AF4-894D-E04F676935EB}"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CAD14C0C-E3B4-4665-9616-DA2F85BA1F70}" type="presOf" srcId="{EC5CD961-98FB-407D-96DD-CF008BA5F855}" destId="{E822C1D9-1126-4C86-AF63-B48D0FF35DD5}"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0C44D43A-241F-4463-A6D7-778C52B3BF9F}" srcId="{8B09D1DF-D6FB-4621-9DC3-BEEBE96FC6AE}" destId="{26F96612-148D-4395-841B-DC7EBDFA13B7}" srcOrd="8" destOrd="0" parTransId="{0E524B3C-3F15-4E0E-ABE0-399CF3AF7951}" sibTransId="{7A2D6429-5600-4965-BF95-B8924406D236}"/>
    <dgm:cxn modelId="{69F6EF5E-0CCA-46FC-9B13-77745E2933E7}" type="presOf" srcId="{2428A602-06FE-42D3-BE26-40116D2485D3}" destId="{8AD64ADA-A9C3-48CE-8347-ED667CE16ED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AA8C7079-4EB9-44A2-8C6D-4601677CE8B1}" type="presOf" srcId="{96EF904B-6F14-4E9C-9C96-60B837C8B7CA}" destId="{134C7451-639C-4FBE-AA6F-5299AC7B02C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688EEF8E-17F6-43A8-B491-F99B1A3694A3}" srcId="{8B09D1DF-D6FB-4621-9DC3-BEEBE96FC6AE}" destId="{AC2F5B03-A634-4632-87F1-5CD8E1748A58}" srcOrd="2" destOrd="0" parTransId="{EE61993C-F706-4B63-85B8-C92913F9A54C}" sibTransId="{FF6A5952-1E3C-49E4-B330-09D9FFDCF1F5}"/>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8311FDA-1335-4967-91DD-A89D6FDC4C39}" type="presOf" srcId="{82678BDB-58C2-4E1A-BFC7-810F1F3BEEB1}" destId="{B0D3CCDC-C10B-47A8-B946-1A43B4312188}"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70C2C-95AE-6D4D-821A-31BAECD47EC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8928450A-A556-9746-AA4E-1425E808E41B}">
      <dgm:prSet phldrT="[Text]" custT="1"/>
      <dgm:spPr/>
      <dgm:t>
        <a:bodyPr/>
        <a:lstStyle/>
        <a:p>
          <a:r>
            <a:rPr lang="de-DE" sz="3600" b="1" dirty="0"/>
            <a:t>Block 1</a:t>
          </a:r>
          <a:endParaRPr lang="de-DE" sz="3600" dirty="0"/>
        </a:p>
      </dgm:t>
    </dgm:pt>
    <dgm:pt modelId="{5FF23BD8-E9A6-A649-B94C-3FF8B0F16770}" type="parTrans" cxnId="{D257A214-1290-8143-A25A-E154DC34E399}">
      <dgm:prSet/>
      <dgm:spPr/>
      <dgm:t>
        <a:bodyPr/>
        <a:lstStyle/>
        <a:p>
          <a:endParaRPr lang="de-DE"/>
        </a:p>
      </dgm:t>
    </dgm:pt>
    <dgm:pt modelId="{0CC2DB26-A229-3741-8BAC-EC2D798B6FD6}" type="sibTrans" cxnId="{D257A214-1290-8143-A25A-E154DC34E399}">
      <dgm:prSet/>
      <dgm:spPr/>
      <dgm:t>
        <a:bodyPr/>
        <a:lstStyle/>
        <a:p>
          <a:endParaRPr lang="de-DE"/>
        </a:p>
      </dgm:t>
    </dgm:pt>
    <dgm:pt modelId="{5F612E18-7BA5-6443-9736-3D233BD8D2BF}">
      <dgm:prSet phldrT="[Text]"/>
      <dgm:spPr/>
      <dgm:t>
        <a:bodyPr/>
        <a:lstStyle/>
        <a:p>
          <a:r>
            <a:rPr lang="de-DE" b="1" i="1" dirty="0">
              <a:solidFill>
                <a:srgbClr val="C00000"/>
              </a:solidFill>
            </a:rPr>
            <a:t>Erstes </a:t>
          </a:r>
          <a:r>
            <a:rPr lang="de-DE" b="1" i="1" dirty="0" err="1">
              <a:solidFill>
                <a:srgbClr val="C00000"/>
              </a:solidFill>
            </a:rPr>
            <a:t>BaCuLit</a:t>
          </a:r>
          <a:r>
            <a:rPr lang="de-DE" b="1" i="1" dirty="0">
              <a:solidFill>
                <a:srgbClr val="C00000"/>
              </a:solidFill>
            </a:rPr>
            <a:t>-Prinzip der Unterrichtsplanung: Metakognition </a:t>
          </a:r>
          <a:endParaRPr lang="de-DE" i="1" dirty="0">
            <a:solidFill>
              <a:srgbClr val="C00000"/>
            </a:solidFill>
          </a:endParaRPr>
        </a:p>
      </dgm:t>
    </dgm:pt>
    <dgm:pt modelId="{45F7A622-C7A7-6641-8619-F42B7F4DA72F}" type="parTrans" cxnId="{DEF17CA8-C422-304D-A25E-FE2908F6DFA5}">
      <dgm:prSet/>
      <dgm:spPr/>
      <dgm:t>
        <a:bodyPr/>
        <a:lstStyle/>
        <a:p>
          <a:endParaRPr lang="de-DE"/>
        </a:p>
      </dgm:t>
    </dgm:pt>
    <dgm:pt modelId="{F555D6DF-CB3D-5845-A07C-8EF90F81EEF1}" type="sibTrans" cxnId="{DEF17CA8-C422-304D-A25E-FE2908F6DFA5}">
      <dgm:prSet/>
      <dgm:spPr/>
      <dgm:t>
        <a:bodyPr/>
        <a:lstStyle/>
        <a:p>
          <a:endParaRPr lang="de-DE"/>
        </a:p>
      </dgm:t>
    </dgm:pt>
    <dgm:pt modelId="{0429988D-B7F2-C848-AAD5-6F01A39D66F7}">
      <dgm:prSet phldrT="[Text]" custT="1"/>
      <dgm:spPr/>
      <dgm:t>
        <a:bodyPr/>
        <a:lstStyle/>
        <a:p>
          <a:r>
            <a:rPr lang="de-DE" sz="3600" b="1" dirty="0"/>
            <a:t>Block 2</a:t>
          </a:r>
          <a:endParaRPr lang="de-DE" sz="3600" dirty="0"/>
        </a:p>
      </dgm:t>
    </dgm:pt>
    <dgm:pt modelId="{CBEBB3C8-9464-734A-9B92-050DAAEC169F}" type="parTrans" cxnId="{1E0B59E1-F3D6-2D49-8026-0ABC697208A2}">
      <dgm:prSet/>
      <dgm:spPr/>
      <dgm:t>
        <a:bodyPr/>
        <a:lstStyle/>
        <a:p>
          <a:endParaRPr lang="de-DE"/>
        </a:p>
      </dgm:t>
    </dgm:pt>
    <dgm:pt modelId="{602DF09F-B6DB-6244-A13D-EC6B2AFF692C}" type="sibTrans" cxnId="{1E0B59E1-F3D6-2D49-8026-0ABC697208A2}">
      <dgm:prSet/>
      <dgm:spPr/>
      <dgm:t>
        <a:bodyPr/>
        <a:lstStyle/>
        <a:p>
          <a:endParaRPr lang="de-DE"/>
        </a:p>
      </dgm:t>
    </dgm:pt>
    <dgm:pt modelId="{C4FBE086-6416-5C4D-A0A4-D01CD3004095}">
      <dgm:prSet phldrT="[Text]"/>
      <dgm:spPr/>
      <dgm:t>
        <a:bodyPr/>
        <a:lstStyle/>
        <a:p>
          <a:r>
            <a:rPr lang="de-DE" b="1" i="1" dirty="0"/>
            <a:t>Zweites </a:t>
          </a:r>
          <a:r>
            <a:rPr lang="de-DE" b="1" i="1" dirty="0" err="1"/>
            <a:t>BaCuLit</a:t>
          </a:r>
          <a:r>
            <a:rPr lang="de-DE" b="1" i="1" dirty="0"/>
            <a:t>-Prinzip der Unterrichtsplanung: Unterstützende Interaktion</a:t>
          </a:r>
          <a:endParaRPr lang="de-DE" i="1" dirty="0"/>
        </a:p>
      </dgm:t>
    </dgm:pt>
    <dgm:pt modelId="{A849749F-B300-7A40-A2FF-FA622C66BD70}" type="parTrans" cxnId="{B3871DC0-2AEB-2145-856B-3104B3F85E6E}">
      <dgm:prSet/>
      <dgm:spPr/>
      <dgm:t>
        <a:bodyPr/>
        <a:lstStyle/>
        <a:p>
          <a:endParaRPr lang="de-DE"/>
        </a:p>
      </dgm:t>
    </dgm:pt>
    <dgm:pt modelId="{75505555-B1D4-294B-AD4A-95BFFEA0E36F}" type="sibTrans" cxnId="{B3871DC0-2AEB-2145-856B-3104B3F85E6E}">
      <dgm:prSet/>
      <dgm:spPr/>
      <dgm:t>
        <a:bodyPr/>
        <a:lstStyle/>
        <a:p>
          <a:endParaRPr lang="de-DE"/>
        </a:p>
      </dgm:t>
    </dgm:pt>
    <dgm:pt modelId="{B5D23037-D4AE-5143-B653-F67CF27C3C10}">
      <dgm:prSet phldrT="[Text]" custT="1"/>
      <dgm:spPr/>
      <dgm:t>
        <a:bodyPr/>
        <a:lstStyle/>
        <a:p>
          <a:r>
            <a:rPr lang="de-DE" sz="3600" b="1" dirty="0"/>
            <a:t>Block 3</a:t>
          </a:r>
          <a:endParaRPr lang="de-DE" sz="3600" dirty="0"/>
        </a:p>
      </dgm:t>
    </dgm:pt>
    <dgm:pt modelId="{462D94DC-3B93-7047-80B4-9CC7B5DCCF1F}" type="parTrans" cxnId="{629BBEF1-4BDF-EF43-88DF-B3DFAF6D4856}">
      <dgm:prSet/>
      <dgm:spPr/>
      <dgm:t>
        <a:bodyPr/>
        <a:lstStyle/>
        <a:p>
          <a:endParaRPr lang="de-DE"/>
        </a:p>
      </dgm:t>
    </dgm:pt>
    <dgm:pt modelId="{ED80DC59-43C4-EF46-B8A0-F86FB9BACAF3}" type="sibTrans" cxnId="{629BBEF1-4BDF-EF43-88DF-B3DFAF6D4856}">
      <dgm:prSet/>
      <dgm:spPr/>
      <dgm:t>
        <a:bodyPr/>
        <a:lstStyle/>
        <a:p>
          <a:endParaRPr lang="de-DE"/>
        </a:p>
      </dgm:t>
    </dgm:pt>
    <dgm:pt modelId="{035C1745-5DF9-D543-8AB6-07F184EA0EB5}">
      <dgm:prSet phldrT="[Text]"/>
      <dgm:spPr/>
      <dgm:t>
        <a:bodyPr/>
        <a:lstStyle/>
        <a:p>
          <a:r>
            <a:rPr lang="de-DE" b="1" i="1" dirty="0"/>
            <a:t>Das </a:t>
          </a:r>
          <a:r>
            <a:rPr lang="de-DE" b="1" i="1" dirty="0" err="1"/>
            <a:t>BaCuLit</a:t>
          </a:r>
          <a:r>
            <a:rPr lang="de-DE" b="1" i="1" dirty="0"/>
            <a:t>-Modell der Unterrichtsplanung</a:t>
          </a:r>
          <a:endParaRPr lang="de-DE" i="1" dirty="0"/>
        </a:p>
      </dgm:t>
    </dgm:pt>
    <dgm:pt modelId="{9EFE8C55-5B2F-804C-B45C-8B786400D042}" type="parTrans" cxnId="{DD1D2B3D-2BB9-0C40-B0FB-91641F8C97E3}">
      <dgm:prSet/>
      <dgm:spPr/>
      <dgm:t>
        <a:bodyPr/>
        <a:lstStyle/>
        <a:p>
          <a:endParaRPr lang="de-DE"/>
        </a:p>
      </dgm:t>
    </dgm:pt>
    <dgm:pt modelId="{095152D7-D35A-ED47-82AA-1994AD3646D8}" type="sibTrans" cxnId="{DD1D2B3D-2BB9-0C40-B0FB-91641F8C97E3}">
      <dgm:prSet/>
      <dgm:spPr/>
      <dgm:t>
        <a:bodyPr/>
        <a:lstStyle/>
        <a:p>
          <a:endParaRPr lang="de-DE"/>
        </a:p>
      </dgm:t>
    </dgm:pt>
    <dgm:pt modelId="{03A6F4C0-9282-074E-9296-2B3301071D8C}" type="pres">
      <dgm:prSet presAssocID="{EC670C2C-95AE-6D4D-821A-31BAECD47EC9}" presName="Name0" presStyleCnt="0">
        <dgm:presLayoutVars>
          <dgm:dir/>
          <dgm:animLvl val="lvl"/>
          <dgm:resizeHandles val="exact"/>
        </dgm:presLayoutVars>
      </dgm:prSet>
      <dgm:spPr/>
    </dgm:pt>
    <dgm:pt modelId="{43C889FC-51E6-0141-96D9-93E0736502D4}" type="pres">
      <dgm:prSet presAssocID="{8928450A-A556-9746-AA4E-1425E808E41B}" presName="linNode" presStyleCnt="0"/>
      <dgm:spPr/>
    </dgm:pt>
    <dgm:pt modelId="{53589B3B-4718-C145-B034-2ED4B0F18A0E}" type="pres">
      <dgm:prSet presAssocID="{8928450A-A556-9746-AA4E-1425E808E41B}" presName="parentText" presStyleLbl="node1" presStyleIdx="0" presStyleCnt="3">
        <dgm:presLayoutVars>
          <dgm:chMax val="1"/>
          <dgm:bulletEnabled val="1"/>
        </dgm:presLayoutVars>
      </dgm:prSet>
      <dgm:spPr/>
    </dgm:pt>
    <dgm:pt modelId="{49E4DD41-56DC-2F48-96D6-D69A6A109C4A}" type="pres">
      <dgm:prSet presAssocID="{8928450A-A556-9746-AA4E-1425E808E41B}" presName="descendantText" presStyleLbl="alignAccFollowNode1" presStyleIdx="0" presStyleCnt="3">
        <dgm:presLayoutVars>
          <dgm:bulletEnabled val="1"/>
        </dgm:presLayoutVars>
      </dgm:prSet>
      <dgm:spPr/>
    </dgm:pt>
    <dgm:pt modelId="{6F20D1DC-E9AB-B84C-A557-FE884BE1035D}" type="pres">
      <dgm:prSet presAssocID="{0CC2DB26-A229-3741-8BAC-EC2D798B6FD6}" presName="sp" presStyleCnt="0"/>
      <dgm:spPr/>
    </dgm:pt>
    <dgm:pt modelId="{2A085A0B-C8A4-A143-B790-44828BDFC51A}" type="pres">
      <dgm:prSet presAssocID="{0429988D-B7F2-C848-AAD5-6F01A39D66F7}" presName="linNode" presStyleCnt="0"/>
      <dgm:spPr/>
    </dgm:pt>
    <dgm:pt modelId="{E791D90E-0798-044B-8415-67F2842E5AFB}" type="pres">
      <dgm:prSet presAssocID="{0429988D-B7F2-C848-AAD5-6F01A39D66F7}" presName="parentText" presStyleLbl="node1" presStyleIdx="1" presStyleCnt="3">
        <dgm:presLayoutVars>
          <dgm:chMax val="1"/>
          <dgm:bulletEnabled val="1"/>
        </dgm:presLayoutVars>
      </dgm:prSet>
      <dgm:spPr/>
    </dgm:pt>
    <dgm:pt modelId="{6516DCB3-C60E-004D-9AC7-392E06FDEB43}" type="pres">
      <dgm:prSet presAssocID="{0429988D-B7F2-C848-AAD5-6F01A39D66F7}" presName="descendantText" presStyleLbl="alignAccFollowNode1" presStyleIdx="1" presStyleCnt="3">
        <dgm:presLayoutVars>
          <dgm:bulletEnabled val="1"/>
        </dgm:presLayoutVars>
      </dgm:prSet>
      <dgm:spPr/>
    </dgm:pt>
    <dgm:pt modelId="{6047519D-AC54-E740-9D6B-3AFD750C96E0}" type="pres">
      <dgm:prSet presAssocID="{602DF09F-B6DB-6244-A13D-EC6B2AFF692C}" presName="sp" presStyleCnt="0"/>
      <dgm:spPr/>
    </dgm:pt>
    <dgm:pt modelId="{1236ECD7-DFD9-8142-9811-E86F70509AE1}" type="pres">
      <dgm:prSet presAssocID="{B5D23037-D4AE-5143-B653-F67CF27C3C10}" presName="linNode" presStyleCnt="0"/>
      <dgm:spPr/>
    </dgm:pt>
    <dgm:pt modelId="{F617B752-6A60-954F-8DD7-960C63D71C44}" type="pres">
      <dgm:prSet presAssocID="{B5D23037-D4AE-5143-B653-F67CF27C3C10}" presName="parentText" presStyleLbl="node1" presStyleIdx="2" presStyleCnt="3">
        <dgm:presLayoutVars>
          <dgm:chMax val="1"/>
          <dgm:bulletEnabled val="1"/>
        </dgm:presLayoutVars>
      </dgm:prSet>
      <dgm:spPr/>
    </dgm:pt>
    <dgm:pt modelId="{B3454AE2-B021-394A-911D-E7435E014EDB}" type="pres">
      <dgm:prSet presAssocID="{B5D23037-D4AE-5143-B653-F67CF27C3C10}" presName="descendantText" presStyleLbl="alignAccFollowNode1" presStyleIdx="2" presStyleCnt="3">
        <dgm:presLayoutVars>
          <dgm:bulletEnabled val="1"/>
        </dgm:presLayoutVars>
      </dgm:prSet>
      <dgm:spPr/>
    </dgm:pt>
  </dgm:ptLst>
  <dgm:cxnLst>
    <dgm:cxn modelId="{F2369004-A35C-E446-BD6C-A9285B265E90}" type="presOf" srcId="{0429988D-B7F2-C848-AAD5-6F01A39D66F7}" destId="{E791D90E-0798-044B-8415-67F2842E5AFB}" srcOrd="0" destOrd="0" presId="urn:microsoft.com/office/officeart/2005/8/layout/vList5"/>
    <dgm:cxn modelId="{D257A214-1290-8143-A25A-E154DC34E399}" srcId="{EC670C2C-95AE-6D4D-821A-31BAECD47EC9}" destId="{8928450A-A556-9746-AA4E-1425E808E41B}" srcOrd="0" destOrd="0" parTransId="{5FF23BD8-E9A6-A649-B94C-3FF8B0F16770}" sibTransId="{0CC2DB26-A229-3741-8BAC-EC2D798B6FD6}"/>
    <dgm:cxn modelId="{F723132C-0626-4D47-8060-64CE3F990CD6}" type="presOf" srcId="{B5D23037-D4AE-5143-B653-F67CF27C3C10}" destId="{F617B752-6A60-954F-8DD7-960C63D71C44}" srcOrd="0" destOrd="0" presId="urn:microsoft.com/office/officeart/2005/8/layout/vList5"/>
    <dgm:cxn modelId="{DD1D2B3D-2BB9-0C40-B0FB-91641F8C97E3}" srcId="{B5D23037-D4AE-5143-B653-F67CF27C3C10}" destId="{035C1745-5DF9-D543-8AB6-07F184EA0EB5}" srcOrd="0" destOrd="0" parTransId="{9EFE8C55-5B2F-804C-B45C-8B786400D042}" sibTransId="{095152D7-D35A-ED47-82AA-1994AD3646D8}"/>
    <dgm:cxn modelId="{EDF301A4-0829-7E4B-8340-680FD7440AD8}" type="presOf" srcId="{EC670C2C-95AE-6D4D-821A-31BAECD47EC9}" destId="{03A6F4C0-9282-074E-9296-2B3301071D8C}" srcOrd="0" destOrd="0" presId="urn:microsoft.com/office/officeart/2005/8/layout/vList5"/>
    <dgm:cxn modelId="{95E072A8-5084-E446-98B6-213602BEF656}" type="presOf" srcId="{035C1745-5DF9-D543-8AB6-07F184EA0EB5}" destId="{B3454AE2-B021-394A-911D-E7435E014EDB}" srcOrd="0" destOrd="0" presId="urn:microsoft.com/office/officeart/2005/8/layout/vList5"/>
    <dgm:cxn modelId="{DEF17CA8-C422-304D-A25E-FE2908F6DFA5}" srcId="{8928450A-A556-9746-AA4E-1425E808E41B}" destId="{5F612E18-7BA5-6443-9736-3D233BD8D2BF}" srcOrd="0" destOrd="0" parTransId="{45F7A622-C7A7-6641-8619-F42B7F4DA72F}" sibTransId="{F555D6DF-CB3D-5845-A07C-8EF90F81EEF1}"/>
    <dgm:cxn modelId="{C0A100AA-6089-D641-8D9D-C86073893260}" type="presOf" srcId="{8928450A-A556-9746-AA4E-1425E808E41B}" destId="{53589B3B-4718-C145-B034-2ED4B0F18A0E}" srcOrd="0" destOrd="0" presId="urn:microsoft.com/office/officeart/2005/8/layout/vList5"/>
    <dgm:cxn modelId="{B3871DC0-2AEB-2145-856B-3104B3F85E6E}" srcId="{0429988D-B7F2-C848-AAD5-6F01A39D66F7}" destId="{C4FBE086-6416-5C4D-A0A4-D01CD3004095}" srcOrd="0" destOrd="0" parTransId="{A849749F-B300-7A40-A2FF-FA622C66BD70}" sibTransId="{75505555-B1D4-294B-AD4A-95BFFEA0E36F}"/>
    <dgm:cxn modelId="{3BD266C9-DC2E-7A4B-BB93-C60592C536AD}" type="presOf" srcId="{C4FBE086-6416-5C4D-A0A4-D01CD3004095}" destId="{6516DCB3-C60E-004D-9AC7-392E06FDEB43}" srcOrd="0" destOrd="0" presId="urn:microsoft.com/office/officeart/2005/8/layout/vList5"/>
    <dgm:cxn modelId="{702FFCC9-FADA-BB4D-95B9-7C71B18F85C9}" type="presOf" srcId="{5F612E18-7BA5-6443-9736-3D233BD8D2BF}" destId="{49E4DD41-56DC-2F48-96D6-D69A6A109C4A}" srcOrd="0" destOrd="0" presId="urn:microsoft.com/office/officeart/2005/8/layout/vList5"/>
    <dgm:cxn modelId="{1E0B59E1-F3D6-2D49-8026-0ABC697208A2}" srcId="{EC670C2C-95AE-6D4D-821A-31BAECD47EC9}" destId="{0429988D-B7F2-C848-AAD5-6F01A39D66F7}" srcOrd="1" destOrd="0" parTransId="{CBEBB3C8-9464-734A-9B92-050DAAEC169F}" sibTransId="{602DF09F-B6DB-6244-A13D-EC6B2AFF692C}"/>
    <dgm:cxn modelId="{629BBEF1-4BDF-EF43-88DF-B3DFAF6D4856}" srcId="{EC670C2C-95AE-6D4D-821A-31BAECD47EC9}" destId="{B5D23037-D4AE-5143-B653-F67CF27C3C10}" srcOrd="2" destOrd="0" parTransId="{462D94DC-3B93-7047-80B4-9CC7B5DCCF1F}" sibTransId="{ED80DC59-43C4-EF46-B8A0-F86FB9BACAF3}"/>
    <dgm:cxn modelId="{52F3EB58-FFA8-0843-BAF1-BD5585D6EDE0}" type="presParOf" srcId="{03A6F4C0-9282-074E-9296-2B3301071D8C}" destId="{43C889FC-51E6-0141-96D9-93E0736502D4}" srcOrd="0" destOrd="0" presId="urn:microsoft.com/office/officeart/2005/8/layout/vList5"/>
    <dgm:cxn modelId="{2861F2B8-5871-614F-A4C0-76B56E551966}" type="presParOf" srcId="{43C889FC-51E6-0141-96D9-93E0736502D4}" destId="{53589B3B-4718-C145-B034-2ED4B0F18A0E}" srcOrd="0" destOrd="0" presId="urn:microsoft.com/office/officeart/2005/8/layout/vList5"/>
    <dgm:cxn modelId="{E2402E9C-C7C4-1245-BDCA-8DCBFB4E96F7}" type="presParOf" srcId="{43C889FC-51E6-0141-96D9-93E0736502D4}" destId="{49E4DD41-56DC-2F48-96D6-D69A6A109C4A}" srcOrd="1" destOrd="0" presId="urn:microsoft.com/office/officeart/2005/8/layout/vList5"/>
    <dgm:cxn modelId="{9A5397C9-85EA-254A-BC33-0491E8F79B7A}" type="presParOf" srcId="{03A6F4C0-9282-074E-9296-2B3301071D8C}" destId="{6F20D1DC-E9AB-B84C-A557-FE884BE1035D}" srcOrd="1" destOrd="0" presId="urn:microsoft.com/office/officeart/2005/8/layout/vList5"/>
    <dgm:cxn modelId="{79D3E9DC-6A61-C74C-A9F5-5C057C41A51C}" type="presParOf" srcId="{03A6F4C0-9282-074E-9296-2B3301071D8C}" destId="{2A085A0B-C8A4-A143-B790-44828BDFC51A}" srcOrd="2" destOrd="0" presId="urn:microsoft.com/office/officeart/2005/8/layout/vList5"/>
    <dgm:cxn modelId="{C0E49C2A-6BF8-7846-8188-2A3273E57A24}" type="presParOf" srcId="{2A085A0B-C8A4-A143-B790-44828BDFC51A}" destId="{E791D90E-0798-044B-8415-67F2842E5AFB}" srcOrd="0" destOrd="0" presId="urn:microsoft.com/office/officeart/2005/8/layout/vList5"/>
    <dgm:cxn modelId="{CEBAE51F-C538-4F42-9AAC-30F1B8E2CE28}" type="presParOf" srcId="{2A085A0B-C8A4-A143-B790-44828BDFC51A}" destId="{6516DCB3-C60E-004D-9AC7-392E06FDEB43}" srcOrd="1" destOrd="0" presId="urn:microsoft.com/office/officeart/2005/8/layout/vList5"/>
    <dgm:cxn modelId="{8D8A24E2-B57D-6147-8702-DCC0D043ACE1}" type="presParOf" srcId="{03A6F4C0-9282-074E-9296-2B3301071D8C}" destId="{6047519D-AC54-E740-9D6B-3AFD750C96E0}" srcOrd="3" destOrd="0" presId="urn:microsoft.com/office/officeart/2005/8/layout/vList5"/>
    <dgm:cxn modelId="{26213483-4BEB-5E45-A526-D3E65DE67D9A}" type="presParOf" srcId="{03A6F4C0-9282-074E-9296-2B3301071D8C}" destId="{1236ECD7-DFD9-8142-9811-E86F70509AE1}" srcOrd="4" destOrd="0" presId="urn:microsoft.com/office/officeart/2005/8/layout/vList5"/>
    <dgm:cxn modelId="{7D4F55D5-D8DF-0C46-9742-3384DDB4CCD6}" type="presParOf" srcId="{1236ECD7-DFD9-8142-9811-E86F70509AE1}" destId="{F617B752-6A60-954F-8DD7-960C63D71C44}" srcOrd="0" destOrd="0" presId="urn:microsoft.com/office/officeart/2005/8/layout/vList5"/>
    <dgm:cxn modelId="{5C05EC09-44DE-1D49-8EDE-45FD1EB091B2}" type="presParOf" srcId="{1236ECD7-DFD9-8142-9811-E86F70509AE1}" destId="{B3454AE2-B021-394A-911D-E7435E014E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51A52C53-FF4E-4301-AEFE-EB6CF0CCEA85}">
      <dgm:prSet phldrT="[Text]"/>
      <dgm:spPr/>
      <dgm:t>
        <a:bodyPr/>
        <a:lstStyle/>
        <a:p>
          <a:r>
            <a:rPr lang="de-DE" b="1" dirty="0"/>
            <a:t>Lautes Denken und andere Techniken der Metakognition</a:t>
          </a:r>
        </a:p>
      </dgm:t>
    </dgm:pt>
    <dgm:pt modelId="{5B74963F-CA78-4949-A1F7-9983D65C3D1F}" type="parTrans" cxnId="{4974428E-20E5-49B8-92E8-B704D5EE32D6}">
      <dgm:prSet/>
      <dgm:spPr/>
      <dgm:t>
        <a:bodyPr/>
        <a:lstStyle/>
        <a:p>
          <a:endParaRPr lang="de-DE"/>
        </a:p>
      </dgm:t>
    </dgm:pt>
    <dgm:pt modelId="{EB228DD4-B8A4-437C-8D53-B27B3A7877FF}" type="sibTrans" cxnId="{4974428E-20E5-49B8-92E8-B704D5EE32D6}">
      <dgm:prSet/>
      <dgm:spPr/>
      <dgm:t>
        <a:bodyPr/>
        <a:lstStyle/>
        <a:p>
          <a:endParaRPr lang="de-DE"/>
        </a:p>
      </dgm:t>
    </dgm:pt>
    <dgm:pt modelId="{C9421C1C-85DA-46AB-B510-DA53D1044BA9}">
      <dgm:prSet phldrT="[Text]"/>
      <dgm:spPr/>
      <dgm:t>
        <a:bodyPr/>
        <a:lstStyle/>
        <a:p>
          <a:r>
            <a:rPr lang="de-DE" b="1" dirty="0"/>
            <a:t>Drei Strategien: Planen – Steuern – Kontrollieren</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b="1" dirty="0"/>
            <a:t>Grundlagen: Was ist Metakognition? </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3"/>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3"/>
      <dgm:spPr/>
    </dgm:pt>
    <dgm:pt modelId="{C4670574-B1CE-499F-9C31-A631D80CAAC0}" type="pres">
      <dgm:prSet presAssocID="{C901BB95-785F-4BB2-9849-B3FCA0756ED1}" presName="dstNode" presStyleLbl="node1" presStyleIdx="0" presStyleCnt="3"/>
      <dgm:spPr/>
    </dgm:pt>
    <dgm:pt modelId="{F342CDCC-29D3-4B9D-B9D1-28C6E09579A5}" type="pres">
      <dgm:prSet presAssocID="{3B28CE75-C7FD-41CD-8C90-3C2A5F95C3CE}" presName="text_1" presStyleLbl="node1" presStyleIdx="0" presStyleCnt="3">
        <dgm:presLayoutVars>
          <dgm:bulletEnabled val="1"/>
        </dgm:presLayoutVars>
      </dgm:prSet>
      <dgm:spPr/>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FA8F5C9-50DA-8248-8974-D394A2D990FA}" type="pres">
      <dgm:prSet presAssocID="{C9421C1C-85DA-46AB-B510-DA53D1044BA9}" presName="text_2" presStyleLbl="node1" presStyleIdx="1" presStyleCnt="3">
        <dgm:presLayoutVars>
          <dgm:bulletEnabled val="1"/>
        </dgm:presLayoutVars>
      </dgm:prSet>
      <dgm:spPr/>
    </dgm:pt>
    <dgm:pt modelId="{351C0127-9FCD-384C-8F15-5324DF6AE751}" type="pres">
      <dgm:prSet presAssocID="{C9421C1C-85DA-46AB-B510-DA53D1044BA9}" presName="accent_2" presStyleCnt="0"/>
      <dgm:spPr/>
    </dgm:pt>
    <dgm:pt modelId="{F8CEE7CC-07F0-4AF7-90AE-518824AEC43E}" type="pres">
      <dgm:prSet presAssocID="{C9421C1C-85DA-46AB-B510-DA53D1044BA9}" presName="accentRepeatNode" presStyleLbl="solidFgAcc1" presStyleIdx="1"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F9069AF-CF7F-1F4E-A65B-206FDA70958C}" type="pres">
      <dgm:prSet presAssocID="{51A52C53-FF4E-4301-AEFE-EB6CF0CCEA85}" presName="text_3" presStyleLbl="node1" presStyleIdx="2" presStyleCnt="3">
        <dgm:presLayoutVars>
          <dgm:bulletEnabled val="1"/>
        </dgm:presLayoutVars>
      </dgm:prSet>
      <dgm:spPr/>
    </dgm:pt>
    <dgm:pt modelId="{F955112E-F3F6-5B40-BC44-475ECAC2D4F8}" type="pres">
      <dgm:prSet presAssocID="{51A52C53-FF4E-4301-AEFE-EB6CF0CCEA85}" presName="accent_3" presStyleCnt="0"/>
      <dgm:spPr/>
    </dgm:pt>
    <dgm:pt modelId="{81EBC999-8E0F-4991-910F-297DE99866E8}" type="pres">
      <dgm:prSet presAssocID="{51A52C53-FF4E-4301-AEFE-EB6CF0CCEA85}" presName="accentRepeatNode" presStyleLbl="solidFgAcc1" presStyleIdx="2"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C685561D-0949-D747-BDEE-0B485AD9ED82}" type="presOf" srcId="{51A52C53-FF4E-4301-AEFE-EB6CF0CCEA85}" destId="{9F9069AF-CF7F-1F4E-A65B-206FDA70958C}" srcOrd="0" destOrd="0" presId="urn:microsoft.com/office/officeart/2008/layout/VerticalCurvedList"/>
    <dgm:cxn modelId="{3E2A3B43-ED4A-4E76-97E5-78BAFA5D2BF4}" type="presOf" srcId="{5D22DC4E-418F-4115-BDE0-996F5AD96A4A}" destId="{C7921C71-D269-4FFD-952A-9AE5DC4B9B26}" srcOrd="0" destOrd="0" presId="urn:microsoft.com/office/officeart/2008/layout/VerticalCurvedList"/>
    <dgm:cxn modelId="{CBC0267B-09A4-4715-88B9-244C255F7B3F}" srcId="{C901BB95-785F-4BB2-9849-B3FCA0756ED1}" destId="{C9421C1C-85DA-46AB-B510-DA53D1044BA9}" srcOrd="1" destOrd="0" parTransId="{C735BC86-1B35-4466-A3A0-CD90F12EA4BE}" sibTransId="{9EC4009C-EFC7-4A20-93FC-468712539C9C}"/>
    <dgm:cxn modelId="{4974428E-20E5-49B8-92E8-B704D5EE32D6}" srcId="{C901BB95-785F-4BB2-9849-B3FCA0756ED1}" destId="{51A52C53-FF4E-4301-AEFE-EB6CF0CCEA85}" srcOrd="2" destOrd="0" parTransId="{5B74963F-CA78-4949-A1F7-9983D65C3D1F}" sibTransId="{EB228DD4-B8A4-437C-8D53-B27B3A7877FF}"/>
    <dgm:cxn modelId="{9009718E-8A76-442B-87D0-66A289920190}" srcId="{C901BB95-785F-4BB2-9849-B3FCA0756ED1}" destId="{3B28CE75-C7FD-41CD-8C90-3C2A5F95C3CE}" srcOrd="0" destOrd="0" parTransId="{CD5BAFB8-0B41-4652-99E1-32025F752BB9}" sibTransId="{5D22DC4E-418F-4115-BDE0-996F5AD96A4A}"/>
    <dgm:cxn modelId="{DB439C98-2832-0D49-88C7-5779A0213A4A}" type="presOf" srcId="{C9421C1C-85DA-46AB-B510-DA53D1044BA9}" destId="{3FA8F5C9-50DA-8248-8974-D394A2D990FA}"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091EA533-C4CE-CB47-A173-A6A509960AF7}" type="presParOf" srcId="{5E2A32DB-7EC0-434C-B2EB-CBCF16523135}" destId="{3FA8F5C9-50DA-8248-8974-D394A2D990FA}" srcOrd="3" destOrd="0" presId="urn:microsoft.com/office/officeart/2008/layout/VerticalCurvedList"/>
    <dgm:cxn modelId="{6482BAD3-A9E4-4B47-97A6-DE616003F283}" type="presParOf" srcId="{5E2A32DB-7EC0-434C-B2EB-CBCF16523135}" destId="{351C0127-9FCD-384C-8F15-5324DF6AE751}" srcOrd="4" destOrd="0" presId="urn:microsoft.com/office/officeart/2008/layout/VerticalCurvedList"/>
    <dgm:cxn modelId="{FCC6EB1D-2BE5-494A-9CA0-31CF5D9BFA8E}" type="presParOf" srcId="{351C0127-9FCD-384C-8F15-5324DF6AE751}" destId="{F8CEE7CC-07F0-4AF7-90AE-518824AEC43E}" srcOrd="0" destOrd="0" presId="urn:microsoft.com/office/officeart/2008/layout/VerticalCurvedList"/>
    <dgm:cxn modelId="{E0FC1F84-3190-6C4F-B686-7D33A5FD03EB}" type="presParOf" srcId="{5E2A32DB-7EC0-434C-B2EB-CBCF16523135}" destId="{9F9069AF-CF7F-1F4E-A65B-206FDA70958C}" srcOrd="5" destOrd="0" presId="urn:microsoft.com/office/officeart/2008/layout/VerticalCurvedList"/>
    <dgm:cxn modelId="{AC259358-AAB4-8045-A87E-834FB8C765D5}" type="presParOf" srcId="{5E2A32DB-7EC0-434C-B2EB-CBCF16523135}" destId="{F955112E-F3F6-5B40-BC44-475ECAC2D4F8}" srcOrd="6" destOrd="0" presId="urn:microsoft.com/office/officeart/2008/layout/VerticalCurvedList"/>
    <dgm:cxn modelId="{26CD338F-4BE3-D649-A792-065C1C13827B}" type="presParOf" srcId="{F955112E-F3F6-5B40-BC44-475ECAC2D4F8}" destId="{81EBC999-8E0F-4991-910F-297DE99866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21161D-E216-9249-8D5E-BB7DCA7302BC}"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de-DE"/>
        </a:p>
      </dgm:t>
    </dgm:pt>
    <dgm:pt modelId="{27753D44-C448-FE48-9157-FDE3FEAD2859}">
      <dgm:prSet phldrT="[Text]" custT="1"/>
      <dgm:spPr/>
      <dgm:t>
        <a:bodyPr/>
        <a:lstStyle/>
        <a:p>
          <a:r>
            <a:rPr lang="de-DE" sz="1800" dirty="0"/>
            <a:t>Meta-kognition</a:t>
          </a:r>
        </a:p>
      </dgm:t>
    </dgm:pt>
    <dgm:pt modelId="{8A8226B0-ECF5-EE45-AC4C-990D5FF7430A}" type="parTrans" cxnId="{6269E755-B240-1246-8637-11603E44585D}">
      <dgm:prSet/>
      <dgm:spPr/>
      <dgm:t>
        <a:bodyPr/>
        <a:lstStyle/>
        <a:p>
          <a:endParaRPr lang="de-DE"/>
        </a:p>
      </dgm:t>
    </dgm:pt>
    <dgm:pt modelId="{642013F7-9435-8A41-8FBB-923C4E4655E3}" type="sibTrans" cxnId="{6269E755-B240-1246-8637-11603E44585D}">
      <dgm:prSet/>
      <dgm:spPr/>
      <dgm:t>
        <a:bodyPr/>
        <a:lstStyle/>
        <a:p>
          <a:endParaRPr lang="de-DE"/>
        </a:p>
      </dgm:t>
    </dgm:pt>
    <dgm:pt modelId="{6CEF21FA-E49F-4446-95C5-2EFB5E59FDA2}">
      <dgm:prSet phldrT="[Text]" custT="1"/>
      <dgm:spPr/>
      <dgm:t>
        <a:bodyPr/>
        <a:lstStyle/>
        <a:p>
          <a:r>
            <a:rPr lang="de-DE" sz="1400" dirty="0"/>
            <a:t>Exekutiv (Handeln)</a:t>
          </a:r>
        </a:p>
      </dgm:t>
    </dgm:pt>
    <dgm:pt modelId="{E383CEDA-8E19-8D42-95A6-40E9588575EA}" type="parTrans" cxnId="{DB082BE6-2C69-894B-BF60-6DA59E01F48C}">
      <dgm:prSet/>
      <dgm:spPr/>
      <dgm:t>
        <a:bodyPr/>
        <a:lstStyle/>
        <a:p>
          <a:endParaRPr lang="de-DE"/>
        </a:p>
      </dgm:t>
    </dgm:pt>
    <dgm:pt modelId="{27CDD888-47A4-7B45-A2E8-96E819AE189F}" type="sibTrans" cxnId="{DB082BE6-2C69-894B-BF60-6DA59E01F48C}">
      <dgm:prSet/>
      <dgm:spPr/>
      <dgm:t>
        <a:bodyPr/>
        <a:lstStyle/>
        <a:p>
          <a:endParaRPr lang="de-DE"/>
        </a:p>
      </dgm:t>
    </dgm:pt>
    <dgm:pt modelId="{1123FD37-50BA-8841-A45A-D3CBA05233C6}">
      <dgm:prSet phldrT="[Text]"/>
      <dgm:spPr/>
      <dgm:t>
        <a:bodyPr/>
        <a:lstStyle/>
        <a:p>
          <a:r>
            <a:rPr lang="de-DE" dirty="0"/>
            <a:t>Planen</a:t>
          </a:r>
        </a:p>
      </dgm:t>
    </dgm:pt>
    <dgm:pt modelId="{87C56D93-8164-F049-8D13-2E2D178821DB}" type="parTrans" cxnId="{C508D405-DC11-3C47-A2CF-E4F05E246C9B}">
      <dgm:prSet/>
      <dgm:spPr/>
      <dgm:t>
        <a:bodyPr/>
        <a:lstStyle/>
        <a:p>
          <a:endParaRPr lang="de-DE"/>
        </a:p>
      </dgm:t>
    </dgm:pt>
    <dgm:pt modelId="{F4F3DF1F-78D9-BB43-99C0-A4B2F8B72793}" type="sibTrans" cxnId="{C508D405-DC11-3C47-A2CF-E4F05E246C9B}">
      <dgm:prSet/>
      <dgm:spPr/>
      <dgm:t>
        <a:bodyPr/>
        <a:lstStyle/>
        <a:p>
          <a:endParaRPr lang="de-DE"/>
        </a:p>
      </dgm:t>
    </dgm:pt>
    <dgm:pt modelId="{BCB83964-F2DF-E94A-A6F5-A8EB8DAA0F9D}">
      <dgm:prSet phldrT="[Text]"/>
      <dgm:spPr/>
      <dgm:t>
        <a:bodyPr/>
        <a:lstStyle/>
        <a:p>
          <a:r>
            <a:rPr lang="de-DE" dirty="0"/>
            <a:t>Steuern </a:t>
          </a:r>
        </a:p>
      </dgm:t>
    </dgm:pt>
    <dgm:pt modelId="{D9F0278A-C005-BF41-8E92-39FB04F57B02}" type="parTrans" cxnId="{741AF9BE-A68C-1445-BF61-71D472F8C5E5}">
      <dgm:prSet/>
      <dgm:spPr/>
      <dgm:t>
        <a:bodyPr/>
        <a:lstStyle/>
        <a:p>
          <a:endParaRPr lang="de-DE"/>
        </a:p>
      </dgm:t>
    </dgm:pt>
    <dgm:pt modelId="{261BB404-0277-A648-AEBE-9604AB7E222C}" type="sibTrans" cxnId="{741AF9BE-A68C-1445-BF61-71D472F8C5E5}">
      <dgm:prSet/>
      <dgm:spPr/>
      <dgm:t>
        <a:bodyPr/>
        <a:lstStyle/>
        <a:p>
          <a:endParaRPr lang="de-DE"/>
        </a:p>
      </dgm:t>
    </dgm:pt>
    <dgm:pt modelId="{5DDB5B95-2F2E-0C4F-BB25-FB4DB083C514}">
      <dgm:prSet phldrT="[Text]" custT="1"/>
      <dgm:spPr/>
      <dgm:t>
        <a:bodyPr/>
        <a:lstStyle/>
        <a:p>
          <a:r>
            <a:rPr lang="de-DE" sz="1400" dirty="0"/>
            <a:t>Deklarativ (Wissen)</a:t>
          </a:r>
        </a:p>
      </dgm:t>
    </dgm:pt>
    <dgm:pt modelId="{A7B12CEA-FD81-7543-A10B-7EE616E669D7}" type="parTrans" cxnId="{B9D8DF4D-CB41-9447-AF1E-520C5FC2D63D}">
      <dgm:prSet/>
      <dgm:spPr/>
      <dgm:t>
        <a:bodyPr/>
        <a:lstStyle/>
        <a:p>
          <a:endParaRPr lang="de-DE"/>
        </a:p>
      </dgm:t>
    </dgm:pt>
    <dgm:pt modelId="{75C15876-D2CC-9D43-99E4-493961E770D2}" type="sibTrans" cxnId="{B9D8DF4D-CB41-9447-AF1E-520C5FC2D63D}">
      <dgm:prSet/>
      <dgm:spPr/>
      <dgm:t>
        <a:bodyPr/>
        <a:lstStyle/>
        <a:p>
          <a:endParaRPr lang="de-DE"/>
        </a:p>
      </dgm:t>
    </dgm:pt>
    <dgm:pt modelId="{FCD7360A-EC28-7D42-8BA3-83E1E3179EA7}">
      <dgm:prSet phldrT="[Text]"/>
      <dgm:spPr/>
      <dgm:t>
        <a:bodyPr/>
        <a:lstStyle/>
        <a:p>
          <a:r>
            <a:rPr lang="de-DE" dirty="0" err="1"/>
            <a:t>Personwissen</a:t>
          </a:r>
          <a:endParaRPr lang="de-DE" dirty="0"/>
        </a:p>
      </dgm:t>
    </dgm:pt>
    <dgm:pt modelId="{0AF79D23-8CF3-2046-AE3B-C408B3A7AAF3}" type="parTrans" cxnId="{8CAF53DE-232F-2247-A4D7-2A802D878FA5}">
      <dgm:prSet/>
      <dgm:spPr/>
      <dgm:t>
        <a:bodyPr/>
        <a:lstStyle/>
        <a:p>
          <a:endParaRPr lang="de-DE"/>
        </a:p>
      </dgm:t>
    </dgm:pt>
    <dgm:pt modelId="{8FF5A064-1F2B-3242-AB86-2D57E6BDC96B}" type="sibTrans" cxnId="{8CAF53DE-232F-2247-A4D7-2A802D878FA5}">
      <dgm:prSet/>
      <dgm:spPr/>
      <dgm:t>
        <a:bodyPr/>
        <a:lstStyle/>
        <a:p>
          <a:endParaRPr lang="de-DE"/>
        </a:p>
      </dgm:t>
    </dgm:pt>
    <dgm:pt modelId="{9FEA2E37-F45E-6E48-874C-5E3DF1EA85C7}">
      <dgm:prSet phldrT="[Text]"/>
      <dgm:spPr/>
      <dgm:t>
        <a:bodyPr/>
        <a:lstStyle/>
        <a:p>
          <a:r>
            <a:rPr lang="de-DE" dirty="0"/>
            <a:t>Kontrollieren</a:t>
          </a:r>
        </a:p>
      </dgm:t>
    </dgm:pt>
    <dgm:pt modelId="{D0FB298D-CE69-3249-8AD6-4A69715EA954}" type="parTrans" cxnId="{87C71485-9B20-254E-B12A-16DFC2CDCE85}">
      <dgm:prSet/>
      <dgm:spPr/>
      <dgm:t>
        <a:bodyPr/>
        <a:lstStyle/>
        <a:p>
          <a:endParaRPr lang="de-DE"/>
        </a:p>
      </dgm:t>
    </dgm:pt>
    <dgm:pt modelId="{03A44B85-4AF6-014B-AEAF-70B424DDAB63}" type="sibTrans" cxnId="{87C71485-9B20-254E-B12A-16DFC2CDCE85}">
      <dgm:prSet/>
      <dgm:spPr/>
      <dgm:t>
        <a:bodyPr/>
        <a:lstStyle/>
        <a:p>
          <a:endParaRPr lang="de-DE"/>
        </a:p>
      </dgm:t>
    </dgm:pt>
    <dgm:pt modelId="{E46DD88A-00F5-6C4D-A298-5E4993C8272A}">
      <dgm:prSet phldrT="[Text]"/>
      <dgm:spPr/>
      <dgm:t>
        <a:bodyPr/>
        <a:lstStyle/>
        <a:p>
          <a:r>
            <a:rPr lang="de-DE" dirty="0"/>
            <a:t>Aufgabenwissen</a:t>
          </a:r>
        </a:p>
      </dgm:t>
    </dgm:pt>
    <dgm:pt modelId="{C29DDDC6-95A4-6E42-8AE4-6130C7F5978A}" type="parTrans" cxnId="{47D28085-A2AE-EF47-B298-B11D4560C5B5}">
      <dgm:prSet/>
      <dgm:spPr/>
      <dgm:t>
        <a:bodyPr/>
        <a:lstStyle/>
        <a:p>
          <a:endParaRPr lang="de-DE"/>
        </a:p>
      </dgm:t>
    </dgm:pt>
    <dgm:pt modelId="{AF6EC876-9C36-C845-99DB-8F09EDFEF322}" type="sibTrans" cxnId="{47D28085-A2AE-EF47-B298-B11D4560C5B5}">
      <dgm:prSet/>
      <dgm:spPr/>
      <dgm:t>
        <a:bodyPr/>
        <a:lstStyle/>
        <a:p>
          <a:endParaRPr lang="de-DE"/>
        </a:p>
      </dgm:t>
    </dgm:pt>
    <dgm:pt modelId="{BB2AC5FA-782E-4641-B12D-A27F2DFBA31F}">
      <dgm:prSet phldrT="[Text]"/>
      <dgm:spPr/>
      <dgm:t>
        <a:bodyPr/>
        <a:lstStyle/>
        <a:p>
          <a:r>
            <a:rPr lang="de-DE" dirty="0"/>
            <a:t>Strategiewissen</a:t>
          </a:r>
        </a:p>
      </dgm:t>
    </dgm:pt>
    <dgm:pt modelId="{B99F8A4C-AC14-8F40-A71E-99266D601260}" type="parTrans" cxnId="{217AF74C-1647-FC48-80A1-66C0DC000577}">
      <dgm:prSet/>
      <dgm:spPr/>
      <dgm:t>
        <a:bodyPr/>
        <a:lstStyle/>
        <a:p>
          <a:endParaRPr lang="de-DE"/>
        </a:p>
      </dgm:t>
    </dgm:pt>
    <dgm:pt modelId="{3119F9CC-9931-4B41-9856-294F502FF1E9}" type="sibTrans" cxnId="{217AF74C-1647-FC48-80A1-66C0DC000577}">
      <dgm:prSet/>
      <dgm:spPr/>
      <dgm:t>
        <a:bodyPr/>
        <a:lstStyle/>
        <a:p>
          <a:endParaRPr lang="de-DE"/>
        </a:p>
      </dgm:t>
    </dgm:pt>
    <dgm:pt modelId="{6AD1897F-9DD0-8A42-AB7E-59DD06B606DD}" type="pres">
      <dgm:prSet presAssocID="{6321161D-E216-9249-8D5E-BB7DCA7302BC}" presName="hierChild1" presStyleCnt="0">
        <dgm:presLayoutVars>
          <dgm:chPref val="1"/>
          <dgm:dir/>
          <dgm:animOne val="branch"/>
          <dgm:animLvl val="lvl"/>
          <dgm:resizeHandles/>
        </dgm:presLayoutVars>
      </dgm:prSet>
      <dgm:spPr/>
    </dgm:pt>
    <dgm:pt modelId="{31527BCB-1475-0E4A-A0ED-15F95B7C9691}" type="pres">
      <dgm:prSet presAssocID="{27753D44-C448-FE48-9157-FDE3FEAD2859}" presName="hierRoot1" presStyleCnt="0"/>
      <dgm:spPr/>
    </dgm:pt>
    <dgm:pt modelId="{D5C6AE94-E282-D342-AA12-5A4B23A2A969}" type="pres">
      <dgm:prSet presAssocID="{27753D44-C448-FE48-9157-FDE3FEAD2859}" presName="composite" presStyleCnt="0"/>
      <dgm:spPr/>
    </dgm:pt>
    <dgm:pt modelId="{0F1F2ECB-86F1-C147-8CE2-B50367B4CDE0}" type="pres">
      <dgm:prSet presAssocID="{27753D44-C448-FE48-9157-FDE3FEAD2859}" presName="background" presStyleLbl="node0" presStyleIdx="0" presStyleCnt="1"/>
      <dgm:spPr/>
    </dgm:pt>
    <dgm:pt modelId="{A8EBD09A-D645-5E49-809B-C127C32658F9}" type="pres">
      <dgm:prSet presAssocID="{27753D44-C448-FE48-9157-FDE3FEAD2859}" presName="text" presStyleLbl="fgAcc0" presStyleIdx="0" presStyleCnt="1">
        <dgm:presLayoutVars>
          <dgm:chPref val="3"/>
        </dgm:presLayoutVars>
      </dgm:prSet>
      <dgm:spPr/>
    </dgm:pt>
    <dgm:pt modelId="{7DEAF7DF-DE8C-6A40-9796-749AA4517C9E}" type="pres">
      <dgm:prSet presAssocID="{27753D44-C448-FE48-9157-FDE3FEAD2859}" presName="hierChild2" presStyleCnt="0"/>
      <dgm:spPr/>
    </dgm:pt>
    <dgm:pt modelId="{AAC6EA83-FE7E-5245-943D-74BBB27AEA91}" type="pres">
      <dgm:prSet presAssocID="{E383CEDA-8E19-8D42-95A6-40E9588575EA}" presName="Name10" presStyleLbl="parChTrans1D2" presStyleIdx="0" presStyleCnt="2"/>
      <dgm:spPr/>
    </dgm:pt>
    <dgm:pt modelId="{AD5CD8D1-448F-7B4B-A177-7BE11B35BC02}" type="pres">
      <dgm:prSet presAssocID="{6CEF21FA-E49F-4446-95C5-2EFB5E59FDA2}" presName="hierRoot2" presStyleCnt="0"/>
      <dgm:spPr/>
    </dgm:pt>
    <dgm:pt modelId="{3EF43D97-2663-4740-B4BA-7AF0730B559E}" type="pres">
      <dgm:prSet presAssocID="{6CEF21FA-E49F-4446-95C5-2EFB5E59FDA2}" presName="composite2" presStyleCnt="0"/>
      <dgm:spPr/>
    </dgm:pt>
    <dgm:pt modelId="{00823DD2-EF09-AA47-96F5-049F4B1F0EB5}" type="pres">
      <dgm:prSet presAssocID="{6CEF21FA-E49F-4446-95C5-2EFB5E59FDA2}" presName="background2" presStyleLbl="node2" presStyleIdx="0" presStyleCnt="2"/>
      <dgm:spPr/>
    </dgm:pt>
    <dgm:pt modelId="{21372892-EE68-8E4A-9BBE-B0EAFF81313D}" type="pres">
      <dgm:prSet presAssocID="{6CEF21FA-E49F-4446-95C5-2EFB5E59FDA2}" presName="text2" presStyleLbl="fgAcc2" presStyleIdx="0" presStyleCnt="2">
        <dgm:presLayoutVars>
          <dgm:chPref val="3"/>
        </dgm:presLayoutVars>
      </dgm:prSet>
      <dgm:spPr/>
    </dgm:pt>
    <dgm:pt modelId="{896C1F59-300B-5847-BE84-7F4A7C64EAA7}" type="pres">
      <dgm:prSet presAssocID="{6CEF21FA-E49F-4446-95C5-2EFB5E59FDA2}" presName="hierChild3" presStyleCnt="0"/>
      <dgm:spPr/>
    </dgm:pt>
    <dgm:pt modelId="{398EA2FB-8095-B848-8761-C9DA3B041F9A}" type="pres">
      <dgm:prSet presAssocID="{87C56D93-8164-F049-8D13-2E2D178821DB}" presName="Name17" presStyleLbl="parChTrans1D3" presStyleIdx="0" presStyleCnt="6"/>
      <dgm:spPr/>
    </dgm:pt>
    <dgm:pt modelId="{A4447305-7772-F045-9F0F-F0E3D740E7E0}" type="pres">
      <dgm:prSet presAssocID="{1123FD37-50BA-8841-A45A-D3CBA05233C6}" presName="hierRoot3" presStyleCnt="0"/>
      <dgm:spPr/>
    </dgm:pt>
    <dgm:pt modelId="{BCEAF977-8198-CE4A-B9F2-D2761C8E9268}" type="pres">
      <dgm:prSet presAssocID="{1123FD37-50BA-8841-A45A-D3CBA05233C6}" presName="composite3" presStyleCnt="0"/>
      <dgm:spPr/>
    </dgm:pt>
    <dgm:pt modelId="{4B5ABBEB-2286-4F47-8E29-53757283A0C8}" type="pres">
      <dgm:prSet presAssocID="{1123FD37-50BA-8841-A45A-D3CBA05233C6}" presName="background3" presStyleLbl="node3" presStyleIdx="0" presStyleCnt="6"/>
      <dgm:spPr/>
    </dgm:pt>
    <dgm:pt modelId="{8DC6819C-3B5A-A147-BFD1-6486531AA2C0}" type="pres">
      <dgm:prSet presAssocID="{1123FD37-50BA-8841-A45A-D3CBA05233C6}" presName="text3" presStyleLbl="fgAcc3" presStyleIdx="0" presStyleCnt="6">
        <dgm:presLayoutVars>
          <dgm:chPref val="3"/>
        </dgm:presLayoutVars>
      </dgm:prSet>
      <dgm:spPr/>
    </dgm:pt>
    <dgm:pt modelId="{0623CF32-6764-AD43-B2A2-429677906A52}" type="pres">
      <dgm:prSet presAssocID="{1123FD37-50BA-8841-A45A-D3CBA05233C6}" presName="hierChild4" presStyleCnt="0"/>
      <dgm:spPr/>
    </dgm:pt>
    <dgm:pt modelId="{253C930B-70DE-4F4D-ABC4-86DBA5B8F639}" type="pres">
      <dgm:prSet presAssocID="{D9F0278A-C005-BF41-8E92-39FB04F57B02}" presName="Name17" presStyleLbl="parChTrans1D3" presStyleIdx="1" presStyleCnt="6"/>
      <dgm:spPr/>
    </dgm:pt>
    <dgm:pt modelId="{15A33160-6AD9-844D-BB58-D143926D1321}" type="pres">
      <dgm:prSet presAssocID="{BCB83964-F2DF-E94A-A6F5-A8EB8DAA0F9D}" presName="hierRoot3" presStyleCnt="0"/>
      <dgm:spPr/>
    </dgm:pt>
    <dgm:pt modelId="{6610ACFB-7E6A-354E-AE0C-A46C477ACB10}" type="pres">
      <dgm:prSet presAssocID="{BCB83964-F2DF-E94A-A6F5-A8EB8DAA0F9D}" presName="composite3" presStyleCnt="0"/>
      <dgm:spPr/>
    </dgm:pt>
    <dgm:pt modelId="{BCC787E4-7039-8146-9085-BC51376C552F}" type="pres">
      <dgm:prSet presAssocID="{BCB83964-F2DF-E94A-A6F5-A8EB8DAA0F9D}" presName="background3" presStyleLbl="node3" presStyleIdx="1" presStyleCnt="6"/>
      <dgm:spPr/>
    </dgm:pt>
    <dgm:pt modelId="{70B801D6-DA6F-594D-9737-D9A90D6AB7CE}" type="pres">
      <dgm:prSet presAssocID="{BCB83964-F2DF-E94A-A6F5-A8EB8DAA0F9D}" presName="text3" presStyleLbl="fgAcc3" presStyleIdx="1" presStyleCnt="6">
        <dgm:presLayoutVars>
          <dgm:chPref val="3"/>
        </dgm:presLayoutVars>
      </dgm:prSet>
      <dgm:spPr/>
    </dgm:pt>
    <dgm:pt modelId="{DB67FBFD-6BB6-8649-907B-CBEA9093E801}" type="pres">
      <dgm:prSet presAssocID="{BCB83964-F2DF-E94A-A6F5-A8EB8DAA0F9D}" presName="hierChild4" presStyleCnt="0"/>
      <dgm:spPr/>
    </dgm:pt>
    <dgm:pt modelId="{44579686-B55C-C54F-A483-8B5DE1EE5021}" type="pres">
      <dgm:prSet presAssocID="{D0FB298D-CE69-3249-8AD6-4A69715EA954}" presName="Name17" presStyleLbl="parChTrans1D3" presStyleIdx="2" presStyleCnt="6"/>
      <dgm:spPr/>
    </dgm:pt>
    <dgm:pt modelId="{895BF4A0-7A0B-5842-AC48-E495DC41F8E1}" type="pres">
      <dgm:prSet presAssocID="{9FEA2E37-F45E-6E48-874C-5E3DF1EA85C7}" presName="hierRoot3" presStyleCnt="0"/>
      <dgm:spPr/>
    </dgm:pt>
    <dgm:pt modelId="{6278F4AF-84C4-7B40-A070-14F187587F0C}" type="pres">
      <dgm:prSet presAssocID="{9FEA2E37-F45E-6E48-874C-5E3DF1EA85C7}" presName="composite3" presStyleCnt="0"/>
      <dgm:spPr/>
    </dgm:pt>
    <dgm:pt modelId="{23313DF2-E706-9146-B506-EDFEAE98CC9C}" type="pres">
      <dgm:prSet presAssocID="{9FEA2E37-F45E-6E48-874C-5E3DF1EA85C7}" presName="background3" presStyleLbl="node3" presStyleIdx="2" presStyleCnt="6"/>
      <dgm:spPr/>
    </dgm:pt>
    <dgm:pt modelId="{F78A9D95-EE6D-DD41-8D81-B6BDD5EB9151}" type="pres">
      <dgm:prSet presAssocID="{9FEA2E37-F45E-6E48-874C-5E3DF1EA85C7}" presName="text3" presStyleLbl="fgAcc3" presStyleIdx="2" presStyleCnt="6">
        <dgm:presLayoutVars>
          <dgm:chPref val="3"/>
        </dgm:presLayoutVars>
      </dgm:prSet>
      <dgm:spPr/>
    </dgm:pt>
    <dgm:pt modelId="{6719B182-58C1-EA46-B4D0-16C71B34092D}" type="pres">
      <dgm:prSet presAssocID="{9FEA2E37-F45E-6E48-874C-5E3DF1EA85C7}" presName="hierChild4" presStyleCnt="0"/>
      <dgm:spPr/>
    </dgm:pt>
    <dgm:pt modelId="{A1308F36-4CE7-9E45-82BA-7B4588B52A87}" type="pres">
      <dgm:prSet presAssocID="{A7B12CEA-FD81-7543-A10B-7EE616E669D7}" presName="Name10" presStyleLbl="parChTrans1D2" presStyleIdx="1" presStyleCnt="2"/>
      <dgm:spPr/>
    </dgm:pt>
    <dgm:pt modelId="{D11FE5C4-4047-3A4E-A959-E9CC3840DB66}" type="pres">
      <dgm:prSet presAssocID="{5DDB5B95-2F2E-0C4F-BB25-FB4DB083C514}" presName="hierRoot2" presStyleCnt="0"/>
      <dgm:spPr/>
    </dgm:pt>
    <dgm:pt modelId="{73A64626-91B0-194F-AF4D-0A0558987A41}" type="pres">
      <dgm:prSet presAssocID="{5DDB5B95-2F2E-0C4F-BB25-FB4DB083C514}" presName="composite2" presStyleCnt="0"/>
      <dgm:spPr/>
    </dgm:pt>
    <dgm:pt modelId="{54B00956-D3EA-5E42-9C00-945C9D485C86}" type="pres">
      <dgm:prSet presAssocID="{5DDB5B95-2F2E-0C4F-BB25-FB4DB083C514}" presName="background2" presStyleLbl="node2" presStyleIdx="1" presStyleCnt="2"/>
      <dgm:spPr/>
    </dgm:pt>
    <dgm:pt modelId="{87732D40-33F4-434E-888B-9A796B66759E}" type="pres">
      <dgm:prSet presAssocID="{5DDB5B95-2F2E-0C4F-BB25-FB4DB083C514}" presName="text2" presStyleLbl="fgAcc2" presStyleIdx="1" presStyleCnt="2">
        <dgm:presLayoutVars>
          <dgm:chPref val="3"/>
        </dgm:presLayoutVars>
      </dgm:prSet>
      <dgm:spPr/>
    </dgm:pt>
    <dgm:pt modelId="{104780C0-E9AA-F944-84DE-85AEE3118803}" type="pres">
      <dgm:prSet presAssocID="{5DDB5B95-2F2E-0C4F-BB25-FB4DB083C514}" presName="hierChild3" presStyleCnt="0"/>
      <dgm:spPr/>
    </dgm:pt>
    <dgm:pt modelId="{16714834-2719-AA40-9F00-ABBF5E2266F1}" type="pres">
      <dgm:prSet presAssocID="{0AF79D23-8CF3-2046-AE3B-C408B3A7AAF3}" presName="Name17" presStyleLbl="parChTrans1D3" presStyleIdx="3" presStyleCnt="6"/>
      <dgm:spPr/>
    </dgm:pt>
    <dgm:pt modelId="{8CDEBDC3-3B65-AD4E-818B-A87B5CE557FA}" type="pres">
      <dgm:prSet presAssocID="{FCD7360A-EC28-7D42-8BA3-83E1E3179EA7}" presName="hierRoot3" presStyleCnt="0"/>
      <dgm:spPr/>
    </dgm:pt>
    <dgm:pt modelId="{D5547144-EF0F-D043-A72F-DE3C0934F212}" type="pres">
      <dgm:prSet presAssocID="{FCD7360A-EC28-7D42-8BA3-83E1E3179EA7}" presName="composite3" presStyleCnt="0"/>
      <dgm:spPr/>
    </dgm:pt>
    <dgm:pt modelId="{74BCB788-C4ED-5546-99A2-CF5C1774D42F}" type="pres">
      <dgm:prSet presAssocID="{FCD7360A-EC28-7D42-8BA3-83E1E3179EA7}" presName="background3" presStyleLbl="node3" presStyleIdx="3" presStyleCnt="6"/>
      <dgm:spPr/>
    </dgm:pt>
    <dgm:pt modelId="{D892AF6A-70E2-3841-A7F3-FDBD66C52D25}" type="pres">
      <dgm:prSet presAssocID="{FCD7360A-EC28-7D42-8BA3-83E1E3179EA7}" presName="text3" presStyleLbl="fgAcc3" presStyleIdx="3" presStyleCnt="6">
        <dgm:presLayoutVars>
          <dgm:chPref val="3"/>
        </dgm:presLayoutVars>
      </dgm:prSet>
      <dgm:spPr/>
    </dgm:pt>
    <dgm:pt modelId="{8327F3B2-7F36-444E-BA78-450B83247003}" type="pres">
      <dgm:prSet presAssocID="{FCD7360A-EC28-7D42-8BA3-83E1E3179EA7}" presName="hierChild4" presStyleCnt="0"/>
      <dgm:spPr/>
    </dgm:pt>
    <dgm:pt modelId="{81CAE833-78F9-914C-AC7B-3310C65DE4DF}" type="pres">
      <dgm:prSet presAssocID="{C29DDDC6-95A4-6E42-8AE4-6130C7F5978A}" presName="Name17" presStyleLbl="parChTrans1D3" presStyleIdx="4" presStyleCnt="6"/>
      <dgm:spPr/>
    </dgm:pt>
    <dgm:pt modelId="{2AFAC327-21CC-AD4A-8459-FC7295CBA305}" type="pres">
      <dgm:prSet presAssocID="{E46DD88A-00F5-6C4D-A298-5E4993C8272A}" presName="hierRoot3" presStyleCnt="0"/>
      <dgm:spPr/>
    </dgm:pt>
    <dgm:pt modelId="{FB619C69-CBC1-F945-8281-FF5CEA0714F2}" type="pres">
      <dgm:prSet presAssocID="{E46DD88A-00F5-6C4D-A298-5E4993C8272A}" presName="composite3" presStyleCnt="0"/>
      <dgm:spPr/>
    </dgm:pt>
    <dgm:pt modelId="{36916E93-7B7B-A640-A2EC-C2BB6DD2D9EC}" type="pres">
      <dgm:prSet presAssocID="{E46DD88A-00F5-6C4D-A298-5E4993C8272A}" presName="background3" presStyleLbl="node3" presStyleIdx="4" presStyleCnt="6"/>
      <dgm:spPr/>
    </dgm:pt>
    <dgm:pt modelId="{8EE9692E-2952-6546-A17B-AA4283D2A5A7}" type="pres">
      <dgm:prSet presAssocID="{E46DD88A-00F5-6C4D-A298-5E4993C8272A}" presName="text3" presStyleLbl="fgAcc3" presStyleIdx="4" presStyleCnt="6">
        <dgm:presLayoutVars>
          <dgm:chPref val="3"/>
        </dgm:presLayoutVars>
      </dgm:prSet>
      <dgm:spPr/>
    </dgm:pt>
    <dgm:pt modelId="{88355339-F03A-0E4B-8FBB-9C2394D01D87}" type="pres">
      <dgm:prSet presAssocID="{E46DD88A-00F5-6C4D-A298-5E4993C8272A}" presName="hierChild4" presStyleCnt="0"/>
      <dgm:spPr/>
    </dgm:pt>
    <dgm:pt modelId="{4CB18BB4-306D-F84C-AEA4-27613AD0419E}" type="pres">
      <dgm:prSet presAssocID="{B99F8A4C-AC14-8F40-A71E-99266D601260}" presName="Name17" presStyleLbl="parChTrans1D3" presStyleIdx="5" presStyleCnt="6"/>
      <dgm:spPr/>
    </dgm:pt>
    <dgm:pt modelId="{FB8FDC41-B169-9C4B-9AB9-C681C2F22F78}" type="pres">
      <dgm:prSet presAssocID="{BB2AC5FA-782E-4641-B12D-A27F2DFBA31F}" presName="hierRoot3" presStyleCnt="0"/>
      <dgm:spPr/>
    </dgm:pt>
    <dgm:pt modelId="{58BB5538-6066-AC4B-B962-B6365A96B610}" type="pres">
      <dgm:prSet presAssocID="{BB2AC5FA-782E-4641-B12D-A27F2DFBA31F}" presName="composite3" presStyleCnt="0"/>
      <dgm:spPr/>
    </dgm:pt>
    <dgm:pt modelId="{0C0D4886-0DE6-E748-8655-64840E8D9596}" type="pres">
      <dgm:prSet presAssocID="{BB2AC5FA-782E-4641-B12D-A27F2DFBA31F}" presName="background3" presStyleLbl="node3" presStyleIdx="5" presStyleCnt="6"/>
      <dgm:spPr/>
    </dgm:pt>
    <dgm:pt modelId="{660C956B-7C72-5E4D-A9AF-181BFF888C26}" type="pres">
      <dgm:prSet presAssocID="{BB2AC5FA-782E-4641-B12D-A27F2DFBA31F}" presName="text3" presStyleLbl="fgAcc3" presStyleIdx="5" presStyleCnt="6">
        <dgm:presLayoutVars>
          <dgm:chPref val="3"/>
        </dgm:presLayoutVars>
      </dgm:prSet>
      <dgm:spPr/>
    </dgm:pt>
    <dgm:pt modelId="{6D7200A6-1FE6-094D-B63D-CBC64B8364F4}" type="pres">
      <dgm:prSet presAssocID="{BB2AC5FA-782E-4641-B12D-A27F2DFBA31F}" presName="hierChild4" presStyleCnt="0"/>
      <dgm:spPr/>
    </dgm:pt>
  </dgm:ptLst>
  <dgm:cxnLst>
    <dgm:cxn modelId="{C508D405-DC11-3C47-A2CF-E4F05E246C9B}" srcId="{6CEF21FA-E49F-4446-95C5-2EFB5E59FDA2}" destId="{1123FD37-50BA-8841-A45A-D3CBA05233C6}" srcOrd="0" destOrd="0" parTransId="{87C56D93-8164-F049-8D13-2E2D178821DB}" sibTransId="{F4F3DF1F-78D9-BB43-99C0-A4B2F8B72793}"/>
    <dgm:cxn modelId="{E58E9E0F-201A-7D45-864D-FA6DE76286C5}" type="presOf" srcId="{87C56D93-8164-F049-8D13-2E2D178821DB}" destId="{398EA2FB-8095-B848-8761-C9DA3B041F9A}" srcOrd="0" destOrd="0" presId="urn:microsoft.com/office/officeart/2005/8/layout/hierarchy1"/>
    <dgm:cxn modelId="{695A1410-9F6B-FA40-8846-8FCD833D22C7}" type="presOf" srcId="{0AF79D23-8CF3-2046-AE3B-C408B3A7AAF3}" destId="{16714834-2719-AA40-9F00-ABBF5E2266F1}" srcOrd="0" destOrd="0" presId="urn:microsoft.com/office/officeart/2005/8/layout/hierarchy1"/>
    <dgm:cxn modelId="{0D80CA23-2838-D146-9066-6470FD047A78}" type="presOf" srcId="{C29DDDC6-95A4-6E42-8AE4-6130C7F5978A}" destId="{81CAE833-78F9-914C-AC7B-3310C65DE4DF}" srcOrd="0" destOrd="0" presId="urn:microsoft.com/office/officeart/2005/8/layout/hierarchy1"/>
    <dgm:cxn modelId="{E21A203F-6B7D-754F-B55B-8E76EABF65F9}" type="presOf" srcId="{BB2AC5FA-782E-4641-B12D-A27F2DFBA31F}" destId="{660C956B-7C72-5E4D-A9AF-181BFF888C26}" srcOrd="0" destOrd="0" presId="urn:microsoft.com/office/officeart/2005/8/layout/hierarchy1"/>
    <dgm:cxn modelId="{217AF74C-1647-FC48-80A1-66C0DC000577}" srcId="{5DDB5B95-2F2E-0C4F-BB25-FB4DB083C514}" destId="{BB2AC5FA-782E-4641-B12D-A27F2DFBA31F}" srcOrd="2" destOrd="0" parTransId="{B99F8A4C-AC14-8F40-A71E-99266D601260}" sibTransId="{3119F9CC-9931-4B41-9856-294F502FF1E9}"/>
    <dgm:cxn modelId="{B9D8DF4D-CB41-9447-AF1E-520C5FC2D63D}" srcId="{27753D44-C448-FE48-9157-FDE3FEAD2859}" destId="{5DDB5B95-2F2E-0C4F-BB25-FB4DB083C514}" srcOrd="1" destOrd="0" parTransId="{A7B12CEA-FD81-7543-A10B-7EE616E669D7}" sibTransId="{75C15876-D2CC-9D43-99E4-493961E770D2}"/>
    <dgm:cxn modelId="{A8AB6D52-EEC4-A74E-A799-94D2A2C0A043}" type="presOf" srcId="{BCB83964-F2DF-E94A-A6F5-A8EB8DAA0F9D}" destId="{70B801D6-DA6F-594D-9737-D9A90D6AB7CE}" srcOrd="0" destOrd="0" presId="urn:microsoft.com/office/officeart/2005/8/layout/hierarchy1"/>
    <dgm:cxn modelId="{6269E755-B240-1246-8637-11603E44585D}" srcId="{6321161D-E216-9249-8D5E-BB7DCA7302BC}" destId="{27753D44-C448-FE48-9157-FDE3FEAD2859}" srcOrd="0" destOrd="0" parTransId="{8A8226B0-ECF5-EE45-AC4C-990D5FF7430A}" sibTransId="{642013F7-9435-8A41-8FBB-923C4E4655E3}"/>
    <dgm:cxn modelId="{25E52064-162F-5C4F-AB33-2E74BE3F16DA}" type="presOf" srcId="{D9F0278A-C005-BF41-8E92-39FB04F57B02}" destId="{253C930B-70DE-4F4D-ABC4-86DBA5B8F639}" srcOrd="0" destOrd="0" presId="urn:microsoft.com/office/officeart/2005/8/layout/hierarchy1"/>
    <dgm:cxn modelId="{406A4381-EAC3-5E49-B9DB-1B1649C44252}" type="presOf" srcId="{B99F8A4C-AC14-8F40-A71E-99266D601260}" destId="{4CB18BB4-306D-F84C-AEA4-27613AD0419E}" srcOrd="0" destOrd="0" presId="urn:microsoft.com/office/officeart/2005/8/layout/hierarchy1"/>
    <dgm:cxn modelId="{6BA89B83-B73F-014F-89BD-E74CD2006FCB}" type="presOf" srcId="{E383CEDA-8E19-8D42-95A6-40E9588575EA}" destId="{AAC6EA83-FE7E-5245-943D-74BBB27AEA91}" srcOrd="0" destOrd="0" presId="urn:microsoft.com/office/officeart/2005/8/layout/hierarchy1"/>
    <dgm:cxn modelId="{87C71485-9B20-254E-B12A-16DFC2CDCE85}" srcId="{6CEF21FA-E49F-4446-95C5-2EFB5E59FDA2}" destId="{9FEA2E37-F45E-6E48-874C-5E3DF1EA85C7}" srcOrd="2" destOrd="0" parTransId="{D0FB298D-CE69-3249-8AD6-4A69715EA954}" sibTransId="{03A44B85-4AF6-014B-AEAF-70B424DDAB63}"/>
    <dgm:cxn modelId="{47D28085-A2AE-EF47-B298-B11D4560C5B5}" srcId="{5DDB5B95-2F2E-0C4F-BB25-FB4DB083C514}" destId="{E46DD88A-00F5-6C4D-A298-5E4993C8272A}" srcOrd="1" destOrd="0" parTransId="{C29DDDC6-95A4-6E42-8AE4-6130C7F5978A}" sibTransId="{AF6EC876-9C36-C845-99DB-8F09EDFEF322}"/>
    <dgm:cxn modelId="{3A593694-5D85-3C47-A2BC-006A29B239FC}" type="presOf" srcId="{27753D44-C448-FE48-9157-FDE3FEAD2859}" destId="{A8EBD09A-D645-5E49-809B-C127C32658F9}" srcOrd="0" destOrd="0" presId="urn:microsoft.com/office/officeart/2005/8/layout/hierarchy1"/>
    <dgm:cxn modelId="{2E497C9F-2610-9B48-9798-65ECC9761968}" type="presOf" srcId="{1123FD37-50BA-8841-A45A-D3CBA05233C6}" destId="{8DC6819C-3B5A-A147-BFD1-6486531AA2C0}" srcOrd="0" destOrd="0" presId="urn:microsoft.com/office/officeart/2005/8/layout/hierarchy1"/>
    <dgm:cxn modelId="{81BA29AC-E57C-7B45-AB35-2FA36C5AE066}" type="presOf" srcId="{5DDB5B95-2F2E-0C4F-BB25-FB4DB083C514}" destId="{87732D40-33F4-434E-888B-9A796B66759E}" srcOrd="0" destOrd="0" presId="urn:microsoft.com/office/officeart/2005/8/layout/hierarchy1"/>
    <dgm:cxn modelId="{86160FB4-4ACE-BF47-A419-149C048D6743}" type="presOf" srcId="{D0FB298D-CE69-3249-8AD6-4A69715EA954}" destId="{44579686-B55C-C54F-A483-8B5DE1EE5021}" srcOrd="0" destOrd="0" presId="urn:microsoft.com/office/officeart/2005/8/layout/hierarchy1"/>
    <dgm:cxn modelId="{BA755DB8-852C-1A48-8C80-DFB1B1F20006}" type="presOf" srcId="{A7B12CEA-FD81-7543-A10B-7EE616E669D7}" destId="{A1308F36-4CE7-9E45-82BA-7B4588B52A87}" srcOrd="0" destOrd="0" presId="urn:microsoft.com/office/officeart/2005/8/layout/hierarchy1"/>
    <dgm:cxn modelId="{BD262EBB-57F5-F348-8523-9C7DE4FF69A4}" type="presOf" srcId="{FCD7360A-EC28-7D42-8BA3-83E1E3179EA7}" destId="{D892AF6A-70E2-3841-A7F3-FDBD66C52D25}" srcOrd="0" destOrd="0" presId="urn:microsoft.com/office/officeart/2005/8/layout/hierarchy1"/>
    <dgm:cxn modelId="{741AF9BE-A68C-1445-BF61-71D472F8C5E5}" srcId="{6CEF21FA-E49F-4446-95C5-2EFB5E59FDA2}" destId="{BCB83964-F2DF-E94A-A6F5-A8EB8DAA0F9D}" srcOrd="1" destOrd="0" parTransId="{D9F0278A-C005-BF41-8E92-39FB04F57B02}" sibTransId="{261BB404-0277-A648-AEBE-9604AB7E222C}"/>
    <dgm:cxn modelId="{D704B8C7-AD49-CA4A-B458-529708E02A85}" type="presOf" srcId="{6CEF21FA-E49F-4446-95C5-2EFB5E59FDA2}" destId="{21372892-EE68-8E4A-9BBE-B0EAFF81313D}" srcOrd="0" destOrd="0" presId="urn:microsoft.com/office/officeart/2005/8/layout/hierarchy1"/>
    <dgm:cxn modelId="{7CA6D8D6-BBC1-2D46-81F5-D8B9C455CF5A}" type="presOf" srcId="{E46DD88A-00F5-6C4D-A298-5E4993C8272A}" destId="{8EE9692E-2952-6546-A17B-AA4283D2A5A7}" srcOrd="0" destOrd="0" presId="urn:microsoft.com/office/officeart/2005/8/layout/hierarchy1"/>
    <dgm:cxn modelId="{8CAF53DE-232F-2247-A4D7-2A802D878FA5}" srcId="{5DDB5B95-2F2E-0C4F-BB25-FB4DB083C514}" destId="{FCD7360A-EC28-7D42-8BA3-83E1E3179EA7}" srcOrd="0" destOrd="0" parTransId="{0AF79D23-8CF3-2046-AE3B-C408B3A7AAF3}" sibTransId="{8FF5A064-1F2B-3242-AB86-2D57E6BDC96B}"/>
    <dgm:cxn modelId="{DB082BE6-2C69-894B-BF60-6DA59E01F48C}" srcId="{27753D44-C448-FE48-9157-FDE3FEAD2859}" destId="{6CEF21FA-E49F-4446-95C5-2EFB5E59FDA2}" srcOrd="0" destOrd="0" parTransId="{E383CEDA-8E19-8D42-95A6-40E9588575EA}" sibTransId="{27CDD888-47A4-7B45-A2E8-96E819AE189F}"/>
    <dgm:cxn modelId="{45C590EC-0769-D14E-AF26-3E4186AC81EE}" type="presOf" srcId="{9FEA2E37-F45E-6E48-874C-5E3DF1EA85C7}" destId="{F78A9D95-EE6D-DD41-8D81-B6BDD5EB9151}" srcOrd="0" destOrd="0" presId="urn:microsoft.com/office/officeart/2005/8/layout/hierarchy1"/>
    <dgm:cxn modelId="{FE0E92F1-84E6-234B-9CB4-F356B165E8D5}" type="presOf" srcId="{6321161D-E216-9249-8D5E-BB7DCA7302BC}" destId="{6AD1897F-9DD0-8A42-AB7E-59DD06B606DD}" srcOrd="0" destOrd="0" presId="urn:microsoft.com/office/officeart/2005/8/layout/hierarchy1"/>
    <dgm:cxn modelId="{B977F31F-94C9-6B49-805B-72172EC10B4D}" type="presParOf" srcId="{6AD1897F-9DD0-8A42-AB7E-59DD06B606DD}" destId="{31527BCB-1475-0E4A-A0ED-15F95B7C9691}" srcOrd="0" destOrd="0" presId="urn:microsoft.com/office/officeart/2005/8/layout/hierarchy1"/>
    <dgm:cxn modelId="{8C5BF689-22AD-854A-BFC4-95C62426BB9E}" type="presParOf" srcId="{31527BCB-1475-0E4A-A0ED-15F95B7C9691}" destId="{D5C6AE94-E282-D342-AA12-5A4B23A2A969}" srcOrd="0" destOrd="0" presId="urn:microsoft.com/office/officeart/2005/8/layout/hierarchy1"/>
    <dgm:cxn modelId="{33F98C6B-7CEA-7A4A-9E79-2BA0F6FFAB3B}" type="presParOf" srcId="{D5C6AE94-E282-D342-AA12-5A4B23A2A969}" destId="{0F1F2ECB-86F1-C147-8CE2-B50367B4CDE0}" srcOrd="0" destOrd="0" presId="urn:microsoft.com/office/officeart/2005/8/layout/hierarchy1"/>
    <dgm:cxn modelId="{5C34615A-B552-6848-B4ED-80205873E917}" type="presParOf" srcId="{D5C6AE94-E282-D342-AA12-5A4B23A2A969}" destId="{A8EBD09A-D645-5E49-809B-C127C32658F9}" srcOrd="1" destOrd="0" presId="urn:microsoft.com/office/officeart/2005/8/layout/hierarchy1"/>
    <dgm:cxn modelId="{5F2F0157-7268-A342-BDE7-3200E174CF4B}" type="presParOf" srcId="{31527BCB-1475-0E4A-A0ED-15F95B7C9691}" destId="{7DEAF7DF-DE8C-6A40-9796-749AA4517C9E}" srcOrd="1" destOrd="0" presId="urn:microsoft.com/office/officeart/2005/8/layout/hierarchy1"/>
    <dgm:cxn modelId="{898719D6-26F5-2A46-8990-583B12C7645F}" type="presParOf" srcId="{7DEAF7DF-DE8C-6A40-9796-749AA4517C9E}" destId="{AAC6EA83-FE7E-5245-943D-74BBB27AEA91}" srcOrd="0" destOrd="0" presId="urn:microsoft.com/office/officeart/2005/8/layout/hierarchy1"/>
    <dgm:cxn modelId="{E1CBF5A5-77E2-B143-BACE-923A774E3EB9}" type="presParOf" srcId="{7DEAF7DF-DE8C-6A40-9796-749AA4517C9E}" destId="{AD5CD8D1-448F-7B4B-A177-7BE11B35BC02}" srcOrd="1" destOrd="0" presId="urn:microsoft.com/office/officeart/2005/8/layout/hierarchy1"/>
    <dgm:cxn modelId="{02B74FD8-A40C-1041-8CF6-D580C1B2FD81}" type="presParOf" srcId="{AD5CD8D1-448F-7B4B-A177-7BE11B35BC02}" destId="{3EF43D97-2663-4740-B4BA-7AF0730B559E}" srcOrd="0" destOrd="0" presId="urn:microsoft.com/office/officeart/2005/8/layout/hierarchy1"/>
    <dgm:cxn modelId="{694E03D9-6965-B246-AE7F-6274553D2A25}" type="presParOf" srcId="{3EF43D97-2663-4740-B4BA-7AF0730B559E}" destId="{00823DD2-EF09-AA47-96F5-049F4B1F0EB5}" srcOrd="0" destOrd="0" presId="urn:microsoft.com/office/officeart/2005/8/layout/hierarchy1"/>
    <dgm:cxn modelId="{6B674E83-58DC-1B42-A6FC-6AF9F798FF74}" type="presParOf" srcId="{3EF43D97-2663-4740-B4BA-7AF0730B559E}" destId="{21372892-EE68-8E4A-9BBE-B0EAFF81313D}" srcOrd="1" destOrd="0" presId="urn:microsoft.com/office/officeart/2005/8/layout/hierarchy1"/>
    <dgm:cxn modelId="{4B504176-A643-7242-AB62-A8FDF20D6949}" type="presParOf" srcId="{AD5CD8D1-448F-7B4B-A177-7BE11B35BC02}" destId="{896C1F59-300B-5847-BE84-7F4A7C64EAA7}" srcOrd="1" destOrd="0" presId="urn:microsoft.com/office/officeart/2005/8/layout/hierarchy1"/>
    <dgm:cxn modelId="{B44D14FE-4309-D048-9C06-FFC69221EDA5}" type="presParOf" srcId="{896C1F59-300B-5847-BE84-7F4A7C64EAA7}" destId="{398EA2FB-8095-B848-8761-C9DA3B041F9A}" srcOrd="0" destOrd="0" presId="urn:microsoft.com/office/officeart/2005/8/layout/hierarchy1"/>
    <dgm:cxn modelId="{69778D0F-8D68-A048-A98F-39D84872E751}" type="presParOf" srcId="{896C1F59-300B-5847-BE84-7F4A7C64EAA7}" destId="{A4447305-7772-F045-9F0F-F0E3D740E7E0}" srcOrd="1" destOrd="0" presId="urn:microsoft.com/office/officeart/2005/8/layout/hierarchy1"/>
    <dgm:cxn modelId="{D846EB8D-65A4-1444-A87E-84E4AA9E7B5D}" type="presParOf" srcId="{A4447305-7772-F045-9F0F-F0E3D740E7E0}" destId="{BCEAF977-8198-CE4A-B9F2-D2761C8E9268}" srcOrd="0" destOrd="0" presId="urn:microsoft.com/office/officeart/2005/8/layout/hierarchy1"/>
    <dgm:cxn modelId="{7167B340-6C6E-464F-87E9-DEAD19106250}" type="presParOf" srcId="{BCEAF977-8198-CE4A-B9F2-D2761C8E9268}" destId="{4B5ABBEB-2286-4F47-8E29-53757283A0C8}" srcOrd="0" destOrd="0" presId="urn:microsoft.com/office/officeart/2005/8/layout/hierarchy1"/>
    <dgm:cxn modelId="{172564F8-8A37-D442-ADD5-005D58FBE1B2}" type="presParOf" srcId="{BCEAF977-8198-CE4A-B9F2-D2761C8E9268}" destId="{8DC6819C-3B5A-A147-BFD1-6486531AA2C0}" srcOrd="1" destOrd="0" presId="urn:microsoft.com/office/officeart/2005/8/layout/hierarchy1"/>
    <dgm:cxn modelId="{E2D5150C-D11D-6D42-AD79-28BA4A0E6EFE}" type="presParOf" srcId="{A4447305-7772-F045-9F0F-F0E3D740E7E0}" destId="{0623CF32-6764-AD43-B2A2-429677906A52}" srcOrd="1" destOrd="0" presId="urn:microsoft.com/office/officeart/2005/8/layout/hierarchy1"/>
    <dgm:cxn modelId="{55B3E1A0-0B4D-6448-8903-59489989D089}" type="presParOf" srcId="{896C1F59-300B-5847-BE84-7F4A7C64EAA7}" destId="{253C930B-70DE-4F4D-ABC4-86DBA5B8F639}" srcOrd="2" destOrd="0" presId="urn:microsoft.com/office/officeart/2005/8/layout/hierarchy1"/>
    <dgm:cxn modelId="{B2DA310A-4B0A-904E-9F97-6FD624A2FA30}" type="presParOf" srcId="{896C1F59-300B-5847-BE84-7F4A7C64EAA7}" destId="{15A33160-6AD9-844D-BB58-D143926D1321}" srcOrd="3" destOrd="0" presId="urn:microsoft.com/office/officeart/2005/8/layout/hierarchy1"/>
    <dgm:cxn modelId="{B8CA11A9-AB28-6842-B89A-BC8FF48BA31E}" type="presParOf" srcId="{15A33160-6AD9-844D-BB58-D143926D1321}" destId="{6610ACFB-7E6A-354E-AE0C-A46C477ACB10}" srcOrd="0" destOrd="0" presId="urn:microsoft.com/office/officeart/2005/8/layout/hierarchy1"/>
    <dgm:cxn modelId="{D52A4C7D-01DE-684A-B563-E2B106905241}" type="presParOf" srcId="{6610ACFB-7E6A-354E-AE0C-A46C477ACB10}" destId="{BCC787E4-7039-8146-9085-BC51376C552F}" srcOrd="0" destOrd="0" presId="urn:microsoft.com/office/officeart/2005/8/layout/hierarchy1"/>
    <dgm:cxn modelId="{B85894F8-ED82-774A-99EB-7F460C6A1831}" type="presParOf" srcId="{6610ACFB-7E6A-354E-AE0C-A46C477ACB10}" destId="{70B801D6-DA6F-594D-9737-D9A90D6AB7CE}" srcOrd="1" destOrd="0" presId="urn:microsoft.com/office/officeart/2005/8/layout/hierarchy1"/>
    <dgm:cxn modelId="{7FE2337F-1CEE-D544-9EE7-6549DB130407}" type="presParOf" srcId="{15A33160-6AD9-844D-BB58-D143926D1321}" destId="{DB67FBFD-6BB6-8649-907B-CBEA9093E801}" srcOrd="1" destOrd="0" presId="urn:microsoft.com/office/officeart/2005/8/layout/hierarchy1"/>
    <dgm:cxn modelId="{A4A47B14-955C-894E-8E16-A636FD97EB35}" type="presParOf" srcId="{896C1F59-300B-5847-BE84-7F4A7C64EAA7}" destId="{44579686-B55C-C54F-A483-8B5DE1EE5021}" srcOrd="4" destOrd="0" presId="urn:microsoft.com/office/officeart/2005/8/layout/hierarchy1"/>
    <dgm:cxn modelId="{DA5B28A5-6BB3-C342-91F4-BBE5E43D647C}" type="presParOf" srcId="{896C1F59-300B-5847-BE84-7F4A7C64EAA7}" destId="{895BF4A0-7A0B-5842-AC48-E495DC41F8E1}" srcOrd="5" destOrd="0" presId="urn:microsoft.com/office/officeart/2005/8/layout/hierarchy1"/>
    <dgm:cxn modelId="{93E0F502-E250-A54C-99EC-AEA0124DD7B6}" type="presParOf" srcId="{895BF4A0-7A0B-5842-AC48-E495DC41F8E1}" destId="{6278F4AF-84C4-7B40-A070-14F187587F0C}" srcOrd="0" destOrd="0" presId="urn:microsoft.com/office/officeart/2005/8/layout/hierarchy1"/>
    <dgm:cxn modelId="{9809CF96-EF10-D146-BFEF-3569850C963C}" type="presParOf" srcId="{6278F4AF-84C4-7B40-A070-14F187587F0C}" destId="{23313DF2-E706-9146-B506-EDFEAE98CC9C}" srcOrd="0" destOrd="0" presId="urn:microsoft.com/office/officeart/2005/8/layout/hierarchy1"/>
    <dgm:cxn modelId="{C3B5B3EE-1079-624E-A777-BCCA2B0B43A0}" type="presParOf" srcId="{6278F4AF-84C4-7B40-A070-14F187587F0C}" destId="{F78A9D95-EE6D-DD41-8D81-B6BDD5EB9151}" srcOrd="1" destOrd="0" presId="urn:microsoft.com/office/officeart/2005/8/layout/hierarchy1"/>
    <dgm:cxn modelId="{3283C8B3-8E7F-0E49-871C-CF4C4622C3FB}" type="presParOf" srcId="{895BF4A0-7A0B-5842-AC48-E495DC41F8E1}" destId="{6719B182-58C1-EA46-B4D0-16C71B34092D}" srcOrd="1" destOrd="0" presId="urn:microsoft.com/office/officeart/2005/8/layout/hierarchy1"/>
    <dgm:cxn modelId="{F36BC29E-91B4-6149-97EA-961092E14B43}" type="presParOf" srcId="{7DEAF7DF-DE8C-6A40-9796-749AA4517C9E}" destId="{A1308F36-4CE7-9E45-82BA-7B4588B52A87}" srcOrd="2" destOrd="0" presId="urn:microsoft.com/office/officeart/2005/8/layout/hierarchy1"/>
    <dgm:cxn modelId="{3D883ACC-3E46-6C48-A750-2C56C7DDF3BF}" type="presParOf" srcId="{7DEAF7DF-DE8C-6A40-9796-749AA4517C9E}" destId="{D11FE5C4-4047-3A4E-A959-E9CC3840DB66}" srcOrd="3" destOrd="0" presId="urn:microsoft.com/office/officeart/2005/8/layout/hierarchy1"/>
    <dgm:cxn modelId="{BD2F76C7-5DBB-6C4F-93FB-C4B89CA78CF4}" type="presParOf" srcId="{D11FE5C4-4047-3A4E-A959-E9CC3840DB66}" destId="{73A64626-91B0-194F-AF4D-0A0558987A41}" srcOrd="0" destOrd="0" presId="urn:microsoft.com/office/officeart/2005/8/layout/hierarchy1"/>
    <dgm:cxn modelId="{8B84992A-1276-3F41-90C0-2E555C287421}" type="presParOf" srcId="{73A64626-91B0-194F-AF4D-0A0558987A41}" destId="{54B00956-D3EA-5E42-9C00-945C9D485C86}" srcOrd="0" destOrd="0" presId="urn:microsoft.com/office/officeart/2005/8/layout/hierarchy1"/>
    <dgm:cxn modelId="{49BF10CB-A916-3447-AE51-7ACB3BA9E88A}" type="presParOf" srcId="{73A64626-91B0-194F-AF4D-0A0558987A41}" destId="{87732D40-33F4-434E-888B-9A796B66759E}" srcOrd="1" destOrd="0" presId="urn:microsoft.com/office/officeart/2005/8/layout/hierarchy1"/>
    <dgm:cxn modelId="{4E35B4A5-8500-8B44-992E-E5517A5620F5}" type="presParOf" srcId="{D11FE5C4-4047-3A4E-A959-E9CC3840DB66}" destId="{104780C0-E9AA-F944-84DE-85AEE3118803}" srcOrd="1" destOrd="0" presId="urn:microsoft.com/office/officeart/2005/8/layout/hierarchy1"/>
    <dgm:cxn modelId="{8DCC524B-601C-F943-9318-47FAE0DAC246}" type="presParOf" srcId="{104780C0-E9AA-F944-84DE-85AEE3118803}" destId="{16714834-2719-AA40-9F00-ABBF5E2266F1}" srcOrd="0" destOrd="0" presId="urn:microsoft.com/office/officeart/2005/8/layout/hierarchy1"/>
    <dgm:cxn modelId="{B1781EE2-8CF5-0543-A3BC-088E7F958EB0}" type="presParOf" srcId="{104780C0-E9AA-F944-84DE-85AEE3118803}" destId="{8CDEBDC3-3B65-AD4E-818B-A87B5CE557FA}" srcOrd="1" destOrd="0" presId="urn:microsoft.com/office/officeart/2005/8/layout/hierarchy1"/>
    <dgm:cxn modelId="{25A6398C-11A7-3445-957A-38138D59E61E}" type="presParOf" srcId="{8CDEBDC3-3B65-AD4E-818B-A87B5CE557FA}" destId="{D5547144-EF0F-D043-A72F-DE3C0934F212}" srcOrd="0" destOrd="0" presId="urn:microsoft.com/office/officeart/2005/8/layout/hierarchy1"/>
    <dgm:cxn modelId="{02AD2A99-0A48-A14B-AD2C-FF4958D40BA8}" type="presParOf" srcId="{D5547144-EF0F-D043-A72F-DE3C0934F212}" destId="{74BCB788-C4ED-5546-99A2-CF5C1774D42F}" srcOrd="0" destOrd="0" presId="urn:microsoft.com/office/officeart/2005/8/layout/hierarchy1"/>
    <dgm:cxn modelId="{2F4EAD8F-0C6B-DB41-9722-AAF63B5CE247}" type="presParOf" srcId="{D5547144-EF0F-D043-A72F-DE3C0934F212}" destId="{D892AF6A-70E2-3841-A7F3-FDBD66C52D25}" srcOrd="1" destOrd="0" presId="urn:microsoft.com/office/officeart/2005/8/layout/hierarchy1"/>
    <dgm:cxn modelId="{9E2E44B7-F55E-E94B-BF04-61CA3832270F}" type="presParOf" srcId="{8CDEBDC3-3B65-AD4E-818B-A87B5CE557FA}" destId="{8327F3B2-7F36-444E-BA78-450B83247003}" srcOrd="1" destOrd="0" presId="urn:microsoft.com/office/officeart/2005/8/layout/hierarchy1"/>
    <dgm:cxn modelId="{949B7CE2-C1FD-3941-90A3-66AE1CA938A6}" type="presParOf" srcId="{104780C0-E9AA-F944-84DE-85AEE3118803}" destId="{81CAE833-78F9-914C-AC7B-3310C65DE4DF}" srcOrd="2" destOrd="0" presId="urn:microsoft.com/office/officeart/2005/8/layout/hierarchy1"/>
    <dgm:cxn modelId="{6EE8A18E-2E3C-3244-B976-93511D596138}" type="presParOf" srcId="{104780C0-E9AA-F944-84DE-85AEE3118803}" destId="{2AFAC327-21CC-AD4A-8459-FC7295CBA305}" srcOrd="3" destOrd="0" presId="urn:microsoft.com/office/officeart/2005/8/layout/hierarchy1"/>
    <dgm:cxn modelId="{AF74AEBE-97B6-D748-9D36-182ADFD1529F}" type="presParOf" srcId="{2AFAC327-21CC-AD4A-8459-FC7295CBA305}" destId="{FB619C69-CBC1-F945-8281-FF5CEA0714F2}" srcOrd="0" destOrd="0" presId="urn:microsoft.com/office/officeart/2005/8/layout/hierarchy1"/>
    <dgm:cxn modelId="{007A025E-CC47-AD4D-9D42-CF7ECE6EE880}" type="presParOf" srcId="{FB619C69-CBC1-F945-8281-FF5CEA0714F2}" destId="{36916E93-7B7B-A640-A2EC-C2BB6DD2D9EC}" srcOrd="0" destOrd="0" presId="urn:microsoft.com/office/officeart/2005/8/layout/hierarchy1"/>
    <dgm:cxn modelId="{58FE00A0-1742-F143-A862-6FBA9A2B5103}" type="presParOf" srcId="{FB619C69-CBC1-F945-8281-FF5CEA0714F2}" destId="{8EE9692E-2952-6546-A17B-AA4283D2A5A7}" srcOrd="1" destOrd="0" presId="urn:microsoft.com/office/officeart/2005/8/layout/hierarchy1"/>
    <dgm:cxn modelId="{34161F72-7AA9-D147-A4AB-09553303DD13}" type="presParOf" srcId="{2AFAC327-21CC-AD4A-8459-FC7295CBA305}" destId="{88355339-F03A-0E4B-8FBB-9C2394D01D87}" srcOrd="1" destOrd="0" presId="urn:microsoft.com/office/officeart/2005/8/layout/hierarchy1"/>
    <dgm:cxn modelId="{BDB6C99E-07B1-9343-AA0B-01B9BAEC1B96}" type="presParOf" srcId="{104780C0-E9AA-F944-84DE-85AEE3118803}" destId="{4CB18BB4-306D-F84C-AEA4-27613AD0419E}" srcOrd="4" destOrd="0" presId="urn:microsoft.com/office/officeart/2005/8/layout/hierarchy1"/>
    <dgm:cxn modelId="{A7E49747-798A-E742-9423-A5EEFD34D29F}" type="presParOf" srcId="{104780C0-E9AA-F944-84DE-85AEE3118803}" destId="{FB8FDC41-B169-9C4B-9AB9-C681C2F22F78}" srcOrd="5" destOrd="0" presId="urn:microsoft.com/office/officeart/2005/8/layout/hierarchy1"/>
    <dgm:cxn modelId="{3C04E379-BC54-6049-9D73-68967CB48065}" type="presParOf" srcId="{FB8FDC41-B169-9C4B-9AB9-C681C2F22F78}" destId="{58BB5538-6066-AC4B-B962-B6365A96B610}" srcOrd="0" destOrd="0" presId="urn:microsoft.com/office/officeart/2005/8/layout/hierarchy1"/>
    <dgm:cxn modelId="{73A43EC1-343A-AB4C-B2C0-A60FFDDC0C8A}" type="presParOf" srcId="{58BB5538-6066-AC4B-B962-B6365A96B610}" destId="{0C0D4886-0DE6-E748-8655-64840E8D9596}" srcOrd="0" destOrd="0" presId="urn:microsoft.com/office/officeart/2005/8/layout/hierarchy1"/>
    <dgm:cxn modelId="{A1747CCE-55FF-C047-89C4-D8D2F2FFEDCB}" type="presParOf" srcId="{58BB5538-6066-AC4B-B962-B6365A96B610}" destId="{660C956B-7C72-5E4D-A9AF-181BFF888C26}" srcOrd="1" destOrd="0" presId="urn:microsoft.com/office/officeart/2005/8/layout/hierarchy1"/>
    <dgm:cxn modelId="{84C67A12-1F09-0A40-8559-59282B8DF236}" type="presParOf" srcId="{FB8FDC41-B169-9C4B-9AB9-C681C2F22F78}" destId="{6D7200A6-1FE6-094D-B63D-CBC64B8364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a:t>
          </a:r>
          <a:r>
            <a:rPr kumimoji="0" lang="de-DE" sz="1800" b="0" i="0" u="none" strike="noStrike" kern="1200" cap="none" spc="0" normalizeH="0" baseline="0" noProof="0">
              <a:ln/>
              <a:effectLst/>
              <a:uLnTx/>
              <a:uFillTx/>
              <a:latin typeface="Calibri"/>
              <a:ea typeface="+mn-ea"/>
              <a:cs typeface="+mn-cs"/>
            </a:rPr>
            <a:t>) Diagnostik &amp; </a:t>
          </a:r>
          <a:r>
            <a:rPr kumimoji="0" lang="de-DE" sz="1800" b="0" i="0" u="none" strike="noStrike" kern="1200" cap="none" spc="0" normalizeH="0" baseline="0" noProof="0" dirty="0">
              <a:ln/>
              <a:effectLst/>
              <a:uLnTx/>
              <a:uFillTx/>
              <a:latin typeface="Calibri"/>
              <a:ea typeface="+mn-ea"/>
              <a:cs typeface="+mn-cs"/>
            </a:rPr>
            <a:t>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a:t>
          </a:r>
          <a:r>
            <a:rPr kumimoji="0" lang="de-DE" sz="1800" b="0" i="0" u="none" strike="noStrike" kern="1200" cap="none" spc="0" normalizeH="0" baseline="0" noProof="0" dirty="0">
              <a:ln/>
              <a:solidFill>
                <a:prstClr val="white"/>
              </a:solidFill>
              <a:effectLst/>
              <a:uLnTx/>
              <a:uFillTx/>
              <a:latin typeface="Calibri"/>
              <a:ea typeface="+mn-ea"/>
              <a:cs typeface="+mn-cs"/>
            </a:rPr>
            <a:t>Grundlagen</a:t>
          </a:r>
          <a:r>
            <a:rPr kumimoji="0" lang="de-DE" sz="1800" b="0" i="0" u="none" strike="noStrike" kern="1200" cap="none" spc="0" normalizeH="0" baseline="0" noProof="0" dirty="0">
              <a:ln/>
              <a:effectLst/>
              <a:uLnTx/>
              <a:uFillTx/>
              <a:latin typeface="Calibri"/>
              <a:ea typeface="+mn-ea"/>
              <a:cs typeface="+mn-cs"/>
            </a:rPr>
            <a:t>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4DD41-56DC-2F48-96D6-D69A6A109C4A}">
      <dsp:nvSpPr>
        <dsp:cNvPr id="0" name=""/>
        <dsp:cNvSpPr/>
      </dsp:nvSpPr>
      <dsp:spPr>
        <a:xfrm rot="5400000">
          <a:off x="5298369" y="-2079044"/>
          <a:ext cx="1057981"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de-DE" sz="2000" b="1" i="1" kern="1200" dirty="0">
              <a:solidFill>
                <a:srgbClr val="C00000"/>
              </a:solidFill>
            </a:rPr>
            <a:t>Erstes </a:t>
          </a:r>
          <a:r>
            <a:rPr lang="de-DE" sz="2000" b="1" i="1" kern="1200" dirty="0" err="1">
              <a:solidFill>
                <a:srgbClr val="C00000"/>
              </a:solidFill>
            </a:rPr>
            <a:t>BaCuLit</a:t>
          </a:r>
          <a:r>
            <a:rPr lang="de-DE" sz="2000" b="1" i="1" kern="1200" dirty="0">
              <a:solidFill>
                <a:srgbClr val="C00000"/>
              </a:solidFill>
            </a:rPr>
            <a:t>-Prinzip der Unterrichtsplanung: Metakognition </a:t>
          </a:r>
          <a:endParaRPr lang="de-DE" sz="2000" i="1" kern="1200" dirty="0">
            <a:solidFill>
              <a:srgbClr val="C00000"/>
            </a:solidFill>
          </a:endParaRPr>
        </a:p>
      </dsp:txBody>
      <dsp:txXfrm rot="-5400000">
        <a:off x="3085073" y="185898"/>
        <a:ext cx="5432928" cy="954689"/>
      </dsp:txXfrm>
    </dsp:sp>
    <dsp:sp modelId="{53589B3B-4718-C145-B034-2ED4B0F18A0E}">
      <dsp:nvSpPr>
        <dsp:cNvPr id="0" name=""/>
        <dsp:cNvSpPr/>
      </dsp:nvSpPr>
      <dsp:spPr>
        <a:xfrm>
          <a:off x="0" y="2003"/>
          <a:ext cx="3085072" cy="13224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1</a:t>
          </a:r>
          <a:endParaRPr lang="de-DE" sz="3600" kern="1200" dirty="0"/>
        </a:p>
      </dsp:txBody>
      <dsp:txXfrm>
        <a:off x="64558" y="66561"/>
        <a:ext cx="2955956" cy="1193361"/>
      </dsp:txXfrm>
    </dsp:sp>
    <dsp:sp modelId="{6516DCB3-C60E-004D-9AC7-392E06FDEB43}">
      <dsp:nvSpPr>
        <dsp:cNvPr id="0" name=""/>
        <dsp:cNvSpPr/>
      </dsp:nvSpPr>
      <dsp:spPr>
        <a:xfrm rot="5400000">
          <a:off x="5298369" y="-690443"/>
          <a:ext cx="1057981" cy="548457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de-DE" sz="2000" b="1" i="1" kern="1200" dirty="0"/>
            <a:t>Zweites </a:t>
          </a:r>
          <a:r>
            <a:rPr lang="de-DE" sz="2000" b="1" i="1" kern="1200" dirty="0" err="1"/>
            <a:t>BaCuLit</a:t>
          </a:r>
          <a:r>
            <a:rPr lang="de-DE" sz="2000" b="1" i="1" kern="1200" dirty="0"/>
            <a:t>-Prinzip der Unterrichtsplanung: Unterstützende Interaktion</a:t>
          </a:r>
          <a:endParaRPr lang="de-DE" sz="2000" i="1" kern="1200" dirty="0"/>
        </a:p>
      </dsp:txBody>
      <dsp:txXfrm rot="-5400000">
        <a:off x="3085073" y="1574499"/>
        <a:ext cx="5432928" cy="954689"/>
      </dsp:txXfrm>
    </dsp:sp>
    <dsp:sp modelId="{E791D90E-0798-044B-8415-67F2842E5AFB}">
      <dsp:nvSpPr>
        <dsp:cNvPr id="0" name=""/>
        <dsp:cNvSpPr/>
      </dsp:nvSpPr>
      <dsp:spPr>
        <a:xfrm>
          <a:off x="0" y="1390604"/>
          <a:ext cx="3085072" cy="13224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2</a:t>
          </a:r>
          <a:endParaRPr lang="de-DE" sz="3600" kern="1200" dirty="0"/>
        </a:p>
      </dsp:txBody>
      <dsp:txXfrm>
        <a:off x="64558" y="1455162"/>
        <a:ext cx="2955956" cy="1193361"/>
      </dsp:txXfrm>
    </dsp:sp>
    <dsp:sp modelId="{B3454AE2-B021-394A-911D-E7435E014EDB}">
      <dsp:nvSpPr>
        <dsp:cNvPr id="0" name=""/>
        <dsp:cNvSpPr/>
      </dsp:nvSpPr>
      <dsp:spPr>
        <a:xfrm rot="5400000">
          <a:off x="5298369" y="698157"/>
          <a:ext cx="1057981"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de-DE" sz="2000" b="1" i="1" kern="1200" dirty="0"/>
            <a:t>Das </a:t>
          </a:r>
          <a:r>
            <a:rPr lang="de-DE" sz="2000" b="1" i="1" kern="1200" dirty="0" err="1"/>
            <a:t>BaCuLit</a:t>
          </a:r>
          <a:r>
            <a:rPr lang="de-DE" sz="2000" b="1" i="1" kern="1200" dirty="0"/>
            <a:t>-Modell der Unterrichtsplanung</a:t>
          </a:r>
          <a:endParaRPr lang="de-DE" sz="2000" i="1" kern="1200" dirty="0"/>
        </a:p>
      </dsp:txBody>
      <dsp:txXfrm rot="-5400000">
        <a:off x="3085073" y="2963099"/>
        <a:ext cx="5432928" cy="954689"/>
      </dsp:txXfrm>
    </dsp:sp>
    <dsp:sp modelId="{F617B752-6A60-954F-8DD7-960C63D71C44}">
      <dsp:nvSpPr>
        <dsp:cNvPr id="0" name=""/>
        <dsp:cNvSpPr/>
      </dsp:nvSpPr>
      <dsp:spPr>
        <a:xfrm>
          <a:off x="0" y="2779205"/>
          <a:ext cx="3085072" cy="13224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3</a:t>
          </a:r>
          <a:endParaRPr lang="de-DE" sz="3600" kern="1200" dirty="0"/>
        </a:p>
      </dsp:txBody>
      <dsp:txXfrm>
        <a:off x="64558" y="2843763"/>
        <a:ext cx="2955956" cy="1193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564979" y="406400"/>
          <a:ext cx="5475833" cy="812800"/>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1" kern="1200" dirty="0"/>
            <a:t>Grundlagen: Was ist Metakognition? </a:t>
          </a:r>
        </a:p>
      </dsp:txBody>
      <dsp:txXfrm>
        <a:off x="564979" y="406400"/>
        <a:ext cx="5475833" cy="812800"/>
      </dsp:txXfrm>
    </dsp:sp>
    <dsp:sp modelId="{EF9C9375-61BD-4B84-B5D3-2E34BF693A14}">
      <dsp:nvSpPr>
        <dsp:cNvPr id="0" name=""/>
        <dsp:cNvSpPr/>
      </dsp:nvSpPr>
      <dsp:spPr>
        <a:xfrm>
          <a:off x="56979" y="3048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8F5C9-50DA-8248-8974-D394A2D990FA}">
      <dsp:nvSpPr>
        <dsp:cNvPr id="0" name=""/>
        <dsp:cNvSpPr/>
      </dsp:nvSpPr>
      <dsp:spPr>
        <a:xfrm>
          <a:off x="860432" y="1625599"/>
          <a:ext cx="5180380" cy="812800"/>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1" kern="1200" dirty="0"/>
            <a:t>Drei Strategien: Planen – Steuern – Kontrollieren</a:t>
          </a:r>
        </a:p>
      </dsp:txBody>
      <dsp:txXfrm>
        <a:off x="860432" y="1625599"/>
        <a:ext cx="5180380" cy="812800"/>
      </dsp:txXfrm>
    </dsp:sp>
    <dsp:sp modelId="{F8CEE7CC-07F0-4AF7-90AE-518824AEC43E}">
      <dsp:nvSpPr>
        <dsp:cNvPr id="0" name=""/>
        <dsp:cNvSpPr/>
      </dsp:nvSpPr>
      <dsp:spPr>
        <a:xfrm>
          <a:off x="352432" y="1523999"/>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9F9069AF-CF7F-1F4E-A65B-206FDA70958C}">
      <dsp:nvSpPr>
        <dsp:cNvPr id="0" name=""/>
        <dsp:cNvSpPr/>
      </dsp:nvSpPr>
      <dsp:spPr>
        <a:xfrm>
          <a:off x="564979" y="2844800"/>
          <a:ext cx="5475833" cy="812800"/>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1" kern="1200" dirty="0"/>
            <a:t>Lautes Denken und andere Techniken der Metakognition</a:t>
          </a:r>
        </a:p>
      </dsp:txBody>
      <dsp:txXfrm>
        <a:off x="564979" y="2844800"/>
        <a:ext cx="5475833" cy="812800"/>
      </dsp:txXfrm>
    </dsp:sp>
    <dsp:sp modelId="{81EBC999-8E0F-4991-910F-297DE99866E8}">
      <dsp:nvSpPr>
        <dsp:cNvPr id="0" name=""/>
        <dsp:cNvSpPr/>
      </dsp:nvSpPr>
      <dsp:spPr>
        <a:xfrm>
          <a:off x="56979" y="27432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18BB4-306D-F84C-AEA4-27613AD0419E}">
      <dsp:nvSpPr>
        <dsp:cNvPr id="0" name=""/>
        <dsp:cNvSpPr/>
      </dsp:nvSpPr>
      <dsp:spPr>
        <a:xfrm>
          <a:off x="6140053" y="2296092"/>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AE833-78F9-914C-AC7B-3310C65DE4DF}">
      <dsp:nvSpPr>
        <dsp:cNvPr id="0" name=""/>
        <dsp:cNvSpPr/>
      </dsp:nvSpPr>
      <dsp:spPr>
        <a:xfrm>
          <a:off x="6094333" y="2296092"/>
          <a:ext cx="91440" cy="331318"/>
        </a:xfrm>
        <a:custGeom>
          <a:avLst/>
          <a:gdLst/>
          <a:ahLst/>
          <a:cxnLst/>
          <a:rect l="0" t="0" r="0" b="0"/>
          <a:pathLst>
            <a:path>
              <a:moveTo>
                <a:pt x="45720" y="0"/>
              </a:moveTo>
              <a:lnTo>
                <a:pt x="45720" y="3313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14834-2719-AA40-9F00-ABBF5E2266F1}">
      <dsp:nvSpPr>
        <dsp:cNvPr id="0" name=""/>
        <dsp:cNvSpPr/>
      </dsp:nvSpPr>
      <dsp:spPr>
        <a:xfrm>
          <a:off x="4747691" y="2296092"/>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308F36-4CE7-9E45-82BA-7B4588B52A87}">
      <dsp:nvSpPr>
        <dsp:cNvPr id="0" name=""/>
        <dsp:cNvSpPr/>
      </dsp:nvSpPr>
      <dsp:spPr>
        <a:xfrm>
          <a:off x="4051510" y="1241378"/>
          <a:ext cx="2088542" cy="331318"/>
        </a:xfrm>
        <a:custGeom>
          <a:avLst/>
          <a:gdLst/>
          <a:ahLst/>
          <a:cxnLst/>
          <a:rect l="0" t="0" r="0" b="0"/>
          <a:pathLst>
            <a:path>
              <a:moveTo>
                <a:pt x="0" y="0"/>
              </a:moveTo>
              <a:lnTo>
                <a:pt x="0" y="225784"/>
              </a:lnTo>
              <a:lnTo>
                <a:pt x="2088542" y="225784"/>
              </a:lnTo>
              <a:lnTo>
                <a:pt x="2088542" y="331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579686-B55C-C54F-A483-8B5DE1EE5021}">
      <dsp:nvSpPr>
        <dsp:cNvPr id="0" name=""/>
        <dsp:cNvSpPr/>
      </dsp:nvSpPr>
      <dsp:spPr>
        <a:xfrm>
          <a:off x="1962968" y="2296092"/>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C930B-70DE-4F4D-ABC4-86DBA5B8F639}">
      <dsp:nvSpPr>
        <dsp:cNvPr id="0" name=""/>
        <dsp:cNvSpPr/>
      </dsp:nvSpPr>
      <dsp:spPr>
        <a:xfrm>
          <a:off x="1917248" y="2296092"/>
          <a:ext cx="91440" cy="331318"/>
        </a:xfrm>
        <a:custGeom>
          <a:avLst/>
          <a:gdLst/>
          <a:ahLst/>
          <a:cxnLst/>
          <a:rect l="0" t="0" r="0" b="0"/>
          <a:pathLst>
            <a:path>
              <a:moveTo>
                <a:pt x="45720" y="0"/>
              </a:moveTo>
              <a:lnTo>
                <a:pt x="45720" y="3313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8EA2FB-8095-B848-8761-C9DA3B041F9A}">
      <dsp:nvSpPr>
        <dsp:cNvPr id="0" name=""/>
        <dsp:cNvSpPr/>
      </dsp:nvSpPr>
      <dsp:spPr>
        <a:xfrm>
          <a:off x="570607" y="2296092"/>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6EA83-FE7E-5245-943D-74BBB27AEA91}">
      <dsp:nvSpPr>
        <dsp:cNvPr id="0" name=""/>
        <dsp:cNvSpPr/>
      </dsp:nvSpPr>
      <dsp:spPr>
        <a:xfrm>
          <a:off x="1962968" y="1241378"/>
          <a:ext cx="2088542" cy="331318"/>
        </a:xfrm>
        <a:custGeom>
          <a:avLst/>
          <a:gdLst/>
          <a:ahLst/>
          <a:cxnLst/>
          <a:rect l="0" t="0" r="0" b="0"/>
          <a:pathLst>
            <a:path>
              <a:moveTo>
                <a:pt x="2088542" y="0"/>
              </a:moveTo>
              <a:lnTo>
                <a:pt x="2088542" y="225784"/>
              </a:lnTo>
              <a:lnTo>
                <a:pt x="0" y="225784"/>
              </a:lnTo>
              <a:lnTo>
                <a:pt x="0" y="331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F2ECB-86F1-C147-8CE2-B50367B4CDE0}">
      <dsp:nvSpPr>
        <dsp:cNvPr id="0" name=""/>
        <dsp:cNvSpPr/>
      </dsp:nvSpPr>
      <dsp:spPr>
        <a:xfrm>
          <a:off x="3481908" y="517983"/>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BD09A-D645-5E49-809B-C127C32658F9}">
      <dsp:nvSpPr>
        <dsp:cNvPr id="0" name=""/>
        <dsp:cNvSpPr/>
      </dsp:nvSpPr>
      <dsp:spPr>
        <a:xfrm>
          <a:off x="3608486" y="638232"/>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Meta-kognition</a:t>
          </a:r>
        </a:p>
      </dsp:txBody>
      <dsp:txXfrm>
        <a:off x="3629674" y="659420"/>
        <a:ext cx="1096828" cy="681019"/>
      </dsp:txXfrm>
    </dsp:sp>
    <dsp:sp modelId="{00823DD2-EF09-AA47-96F5-049F4B1F0EB5}">
      <dsp:nvSpPr>
        <dsp:cNvPr id="0" name=""/>
        <dsp:cNvSpPr/>
      </dsp:nvSpPr>
      <dsp:spPr>
        <a:xfrm>
          <a:off x="1393366" y="1572697"/>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72892-EE68-8E4A-9BBE-B0EAFF81313D}">
      <dsp:nvSpPr>
        <dsp:cNvPr id="0" name=""/>
        <dsp:cNvSpPr/>
      </dsp:nvSpPr>
      <dsp:spPr>
        <a:xfrm>
          <a:off x="1519944" y="1692946"/>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Exekutiv (Handeln)</a:t>
          </a:r>
        </a:p>
      </dsp:txBody>
      <dsp:txXfrm>
        <a:off x="1541132" y="1714134"/>
        <a:ext cx="1096828" cy="681019"/>
      </dsp:txXfrm>
    </dsp:sp>
    <dsp:sp modelId="{4B5ABBEB-2286-4F47-8E29-53757283A0C8}">
      <dsp:nvSpPr>
        <dsp:cNvPr id="0" name=""/>
        <dsp:cNvSpPr/>
      </dsp:nvSpPr>
      <dsp:spPr>
        <a:xfrm>
          <a:off x="1004" y="2627411"/>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6819C-3B5A-A147-BFD1-6486531AA2C0}">
      <dsp:nvSpPr>
        <dsp:cNvPr id="0" name=""/>
        <dsp:cNvSpPr/>
      </dsp:nvSpPr>
      <dsp:spPr>
        <a:xfrm>
          <a:off x="127582" y="2747660"/>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Planen</a:t>
          </a:r>
        </a:p>
      </dsp:txBody>
      <dsp:txXfrm>
        <a:off x="148770" y="2768848"/>
        <a:ext cx="1096828" cy="681019"/>
      </dsp:txXfrm>
    </dsp:sp>
    <dsp:sp modelId="{BCC787E4-7039-8146-9085-BC51376C552F}">
      <dsp:nvSpPr>
        <dsp:cNvPr id="0" name=""/>
        <dsp:cNvSpPr/>
      </dsp:nvSpPr>
      <dsp:spPr>
        <a:xfrm>
          <a:off x="1393366" y="2627411"/>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801D6-DA6F-594D-9737-D9A90D6AB7CE}">
      <dsp:nvSpPr>
        <dsp:cNvPr id="0" name=""/>
        <dsp:cNvSpPr/>
      </dsp:nvSpPr>
      <dsp:spPr>
        <a:xfrm>
          <a:off x="1519944" y="2747660"/>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Steuern </a:t>
          </a:r>
        </a:p>
      </dsp:txBody>
      <dsp:txXfrm>
        <a:off x="1541132" y="2768848"/>
        <a:ext cx="1096828" cy="681019"/>
      </dsp:txXfrm>
    </dsp:sp>
    <dsp:sp modelId="{23313DF2-E706-9146-B506-EDFEAE98CC9C}">
      <dsp:nvSpPr>
        <dsp:cNvPr id="0" name=""/>
        <dsp:cNvSpPr/>
      </dsp:nvSpPr>
      <dsp:spPr>
        <a:xfrm>
          <a:off x="2785727" y="2627411"/>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A9D95-EE6D-DD41-8D81-B6BDD5EB9151}">
      <dsp:nvSpPr>
        <dsp:cNvPr id="0" name=""/>
        <dsp:cNvSpPr/>
      </dsp:nvSpPr>
      <dsp:spPr>
        <a:xfrm>
          <a:off x="2912305" y="2747660"/>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Kontrollieren</a:t>
          </a:r>
        </a:p>
      </dsp:txBody>
      <dsp:txXfrm>
        <a:off x="2933493" y="2768848"/>
        <a:ext cx="1096828" cy="681019"/>
      </dsp:txXfrm>
    </dsp:sp>
    <dsp:sp modelId="{54B00956-D3EA-5E42-9C00-945C9D485C86}">
      <dsp:nvSpPr>
        <dsp:cNvPr id="0" name=""/>
        <dsp:cNvSpPr/>
      </dsp:nvSpPr>
      <dsp:spPr>
        <a:xfrm>
          <a:off x="5570450" y="1572697"/>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32D40-33F4-434E-888B-9A796B66759E}">
      <dsp:nvSpPr>
        <dsp:cNvPr id="0" name=""/>
        <dsp:cNvSpPr/>
      </dsp:nvSpPr>
      <dsp:spPr>
        <a:xfrm>
          <a:off x="5697029" y="1692946"/>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Deklarativ (Wissen)</a:t>
          </a:r>
        </a:p>
      </dsp:txBody>
      <dsp:txXfrm>
        <a:off x="5718217" y="1714134"/>
        <a:ext cx="1096828" cy="681019"/>
      </dsp:txXfrm>
    </dsp:sp>
    <dsp:sp modelId="{74BCB788-C4ED-5546-99A2-CF5C1774D42F}">
      <dsp:nvSpPr>
        <dsp:cNvPr id="0" name=""/>
        <dsp:cNvSpPr/>
      </dsp:nvSpPr>
      <dsp:spPr>
        <a:xfrm>
          <a:off x="4178089" y="2627411"/>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2AF6A-70E2-3841-A7F3-FDBD66C52D25}">
      <dsp:nvSpPr>
        <dsp:cNvPr id="0" name=""/>
        <dsp:cNvSpPr/>
      </dsp:nvSpPr>
      <dsp:spPr>
        <a:xfrm>
          <a:off x="4304667" y="2747660"/>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err="1"/>
            <a:t>Personwissen</a:t>
          </a:r>
          <a:endParaRPr lang="de-DE" sz="1100" kern="1200" dirty="0"/>
        </a:p>
      </dsp:txBody>
      <dsp:txXfrm>
        <a:off x="4325855" y="2768848"/>
        <a:ext cx="1096828" cy="681019"/>
      </dsp:txXfrm>
    </dsp:sp>
    <dsp:sp modelId="{36916E93-7B7B-A640-A2EC-C2BB6DD2D9EC}">
      <dsp:nvSpPr>
        <dsp:cNvPr id="0" name=""/>
        <dsp:cNvSpPr/>
      </dsp:nvSpPr>
      <dsp:spPr>
        <a:xfrm>
          <a:off x="5570450" y="2627411"/>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9692E-2952-6546-A17B-AA4283D2A5A7}">
      <dsp:nvSpPr>
        <dsp:cNvPr id="0" name=""/>
        <dsp:cNvSpPr/>
      </dsp:nvSpPr>
      <dsp:spPr>
        <a:xfrm>
          <a:off x="5697029" y="2747660"/>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Aufgabenwissen</a:t>
          </a:r>
        </a:p>
      </dsp:txBody>
      <dsp:txXfrm>
        <a:off x="5718217" y="2768848"/>
        <a:ext cx="1096828" cy="681019"/>
      </dsp:txXfrm>
    </dsp:sp>
    <dsp:sp modelId="{0C0D4886-0DE6-E748-8655-64840E8D9596}">
      <dsp:nvSpPr>
        <dsp:cNvPr id="0" name=""/>
        <dsp:cNvSpPr/>
      </dsp:nvSpPr>
      <dsp:spPr>
        <a:xfrm>
          <a:off x="6962812" y="2627411"/>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C956B-7C72-5E4D-A9AF-181BFF888C26}">
      <dsp:nvSpPr>
        <dsp:cNvPr id="0" name=""/>
        <dsp:cNvSpPr/>
      </dsp:nvSpPr>
      <dsp:spPr>
        <a:xfrm>
          <a:off x="7089390" y="2747660"/>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Strategiewissen</a:t>
          </a:r>
        </a:p>
      </dsp:txBody>
      <dsp:txXfrm>
        <a:off x="7110578" y="2768848"/>
        <a:ext cx="1096828" cy="68101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9/9/22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14</a:t>
            </a:fld>
            <a:endParaRPr lang="en-US" dirty="0"/>
          </a:p>
        </p:txBody>
      </p:sp>
    </p:spTree>
    <p:extLst>
      <p:ext uri="{BB962C8B-B14F-4D97-AF65-F5344CB8AC3E}">
        <p14:creationId xmlns:p14="http://schemas.microsoft.com/office/powerpoint/2010/main" val="91932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3984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18</a:t>
            </a:fld>
            <a:endParaRPr lang="en-US" dirty="0"/>
          </a:p>
        </p:txBody>
      </p:sp>
    </p:spTree>
    <p:extLst>
      <p:ext uri="{BB962C8B-B14F-4D97-AF65-F5344CB8AC3E}">
        <p14:creationId xmlns:p14="http://schemas.microsoft.com/office/powerpoint/2010/main" val="2630050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20</a:t>
            </a:fld>
            <a:endParaRPr lang="en-US" dirty="0"/>
          </a:p>
        </p:txBody>
      </p:sp>
    </p:spTree>
    <p:extLst>
      <p:ext uri="{BB962C8B-B14F-4D97-AF65-F5344CB8AC3E}">
        <p14:creationId xmlns:p14="http://schemas.microsoft.com/office/powerpoint/2010/main" val="83142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87056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Falls dieser Block isoliert angeboten wird und die TN sich noch nicht kennen, können Sie den Workshop mit Spielen zum Kennenlernen beginnen (genauere Anleitungen dazu siehe </a:t>
            </a:r>
            <a:r>
              <a:rPr lang="de-DE" dirty="0" err="1"/>
              <a:t>BaCuLit</a:t>
            </a:r>
            <a:r>
              <a:rPr lang="de-DE" dirty="0"/>
              <a:t>  M1_1 AB1. Bitte beachten Sie bei Ihrer Planung (als Dozent oder Dozentin), dass diese Spiele ca. 30 Minuten dauern, die in der vorliegenden Kursplanung nicht enthalten sind.</a:t>
            </a:r>
          </a:p>
          <a:p>
            <a:endParaRPr lang="de-DE" dirty="0"/>
          </a:p>
          <a:p>
            <a:r>
              <a:rPr lang="de-DE" sz="1200" kern="1200" dirty="0">
                <a:solidFill>
                  <a:schemeClr val="tx1"/>
                </a:solidFill>
                <a:effectLst/>
                <a:latin typeface="+mn-lt"/>
                <a:ea typeface="+mn-ea"/>
                <a:cs typeface="+mn-cs"/>
              </a:rPr>
              <a:t>Runde 1</a:t>
            </a:r>
          </a:p>
          <a:p>
            <a:r>
              <a:rPr lang="de-DE" sz="1200" kern="1200" dirty="0">
                <a:solidFill>
                  <a:schemeClr val="tx1"/>
                </a:solidFill>
                <a:effectLst/>
                <a:latin typeface="+mn-lt"/>
                <a:ea typeface="+mn-ea"/>
                <a:cs typeface="+mn-cs"/>
              </a:rPr>
              <a:t>TN schreiben drei Aussagen zu Tätigkeiten auf, die sie in ihrer Freizeit tun (z.B. „Fallschirmspringen“) oder Lebensmittel, die sie besonders gerne essen usw.</a:t>
            </a:r>
          </a:p>
          <a:p>
            <a:r>
              <a:rPr lang="de-DE" sz="1200" kern="1200" dirty="0">
                <a:solidFill>
                  <a:schemeClr val="tx1"/>
                </a:solidFill>
                <a:effectLst/>
                <a:latin typeface="+mn-lt"/>
                <a:ea typeface="+mn-ea"/>
                <a:cs typeface="+mn-cs"/>
              </a:rPr>
              <a:t>2 Aussagen müssen der Wahrheit entsprechen und 1 Aussage ist gelogen.</a:t>
            </a:r>
          </a:p>
          <a:p>
            <a:r>
              <a:rPr lang="de-DE" sz="1200" kern="1200" dirty="0">
                <a:solidFill>
                  <a:schemeClr val="tx1"/>
                </a:solidFill>
                <a:effectLst/>
                <a:latin typeface="+mn-lt"/>
                <a:ea typeface="+mn-ea"/>
                <a:cs typeface="+mn-cs"/>
              </a:rPr>
              <a:t>TN bewegen sich frei im Raum, bleiben vor einer Person stehen und halten das Blatt sichtbar vor ihrem Körper. </a:t>
            </a:r>
          </a:p>
          <a:p>
            <a:r>
              <a:rPr lang="de-DE" sz="1200" kern="1200" dirty="0">
                <a:solidFill>
                  <a:schemeClr val="tx1"/>
                </a:solidFill>
                <a:effectLst/>
                <a:latin typeface="+mn-lt"/>
                <a:ea typeface="+mn-ea"/>
                <a:cs typeface="+mn-cs"/>
              </a:rPr>
              <a:t>In einem kurzen Gespräch versuchen die Personen herauszufinden, welche der Aussagen gelogen ist und diese wird durch einen Strich hinter der Aussage gekennzeichnet. </a:t>
            </a:r>
          </a:p>
          <a:p>
            <a:r>
              <a:rPr lang="de-DE" sz="1200" kern="1200" dirty="0">
                <a:solidFill>
                  <a:schemeClr val="tx1"/>
                </a:solidFill>
                <a:effectLst/>
                <a:latin typeface="+mn-lt"/>
                <a:ea typeface="+mn-ea"/>
                <a:cs typeface="+mn-cs"/>
              </a:rPr>
              <a:t>Auflösung durch Markierung und Vorstellung bei Runde 2</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Runde 2</a:t>
            </a:r>
          </a:p>
          <a:p>
            <a:r>
              <a:rPr lang="de-DE" sz="1200" kern="1200" dirty="0">
                <a:solidFill>
                  <a:schemeClr val="tx1"/>
                </a:solidFill>
                <a:effectLst/>
                <a:latin typeface="+mn-lt"/>
                <a:ea typeface="+mn-ea"/>
                <a:cs typeface="+mn-cs"/>
              </a:rPr>
              <a:t>TN schreiben drei Erwartungen auf, die sie an die Veranstaltung haben.</a:t>
            </a:r>
          </a:p>
          <a:p>
            <a:r>
              <a:rPr lang="de-DE" sz="1200" kern="1200" dirty="0">
                <a:solidFill>
                  <a:schemeClr val="tx1"/>
                </a:solidFill>
                <a:effectLst/>
                <a:latin typeface="+mn-lt"/>
                <a:ea typeface="+mn-ea"/>
                <a:cs typeface="+mn-cs"/>
              </a:rPr>
              <a:t>2 Erwartungen tragen zum Erfolg bei, 1 Erwartung soll auf keinen Fall eintreten.</a:t>
            </a:r>
          </a:p>
          <a:p>
            <a:r>
              <a:rPr lang="de-DE" sz="1200" kern="1200" dirty="0">
                <a:solidFill>
                  <a:schemeClr val="tx1"/>
                </a:solidFill>
                <a:effectLst/>
                <a:latin typeface="+mn-lt"/>
                <a:ea typeface="+mn-ea"/>
                <a:cs typeface="+mn-cs"/>
              </a:rPr>
              <a:t>TN stellen sich diese gegenseitig vor, pinnen sie an Wand – dabei wird auch aufgelöst, welche Tätigkeit aus Runde 1 gelogen war.</a:t>
            </a:r>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57903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107933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indent="0">
              <a:spcBef>
                <a:spcPts val="0"/>
              </a:spcBef>
              <a:spcAft>
                <a:spcPts val="600"/>
              </a:spcAft>
              <a:buNone/>
            </a:pPr>
            <a:r>
              <a:rPr lang="de-DE" sz="2200" b="1" dirty="0"/>
              <a:t>Block 1:  Erstes </a:t>
            </a:r>
            <a:r>
              <a:rPr lang="de-DE" sz="2200" b="1" dirty="0" err="1"/>
              <a:t>BaCuLit</a:t>
            </a:r>
            <a:r>
              <a:rPr lang="de-DE" sz="2200" b="1" dirty="0"/>
              <a:t>-Kernkonzept Metakognition </a:t>
            </a:r>
            <a:endParaRPr lang="de-ES" sz="2200" b="1" dirty="0"/>
          </a:p>
          <a:p>
            <a:pPr lvl="0">
              <a:spcBef>
                <a:spcPts val="0"/>
              </a:spcBef>
              <a:spcAft>
                <a:spcPts val="600"/>
              </a:spcAft>
            </a:pPr>
            <a:r>
              <a:rPr lang="de-DE" sz="2200" dirty="0"/>
              <a:t>Grundlagen: Was ist Metakognition?</a:t>
            </a:r>
          </a:p>
          <a:p>
            <a:pPr>
              <a:spcBef>
                <a:spcPts val="0"/>
              </a:spcBef>
              <a:spcAft>
                <a:spcPts val="600"/>
              </a:spcAft>
            </a:pPr>
            <a:r>
              <a:rPr lang="de-DE" sz="2200" dirty="0"/>
              <a:t>Praxis: Was heißt metakognitives Unterrichten?</a:t>
            </a:r>
          </a:p>
          <a:p>
            <a:pPr>
              <a:spcBef>
                <a:spcPts val="0"/>
              </a:spcBef>
              <a:spcAft>
                <a:spcPts val="600"/>
              </a:spcAft>
            </a:pPr>
            <a:endParaRPr lang="de-ES" sz="2200" dirty="0"/>
          </a:p>
          <a:p>
            <a:pPr marL="0" indent="0">
              <a:spcBef>
                <a:spcPts val="0"/>
              </a:spcBef>
              <a:spcAft>
                <a:spcPts val="600"/>
              </a:spcAft>
              <a:buNone/>
            </a:pPr>
            <a:r>
              <a:rPr lang="de-DE" sz="2200" b="1" dirty="0"/>
              <a:t>Block 2: Zweites </a:t>
            </a:r>
            <a:r>
              <a:rPr lang="de-DE" sz="2200" b="1" dirty="0" err="1"/>
              <a:t>BaCuLit</a:t>
            </a:r>
            <a:r>
              <a:rPr lang="de-DE" sz="2200" b="1" dirty="0"/>
              <a:t>-Kernkonzept: Unterstützende Interaktion</a:t>
            </a:r>
            <a:endParaRPr lang="de-ES" sz="2200" b="1" dirty="0"/>
          </a:p>
          <a:p>
            <a:pPr>
              <a:spcBef>
                <a:spcPts val="0"/>
              </a:spcBef>
              <a:spcAft>
                <a:spcPts val="600"/>
              </a:spcAft>
            </a:pPr>
            <a:r>
              <a:rPr lang="de-DE" sz="2200" dirty="0"/>
              <a:t>Merkmale einer lernfördernden Interaktion im Unterricht</a:t>
            </a:r>
            <a:endParaRPr lang="de-ES" sz="2200" dirty="0"/>
          </a:p>
          <a:p>
            <a:pPr marL="360363" lvl="2" indent="-342900">
              <a:spcBef>
                <a:spcPts val="0"/>
              </a:spcBef>
              <a:spcAft>
                <a:spcPts val="600"/>
              </a:spcAft>
            </a:pPr>
            <a:r>
              <a:rPr lang="de-DE" sz="2200" dirty="0"/>
              <a:t>Die kognitive Meisterlehre und die Förderung von </a:t>
            </a:r>
            <a:r>
              <a:rPr lang="de-DE" sz="2200" dirty="0" err="1"/>
              <a:t>SuS</a:t>
            </a:r>
            <a:r>
              <a:rPr lang="de-DE" sz="2200" dirty="0"/>
              <a:t> in der „Zone der nächsten Entwicklung“  </a:t>
            </a:r>
          </a:p>
          <a:p>
            <a:pPr marL="360363" lvl="2" indent="-342900">
              <a:spcBef>
                <a:spcPts val="0"/>
              </a:spcBef>
              <a:spcAft>
                <a:spcPts val="600"/>
              </a:spcAft>
            </a:pPr>
            <a:endParaRPr lang="de-DE" sz="2200" dirty="0"/>
          </a:p>
          <a:p>
            <a:pPr marL="17463" lvl="2" indent="0">
              <a:spcBef>
                <a:spcPts val="0"/>
              </a:spcBef>
              <a:spcAft>
                <a:spcPts val="600"/>
              </a:spcAft>
              <a:buNone/>
            </a:pPr>
            <a:r>
              <a:rPr lang="de-DE" sz="2200" b="1" dirty="0"/>
              <a:t>Block 3: Das </a:t>
            </a:r>
            <a:r>
              <a:rPr lang="de-DE" sz="2200" b="1" dirty="0" err="1"/>
              <a:t>BaCuLit</a:t>
            </a:r>
            <a:r>
              <a:rPr lang="de-DE" sz="2200" b="1" dirty="0"/>
              <a:t>-Modell der Unterrichtsplanung</a:t>
            </a:r>
          </a:p>
          <a:p>
            <a:pPr marL="360363" marR="0" lvl="2" indent="-342900" algn="l" defTabSz="914400" rtl="0" eaLnBrk="1" fontAlgn="auto" latinLnBrk="0" hangingPunct="1">
              <a:lnSpc>
                <a:spcPct val="100000"/>
              </a:lnSpc>
              <a:spcBef>
                <a:spcPts val="0"/>
              </a:spcBef>
              <a:spcAft>
                <a:spcPts val="600"/>
              </a:spcAft>
              <a:buClrTx/>
              <a:buSzTx/>
              <a:buFontTx/>
              <a:buNone/>
              <a:tabLst/>
              <a:defRPr/>
            </a:pPr>
            <a:r>
              <a:rPr lang="de-DE" sz="1200" kern="1200" dirty="0">
                <a:solidFill>
                  <a:schemeClr val="tx1"/>
                </a:solidFill>
                <a:effectLst/>
                <a:latin typeface="+mn-lt"/>
                <a:ea typeface="+mn-ea"/>
                <a:cs typeface="+mn-cs"/>
              </a:rPr>
              <a:t>Das </a:t>
            </a:r>
            <a:r>
              <a:rPr lang="de-DE" sz="1200" kern="1200" dirty="0" err="1">
                <a:solidFill>
                  <a:schemeClr val="tx1"/>
                </a:solidFill>
                <a:effectLst/>
                <a:latin typeface="+mn-lt"/>
                <a:ea typeface="+mn-ea"/>
                <a:cs typeface="+mn-cs"/>
              </a:rPr>
              <a:t>BaCuLit</a:t>
            </a:r>
            <a:r>
              <a:rPr lang="de-DE" sz="1200" kern="1200" dirty="0">
                <a:solidFill>
                  <a:schemeClr val="tx1"/>
                </a:solidFill>
                <a:effectLst/>
                <a:latin typeface="+mn-lt"/>
                <a:ea typeface="+mn-ea"/>
                <a:cs typeface="+mn-cs"/>
              </a:rPr>
              <a:t>-Modell der Unterrichtsplanung und seine Grundlagen </a:t>
            </a:r>
            <a:endParaRPr lang="de-ES" sz="1200" kern="1200" dirty="0">
              <a:solidFill>
                <a:schemeClr val="tx1"/>
              </a:solidFill>
              <a:effectLst/>
              <a:latin typeface="+mn-lt"/>
              <a:ea typeface="+mn-ea"/>
              <a:cs typeface="+mn-cs"/>
            </a:endParaRPr>
          </a:p>
          <a:p>
            <a:pPr marL="360363" lvl="2" indent="-342900">
              <a:spcBef>
                <a:spcPts val="0"/>
              </a:spcBef>
              <a:spcAft>
                <a:spcPts val="600"/>
              </a:spcAft>
            </a:pPr>
            <a:r>
              <a:rPr lang="de-DE" sz="2200" dirty="0"/>
              <a:t>Praxis der Unterrichtsplanung mit </a:t>
            </a:r>
            <a:r>
              <a:rPr lang="de-DE" sz="2200" dirty="0" err="1"/>
              <a:t>BaCuLit</a:t>
            </a:r>
            <a:r>
              <a:rPr lang="de-DE" sz="2200" dirty="0"/>
              <a:t>-Prinzipien.</a:t>
            </a:r>
            <a:endParaRPr lang="de-ES" sz="2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263486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Wir beginnen unsere Überlegungen zum Unterschied zwischen Kognition und Metakognition mit dieser Zeichnung des amerikanischen Psychologen Roger Shepard, der sie 1990 erstmals in seinem Buch „</a:t>
            </a:r>
            <a:r>
              <a:rPr lang="de-DE" sz="1200" kern="1200" dirty="0" err="1">
                <a:solidFill>
                  <a:schemeClr val="tx1"/>
                </a:solidFill>
                <a:latin typeface="+mn-lt"/>
                <a:ea typeface="+mn-ea"/>
                <a:cs typeface="+mn-cs"/>
              </a:rPr>
              <a:t>Mind</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Sights</a:t>
            </a:r>
            <a:r>
              <a:rPr lang="de-DE" sz="1200" kern="1200" dirty="0">
                <a:solidFill>
                  <a:schemeClr val="tx1"/>
                </a:solidFill>
                <a:latin typeface="+mn-lt"/>
                <a:ea typeface="+mn-ea"/>
                <a:cs typeface="+mn-cs"/>
              </a:rPr>
              <a:t>“ veröffentlichte (S. 79). Wenn Sie dieses Bild eine Weile betrachten, werden Sie feststellen, dass es beinahe unmöglich ist herauszufinden, ob der dargestellte Elefant vier, fünf oder sogar mehr Beine hat. Eine Frage auf der </a:t>
            </a:r>
            <a:r>
              <a:rPr lang="de-DE" sz="1200" b="1" kern="1200" dirty="0">
                <a:solidFill>
                  <a:schemeClr val="tx1"/>
                </a:solidFill>
                <a:latin typeface="+mn-lt"/>
                <a:ea typeface="+mn-ea"/>
                <a:cs typeface="+mn-cs"/>
              </a:rPr>
              <a:t>kognitiven Ebene</a:t>
            </a:r>
            <a:r>
              <a:rPr lang="de-DE" sz="1200" kern="1200" dirty="0">
                <a:solidFill>
                  <a:schemeClr val="tx1"/>
                </a:solidFill>
                <a:latin typeface="+mn-lt"/>
                <a:ea typeface="+mn-ea"/>
                <a:cs typeface="+mn-cs"/>
              </a:rPr>
              <a:t> würde lauten: Wie viele Beine hat der Elefant? Eine Frage auf der </a:t>
            </a:r>
            <a:r>
              <a:rPr lang="de-DE" sz="1200" b="1" kern="1200" dirty="0">
                <a:solidFill>
                  <a:schemeClr val="tx1"/>
                </a:solidFill>
                <a:latin typeface="+mn-lt"/>
                <a:ea typeface="+mn-ea"/>
                <a:cs typeface="+mn-cs"/>
              </a:rPr>
              <a:t>metakognitiven Ebene </a:t>
            </a:r>
            <a:r>
              <a:rPr lang="de-DE" sz="1200" kern="1200" dirty="0">
                <a:solidFill>
                  <a:schemeClr val="tx1"/>
                </a:solidFill>
                <a:latin typeface="+mn-lt"/>
                <a:ea typeface="+mn-ea"/>
                <a:cs typeface="+mn-cs"/>
              </a:rPr>
              <a:t>würde lauten: Warum ist es so schwer, die Beine des Elefanten zu zählen? Die zweite Frage geht offensichtlich über die erste Frage hinaus, weil sie auf das Verständnis der grundlegenden Prinzipien zielt, die die Effekte auf der Oberfläche hervorbringen. Metakognition ist also Denken über das Denken: der Begriff beschreibt den Moment, wenn unsere kognitiven Aktivitäten selbst-reflexiv werden, also wenn wir darüber nachdenken, auf welche Art und Weise unser eigenes Denken funktioniert.</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7</a:t>
            </a:fld>
            <a:endParaRPr lang="en-US" dirty="0"/>
          </a:p>
        </p:txBody>
      </p:sp>
    </p:spTree>
    <p:extLst>
      <p:ext uri="{BB962C8B-B14F-4D97-AF65-F5344CB8AC3E}">
        <p14:creationId xmlns:p14="http://schemas.microsoft.com/office/powerpoint/2010/main" val="242762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kern="1200" dirty="0">
                <a:solidFill>
                  <a:schemeClr val="tx1"/>
                </a:solidFill>
                <a:latin typeface="+mn-lt"/>
                <a:ea typeface="+mn-ea"/>
                <a:cs typeface="+mn-cs"/>
              </a:rPr>
              <a:t>In einigen amerikanischen Programmen zur Lehrerfortbildung, deren Fokus auf fachübergreifender Schriftsprachkompetenz liegt und die die durchschlagendste Wirkung zeigen – beispielsweise das Projekt CRISS oder die kognitive Meisterlehre im Lesen – ist Metakognition </a:t>
            </a:r>
            <a:r>
              <a:rPr lang="de-DE" sz="1200" i="1" kern="1200" dirty="0">
                <a:solidFill>
                  <a:schemeClr val="tx1"/>
                </a:solidFill>
                <a:latin typeface="+mn-lt"/>
                <a:ea typeface="+mn-ea"/>
                <a:cs typeface="+mn-cs"/>
              </a:rPr>
              <a:t>das</a:t>
            </a:r>
            <a:r>
              <a:rPr lang="de-DE" sz="1200" kern="1200" dirty="0">
                <a:solidFill>
                  <a:schemeClr val="tx1"/>
                </a:solidFill>
                <a:latin typeface="+mn-lt"/>
                <a:ea typeface="+mn-ea"/>
                <a:cs typeface="+mn-cs"/>
              </a:rPr>
              <a:t> zentrale Prinzip für das Lernen schlechthin. Später werden Sie mehr Informationen über den Ansatz der kognitiven Meisterlehre des Lesens erhalten, jetzt werden wir uns auf das Project CRISS konzentrieren. Das Akronym CRISS steht im Englischen für „</a:t>
            </a:r>
            <a:r>
              <a:rPr lang="de-DE" sz="1200" kern="1200" dirty="0" err="1">
                <a:solidFill>
                  <a:schemeClr val="tx1"/>
                </a:solidFill>
                <a:latin typeface="+mn-lt"/>
                <a:ea typeface="+mn-ea"/>
                <a:cs typeface="+mn-cs"/>
              </a:rPr>
              <a:t>Creating</a:t>
            </a:r>
            <a:r>
              <a:rPr lang="de-DE" sz="1200" kern="1200" dirty="0">
                <a:solidFill>
                  <a:schemeClr val="tx1"/>
                </a:solidFill>
                <a:latin typeface="+mn-lt"/>
                <a:ea typeface="+mn-ea"/>
                <a:cs typeface="+mn-cs"/>
              </a:rPr>
              <a:t> Independence </a:t>
            </a:r>
            <a:r>
              <a:rPr lang="de-DE" sz="1200" kern="1200" dirty="0" err="1">
                <a:solidFill>
                  <a:schemeClr val="tx1"/>
                </a:solidFill>
                <a:latin typeface="+mn-lt"/>
                <a:ea typeface="+mn-ea"/>
                <a:cs typeface="+mn-cs"/>
              </a:rPr>
              <a:t>through</a:t>
            </a:r>
            <a:r>
              <a:rPr lang="de-DE" sz="1200" kern="1200" dirty="0">
                <a:solidFill>
                  <a:schemeClr val="tx1"/>
                </a:solidFill>
                <a:latin typeface="+mn-lt"/>
                <a:ea typeface="+mn-ea"/>
                <a:cs typeface="+mn-cs"/>
              </a:rPr>
              <a:t> Student-</a:t>
            </a:r>
            <a:r>
              <a:rPr lang="de-DE" sz="1200" kern="1200" dirty="0" err="1">
                <a:solidFill>
                  <a:schemeClr val="tx1"/>
                </a:solidFill>
                <a:latin typeface="+mn-lt"/>
                <a:ea typeface="+mn-ea"/>
                <a:cs typeface="+mn-cs"/>
              </a:rPr>
              <a:t>owned</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Strategies</a:t>
            </a:r>
            <a:r>
              <a:rPr lang="de-DE" sz="1200" kern="1200" dirty="0">
                <a:solidFill>
                  <a:schemeClr val="tx1"/>
                </a:solidFill>
                <a:latin typeface="+mn-lt"/>
                <a:ea typeface="+mn-ea"/>
                <a:cs typeface="+mn-cs"/>
              </a:rPr>
              <a:t>“, was auf Deutsch so viel meint wie „Schüler zu strategischen und unabhängigen Lernern machen“. Dieses Programm wurde in den 1980er Jahren von Carol Santa in Zusammenarbeit mit Lehrerinnen und Lehrern aus dem US-Bundesstaat Montana entwickelt. Im Grunde ist dies ein Programm für die berufliche Weiterentwicklung von Lehrpersonen aller Fachrichtungen und wird von zahlreichen CRISS-Trainerinnen und Trainern fast überall in den Vereinigten Staaten angeboten. Im Jahr 2010 wurde es von der Clearingstelle „</a:t>
            </a:r>
            <a:r>
              <a:rPr lang="de-DE" sz="1200" kern="1200" dirty="0" err="1">
                <a:solidFill>
                  <a:schemeClr val="tx1"/>
                </a:solidFill>
                <a:latin typeface="+mn-lt"/>
                <a:ea typeface="+mn-ea"/>
                <a:cs typeface="+mn-cs"/>
              </a:rPr>
              <a:t>What</a:t>
            </a:r>
            <a:r>
              <a:rPr lang="de-DE" sz="1200" kern="1200" dirty="0">
                <a:solidFill>
                  <a:schemeClr val="tx1"/>
                </a:solidFill>
                <a:latin typeface="+mn-lt"/>
                <a:ea typeface="+mn-ea"/>
                <a:cs typeface="+mn-cs"/>
              </a:rPr>
              <a:t> Works“ – auf deutsch: Was funktioniert – des US-amerikanischen Bildungsministeriums als eines der wirkmächtigsten Lehrerfortbildungsprogramme für ein verbessertes Textverständnis anerkannt. Carol Santa, Mitbegründerin von CRISS und ehemalige Präsidentin der </a:t>
            </a:r>
            <a:r>
              <a:rPr lang="de-DE" sz="1200" i="1" kern="1200" dirty="0">
                <a:solidFill>
                  <a:schemeClr val="tx1"/>
                </a:solidFill>
                <a:latin typeface="+mn-lt"/>
                <a:ea typeface="+mn-ea"/>
                <a:cs typeface="+mn-cs"/>
              </a:rPr>
              <a:t>International Reading </a:t>
            </a:r>
            <a:r>
              <a:rPr lang="de-DE" sz="1200" i="1" kern="1200" dirty="0" err="1">
                <a:solidFill>
                  <a:schemeClr val="tx1"/>
                </a:solidFill>
                <a:latin typeface="+mn-lt"/>
                <a:ea typeface="+mn-ea"/>
                <a:cs typeface="+mn-cs"/>
              </a:rPr>
              <a:t>Association</a:t>
            </a:r>
            <a:r>
              <a:rPr lang="de-DE" sz="1200" kern="1200" dirty="0">
                <a:solidFill>
                  <a:schemeClr val="tx1"/>
                </a:solidFill>
                <a:latin typeface="+mn-lt"/>
                <a:ea typeface="+mn-ea"/>
                <a:cs typeface="+mn-cs"/>
              </a:rPr>
              <a:t>, half als internationale Expertin bei der Entwicklung des </a:t>
            </a:r>
            <a:r>
              <a:rPr lang="de-DE" sz="1200" kern="1200" dirty="0" err="1">
                <a:solidFill>
                  <a:schemeClr val="tx1"/>
                </a:solidFill>
                <a:latin typeface="+mn-lt"/>
                <a:ea typeface="+mn-ea"/>
                <a:cs typeface="+mn-cs"/>
              </a:rPr>
              <a:t>BaCuLit</a:t>
            </a:r>
            <a:r>
              <a:rPr lang="de-DE" sz="1200" kern="1200" dirty="0">
                <a:solidFill>
                  <a:schemeClr val="tx1"/>
                </a:solidFill>
                <a:latin typeface="+mn-lt"/>
                <a:ea typeface="+mn-ea"/>
                <a:cs typeface="+mn-cs"/>
              </a:rPr>
              <a:t>-Curriculums mit.</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Im Bereich der Bildungsforschung und der Bildungspraxis bezeichnet der Begriff Metakognition „das </a:t>
            </a:r>
            <a:r>
              <a:rPr lang="de-DE" sz="1200" i="1" kern="1200" dirty="0">
                <a:solidFill>
                  <a:schemeClr val="tx1"/>
                </a:solidFill>
                <a:latin typeface="+mn-lt"/>
                <a:ea typeface="+mn-ea"/>
                <a:cs typeface="+mn-cs"/>
              </a:rPr>
              <a:t>Wissen </a:t>
            </a:r>
            <a:r>
              <a:rPr lang="de-DE" sz="1200" kern="1200" dirty="0">
                <a:solidFill>
                  <a:schemeClr val="tx1"/>
                </a:solidFill>
                <a:latin typeface="+mn-lt"/>
                <a:ea typeface="+mn-ea"/>
                <a:cs typeface="+mn-cs"/>
              </a:rPr>
              <a:t>und die </a:t>
            </a:r>
            <a:r>
              <a:rPr lang="de-DE" sz="1200" i="1" kern="1200" dirty="0">
                <a:solidFill>
                  <a:schemeClr val="tx1"/>
                </a:solidFill>
                <a:latin typeface="+mn-lt"/>
                <a:ea typeface="+mn-ea"/>
                <a:cs typeface="+mn-cs"/>
              </a:rPr>
              <a:t>Kontrolle</a:t>
            </a:r>
            <a:r>
              <a:rPr lang="de-DE" sz="1200" kern="1200" dirty="0">
                <a:solidFill>
                  <a:schemeClr val="tx1"/>
                </a:solidFill>
                <a:latin typeface="+mn-lt"/>
                <a:ea typeface="+mn-ea"/>
                <a:cs typeface="+mn-cs"/>
              </a:rPr>
              <a:t>, die wir über unsere kognitiven Strategien haben“, so der Unterrichtsforscher Baker. In der vierten Auflage des CRISS-Trainer-Handbuchs aus dem Jahr 2012 kommentieren die Autorinnen die Definition von Baker folgendermaßen: „Der Terminus </a:t>
            </a:r>
            <a:r>
              <a:rPr lang="de-DE" sz="1200" i="1" kern="1200" dirty="0">
                <a:solidFill>
                  <a:schemeClr val="tx1"/>
                </a:solidFill>
                <a:latin typeface="+mn-lt"/>
                <a:ea typeface="+mn-ea"/>
                <a:cs typeface="+mn-cs"/>
              </a:rPr>
              <a:t>Wissen</a:t>
            </a:r>
            <a:r>
              <a:rPr lang="de-DE" sz="1200" kern="1200" dirty="0">
                <a:solidFill>
                  <a:schemeClr val="tx1"/>
                </a:solidFill>
                <a:latin typeface="+mn-lt"/>
                <a:ea typeface="+mn-ea"/>
                <a:cs typeface="+mn-cs"/>
              </a:rPr>
              <a:t> bezieht sich auf das eigene Selbstverständnis als Lerner, das auch Wissen über die Lernerwartungen und die Strategien umfasst, die für die Bewältigung der Lernaufgaben benötigt werden. Der Begriff </a:t>
            </a:r>
            <a:r>
              <a:rPr lang="de-DE" sz="1200" i="1" kern="1200" dirty="0">
                <a:solidFill>
                  <a:schemeClr val="tx1"/>
                </a:solidFill>
                <a:latin typeface="+mn-lt"/>
                <a:ea typeface="+mn-ea"/>
                <a:cs typeface="+mn-cs"/>
              </a:rPr>
              <a:t>Kontrolle</a:t>
            </a:r>
            <a:r>
              <a:rPr lang="de-DE" sz="1200" kern="1200" dirty="0">
                <a:solidFill>
                  <a:schemeClr val="tx1"/>
                </a:solidFill>
                <a:latin typeface="+mn-lt"/>
                <a:ea typeface="+mn-ea"/>
                <a:cs typeface="+mn-cs"/>
              </a:rPr>
              <a:t> bezeichnet die Erstellung eines Plans für das eigene Lernen und die Überwachung, wie erfolgreich dieser Plan umgesetzt werden konnte. Metakognitiv zu sein beinhaltet auch, aufkommende Verständnis- und Lernschwierigkeiten immer wieder neu wahrzunehmen und zu beheben. Nachdem Textverstehen eine zentrale Voraussetzung für den Lernerfolg in den einzelnen Fächern ist, müssen Schülerinnen und Schüler lernen zu erkennen, wann sie den Inhalt verstanden haben und wann sie mehr Informationen brauchen. Sie müssen sich auch zu helfen wissen, wie sie Verständnisschwierigkeiten beheben können und </a:t>
            </a:r>
            <a:r>
              <a:rPr lang="de-DE" sz="1200" i="1" kern="1200" dirty="0">
                <a:solidFill>
                  <a:schemeClr val="tx1"/>
                </a:solidFill>
                <a:latin typeface="+mn-lt"/>
                <a:ea typeface="+mn-ea"/>
                <a:cs typeface="+mn-cs"/>
              </a:rPr>
              <a:t>wie</a:t>
            </a:r>
            <a:r>
              <a:rPr lang="de-DE" sz="1200" kern="1200" dirty="0">
                <a:solidFill>
                  <a:schemeClr val="tx1"/>
                </a:solidFill>
                <a:latin typeface="+mn-lt"/>
                <a:ea typeface="+mn-ea"/>
                <a:cs typeface="+mn-cs"/>
              </a:rPr>
              <a:t> sie Strategien nutzen können, um ihr Textverständnis über die gegebenen Informationen hinaus auszudehnen.“ </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Besonders der zweite Aspekt von „Kontrolle und Überwachung“ ist sehr schön dargestellt in dem Bild, das von unseren Kollegen vom norwegischen Lesezentrum an der Universität Stavanger in den </a:t>
            </a:r>
            <a:r>
              <a:rPr lang="de-DE" sz="1200" kern="1200" dirty="0" err="1">
                <a:solidFill>
                  <a:schemeClr val="tx1"/>
                </a:solidFill>
                <a:latin typeface="+mn-lt"/>
                <a:ea typeface="+mn-ea"/>
                <a:cs typeface="+mn-cs"/>
              </a:rPr>
              <a:t>BaCuLit</a:t>
            </a:r>
            <a:r>
              <a:rPr lang="de-DE" sz="1200" kern="1200" dirty="0">
                <a:solidFill>
                  <a:schemeClr val="tx1"/>
                </a:solidFill>
                <a:latin typeface="+mn-lt"/>
                <a:ea typeface="+mn-ea"/>
                <a:cs typeface="+mn-cs"/>
              </a:rPr>
              <a:t>-Kurs eingebracht wurde. Wenn Sie möchten, können Sie sich ein Poster von diesem Bild von dem „kleinen Mann im Ohr“ in Ihrem Klassenzimmer aufhängen und gemeinsam mit Ihren Schülerinnen und Schülern darüber nachdenken, was man dazu braucht, um diesen „kleinen Mann“ zu pflegen, der immer wieder nachhakt, ob man wirklich verstanden hat, was man soeben gelesen oder gehört oder geschrieben hat.</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8</a:t>
            </a:fld>
            <a:endParaRPr lang="en-US" dirty="0"/>
          </a:p>
        </p:txBody>
      </p:sp>
    </p:spTree>
    <p:extLst>
      <p:ext uri="{BB962C8B-B14F-4D97-AF65-F5344CB8AC3E}">
        <p14:creationId xmlns:p14="http://schemas.microsoft.com/office/powerpoint/2010/main" val="315062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10</a:t>
            </a:fld>
            <a:endParaRPr lang="en-US" dirty="0"/>
          </a:p>
        </p:txBody>
      </p:sp>
    </p:spTree>
    <p:extLst>
      <p:ext uri="{BB962C8B-B14F-4D97-AF65-F5344CB8AC3E}">
        <p14:creationId xmlns:p14="http://schemas.microsoft.com/office/powerpoint/2010/main" val="116223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danken dem Team um Arnim und Ruth Kaiser für die Erlaubnis zur Verwendung ihrer Materialien für </a:t>
            </a:r>
            <a:r>
              <a:rPr lang="de-DE"/>
              <a:t>unseren Kurs. </a:t>
            </a:r>
          </a:p>
        </p:txBody>
      </p:sp>
      <p:sp>
        <p:nvSpPr>
          <p:cNvPr id="4" name="Foliennummernplatzhalter 3"/>
          <p:cNvSpPr>
            <a:spLocks noGrp="1"/>
          </p:cNvSpPr>
          <p:nvPr>
            <p:ph type="sldNum" sz="quarter" idx="5"/>
          </p:nvPr>
        </p:nvSpPr>
        <p:spPr/>
        <p:txBody>
          <a:bodyPr/>
          <a:lstStyle/>
          <a:p>
            <a:fld id="{F1331116-AC31-4588-BB05-E7350721AD54}" type="slidenum">
              <a:rPr lang="en-US" smtClean="0"/>
              <a:t>11</a:t>
            </a:fld>
            <a:endParaRPr lang="en-US" dirty="0"/>
          </a:p>
        </p:txBody>
      </p:sp>
    </p:spTree>
    <p:extLst>
      <p:ext uri="{BB962C8B-B14F-4D97-AF65-F5344CB8AC3E}">
        <p14:creationId xmlns:p14="http://schemas.microsoft.com/office/powerpoint/2010/main" val="330802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Arnim und Ruth Kaiser haben mit ihrem Team in mehreren Forschungs- und Entwicklungsprojekten seit Ende der 1990er Jahre das Konzept der metakognitiv fundierten „Neuen Didaktik“ entwickelt und die Erfolge hinsichtlich des Lernfortschritts der Zielgruppen evaluiert. Die obere Grafik stammt aus dem Projekt </a:t>
            </a:r>
            <a:r>
              <a:rPr lang="de-DE" dirty="0" err="1"/>
              <a:t>mekoFUN</a:t>
            </a:r>
            <a:r>
              <a:rPr lang="de-DE" dirty="0"/>
              <a:t>, einem Forschungsprojekt mit Geringqualifizierten und Maßnahmen zur Grundbildung, in der die jeweilige Versuchsgruppe (graue Balken) in metakognitiven Strategien unterrichtet wurde, die Vergleichsgruppe mit denselben Schulabschlüssen (grüne Balken) jedoch nicht. Es zeigte sich, dass speziell die Lernenden mit Sonder- bzw. Förderschulabschluss und noch stärker diejenigen mit Hauptschulabschluss stark von der metakognitiven Herangehensweise profitierten, doch auch der Vorsprung bei der Gruppe mit mittleren und höheren Schulabschlüssen war statistisch signifikant. Nähere Informationen zum empirischen Design der Studie findet sich in Kaiser et al. 2015 und auf der Webseite </a:t>
            </a:r>
            <a:r>
              <a:rPr lang="de-DE" dirty="0" err="1"/>
              <a:t>www.metakognition</a:t>
            </a:r>
            <a:r>
              <a:rPr lang="de-DE" dirty="0"/>
              <a:t>-und-</a:t>
            </a:r>
            <a:r>
              <a:rPr lang="de-DE" dirty="0" err="1"/>
              <a:t>lernen.de</a:t>
            </a:r>
            <a:r>
              <a:rPr lang="de-DE" dirty="0"/>
              <a:t>.</a:t>
            </a:r>
          </a:p>
          <a:p>
            <a:pPr fontAlgn="base"/>
            <a:r>
              <a:rPr lang="de-DE" sz="1200" b="0" i="0" kern="1200" dirty="0">
                <a:solidFill>
                  <a:schemeClr val="tx1"/>
                </a:solidFill>
                <a:effectLst/>
                <a:latin typeface="+mn-lt"/>
                <a:ea typeface="+mn-ea"/>
                <a:cs typeface="+mn-cs"/>
              </a:rPr>
              <a:t>Das Projekt </a:t>
            </a:r>
            <a:r>
              <a:rPr lang="de-DE" sz="1200" b="0" i="0" kern="1200" dirty="0" err="1">
                <a:solidFill>
                  <a:schemeClr val="tx1"/>
                </a:solidFill>
                <a:effectLst/>
                <a:latin typeface="+mn-lt"/>
                <a:ea typeface="+mn-ea"/>
                <a:cs typeface="+mn-cs"/>
              </a:rPr>
              <a:t>mekoFUN</a:t>
            </a:r>
            <a:r>
              <a:rPr lang="de-DE" sz="1200" b="0" i="0" kern="1200" dirty="0">
                <a:solidFill>
                  <a:schemeClr val="tx1"/>
                </a:solidFill>
                <a:effectLst/>
                <a:latin typeface="+mn-lt"/>
                <a:ea typeface="+mn-ea"/>
                <a:cs typeface="+mn-cs"/>
              </a:rPr>
              <a:t>® (Metakognitiv fundiertes Lernen – Entwicklung einer Neuen Didaktik in der Grundbildung) wurde 2012 bis 2014 vom BMBF gefördert und war ausgerichtet auf Teilnehmende an Seminaren der Grundbildung. Diese Kurse wollen erfolgreiche Partizipation in gesellschaftlicher, beruflicher sowie privater Hinsicht unterstützen. Typische Merkmale der Adressatengruppe sind ungünstige Bildungskarrieren, das Fehlen formaler Schulabschlüsse, geringe berufliche Qualifikation, langandauernde Abstinenz von Fort- und Weiterbildung sowie prekäre wirtschaftliche und soziale Verhältnisse.</a:t>
            </a:r>
          </a:p>
          <a:p>
            <a:pPr fontAlgn="base"/>
            <a:r>
              <a:rPr lang="de-DE" sz="1200" b="0" i="0" kern="1200" dirty="0">
                <a:solidFill>
                  <a:schemeClr val="tx1"/>
                </a:solidFill>
                <a:effectLst/>
                <a:latin typeface="+mn-lt"/>
                <a:ea typeface="+mn-ea"/>
                <a:cs typeface="+mn-cs"/>
              </a:rPr>
              <a:t>Es kam im Projekt darauf an, für diese Zielgruppe Lernangebote zu installieren, die geeignet waren, einer biografisch verankerten Lernskepsis oder sogar Lernverweigerung entgegen zu wirken. Dies konnte nur gelingen, wenn die Lernenden – entgegen ihrer bisherigen negativen Erfahrung – ihre Lernfähigkeiten erkennen, sie an zunehmend komplexeren Problemen erproben, schrittweise ausbauen und so Lernzuversicht aufbauen konnten.</a:t>
            </a:r>
          </a:p>
          <a:p>
            <a:br>
              <a:rPr lang="de-DE" dirty="0"/>
            </a:br>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12</a:t>
            </a:fld>
            <a:endParaRPr lang="en-US" dirty="0"/>
          </a:p>
        </p:txBody>
      </p:sp>
    </p:spTree>
    <p:extLst>
      <p:ext uri="{BB962C8B-B14F-4D97-AF65-F5344CB8AC3E}">
        <p14:creationId xmlns:p14="http://schemas.microsoft.com/office/powerpoint/2010/main" val="1440217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09.09.22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899577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2008851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ufgab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3" name="Grafik 12">
            <a:extLst>
              <a:ext uri="{FF2B5EF4-FFF2-40B4-BE49-F238E27FC236}">
                <a16:creationId xmlns:a16="http://schemas.microsoft.com/office/drawing/2014/main" id="{8E18B339-33AB-4FD5-A4B2-A2299410D6B9}"/>
              </a:ext>
            </a:extLst>
          </p:cNvPr>
          <p:cNvPicPr/>
          <p:nvPr userDrawn="1"/>
        </p:nvPicPr>
        <p:blipFill rotWithShape="1">
          <a:blip r:embed="rId3"/>
          <a:srcRect l="21991" t="25583" r="44444" b="18545"/>
          <a:stretch/>
        </p:blipFill>
        <p:spPr bwMode="auto">
          <a:xfrm>
            <a:off x="134188" y="1191782"/>
            <a:ext cx="1800200" cy="1723029"/>
          </a:xfrm>
          <a:prstGeom prst="rect">
            <a:avLst/>
          </a:prstGeom>
          <a:ln>
            <a:noFill/>
          </a:ln>
          <a:extLst>
            <a:ext uri="{53640926-AAD7-44D8-BBD7-CCE9431645EC}">
              <a14:shadowObscured xmlns:a14="http://schemas.microsoft.com/office/drawing/2010/main"/>
            </a:ext>
          </a:extLst>
        </p:spPr>
      </p:pic>
      <p:sp>
        <p:nvSpPr>
          <p:cNvPr id="14" name="Inhaltsplatzhalter 3">
            <a:extLst>
              <a:ext uri="{FF2B5EF4-FFF2-40B4-BE49-F238E27FC236}">
                <a16:creationId xmlns:a16="http://schemas.microsoft.com/office/drawing/2014/main" id="{5B0C948F-1E2D-4E37-A466-BB2D57F72235}"/>
              </a:ext>
            </a:extLst>
          </p:cNvPr>
          <p:cNvSpPr txBox="1">
            <a:spLocks/>
          </p:cNvSpPr>
          <p:nvPr userDrawn="1"/>
        </p:nvSpPr>
        <p:spPr>
          <a:xfrm>
            <a:off x="2115227" y="1723030"/>
            <a:ext cx="6676461" cy="427485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b="1" dirty="0"/>
          </a:p>
        </p:txBody>
      </p:sp>
      <p:pic>
        <p:nvPicPr>
          <p:cNvPr id="15" name="Grafik 14">
            <a:extLst>
              <a:ext uri="{FF2B5EF4-FFF2-40B4-BE49-F238E27FC236}">
                <a16:creationId xmlns:a16="http://schemas.microsoft.com/office/drawing/2014/main" id="{9E0BB3DB-FB76-4515-8730-7DDC7BD5CD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AE3ABB4-EFFC-4EBD-B2CD-19E014F83DC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2" name="Textfeld 1">
            <a:extLst>
              <a:ext uri="{FF2B5EF4-FFF2-40B4-BE49-F238E27FC236}">
                <a16:creationId xmlns:a16="http://schemas.microsoft.com/office/drawing/2014/main" id="{3EBE783B-C5A6-4415-ABD5-4A5FC8ACB7E6}"/>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platzhalter 14">
            <a:extLst>
              <a:ext uri="{FF2B5EF4-FFF2-40B4-BE49-F238E27FC236}">
                <a16:creationId xmlns:a16="http://schemas.microsoft.com/office/drawing/2014/main" id="{8161A005-03D9-40E9-AB4A-5C543032E97F}"/>
              </a:ext>
            </a:extLst>
          </p:cNvPr>
          <p:cNvSpPr>
            <a:spLocks noGrp="1"/>
          </p:cNvSpPr>
          <p:nvPr>
            <p:ph type="body" sz="quarter" idx="13"/>
          </p:nvPr>
        </p:nvSpPr>
        <p:spPr>
          <a:xfrm>
            <a:off x="2195513" y="1341438"/>
            <a:ext cx="6697662"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itel 4">
            <a:extLst>
              <a:ext uri="{FF2B5EF4-FFF2-40B4-BE49-F238E27FC236}">
                <a16:creationId xmlns:a16="http://schemas.microsoft.com/office/drawing/2014/main" id="{F59F0006-237D-4963-AC28-0783D419E8C2}"/>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3646829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rage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4" name="Textfeld 13">
            <a:extLst>
              <a:ext uri="{FF2B5EF4-FFF2-40B4-BE49-F238E27FC236}">
                <a16:creationId xmlns:a16="http://schemas.microsoft.com/office/drawing/2014/main" id="{1AE9170F-E439-48B7-8509-52BDA76F8C84}"/>
              </a:ext>
            </a:extLst>
          </p:cNvPr>
          <p:cNvSpPr txBox="1"/>
          <p:nvPr userDrawn="1"/>
        </p:nvSpPr>
        <p:spPr>
          <a:xfrm>
            <a:off x="107504" y="44624"/>
            <a:ext cx="8136904" cy="584775"/>
          </a:xfrm>
          <a:prstGeom prst="rect">
            <a:avLst/>
          </a:prstGeom>
          <a:noFill/>
        </p:spPr>
        <p:txBody>
          <a:bodyPr wrap="square" rtlCol="0">
            <a:spAutoFit/>
          </a:bodyPr>
          <a:lstStyle/>
          <a:p>
            <a:r>
              <a:rPr lang="de-DE" sz="3200" b="1" dirty="0">
                <a:solidFill>
                  <a:schemeClr val="bg1"/>
                </a:solidFill>
              </a:rPr>
              <a:t>Zeit für Fragen und Kommentare</a:t>
            </a:r>
          </a:p>
        </p:txBody>
      </p:sp>
      <p:pic>
        <p:nvPicPr>
          <p:cNvPr id="15" name="Bild 4">
            <a:extLst>
              <a:ext uri="{FF2B5EF4-FFF2-40B4-BE49-F238E27FC236}">
                <a16:creationId xmlns:a16="http://schemas.microsoft.com/office/drawing/2014/main" id="{E0ED05E8-BCA2-4EE7-B34E-1929DA4F8807}"/>
              </a:ext>
            </a:extLst>
          </p:cNvPr>
          <p:cNvPicPr>
            <a:picLocks noChangeAspect="1"/>
          </p:cNvPicPr>
          <p:nvPr userDrawn="1"/>
        </p:nvPicPr>
        <p:blipFill>
          <a:blip r:embed="rId3">
            <a:clrChange>
              <a:clrFrom>
                <a:srgbClr val="FFFFFF"/>
              </a:clrFrom>
              <a:clrTo>
                <a:srgbClr val="FFFFFF">
                  <a:alpha val="0"/>
                </a:srgbClr>
              </a:clrTo>
            </a:clrChange>
            <a:duotone>
              <a:prstClr val="black"/>
              <a:srgbClr val="D1CFE2">
                <a:tint val="45000"/>
                <a:satMod val="400000"/>
              </a:srgbClr>
            </a:duotone>
            <a:extLst>
              <a:ext uri="{28A0092B-C50C-407E-A947-70E740481C1C}">
                <a14:useLocalDpi xmlns:a14="http://schemas.microsoft.com/office/drawing/2010/main" val="0"/>
              </a:ext>
            </a:extLst>
          </a:blip>
          <a:stretch>
            <a:fillRect/>
          </a:stretch>
        </p:blipFill>
        <p:spPr>
          <a:xfrm>
            <a:off x="1740830" y="1623494"/>
            <a:ext cx="5678215" cy="4019259"/>
          </a:xfrm>
          <a:prstGeom prst="rect">
            <a:avLst/>
          </a:prstGeom>
        </p:spPr>
      </p:pic>
      <p:pic>
        <p:nvPicPr>
          <p:cNvPr id="16" name="Grafik 15">
            <a:extLst>
              <a:ext uri="{FF2B5EF4-FFF2-40B4-BE49-F238E27FC236}">
                <a16:creationId xmlns:a16="http://schemas.microsoft.com/office/drawing/2014/main" id="{51D142CA-E912-4D63-8FF7-B95130CD56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DE60F1F-C139-4A66-B687-370E696B614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401903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09.09.22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8" r:id="rId23"/>
    <p:sldLayoutId id="2147483699" r:id="rId24"/>
    <p:sldLayoutId id="2147483700" r:id="rId25"/>
    <p:sldLayoutId id="2147483701"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p:txBody>
          <a:bodyPr>
            <a:normAutofit fontScale="90000"/>
          </a:bodyPr>
          <a:lstStyle/>
          <a:p>
            <a:r>
              <a:rPr lang="de-DE" dirty="0"/>
              <a:t>Modul 2:</a:t>
            </a:r>
            <a:br>
              <a:rPr lang="de-DE" dirty="0"/>
            </a:br>
            <a:r>
              <a:rPr lang="de-DE" dirty="0" err="1"/>
              <a:t>BaCuLit</a:t>
            </a:r>
            <a:r>
              <a:rPr lang="de-DE" dirty="0"/>
              <a:t> – Grundlagen der Unterrichtsplanung</a:t>
            </a:r>
            <a:br>
              <a:rPr lang="de-DE" dirty="0"/>
            </a:br>
            <a:r>
              <a:rPr lang="de-DE" sz="2400" dirty="0"/>
              <a:t>Block 1: Erstes Prinzip der Unterrichtsplanung: Metakognition</a:t>
            </a:r>
          </a:p>
        </p:txBody>
      </p:sp>
    </p:spTree>
    <p:extLst>
      <p:ext uri="{BB962C8B-B14F-4D97-AF65-F5344CB8AC3E}">
        <p14:creationId xmlns:p14="http://schemas.microsoft.com/office/powerpoint/2010/main" val="1629274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884FF28-F1FB-8941-B03D-3DA71C34E59E}"/>
              </a:ext>
            </a:extLst>
          </p:cNvPr>
          <p:cNvSpPr>
            <a:spLocks noGrp="1"/>
          </p:cNvSpPr>
          <p:nvPr>
            <p:ph type="body" sz="quarter" idx="13"/>
          </p:nvPr>
        </p:nvSpPr>
        <p:spPr/>
        <p:txBody>
          <a:bodyPr>
            <a:normAutofit fontScale="70000" lnSpcReduction="20000"/>
          </a:bodyPr>
          <a:lstStyle/>
          <a:p>
            <a:pPr lvl="0"/>
            <a:r>
              <a:rPr lang="de-DE" dirty="0"/>
              <a:t>Tauschen Sie sich mit einem Partner / einer Partnerin aus und halten Sie Ihre Einsichten schriftlich in Stichworten fest, indem Sie reflektieren: Worin unterscheiden sich L1 und L2 im Hinblick auf den Prozess und das Lernergebnis? </a:t>
            </a:r>
          </a:p>
          <a:p>
            <a:pPr lvl="0"/>
            <a:r>
              <a:rPr lang="de-DE" dirty="0"/>
              <a:t>Vergleichen Sie die beiden Lernenden mit Ihren </a:t>
            </a:r>
            <a:r>
              <a:rPr lang="de-DE" dirty="0" err="1"/>
              <a:t>SuS</a:t>
            </a:r>
            <a:r>
              <a:rPr lang="de-DE" dirty="0"/>
              <a:t>: Wie würden diese vorgehen</a:t>
            </a:r>
            <a:r>
              <a:rPr lang="el-GR" dirty="0"/>
              <a:t>? </a:t>
            </a:r>
            <a:endParaRPr lang="de-DE" dirty="0"/>
          </a:p>
          <a:p>
            <a:pPr lvl="0"/>
            <a:r>
              <a:rPr lang="de-DE" dirty="0"/>
              <a:t>Überlegen Sie: Wie könnten Sie Ihre </a:t>
            </a:r>
            <a:r>
              <a:rPr lang="de-DE" dirty="0" err="1"/>
              <a:t>SuS</a:t>
            </a:r>
            <a:r>
              <a:rPr lang="de-DE" dirty="0"/>
              <a:t> dazu anleiten, so systematisch wie L2 beim Verstehen eines Diagramms vorzugehen?</a:t>
            </a:r>
          </a:p>
          <a:p>
            <a:pPr marL="0" lvl="0" indent="0">
              <a:buNone/>
            </a:pPr>
            <a:r>
              <a:rPr lang="de-DE" dirty="0"/>
              <a:t>(20 Min.)</a:t>
            </a:r>
          </a:p>
          <a:p>
            <a:pPr lvl="0"/>
            <a:r>
              <a:rPr lang="de-DE" dirty="0"/>
              <a:t>Anschließend Vorstellung und Auswertung der Ergebnisse im Plenum (20 Min.)</a:t>
            </a:r>
          </a:p>
          <a:p>
            <a:pPr lvl="0"/>
            <a:endParaRPr lang="de-DE" dirty="0"/>
          </a:p>
        </p:txBody>
      </p:sp>
      <p:sp>
        <p:nvSpPr>
          <p:cNvPr id="3" name="Titel 2">
            <a:extLst>
              <a:ext uri="{FF2B5EF4-FFF2-40B4-BE49-F238E27FC236}">
                <a16:creationId xmlns:a16="http://schemas.microsoft.com/office/drawing/2014/main" id="{F939F200-7A99-D14B-8FC8-DA3D3FA8A86B}"/>
              </a:ext>
            </a:extLst>
          </p:cNvPr>
          <p:cNvSpPr>
            <a:spLocks noGrp="1"/>
          </p:cNvSpPr>
          <p:nvPr>
            <p:ph type="title"/>
          </p:nvPr>
        </p:nvSpPr>
        <p:spPr/>
        <p:txBody>
          <a:bodyPr>
            <a:normAutofit/>
          </a:bodyPr>
          <a:lstStyle/>
          <a:p>
            <a:r>
              <a:rPr lang="de-DE" b="1" dirty="0"/>
              <a:t>Aufgabe zur Einführung (Partnerarbeit)</a:t>
            </a:r>
          </a:p>
        </p:txBody>
      </p:sp>
    </p:spTree>
    <p:extLst>
      <p:ext uri="{BB962C8B-B14F-4D97-AF65-F5344CB8AC3E}">
        <p14:creationId xmlns:p14="http://schemas.microsoft.com/office/powerpoint/2010/main" val="375871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2B15C32-D2DA-A72A-5768-6333D132DDED}"/>
              </a:ext>
            </a:extLst>
          </p:cNvPr>
          <p:cNvSpPr>
            <a:spLocks noGrp="1"/>
          </p:cNvSpPr>
          <p:nvPr>
            <p:ph type="body" sz="quarter" idx="13"/>
          </p:nvPr>
        </p:nvSpPr>
        <p:spPr>
          <a:xfrm>
            <a:off x="323528" y="1341438"/>
            <a:ext cx="4896543" cy="5039890"/>
          </a:xfrm>
        </p:spPr>
        <p:txBody>
          <a:bodyPr>
            <a:normAutofit/>
          </a:bodyPr>
          <a:lstStyle/>
          <a:p>
            <a:pPr marL="0" indent="0">
              <a:buNone/>
            </a:pPr>
            <a:r>
              <a:rPr lang="de-DE" dirty="0" err="1"/>
              <a:t>BaCuLit</a:t>
            </a:r>
            <a:r>
              <a:rPr lang="de-DE" dirty="0"/>
              <a:t> stützt sich in der Anwendung von Metakognition auf das im deutschen Sprachraum am besten fundierte metakognitive Konzept der „Neuen Didaktik“ von Kaiser et al. (2018)</a:t>
            </a:r>
          </a:p>
        </p:txBody>
      </p:sp>
      <p:sp>
        <p:nvSpPr>
          <p:cNvPr id="3" name="Titel 2">
            <a:extLst>
              <a:ext uri="{FF2B5EF4-FFF2-40B4-BE49-F238E27FC236}">
                <a16:creationId xmlns:a16="http://schemas.microsoft.com/office/drawing/2014/main" id="{108F4F4B-3CD5-5BE3-B13C-25DA772B61D8}"/>
              </a:ext>
            </a:extLst>
          </p:cNvPr>
          <p:cNvSpPr>
            <a:spLocks noGrp="1"/>
          </p:cNvSpPr>
          <p:nvPr>
            <p:ph type="title"/>
          </p:nvPr>
        </p:nvSpPr>
        <p:spPr/>
        <p:txBody>
          <a:bodyPr>
            <a:normAutofit fontScale="90000"/>
          </a:bodyPr>
          <a:lstStyle/>
          <a:p>
            <a:r>
              <a:rPr lang="de-DE" sz="2600" b="1" dirty="0"/>
              <a:t>Die „Neue Didaktik“ von A. und R. Kaiser et al.: Systematische Integration von METAKOGNITION in die Bildungsarbeit </a:t>
            </a:r>
          </a:p>
        </p:txBody>
      </p:sp>
      <p:pic>
        <p:nvPicPr>
          <p:cNvPr id="8" name="Grafik 7">
            <a:extLst>
              <a:ext uri="{FF2B5EF4-FFF2-40B4-BE49-F238E27FC236}">
                <a16:creationId xmlns:a16="http://schemas.microsoft.com/office/drawing/2014/main" id="{7839A870-F840-D96C-4C42-EFD40A0BC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326004"/>
            <a:ext cx="2984500" cy="4495800"/>
          </a:xfrm>
          <a:prstGeom prst="rect">
            <a:avLst/>
          </a:prstGeom>
        </p:spPr>
      </p:pic>
    </p:spTree>
    <p:extLst>
      <p:ext uri="{BB962C8B-B14F-4D97-AF65-F5344CB8AC3E}">
        <p14:creationId xmlns:p14="http://schemas.microsoft.com/office/powerpoint/2010/main" val="52369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F702835-C734-A10D-38CA-B8030FC05705}"/>
              </a:ext>
            </a:extLst>
          </p:cNvPr>
          <p:cNvSpPr>
            <a:spLocks noGrp="1"/>
          </p:cNvSpPr>
          <p:nvPr>
            <p:ph type="body" sz="quarter" idx="14"/>
          </p:nvPr>
        </p:nvSpPr>
        <p:spPr>
          <a:xfrm>
            <a:off x="5571727" y="1349538"/>
            <a:ext cx="3248745" cy="4103687"/>
          </a:xfrm>
        </p:spPr>
        <p:txBody>
          <a:bodyPr>
            <a:normAutofit fontScale="62500" lnSpcReduction="20000"/>
          </a:bodyPr>
          <a:lstStyle/>
          <a:p>
            <a:r>
              <a:rPr lang="de-DE" dirty="0"/>
              <a:t>Deutliche Steigerung des Lernerfolgs </a:t>
            </a:r>
          </a:p>
          <a:p>
            <a:endParaRPr lang="de-DE" dirty="0"/>
          </a:p>
          <a:p>
            <a:r>
              <a:rPr lang="de-DE" dirty="0"/>
              <a:t>…auch bei älteren Menschen und Geringqualifizierten (siehe Diagramm) </a:t>
            </a:r>
          </a:p>
          <a:p>
            <a:endParaRPr lang="de-DE" dirty="0"/>
          </a:p>
          <a:p>
            <a:r>
              <a:rPr lang="de-DE" dirty="0"/>
              <a:t>Stärkere Kontrollorientierung, Lernzuversicht und Selbstwirksamkeit in metakognitiv fundierten Lernumgebungen </a:t>
            </a:r>
          </a:p>
          <a:p>
            <a:endParaRPr lang="de-DE" dirty="0"/>
          </a:p>
        </p:txBody>
      </p:sp>
      <p:sp>
        <p:nvSpPr>
          <p:cNvPr id="3" name="Titel 2">
            <a:extLst>
              <a:ext uri="{FF2B5EF4-FFF2-40B4-BE49-F238E27FC236}">
                <a16:creationId xmlns:a16="http://schemas.microsoft.com/office/drawing/2014/main" id="{05979BDA-504B-B74E-86BA-4812A162435D}"/>
              </a:ext>
            </a:extLst>
          </p:cNvPr>
          <p:cNvSpPr>
            <a:spLocks noGrp="1"/>
          </p:cNvSpPr>
          <p:nvPr>
            <p:ph type="title"/>
          </p:nvPr>
        </p:nvSpPr>
        <p:spPr/>
        <p:txBody>
          <a:bodyPr/>
          <a:lstStyle/>
          <a:p>
            <a:r>
              <a:rPr lang="de-DE" b="1" dirty="0"/>
              <a:t>Forschungsergebnisse zu Metakognition </a:t>
            </a:r>
          </a:p>
        </p:txBody>
      </p:sp>
      <p:pic>
        <p:nvPicPr>
          <p:cNvPr id="10" name="Θέση περιεχομένου 5">
            <a:extLst>
              <a:ext uri="{FF2B5EF4-FFF2-40B4-BE49-F238E27FC236}">
                <a16:creationId xmlns:a16="http://schemas.microsoft.com/office/drawing/2014/main" id="{D3268FF8-D010-A748-AFDA-EED7B5FFF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95424"/>
            <a:ext cx="5077072" cy="4008693"/>
          </a:xfrm>
          <a:prstGeom prst="rect">
            <a:avLst/>
          </a:prstGeom>
        </p:spPr>
      </p:pic>
      <p:pic>
        <p:nvPicPr>
          <p:cNvPr id="12" name="Θέση περιεχομένου 5">
            <a:extLst>
              <a:ext uri="{FF2B5EF4-FFF2-40B4-BE49-F238E27FC236}">
                <a16:creationId xmlns:a16="http://schemas.microsoft.com/office/drawing/2014/main" id="{CD745B51-62CE-9843-BD94-5E9B0585E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5424"/>
            <a:ext cx="5400600" cy="4008693"/>
          </a:xfrm>
          <a:prstGeom prst="rect">
            <a:avLst/>
          </a:prstGeom>
        </p:spPr>
      </p:pic>
      <p:pic>
        <p:nvPicPr>
          <p:cNvPr id="13" name="Θέση περιεχομένου 5">
            <a:extLst>
              <a:ext uri="{FF2B5EF4-FFF2-40B4-BE49-F238E27FC236}">
                <a16:creationId xmlns:a16="http://schemas.microsoft.com/office/drawing/2014/main" id="{D723653F-F0B7-0844-800F-2D809FB1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47824"/>
            <a:ext cx="5400600" cy="4008693"/>
          </a:xfrm>
          <a:prstGeom prst="rect">
            <a:avLst/>
          </a:prstGeom>
        </p:spPr>
      </p:pic>
      <p:sp>
        <p:nvSpPr>
          <p:cNvPr id="15" name="Textfeld 14">
            <a:extLst>
              <a:ext uri="{FF2B5EF4-FFF2-40B4-BE49-F238E27FC236}">
                <a16:creationId xmlns:a16="http://schemas.microsoft.com/office/drawing/2014/main" id="{AA976987-A7A8-6247-BE98-D47CF21CA5EA}"/>
              </a:ext>
            </a:extLst>
          </p:cNvPr>
          <p:cNvSpPr txBox="1"/>
          <p:nvPr/>
        </p:nvSpPr>
        <p:spPr>
          <a:xfrm>
            <a:off x="539552" y="6165304"/>
            <a:ext cx="184731" cy="369332"/>
          </a:xfrm>
          <a:prstGeom prst="rect">
            <a:avLst/>
          </a:prstGeom>
          <a:noFill/>
        </p:spPr>
        <p:txBody>
          <a:bodyPr wrap="none" rtlCol="0">
            <a:spAutoFit/>
          </a:bodyPr>
          <a:lstStyle/>
          <a:p>
            <a:endParaRPr lang="de-DE" dirty="0"/>
          </a:p>
        </p:txBody>
      </p:sp>
      <p:sp>
        <p:nvSpPr>
          <p:cNvPr id="16" name="TextBox 6">
            <a:extLst>
              <a:ext uri="{FF2B5EF4-FFF2-40B4-BE49-F238E27FC236}">
                <a16:creationId xmlns:a16="http://schemas.microsoft.com/office/drawing/2014/main" id="{0EAFC4BD-CBCB-E545-842E-BAFE66B29613}"/>
              </a:ext>
            </a:extLst>
          </p:cNvPr>
          <p:cNvSpPr txBox="1"/>
          <p:nvPr/>
        </p:nvSpPr>
        <p:spPr>
          <a:xfrm>
            <a:off x="323528" y="5968124"/>
            <a:ext cx="6696744" cy="307777"/>
          </a:xfrm>
          <a:prstGeom prst="rect">
            <a:avLst/>
          </a:prstGeom>
          <a:noFill/>
        </p:spPr>
        <p:txBody>
          <a:bodyPr wrap="square" rtlCol="0">
            <a:spAutoFit/>
          </a:bodyPr>
          <a:lstStyle/>
          <a:p>
            <a:r>
              <a:rPr lang="de-DE" sz="1400" dirty="0">
                <a:solidFill>
                  <a:srgbClr val="002060"/>
                </a:solidFill>
              </a:rPr>
              <a:t>Quelle: Kaiser et al. 2016, S. 3-4; Kaiser et al. 2018, S. 35</a:t>
            </a:r>
            <a:endParaRPr lang="en-US" sz="1400" dirty="0">
              <a:solidFill>
                <a:srgbClr val="002060"/>
              </a:solidFill>
            </a:endParaRPr>
          </a:p>
        </p:txBody>
      </p:sp>
    </p:spTree>
    <p:extLst>
      <p:ext uri="{BB962C8B-B14F-4D97-AF65-F5344CB8AC3E}">
        <p14:creationId xmlns:p14="http://schemas.microsoft.com/office/powerpoint/2010/main" val="293805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6674CE5-44A9-6E42-8502-3A091124324B}"/>
              </a:ext>
            </a:extLst>
          </p:cNvPr>
          <p:cNvSpPr>
            <a:spLocks noGrp="1"/>
          </p:cNvSpPr>
          <p:nvPr>
            <p:ph type="title"/>
          </p:nvPr>
        </p:nvSpPr>
        <p:spPr/>
        <p:txBody>
          <a:bodyPr/>
          <a:lstStyle/>
          <a:p>
            <a:r>
              <a:rPr lang="de-DE" b="1" dirty="0"/>
              <a:t>  Kognition vs. Metakognition</a:t>
            </a:r>
          </a:p>
        </p:txBody>
      </p:sp>
      <p:pic>
        <p:nvPicPr>
          <p:cNvPr id="4" name="Εικόνα 6">
            <a:extLst>
              <a:ext uri="{FF2B5EF4-FFF2-40B4-BE49-F238E27FC236}">
                <a16:creationId xmlns:a16="http://schemas.microsoft.com/office/drawing/2014/main" id="{92A24317-7534-0643-966A-B28E39C93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 y="1124744"/>
            <a:ext cx="8589253" cy="4680520"/>
          </a:xfrm>
          <a:prstGeom prst="rect">
            <a:avLst/>
          </a:prstGeom>
        </p:spPr>
      </p:pic>
      <p:sp>
        <p:nvSpPr>
          <p:cNvPr id="5" name="TextBox 7">
            <a:extLst>
              <a:ext uri="{FF2B5EF4-FFF2-40B4-BE49-F238E27FC236}">
                <a16:creationId xmlns:a16="http://schemas.microsoft.com/office/drawing/2014/main" id="{AFE98F55-1DBF-D046-B8C3-A80627AC3084}"/>
              </a:ext>
            </a:extLst>
          </p:cNvPr>
          <p:cNvSpPr txBox="1"/>
          <p:nvPr/>
        </p:nvSpPr>
        <p:spPr>
          <a:xfrm>
            <a:off x="323528" y="6033483"/>
            <a:ext cx="33123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2060"/>
                </a:solidFill>
                <a:effectLst/>
                <a:uLnTx/>
                <a:uFillTx/>
                <a:latin typeface="Calibri"/>
                <a:ea typeface="+mn-ea"/>
                <a:cs typeface="+mn-cs"/>
              </a:rPr>
              <a:t>Quelle: Kaiser et al. 2016, S. 13</a:t>
            </a:r>
            <a:endParaRPr kumimoji="0" lang="en-US" sz="15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51523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022484-7F0F-133F-4FE0-CA7B2D9A36E1}"/>
              </a:ext>
            </a:extLst>
          </p:cNvPr>
          <p:cNvSpPr>
            <a:spLocks noGrp="1"/>
          </p:cNvSpPr>
          <p:nvPr>
            <p:ph type="body" sz="quarter" idx="13"/>
          </p:nvPr>
        </p:nvSpPr>
        <p:spPr/>
        <p:txBody>
          <a:bodyPr/>
          <a:lstStyle/>
          <a:p>
            <a:endParaRPr lang="de-DE"/>
          </a:p>
        </p:txBody>
      </p:sp>
      <p:sp>
        <p:nvSpPr>
          <p:cNvPr id="3" name="Titel 2">
            <a:extLst>
              <a:ext uri="{FF2B5EF4-FFF2-40B4-BE49-F238E27FC236}">
                <a16:creationId xmlns:a16="http://schemas.microsoft.com/office/drawing/2014/main" id="{C0A75E93-9AC6-8249-A511-9932702202DD}"/>
              </a:ext>
            </a:extLst>
          </p:cNvPr>
          <p:cNvSpPr>
            <a:spLocks noGrp="1"/>
          </p:cNvSpPr>
          <p:nvPr>
            <p:ph type="title"/>
          </p:nvPr>
        </p:nvSpPr>
        <p:spPr/>
        <p:txBody>
          <a:bodyPr>
            <a:normAutofit fontScale="90000"/>
          </a:bodyPr>
          <a:lstStyle/>
          <a:p>
            <a:r>
              <a:rPr lang="de-DE" b="1" dirty="0"/>
              <a:t>Unterschiede zwischen Kognition und Metakognition</a:t>
            </a:r>
          </a:p>
        </p:txBody>
      </p:sp>
      <p:sp>
        <p:nvSpPr>
          <p:cNvPr id="5" name="Textfeld 4">
            <a:extLst>
              <a:ext uri="{FF2B5EF4-FFF2-40B4-BE49-F238E27FC236}">
                <a16:creationId xmlns:a16="http://schemas.microsoft.com/office/drawing/2014/main" id="{D9D8F491-D0A6-9249-BBDD-743B3516644F}"/>
              </a:ext>
            </a:extLst>
          </p:cNvPr>
          <p:cNvSpPr txBox="1"/>
          <p:nvPr/>
        </p:nvSpPr>
        <p:spPr>
          <a:xfrm>
            <a:off x="611560" y="5045584"/>
            <a:ext cx="3079433" cy="369332"/>
          </a:xfrm>
          <a:prstGeom prst="rect">
            <a:avLst/>
          </a:prstGeom>
          <a:noFill/>
        </p:spPr>
        <p:txBody>
          <a:bodyPr wrap="none" rtlCol="0">
            <a:spAutoFit/>
          </a:bodyPr>
          <a:lstStyle/>
          <a:p>
            <a:r>
              <a:rPr lang="de-DE" dirty="0"/>
              <a:t>Quelle: Kaiser et al. 2018, S. 47</a:t>
            </a:r>
          </a:p>
        </p:txBody>
      </p:sp>
      <p:pic>
        <p:nvPicPr>
          <p:cNvPr id="7" name="Θέση περιεχομένου 5">
            <a:extLst>
              <a:ext uri="{FF2B5EF4-FFF2-40B4-BE49-F238E27FC236}">
                <a16:creationId xmlns:a16="http://schemas.microsoft.com/office/drawing/2014/main" id="{3E966549-16D9-834C-8417-0F3DF74B6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8691468" cy="3240360"/>
          </a:xfrm>
          <a:prstGeom prst="rect">
            <a:avLst/>
          </a:prstGeom>
        </p:spPr>
      </p:pic>
    </p:spTree>
    <p:extLst>
      <p:ext uri="{BB962C8B-B14F-4D97-AF65-F5344CB8AC3E}">
        <p14:creationId xmlns:p14="http://schemas.microsoft.com/office/powerpoint/2010/main" val="72336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32F6DC5-1EAE-43D6-F32C-00BA73605F36}"/>
              </a:ext>
            </a:extLst>
          </p:cNvPr>
          <p:cNvSpPr>
            <a:spLocks noGrp="1"/>
          </p:cNvSpPr>
          <p:nvPr>
            <p:ph type="title"/>
          </p:nvPr>
        </p:nvSpPr>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Metakognitive Strategien: Planen – Steuern – Lenken  </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3608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28988AB-D094-98F3-F581-EE3FDC9F8590}"/>
              </a:ext>
            </a:extLst>
          </p:cNvPr>
          <p:cNvSpPr>
            <a:spLocks noGrp="1"/>
          </p:cNvSpPr>
          <p:nvPr>
            <p:ph type="body" sz="quarter" idx="13"/>
          </p:nvPr>
        </p:nvSpPr>
        <p:spPr/>
        <p:txBody>
          <a:bodyPr/>
          <a:lstStyle/>
          <a:p>
            <a:endParaRPr lang="de-DE"/>
          </a:p>
        </p:txBody>
      </p:sp>
      <p:sp>
        <p:nvSpPr>
          <p:cNvPr id="2" name="Τίτλος 1"/>
          <p:cNvSpPr>
            <a:spLocks noGrp="1"/>
          </p:cNvSpPr>
          <p:nvPr>
            <p:ph type="title"/>
          </p:nvPr>
        </p:nvSpPr>
        <p:spPr/>
        <p:txBody>
          <a:bodyPr>
            <a:normAutofit/>
          </a:bodyPr>
          <a:lstStyle/>
          <a:p>
            <a:pPr algn="l"/>
            <a:r>
              <a:rPr lang="en-US" sz="3200" b="1" dirty="0" err="1">
                <a:solidFill>
                  <a:schemeClr val="tx2">
                    <a:lumMod val="50000"/>
                  </a:schemeClr>
                </a:solidFill>
              </a:rPr>
              <a:t>Metakognitive</a:t>
            </a:r>
            <a:r>
              <a:rPr lang="en-US" sz="3200" b="1" dirty="0">
                <a:solidFill>
                  <a:schemeClr val="tx2">
                    <a:lumMod val="50000"/>
                  </a:schemeClr>
                </a:solidFill>
              </a:rPr>
              <a:t> </a:t>
            </a:r>
            <a:r>
              <a:rPr lang="en-US" sz="3200" b="1" dirty="0" err="1">
                <a:solidFill>
                  <a:schemeClr val="tx2">
                    <a:lumMod val="50000"/>
                  </a:schemeClr>
                </a:solidFill>
              </a:rPr>
              <a:t>Strategien</a:t>
            </a:r>
            <a:endParaRPr lang="en-US" sz="3200" b="1" dirty="0">
              <a:solidFill>
                <a:schemeClr val="tx2">
                  <a:lumMod val="50000"/>
                </a:schemeClr>
              </a:solidFill>
            </a:endParaRPr>
          </a:p>
        </p:txBody>
      </p:sp>
      <p:sp>
        <p:nvSpPr>
          <p:cNvPr id="11" name="Foliennummernplatzhalter 10"/>
          <p:cNvSpPr>
            <a:spLocks noGrp="1"/>
          </p:cNvSpPr>
          <p:nvPr>
            <p:ph type="sldNum" sz="quarter" idx="4294967295"/>
          </p:nvPr>
        </p:nvSpPr>
        <p:spPr>
          <a:xfrm>
            <a:off x="7010400" y="-15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16C5D-123D-4EDE-A4A5-85ED365A388D}" type="slidenum">
              <a:rPr kumimoji="0" lang="de-DE"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2" name="Tabelle 12">
            <a:extLst>
              <a:ext uri="{FF2B5EF4-FFF2-40B4-BE49-F238E27FC236}">
                <a16:creationId xmlns:a16="http://schemas.microsoft.com/office/drawing/2014/main" id="{34797110-C52F-7C47-9CD2-75A14ED5602F}"/>
              </a:ext>
            </a:extLst>
          </p:cNvPr>
          <p:cNvGraphicFramePr>
            <a:graphicFrameLocks noGrp="1"/>
          </p:cNvGraphicFramePr>
          <p:nvPr>
            <p:extLst>
              <p:ext uri="{D42A27DB-BD31-4B8C-83A1-F6EECF244321}">
                <p14:modId xmlns:p14="http://schemas.microsoft.com/office/powerpoint/2010/main" val="2613767618"/>
              </p:ext>
            </p:extLst>
          </p:nvPr>
        </p:nvGraphicFramePr>
        <p:xfrm>
          <a:off x="208111" y="1071277"/>
          <a:ext cx="8727777" cy="5408676"/>
        </p:xfrm>
        <a:graphic>
          <a:graphicData uri="http://schemas.openxmlformats.org/drawingml/2006/table">
            <a:tbl>
              <a:tblPr firstRow="1" bandRow="1">
                <a:tableStyleId>{7DF18680-E054-41AD-8BC1-D1AEF772440D}</a:tableStyleId>
              </a:tblPr>
              <a:tblGrid>
                <a:gridCol w="2909259">
                  <a:extLst>
                    <a:ext uri="{9D8B030D-6E8A-4147-A177-3AD203B41FA5}">
                      <a16:colId xmlns:a16="http://schemas.microsoft.com/office/drawing/2014/main" val="2461208651"/>
                    </a:ext>
                  </a:extLst>
                </a:gridCol>
                <a:gridCol w="2909259">
                  <a:extLst>
                    <a:ext uri="{9D8B030D-6E8A-4147-A177-3AD203B41FA5}">
                      <a16:colId xmlns:a16="http://schemas.microsoft.com/office/drawing/2014/main" val="3640496691"/>
                    </a:ext>
                  </a:extLst>
                </a:gridCol>
                <a:gridCol w="2909259">
                  <a:extLst>
                    <a:ext uri="{9D8B030D-6E8A-4147-A177-3AD203B41FA5}">
                      <a16:colId xmlns:a16="http://schemas.microsoft.com/office/drawing/2014/main" val="4177544784"/>
                    </a:ext>
                  </a:extLst>
                </a:gridCol>
              </a:tblGrid>
              <a:tr h="501396">
                <a:tc>
                  <a:txBody>
                    <a:bodyPr/>
                    <a:lstStyle/>
                    <a:p>
                      <a:r>
                        <a:rPr lang="de-DE" sz="2800" dirty="0"/>
                        <a:t>Planen</a:t>
                      </a:r>
                    </a:p>
                  </a:txBody>
                  <a:tcPr/>
                </a:tc>
                <a:tc>
                  <a:txBody>
                    <a:bodyPr/>
                    <a:lstStyle/>
                    <a:p>
                      <a:r>
                        <a:rPr lang="de-DE" sz="2800" dirty="0"/>
                        <a:t>Steuern</a:t>
                      </a:r>
                    </a:p>
                  </a:txBody>
                  <a:tcPr/>
                </a:tc>
                <a:tc>
                  <a:txBody>
                    <a:bodyPr/>
                    <a:lstStyle/>
                    <a:p>
                      <a:r>
                        <a:rPr lang="de-DE" sz="2800" dirty="0"/>
                        <a:t>Kontrollieren</a:t>
                      </a:r>
                    </a:p>
                  </a:txBody>
                  <a:tcPr/>
                </a:tc>
                <a:extLst>
                  <a:ext uri="{0D108BD9-81ED-4DB2-BD59-A6C34878D82A}">
                    <a16:rowId xmlns:a16="http://schemas.microsoft.com/office/drawing/2014/main" val="3749155122"/>
                  </a:ext>
                </a:extLst>
              </a:tr>
              <a:tr h="612432">
                <a:tc>
                  <a:txBody>
                    <a:bodyPr/>
                    <a:lstStyle/>
                    <a:p>
                      <a:pPr marL="285750" indent="-285750">
                        <a:buFont typeface="Arial" panose="020B0604020202020204" pitchFamily="34" charset="0"/>
                        <a:buChar char="•"/>
                      </a:pPr>
                      <a:r>
                        <a:rPr lang="de-DE" dirty="0">
                          <a:solidFill>
                            <a:schemeClr val="tx1"/>
                          </a:solidFill>
                        </a:rPr>
                        <a:t>Anforderung der Aufgabe benennen</a:t>
                      </a:r>
                    </a:p>
                  </a:txBody>
                  <a:tcPr/>
                </a:tc>
                <a:tc>
                  <a:txBody>
                    <a:bodyPr/>
                    <a:lstStyle/>
                    <a:p>
                      <a:pPr marL="285750" indent="-285750">
                        <a:buFont typeface="Arial" panose="020B0604020202020204" pitchFamily="34" charset="0"/>
                        <a:buChar char="•"/>
                      </a:pPr>
                      <a:r>
                        <a:rPr lang="de-DE" dirty="0"/>
                        <a:t>Gegebene Informationen erfassen</a:t>
                      </a:r>
                    </a:p>
                  </a:txBody>
                  <a:tcPr/>
                </a:tc>
                <a:tc>
                  <a:txBody>
                    <a:bodyPr/>
                    <a:lstStyle/>
                    <a:p>
                      <a:pPr marL="285750" indent="-285750">
                        <a:buFont typeface="Arial" panose="020B0604020202020204" pitchFamily="34" charset="0"/>
                        <a:buChar char="•"/>
                      </a:pPr>
                      <a:r>
                        <a:rPr lang="de-DE" dirty="0"/>
                        <a:t>Ergebnisse zusammenfassen</a:t>
                      </a:r>
                    </a:p>
                  </a:txBody>
                  <a:tcPr/>
                </a:tc>
                <a:extLst>
                  <a:ext uri="{0D108BD9-81ED-4DB2-BD59-A6C34878D82A}">
                    <a16:rowId xmlns:a16="http://schemas.microsoft.com/office/drawing/2014/main" val="1229358434"/>
                  </a:ext>
                </a:extLst>
              </a:tr>
              <a:tr h="612432">
                <a:tc>
                  <a:txBody>
                    <a:bodyPr/>
                    <a:lstStyle/>
                    <a:p>
                      <a:pPr marL="285750" indent="-285750">
                        <a:buFont typeface="Arial" panose="020B0604020202020204" pitchFamily="34" charset="0"/>
                        <a:buChar char="•"/>
                      </a:pPr>
                      <a:r>
                        <a:rPr lang="de-DE" dirty="0"/>
                        <a:t>Ziele der Bearbeitung festlegen</a:t>
                      </a:r>
                    </a:p>
                  </a:txBody>
                  <a:tcPr/>
                </a:tc>
                <a:tc>
                  <a:txBody>
                    <a:bodyPr/>
                    <a:lstStyle/>
                    <a:p>
                      <a:pPr marL="285750" indent="-285750">
                        <a:buFont typeface="Arial" panose="020B0604020202020204" pitchFamily="34" charset="0"/>
                        <a:buChar char="•"/>
                      </a:pPr>
                      <a:r>
                        <a:rPr lang="de-DE" dirty="0"/>
                        <a:t>Passung der gewählten Zugriffe prüfen</a:t>
                      </a:r>
                    </a:p>
                  </a:txBody>
                  <a:tcPr/>
                </a:tc>
                <a:tc>
                  <a:txBody>
                    <a:bodyPr/>
                    <a:lstStyle/>
                    <a:p>
                      <a:pPr marL="285750" indent="-285750">
                        <a:buFont typeface="Arial" panose="020B0604020202020204" pitchFamily="34" charset="0"/>
                        <a:buChar char="•"/>
                      </a:pPr>
                      <a:r>
                        <a:rPr lang="de-DE" dirty="0"/>
                        <a:t>Offene Punkte benennen</a:t>
                      </a:r>
                    </a:p>
                  </a:txBody>
                  <a:tcPr/>
                </a:tc>
                <a:extLst>
                  <a:ext uri="{0D108BD9-81ED-4DB2-BD59-A6C34878D82A}">
                    <a16:rowId xmlns:a16="http://schemas.microsoft.com/office/drawing/2014/main" val="531211875"/>
                  </a:ext>
                </a:extLst>
              </a:tr>
              <a:tr h="612432">
                <a:tc>
                  <a:txBody>
                    <a:bodyPr/>
                    <a:lstStyle/>
                    <a:p>
                      <a:pPr marL="285750" indent="-285750">
                        <a:buFont typeface="Arial" panose="020B0604020202020204" pitchFamily="34" charset="0"/>
                        <a:buChar char="•"/>
                      </a:pPr>
                      <a:r>
                        <a:rPr lang="de-DE" dirty="0"/>
                        <a:t>Schwierigkeiten benennen</a:t>
                      </a:r>
                    </a:p>
                  </a:txBody>
                  <a:tcPr/>
                </a:tc>
                <a:tc>
                  <a:txBody>
                    <a:bodyPr/>
                    <a:lstStyle/>
                    <a:p>
                      <a:pPr marL="285750" indent="-285750">
                        <a:buFont typeface="Arial" panose="020B0604020202020204" pitchFamily="34" charset="0"/>
                        <a:buChar char="•"/>
                      </a:pPr>
                      <a:r>
                        <a:rPr lang="de-DE" dirty="0"/>
                        <a:t>Teilergebnisse festhalten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Ergebnisse mit Zielen abgleichen</a:t>
                      </a:r>
                    </a:p>
                  </a:txBody>
                  <a:tcPr/>
                </a:tc>
                <a:extLst>
                  <a:ext uri="{0D108BD9-81ED-4DB2-BD59-A6C34878D82A}">
                    <a16:rowId xmlns:a16="http://schemas.microsoft.com/office/drawing/2014/main" val="4228180018"/>
                  </a:ext>
                </a:extLst>
              </a:tr>
              <a:tr h="832737">
                <a:tc>
                  <a:txBody>
                    <a:bodyPr/>
                    <a:lstStyle/>
                    <a:p>
                      <a:pPr marL="285750" indent="-285750">
                        <a:buFont typeface="Arial" panose="020B0604020202020204" pitchFamily="34" charset="0"/>
                        <a:buChar char="•"/>
                      </a:pPr>
                      <a:r>
                        <a:rPr lang="de-DE" dirty="0"/>
                        <a:t>Erste Schritte bestimmen</a:t>
                      </a:r>
                    </a:p>
                  </a:txBody>
                  <a:tcPr/>
                </a:tc>
                <a:tc>
                  <a:txBody>
                    <a:bodyPr/>
                    <a:lstStyle/>
                    <a:p>
                      <a:pPr marL="285750" indent="-285750">
                        <a:buFont typeface="Arial" panose="020B0604020202020204" pitchFamily="34" charset="0"/>
                        <a:buChar char="•"/>
                      </a:pPr>
                      <a:r>
                        <a:rPr lang="de-DE" dirty="0"/>
                        <a:t>Neu entstehende Schwierigkeiten benennen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Vollständigkeit und Richtigkeit der Lösung prüfen</a:t>
                      </a:r>
                    </a:p>
                  </a:txBody>
                  <a:tcPr/>
                </a:tc>
                <a:extLst>
                  <a:ext uri="{0D108BD9-81ED-4DB2-BD59-A6C34878D82A}">
                    <a16:rowId xmlns:a16="http://schemas.microsoft.com/office/drawing/2014/main" val="1550715745"/>
                  </a:ext>
                </a:extLst>
              </a:tr>
              <a:tr h="832737">
                <a:tc>
                  <a:txBody>
                    <a:bodyPr/>
                    <a:lstStyle/>
                    <a:p>
                      <a:endParaRPr lang="de-DE" dirty="0"/>
                    </a:p>
                  </a:txBody>
                  <a:tcPr/>
                </a:tc>
                <a:tc>
                  <a:txBody>
                    <a:bodyPr/>
                    <a:lstStyle/>
                    <a:p>
                      <a:pPr marL="285750" indent="-285750">
                        <a:buFont typeface="Arial" panose="020B0604020202020204" pitchFamily="34" charset="0"/>
                        <a:buChar char="•"/>
                      </a:pPr>
                      <a:r>
                        <a:rPr lang="de-DE" dirty="0"/>
                        <a:t>Hypothesen formulieren</a:t>
                      </a:r>
                    </a:p>
                  </a:txBody>
                  <a:tcPr/>
                </a:tc>
                <a:tc>
                  <a:txBody>
                    <a:bodyPr/>
                    <a:lstStyle/>
                    <a:p>
                      <a:pPr marL="285750" indent="-285750">
                        <a:buFont typeface="Arial" panose="020B0604020202020204" pitchFamily="34" charset="0"/>
                        <a:buChar char="•"/>
                      </a:pPr>
                      <a:r>
                        <a:rPr lang="de-DE" dirty="0"/>
                        <a:t>Nach der Lösung widersprechenden Informationen suchen</a:t>
                      </a:r>
                    </a:p>
                  </a:txBody>
                  <a:tcPr/>
                </a:tc>
                <a:extLst>
                  <a:ext uri="{0D108BD9-81ED-4DB2-BD59-A6C34878D82A}">
                    <a16:rowId xmlns:a16="http://schemas.microsoft.com/office/drawing/2014/main" val="65676868"/>
                  </a:ext>
                </a:extLst>
              </a:tr>
              <a:tr h="501396">
                <a:tc>
                  <a:txBody>
                    <a:bodyPr/>
                    <a:lstStyle/>
                    <a:p>
                      <a:endParaRPr lang="de-DE" dirty="0"/>
                    </a:p>
                  </a:txBody>
                  <a:tcPr/>
                </a:tc>
                <a:tc>
                  <a:txBody>
                    <a:bodyPr/>
                    <a:lstStyle/>
                    <a:p>
                      <a:pPr marL="285750" indent="-285750">
                        <a:buFont typeface="Arial" panose="020B0604020202020204" pitchFamily="34" charset="0"/>
                        <a:buChar char="•"/>
                      </a:pPr>
                      <a:r>
                        <a:rPr lang="de-DE" dirty="0"/>
                        <a:t>Planung ggf. anpassen</a:t>
                      </a:r>
                    </a:p>
                  </a:txBody>
                  <a:tcPr/>
                </a:tc>
                <a:tc>
                  <a:txBody>
                    <a:bodyPr/>
                    <a:lstStyle/>
                    <a:p>
                      <a:endParaRPr lang="de-DE"/>
                    </a:p>
                  </a:txBody>
                  <a:tcPr/>
                </a:tc>
                <a:extLst>
                  <a:ext uri="{0D108BD9-81ED-4DB2-BD59-A6C34878D82A}">
                    <a16:rowId xmlns:a16="http://schemas.microsoft.com/office/drawing/2014/main" val="320721943"/>
                  </a:ext>
                </a:extLst>
              </a:tr>
              <a:tr h="582916">
                <a:tc>
                  <a:txBody>
                    <a:bodyPr/>
                    <a:lstStyle/>
                    <a:p>
                      <a:endParaRPr lang="de-DE" dirty="0"/>
                    </a:p>
                  </a:txBody>
                  <a:tcPr/>
                </a:tc>
                <a:tc>
                  <a:txBody>
                    <a:bodyPr/>
                    <a:lstStyle/>
                    <a:p>
                      <a:pPr marL="285750" indent="-285750">
                        <a:buFont typeface="Arial" panose="020B0604020202020204" pitchFamily="34" charset="0"/>
                        <a:buChar char="•"/>
                      </a:pPr>
                      <a:r>
                        <a:rPr lang="de-DE" dirty="0"/>
                        <a:t>Weitere Schritte bestimmen</a:t>
                      </a:r>
                    </a:p>
                  </a:txBody>
                  <a:tcPr/>
                </a:tc>
                <a:tc>
                  <a:txBody>
                    <a:bodyPr/>
                    <a:lstStyle/>
                    <a:p>
                      <a:endParaRPr lang="de-DE" dirty="0"/>
                    </a:p>
                  </a:txBody>
                  <a:tcPr/>
                </a:tc>
                <a:extLst>
                  <a:ext uri="{0D108BD9-81ED-4DB2-BD59-A6C34878D82A}">
                    <a16:rowId xmlns:a16="http://schemas.microsoft.com/office/drawing/2014/main" val="524697273"/>
                  </a:ext>
                </a:extLst>
              </a:tr>
            </a:tbl>
          </a:graphicData>
        </a:graphic>
      </p:graphicFrame>
      <p:sp>
        <p:nvSpPr>
          <p:cNvPr id="4" name="TextBox 13">
            <a:extLst>
              <a:ext uri="{FF2B5EF4-FFF2-40B4-BE49-F238E27FC236}">
                <a16:creationId xmlns:a16="http://schemas.microsoft.com/office/drawing/2014/main" id="{98030A1D-D8FF-0DC7-99A3-81D27A1ED603}"/>
              </a:ext>
            </a:extLst>
          </p:cNvPr>
          <p:cNvSpPr txBox="1"/>
          <p:nvPr/>
        </p:nvSpPr>
        <p:spPr>
          <a:xfrm>
            <a:off x="176670" y="6205893"/>
            <a:ext cx="30095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a:ea typeface="+mn-ea"/>
                <a:cs typeface="+mn-cs"/>
              </a:rPr>
              <a:t>Quelle: Kaiser et al. </a:t>
            </a:r>
            <a:r>
              <a:rPr kumimoji="0" lang="de-DE" sz="1400" b="0" i="0" u="none" strike="noStrike" kern="1200" cap="none" spc="0" normalizeH="0" baseline="0" noProof="0" dirty="0">
                <a:ln>
                  <a:noFill/>
                </a:ln>
                <a:solidFill>
                  <a:srgbClr val="002060"/>
                </a:solidFill>
                <a:effectLst/>
                <a:uLnTx/>
                <a:uFillTx/>
                <a:latin typeface="Calibri"/>
                <a:ea typeface="+mn-ea"/>
                <a:cs typeface="+mn-cs"/>
              </a:rPr>
              <a:t>2018, S. 89 </a:t>
            </a: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6180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9F1E9F-C9F1-184D-B82A-8A3F8F2ADAD9}"/>
              </a:ext>
            </a:extLst>
          </p:cNvPr>
          <p:cNvSpPr>
            <a:spLocks noGrp="1"/>
          </p:cNvSpPr>
          <p:nvPr>
            <p:ph type="title"/>
          </p:nvPr>
        </p:nvSpPr>
        <p:spPr/>
        <p:txBody>
          <a:bodyPr>
            <a:normAutofit fontScale="90000"/>
          </a:bodyPr>
          <a:lstStyle/>
          <a:p>
            <a:r>
              <a:rPr lang="de-DE" b="1" dirty="0"/>
              <a:t>Exekutive und deklarative Aspekte von Metakognition</a:t>
            </a:r>
            <a:endParaRPr lang="de-DE" dirty="0"/>
          </a:p>
        </p:txBody>
      </p:sp>
      <p:sp>
        <p:nvSpPr>
          <p:cNvPr id="4" name="Textfeld 3">
            <a:extLst>
              <a:ext uri="{FF2B5EF4-FFF2-40B4-BE49-F238E27FC236}">
                <a16:creationId xmlns:a16="http://schemas.microsoft.com/office/drawing/2014/main" id="{DB9D5C9C-650D-B847-86F2-BB4C67C5FDF2}"/>
              </a:ext>
            </a:extLst>
          </p:cNvPr>
          <p:cNvSpPr txBox="1"/>
          <p:nvPr/>
        </p:nvSpPr>
        <p:spPr>
          <a:xfrm>
            <a:off x="467544" y="1628800"/>
            <a:ext cx="184731" cy="369332"/>
          </a:xfrm>
          <a:prstGeom prst="rect">
            <a:avLst/>
          </a:prstGeom>
          <a:noFill/>
        </p:spPr>
        <p:txBody>
          <a:bodyPr wrap="none" rtlCol="0">
            <a:spAutoFit/>
          </a:bodyPr>
          <a:lstStyle/>
          <a:p>
            <a:endParaRPr lang="de-DE" dirty="0"/>
          </a:p>
        </p:txBody>
      </p:sp>
      <p:graphicFrame>
        <p:nvGraphicFramePr>
          <p:cNvPr id="5" name="Inhaltsplatzhalter 4">
            <a:extLst>
              <a:ext uri="{FF2B5EF4-FFF2-40B4-BE49-F238E27FC236}">
                <a16:creationId xmlns:a16="http://schemas.microsoft.com/office/drawing/2014/main" id="{9E882883-ABAB-C548-9E5F-DF0712ADCC16}"/>
              </a:ext>
            </a:extLst>
          </p:cNvPr>
          <p:cNvGraphicFramePr>
            <a:graphicFrameLocks/>
          </p:cNvGraphicFramePr>
          <p:nvPr/>
        </p:nvGraphicFramePr>
        <p:xfrm>
          <a:off x="457200" y="1600201"/>
          <a:ext cx="8229600" cy="3989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BAB6E985-72FE-5545-96C0-2DE23988EA0E}"/>
              </a:ext>
            </a:extLst>
          </p:cNvPr>
          <p:cNvSpPr txBox="1"/>
          <p:nvPr/>
        </p:nvSpPr>
        <p:spPr>
          <a:xfrm flipH="1">
            <a:off x="559909" y="5723383"/>
            <a:ext cx="3127637" cy="307777"/>
          </a:xfrm>
          <a:prstGeom prst="rect">
            <a:avLst/>
          </a:prstGeom>
          <a:noFill/>
        </p:spPr>
        <p:txBody>
          <a:bodyPr wrap="square" rtlCol="0">
            <a:spAutoFit/>
          </a:bodyPr>
          <a:lstStyle/>
          <a:p>
            <a:r>
              <a:rPr lang="de-DE" sz="1400" dirty="0"/>
              <a:t>Quelle: Kaiser et al. 2018, S. 54 </a:t>
            </a:r>
          </a:p>
        </p:txBody>
      </p:sp>
    </p:spTree>
    <p:extLst>
      <p:ext uri="{BB962C8B-B14F-4D97-AF65-F5344CB8AC3E}">
        <p14:creationId xmlns:p14="http://schemas.microsoft.com/office/powerpoint/2010/main" val="1409308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6B6562-5124-394F-BE06-5836E820AAB6}"/>
              </a:ext>
            </a:extLst>
          </p:cNvPr>
          <p:cNvSpPr>
            <a:spLocks noGrp="1"/>
          </p:cNvSpPr>
          <p:nvPr>
            <p:ph type="body" sz="quarter" idx="13"/>
          </p:nvPr>
        </p:nvSpPr>
        <p:spPr/>
        <p:txBody>
          <a:bodyPr>
            <a:normAutofit fontScale="62500" lnSpcReduction="20000"/>
          </a:bodyPr>
          <a:lstStyle/>
          <a:p>
            <a:pPr marL="0" indent="0">
              <a:buNone/>
            </a:pPr>
            <a:r>
              <a:rPr lang="de-DE" sz="3600" b="1" dirty="0">
                <a:solidFill>
                  <a:srgbClr val="002060"/>
                </a:solidFill>
              </a:rPr>
              <a:t>Beispiele:</a:t>
            </a:r>
            <a:endParaRPr lang="de-DE" dirty="0">
              <a:solidFill>
                <a:srgbClr val="002060"/>
              </a:solidFill>
            </a:endParaRPr>
          </a:p>
          <a:p>
            <a:pPr>
              <a:buFont typeface="Wingdings" panose="05000000000000000000" pitchFamily="2" charset="2"/>
              <a:buChar char="ü"/>
            </a:pPr>
            <a:r>
              <a:rPr lang="de-DE" dirty="0">
                <a:solidFill>
                  <a:srgbClr val="C00000"/>
                </a:solidFill>
              </a:rPr>
              <a:t>Ordnungsstrategien: </a:t>
            </a:r>
            <a:r>
              <a:rPr lang="de-DE" dirty="0">
                <a:solidFill>
                  <a:srgbClr val="002060"/>
                </a:solidFill>
              </a:rPr>
              <a:t>Beziehungen herstellen, Ersetzungs- und Zerlegungsstrategien, Gruppierungs- und Kontrastierungsstrategien, Verbindungen zwischen Gegebenem und Gesuchtem finden, Hypothesen aufstellen und prüfen</a:t>
            </a:r>
          </a:p>
          <a:p>
            <a:pPr>
              <a:buFont typeface="Wingdings" panose="05000000000000000000" pitchFamily="2" charset="2"/>
              <a:buChar char="ü"/>
            </a:pPr>
            <a:endParaRPr lang="de-DE" dirty="0">
              <a:solidFill>
                <a:srgbClr val="002060"/>
              </a:solidFill>
            </a:endParaRPr>
          </a:p>
          <a:p>
            <a:pPr>
              <a:buFont typeface="Wingdings" panose="05000000000000000000" pitchFamily="2" charset="2"/>
              <a:buChar char="ü"/>
            </a:pPr>
            <a:r>
              <a:rPr lang="de-DE" dirty="0">
                <a:solidFill>
                  <a:srgbClr val="C00000"/>
                </a:solidFill>
              </a:rPr>
              <a:t>Übersetzungsstrategien: </a:t>
            </a:r>
            <a:r>
              <a:rPr lang="de-DE" dirty="0">
                <a:solidFill>
                  <a:srgbClr val="002060"/>
                </a:solidFill>
              </a:rPr>
              <a:t>Darstellungsform wechseln, in eigene Sprache übersetzen, Visualisieren</a:t>
            </a:r>
          </a:p>
          <a:p>
            <a:pPr>
              <a:buFont typeface="Wingdings" panose="05000000000000000000" pitchFamily="2" charset="2"/>
              <a:buChar char="ü"/>
            </a:pPr>
            <a:endParaRPr lang="de-DE" dirty="0">
              <a:solidFill>
                <a:srgbClr val="002060"/>
              </a:solidFill>
            </a:endParaRPr>
          </a:p>
          <a:p>
            <a:pPr>
              <a:buFont typeface="Wingdings" panose="05000000000000000000" pitchFamily="2" charset="2"/>
              <a:buChar char="ü"/>
            </a:pPr>
            <a:r>
              <a:rPr lang="de-DE" dirty="0">
                <a:solidFill>
                  <a:srgbClr val="C00000"/>
                </a:solidFill>
              </a:rPr>
              <a:t>Reduktionsstrategien: </a:t>
            </a:r>
            <a:r>
              <a:rPr lang="de-DE" dirty="0">
                <a:solidFill>
                  <a:srgbClr val="002060"/>
                </a:solidFill>
              </a:rPr>
              <a:t>Informationen auf Kernaussagen reduzieren, Zusammenfassen, Zwischenüberschriften finden, Schaubilder erstellen</a:t>
            </a:r>
            <a:endParaRPr lang="de-DE" dirty="0">
              <a:solidFill>
                <a:srgbClr val="C00000"/>
              </a:solidFill>
            </a:endParaRPr>
          </a:p>
          <a:p>
            <a:pPr>
              <a:buFont typeface="Wingdings" panose="05000000000000000000" pitchFamily="2" charset="2"/>
              <a:buChar char="ü"/>
            </a:pPr>
            <a:endParaRPr lang="de-DE" dirty="0">
              <a:solidFill>
                <a:srgbClr val="002060"/>
              </a:solidFill>
            </a:endParaRPr>
          </a:p>
          <a:p>
            <a:pPr>
              <a:buFont typeface="Wingdings" panose="05000000000000000000" pitchFamily="2" charset="2"/>
              <a:buChar char="ü"/>
            </a:pPr>
            <a:r>
              <a:rPr lang="de-DE" dirty="0">
                <a:solidFill>
                  <a:srgbClr val="C00000"/>
                </a:solidFill>
              </a:rPr>
              <a:t>Elaborationsstrategien: </a:t>
            </a:r>
            <a:r>
              <a:rPr lang="de-DE" dirty="0">
                <a:solidFill>
                  <a:srgbClr val="002060"/>
                </a:solidFill>
              </a:rPr>
              <a:t>Beispiele suchen, Analogien suchen, Verbindungen zu eigenem Vorwissen herstellen.</a:t>
            </a:r>
          </a:p>
          <a:p>
            <a:pPr marL="0" indent="0">
              <a:buNone/>
            </a:pPr>
            <a:endParaRPr lang="de-DE" dirty="0"/>
          </a:p>
        </p:txBody>
      </p:sp>
      <p:sp>
        <p:nvSpPr>
          <p:cNvPr id="3" name="Titel 2">
            <a:extLst>
              <a:ext uri="{FF2B5EF4-FFF2-40B4-BE49-F238E27FC236}">
                <a16:creationId xmlns:a16="http://schemas.microsoft.com/office/drawing/2014/main" id="{808DDF9C-6DB8-6140-B9D1-B8FDA4D781D3}"/>
              </a:ext>
            </a:extLst>
          </p:cNvPr>
          <p:cNvSpPr>
            <a:spLocks noGrp="1"/>
          </p:cNvSpPr>
          <p:nvPr>
            <p:ph type="title"/>
          </p:nvPr>
        </p:nvSpPr>
        <p:spPr/>
        <p:txBody>
          <a:bodyPr>
            <a:normAutofit fontScale="90000"/>
          </a:bodyPr>
          <a:lstStyle/>
          <a:p>
            <a:r>
              <a:rPr lang="de-DE" b="1" dirty="0"/>
              <a:t>Deklarative Aspekte von Metakognition – Beispiel Strategiewissen (kognitive Strategien)</a:t>
            </a:r>
          </a:p>
        </p:txBody>
      </p:sp>
      <p:sp>
        <p:nvSpPr>
          <p:cNvPr id="4" name="Textfeld 3">
            <a:extLst>
              <a:ext uri="{FF2B5EF4-FFF2-40B4-BE49-F238E27FC236}">
                <a16:creationId xmlns:a16="http://schemas.microsoft.com/office/drawing/2014/main" id="{C90A1823-CFF1-5A4D-8BD2-50B9CCE58987}"/>
              </a:ext>
            </a:extLst>
          </p:cNvPr>
          <p:cNvSpPr txBox="1"/>
          <p:nvPr/>
        </p:nvSpPr>
        <p:spPr>
          <a:xfrm>
            <a:off x="467544" y="5877272"/>
            <a:ext cx="3960440" cy="646331"/>
          </a:xfrm>
          <a:prstGeom prst="rect">
            <a:avLst/>
          </a:prstGeom>
          <a:noFill/>
        </p:spPr>
        <p:txBody>
          <a:bodyPr wrap="square" rtlCol="0">
            <a:spAutoFit/>
          </a:bodyPr>
          <a:lstStyle/>
          <a:p>
            <a:r>
              <a:rPr lang="de-DE" dirty="0"/>
              <a:t>Quelle: Kaiser et al. 2018, S. 49 f.</a:t>
            </a:r>
          </a:p>
          <a:p>
            <a:r>
              <a:rPr lang="de-DE" dirty="0"/>
              <a:t>und ausführlich AB3 </a:t>
            </a:r>
          </a:p>
        </p:txBody>
      </p:sp>
    </p:spTree>
    <p:extLst>
      <p:ext uri="{BB962C8B-B14F-4D97-AF65-F5344CB8AC3E}">
        <p14:creationId xmlns:p14="http://schemas.microsoft.com/office/powerpoint/2010/main" val="328063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A09014E-BF89-98D4-EC9A-D0FC344F7EB0}"/>
              </a:ext>
            </a:extLst>
          </p:cNvPr>
          <p:cNvSpPr>
            <a:spLocks noGrp="1"/>
          </p:cNvSpPr>
          <p:nvPr>
            <p:ph type="title"/>
          </p:nvPr>
        </p:nvSpPr>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Lautes Denken und andere Techniken der Metakognition </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8784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55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24D9E7D-D339-B94C-AAE4-3DD32BD427BC}"/>
              </a:ext>
            </a:extLst>
          </p:cNvPr>
          <p:cNvSpPr>
            <a:spLocks noGrp="1"/>
          </p:cNvSpPr>
          <p:nvPr>
            <p:ph type="body" sz="quarter" idx="13"/>
          </p:nvPr>
        </p:nvSpPr>
        <p:spPr>
          <a:xfrm>
            <a:off x="323528" y="2224314"/>
            <a:ext cx="6851827" cy="3055052"/>
          </a:xfrm>
        </p:spPr>
        <p:txBody>
          <a:bodyPr>
            <a:normAutofit fontScale="77500" lnSpcReduction="20000"/>
          </a:bodyPr>
          <a:lstStyle/>
          <a:p>
            <a:pPr marL="285750" indent="-285750">
              <a:buFont typeface="Wingdings" panose="05000000000000000000" pitchFamily="2" charset="2"/>
              <a:buChar char="ü"/>
            </a:pPr>
            <a:r>
              <a:rPr lang="de-DE" dirty="0">
                <a:solidFill>
                  <a:srgbClr val="002060"/>
                </a:solidFill>
              </a:rPr>
              <a:t>ist </a:t>
            </a:r>
            <a:r>
              <a:rPr lang="de-DE" b="1" dirty="0">
                <a:solidFill>
                  <a:srgbClr val="002060"/>
                </a:solidFill>
              </a:rPr>
              <a:t>einfach </a:t>
            </a:r>
            <a:r>
              <a:rPr lang="de-DE" dirty="0">
                <a:solidFill>
                  <a:srgbClr val="002060"/>
                </a:solidFill>
              </a:rPr>
              <a:t>aber auch </a:t>
            </a:r>
            <a:r>
              <a:rPr lang="de-DE" b="1" dirty="0">
                <a:solidFill>
                  <a:srgbClr val="002060"/>
                </a:solidFill>
              </a:rPr>
              <a:t>erkenntnisfördernd</a:t>
            </a:r>
            <a:r>
              <a:rPr lang="de-DE" dirty="0">
                <a:solidFill>
                  <a:srgbClr val="002060"/>
                </a:solidFill>
              </a:rPr>
              <a:t> </a:t>
            </a:r>
          </a:p>
          <a:p>
            <a:pPr marL="0" indent="0">
              <a:buNone/>
            </a:pPr>
            <a:endParaRPr lang="de-DE" dirty="0">
              <a:solidFill>
                <a:srgbClr val="002060"/>
              </a:solidFill>
            </a:endParaRPr>
          </a:p>
          <a:p>
            <a:pPr marL="285750" indent="-285750">
              <a:buFont typeface="Wingdings" panose="05000000000000000000" pitchFamily="2" charset="2"/>
              <a:buChar char="ü"/>
            </a:pPr>
            <a:r>
              <a:rPr lang="de-DE" dirty="0">
                <a:solidFill>
                  <a:srgbClr val="002060"/>
                </a:solidFill>
              </a:rPr>
              <a:t>hat einen </a:t>
            </a:r>
            <a:r>
              <a:rPr lang="de-DE" b="1" dirty="0">
                <a:solidFill>
                  <a:srgbClr val="002060"/>
                </a:solidFill>
              </a:rPr>
              <a:t>kommunikativ-interaktiven</a:t>
            </a:r>
            <a:r>
              <a:rPr lang="de-DE" dirty="0">
                <a:solidFill>
                  <a:srgbClr val="002060"/>
                </a:solidFill>
              </a:rPr>
              <a:t> Charakter</a:t>
            </a:r>
          </a:p>
          <a:p>
            <a:pPr marL="0" indent="0">
              <a:buNone/>
            </a:pPr>
            <a:endParaRPr lang="de-DE" dirty="0">
              <a:solidFill>
                <a:srgbClr val="002060"/>
              </a:solidFill>
            </a:endParaRPr>
          </a:p>
          <a:p>
            <a:pPr marL="285750" indent="-285750">
              <a:buFont typeface="Wingdings" panose="05000000000000000000" pitchFamily="2" charset="2"/>
              <a:buChar char="ü"/>
            </a:pPr>
            <a:r>
              <a:rPr lang="de-DE" dirty="0">
                <a:solidFill>
                  <a:srgbClr val="002060"/>
                </a:solidFill>
              </a:rPr>
              <a:t>macht metakognitive Prozesse </a:t>
            </a:r>
            <a:r>
              <a:rPr lang="de-DE" b="1" dirty="0">
                <a:solidFill>
                  <a:srgbClr val="002060"/>
                </a:solidFill>
              </a:rPr>
              <a:t>sicht- und hörbar</a:t>
            </a:r>
          </a:p>
          <a:p>
            <a:pPr marL="0" indent="0">
              <a:buNone/>
            </a:pPr>
            <a:endParaRPr lang="de-DE" dirty="0">
              <a:solidFill>
                <a:srgbClr val="002060"/>
              </a:solidFill>
            </a:endParaRPr>
          </a:p>
          <a:p>
            <a:pPr marL="285750" indent="-285750">
              <a:buFont typeface="Wingdings" panose="05000000000000000000" pitchFamily="2" charset="2"/>
              <a:buChar char="ü"/>
            </a:pPr>
            <a:r>
              <a:rPr lang="de-DE" dirty="0">
                <a:solidFill>
                  <a:srgbClr val="002060"/>
                </a:solidFill>
              </a:rPr>
              <a:t>lässt sich an wenig umfangreichen, aber </a:t>
            </a:r>
            <a:r>
              <a:rPr lang="de-DE" b="1" dirty="0">
                <a:solidFill>
                  <a:srgbClr val="002060"/>
                </a:solidFill>
              </a:rPr>
              <a:t>bereits komplexen </a:t>
            </a:r>
            <a:r>
              <a:rPr lang="de-DE" dirty="0">
                <a:solidFill>
                  <a:srgbClr val="002060"/>
                </a:solidFill>
              </a:rPr>
              <a:t>Aufgaben üben.</a:t>
            </a:r>
            <a:endParaRPr lang="en-US" dirty="0">
              <a:solidFill>
                <a:srgbClr val="002060"/>
              </a:solidFill>
            </a:endParaRPr>
          </a:p>
          <a:p>
            <a:pPr marL="0" indent="0">
              <a:buNone/>
            </a:pPr>
            <a:endParaRPr lang="de-DE" dirty="0"/>
          </a:p>
        </p:txBody>
      </p:sp>
      <p:sp>
        <p:nvSpPr>
          <p:cNvPr id="3" name="Titel 2">
            <a:extLst>
              <a:ext uri="{FF2B5EF4-FFF2-40B4-BE49-F238E27FC236}">
                <a16:creationId xmlns:a16="http://schemas.microsoft.com/office/drawing/2014/main" id="{9CE8D7E1-B536-EE4A-A218-B84CE86817E1}"/>
              </a:ext>
            </a:extLst>
          </p:cNvPr>
          <p:cNvSpPr>
            <a:spLocks noGrp="1"/>
          </p:cNvSpPr>
          <p:nvPr>
            <p:ph type="title"/>
          </p:nvPr>
        </p:nvSpPr>
        <p:spPr/>
        <p:txBody>
          <a:bodyPr>
            <a:normAutofit fontScale="90000"/>
          </a:bodyPr>
          <a:lstStyle/>
          <a:p>
            <a:r>
              <a:rPr lang="de-DE" b="1" dirty="0"/>
              <a:t>Zentrales Element exekutiver Metakognition: </a:t>
            </a:r>
            <a:br>
              <a:rPr lang="de-DE" b="1" dirty="0"/>
            </a:br>
            <a:r>
              <a:rPr lang="de-DE" b="1" dirty="0"/>
              <a:t>Lautes Denken</a:t>
            </a:r>
          </a:p>
        </p:txBody>
      </p:sp>
      <p:sp>
        <p:nvSpPr>
          <p:cNvPr id="4" name="Textfeld 3">
            <a:extLst>
              <a:ext uri="{FF2B5EF4-FFF2-40B4-BE49-F238E27FC236}">
                <a16:creationId xmlns:a16="http://schemas.microsoft.com/office/drawing/2014/main" id="{1E1F8230-A5FD-1A40-9EE9-2140203CE100}"/>
              </a:ext>
            </a:extLst>
          </p:cNvPr>
          <p:cNvSpPr txBox="1"/>
          <p:nvPr/>
        </p:nvSpPr>
        <p:spPr>
          <a:xfrm>
            <a:off x="807702" y="1226901"/>
            <a:ext cx="7705552" cy="1200329"/>
          </a:xfrm>
          <a:prstGeom prst="rect">
            <a:avLst/>
          </a:prstGeom>
          <a:noFill/>
        </p:spPr>
        <p:txBody>
          <a:bodyPr wrap="square" rtlCol="0">
            <a:spAutoFit/>
          </a:bodyPr>
          <a:lstStyle/>
          <a:p>
            <a:r>
              <a:rPr lang="de-DE" i="1" dirty="0">
                <a:solidFill>
                  <a:srgbClr val="002060"/>
                </a:solidFill>
              </a:rPr>
              <a:t>Lautes Denken besteht darin, alle während der Beschäftigung mit einer problemhaltigen Aufgabe </a:t>
            </a:r>
            <a:r>
              <a:rPr lang="de-DE" b="1" i="1" dirty="0">
                <a:solidFill>
                  <a:srgbClr val="C00000"/>
                </a:solidFill>
              </a:rPr>
              <a:t>‚im Kopf‘ ablaufenden Denkprozesse in Sprache umzusetzen.</a:t>
            </a:r>
            <a:endParaRPr lang="en-US" b="1" i="1" dirty="0">
              <a:solidFill>
                <a:srgbClr val="C00000"/>
              </a:solidFill>
            </a:endParaRPr>
          </a:p>
          <a:p>
            <a:endParaRPr lang="de-DE" dirty="0"/>
          </a:p>
        </p:txBody>
      </p:sp>
      <p:pic>
        <p:nvPicPr>
          <p:cNvPr id="6" name="Εικόνα 5">
            <a:extLst>
              <a:ext uri="{FF2B5EF4-FFF2-40B4-BE49-F238E27FC236}">
                <a16:creationId xmlns:a16="http://schemas.microsoft.com/office/drawing/2014/main" id="{113DF5E5-1F42-D043-9E37-B3BE675DC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6511" y="1269753"/>
            <a:ext cx="1008112" cy="756084"/>
          </a:xfrm>
          <a:prstGeom prst="rect">
            <a:avLst/>
          </a:prstGeom>
        </p:spPr>
      </p:pic>
      <p:sp>
        <p:nvSpPr>
          <p:cNvPr id="8" name="TextBox 13">
            <a:extLst>
              <a:ext uri="{FF2B5EF4-FFF2-40B4-BE49-F238E27FC236}">
                <a16:creationId xmlns:a16="http://schemas.microsoft.com/office/drawing/2014/main" id="{948E0C27-361F-234F-BE97-2EB249FE8AC7}"/>
              </a:ext>
            </a:extLst>
          </p:cNvPr>
          <p:cNvSpPr txBox="1"/>
          <p:nvPr/>
        </p:nvSpPr>
        <p:spPr>
          <a:xfrm>
            <a:off x="427550" y="5934050"/>
            <a:ext cx="3312368" cy="323165"/>
          </a:xfrm>
          <a:prstGeom prst="rect">
            <a:avLst/>
          </a:prstGeom>
          <a:noFill/>
        </p:spPr>
        <p:txBody>
          <a:bodyPr wrap="square" rtlCol="0">
            <a:spAutoFit/>
          </a:bodyPr>
          <a:lstStyle/>
          <a:p>
            <a:r>
              <a:rPr lang="de-DE" sz="1500" dirty="0">
                <a:solidFill>
                  <a:srgbClr val="002060"/>
                </a:solidFill>
              </a:rPr>
              <a:t>Quelle: Kaiser et al. 2016, S.16-17</a:t>
            </a:r>
            <a:endParaRPr lang="en-US" sz="1500" dirty="0">
              <a:solidFill>
                <a:srgbClr val="002060"/>
              </a:solidFill>
            </a:endParaRPr>
          </a:p>
        </p:txBody>
      </p:sp>
      <p:sp>
        <p:nvSpPr>
          <p:cNvPr id="9" name="Textfeld 8">
            <a:extLst>
              <a:ext uri="{FF2B5EF4-FFF2-40B4-BE49-F238E27FC236}">
                <a16:creationId xmlns:a16="http://schemas.microsoft.com/office/drawing/2014/main" id="{9E7CF90D-7202-A849-9D6A-F3C3EE901576}"/>
              </a:ext>
            </a:extLst>
          </p:cNvPr>
          <p:cNvSpPr txBox="1"/>
          <p:nvPr/>
        </p:nvSpPr>
        <p:spPr>
          <a:xfrm>
            <a:off x="971602" y="5445125"/>
            <a:ext cx="3935886" cy="646331"/>
          </a:xfrm>
          <a:prstGeom prst="rect">
            <a:avLst/>
          </a:prstGeom>
          <a:noFill/>
        </p:spPr>
        <p:txBody>
          <a:bodyPr wrap="none" rtlCol="0">
            <a:spAutoFit/>
          </a:bodyPr>
          <a:lstStyle/>
          <a:p>
            <a:r>
              <a:rPr lang="de-DE" dirty="0">
                <a:solidFill>
                  <a:srgbClr val="002060"/>
                </a:solidFill>
              </a:rPr>
              <a:t>Weiteres in Modul 5.2 zu Lesestrategien</a:t>
            </a:r>
            <a:endParaRPr lang="en-US" dirty="0">
              <a:solidFill>
                <a:srgbClr val="002060"/>
              </a:solidFill>
            </a:endParaRPr>
          </a:p>
          <a:p>
            <a:endParaRPr lang="de-DE" dirty="0"/>
          </a:p>
        </p:txBody>
      </p:sp>
    </p:spTree>
    <p:extLst>
      <p:ext uri="{BB962C8B-B14F-4D97-AF65-F5344CB8AC3E}">
        <p14:creationId xmlns:p14="http://schemas.microsoft.com/office/powerpoint/2010/main" val="32342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b="1" dirty="0" err="1"/>
              <a:t>Metakognitive</a:t>
            </a:r>
            <a:r>
              <a:rPr lang="en-US" sz="3200" b="1" dirty="0"/>
              <a:t> </a:t>
            </a:r>
            <a:r>
              <a:rPr lang="en-US" sz="3200" b="1" dirty="0" err="1"/>
              <a:t>Reflexions-Techniken</a:t>
            </a:r>
            <a:endParaRPr lang="en-US" sz="3200" b="1" dirty="0"/>
          </a:p>
        </p:txBody>
      </p:sp>
      <p:sp>
        <p:nvSpPr>
          <p:cNvPr id="10" name="Foliennummernplatzhalter 8"/>
          <p:cNvSpPr>
            <a:spLocks noGrp="1"/>
          </p:cNvSpPr>
          <p:nvPr>
            <p:ph type="sldNum" sz="quarter" idx="4294967295"/>
          </p:nvPr>
        </p:nvSpPr>
        <p:spPr>
          <a:xfrm>
            <a:off x="7010400" y="11588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16C5D-123D-4EDE-A4A5-85ED365A388D}" type="slidenum">
              <a:rPr kumimoji="0" lang="de-DE"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elle 6">
            <a:extLst>
              <a:ext uri="{FF2B5EF4-FFF2-40B4-BE49-F238E27FC236}">
                <a16:creationId xmlns:a16="http://schemas.microsoft.com/office/drawing/2014/main" id="{E2539277-EBED-924B-A667-D55D7141F6A6}"/>
              </a:ext>
            </a:extLst>
          </p:cNvPr>
          <p:cNvGraphicFramePr>
            <a:graphicFrameLocks noGrp="1"/>
          </p:cNvGraphicFramePr>
          <p:nvPr>
            <p:ph idx="4294967295"/>
            <p:extLst>
              <p:ext uri="{D42A27DB-BD31-4B8C-83A1-F6EECF244321}">
                <p14:modId xmlns:p14="http://schemas.microsoft.com/office/powerpoint/2010/main" val="16406312"/>
              </p:ext>
            </p:extLst>
          </p:nvPr>
        </p:nvGraphicFramePr>
        <p:xfrm>
          <a:off x="171820" y="1173872"/>
          <a:ext cx="8229600" cy="4896542"/>
        </p:xfrm>
        <a:graphic>
          <a:graphicData uri="http://schemas.openxmlformats.org/drawingml/2006/table">
            <a:tbl>
              <a:tblPr firstRow="1" bandRow="1">
                <a:tableStyleId>{7DF18680-E054-41AD-8BC1-D1AEF772440D}</a:tableStyleId>
              </a:tblPr>
              <a:tblGrid>
                <a:gridCol w="4114800">
                  <a:extLst>
                    <a:ext uri="{9D8B030D-6E8A-4147-A177-3AD203B41FA5}">
                      <a16:colId xmlns:a16="http://schemas.microsoft.com/office/drawing/2014/main" val="1104173254"/>
                    </a:ext>
                  </a:extLst>
                </a:gridCol>
                <a:gridCol w="4114800">
                  <a:extLst>
                    <a:ext uri="{9D8B030D-6E8A-4147-A177-3AD203B41FA5}">
                      <a16:colId xmlns:a16="http://schemas.microsoft.com/office/drawing/2014/main" val="1352099655"/>
                    </a:ext>
                  </a:extLst>
                </a:gridCol>
              </a:tblGrid>
              <a:tr h="699506">
                <a:tc>
                  <a:txBody>
                    <a:bodyPr/>
                    <a:lstStyle/>
                    <a:p>
                      <a:r>
                        <a:rPr lang="de-DE" sz="2800" dirty="0"/>
                        <a:t>ALLEIN</a:t>
                      </a:r>
                    </a:p>
                  </a:txBody>
                  <a:tcPr/>
                </a:tc>
                <a:tc>
                  <a:txBody>
                    <a:bodyPr/>
                    <a:lstStyle/>
                    <a:p>
                      <a:r>
                        <a:rPr lang="de-DE" sz="2800" dirty="0"/>
                        <a:t>KOOPERATIV</a:t>
                      </a:r>
                    </a:p>
                  </a:txBody>
                  <a:tcPr/>
                </a:tc>
                <a:extLst>
                  <a:ext uri="{0D108BD9-81ED-4DB2-BD59-A6C34878D82A}">
                    <a16:rowId xmlns:a16="http://schemas.microsoft.com/office/drawing/2014/main" val="3332916453"/>
                  </a:ext>
                </a:extLst>
              </a:tr>
              <a:tr h="699506">
                <a:tc gridSpan="2">
                  <a:txBody>
                    <a:bodyPr/>
                    <a:lstStyle/>
                    <a:p>
                      <a:pPr algn="ctr"/>
                      <a:r>
                        <a:rPr lang="de-DE" sz="2800" b="1" dirty="0"/>
                        <a:t>Während der Aufgabenbearbeitung</a:t>
                      </a:r>
                    </a:p>
                  </a:txBody>
                  <a:tcPr/>
                </a:tc>
                <a:tc hMerge="1">
                  <a:txBody>
                    <a:bodyPr/>
                    <a:lstStyle/>
                    <a:p>
                      <a:endParaRPr lang="de-DE" dirty="0"/>
                    </a:p>
                  </a:txBody>
                  <a:tcPr/>
                </a:tc>
                <a:extLst>
                  <a:ext uri="{0D108BD9-81ED-4DB2-BD59-A6C34878D82A}">
                    <a16:rowId xmlns:a16="http://schemas.microsoft.com/office/drawing/2014/main" val="8732695"/>
                  </a:ext>
                </a:extLst>
              </a:tr>
              <a:tr h="699506">
                <a:tc>
                  <a:txBody>
                    <a:bodyPr/>
                    <a:lstStyle/>
                    <a:p>
                      <a:r>
                        <a:rPr lang="de-DE" sz="2800" b="1" i="1" dirty="0">
                          <a:solidFill>
                            <a:schemeClr val="accent5">
                              <a:lumMod val="50000"/>
                            </a:schemeClr>
                          </a:solidFill>
                        </a:rPr>
                        <a:t>Selbstbefragungstechnik</a:t>
                      </a:r>
                    </a:p>
                  </a:txBody>
                  <a:tcPr/>
                </a:tc>
                <a:tc>
                  <a:txBody>
                    <a:bodyPr/>
                    <a:lstStyle/>
                    <a:p>
                      <a:r>
                        <a:rPr lang="de-DE" sz="2800" b="1" i="1" dirty="0">
                          <a:solidFill>
                            <a:schemeClr val="accent5">
                              <a:lumMod val="50000"/>
                            </a:schemeClr>
                          </a:solidFill>
                        </a:rPr>
                        <a:t>Paarweises Problemlösen</a:t>
                      </a:r>
                    </a:p>
                  </a:txBody>
                  <a:tcPr/>
                </a:tc>
                <a:extLst>
                  <a:ext uri="{0D108BD9-81ED-4DB2-BD59-A6C34878D82A}">
                    <a16:rowId xmlns:a16="http://schemas.microsoft.com/office/drawing/2014/main" val="1867737455"/>
                  </a:ext>
                </a:extLst>
              </a:tr>
              <a:tr h="699506">
                <a:tc>
                  <a:txBody>
                    <a:bodyPr/>
                    <a:lstStyle/>
                    <a:p>
                      <a:endParaRPr lang="de-DE"/>
                    </a:p>
                  </a:txBody>
                  <a:tcPr/>
                </a:tc>
                <a:tc>
                  <a:txBody>
                    <a:bodyPr/>
                    <a:lstStyle/>
                    <a:p>
                      <a:r>
                        <a:rPr lang="de-DE" sz="2800" b="1" i="1" dirty="0">
                          <a:solidFill>
                            <a:schemeClr val="accent5">
                              <a:lumMod val="50000"/>
                            </a:schemeClr>
                          </a:solidFill>
                        </a:rPr>
                        <a:t>Tutor-</a:t>
                      </a:r>
                      <a:r>
                        <a:rPr lang="de-DE" sz="2800" b="1" i="1" dirty="0" err="1">
                          <a:solidFill>
                            <a:schemeClr val="accent5">
                              <a:lumMod val="50000"/>
                            </a:schemeClr>
                          </a:solidFill>
                        </a:rPr>
                        <a:t>Tutee</a:t>
                      </a:r>
                      <a:r>
                        <a:rPr lang="de-DE" sz="2800" b="1" i="1" dirty="0">
                          <a:solidFill>
                            <a:schemeClr val="accent5">
                              <a:lumMod val="50000"/>
                            </a:schemeClr>
                          </a:solidFill>
                        </a:rPr>
                        <a:t>-Beziehung</a:t>
                      </a:r>
                    </a:p>
                  </a:txBody>
                  <a:tcPr/>
                </a:tc>
                <a:extLst>
                  <a:ext uri="{0D108BD9-81ED-4DB2-BD59-A6C34878D82A}">
                    <a16:rowId xmlns:a16="http://schemas.microsoft.com/office/drawing/2014/main" val="1532822227"/>
                  </a:ext>
                </a:extLst>
              </a:tr>
              <a:tr h="699506">
                <a:tc gridSpan="2">
                  <a:txBody>
                    <a:bodyPr/>
                    <a:lstStyle/>
                    <a:p>
                      <a:pPr algn="ctr"/>
                      <a:r>
                        <a:rPr lang="de-DE" sz="2800" b="1" dirty="0">
                          <a:solidFill>
                            <a:schemeClr val="tx1"/>
                          </a:solidFill>
                        </a:rPr>
                        <a:t>Nach der Aufgabenbearbeitung</a:t>
                      </a:r>
                    </a:p>
                  </a:txBody>
                  <a:tcPr/>
                </a:tc>
                <a:tc hMerge="1">
                  <a:txBody>
                    <a:bodyPr/>
                    <a:lstStyle/>
                    <a:p>
                      <a:endParaRPr lang="de-DE" dirty="0"/>
                    </a:p>
                  </a:txBody>
                  <a:tcPr/>
                </a:tc>
                <a:extLst>
                  <a:ext uri="{0D108BD9-81ED-4DB2-BD59-A6C34878D82A}">
                    <a16:rowId xmlns:a16="http://schemas.microsoft.com/office/drawing/2014/main" val="3970624250"/>
                  </a:ext>
                </a:extLst>
              </a:tr>
              <a:tr h="699506">
                <a:tc>
                  <a:txBody>
                    <a:bodyPr/>
                    <a:lstStyle/>
                    <a:p>
                      <a:r>
                        <a:rPr lang="de-DE" sz="2800" b="1" i="1" dirty="0">
                          <a:solidFill>
                            <a:schemeClr val="accent5">
                              <a:lumMod val="50000"/>
                            </a:schemeClr>
                          </a:solidFill>
                        </a:rPr>
                        <a:t>Lerntagebuch</a:t>
                      </a:r>
                    </a:p>
                  </a:txBody>
                  <a:tcPr/>
                </a:tc>
                <a:tc>
                  <a:txBody>
                    <a:bodyPr/>
                    <a:lstStyle/>
                    <a:p>
                      <a:r>
                        <a:rPr lang="de-DE" sz="2800" b="1" i="1" dirty="0">
                          <a:solidFill>
                            <a:schemeClr val="accent5">
                              <a:lumMod val="50000"/>
                            </a:schemeClr>
                          </a:solidFill>
                        </a:rPr>
                        <a:t>Reflektierendes Gespräch</a:t>
                      </a:r>
                    </a:p>
                  </a:txBody>
                  <a:tcPr/>
                </a:tc>
                <a:extLst>
                  <a:ext uri="{0D108BD9-81ED-4DB2-BD59-A6C34878D82A}">
                    <a16:rowId xmlns:a16="http://schemas.microsoft.com/office/drawing/2014/main" val="4006258559"/>
                  </a:ext>
                </a:extLst>
              </a:tr>
              <a:tr h="699506">
                <a:tc>
                  <a:txBody>
                    <a:bodyPr/>
                    <a:lstStyle/>
                    <a:p>
                      <a:r>
                        <a:rPr lang="de-DE" sz="2800" b="1" i="1" dirty="0">
                          <a:solidFill>
                            <a:schemeClr val="accent5">
                              <a:lumMod val="50000"/>
                            </a:schemeClr>
                          </a:solidFill>
                        </a:rPr>
                        <a:t>Portfolio</a:t>
                      </a:r>
                    </a:p>
                  </a:txBody>
                  <a:tcPr/>
                </a:tc>
                <a:tc>
                  <a:txBody>
                    <a:bodyPr/>
                    <a:lstStyle/>
                    <a:p>
                      <a:endParaRPr lang="de-DE" sz="2800" b="1" i="1" dirty="0">
                        <a:solidFill>
                          <a:schemeClr val="accent5">
                            <a:lumMod val="50000"/>
                          </a:schemeClr>
                        </a:solidFill>
                      </a:endParaRPr>
                    </a:p>
                  </a:txBody>
                  <a:tcPr/>
                </a:tc>
                <a:extLst>
                  <a:ext uri="{0D108BD9-81ED-4DB2-BD59-A6C34878D82A}">
                    <a16:rowId xmlns:a16="http://schemas.microsoft.com/office/drawing/2014/main" val="634907776"/>
                  </a:ext>
                </a:extLst>
              </a:tr>
            </a:tbl>
          </a:graphicData>
        </a:graphic>
      </p:graphicFrame>
      <p:sp>
        <p:nvSpPr>
          <p:cNvPr id="9" name="TextBox 8"/>
          <p:cNvSpPr txBox="1"/>
          <p:nvPr/>
        </p:nvSpPr>
        <p:spPr>
          <a:xfrm>
            <a:off x="464096" y="6165303"/>
            <a:ext cx="3603848" cy="569387"/>
          </a:xfrm>
          <a:prstGeom prst="rect">
            <a:avLst/>
          </a:prstGeom>
          <a:noFill/>
        </p:spPr>
        <p:txBody>
          <a:bodyPr wrap="square" rtlCol="0">
            <a:spAutoFit/>
          </a:bodyPr>
          <a:lstStyle/>
          <a:p>
            <a:r>
              <a:rPr lang="de-DE" sz="1600" dirty="0"/>
              <a:t>Quelle: Kaiser et al. 2018, S. 55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361645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F5130BC-B41D-3C6C-2553-BFCA270866DD}"/>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349029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42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extLst>
              <p:ext uri="{D42A27DB-BD31-4B8C-83A1-F6EECF244321}">
                <p14:modId xmlns:p14="http://schemas.microsoft.com/office/powerpoint/2010/main" val="2562262936"/>
              </p:ext>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23 (optionalen) Dreistunden-Lehreinheiten </a:t>
            </a:r>
          </a:p>
        </p:txBody>
      </p:sp>
    </p:spTree>
    <p:extLst>
      <p:ext uri="{BB962C8B-B14F-4D97-AF65-F5344CB8AC3E}">
        <p14:creationId xmlns:p14="http://schemas.microsoft.com/office/powerpoint/2010/main" val="127681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C0A2F86-B19F-98E0-5598-DF8138B7FC11}"/>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422E787C-4931-E517-D0F3-AC40F8023B36}"/>
              </a:ext>
            </a:extLst>
          </p:cNvPr>
          <p:cNvSpPr>
            <a:spLocks noGrp="1"/>
          </p:cNvSpPr>
          <p:nvPr>
            <p:ph type="title"/>
          </p:nvPr>
        </p:nvSpPr>
        <p:spPr/>
        <p:txBody>
          <a:bodyPr>
            <a:noAutofit/>
          </a:bodyPr>
          <a:lstStyle/>
          <a:p>
            <a:r>
              <a:rPr lang="de-DE" b="1" dirty="0"/>
              <a:t>Modul 2: Grundlagen der Unterrichtsplanung nach </a:t>
            </a:r>
            <a:r>
              <a:rPr lang="de-DE" b="1" dirty="0" err="1"/>
              <a:t>BaCuLit</a:t>
            </a:r>
            <a:endParaRPr lang="de-DE" dirty="0"/>
          </a:p>
        </p:txBody>
      </p:sp>
    </p:spTree>
    <p:extLst>
      <p:ext uri="{BB962C8B-B14F-4D97-AF65-F5344CB8AC3E}">
        <p14:creationId xmlns:p14="http://schemas.microsoft.com/office/powerpoint/2010/main" val="339311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0CFA9-3097-47B4-930C-7800765CAFBD}"/>
              </a:ext>
            </a:extLst>
          </p:cNvPr>
          <p:cNvSpPr>
            <a:spLocks noGrp="1"/>
          </p:cNvSpPr>
          <p:nvPr>
            <p:ph type="title"/>
          </p:nvPr>
        </p:nvSpPr>
        <p:spPr/>
        <p:txBody>
          <a:bodyPr/>
          <a:lstStyle/>
          <a:p>
            <a:r>
              <a:rPr lang="de-DE" b="1" dirty="0"/>
              <a:t>Inhalte dieses Modulblocks</a:t>
            </a:r>
          </a:p>
        </p:txBody>
      </p:sp>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4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3B4265-89F3-0BF1-8E50-60BC8362CDE2}"/>
              </a:ext>
            </a:extLst>
          </p:cNvPr>
          <p:cNvSpPr>
            <a:spLocks noGrp="1"/>
          </p:cNvSpPr>
          <p:nvPr>
            <p:ph type="title"/>
          </p:nvPr>
        </p:nvSpPr>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Grundlagen: Was ist Metakognition? </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8515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2BFA443-C108-43C9-A720-AB8A59349970}"/>
              </a:ext>
            </a:extLst>
          </p:cNvPr>
          <p:cNvSpPr>
            <a:spLocks noGrp="1"/>
          </p:cNvSpPr>
          <p:nvPr>
            <p:ph type="body" sz="quarter" idx="13"/>
          </p:nvPr>
        </p:nvSpPr>
        <p:spPr/>
        <p:txBody>
          <a:bodyPr/>
          <a:lstStyle/>
          <a:p>
            <a:pPr marL="0" indent="0">
              <a:buNone/>
            </a:pPr>
            <a:r>
              <a:rPr lang="de-DE" dirty="0"/>
              <a:t>					</a:t>
            </a:r>
          </a:p>
        </p:txBody>
      </p:sp>
      <p:sp>
        <p:nvSpPr>
          <p:cNvPr id="2" name="Titel 1">
            <a:extLst>
              <a:ext uri="{FF2B5EF4-FFF2-40B4-BE49-F238E27FC236}">
                <a16:creationId xmlns:a16="http://schemas.microsoft.com/office/drawing/2014/main" id="{EDF9B251-C1DD-4970-B0F6-38068849F3E3}"/>
              </a:ext>
            </a:extLst>
          </p:cNvPr>
          <p:cNvSpPr>
            <a:spLocks noGrp="1"/>
          </p:cNvSpPr>
          <p:nvPr>
            <p:ph type="title"/>
          </p:nvPr>
        </p:nvSpPr>
        <p:spPr>
          <a:xfrm>
            <a:off x="323528" y="10990"/>
            <a:ext cx="8496944" cy="1060287"/>
          </a:xfrm>
        </p:spPr>
        <p:txBody>
          <a:bodyPr>
            <a:normAutofit fontScale="90000"/>
          </a:bodyPr>
          <a:lstStyle/>
          <a:p>
            <a:r>
              <a:rPr lang="en-GB" b="1" dirty="0" err="1"/>
              <a:t>Worin</a:t>
            </a:r>
            <a:r>
              <a:rPr lang="en-GB" b="1" dirty="0"/>
              <a:t> </a:t>
            </a:r>
            <a:r>
              <a:rPr lang="en-GB" b="1" dirty="0" err="1"/>
              <a:t>liegt</a:t>
            </a:r>
            <a:r>
              <a:rPr lang="en-GB" b="1" dirty="0"/>
              <a:t> der </a:t>
            </a:r>
            <a:r>
              <a:rPr lang="en-GB" b="1" dirty="0" err="1"/>
              <a:t>Unterschied</a:t>
            </a:r>
            <a:r>
              <a:rPr lang="en-GB" b="1" dirty="0"/>
              <a:t> </a:t>
            </a:r>
            <a:r>
              <a:rPr lang="en-GB" b="1" dirty="0" err="1"/>
              <a:t>zwischen</a:t>
            </a:r>
            <a:r>
              <a:rPr lang="en-GB" b="1" dirty="0"/>
              <a:t> </a:t>
            </a:r>
            <a:r>
              <a:rPr lang="en-GB" b="1" i="1" dirty="0" err="1"/>
              <a:t>Kognition</a:t>
            </a:r>
            <a:r>
              <a:rPr lang="en-GB" b="1" dirty="0"/>
              <a:t> und </a:t>
            </a:r>
            <a:r>
              <a:rPr lang="en-GB" b="1" i="1" dirty="0" err="1"/>
              <a:t>Metakognition</a:t>
            </a:r>
            <a:r>
              <a:rPr lang="en-GB" b="1" dirty="0"/>
              <a:t>? </a:t>
            </a:r>
            <a:endParaRPr lang="de-DE" dirty="0"/>
          </a:p>
        </p:txBody>
      </p:sp>
      <p:pic>
        <p:nvPicPr>
          <p:cNvPr id="7" name="Grafik 6">
            <a:extLst>
              <a:ext uri="{FF2B5EF4-FFF2-40B4-BE49-F238E27FC236}">
                <a16:creationId xmlns:a16="http://schemas.microsoft.com/office/drawing/2014/main" id="{981E4D1C-44AF-E542-BAAB-8153E547334A}"/>
              </a:ext>
            </a:extLst>
          </p:cNvPr>
          <p:cNvPicPr>
            <a:picLocks noChangeAspect="1"/>
          </p:cNvPicPr>
          <p:nvPr/>
        </p:nvPicPr>
        <p:blipFill>
          <a:blip r:embed="rId3"/>
          <a:stretch>
            <a:fillRect/>
          </a:stretch>
        </p:blipFill>
        <p:spPr>
          <a:xfrm>
            <a:off x="353851" y="1761331"/>
            <a:ext cx="4254500" cy="3263900"/>
          </a:xfrm>
          <a:prstGeom prst="rect">
            <a:avLst/>
          </a:prstGeom>
        </p:spPr>
      </p:pic>
      <p:sp>
        <p:nvSpPr>
          <p:cNvPr id="8" name="Textfeld 7">
            <a:extLst>
              <a:ext uri="{FF2B5EF4-FFF2-40B4-BE49-F238E27FC236}">
                <a16:creationId xmlns:a16="http://schemas.microsoft.com/office/drawing/2014/main" id="{3DDA1B0B-F6C3-234B-892A-5DC8F8D59391}"/>
              </a:ext>
            </a:extLst>
          </p:cNvPr>
          <p:cNvSpPr txBox="1"/>
          <p:nvPr/>
        </p:nvSpPr>
        <p:spPr>
          <a:xfrm>
            <a:off x="4932040" y="1772815"/>
            <a:ext cx="3600400" cy="2923877"/>
          </a:xfrm>
          <a:prstGeom prst="rect">
            <a:avLst/>
          </a:prstGeom>
          <a:noFill/>
        </p:spPr>
        <p:txBody>
          <a:bodyPr wrap="square" rtlCol="0">
            <a:spAutoFit/>
          </a:bodyPr>
          <a:lstStyle/>
          <a:p>
            <a:r>
              <a:rPr lang="de-DE" sz="2000" b="1" dirty="0">
                <a:solidFill>
                  <a:schemeClr val="tx2">
                    <a:lumMod val="50000"/>
                  </a:schemeClr>
                </a:solidFill>
              </a:rPr>
              <a:t>Kognition: </a:t>
            </a:r>
          </a:p>
          <a:p>
            <a:r>
              <a:rPr lang="de-DE" i="1" dirty="0">
                <a:solidFill>
                  <a:schemeClr val="tx2">
                    <a:lumMod val="50000"/>
                  </a:schemeClr>
                </a:solidFill>
              </a:rPr>
              <a:t>Wie viele </a:t>
            </a:r>
            <a:r>
              <a:rPr lang="de-DE" dirty="0">
                <a:solidFill>
                  <a:schemeClr val="tx2">
                    <a:lumMod val="50000"/>
                  </a:schemeClr>
                </a:solidFill>
              </a:rPr>
              <a:t>Beine hat der Elefant?​</a:t>
            </a:r>
          </a:p>
          <a:p>
            <a:r>
              <a:rPr lang="de-DE" dirty="0">
                <a:solidFill>
                  <a:schemeClr val="tx2">
                    <a:lumMod val="50000"/>
                  </a:schemeClr>
                </a:solidFill>
              </a:rPr>
              <a:t>​</a:t>
            </a:r>
          </a:p>
          <a:p>
            <a:endParaRPr lang="de-DE" dirty="0">
              <a:solidFill>
                <a:schemeClr val="tx2">
                  <a:lumMod val="50000"/>
                </a:schemeClr>
              </a:solidFill>
            </a:endParaRPr>
          </a:p>
          <a:p>
            <a:endParaRPr lang="de-DE" dirty="0">
              <a:solidFill>
                <a:schemeClr val="tx2">
                  <a:lumMod val="50000"/>
                </a:schemeClr>
              </a:solidFill>
            </a:endParaRPr>
          </a:p>
          <a:p>
            <a:endParaRPr lang="de-DE" dirty="0">
              <a:solidFill>
                <a:schemeClr val="tx2">
                  <a:lumMod val="50000"/>
                </a:schemeClr>
              </a:solidFill>
            </a:endParaRPr>
          </a:p>
          <a:p>
            <a:r>
              <a:rPr lang="de-DE" dirty="0">
                <a:solidFill>
                  <a:schemeClr val="tx2">
                    <a:lumMod val="50000"/>
                  </a:schemeClr>
                </a:solidFill>
              </a:rPr>
              <a:t>​</a:t>
            </a:r>
          </a:p>
          <a:p>
            <a:r>
              <a:rPr lang="de-DE" sz="2000" b="1" dirty="0">
                <a:solidFill>
                  <a:schemeClr val="tx2">
                    <a:lumMod val="50000"/>
                  </a:schemeClr>
                </a:solidFill>
              </a:rPr>
              <a:t>Metakognition:</a:t>
            </a:r>
            <a:r>
              <a:rPr lang="de-DE" sz="2000" b="1" u="sng" dirty="0">
                <a:solidFill>
                  <a:schemeClr val="tx2">
                    <a:lumMod val="50000"/>
                  </a:schemeClr>
                </a:solidFill>
              </a:rPr>
              <a:t> ​</a:t>
            </a:r>
          </a:p>
          <a:p>
            <a:r>
              <a:rPr lang="de-DE" i="1" dirty="0">
                <a:solidFill>
                  <a:schemeClr val="tx2">
                    <a:lumMod val="50000"/>
                  </a:schemeClr>
                </a:solidFill>
              </a:rPr>
              <a:t>Warum</a:t>
            </a:r>
            <a:r>
              <a:rPr lang="de-DE" dirty="0">
                <a:solidFill>
                  <a:schemeClr val="tx2">
                    <a:lumMod val="50000"/>
                  </a:schemeClr>
                </a:solidFill>
              </a:rPr>
              <a:t> kann man die Beine ​</a:t>
            </a:r>
          </a:p>
          <a:p>
            <a:r>
              <a:rPr lang="de-DE" dirty="0">
                <a:solidFill>
                  <a:schemeClr val="tx2">
                    <a:lumMod val="50000"/>
                  </a:schemeClr>
                </a:solidFill>
              </a:rPr>
              <a:t>so schlecht zählen? ​</a:t>
            </a:r>
          </a:p>
        </p:txBody>
      </p:sp>
      <p:sp>
        <p:nvSpPr>
          <p:cNvPr id="9" name="Textfeld 8">
            <a:extLst>
              <a:ext uri="{FF2B5EF4-FFF2-40B4-BE49-F238E27FC236}">
                <a16:creationId xmlns:a16="http://schemas.microsoft.com/office/drawing/2014/main" id="{914405C5-9CA1-0C46-A1F1-EEC9CBFC48D6}"/>
              </a:ext>
            </a:extLst>
          </p:cNvPr>
          <p:cNvSpPr txBox="1"/>
          <p:nvPr/>
        </p:nvSpPr>
        <p:spPr>
          <a:xfrm>
            <a:off x="323528" y="5530620"/>
            <a:ext cx="7560840" cy="923330"/>
          </a:xfrm>
          <a:prstGeom prst="rect">
            <a:avLst/>
          </a:prstGeom>
          <a:noFill/>
        </p:spPr>
        <p:txBody>
          <a:bodyPr wrap="square" rtlCol="0">
            <a:spAutoFit/>
          </a:bodyPr>
          <a:lstStyle/>
          <a:p>
            <a:r>
              <a:rPr lang="de-DE" dirty="0">
                <a:solidFill>
                  <a:schemeClr val="tx2">
                    <a:lumMod val="50000"/>
                  </a:schemeClr>
                </a:solidFill>
              </a:rPr>
              <a:t>Roger Shepard: Der unmögliche Elefant (1990) ​</a:t>
            </a:r>
          </a:p>
          <a:p>
            <a:r>
              <a:rPr lang="de-DE" dirty="0">
                <a:solidFill>
                  <a:schemeClr val="tx2">
                    <a:lumMod val="50000"/>
                  </a:schemeClr>
                </a:solidFill>
              </a:rPr>
              <a:t>(http://</a:t>
            </a:r>
            <a:r>
              <a:rPr lang="de-DE" dirty="0" err="1">
                <a:solidFill>
                  <a:schemeClr val="tx2">
                    <a:lumMod val="50000"/>
                  </a:schemeClr>
                </a:solidFill>
              </a:rPr>
              <a:t>www.sehtes</a:t>
            </a:r>
            <a:r>
              <a:rPr lang="de-DE" dirty="0">
                <a:solidFill>
                  <a:schemeClr val="tx2">
                    <a:lumMod val="50000"/>
                  </a:schemeClr>
                </a:solidFill>
              </a:rPr>
              <a:t> </a:t>
            </a:r>
            <a:r>
              <a:rPr lang="de-DE" dirty="0" err="1">
                <a:solidFill>
                  <a:schemeClr val="tx2">
                    <a:lumMod val="50000"/>
                  </a:schemeClr>
                </a:solidFill>
              </a:rPr>
              <a:t>tbilder.de</a:t>
            </a:r>
            <a:r>
              <a:rPr lang="de-DE" dirty="0">
                <a:solidFill>
                  <a:schemeClr val="tx2">
                    <a:lumMod val="50000"/>
                  </a:schemeClr>
                </a:solidFill>
              </a:rPr>
              <a:t>/optische-</a:t>
            </a:r>
            <a:r>
              <a:rPr lang="de-DE" dirty="0" err="1">
                <a:solidFill>
                  <a:schemeClr val="tx2">
                    <a:lumMod val="50000"/>
                  </a:schemeClr>
                </a:solidFill>
              </a:rPr>
              <a:t>taeuschungen</a:t>
            </a:r>
            <a:r>
              <a:rPr lang="de-DE" dirty="0">
                <a:solidFill>
                  <a:schemeClr val="tx2">
                    <a:lumMod val="50000"/>
                  </a:schemeClr>
                </a:solidFill>
              </a:rPr>
              <a:t>-illusionen/</a:t>
            </a:r>
            <a:r>
              <a:rPr lang="de-DE" dirty="0" err="1">
                <a:solidFill>
                  <a:schemeClr val="tx2">
                    <a:lumMod val="50000"/>
                  </a:schemeClr>
                </a:solidFill>
              </a:rPr>
              <a:t>images</a:t>
            </a:r>
            <a:r>
              <a:rPr lang="de-DE" dirty="0">
                <a:solidFill>
                  <a:schemeClr val="tx2">
                    <a:lumMod val="50000"/>
                  </a:schemeClr>
                </a:solidFill>
              </a:rPr>
              <a:t>/</a:t>
            </a:r>
            <a:r>
              <a:rPr lang="de-DE" dirty="0" err="1">
                <a:solidFill>
                  <a:schemeClr val="tx2">
                    <a:lumMod val="50000"/>
                  </a:schemeClr>
                </a:solidFill>
              </a:rPr>
              <a:t>elefant-fuenf-beine.jpg</a:t>
            </a:r>
            <a:r>
              <a:rPr lang="de-DE" dirty="0">
                <a:solidFill>
                  <a:schemeClr val="tx2">
                    <a:lumMod val="50000"/>
                  </a:schemeClr>
                </a:solidFill>
              </a:rPr>
              <a:t>)</a:t>
            </a:r>
            <a:endParaRPr lang="en-US" dirty="0"/>
          </a:p>
        </p:txBody>
      </p:sp>
    </p:spTree>
    <p:extLst>
      <p:ext uri="{BB962C8B-B14F-4D97-AF65-F5344CB8AC3E}">
        <p14:creationId xmlns:p14="http://schemas.microsoft.com/office/powerpoint/2010/main" val="231670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9F6DF85-862A-DB4A-8956-CB35DE7B1610}"/>
              </a:ext>
            </a:extLst>
          </p:cNvPr>
          <p:cNvSpPr>
            <a:spLocks noGrp="1"/>
          </p:cNvSpPr>
          <p:nvPr>
            <p:ph type="body" sz="quarter" idx="13"/>
          </p:nvPr>
        </p:nvSpPr>
        <p:spPr>
          <a:xfrm>
            <a:off x="323528" y="1341438"/>
            <a:ext cx="4464495" cy="4103687"/>
          </a:xfrm>
        </p:spPr>
        <p:txBody>
          <a:bodyPr>
            <a:normAutofit fontScale="25000" lnSpcReduction="20000"/>
          </a:bodyPr>
          <a:lstStyle/>
          <a:p>
            <a:pPr marL="0" indent="0">
              <a:buNone/>
            </a:pPr>
            <a:r>
              <a:rPr lang="en-GB" sz="6400" b="1" dirty="0" err="1">
                <a:solidFill>
                  <a:schemeClr val="tx2">
                    <a:lumMod val="50000"/>
                  </a:schemeClr>
                </a:solidFill>
                <a:latin typeface="Calibri" pitchFamily="34" charset="0"/>
              </a:rPr>
              <a:t>Wenn</a:t>
            </a:r>
            <a:r>
              <a:rPr lang="en-GB" sz="6400" b="1" dirty="0">
                <a:solidFill>
                  <a:schemeClr val="tx2">
                    <a:lumMod val="50000"/>
                  </a:schemeClr>
                </a:solidFill>
                <a:latin typeface="Calibri" pitchFamily="34" charset="0"/>
              </a:rPr>
              <a:t> Lerner </a:t>
            </a:r>
            <a:r>
              <a:rPr lang="en-GB" sz="6400" b="1" dirty="0" err="1">
                <a:solidFill>
                  <a:schemeClr val="tx2">
                    <a:lumMod val="50000"/>
                  </a:schemeClr>
                </a:solidFill>
                <a:latin typeface="Calibri" pitchFamily="34" charset="0"/>
              </a:rPr>
              <a:t>metakognitiv</a:t>
            </a:r>
            <a:r>
              <a:rPr lang="en-GB" sz="6400" b="1" dirty="0">
                <a:solidFill>
                  <a:schemeClr val="tx2">
                    <a:lumMod val="50000"/>
                  </a:schemeClr>
                </a:solidFill>
                <a:latin typeface="Calibri" pitchFamily="34" charset="0"/>
              </a:rPr>
              <a:t> </a:t>
            </a:r>
            <a:r>
              <a:rPr lang="en-GB" sz="6400" b="1" dirty="0" err="1">
                <a:solidFill>
                  <a:schemeClr val="tx2">
                    <a:lumMod val="50000"/>
                  </a:schemeClr>
                </a:solidFill>
                <a:latin typeface="Calibri" pitchFamily="34" charset="0"/>
              </a:rPr>
              <a:t>arbeiten</a:t>
            </a:r>
            <a:r>
              <a:rPr lang="en-GB" sz="6400" b="1" dirty="0">
                <a:solidFill>
                  <a:schemeClr val="tx2">
                    <a:lumMod val="50000"/>
                  </a:schemeClr>
                </a:solidFill>
                <a:latin typeface="Calibri" pitchFamily="34" charset="0"/>
              </a:rPr>
              <a:t>, </a:t>
            </a:r>
            <a:r>
              <a:rPr lang="en-GB" sz="6400" b="1" dirty="0" err="1">
                <a:solidFill>
                  <a:schemeClr val="tx2">
                    <a:lumMod val="50000"/>
                  </a:schemeClr>
                </a:solidFill>
                <a:latin typeface="Calibri" pitchFamily="34" charset="0"/>
              </a:rPr>
              <a:t>dann</a:t>
            </a:r>
            <a:r>
              <a:rPr lang="en-GB" sz="6400" b="1" dirty="0">
                <a:solidFill>
                  <a:schemeClr val="tx2">
                    <a:lumMod val="50000"/>
                  </a:schemeClr>
                </a:solidFill>
                <a:latin typeface="Calibri" pitchFamily="34" charset="0"/>
              </a:rPr>
              <a:t> … </a:t>
            </a:r>
          </a:p>
          <a:p>
            <a:endParaRPr lang="en-GB" sz="4000" dirty="0">
              <a:solidFill>
                <a:schemeClr val="tx2">
                  <a:lumMod val="50000"/>
                </a:schemeClr>
              </a:solidFill>
              <a:latin typeface="Calibri" pitchFamily="34" charset="0"/>
            </a:endParaRPr>
          </a:p>
          <a:p>
            <a:pPr marL="457200" indent="-457200">
              <a:lnSpc>
                <a:spcPct val="120000"/>
              </a:lnSpc>
              <a:spcBef>
                <a:spcPts val="0"/>
              </a:spcBef>
              <a:spcAft>
                <a:spcPts val="600"/>
              </a:spcAft>
              <a:buFont typeface="Wingdings" pitchFamily="2" charset="2"/>
              <a:buChar char="§"/>
            </a:pPr>
            <a:r>
              <a:rPr lang="en-GB" sz="7200" dirty="0" err="1">
                <a:solidFill>
                  <a:schemeClr val="tx2">
                    <a:lumMod val="50000"/>
                  </a:schemeClr>
                </a:solidFill>
                <a:latin typeface="Calibri" pitchFamily="34" charset="0"/>
              </a:rPr>
              <a:t>übernehmen</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sie</a:t>
            </a:r>
            <a:r>
              <a:rPr lang="en-GB" sz="7200"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Verantwortung</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für</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ihren</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Lernprozess</a:t>
            </a:r>
            <a:endParaRPr lang="en-GB" sz="7200" dirty="0">
              <a:solidFill>
                <a:schemeClr val="tx2">
                  <a:lumMod val="50000"/>
                </a:schemeClr>
              </a:solidFill>
              <a:latin typeface="Calibri" pitchFamily="34" charset="0"/>
            </a:endParaRPr>
          </a:p>
          <a:p>
            <a:pPr marL="457200" indent="-457200">
              <a:lnSpc>
                <a:spcPct val="120000"/>
              </a:lnSpc>
              <a:spcBef>
                <a:spcPts val="0"/>
              </a:spcBef>
              <a:spcAft>
                <a:spcPts val="600"/>
              </a:spcAft>
              <a:buFont typeface="Wingdings" pitchFamily="2" charset="2"/>
              <a:buChar char="§"/>
            </a:pPr>
            <a:r>
              <a:rPr lang="en-GB" sz="7200" dirty="0" err="1">
                <a:solidFill>
                  <a:schemeClr val="tx2">
                    <a:lumMod val="50000"/>
                  </a:schemeClr>
                </a:solidFill>
                <a:latin typeface="Calibri" pitchFamily="34" charset="0"/>
              </a:rPr>
              <a:t>setzen</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sie</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sich</a:t>
            </a:r>
            <a:r>
              <a:rPr lang="en-GB" sz="7200"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Ziele</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kennen</a:t>
            </a:r>
            <a:r>
              <a:rPr lang="en-GB" sz="7200"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Strategien</a:t>
            </a:r>
            <a:r>
              <a:rPr lang="en-GB" sz="7200" dirty="0">
                <a:solidFill>
                  <a:schemeClr val="tx2">
                    <a:lumMod val="50000"/>
                  </a:schemeClr>
                </a:solidFill>
                <a:latin typeface="Calibri" pitchFamily="34" charset="0"/>
              </a:rPr>
              <a:t>, um </a:t>
            </a:r>
            <a:r>
              <a:rPr lang="en-GB" sz="7200" dirty="0" err="1">
                <a:solidFill>
                  <a:schemeClr val="tx2">
                    <a:lumMod val="50000"/>
                  </a:schemeClr>
                </a:solidFill>
                <a:latin typeface="Calibri" pitchFamily="34" charset="0"/>
              </a:rPr>
              <a:t>diese</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zu</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erreichen</a:t>
            </a:r>
            <a:r>
              <a:rPr lang="en-GB" sz="7200" dirty="0">
                <a:solidFill>
                  <a:schemeClr val="tx2">
                    <a:lumMod val="50000"/>
                  </a:schemeClr>
                </a:solidFill>
                <a:latin typeface="Calibri" pitchFamily="34" charset="0"/>
              </a:rPr>
              <a:t> und </a:t>
            </a:r>
            <a:r>
              <a:rPr lang="en-GB" sz="7200" dirty="0" err="1">
                <a:solidFill>
                  <a:schemeClr val="tx2">
                    <a:lumMod val="50000"/>
                  </a:schemeClr>
                </a:solidFill>
                <a:latin typeface="Calibri" pitchFamily="34" charset="0"/>
              </a:rPr>
              <a:t>können</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ihre</a:t>
            </a:r>
            <a:r>
              <a:rPr lang="en-GB" sz="7200"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Pläne</a:t>
            </a:r>
            <a:r>
              <a:rPr lang="en-GB" sz="7200" b="1"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zu</a:t>
            </a:r>
            <a:r>
              <a:rPr lang="en-GB" sz="7200" b="1"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deren</a:t>
            </a:r>
            <a:r>
              <a:rPr lang="en-GB" sz="7200" b="1"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Erreichung</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überarbeiten</a:t>
            </a:r>
            <a:endParaRPr lang="en-GB" sz="7200" dirty="0">
              <a:solidFill>
                <a:schemeClr val="tx2">
                  <a:lumMod val="50000"/>
                </a:schemeClr>
              </a:solidFill>
              <a:latin typeface="Calibri" pitchFamily="34" charset="0"/>
            </a:endParaRPr>
          </a:p>
          <a:p>
            <a:pPr marL="457200" indent="-457200">
              <a:lnSpc>
                <a:spcPct val="120000"/>
              </a:lnSpc>
              <a:spcBef>
                <a:spcPts val="0"/>
              </a:spcBef>
              <a:spcAft>
                <a:spcPts val="600"/>
              </a:spcAft>
              <a:buFont typeface="Wingdings" pitchFamily="2" charset="2"/>
              <a:buChar char="§"/>
            </a:pPr>
            <a:r>
              <a:rPr lang="en-GB" sz="7200" dirty="0" err="1">
                <a:solidFill>
                  <a:schemeClr val="tx2">
                    <a:lumMod val="50000"/>
                  </a:schemeClr>
                </a:solidFill>
                <a:latin typeface="Calibri" pitchFamily="34" charset="0"/>
              </a:rPr>
              <a:t>wissen</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sie</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wann</a:t>
            </a:r>
            <a:r>
              <a:rPr lang="en-GB" sz="7200" dirty="0">
                <a:solidFill>
                  <a:schemeClr val="tx2">
                    <a:lumMod val="50000"/>
                  </a:schemeClr>
                </a:solidFill>
                <a:latin typeface="Calibri" pitchFamily="34" charset="0"/>
              </a:rPr>
              <a:t> man </a:t>
            </a:r>
            <a:r>
              <a:rPr lang="en-GB" sz="7200" dirty="0" err="1">
                <a:solidFill>
                  <a:schemeClr val="tx2">
                    <a:lumMod val="50000"/>
                  </a:schemeClr>
                </a:solidFill>
                <a:latin typeface="Calibri" pitchFamily="34" charset="0"/>
              </a:rPr>
              <a:t>etwas</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wiederholt</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lesen</a:t>
            </a:r>
            <a:r>
              <a:rPr lang="en-GB" sz="7200" dirty="0">
                <a:solidFill>
                  <a:schemeClr val="tx2">
                    <a:lumMod val="50000"/>
                  </a:schemeClr>
                </a:solidFill>
                <a:latin typeface="Calibri" pitchFamily="34" charset="0"/>
              </a:rPr>
              <a:t> muss, </a:t>
            </a:r>
            <a:r>
              <a:rPr lang="en-GB" sz="7200" dirty="0" err="1">
                <a:solidFill>
                  <a:schemeClr val="tx2">
                    <a:lumMod val="50000"/>
                  </a:schemeClr>
                </a:solidFill>
                <a:latin typeface="Calibri" pitchFamily="34" charset="0"/>
              </a:rPr>
              <a:t>sich</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selbst</a:t>
            </a:r>
            <a:r>
              <a:rPr lang="en-GB" sz="7200"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Fragen</a:t>
            </a:r>
            <a:r>
              <a:rPr lang="en-GB" sz="7200" b="1"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stellt</a:t>
            </a:r>
            <a:r>
              <a:rPr lang="en-GB" sz="7200" b="1" dirty="0">
                <a:solidFill>
                  <a:schemeClr val="tx2">
                    <a:lumMod val="50000"/>
                  </a:schemeClr>
                </a:solidFill>
                <a:latin typeface="Calibri" pitchFamily="34" charset="0"/>
              </a:rPr>
              <a:t> und </a:t>
            </a:r>
            <a:r>
              <a:rPr lang="en-GB" sz="7200" b="1" dirty="0" err="1">
                <a:solidFill>
                  <a:schemeClr val="tx2">
                    <a:lumMod val="50000"/>
                  </a:schemeClr>
                </a:solidFill>
                <a:latin typeface="Calibri" pitchFamily="34" charset="0"/>
              </a:rPr>
              <a:t>Informationen</a:t>
            </a:r>
            <a:r>
              <a:rPr lang="en-GB" sz="7200" b="1"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organisiert</a:t>
            </a:r>
            <a:endParaRPr lang="en-GB" sz="7200" dirty="0">
              <a:solidFill>
                <a:schemeClr val="tx2">
                  <a:lumMod val="50000"/>
                </a:schemeClr>
              </a:solidFill>
              <a:latin typeface="Calibri" pitchFamily="34" charset="0"/>
            </a:endParaRPr>
          </a:p>
          <a:p>
            <a:pPr marL="457200" indent="-457200">
              <a:lnSpc>
                <a:spcPct val="120000"/>
              </a:lnSpc>
              <a:spcBef>
                <a:spcPts val="0"/>
              </a:spcBef>
              <a:spcAft>
                <a:spcPts val="600"/>
              </a:spcAft>
              <a:buFont typeface="Wingdings" pitchFamily="2" charset="2"/>
              <a:buChar char="§"/>
            </a:pPr>
            <a:r>
              <a:rPr lang="en-GB" sz="7200" b="1" dirty="0" err="1">
                <a:solidFill>
                  <a:schemeClr val="tx2">
                    <a:lumMod val="50000"/>
                  </a:schemeClr>
                </a:solidFill>
                <a:latin typeface="Calibri" pitchFamily="34" charset="0"/>
              </a:rPr>
              <a:t>kontrollieren</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sie</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ständig</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ihren</a:t>
            </a:r>
            <a:r>
              <a:rPr lang="en-GB" sz="7200" dirty="0">
                <a:solidFill>
                  <a:schemeClr val="tx2">
                    <a:lumMod val="50000"/>
                  </a:schemeClr>
                </a:solidFill>
                <a:latin typeface="Calibri" pitchFamily="34" charset="0"/>
              </a:rPr>
              <a:t> </a:t>
            </a:r>
            <a:r>
              <a:rPr lang="en-GB" sz="7200" b="1" dirty="0" err="1">
                <a:solidFill>
                  <a:schemeClr val="tx2">
                    <a:lumMod val="50000"/>
                  </a:schemeClr>
                </a:solidFill>
                <a:latin typeface="Calibri" pitchFamily="34" charset="0"/>
              </a:rPr>
              <a:t>Lernprozess</a:t>
            </a:r>
            <a:r>
              <a:rPr lang="en-GB" sz="7200" b="1" dirty="0">
                <a:solidFill>
                  <a:schemeClr val="tx2">
                    <a:lumMod val="50000"/>
                  </a:schemeClr>
                </a:solidFill>
                <a:latin typeface="Calibri" pitchFamily="34" charset="0"/>
              </a:rPr>
              <a:t>:</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Verstehe</a:t>
            </a:r>
            <a:r>
              <a:rPr lang="en-GB" sz="7200" dirty="0">
                <a:solidFill>
                  <a:schemeClr val="tx2">
                    <a:lumMod val="50000"/>
                  </a:schemeClr>
                </a:solidFill>
                <a:latin typeface="Calibri" pitchFamily="34" charset="0"/>
              </a:rPr>
              <a:t> ich das? </a:t>
            </a:r>
            <a:r>
              <a:rPr lang="en-GB" sz="7200" dirty="0" err="1">
                <a:solidFill>
                  <a:schemeClr val="tx2">
                    <a:lumMod val="50000"/>
                  </a:schemeClr>
                </a:solidFill>
                <a:latin typeface="Calibri" pitchFamily="34" charset="0"/>
              </a:rPr>
              <a:t>Sollte</a:t>
            </a:r>
            <a:r>
              <a:rPr lang="en-GB" sz="7200" dirty="0">
                <a:solidFill>
                  <a:schemeClr val="tx2">
                    <a:lumMod val="50000"/>
                  </a:schemeClr>
                </a:solidFill>
                <a:latin typeface="Calibri" pitchFamily="34" charset="0"/>
              </a:rPr>
              <a:t> ich das </a:t>
            </a:r>
            <a:r>
              <a:rPr lang="en-GB" sz="7200" dirty="0" err="1">
                <a:solidFill>
                  <a:schemeClr val="tx2">
                    <a:lumMod val="50000"/>
                  </a:schemeClr>
                </a:solidFill>
                <a:latin typeface="Calibri" pitchFamily="34" charset="0"/>
              </a:rPr>
              <a:t>aufschreiben</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Macht</a:t>
            </a:r>
            <a:r>
              <a:rPr lang="en-GB" sz="7200" dirty="0">
                <a:solidFill>
                  <a:schemeClr val="tx2">
                    <a:lumMod val="50000"/>
                  </a:schemeClr>
                </a:solidFill>
                <a:latin typeface="Calibri" pitchFamily="34" charset="0"/>
              </a:rPr>
              <a:t>  der Autor den </a:t>
            </a:r>
            <a:r>
              <a:rPr lang="en-GB" sz="7200" dirty="0" err="1">
                <a:solidFill>
                  <a:schemeClr val="tx2">
                    <a:lumMod val="50000"/>
                  </a:schemeClr>
                </a:solidFill>
                <a:latin typeface="Calibri" pitchFamily="34" charset="0"/>
              </a:rPr>
              <a:t>Inhalt</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klar</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genug</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verständlich</a:t>
            </a:r>
            <a:r>
              <a:rPr lang="en-GB" sz="7200" dirty="0">
                <a:solidFill>
                  <a:schemeClr val="tx2">
                    <a:lumMod val="50000"/>
                  </a:schemeClr>
                </a:solidFill>
                <a:latin typeface="Calibri" pitchFamily="34" charset="0"/>
              </a:rPr>
              <a:t>? Oder </a:t>
            </a:r>
            <a:r>
              <a:rPr lang="en-GB" sz="7200" dirty="0" err="1">
                <a:solidFill>
                  <a:schemeClr val="tx2">
                    <a:lumMod val="50000"/>
                  </a:schemeClr>
                </a:solidFill>
                <a:latin typeface="Calibri" pitchFamily="34" charset="0"/>
              </a:rPr>
              <a:t>brauche</a:t>
            </a:r>
            <a:r>
              <a:rPr lang="en-GB" sz="7200" dirty="0">
                <a:solidFill>
                  <a:schemeClr val="tx2">
                    <a:lumMod val="50000"/>
                  </a:schemeClr>
                </a:solidFill>
                <a:latin typeface="Calibri" pitchFamily="34" charset="0"/>
              </a:rPr>
              <a:t> ich </a:t>
            </a:r>
            <a:r>
              <a:rPr lang="en-GB" sz="7200" dirty="0" err="1">
                <a:solidFill>
                  <a:schemeClr val="tx2">
                    <a:lumMod val="50000"/>
                  </a:schemeClr>
                </a:solidFill>
                <a:latin typeface="Calibri" pitchFamily="34" charset="0"/>
              </a:rPr>
              <a:t>weitere</a:t>
            </a:r>
            <a:r>
              <a:rPr lang="en-GB" sz="7200" dirty="0">
                <a:solidFill>
                  <a:schemeClr val="tx2">
                    <a:lumMod val="50000"/>
                  </a:schemeClr>
                </a:solidFill>
                <a:latin typeface="Calibri" pitchFamily="34" charset="0"/>
              </a:rPr>
              <a:t> </a:t>
            </a:r>
            <a:r>
              <a:rPr lang="en-GB" sz="7200" dirty="0" err="1">
                <a:solidFill>
                  <a:schemeClr val="tx2">
                    <a:lumMod val="50000"/>
                  </a:schemeClr>
                </a:solidFill>
                <a:latin typeface="Calibri" pitchFamily="34" charset="0"/>
              </a:rPr>
              <a:t>Informationen</a:t>
            </a:r>
            <a:r>
              <a:rPr lang="en-GB" sz="7200" dirty="0">
                <a:solidFill>
                  <a:schemeClr val="tx2">
                    <a:lumMod val="50000"/>
                  </a:schemeClr>
                </a:solidFill>
                <a:latin typeface="Calibri" pitchFamily="34" charset="0"/>
              </a:rPr>
              <a:t>? </a:t>
            </a:r>
          </a:p>
          <a:p>
            <a:pPr>
              <a:lnSpc>
                <a:spcPct val="120000"/>
              </a:lnSpc>
              <a:spcBef>
                <a:spcPts val="0"/>
              </a:spcBef>
              <a:spcAft>
                <a:spcPts val="600"/>
              </a:spcAft>
            </a:pPr>
            <a:endParaRPr lang="en-GB" sz="7200" dirty="0">
              <a:solidFill>
                <a:schemeClr val="tx2">
                  <a:lumMod val="50000"/>
                </a:schemeClr>
              </a:solidFill>
              <a:latin typeface="Calibri" pitchFamily="34" charset="0"/>
            </a:endParaRPr>
          </a:p>
          <a:p>
            <a:pPr marL="0" indent="0">
              <a:lnSpc>
                <a:spcPct val="120000"/>
              </a:lnSpc>
              <a:spcBef>
                <a:spcPts val="0"/>
              </a:spcBef>
              <a:spcAft>
                <a:spcPts val="600"/>
              </a:spcAft>
              <a:buNone/>
            </a:pPr>
            <a:r>
              <a:rPr lang="en-GB" sz="5600" dirty="0">
                <a:solidFill>
                  <a:schemeClr val="tx2">
                    <a:lumMod val="50000"/>
                  </a:schemeClr>
                </a:solidFill>
                <a:latin typeface="Calibri" pitchFamily="34" charset="0"/>
              </a:rPr>
              <a:t>(C. Santa et al., Project CRISS 2012, S. 6)</a:t>
            </a:r>
          </a:p>
          <a:p>
            <a:pPr marL="0" indent="0">
              <a:buNone/>
            </a:pPr>
            <a:endParaRPr lang="de-DE" dirty="0"/>
          </a:p>
        </p:txBody>
      </p:sp>
      <p:sp>
        <p:nvSpPr>
          <p:cNvPr id="3" name="Titel 2">
            <a:extLst>
              <a:ext uri="{FF2B5EF4-FFF2-40B4-BE49-F238E27FC236}">
                <a16:creationId xmlns:a16="http://schemas.microsoft.com/office/drawing/2014/main" id="{3B4D63BF-017B-9A44-B14F-CA2C5AE44223}"/>
              </a:ext>
            </a:extLst>
          </p:cNvPr>
          <p:cNvSpPr>
            <a:spLocks noGrp="1"/>
          </p:cNvSpPr>
          <p:nvPr>
            <p:ph type="title"/>
          </p:nvPr>
        </p:nvSpPr>
        <p:spPr/>
        <p:txBody>
          <a:bodyPr>
            <a:normAutofit fontScale="90000"/>
          </a:bodyPr>
          <a:lstStyle/>
          <a:p>
            <a:r>
              <a:rPr lang="de-DE" b="1" dirty="0"/>
              <a:t>Metakognition: (Nach-)Denken über das Denken</a:t>
            </a:r>
          </a:p>
        </p:txBody>
      </p:sp>
      <p:pic>
        <p:nvPicPr>
          <p:cNvPr id="5" name="Inhaltsplatzhalter 6">
            <a:extLst>
              <a:ext uri="{FF2B5EF4-FFF2-40B4-BE49-F238E27FC236}">
                <a16:creationId xmlns:a16="http://schemas.microsoft.com/office/drawing/2014/main" id="{0EF97C26-C921-804C-9E07-2E9F41E2C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9160" y="1268760"/>
            <a:ext cx="3814293" cy="4103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feld 5">
            <a:extLst>
              <a:ext uri="{FF2B5EF4-FFF2-40B4-BE49-F238E27FC236}">
                <a16:creationId xmlns:a16="http://schemas.microsoft.com/office/drawing/2014/main" id="{7819AA22-D029-1440-A375-4B50C9D81B72}"/>
              </a:ext>
            </a:extLst>
          </p:cNvPr>
          <p:cNvSpPr txBox="1"/>
          <p:nvPr/>
        </p:nvSpPr>
        <p:spPr>
          <a:xfrm>
            <a:off x="4788024" y="5570699"/>
            <a:ext cx="3744416" cy="723275"/>
          </a:xfrm>
          <a:prstGeom prst="rect">
            <a:avLst/>
          </a:prstGeom>
          <a:noFill/>
        </p:spPr>
        <p:txBody>
          <a:bodyPr wrap="square" rtlCol="0">
            <a:spAutoFit/>
          </a:bodyPr>
          <a:lstStyle/>
          <a:p>
            <a:pPr>
              <a:spcAft>
                <a:spcPts val="600"/>
              </a:spcAft>
            </a:pPr>
            <a:r>
              <a:rPr lang="de-DE" dirty="0">
                <a:ea typeface="Calibri"/>
                <a:cs typeface="Times New Roman"/>
              </a:rPr>
              <a:t>© SAMTAK, National Reading </a:t>
            </a:r>
            <a:r>
              <a:rPr lang="de-DE" dirty="0" err="1">
                <a:ea typeface="Calibri"/>
                <a:cs typeface="Times New Roman"/>
              </a:rPr>
              <a:t>Centre</a:t>
            </a:r>
            <a:r>
              <a:rPr lang="de-DE" dirty="0">
                <a:ea typeface="Calibri"/>
                <a:cs typeface="Times New Roman"/>
              </a:rPr>
              <a:t>, </a:t>
            </a:r>
          </a:p>
          <a:p>
            <a:pPr>
              <a:spcAft>
                <a:spcPts val="600"/>
              </a:spcAft>
            </a:pPr>
            <a:r>
              <a:rPr lang="de-DE" dirty="0">
                <a:ea typeface="Calibri"/>
                <a:cs typeface="Times New Roman"/>
              </a:rPr>
              <a:t>University </a:t>
            </a:r>
            <a:r>
              <a:rPr lang="de-DE" dirty="0" err="1">
                <a:ea typeface="Calibri"/>
                <a:cs typeface="Times New Roman"/>
              </a:rPr>
              <a:t>of</a:t>
            </a:r>
            <a:r>
              <a:rPr lang="de-DE" dirty="0">
                <a:ea typeface="Calibri"/>
                <a:cs typeface="Times New Roman"/>
              </a:rPr>
              <a:t> Stavanger</a:t>
            </a:r>
            <a:endParaRPr lang="de-DE" i="1" dirty="0"/>
          </a:p>
        </p:txBody>
      </p:sp>
    </p:spTree>
    <p:extLst>
      <p:ext uri="{BB962C8B-B14F-4D97-AF65-F5344CB8AC3E}">
        <p14:creationId xmlns:p14="http://schemas.microsoft.com/office/powerpoint/2010/main" val="87123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884FF28-F1FB-8941-B03D-3DA71C34E59E}"/>
              </a:ext>
            </a:extLst>
          </p:cNvPr>
          <p:cNvSpPr>
            <a:spLocks noGrp="1"/>
          </p:cNvSpPr>
          <p:nvPr>
            <p:ph type="body" sz="quarter" idx="13"/>
          </p:nvPr>
        </p:nvSpPr>
        <p:spPr/>
        <p:txBody>
          <a:bodyPr>
            <a:normAutofit fontScale="92500" lnSpcReduction="20000"/>
          </a:bodyPr>
          <a:lstStyle/>
          <a:p>
            <a:pPr lvl="0">
              <a:spcAft>
                <a:spcPts val="1200"/>
              </a:spcAft>
            </a:pPr>
            <a:r>
              <a:rPr lang="de-DE" dirty="0"/>
              <a:t>Schauen Sie sich das Diagramm auf AB1, S. 2 genau an und versuchen Sie zunächst selbst, es zu verstehen. </a:t>
            </a:r>
          </a:p>
          <a:p>
            <a:pPr>
              <a:spcAft>
                <a:spcPts val="1200"/>
              </a:spcAft>
            </a:pPr>
            <a:r>
              <a:rPr lang="de-DE" dirty="0"/>
              <a:t>Lesen Sie dann die beiden Lautdenk-Protokolle (= TAPs) von zwei Lernenden (S. 3 f.), die dieses Diagramm zu entschlüsseln versuchen. Markieren Sie die Lernstrategien, die beide </a:t>
            </a:r>
            <a:r>
              <a:rPr lang="de-DE" dirty="0" err="1"/>
              <a:t>SuS</a:t>
            </a:r>
            <a:r>
              <a:rPr lang="de-DE" dirty="0"/>
              <a:t> verwenden, z.B. durch Unterstreichung.</a:t>
            </a:r>
          </a:p>
          <a:p>
            <a:pPr marL="0" indent="0" algn="r">
              <a:spcAft>
                <a:spcPts val="1200"/>
              </a:spcAft>
              <a:buNone/>
            </a:pPr>
            <a:r>
              <a:rPr lang="de-DE" dirty="0"/>
              <a:t>(20 Min.) </a:t>
            </a:r>
          </a:p>
        </p:txBody>
      </p:sp>
      <p:sp>
        <p:nvSpPr>
          <p:cNvPr id="3" name="Titel 2">
            <a:extLst>
              <a:ext uri="{FF2B5EF4-FFF2-40B4-BE49-F238E27FC236}">
                <a16:creationId xmlns:a16="http://schemas.microsoft.com/office/drawing/2014/main" id="{F939F200-7A99-D14B-8FC8-DA3D3FA8A86B}"/>
              </a:ext>
            </a:extLst>
          </p:cNvPr>
          <p:cNvSpPr>
            <a:spLocks noGrp="1"/>
          </p:cNvSpPr>
          <p:nvPr>
            <p:ph type="title"/>
          </p:nvPr>
        </p:nvSpPr>
        <p:spPr/>
        <p:txBody>
          <a:bodyPr>
            <a:normAutofit/>
          </a:bodyPr>
          <a:lstStyle/>
          <a:p>
            <a:r>
              <a:rPr lang="de-DE" b="1" dirty="0"/>
              <a:t>Aufgabe zur Einführung (Einzelarbeit)</a:t>
            </a:r>
          </a:p>
        </p:txBody>
      </p:sp>
    </p:spTree>
    <p:extLst>
      <p:ext uri="{BB962C8B-B14F-4D97-AF65-F5344CB8AC3E}">
        <p14:creationId xmlns:p14="http://schemas.microsoft.com/office/powerpoint/2010/main" val="13352021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2227</Words>
  <Application>Microsoft Macintosh PowerPoint</Application>
  <PresentationFormat>Bildschirmpräsentation (4:3)</PresentationFormat>
  <Paragraphs>194</Paragraphs>
  <Slides>23</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Avenir Next</vt:lpstr>
      <vt:lpstr>Calibri</vt:lpstr>
      <vt:lpstr>Wingdings</vt:lpstr>
      <vt:lpstr>Larissa</vt:lpstr>
      <vt:lpstr>Modul 2: BaCuLit – Grundlagen der Unterrichtsplanung Block 1: Erstes Prinzip der Unterrichtsplanung: Metakognition</vt:lpstr>
      <vt:lpstr>PowerPoint-Präsentation</vt:lpstr>
      <vt:lpstr>PowerPoint-Präsentation</vt:lpstr>
      <vt:lpstr>Modul 2: Grundlagen der Unterrichtsplanung nach BaCuLit</vt:lpstr>
      <vt:lpstr>Inhalte dieses Modulblocks</vt:lpstr>
      <vt:lpstr>PowerPoint-Präsentation</vt:lpstr>
      <vt:lpstr>Worin liegt der Unterschied zwischen Kognition und Metakognition? </vt:lpstr>
      <vt:lpstr>Metakognition: (Nach-)Denken über das Denken</vt:lpstr>
      <vt:lpstr>Aufgabe zur Einführung (Einzelarbeit)</vt:lpstr>
      <vt:lpstr>Aufgabe zur Einführung (Partnerarbeit)</vt:lpstr>
      <vt:lpstr>Die „Neue Didaktik“ von A. und R. Kaiser et al.: Systematische Integration von METAKOGNITION in die Bildungsarbeit </vt:lpstr>
      <vt:lpstr>Forschungsergebnisse zu Metakognition </vt:lpstr>
      <vt:lpstr>  Kognition vs. Metakognition</vt:lpstr>
      <vt:lpstr>Unterschiede zwischen Kognition und Metakognition</vt:lpstr>
      <vt:lpstr>PowerPoint-Präsentation</vt:lpstr>
      <vt:lpstr>Metakognitive Strategien</vt:lpstr>
      <vt:lpstr>Exekutive und deklarative Aspekte von Metakognition</vt:lpstr>
      <vt:lpstr>Deklarative Aspekte von Metakognition – Beispiel Strategiewissen (kognitive Strategien)</vt:lpstr>
      <vt:lpstr>PowerPoint-Präsentation</vt:lpstr>
      <vt:lpstr>Zentrales Element exekutiver Metakognition:  Lautes Denken</vt:lpstr>
      <vt:lpstr>Metakognitive Reflexions-Techniken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162</cp:revision>
  <cp:lastPrinted>2018-08-17T13:39:57Z</cp:lastPrinted>
  <dcterms:created xsi:type="dcterms:W3CDTF">2016-11-02T10:00:14Z</dcterms:created>
  <dcterms:modified xsi:type="dcterms:W3CDTF">2022-09-09T15:00:53Z</dcterms:modified>
</cp:coreProperties>
</file>