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75" r:id="rId2"/>
    <p:sldId id="458" r:id="rId3"/>
    <p:sldId id="459" r:id="rId4"/>
    <p:sldId id="447" r:id="rId5"/>
    <p:sldId id="477" r:id="rId6"/>
    <p:sldId id="478" r:id="rId7"/>
    <p:sldId id="387" r:id="rId8"/>
    <p:sldId id="388" r:id="rId9"/>
    <p:sldId id="389" r:id="rId10"/>
    <p:sldId id="390" r:id="rId11"/>
    <p:sldId id="391" r:id="rId12"/>
    <p:sldId id="392" r:id="rId13"/>
    <p:sldId id="394" r:id="rId14"/>
    <p:sldId id="396" r:id="rId15"/>
    <p:sldId id="397" r:id="rId16"/>
    <p:sldId id="398" r:id="rId17"/>
    <p:sldId id="400" r:id="rId18"/>
    <p:sldId id="448" r:id="rId19"/>
    <p:sldId id="479" r:id="rId20"/>
    <p:sldId id="403" r:id="rId21"/>
    <p:sldId id="405" r:id="rId22"/>
    <p:sldId id="406" r:id="rId23"/>
    <p:sldId id="371" r:id="rId24"/>
    <p:sldId id="372" r:id="rId25"/>
    <p:sldId id="370" r:id="rId26"/>
    <p:sldId id="407" r:id="rId27"/>
    <p:sldId id="408" r:id="rId28"/>
    <p:sldId id="410" r:id="rId29"/>
    <p:sldId id="411" r:id="rId30"/>
    <p:sldId id="414" r:id="rId31"/>
    <p:sldId id="415" r:id="rId32"/>
    <p:sldId id="423" r:id="rId33"/>
    <p:sldId id="418" r:id="rId34"/>
    <p:sldId id="417" r:id="rId35"/>
    <p:sldId id="419" r:id="rId36"/>
    <p:sldId id="421" r:id="rId37"/>
    <p:sldId id="366" r:id="rId38"/>
    <p:sldId id="369" r:id="rId39"/>
    <p:sldId id="480"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5455" autoAdjust="0"/>
  </p:normalViewPr>
  <p:slideViewPr>
    <p:cSldViewPr>
      <p:cViewPr varScale="1">
        <p:scale>
          <a:sx n="104" d="100"/>
          <a:sy n="104" d="100"/>
        </p:scale>
        <p:origin x="1784"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a:t>
          </a:r>
          <a:r>
            <a:rPr kumimoji="0" lang="de-DE" sz="1800" b="0" i="0" u="none" strike="noStrike" cap="none" spc="0" normalizeH="0" baseline="0" noProof="0">
              <a:ln/>
              <a:effectLst/>
              <a:uLnTx/>
              <a:uFillTx/>
              <a:latin typeface="Calibri"/>
              <a:ea typeface="+mn-ea"/>
              <a:cs typeface="+mn-cs"/>
            </a:rPr>
            <a:t>) Diagnostik &amp; </a:t>
          </a:r>
          <a:r>
            <a:rPr kumimoji="0" lang="de-DE" sz="1800" b="0" i="0" u="none" strike="noStrike" cap="none" spc="0" normalizeH="0" baseline="0" noProof="0" dirty="0">
              <a:ln/>
              <a:effectLst/>
              <a:uLnTx/>
              <a:uFillTx/>
              <a:latin typeface="Calibri"/>
              <a:ea typeface="+mn-ea"/>
              <a:cs typeface="+mn-cs"/>
            </a:rPr>
            <a:t>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pt>
    <dgm:pt modelId="{8AD64ADA-A9C3-48CE-8347-ED667CE16ED6}" type="pres">
      <dgm:prSet presAssocID="{2428A602-06FE-42D3-BE26-40116D2485D3}" presName="sibTransFirstNode" presStyleLbl="bgShp" presStyleIdx="0" presStyleCnt="1"/>
      <dgm:spPr/>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a:xfrm>
          <a:off x="5106577" y="864103"/>
          <a:ext cx="2232001" cy="649812"/>
        </a:xfrm>
        <a:prstGeom prst="roundRect">
          <a:avLst/>
        </a:prstGeom>
      </dgm:spPr>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a:xfrm>
          <a:off x="5328593" y="2808315"/>
          <a:ext cx="2232001" cy="649812"/>
        </a:xfrm>
        <a:prstGeom prst="roundRect">
          <a:avLst/>
        </a:prstGeom>
      </dgm:spPr>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pt>
  </dgm:ptLst>
  <dgm:cxnLst>
    <dgm:cxn modelId="{A5EB8302-4EEC-445D-A038-C07469EE164B}" type="presOf" srcId="{95058CA7-3F8A-4A70-A4B0-8C84D1FBE683}" destId="{46741B13-0897-40C2-8F2B-9BB5AA3049AA}" srcOrd="0" destOrd="0" presId="urn:microsoft.com/office/officeart/2005/8/layout/cycle3"/>
    <dgm:cxn modelId="{989D1703-94FA-497C-808E-8A664BF65991}" type="presOf" srcId="{1D414591-4D4E-4098-B6A6-8FF1D056C587}" destId="{0B8155CE-6EE0-4AF4-894D-E04F676935EB}"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CAD14C0C-E3B4-4665-9616-DA2F85BA1F70}" type="presOf" srcId="{EC5CD961-98FB-407D-96DD-CF008BA5F855}" destId="{E822C1D9-1126-4C86-AF63-B48D0FF35DD5}"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0C44D43A-241F-4463-A6D7-778C52B3BF9F}" srcId="{8B09D1DF-D6FB-4621-9DC3-BEEBE96FC6AE}" destId="{26F96612-148D-4395-841B-DC7EBDFA13B7}" srcOrd="8" destOrd="0" parTransId="{0E524B3C-3F15-4E0E-ABE0-399CF3AF7951}" sibTransId="{7A2D6429-5600-4965-BF95-B8924406D236}"/>
    <dgm:cxn modelId="{69F6EF5E-0CCA-46FC-9B13-77745E2933E7}" type="presOf" srcId="{2428A602-06FE-42D3-BE26-40116D2485D3}" destId="{8AD64ADA-A9C3-48CE-8347-ED667CE16ED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AA8C7079-4EB9-44A2-8C6D-4601677CE8B1}" type="presOf" srcId="{96EF904B-6F14-4E9C-9C96-60B837C8B7CA}" destId="{134C7451-639C-4FBE-AA6F-5299AC7B02C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688EEF8E-17F6-43A8-B491-F99B1A3694A3}" srcId="{8B09D1DF-D6FB-4621-9DC3-BEEBE96FC6AE}" destId="{AC2F5B03-A634-4632-87F1-5CD8E1748A58}" srcOrd="2" destOrd="0" parTransId="{EE61993C-F706-4B63-85B8-C92913F9A54C}" sibTransId="{FF6A5952-1E3C-49E4-B330-09D9FFDCF1F5}"/>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8311FDA-1335-4967-91DD-A89D6FDC4C39}" type="presOf" srcId="{82678BDB-58C2-4E1A-BFC7-810F1F3BEEB1}" destId="{B0D3CCDC-C10B-47A8-B946-1A43B4312188}"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F6B4D-91E6-224D-BE34-F996063BAF6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7DF36F74-3F6B-7545-9FA9-C4B295CD57E7}">
      <dgm:prSet phldrT="[Text]" custT="1"/>
      <dgm:spPr/>
      <dgm:t>
        <a:bodyPr/>
        <a:lstStyle/>
        <a:p>
          <a:r>
            <a:rPr lang="de-DE" sz="3600" b="1" dirty="0"/>
            <a:t>Block 1</a:t>
          </a:r>
          <a:endParaRPr lang="de-DE" sz="3600" dirty="0"/>
        </a:p>
      </dgm:t>
    </dgm:pt>
    <dgm:pt modelId="{39147B01-4F14-D548-9F99-7F462087EB1F}" type="parTrans" cxnId="{6C133003-C52D-5C46-8895-075DCAE4B4C5}">
      <dgm:prSet/>
      <dgm:spPr/>
      <dgm:t>
        <a:bodyPr/>
        <a:lstStyle/>
        <a:p>
          <a:endParaRPr lang="de-DE"/>
        </a:p>
      </dgm:t>
    </dgm:pt>
    <dgm:pt modelId="{7E356809-7100-ED45-B1BE-B2E3ED769F03}" type="sibTrans" cxnId="{6C133003-C52D-5C46-8895-075DCAE4B4C5}">
      <dgm:prSet/>
      <dgm:spPr/>
      <dgm:t>
        <a:bodyPr/>
        <a:lstStyle/>
        <a:p>
          <a:endParaRPr lang="de-DE"/>
        </a:p>
      </dgm:t>
    </dgm:pt>
    <dgm:pt modelId="{7A4E442D-B871-8244-8674-9578D4B7EE84}">
      <dgm:prSet phldrT="[Text]"/>
      <dgm:spPr/>
      <dgm:t>
        <a:bodyPr/>
        <a:lstStyle/>
        <a:p>
          <a:pPr>
            <a:buFont typeface="Arial" panose="020B0604020202020204" pitchFamily="34" charset="0"/>
            <a:buChar char="•"/>
          </a:pPr>
          <a:r>
            <a:rPr lang="de-DE" b="1" i="1" dirty="0"/>
            <a:t>Lese- und Schreibkompetenzen als Grundlage fachlichen Lernens in allen Unterrichtsfächern</a:t>
          </a:r>
          <a:endParaRPr lang="de-DE" i="1" dirty="0"/>
        </a:p>
      </dgm:t>
    </dgm:pt>
    <dgm:pt modelId="{F8E676FB-E2FC-BF40-8DE1-71EBC5D59DB1}" type="parTrans" cxnId="{2E337171-96F7-7946-84B7-2A309C0114C5}">
      <dgm:prSet/>
      <dgm:spPr/>
      <dgm:t>
        <a:bodyPr/>
        <a:lstStyle/>
        <a:p>
          <a:endParaRPr lang="de-DE"/>
        </a:p>
      </dgm:t>
    </dgm:pt>
    <dgm:pt modelId="{DA9426DD-0E16-F04A-B0F8-46AA694333D1}" type="sibTrans" cxnId="{2E337171-96F7-7946-84B7-2A309C0114C5}">
      <dgm:prSet/>
      <dgm:spPr/>
      <dgm:t>
        <a:bodyPr/>
        <a:lstStyle/>
        <a:p>
          <a:endParaRPr lang="de-DE"/>
        </a:p>
      </dgm:t>
    </dgm:pt>
    <dgm:pt modelId="{7701FADD-70E0-B74E-A446-5C1D2BBBF74E}">
      <dgm:prSet phldrT="[Text]" custT="1"/>
      <dgm:spPr/>
      <dgm:t>
        <a:bodyPr/>
        <a:lstStyle/>
        <a:p>
          <a:r>
            <a:rPr lang="de-DE" sz="3600" b="1" dirty="0"/>
            <a:t>Block 2</a:t>
          </a:r>
          <a:endParaRPr lang="de-DE" sz="3600" dirty="0"/>
        </a:p>
      </dgm:t>
    </dgm:pt>
    <dgm:pt modelId="{DDEAA9E0-EE79-7E47-B246-2EC357BEE7AB}" type="parTrans" cxnId="{990890C6-669A-C742-85D0-5F11A38F9DDC}">
      <dgm:prSet/>
      <dgm:spPr/>
      <dgm:t>
        <a:bodyPr/>
        <a:lstStyle/>
        <a:p>
          <a:endParaRPr lang="de-DE"/>
        </a:p>
      </dgm:t>
    </dgm:pt>
    <dgm:pt modelId="{37EF58B5-3CB3-F14B-8E61-B11BA7A58957}" type="sibTrans" cxnId="{990890C6-669A-C742-85D0-5F11A38F9DDC}">
      <dgm:prSet/>
      <dgm:spPr/>
      <dgm:t>
        <a:bodyPr/>
        <a:lstStyle/>
        <a:p>
          <a:endParaRPr lang="de-DE"/>
        </a:p>
      </dgm:t>
    </dgm:pt>
    <dgm:pt modelId="{976B1EF7-5289-B14D-A303-B4DA11D6B3FE}">
      <dgm:prSet phldrT="[Text]"/>
      <dgm:spPr/>
      <dgm:t>
        <a:bodyPr/>
        <a:lstStyle/>
        <a:p>
          <a:r>
            <a:rPr lang="de-DE" b="1" i="1" dirty="0">
              <a:solidFill>
                <a:srgbClr val="C00000"/>
              </a:solidFill>
            </a:rPr>
            <a:t>Wie kann die Lesesozialisation von Kindern und Jugendlichen gelingen? </a:t>
          </a:r>
          <a:endParaRPr lang="de-DE" i="1" dirty="0">
            <a:solidFill>
              <a:srgbClr val="C00000"/>
            </a:solidFill>
          </a:endParaRPr>
        </a:p>
      </dgm:t>
    </dgm:pt>
    <dgm:pt modelId="{074FA512-5F53-AB42-A506-BF95B545F0BC}" type="parTrans" cxnId="{2DB8B8B1-0141-4244-A742-FD7A73169C26}">
      <dgm:prSet/>
      <dgm:spPr/>
      <dgm:t>
        <a:bodyPr/>
        <a:lstStyle/>
        <a:p>
          <a:endParaRPr lang="de-DE"/>
        </a:p>
      </dgm:t>
    </dgm:pt>
    <dgm:pt modelId="{B6215FB9-EA47-7249-89C1-5341E0793311}" type="sibTrans" cxnId="{2DB8B8B1-0141-4244-A742-FD7A73169C26}">
      <dgm:prSet/>
      <dgm:spPr/>
      <dgm:t>
        <a:bodyPr/>
        <a:lstStyle/>
        <a:p>
          <a:endParaRPr lang="de-DE"/>
        </a:p>
      </dgm:t>
    </dgm:pt>
    <dgm:pt modelId="{BE190BC2-84B8-5C4F-A2A6-D889ABABD715}">
      <dgm:prSet phldrT="[Text]"/>
      <dgm:spPr/>
      <dgm:t>
        <a:bodyPr/>
        <a:lstStyle/>
        <a:p>
          <a:r>
            <a:rPr lang="de-DE" b="1" i="1" dirty="0">
              <a:solidFill>
                <a:srgbClr val="C00000"/>
              </a:solidFill>
            </a:rPr>
            <a:t>Die eigene Lesebiografie (als Lehrkraft) schreiben und reflektieren.</a:t>
          </a:r>
          <a:endParaRPr lang="de-DE" i="1" dirty="0">
            <a:solidFill>
              <a:srgbClr val="C00000"/>
            </a:solidFill>
          </a:endParaRPr>
        </a:p>
      </dgm:t>
    </dgm:pt>
    <dgm:pt modelId="{A4AA4A24-CE80-E74B-B8A7-A98CC5B3BBC6}" type="parTrans" cxnId="{8F8C55B0-8696-DE49-B65B-57CBA21258A4}">
      <dgm:prSet/>
      <dgm:spPr/>
      <dgm:t>
        <a:bodyPr/>
        <a:lstStyle/>
        <a:p>
          <a:endParaRPr lang="de-DE"/>
        </a:p>
      </dgm:t>
    </dgm:pt>
    <dgm:pt modelId="{3F35B7ED-41B1-4D45-8417-48935AF33DE7}" type="sibTrans" cxnId="{8F8C55B0-8696-DE49-B65B-57CBA21258A4}">
      <dgm:prSet/>
      <dgm:spPr/>
      <dgm:t>
        <a:bodyPr/>
        <a:lstStyle/>
        <a:p>
          <a:endParaRPr lang="de-DE"/>
        </a:p>
      </dgm:t>
    </dgm:pt>
    <dgm:pt modelId="{ECB66E9C-8557-C14C-8472-58D7FB911000}" type="pres">
      <dgm:prSet presAssocID="{163F6B4D-91E6-224D-BE34-F996063BAF6F}" presName="Name0" presStyleCnt="0">
        <dgm:presLayoutVars>
          <dgm:dir/>
          <dgm:animLvl val="lvl"/>
          <dgm:resizeHandles val="exact"/>
        </dgm:presLayoutVars>
      </dgm:prSet>
      <dgm:spPr/>
    </dgm:pt>
    <dgm:pt modelId="{3CA8D9E4-61BB-904A-B5BB-9395734E424D}" type="pres">
      <dgm:prSet presAssocID="{7DF36F74-3F6B-7545-9FA9-C4B295CD57E7}" presName="linNode" presStyleCnt="0"/>
      <dgm:spPr/>
    </dgm:pt>
    <dgm:pt modelId="{A4822C61-B704-8F47-802F-D47058D89FD0}" type="pres">
      <dgm:prSet presAssocID="{7DF36F74-3F6B-7545-9FA9-C4B295CD57E7}" presName="parentText" presStyleLbl="node1" presStyleIdx="0" presStyleCnt="2">
        <dgm:presLayoutVars>
          <dgm:chMax val="1"/>
          <dgm:bulletEnabled val="1"/>
        </dgm:presLayoutVars>
      </dgm:prSet>
      <dgm:spPr/>
    </dgm:pt>
    <dgm:pt modelId="{689A60FB-A17B-864B-B2C6-1D0A3CFFE3BF}" type="pres">
      <dgm:prSet presAssocID="{7DF36F74-3F6B-7545-9FA9-C4B295CD57E7}" presName="descendantText" presStyleLbl="alignAccFollowNode1" presStyleIdx="0" presStyleCnt="2">
        <dgm:presLayoutVars>
          <dgm:bulletEnabled val="1"/>
        </dgm:presLayoutVars>
      </dgm:prSet>
      <dgm:spPr/>
    </dgm:pt>
    <dgm:pt modelId="{282985E3-27C5-E244-95A1-25E584EEF2E7}" type="pres">
      <dgm:prSet presAssocID="{7E356809-7100-ED45-B1BE-B2E3ED769F03}" presName="sp" presStyleCnt="0"/>
      <dgm:spPr/>
    </dgm:pt>
    <dgm:pt modelId="{E18B63C6-FE99-9540-94DE-501D3F414333}" type="pres">
      <dgm:prSet presAssocID="{7701FADD-70E0-B74E-A446-5C1D2BBBF74E}" presName="linNode" presStyleCnt="0"/>
      <dgm:spPr/>
    </dgm:pt>
    <dgm:pt modelId="{3A9EA753-4703-014D-83E1-52F8B1154924}" type="pres">
      <dgm:prSet presAssocID="{7701FADD-70E0-B74E-A446-5C1D2BBBF74E}" presName="parentText" presStyleLbl="node1" presStyleIdx="1" presStyleCnt="2">
        <dgm:presLayoutVars>
          <dgm:chMax val="1"/>
          <dgm:bulletEnabled val="1"/>
        </dgm:presLayoutVars>
      </dgm:prSet>
      <dgm:spPr/>
    </dgm:pt>
    <dgm:pt modelId="{04A00B4B-B520-2748-8509-41D326B0515F}" type="pres">
      <dgm:prSet presAssocID="{7701FADD-70E0-B74E-A446-5C1D2BBBF74E}" presName="descendantText" presStyleLbl="alignAccFollowNode1" presStyleIdx="1" presStyleCnt="2" custLinFactNeighborX="-1969" custLinFactNeighborY="3376">
        <dgm:presLayoutVars>
          <dgm:bulletEnabled val="1"/>
        </dgm:presLayoutVars>
      </dgm:prSet>
      <dgm:spPr/>
    </dgm:pt>
  </dgm:ptLst>
  <dgm:cxnLst>
    <dgm:cxn modelId="{18F9FC02-2C24-564D-8ADB-0ED76AA3CE73}" type="presOf" srcId="{7DF36F74-3F6B-7545-9FA9-C4B295CD57E7}" destId="{A4822C61-B704-8F47-802F-D47058D89FD0}" srcOrd="0" destOrd="0" presId="urn:microsoft.com/office/officeart/2005/8/layout/vList5"/>
    <dgm:cxn modelId="{6C133003-C52D-5C46-8895-075DCAE4B4C5}" srcId="{163F6B4D-91E6-224D-BE34-F996063BAF6F}" destId="{7DF36F74-3F6B-7545-9FA9-C4B295CD57E7}" srcOrd="0" destOrd="0" parTransId="{39147B01-4F14-D548-9F99-7F462087EB1F}" sibTransId="{7E356809-7100-ED45-B1BE-B2E3ED769F03}"/>
    <dgm:cxn modelId="{BE603835-7DA6-EC4B-89FA-9556797ED0BC}" type="presOf" srcId="{BE190BC2-84B8-5C4F-A2A6-D889ABABD715}" destId="{04A00B4B-B520-2748-8509-41D326B0515F}" srcOrd="0" destOrd="1" presId="urn:microsoft.com/office/officeart/2005/8/layout/vList5"/>
    <dgm:cxn modelId="{6C3F5F5B-D8D0-D249-B34A-FA1480199DA7}" type="presOf" srcId="{976B1EF7-5289-B14D-A303-B4DA11D6B3FE}" destId="{04A00B4B-B520-2748-8509-41D326B0515F}" srcOrd="0" destOrd="0" presId="urn:microsoft.com/office/officeart/2005/8/layout/vList5"/>
    <dgm:cxn modelId="{2E337171-96F7-7946-84B7-2A309C0114C5}" srcId="{7DF36F74-3F6B-7545-9FA9-C4B295CD57E7}" destId="{7A4E442D-B871-8244-8674-9578D4B7EE84}" srcOrd="0" destOrd="0" parTransId="{F8E676FB-E2FC-BF40-8DE1-71EBC5D59DB1}" sibTransId="{DA9426DD-0E16-F04A-B0F8-46AA694333D1}"/>
    <dgm:cxn modelId="{CB70487D-D6CB-0945-BFAC-FFC0F23A14A5}" type="presOf" srcId="{7701FADD-70E0-B74E-A446-5C1D2BBBF74E}" destId="{3A9EA753-4703-014D-83E1-52F8B1154924}" srcOrd="0" destOrd="0" presId="urn:microsoft.com/office/officeart/2005/8/layout/vList5"/>
    <dgm:cxn modelId="{82E6FD9A-A0CE-0349-BCB2-8E170B4473A3}" type="presOf" srcId="{7A4E442D-B871-8244-8674-9578D4B7EE84}" destId="{689A60FB-A17B-864B-B2C6-1D0A3CFFE3BF}" srcOrd="0" destOrd="0" presId="urn:microsoft.com/office/officeart/2005/8/layout/vList5"/>
    <dgm:cxn modelId="{8F8C55B0-8696-DE49-B65B-57CBA21258A4}" srcId="{7701FADD-70E0-B74E-A446-5C1D2BBBF74E}" destId="{BE190BC2-84B8-5C4F-A2A6-D889ABABD715}" srcOrd="1" destOrd="0" parTransId="{A4AA4A24-CE80-E74B-B8A7-A98CC5B3BBC6}" sibTransId="{3F35B7ED-41B1-4D45-8417-48935AF33DE7}"/>
    <dgm:cxn modelId="{2DB8B8B1-0141-4244-A742-FD7A73169C26}" srcId="{7701FADD-70E0-B74E-A446-5C1D2BBBF74E}" destId="{976B1EF7-5289-B14D-A303-B4DA11D6B3FE}" srcOrd="0" destOrd="0" parTransId="{074FA512-5F53-AB42-A506-BF95B545F0BC}" sibTransId="{B6215FB9-EA47-7249-89C1-5341E0793311}"/>
    <dgm:cxn modelId="{990890C6-669A-C742-85D0-5F11A38F9DDC}" srcId="{163F6B4D-91E6-224D-BE34-F996063BAF6F}" destId="{7701FADD-70E0-B74E-A446-5C1D2BBBF74E}" srcOrd="1" destOrd="0" parTransId="{DDEAA9E0-EE79-7E47-B246-2EC357BEE7AB}" sibTransId="{37EF58B5-3CB3-F14B-8E61-B11BA7A58957}"/>
    <dgm:cxn modelId="{89EC98F8-77E3-DB4F-B2BD-85FFDDF4601E}" type="presOf" srcId="{163F6B4D-91E6-224D-BE34-F996063BAF6F}" destId="{ECB66E9C-8557-C14C-8472-58D7FB911000}" srcOrd="0" destOrd="0" presId="urn:microsoft.com/office/officeart/2005/8/layout/vList5"/>
    <dgm:cxn modelId="{4E7CCFA3-0213-BD4C-9CE2-6A681C139962}" type="presParOf" srcId="{ECB66E9C-8557-C14C-8472-58D7FB911000}" destId="{3CA8D9E4-61BB-904A-B5BB-9395734E424D}" srcOrd="0" destOrd="0" presId="urn:microsoft.com/office/officeart/2005/8/layout/vList5"/>
    <dgm:cxn modelId="{73053B26-3D46-FD44-A434-AFC1D6A2E9FF}" type="presParOf" srcId="{3CA8D9E4-61BB-904A-B5BB-9395734E424D}" destId="{A4822C61-B704-8F47-802F-D47058D89FD0}" srcOrd="0" destOrd="0" presId="urn:microsoft.com/office/officeart/2005/8/layout/vList5"/>
    <dgm:cxn modelId="{A3B32941-8851-804F-8D8A-7A0691B9A069}" type="presParOf" srcId="{3CA8D9E4-61BB-904A-B5BB-9395734E424D}" destId="{689A60FB-A17B-864B-B2C6-1D0A3CFFE3BF}" srcOrd="1" destOrd="0" presId="urn:microsoft.com/office/officeart/2005/8/layout/vList5"/>
    <dgm:cxn modelId="{282EA25C-4720-4244-9267-3454FC900FD7}" type="presParOf" srcId="{ECB66E9C-8557-C14C-8472-58D7FB911000}" destId="{282985E3-27C5-E244-95A1-25E584EEF2E7}" srcOrd="1" destOrd="0" presId="urn:microsoft.com/office/officeart/2005/8/layout/vList5"/>
    <dgm:cxn modelId="{D8B8C570-800B-7042-82D9-25ED09CADD29}" type="presParOf" srcId="{ECB66E9C-8557-C14C-8472-58D7FB911000}" destId="{E18B63C6-FE99-9540-94DE-501D3F414333}" srcOrd="2" destOrd="0" presId="urn:microsoft.com/office/officeart/2005/8/layout/vList5"/>
    <dgm:cxn modelId="{652B033B-77A7-EB4F-AAEB-89CD4546F2E1}" type="presParOf" srcId="{E18B63C6-FE99-9540-94DE-501D3F414333}" destId="{3A9EA753-4703-014D-83E1-52F8B1154924}" srcOrd="0" destOrd="0" presId="urn:microsoft.com/office/officeart/2005/8/layout/vList5"/>
    <dgm:cxn modelId="{85AD40C1-A7FD-BB48-90D6-833BF53C8211}" type="presParOf" srcId="{E18B63C6-FE99-9540-94DE-501D3F414333}" destId="{04A00B4B-B520-2748-8509-41D326B051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b="1" dirty="0"/>
            <a:t>Verlaufsformen einer gelingenden Lesesozialisation</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51A52C53-FF4E-4301-AEFE-EB6CF0CCEA85}">
      <dgm:prSet phldrT="[Text]"/>
      <dgm:spPr/>
      <dgm:t>
        <a:bodyPr/>
        <a:lstStyle/>
        <a:p>
          <a:r>
            <a:rPr lang="de-DE" b="1" dirty="0"/>
            <a:t>Wenn Lesesozialisation nicht gelingt – Fallbeispiel, Reflexion und Ausblick</a:t>
          </a:r>
        </a:p>
      </dgm:t>
    </dgm:pt>
    <dgm:pt modelId="{5B74963F-CA78-4949-A1F7-9983D65C3D1F}" type="parTrans" cxnId="{4974428E-20E5-49B8-92E8-B704D5EE32D6}">
      <dgm:prSet/>
      <dgm:spPr/>
      <dgm:t>
        <a:bodyPr/>
        <a:lstStyle/>
        <a:p>
          <a:endParaRPr lang="de-DE"/>
        </a:p>
      </dgm:t>
    </dgm:pt>
    <dgm:pt modelId="{EB228DD4-B8A4-437C-8D53-B27B3A7877FF}" type="sibTrans" cxnId="{4974428E-20E5-49B8-92E8-B704D5EE32D6}">
      <dgm:prSet/>
      <dgm:spPr/>
      <dgm:t>
        <a:bodyPr/>
        <a:lstStyle/>
        <a:p>
          <a:endParaRPr lang="de-DE"/>
        </a:p>
      </dgm:t>
    </dgm:pt>
    <dgm:pt modelId="{C9421C1C-85DA-46AB-B510-DA53D1044BA9}">
      <dgm:prSet phldrT="[Text]"/>
      <dgm:spPr/>
      <dgm:t>
        <a:bodyPr/>
        <a:lstStyle/>
        <a:p>
          <a:r>
            <a:rPr lang="de-DE" b="1" dirty="0"/>
            <a:t>Sieben Modi des Lesens</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b="1" dirty="0"/>
            <a:t>Selbstreflexion der eigenen Lesebiografie</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4"/>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4"/>
      <dgm:spPr/>
    </dgm:pt>
    <dgm:pt modelId="{C4670574-B1CE-499F-9C31-A631D80CAAC0}" type="pres">
      <dgm:prSet presAssocID="{C901BB95-785F-4BB2-9849-B3FCA0756ED1}" presName="dstNode" presStyleLbl="node1" presStyleIdx="0" presStyleCnt="4"/>
      <dgm:spPr/>
    </dgm:pt>
    <dgm:pt modelId="{F342CDCC-29D3-4B9D-B9D1-28C6E09579A5}" type="pres">
      <dgm:prSet presAssocID="{3B28CE75-C7FD-41CD-8C90-3C2A5F95C3CE}" presName="text_1" presStyleLbl="node1" presStyleIdx="0" presStyleCnt="4">
        <dgm:presLayoutVars>
          <dgm:bulletEnabled val="1"/>
        </dgm:presLayoutVars>
      </dgm:prSet>
      <dgm:spPr/>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F53D53-3089-427A-B767-E4411978DCE0}" type="pres">
      <dgm:prSet presAssocID="{87B74E2B-AA19-4F2B-9DC1-9AD7042F5B90}" presName="text_2" presStyleLbl="node1" presStyleIdx="1" presStyleCnt="4">
        <dgm:presLayoutVars>
          <dgm:bulletEnabled val="1"/>
        </dgm:presLayoutVars>
      </dgm:prSet>
      <dgm:spPr/>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C8F8B8C-C098-4C2C-92FC-27E3C90D4284}" type="pres">
      <dgm:prSet presAssocID="{C9421C1C-85DA-46AB-B510-DA53D1044BA9}" presName="text_3" presStyleLbl="node1" presStyleIdx="2" presStyleCnt="4">
        <dgm:presLayoutVars>
          <dgm:bulletEnabled val="1"/>
        </dgm:presLayoutVars>
      </dgm:prSet>
      <dgm:spPr/>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8E12FBA-1487-4021-BB36-FD67DB8EC7CB}" type="pres">
      <dgm:prSet presAssocID="{51A52C53-FF4E-4301-AEFE-EB6CF0CCEA85}" presName="text_4" presStyleLbl="node1" presStyleIdx="3" presStyleCnt="4">
        <dgm:presLayoutVars>
          <dgm:bulletEnabled val="1"/>
        </dgm:presLayoutVars>
      </dgm:prSet>
      <dgm:spPr/>
    </dgm:pt>
    <dgm:pt modelId="{BFDD985E-716C-452A-983A-B82C31FEA1DE}" type="pres">
      <dgm:prSet presAssocID="{51A52C53-FF4E-4301-AEFE-EB6CF0CCEA85}" presName="accent_4" presStyleCnt="0"/>
      <dgm:spPr/>
    </dgm:pt>
    <dgm:pt modelId="{81EBC999-8E0F-4991-910F-297DE99866E8}" type="pres">
      <dgm:prSet presAssocID="{51A52C53-FF4E-4301-AEFE-EB6CF0CCEA85}" presName="accentRepeatNode" presStyleLbl="solidFgAcc1" presStyleIdx="3"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3E2A3B43-ED4A-4E76-97E5-78BAFA5D2BF4}" type="presOf" srcId="{5D22DC4E-418F-4115-BDE0-996F5AD96A4A}" destId="{C7921C71-D269-4FFD-952A-9AE5DC4B9B26}" srcOrd="0" destOrd="0" presId="urn:microsoft.com/office/officeart/2008/layout/VerticalCurvedList"/>
    <dgm:cxn modelId="{CBC0267B-09A4-4715-88B9-244C255F7B3F}" srcId="{C901BB95-785F-4BB2-9849-B3FCA0756ED1}" destId="{C9421C1C-85DA-46AB-B510-DA53D1044BA9}" srcOrd="2" destOrd="0" parTransId="{C735BC86-1B35-4466-A3A0-CD90F12EA4BE}" sibTransId="{9EC4009C-EFC7-4A20-93FC-468712539C9C}"/>
    <dgm:cxn modelId="{4974428E-20E5-49B8-92E8-B704D5EE32D6}" srcId="{C901BB95-785F-4BB2-9849-B3FCA0756ED1}" destId="{51A52C53-FF4E-4301-AEFE-EB6CF0CCEA85}" srcOrd="3" destOrd="0" parTransId="{5B74963F-CA78-4949-A1F7-9983D65C3D1F}" sibTransId="{EB228DD4-B8A4-437C-8D53-B27B3A7877FF}"/>
    <dgm:cxn modelId="{9009718E-8A76-442B-87D0-66A289920190}" srcId="{C901BB95-785F-4BB2-9849-B3FCA0756ED1}" destId="{3B28CE75-C7FD-41CD-8C90-3C2A5F95C3CE}" srcOrd="0" destOrd="0" parTransId="{CD5BAFB8-0B41-4652-99E1-32025F752BB9}" sibTransId="{5D22DC4E-418F-4115-BDE0-996F5AD96A4A}"/>
    <dgm:cxn modelId="{24E965A8-F1CB-478B-90DB-A372F3AA9B60}" type="presOf" srcId="{C9421C1C-85DA-46AB-B510-DA53D1044BA9}" destId="{1C8F8B8C-C098-4C2C-92FC-27E3C90D4284}" srcOrd="0" destOrd="0" presId="urn:microsoft.com/office/officeart/2008/layout/VerticalCurvedList"/>
    <dgm:cxn modelId="{ED8F1CB5-3C42-45A1-8494-BDD611536F72}" srcId="{C901BB95-785F-4BB2-9849-B3FCA0756ED1}" destId="{87B74E2B-AA19-4F2B-9DC1-9AD7042F5B90}" srcOrd="1" destOrd="0" parTransId="{30E5145F-4D9F-4514-9B4C-C9FD8CDC14FE}" sibTransId="{100767C9-D4BC-48B5-A94D-CF6AECEF43E0}"/>
    <dgm:cxn modelId="{7A7B49C0-269F-4D01-999D-5FF0236CA03A}" type="presOf" srcId="{51A52C53-FF4E-4301-AEFE-EB6CF0CCEA85}" destId="{D8E12FBA-1487-4021-BB36-FD67DB8EC7CB}" srcOrd="0" destOrd="0" presId="urn:microsoft.com/office/officeart/2008/layout/VerticalCurvedList"/>
    <dgm:cxn modelId="{7EED78D9-824C-44EC-A9F9-567044C319D6}" type="presOf" srcId="{87B74E2B-AA19-4F2B-9DC1-9AD7042F5B90}" destId="{8CF53D53-3089-427A-B767-E4411978DCE0}"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0F1F4455-5A69-47ED-94B7-967DF6C61643}" type="presParOf" srcId="{5E2A32DB-7EC0-434C-B2EB-CBCF16523135}" destId="{1C8F8B8C-C098-4C2C-92FC-27E3C90D4284}" srcOrd="5" destOrd="0" presId="urn:microsoft.com/office/officeart/2008/layout/VerticalCurvedList"/>
    <dgm:cxn modelId="{1B0AD1FD-5B01-4809-8863-8A6A9265BF2C}" type="presParOf" srcId="{5E2A32DB-7EC0-434C-B2EB-CBCF16523135}" destId="{F1FF1908-D0A8-4A57-9CB6-AB295F759E33}" srcOrd="6" destOrd="0" presId="urn:microsoft.com/office/officeart/2008/layout/VerticalCurvedList"/>
    <dgm:cxn modelId="{11D952A8-E23E-4AB3-A1F0-6746FF795469}" type="presParOf" srcId="{F1FF1908-D0A8-4A57-9CB6-AB295F759E33}" destId="{F8CEE7CC-07F0-4AF7-90AE-518824AEC43E}" srcOrd="0" destOrd="0" presId="urn:microsoft.com/office/officeart/2008/layout/VerticalCurvedList"/>
    <dgm:cxn modelId="{92D8DCE6-7F62-4E5F-9566-23167701B8CF}" type="presParOf" srcId="{5E2A32DB-7EC0-434C-B2EB-CBCF16523135}" destId="{D8E12FBA-1487-4021-BB36-FD67DB8EC7CB}" srcOrd="7" destOrd="0" presId="urn:microsoft.com/office/officeart/2008/layout/VerticalCurvedList"/>
    <dgm:cxn modelId="{D6825750-7821-4D98-94A9-0114AA783030}" type="presParOf" srcId="{5E2A32DB-7EC0-434C-B2EB-CBCF16523135}" destId="{BFDD985E-716C-452A-983A-B82C31FEA1DE}" srcOrd="8" destOrd="0" presId="urn:microsoft.com/office/officeart/2008/layout/VerticalCurvedList"/>
    <dgm:cxn modelId="{12E702FF-771A-4D9D-8B74-748A2F809219}" type="presParOf" srcId="{BFDD985E-716C-452A-983A-B82C31FEA1DE}" destId="{81EBC999-8E0F-4991-910F-297DE99866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539B4B-6C44-4DF8-8095-5F6174A32953}" type="doc">
      <dgm:prSet loTypeId="urn:microsoft.com/office/officeart/2005/8/layout/chart3" loCatId="cycle" qsTypeId="urn:microsoft.com/office/officeart/2005/8/quickstyle/simple1" qsCatId="simple" csTypeId="urn:microsoft.com/office/officeart/2005/8/colors/colorful4" csCatId="colorful" phldr="1"/>
      <dgm:spPr/>
      <dgm:t>
        <a:bodyPr/>
        <a:lstStyle/>
        <a:p>
          <a:endParaRPr lang="de-DE"/>
        </a:p>
      </dgm:t>
    </dgm:pt>
    <dgm:pt modelId="{EF6067F5-3970-4296-B404-BACB38C35DD8}">
      <dgm:prSet phldrT="[Text]"/>
      <dgm:spPr/>
      <dgm:t>
        <a:bodyPr/>
        <a:lstStyle/>
        <a:p>
          <a:r>
            <a:rPr lang="de-DE" dirty="0"/>
            <a:t>Geburtsort: Marokko</a:t>
          </a:r>
        </a:p>
      </dgm:t>
    </dgm:pt>
    <dgm:pt modelId="{E82E07F8-642D-480D-AEBA-E24888CC311F}" type="parTrans" cxnId="{65B28FB4-5C3D-484E-8061-1C15E22E4904}">
      <dgm:prSet/>
      <dgm:spPr/>
      <dgm:t>
        <a:bodyPr/>
        <a:lstStyle/>
        <a:p>
          <a:endParaRPr lang="de-DE"/>
        </a:p>
      </dgm:t>
    </dgm:pt>
    <dgm:pt modelId="{B438B4FB-CF83-47CD-82DC-9B018A272636}" type="sibTrans" cxnId="{65B28FB4-5C3D-484E-8061-1C15E22E4904}">
      <dgm:prSet/>
      <dgm:spPr/>
      <dgm:t>
        <a:bodyPr/>
        <a:lstStyle/>
        <a:p>
          <a:endParaRPr lang="de-DE"/>
        </a:p>
      </dgm:t>
    </dgm:pt>
    <dgm:pt modelId="{CE3E7A3E-AACC-49C9-98DD-17627607A99B}">
      <dgm:prSet phldrT="[Text]"/>
      <dgm:spPr/>
      <dgm:t>
        <a:bodyPr/>
        <a:lstStyle/>
        <a:p>
          <a:r>
            <a:rPr lang="de-DE" dirty="0"/>
            <a:t>Eltern: Analphabeten</a:t>
          </a:r>
        </a:p>
      </dgm:t>
    </dgm:pt>
    <dgm:pt modelId="{A62C262A-EA3B-4577-B4B3-9B1D51B37FCD}" type="parTrans" cxnId="{5B3BD9A3-9C4D-49A3-AA89-D0F4864F131A}">
      <dgm:prSet/>
      <dgm:spPr/>
      <dgm:t>
        <a:bodyPr/>
        <a:lstStyle/>
        <a:p>
          <a:endParaRPr lang="de-DE"/>
        </a:p>
      </dgm:t>
    </dgm:pt>
    <dgm:pt modelId="{6111026D-6680-4877-B9AB-8A8496F2B865}" type="sibTrans" cxnId="{5B3BD9A3-9C4D-49A3-AA89-D0F4864F131A}">
      <dgm:prSet/>
      <dgm:spPr/>
      <dgm:t>
        <a:bodyPr/>
        <a:lstStyle/>
        <a:p>
          <a:endParaRPr lang="de-DE"/>
        </a:p>
      </dgm:t>
    </dgm:pt>
    <dgm:pt modelId="{D114CA18-998F-4DF7-B3EE-7CAB7B476561}">
      <dgm:prSet phldrT="[Text]"/>
      <dgm:spPr/>
      <dgm:t>
        <a:bodyPr/>
        <a:lstStyle/>
        <a:p>
          <a:r>
            <a:rPr lang="de-DE" dirty="0"/>
            <a:t>Realschulabschluss</a:t>
          </a:r>
        </a:p>
      </dgm:t>
    </dgm:pt>
    <dgm:pt modelId="{8ECA7318-03DB-41C6-A2A7-B0176ED67D54}" type="parTrans" cxnId="{6A24D04E-EE47-44D4-9D29-F03A7F2B3EAF}">
      <dgm:prSet/>
      <dgm:spPr/>
      <dgm:t>
        <a:bodyPr/>
        <a:lstStyle/>
        <a:p>
          <a:endParaRPr lang="de-DE"/>
        </a:p>
      </dgm:t>
    </dgm:pt>
    <dgm:pt modelId="{B1DD2E2D-B02C-49E8-A1C9-41851F600906}" type="sibTrans" cxnId="{6A24D04E-EE47-44D4-9D29-F03A7F2B3EAF}">
      <dgm:prSet/>
      <dgm:spPr/>
      <dgm:t>
        <a:bodyPr/>
        <a:lstStyle/>
        <a:p>
          <a:endParaRPr lang="de-DE"/>
        </a:p>
      </dgm:t>
    </dgm:pt>
    <dgm:pt modelId="{3EAB0E1B-A229-492D-97FB-5355570BC69C}">
      <dgm:prSet phldrT="[Text]"/>
      <dgm:spPr/>
      <dgm:t>
        <a:bodyPr/>
        <a:lstStyle/>
        <a:p>
          <a:r>
            <a:rPr lang="de-DE" dirty="0"/>
            <a:t>Lesen in Kindheit unbedeutend</a:t>
          </a:r>
        </a:p>
      </dgm:t>
    </dgm:pt>
    <dgm:pt modelId="{F490B31E-E3A8-4561-B800-65F2B90FB639}" type="parTrans" cxnId="{3C040324-6E50-4A08-9565-BCF0E70E7CE1}">
      <dgm:prSet/>
      <dgm:spPr/>
      <dgm:t>
        <a:bodyPr/>
        <a:lstStyle/>
        <a:p>
          <a:endParaRPr lang="de-DE"/>
        </a:p>
      </dgm:t>
    </dgm:pt>
    <dgm:pt modelId="{80033E47-9848-4413-BEB1-7ADF38A6C0F7}" type="sibTrans" cxnId="{3C040324-6E50-4A08-9565-BCF0E70E7CE1}">
      <dgm:prSet/>
      <dgm:spPr/>
      <dgm:t>
        <a:bodyPr/>
        <a:lstStyle/>
        <a:p>
          <a:endParaRPr lang="de-DE"/>
        </a:p>
      </dgm:t>
    </dgm:pt>
    <dgm:pt modelId="{85A4E8D3-0920-407C-9C69-7E84E66B9DC0}">
      <dgm:prSet phldrT="[Text]"/>
      <dgm:spPr/>
      <dgm:t>
        <a:bodyPr/>
        <a:lstStyle/>
        <a:p>
          <a:r>
            <a:rPr lang="de-DE" dirty="0"/>
            <a:t>Kein Vorlesen</a:t>
          </a:r>
        </a:p>
      </dgm:t>
    </dgm:pt>
    <dgm:pt modelId="{BBE84AAD-D6DF-4F69-98AD-45C19C2BB6F8}" type="parTrans" cxnId="{DEB7BCE5-ECF9-4373-8445-7F8D6BD92DF8}">
      <dgm:prSet/>
      <dgm:spPr/>
      <dgm:t>
        <a:bodyPr/>
        <a:lstStyle/>
        <a:p>
          <a:endParaRPr lang="de-DE"/>
        </a:p>
      </dgm:t>
    </dgm:pt>
    <dgm:pt modelId="{29CD2DD4-2F31-4F3B-B481-077A2D917761}" type="sibTrans" cxnId="{DEB7BCE5-ECF9-4373-8445-7F8D6BD92DF8}">
      <dgm:prSet/>
      <dgm:spPr/>
      <dgm:t>
        <a:bodyPr/>
        <a:lstStyle/>
        <a:p>
          <a:endParaRPr lang="de-DE"/>
        </a:p>
      </dgm:t>
    </dgm:pt>
    <dgm:pt modelId="{3C272429-270A-49C6-9842-BD50FA730A44}">
      <dgm:prSet phldrT="[Text]"/>
      <dgm:spPr/>
      <dgm:t>
        <a:bodyPr/>
        <a:lstStyle/>
        <a:p>
          <a:r>
            <a:rPr lang="de-DE" dirty="0"/>
            <a:t>Nicht-Leser</a:t>
          </a:r>
        </a:p>
      </dgm:t>
    </dgm:pt>
    <dgm:pt modelId="{A00D9312-F85F-4FC3-B26C-96E570A65CBC}" type="parTrans" cxnId="{1DCDB89C-7145-4896-823B-EF14D516E33A}">
      <dgm:prSet/>
      <dgm:spPr/>
      <dgm:t>
        <a:bodyPr/>
        <a:lstStyle/>
        <a:p>
          <a:endParaRPr lang="de-DE"/>
        </a:p>
      </dgm:t>
    </dgm:pt>
    <dgm:pt modelId="{9DDC7C4A-041D-4B1A-BBEC-505DD50D3DB5}" type="sibTrans" cxnId="{1DCDB89C-7145-4896-823B-EF14D516E33A}">
      <dgm:prSet/>
      <dgm:spPr/>
      <dgm:t>
        <a:bodyPr/>
        <a:lstStyle/>
        <a:p>
          <a:endParaRPr lang="de-DE"/>
        </a:p>
      </dgm:t>
    </dgm:pt>
    <dgm:pt modelId="{FEDF6C94-D265-4B0E-8E3F-E2F346064A25}" type="pres">
      <dgm:prSet presAssocID="{94539B4B-6C44-4DF8-8095-5F6174A32953}" presName="compositeShape" presStyleCnt="0">
        <dgm:presLayoutVars>
          <dgm:chMax val="7"/>
          <dgm:dir/>
          <dgm:resizeHandles val="exact"/>
        </dgm:presLayoutVars>
      </dgm:prSet>
      <dgm:spPr/>
    </dgm:pt>
    <dgm:pt modelId="{BA4E5923-73D6-4EC8-B24E-28B44F2F268F}" type="pres">
      <dgm:prSet presAssocID="{94539B4B-6C44-4DF8-8095-5F6174A32953}" presName="wedge1" presStyleLbl="node1" presStyleIdx="0" presStyleCnt="3"/>
      <dgm:spPr/>
    </dgm:pt>
    <dgm:pt modelId="{1460BB42-B84D-4D25-B036-3DC579C1870B}" type="pres">
      <dgm:prSet presAssocID="{94539B4B-6C44-4DF8-8095-5F6174A32953}" presName="wedge1Tx" presStyleLbl="node1" presStyleIdx="0" presStyleCnt="3">
        <dgm:presLayoutVars>
          <dgm:chMax val="0"/>
          <dgm:chPref val="0"/>
          <dgm:bulletEnabled val="1"/>
        </dgm:presLayoutVars>
      </dgm:prSet>
      <dgm:spPr/>
    </dgm:pt>
    <dgm:pt modelId="{8C3DC23A-1670-46EC-9638-1841BEC7C52D}" type="pres">
      <dgm:prSet presAssocID="{94539B4B-6C44-4DF8-8095-5F6174A32953}" presName="wedge2" presStyleLbl="node1" presStyleIdx="1" presStyleCnt="3"/>
      <dgm:spPr/>
    </dgm:pt>
    <dgm:pt modelId="{57E6C1CE-7803-46D1-961C-467FB541E356}" type="pres">
      <dgm:prSet presAssocID="{94539B4B-6C44-4DF8-8095-5F6174A32953}" presName="wedge2Tx" presStyleLbl="node1" presStyleIdx="1" presStyleCnt="3">
        <dgm:presLayoutVars>
          <dgm:chMax val="0"/>
          <dgm:chPref val="0"/>
          <dgm:bulletEnabled val="1"/>
        </dgm:presLayoutVars>
      </dgm:prSet>
      <dgm:spPr/>
    </dgm:pt>
    <dgm:pt modelId="{0A2E5E42-3B40-4E14-B289-525BF17F56C7}" type="pres">
      <dgm:prSet presAssocID="{94539B4B-6C44-4DF8-8095-5F6174A32953}" presName="wedge3" presStyleLbl="node1" presStyleIdx="2" presStyleCnt="3"/>
      <dgm:spPr/>
    </dgm:pt>
    <dgm:pt modelId="{EC1097AD-11F6-4919-A2CF-D5B5852C4E6F}" type="pres">
      <dgm:prSet presAssocID="{94539B4B-6C44-4DF8-8095-5F6174A32953}" presName="wedge3Tx" presStyleLbl="node1" presStyleIdx="2" presStyleCnt="3">
        <dgm:presLayoutVars>
          <dgm:chMax val="0"/>
          <dgm:chPref val="0"/>
          <dgm:bulletEnabled val="1"/>
        </dgm:presLayoutVars>
      </dgm:prSet>
      <dgm:spPr/>
    </dgm:pt>
  </dgm:ptLst>
  <dgm:cxnLst>
    <dgm:cxn modelId="{1F422F06-26A5-4FD6-932D-EEE1EC9A488D}" type="presOf" srcId="{85A4E8D3-0920-407C-9C69-7E84E66B9DC0}" destId="{0A2E5E42-3B40-4E14-B289-525BF17F56C7}" srcOrd="0" destOrd="1" presId="urn:microsoft.com/office/officeart/2005/8/layout/chart3"/>
    <dgm:cxn modelId="{7A367509-2B20-4CE7-A84E-15CE55F28525}" type="presOf" srcId="{D114CA18-998F-4DF7-B3EE-7CAB7B476561}" destId="{57E6C1CE-7803-46D1-961C-467FB541E356}" srcOrd="1" destOrd="0" presId="urn:microsoft.com/office/officeart/2005/8/layout/chart3"/>
    <dgm:cxn modelId="{F6B4BB0A-67C2-40E8-A40B-53DDFE6727EC}" type="presOf" srcId="{3C272429-270A-49C6-9842-BD50FA730A44}" destId="{0A2E5E42-3B40-4E14-B289-525BF17F56C7}" srcOrd="0" destOrd="2" presId="urn:microsoft.com/office/officeart/2005/8/layout/chart3"/>
    <dgm:cxn modelId="{1335CD0F-09E8-4D8D-973E-3DBA8B587C8F}" type="presOf" srcId="{CE3E7A3E-AACC-49C9-98DD-17627607A99B}" destId="{1460BB42-B84D-4D25-B036-3DC579C1870B}" srcOrd="1" destOrd="1" presId="urn:microsoft.com/office/officeart/2005/8/layout/chart3"/>
    <dgm:cxn modelId="{3C040324-6E50-4A08-9565-BCF0E70E7CE1}" srcId="{94539B4B-6C44-4DF8-8095-5F6174A32953}" destId="{3EAB0E1B-A229-492D-97FB-5355570BC69C}" srcOrd="2" destOrd="0" parTransId="{F490B31E-E3A8-4561-B800-65F2B90FB639}" sibTransId="{80033E47-9848-4413-BEB1-7ADF38A6C0F7}"/>
    <dgm:cxn modelId="{4B7C5729-C024-43F1-8769-87DDF3BE11DB}" type="presOf" srcId="{3C272429-270A-49C6-9842-BD50FA730A44}" destId="{EC1097AD-11F6-4919-A2CF-D5B5852C4E6F}" srcOrd="1" destOrd="2" presId="urn:microsoft.com/office/officeart/2005/8/layout/chart3"/>
    <dgm:cxn modelId="{1550042E-E7C6-4E52-8246-7559C2330D97}" type="presOf" srcId="{D114CA18-998F-4DF7-B3EE-7CAB7B476561}" destId="{8C3DC23A-1670-46EC-9638-1841BEC7C52D}" srcOrd="0" destOrd="0" presId="urn:microsoft.com/office/officeart/2005/8/layout/chart3"/>
    <dgm:cxn modelId="{A4313C3C-91FB-4958-86B6-49108D668CC5}" type="presOf" srcId="{EF6067F5-3970-4296-B404-BACB38C35DD8}" destId="{1460BB42-B84D-4D25-B036-3DC579C1870B}" srcOrd="1" destOrd="0" presId="urn:microsoft.com/office/officeart/2005/8/layout/chart3"/>
    <dgm:cxn modelId="{6A24D04E-EE47-44D4-9D29-F03A7F2B3EAF}" srcId="{94539B4B-6C44-4DF8-8095-5F6174A32953}" destId="{D114CA18-998F-4DF7-B3EE-7CAB7B476561}" srcOrd="1" destOrd="0" parTransId="{8ECA7318-03DB-41C6-A2A7-B0176ED67D54}" sibTransId="{B1DD2E2D-B02C-49E8-A1C9-41851F600906}"/>
    <dgm:cxn modelId="{1D92F94E-2F01-4DD6-B1F8-589FD3738E68}" type="presOf" srcId="{EF6067F5-3970-4296-B404-BACB38C35DD8}" destId="{BA4E5923-73D6-4EC8-B24E-28B44F2F268F}" srcOrd="0" destOrd="0" presId="urn:microsoft.com/office/officeart/2005/8/layout/chart3"/>
    <dgm:cxn modelId="{D499CC98-8B61-40D6-8B79-9A421A9B10BA}" type="presOf" srcId="{3EAB0E1B-A229-492D-97FB-5355570BC69C}" destId="{EC1097AD-11F6-4919-A2CF-D5B5852C4E6F}" srcOrd="1" destOrd="0" presId="urn:microsoft.com/office/officeart/2005/8/layout/chart3"/>
    <dgm:cxn modelId="{1DCDB89C-7145-4896-823B-EF14D516E33A}" srcId="{3EAB0E1B-A229-492D-97FB-5355570BC69C}" destId="{3C272429-270A-49C6-9842-BD50FA730A44}" srcOrd="1" destOrd="0" parTransId="{A00D9312-F85F-4FC3-B26C-96E570A65CBC}" sibTransId="{9DDC7C4A-041D-4B1A-BBEC-505DD50D3DB5}"/>
    <dgm:cxn modelId="{5B3BD9A3-9C4D-49A3-AA89-D0F4864F131A}" srcId="{EF6067F5-3970-4296-B404-BACB38C35DD8}" destId="{CE3E7A3E-AACC-49C9-98DD-17627607A99B}" srcOrd="0" destOrd="0" parTransId="{A62C262A-EA3B-4577-B4B3-9B1D51B37FCD}" sibTransId="{6111026D-6680-4877-B9AB-8A8496F2B865}"/>
    <dgm:cxn modelId="{39D576B1-D773-4ED2-8F32-A39B2A2106A3}" type="presOf" srcId="{94539B4B-6C44-4DF8-8095-5F6174A32953}" destId="{FEDF6C94-D265-4B0E-8E3F-E2F346064A25}" srcOrd="0" destOrd="0" presId="urn:microsoft.com/office/officeart/2005/8/layout/chart3"/>
    <dgm:cxn modelId="{65B28FB4-5C3D-484E-8061-1C15E22E4904}" srcId="{94539B4B-6C44-4DF8-8095-5F6174A32953}" destId="{EF6067F5-3970-4296-B404-BACB38C35DD8}" srcOrd="0" destOrd="0" parTransId="{E82E07F8-642D-480D-AEBA-E24888CC311F}" sibTransId="{B438B4FB-CF83-47CD-82DC-9B018A272636}"/>
    <dgm:cxn modelId="{BB20BFBD-790A-4741-86F4-61BAAF30D789}" type="presOf" srcId="{85A4E8D3-0920-407C-9C69-7E84E66B9DC0}" destId="{EC1097AD-11F6-4919-A2CF-D5B5852C4E6F}" srcOrd="1" destOrd="1" presId="urn:microsoft.com/office/officeart/2005/8/layout/chart3"/>
    <dgm:cxn modelId="{C0B5BFDF-337F-41CA-9942-EE5363CEFE15}" type="presOf" srcId="{3EAB0E1B-A229-492D-97FB-5355570BC69C}" destId="{0A2E5E42-3B40-4E14-B289-525BF17F56C7}" srcOrd="0" destOrd="0" presId="urn:microsoft.com/office/officeart/2005/8/layout/chart3"/>
    <dgm:cxn modelId="{DEB7BCE5-ECF9-4373-8445-7F8D6BD92DF8}" srcId="{3EAB0E1B-A229-492D-97FB-5355570BC69C}" destId="{85A4E8D3-0920-407C-9C69-7E84E66B9DC0}" srcOrd="0" destOrd="0" parTransId="{BBE84AAD-D6DF-4F69-98AD-45C19C2BB6F8}" sibTransId="{29CD2DD4-2F31-4F3B-B481-077A2D917761}"/>
    <dgm:cxn modelId="{41B0A8EA-04F1-4D10-B8EE-6A07541A55F3}" type="presOf" srcId="{CE3E7A3E-AACC-49C9-98DD-17627607A99B}" destId="{BA4E5923-73D6-4EC8-B24E-28B44F2F268F}" srcOrd="0" destOrd="1" presId="urn:microsoft.com/office/officeart/2005/8/layout/chart3"/>
    <dgm:cxn modelId="{21235540-AE9A-4D51-A2DC-3BAF53B58EEC}" type="presParOf" srcId="{FEDF6C94-D265-4B0E-8E3F-E2F346064A25}" destId="{BA4E5923-73D6-4EC8-B24E-28B44F2F268F}" srcOrd="0" destOrd="0" presId="urn:microsoft.com/office/officeart/2005/8/layout/chart3"/>
    <dgm:cxn modelId="{CA3A066B-F0D4-4B3F-AD87-97B42E39D1AC}" type="presParOf" srcId="{FEDF6C94-D265-4B0E-8E3F-E2F346064A25}" destId="{1460BB42-B84D-4D25-B036-3DC579C1870B}" srcOrd="1" destOrd="0" presId="urn:microsoft.com/office/officeart/2005/8/layout/chart3"/>
    <dgm:cxn modelId="{56A831C4-7D82-40D0-86ED-02A1D9B5B3F3}" type="presParOf" srcId="{FEDF6C94-D265-4B0E-8E3F-E2F346064A25}" destId="{8C3DC23A-1670-46EC-9638-1841BEC7C52D}" srcOrd="2" destOrd="0" presId="urn:microsoft.com/office/officeart/2005/8/layout/chart3"/>
    <dgm:cxn modelId="{7B2E2740-C235-4CEB-8ECF-146FA5C76EB1}" type="presParOf" srcId="{FEDF6C94-D265-4B0E-8E3F-E2F346064A25}" destId="{57E6C1CE-7803-46D1-961C-467FB541E356}" srcOrd="3" destOrd="0" presId="urn:microsoft.com/office/officeart/2005/8/layout/chart3"/>
    <dgm:cxn modelId="{C73B89DD-06BB-4A96-B013-DFFFCDF2D8AB}" type="presParOf" srcId="{FEDF6C94-D265-4B0E-8E3F-E2F346064A25}" destId="{0A2E5E42-3B40-4E14-B289-525BF17F56C7}" srcOrd="4" destOrd="0" presId="urn:microsoft.com/office/officeart/2005/8/layout/chart3"/>
    <dgm:cxn modelId="{22460CDE-F6E6-47A0-AAA5-47C886C41A25}" type="presParOf" srcId="{FEDF6C94-D265-4B0E-8E3F-E2F346064A25}" destId="{EC1097AD-11F6-4919-A2CF-D5B5852C4E6F}"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D0CDEB-954E-49CF-A97E-EB7703E25F14}"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de-DE"/>
        </a:p>
      </dgm:t>
    </dgm:pt>
    <dgm:pt modelId="{947F8EEE-079F-4D36-B468-F977988754E4}">
      <dgm:prSet phldrT="[Text]"/>
      <dgm:spPr/>
      <dgm:t>
        <a:bodyPr/>
        <a:lstStyle/>
        <a:p>
          <a:pPr>
            <a:buNone/>
          </a:pPr>
          <a:r>
            <a:rPr lang="de-DE" altLang="de-DE" b="1" dirty="0">
              <a:solidFill>
                <a:schemeClr val="bg1"/>
              </a:solidFill>
            </a:rPr>
            <a:t>Schule: </a:t>
          </a:r>
          <a:r>
            <a:rPr lang="de-DE" altLang="de-DE" dirty="0">
              <a:solidFill>
                <a:schemeClr val="bg1"/>
              </a:solidFill>
            </a:rPr>
            <a:t>Ulrich Plenzdorf, Die neuen Leiden des jungen W. (DDR, 1972) - Adoleszenzliteratur: komplexe Rollenprosa / Theaterstück mit mehreren Ebenen und zahlreichen intertextuellen Verweisen (Goethes Werther, Salingers Fänger im Roggen)</a:t>
          </a:r>
          <a:endParaRPr lang="de-DE" dirty="0">
            <a:solidFill>
              <a:schemeClr val="bg1"/>
            </a:solidFill>
          </a:endParaRPr>
        </a:p>
      </dgm:t>
    </dgm:pt>
    <dgm:pt modelId="{7EDB83D3-34DB-468F-AD3C-94D7672D173B}" type="parTrans" cxnId="{F80BC84C-DE20-4AE7-9515-3F6426B65FD3}">
      <dgm:prSet/>
      <dgm:spPr/>
      <dgm:t>
        <a:bodyPr/>
        <a:lstStyle/>
        <a:p>
          <a:endParaRPr lang="de-DE"/>
        </a:p>
      </dgm:t>
    </dgm:pt>
    <dgm:pt modelId="{734D3E72-FC81-4AE0-A847-F000D28E5971}" type="sibTrans" cxnId="{F80BC84C-DE20-4AE7-9515-3F6426B65FD3}">
      <dgm:prSet/>
      <dgm:spPr/>
      <dgm:t>
        <a:bodyPr/>
        <a:lstStyle/>
        <a:p>
          <a:endParaRPr lang="de-DE"/>
        </a:p>
      </dgm:t>
    </dgm:pt>
    <dgm:pt modelId="{8A34EEC2-6908-4550-8299-AFA2E14EC55B}">
      <dgm:prSet phldrT="[Text]"/>
      <dgm:spPr/>
      <dgm:t>
        <a:bodyPr/>
        <a:lstStyle/>
        <a:p>
          <a:pPr>
            <a:buClr>
              <a:srgbClr val="0F6FC6"/>
            </a:buClr>
            <a:buSzPct val="76000"/>
            <a:buNone/>
          </a:pPr>
          <a:r>
            <a:rPr lang="de-DE" altLang="de-DE" b="1" dirty="0">
              <a:solidFill>
                <a:schemeClr val="bg1"/>
              </a:solidFill>
            </a:rPr>
            <a:t>Freizeit: </a:t>
          </a:r>
          <a:r>
            <a:rPr lang="de-DE" altLang="de-DE" dirty="0">
              <a:solidFill>
                <a:schemeClr val="bg1"/>
              </a:solidFill>
            </a:rPr>
            <a:t>Bildzeitung, Hip-Hop-Musik, Liebesfilme / erotische Filme / Musiksendungen im Fernsehen, Handy, Internet-Chat - Keine Bucherfahrung und Lesesozialisation, kaum Leseerfahrungen und literarische Kompetenzen!</a:t>
          </a:r>
          <a:endParaRPr lang="de-DE" dirty="0">
            <a:solidFill>
              <a:schemeClr val="bg1"/>
            </a:solidFill>
          </a:endParaRPr>
        </a:p>
      </dgm:t>
    </dgm:pt>
    <dgm:pt modelId="{6D18BCD8-BFA5-4A33-8A8C-4708523B42D9}" type="parTrans" cxnId="{3A382AB9-52D8-4BD4-AB08-C4DF7710E3EA}">
      <dgm:prSet/>
      <dgm:spPr/>
      <dgm:t>
        <a:bodyPr/>
        <a:lstStyle/>
        <a:p>
          <a:endParaRPr lang="de-DE"/>
        </a:p>
      </dgm:t>
    </dgm:pt>
    <dgm:pt modelId="{577C4BDD-FEFB-4E20-9D1E-F171A6496AB5}" type="sibTrans" cxnId="{3A382AB9-52D8-4BD4-AB08-C4DF7710E3EA}">
      <dgm:prSet/>
      <dgm:spPr/>
      <dgm:t>
        <a:bodyPr/>
        <a:lstStyle/>
        <a:p>
          <a:endParaRPr lang="de-DE"/>
        </a:p>
      </dgm:t>
    </dgm:pt>
    <dgm:pt modelId="{4C42EB61-741B-4624-8FF1-9606B0011A32}" type="pres">
      <dgm:prSet presAssocID="{CCD0CDEB-954E-49CF-A97E-EB7703E25F14}" presName="diagram" presStyleCnt="0">
        <dgm:presLayoutVars>
          <dgm:dir/>
          <dgm:resizeHandles val="exact"/>
        </dgm:presLayoutVars>
      </dgm:prSet>
      <dgm:spPr/>
    </dgm:pt>
    <dgm:pt modelId="{C080D4EE-6F32-43F3-929A-FFEF00E199B1}" type="pres">
      <dgm:prSet presAssocID="{947F8EEE-079F-4D36-B468-F977988754E4}" presName="arrow" presStyleLbl="node1" presStyleIdx="0" presStyleCnt="2">
        <dgm:presLayoutVars>
          <dgm:bulletEnabled val="1"/>
        </dgm:presLayoutVars>
      </dgm:prSet>
      <dgm:spPr/>
    </dgm:pt>
    <dgm:pt modelId="{2535145F-1841-4833-8964-31FF8EEFEC82}" type="pres">
      <dgm:prSet presAssocID="{8A34EEC2-6908-4550-8299-AFA2E14EC55B}" presName="arrow" presStyleLbl="node1" presStyleIdx="1" presStyleCnt="2">
        <dgm:presLayoutVars>
          <dgm:bulletEnabled val="1"/>
        </dgm:presLayoutVars>
      </dgm:prSet>
      <dgm:spPr/>
    </dgm:pt>
  </dgm:ptLst>
  <dgm:cxnLst>
    <dgm:cxn modelId="{F80BC84C-DE20-4AE7-9515-3F6426B65FD3}" srcId="{CCD0CDEB-954E-49CF-A97E-EB7703E25F14}" destId="{947F8EEE-079F-4D36-B468-F977988754E4}" srcOrd="0" destOrd="0" parTransId="{7EDB83D3-34DB-468F-AD3C-94D7672D173B}" sibTransId="{734D3E72-FC81-4AE0-A847-F000D28E5971}"/>
    <dgm:cxn modelId="{FBA16965-2FBC-4BEE-8966-1208110E7273}" type="presOf" srcId="{8A34EEC2-6908-4550-8299-AFA2E14EC55B}" destId="{2535145F-1841-4833-8964-31FF8EEFEC82}" srcOrd="0" destOrd="0" presId="urn:microsoft.com/office/officeart/2005/8/layout/arrow5"/>
    <dgm:cxn modelId="{DC156DA4-7118-4C30-AB97-E09B4EDC49B7}" type="presOf" srcId="{CCD0CDEB-954E-49CF-A97E-EB7703E25F14}" destId="{4C42EB61-741B-4624-8FF1-9606B0011A32}" srcOrd="0" destOrd="0" presId="urn:microsoft.com/office/officeart/2005/8/layout/arrow5"/>
    <dgm:cxn modelId="{3A382AB9-52D8-4BD4-AB08-C4DF7710E3EA}" srcId="{CCD0CDEB-954E-49CF-A97E-EB7703E25F14}" destId="{8A34EEC2-6908-4550-8299-AFA2E14EC55B}" srcOrd="1" destOrd="0" parTransId="{6D18BCD8-BFA5-4A33-8A8C-4708523B42D9}" sibTransId="{577C4BDD-FEFB-4E20-9D1E-F171A6496AB5}"/>
    <dgm:cxn modelId="{7D7EBCC2-E3F4-4B12-9413-A2269979200E}" type="presOf" srcId="{947F8EEE-079F-4D36-B468-F977988754E4}" destId="{C080D4EE-6F32-43F3-929A-FFEF00E199B1}" srcOrd="0" destOrd="0" presId="urn:microsoft.com/office/officeart/2005/8/layout/arrow5"/>
    <dgm:cxn modelId="{25FEEAC7-7361-4B3B-A3B7-72EEF224A191}" type="presParOf" srcId="{4C42EB61-741B-4624-8FF1-9606B0011A32}" destId="{C080D4EE-6F32-43F3-929A-FFEF00E199B1}" srcOrd="0" destOrd="0" presId="urn:microsoft.com/office/officeart/2005/8/layout/arrow5"/>
    <dgm:cxn modelId="{109F84B1-F942-4481-9187-842D716D9153}" type="presParOf" srcId="{4C42EB61-741B-4624-8FF1-9606B0011A32}" destId="{2535145F-1841-4833-8964-31FF8EEFEC82}"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a:t>
          </a:r>
          <a:r>
            <a:rPr kumimoji="0" lang="de-DE" sz="1800" b="0" i="0" u="none" strike="noStrike" kern="1200" cap="none" spc="0" normalizeH="0" baseline="0" noProof="0">
              <a:ln/>
              <a:effectLst/>
              <a:uLnTx/>
              <a:uFillTx/>
              <a:latin typeface="Calibri"/>
              <a:ea typeface="+mn-ea"/>
              <a:cs typeface="+mn-cs"/>
            </a:rPr>
            <a:t>) Diagnostik &amp; </a:t>
          </a:r>
          <a:r>
            <a:rPr kumimoji="0" lang="de-DE" sz="1800" b="0" i="0" u="none" strike="noStrike" kern="1200" cap="none" spc="0" normalizeH="0" baseline="0" noProof="0" dirty="0">
              <a:ln/>
              <a:effectLst/>
              <a:uLnTx/>
              <a:uFillTx/>
              <a:latin typeface="Calibri"/>
              <a:ea typeface="+mn-ea"/>
              <a:cs typeface="+mn-cs"/>
            </a:rPr>
            <a:t>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60FB-A17B-864B-B2C6-1D0A3CFFE3BF}">
      <dsp:nvSpPr>
        <dsp:cNvPr id="0" name=""/>
        <dsp:cNvSpPr/>
      </dsp:nvSpPr>
      <dsp:spPr>
        <a:xfrm rot="5400000">
          <a:off x="5026660" y="-1741362"/>
          <a:ext cx="1601399"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de-DE" sz="2300" b="1" i="1" kern="1200" dirty="0"/>
            <a:t>Lese- und Schreibkompetenzen als Grundlage fachlichen Lernens in allen Unterrichtsfächern</a:t>
          </a:r>
          <a:endParaRPr lang="de-DE" sz="2300" i="1" kern="1200" dirty="0"/>
        </a:p>
      </dsp:txBody>
      <dsp:txXfrm rot="-5400000">
        <a:off x="3085073" y="278399"/>
        <a:ext cx="5406400" cy="1445051"/>
      </dsp:txXfrm>
    </dsp:sp>
    <dsp:sp modelId="{A4822C61-B704-8F47-802F-D47058D89FD0}">
      <dsp:nvSpPr>
        <dsp:cNvPr id="0" name=""/>
        <dsp:cNvSpPr/>
      </dsp:nvSpPr>
      <dsp:spPr>
        <a:xfrm>
          <a:off x="0" y="50"/>
          <a:ext cx="3085072" cy="20017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1</a:t>
          </a:r>
          <a:endParaRPr lang="de-DE" sz="3600" kern="1200" dirty="0"/>
        </a:p>
      </dsp:txBody>
      <dsp:txXfrm>
        <a:off x="97717" y="97767"/>
        <a:ext cx="2889638" cy="1806315"/>
      </dsp:txXfrm>
    </dsp:sp>
    <dsp:sp modelId="{04A00B4B-B520-2748-8509-41D326B0515F}">
      <dsp:nvSpPr>
        <dsp:cNvPr id="0" name=""/>
        <dsp:cNvSpPr/>
      </dsp:nvSpPr>
      <dsp:spPr>
        <a:xfrm rot="5400000">
          <a:off x="4965915" y="414538"/>
          <a:ext cx="1601399"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solidFill>
                <a:srgbClr val="C00000"/>
              </a:solidFill>
            </a:rPr>
            <a:t>Wie kann die Lesesozialisation von Kindern und Jugendlichen gelingen? </a:t>
          </a:r>
          <a:endParaRPr lang="de-DE" sz="2300" i="1" kern="1200" dirty="0">
            <a:solidFill>
              <a:srgbClr val="C00000"/>
            </a:solidFill>
          </a:endParaRPr>
        </a:p>
        <a:p>
          <a:pPr marL="228600" lvl="1" indent="-228600" algn="l" defTabSz="1022350">
            <a:lnSpc>
              <a:spcPct val="90000"/>
            </a:lnSpc>
            <a:spcBef>
              <a:spcPct val="0"/>
            </a:spcBef>
            <a:spcAft>
              <a:spcPct val="15000"/>
            </a:spcAft>
            <a:buChar char="•"/>
          </a:pPr>
          <a:r>
            <a:rPr lang="de-DE" sz="2300" b="1" i="1" kern="1200" dirty="0">
              <a:solidFill>
                <a:srgbClr val="C00000"/>
              </a:solidFill>
            </a:rPr>
            <a:t>Die eigene Lesebiografie (als Lehrkraft) schreiben und reflektieren.</a:t>
          </a:r>
          <a:endParaRPr lang="de-DE" sz="2300" i="1" kern="1200" dirty="0">
            <a:solidFill>
              <a:srgbClr val="C00000"/>
            </a:solidFill>
          </a:endParaRPr>
        </a:p>
      </dsp:txBody>
      <dsp:txXfrm rot="-5400000">
        <a:off x="3024328" y="2434299"/>
        <a:ext cx="5406400" cy="1445051"/>
      </dsp:txXfrm>
    </dsp:sp>
    <dsp:sp modelId="{3A9EA753-4703-014D-83E1-52F8B1154924}">
      <dsp:nvSpPr>
        <dsp:cNvPr id="0" name=""/>
        <dsp:cNvSpPr/>
      </dsp:nvSpPr>
      <dsp:spPr>
        <a:xfrm>
          <a:off x="0" y="2101887"/>
          <a:ext cx="3085072" cy="200174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2</a:t>
          </a:r>
          <a:endParaRPr lang="de-DE" sz="3600" kern="1200" dirty="0"/>
        </a:p>
      </dsp:txBody>
      <dsp:txXfrm>
        <a:off x="97717" y="2199604"/>
        <a:ext cx="2889638" cy="1806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460128" y="312440"/>
          <a:ext cx="5580684" cy="62520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Selbstreflexion der eigenen Lesebiografie</a:t>
          </a:r>
        </a:p>
      </dsp:txBody>
      <dsp:txXfrm>
        <a:off x="460128" y="312440"/>
        <a:ext cx="5580684" cy="625205"/>
      </dsp:txXfrm>
    </dsp:sp>
    <dsp:sp modelId="{EF9C9375-61BD-4B84-B5D3-2E34BF693A14}">
      <dsp:nvSpPr>
        <dsp:cNvPr id="0" name=""/>
        <dsp:cNvSpPr/>
      </dsp:nvSpPr>
      <dsp:spPr>
        <a:xfrm>
          <a:off x="69375" y="234289"/>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18573" y="1250411"/>
          <a:ext cx="5222240" cy="625205"/>
        </a:xfrm>
        <a:prstGeom prst="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Verlaufsformen einer gelingenden Lesesozialisation</a:t>
          </a:r>
        </a:p>
      </dsp:txBody>
      <dsp:txXfrm>
        <a:off x="818573" y="1250411"/>
        <a:ext cx="5222240" cy="625205"/>
      </dsp:txXfrm>
    </dsp:sp>
    <dsp:sp modelId="{F6023A61-5D55-43C4-B9C2-EE21DB1DE2D2}">
      <dsp:nvSpPr>
        <dsp:cNvPr id="0" name=""/>
        <dsp:cNvSpPr/>
      </dsp:nvSpPr>
      <dsp:spPr>
        <a:xfrm>
          <a:off x="427819" y="1172260"/>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818573" y="2188382"/>
          <a:ext cx="5222240" cy="625205"/>
        </a:xfrm>
        <a:prstGeom prst="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Sieben Modi des Lesens</a:t>
          </a:r>
        </a:p>
      </dsp:txBody>
      <dsp:txXfrm>
        <a:off x="818573" y="2188382"/>
        <a:ext cx="5222240" cy="625205"/>
      </dsp:txXfrm>
    </dsp:sp>
    <dsp:sp modelId="{F8CEE7CC-07F0-4AF7-90AE-518824AEC43E}">
      <dsp:nvSpPr>
        <dsp:cNvPr id="0" name=""/>
        <dsp:cNvSpPr/>
      </dsp:nvSpPr>
      <dsp:spPr>
        <a:xfrm>
          <a:off x="427819" y="2110232"/>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D8E12FBA-1487-4021-BB36-FD67DB8EC7CB}">
      <dsp:nvSpPr>
        <dsp:cNvPr id="0" name=""/>
        <dsp:cNvSpPr/>
      </dsp:nvSpPr>
      <dsp:spPr>
        <a:xfrm>
          <a:off x="460128" y="3126353"/>
          <a:ext cx="5580684" cy="625205"/>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Wenn Lesesozialisation nicht gelingt – Fallbeispiel, Reflexion und Ausblick</a:t>
          </a:r>
        </a:p>
      </dsp:txBody>
      <dsp:txXfrm>
        <a:off x="460128" y="3126353"/>
        <a:ext cx="5580684" cy="625205"/>
      </dsp:txXfrm>
    </dsp:sp>
    <dsp:sp modelId="{81EBC999-8E0F-4991-910F-297DE99866E8}">
      <dsp:nvSpPr>
        <dsp:cNvPr id="0" name=""/>
        <dsp:cNvSpPr/>
      </dsp:nvSpPr>
      <dsp:spPr>
        <a:xfrm>
          <a:off x="69375" y="3048203"/>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E5923-73D6-4EC8-B24E-28B44F2F268F}">
      <dsp:nvSpPr>
        <dsp:cNvPr id="0" name=""/>
        <dsp:cNvSpPr/>
      </dsp:nvSpPr>
      <dsp:spPr>
        <a:xfrm>
          <a:off x="1429105" y="274319"/>
          <a:ext cx="3413760" cy="3413760"/>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666750">
            <a:lnSpc>
              <a:spcPct val="90000"/>
            </a:lnSpc>
            <a:spcBef>
              <a:spcPct val="0"/>
            </a:spcBef>
            <a:spcAft>
              <a:spcPct val="35000"/>
            </a:spcAft>
            <a:buNone/>
          </a:pPr>
          <a:r>
            <a:rPr lang="de-DE" sz="1500" kern="1200" dirty="0"/>
            <a:t>Geburtsort: Marokko</a:t>
          </a:r>
        </a:p>
        <a:p>
          <a:pPr marL="114300" lvl="1" indent="-114300" algn="l" defTabSz="533400">
            <a:lnSpc>
              <a:spcPct val="90000"/>
            </a:lnSpc>
            <a:spcBef>
              <a:spcPct val="0"/>
            </a:spcBef>
            <a:spcAft>
              <a:spcPct val="15000"/>
            </a:spcAft>
            <a:buChar char="•"/>
          </a:pPr>
          <a:r>
            <a:rPr lang="de-DE" sz="1200" kern="1200" dirty="0"/>
            <a:t>Eltern: Analphabeten</a:t>
          </a:r>
        </a:p>
      </dsp:txBody>
      <dsp:txXfrm>
        <a:off x="3285134" y="904239"/>
        <a:ext cx="1158240" cy="1137920"/>
      </dsp:txXfrm>
    </dsp:sp>
    <dsp:sp modelId="{8C3DC23A-1670-46EC-9638-1841BEC7C52D}">
      <dsp:nvSpPr>
        <dsp:cNvPr id="0" name=""/>
        <dsp:cNvSpPr/>
      </dsp:nvSpPr>
      <dsp:spPr>
        <a:xfrm>
          <a:off x="1253134" y="375919"/>
          <a:ext cx="3413760" cy="3413760"/>
        </a:xfrm>
        <a:prstGeom prst="pie">
          <a:avLst>
            <a:gd name="adj1" fmla="val 1800000"/>
            <a:gd name="adj2" fmla="val 900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Realschulabschluss</a:t>
          </a:r>
        </a:p>
      </dsp:txBody>
      <dsp:txXfrm>
        <a:off x="2187854" y="2529840"/>
        <a:ext cx="1544320" cy="1056640"/>
      </dsp:txXfrm>
    </dsp:sp>
    <dsp:sp modelId="{0A2E5E42-3B40-4E14-B289-525BF17F56C7}">
      <dsp:nvSpPr>
        <dsp:cNvPr id="0" name=""/>
        <dsp:cNvSpPr/>
      </dsp:nvSpPr>
      <dsp:spPr>
        <a:xfrm>
          <a:off x="1253134" y="375919"/>
          <a:ext cx="3413760" cy="3413760"/>
        </a:xfrm>
        <a:prstGeom prst="pie">
          <a:avLst>
            <a:gd name="adj1" fmla="val 90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666750">
            <a:lnSpc>
              <a:spcPct val="90000"/>
            </a:lnSpc>
            <a:spcBef>
              <a:spcPct val="0"/>
            </a:spcBef>
            <a:spcAft>
              <a:spcPct val="35000"/>
            </a:spcAft>
            <a:buNone/>
          </a:pPr>
          <a:r>
            <a:rPr lang="de-DE" sz="1500" kern="1200" dirty="0"/>
            <a:t>Lesen in Kindheit unbedeutend</a:t>
          </a:r>
        </a:p>
        <a:p>
          <a:pPr marL="114300" lvl="1" indent="-114300" algn="l" defTabSz="533400">
            <a:lnSpc>
              <a:spcPct val="90000"/>
            </a:lnSpc>
            <a:spcBef>
              <a:spcPct val="0"/>
            </a:spcBef>
            <a:spcAft>
              <a:spcPct val="15000"/>
            </a:spcAft>
            <a:buChar char="•"/>
          </a:pPr>
          <a:r>
            <a:rPr lang="de-DE" sz="1200" kern="1200" dirty="0"/>
            <a:t>Kein Vorlesen</a:t>
          </a:r>
        </a:p>
        <a:p>
          <a:pPr marL="114300" lvl="1" indent="-114300" algn="l" defTabSz="533400">
            <a:lnSpc>
              <a:spcPct val="90000"/>
            </a:lnSpc>
            <a:spcBef>
              <a:spcPct val="0"/>
            </a:spcBef>
            <a:spcAft>
              <a:spcPct val="15000"/>
            </a:spcAft>
            <a:buChar char="•"/>
          </a:pPr>
          <a:r>
            <a:rPr lang="de-DE" sz="1200" kern="1200" dirty="0"/>
            <a:t>Nicht-Leser</a:t>
          </a:r>
        </a:p>
      </dsp:txBody>
      <dsp:txXfrm>
        <a:off x="1618894" y="1046480"/>
        <a:ext cx="1158240" cy="1137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0D4EE-6F32-43F3-929A-FFEF00E199B1}">
      <dsp:nvSpPr>
        <dsp:cNvPr id="0" name=""/>
        <dsp:cNvSpPr/>
      </dsp:nvSpPr>
      <dsp:spPr>
        <a:xfrm rot="16200000">
          <a:off x="546" y="551996"/>
          <a:ext cx="4224598" cy="422459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e-DE" altLang="de-DE" sz="1600" b="1" kern="1200" dirty="0">
              <a:solidFill>
                <a:schemeClr val="bg1"/>
              </a:solidFill>
            </a:rPr>
            <a:t>Schule: </a:t>
          </a:r>
          <a:r>
            <a:rPr lang="de-DE" altLang="de-DE" sz="1600" kern="1200" dirty="0">
              <a:solidFill>
                <a:schemeClr val="bg1"/>
              </a:solidFill>
            </a:rPr>
            <a:t>Ulrich Plenzdorf, Die neuen Leiden des jungen W. (DDR, 1972) - Adoleszenzliteratur: komplexe Rollenprosa / Theaterstück mit mehreren Ebenen und zahlreichen intertextuellen Verweisen (Goethes Werther, Salingers Fänger im Roggen)</a:t>
          </a:r>
          <a:endParaRPr lang="de-DE" sz="1600" kern="1200" dirty="0">
            <a:solidFill>
              <a:schemeClr val="bg1"/>
            </a:solidFill>
          </a:endParaRPr>
        </a:p>
      </dsp:txBody>
      <dsp:txXfrm rot="5400000">
        <a:off x="546" y="1608145"/>
        <a:ext cx="3485293" cy="2112299"/>
      </dsp:txXfrm>
    </dsp:sp>
    <dsp:sp modelId="{2535145F-1841-4833-8964-31FF8EEFEC82}">
      <dsp:nvSpPr>
        <dsp:cNvPr id="0" name=""/>
        <dsp:cNvSpPr/>
      </dsp:nvSpPr>
      <dsp:spPr>
        <a:xfrm rot="5400000">
          <a:off x="4487824" y="551996"/>
          <a:ext cx="4224598" cy="422459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
              <a:srgbClr val="0F6FC6"/>
            </a:buClr>
            <a:buSzPct val="76000"/>
            <a:buNone/>
          </a:pPr>
          <a:r>
            <a:rPr lang="de-DE" altLang="de-DE" sz="1600" b="1" kern="1200" dirty="0">
              <a:solidFill>
                <a:schemeClr val="bg1"/>
              </a:solidFill>
            </a:rPr>
            <a:t>Freizeit: </a:t>
          </a:r>
          <a:r>
            <a:rPr lang="de-DE" altLang="de-DE" sz="1600" kern="1200" dirty="0">
              <a:solidFill>
                <a:schemeClr val="bg1"/>
              </a:solidFill>
            </a:rPr>
            <a:t>Bildzeitung, Hip-Hop-Musik, Liebesfilme / erotische Filme / Musiksendungen im Fernsehen, Handy, Internet-Chat - Keine Bucherfahrung und Lesesozialisation, kaum Leseerfahrungen und literarische Kompetenzen!</a:t>
          </a:r>
          <a:endParaRPr lang="de-DE" sz="1600" kern="1200" dirty="0">
            <a:solidFill>
              <a:schemeClr val="bg1"/>
            </a:solidFill>
          </a:endParaRPr>
        </a:p>
      </dsp:txBody>
      <dsp:txXfrm rot="-5400000">
        <a:off x="5227129" y="1608146"/>
        <a:ext cx="3485293" cy="211229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9/9/22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fld id="{9C86F28B-80C6-433C-B2AE-B418DB635716}" type="slidenum">
              <a:rPr kumimoji="0" lang="de-DE" alt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t>22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251" name="Rectangle 1"/>
          <p:cNvSpPr>
            <a:spLocks noGrp="1" noRot="1" noChangeAspect="1" noChangeArrowheads="1" noTextEdit="1"/>
          </p:cNvSpPr>
          <p:nvPr>
            <p:ph type="sldImg"/>
          </p:nvPr>
        </p:nvSpPr>
        <p:spPr>
          <a:xfrm>
            <a:off x="992188" y="768350"/>
            <a:ext cx="5114925" cy="3836988"/>
          </a:xfrm>
          <a:solidFill>
            <a:srgbClr val="FFFFFF"/>
          </a:solidFill>
          <a:ln/>
        </p:spPr>
      </p:sp>
      <p:sp>
        <p:nvSpPr>
          <p:cNvPr id="53252" name="Rectangle 2"/>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32775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fld id="{BF5CA7A8-6BFF-4C92-88CB-40E80A8473F1}" type="slidenum">
              <a:rPr kumimoji="0" lang="de-DE" alt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t>23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275" name="Rectangle 1"/>
          <p:cNvSpPr>
            <a:spLocks noGrp="1" noRot="1" noChangeAspect="1" noChangeArrowheads="1" noTextEdit="1"/>
          </p:cNvSpPr>
          <p:nvPr>
            <p:ph type="sldImg"/>
          </p:nvPr>
        </p:nvSpPr>
        <p:spPr>
          <a:xfrm>
            <a:off x="992188" y="768350"/>
            <a:ext cx="5114925" cy="3836988"/>
          </a:xfrm>
          <a:solidFill>
            <a:srgbClr val="FFFFFF"/>
          </a:solidFill>
          <a:ln/>
        </p:spPr>
      </p:sp>
      <p:sp>
        <p:nvSpPr>
          <p:cNvPr id="54276" name="Rectangle 2"/>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3454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fld id="{12B2EC25-D810-416A-9DD0-D6337EC19929}" type="slidenum">
              <a:rPr kumimoji="0" lang="de-DE" alt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t>24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299" name="Rectangle 1"/>
          <p:cNvSpPr>
            <a:spLocks noGrp="1" noRot="1" noChangeAspect="1" noChangeArrowheads="1" noTextEdit="1"/>
          </p:cNvSpPr>
          <p:nvPr>
            <p:ph type="sldImg"/>
          </p:nvPr>
        </p:nvSpPr>
        <p:spPr>
          <a:xfrm>
            <a:off x="992188" y="768350"/>
            <a:ext cx="5114925" cy="3836988"/>
          </a:xfrm>
          <a:solidFill>
            <a:srgbClr val="FFFFFF"/>
          </a:solidFill>
          <a:ln/>
        </p:spPr>
      </p:sp>
      <p:sp>
        <p:nvSpPr>
          <p:cNvPr id="55300" name="Rectangle 2"/>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28204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29</a:t>
            </a:fld>
            <a:endParaRPr lang="en-US" dirty="0"/>
          </a:p>
        </p:txBody>
      </p:sp>
    </p:spTree>
    <p:extLst>
      <p:ext uri="{BB962C8B-B14F-4D97-AF65-F5344CB8AC3E}">
        <p14:creationId xmlns:p14="http://schemas.microsoft.com/office/powerpoint/2010/main" val="3939217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228600" indent="-228600">
              <a:lnSpc>
                <a:spcPct val="120000"/>
              </a:lnSpc>
              <a:buAutoNum type="alphaUcPeriod"/>
            </a:pPr>
            <a:r>
              <a:rPr lang="de-DE" sz="1200" dirty="0"/>
              <a:t>(18 Jahre) wurde in </a:t>
            </a:r>
            <a:r>
              <a:rPr lang="de-DE" sz="1200" b="1" dirty="0"/>
              <a:t>Marokko</a:t>
            </a:r>
            <a:r>
              <a:rPr lang="de-DE" sz="1200" dirty="0"/>
              <a:t> geboren; seine Familie kam vor 5 Jahren nach Deutschland. Die </a:t>
            </a:r>
            <a:r>
              <a:rPr lang="de-DE" sz="1200" b="1" dirty="0"/>
              <a:t>Eltern</a:t>
            </a:r>
            <a:r>
              <a:rPr lang="de-DE" sz="1200" dirty="0"/>
              <a:t> sind </a:t>
            </a:r>
            <a:r>
              <a:rPr lang="de-DE" sz="1200" b="1" dirty="0"/>
              <a:t>Analphabeten</a:t>
            </a:r>
            <a:r>
              <a:rPr lang="de-DE" sz="1200" dirty="0"/>
              <a:t>; der Vater arbeitet als Maurer, die Mutter ist Hausfrau. A. lebt mit drei älteren Geschwistern zu Hause. </a:t>
            </a:r>
          </a:p>
          <a:p>
            <a:pPr marL="228600" indent="-228600">
              <a:lnSpc>
                <a:spcPct val="120000"/>
              </a:lnSpc>
              <a:buAutoNum type="alphaUcPeriod"/>
            </a:pPr>
            <a:endParaRPr lang="de-DE" sz="1200" dirty="0"/>
          </a:p>
          <a:p>
            <a:pPr>
              <a:lnSpc>
                <a:spcPct val="120000"/>
              </a:lnSpc>
            </a:pPr>
            <a:r>
              <a:rPr lang="de-DE" sz="1200" dirty="0"/>
              <a:t>An einer Frankfurter Hauptschule hat er einen (externen) </a:t>
            </a:r>
            <a:r>
              <a:rPr lang="de-DE" sz="1200" b="1" dirty="0"/>
              <a:t>Realschulabschluss</a:t>
            </a:r>
            <a:r>
              <a:rPr lang="de-DE" sz="1200" dirty="0"/>
              <a:t> gemacht und steht nun in einem Ausbildungsverhältnis im Hotelfach. A. lebt bei seinen Eltern. </a:t>
            </a:r>
          </a:p>
          <a:p>
            <a:pPr>
              <a:lnSpc>
                <a:spcPct val="120000"/>
              </a:lnSpc>
            </a:pPr>
            <a:endParaRPr lang="de-DE" sz="1200" dirty="0"/>
          </a:p>
          <a:p>
            <a:pPr>
              <a:lnSpc>
                <a:spcPct val="120000"/>
              </a:lnSpc>
            </a:pPr>
            <a:r>
              <a:rPr lang="de-DE" sz="1200" dirty="0"/>
              <a:t>In der Kindheit spielte Lesen keine Rolle. Da die Eltern Analphabeten sind, wurde </a:t>
            </a:r>
            <a:r>
              <a:rPr lang="de-DE" sz="1200" b="1" dirty="0"/>
              <a:t>in der Familie nicht vorgelesen</a:t>
            </a:r>
            <a:r>
              <a:rPr lang="de-DE" sz="1200" dirty="0"/>
              <a:t>. Auch an das Erzählen von Geschichten kann A. sich nicht erinnern. Heute charakterisiert er sich selbst als </a:t>
            </a:r>
            <a:r>
              <a:rPr lang="de-DE" sz="1200" b="1" dirty="0"/>
              <a:t>Nicht-Leser</a:t>
            </a:r>
            <a:r>
              <a:rPr lang="de-DE" sz="1200" dirty="0"/>
              <a:t>: Er sei nicht so ein Typ, „der gerne liest“ – außer die Bild-Zeitung, die er täglich kauft.</a:t>
            </a:r>
          </a:p>
          <a:p>
            <a:endParaRPr lang="de-DE" dirty="0">
              <a:latin typeface="HelveticaNeueLT Com 45 Lt" panose="020B0403020202020204" pitchFamily="34" charset="0"/>
            </a:endParaRP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32</a:t>
            </a:fld>
            <a:endParaRPr lang="en-US" dirty="0"/>
          </a:p>
        </p:txBody>
      </p:sp>
    </p:spTree>
    <p:extLst>
      <p:ext uri="{BB962C8B-B14F-4D97-AF65-F5344CB8AC3E}">
        <p14:creationId xmlns:p14="http://schemas.microsoft.com/office/powerpoint/2010/main" val="1667446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200" dirty="0"/>
              <a:t>Das wichtigste Medium in der Freizeit ist für A. der </a:t>
            </a:r>
            <a:r>
              <a:rPr lang="de-DE" sz="1200" b="1" dirty="0"/>
              <a:t>Fernseher</a:t>
            </a:r>
            <a:r>
              <a:rPr lang="de-DE" sz="1200" dirty="0"/>
              <a:t>: Er schaut gern Liebesfilme und erotische Filme, gelegentlich Informationssendungen und Musikkanäle (Hip-Hop-Fan). Sehr wichtig sind in seinem Medienensemble außerdem das </a:t>
            </a:r>
            <a:r>
              <a:rPr lang="de-DE" sz="1200" b="1" dirty="0"/>
              <a:t>Handy</a:t>
            </a:r>
            <a:r>
              <a:rPr lang="de-DE" sz="1200" dirty="0"/>
              <a:t> und der </a:t>
            </a:r>
            <a:r>
              <a:rPr lang="de-DE" sz="1200" b="1" dirty="0"/>
              <a:t>Internet-Chat</a:t>
            </a:r>
            <a:r>
              <a:rPr lang="de-DE" sz="1200" dirty="0"/>
              <a:t>.</a:t>
            </a:r>
          </a:p>
          <a:p>
            <a:endParaRPr lang="de-DE" sz="1200" dirty="0"/>
          </a:p>
          <a:p>
            <a:r>
              <a:rPr lang="de-DE" sz="1200" dirty="0"/>
              <a:t>Seine Erinnerung an den </a:t>
            </a:r>
            <a:r>
              <a:rPr lang="de-DE" sz="1200" b="1" dirty="0"/>
              <a:t>Deutschunterricht</a:t>
            </a:r>
            <a:r>
              <a:rPr lang="de-DE" sz="1200" dirty="0"/>
              <a:t> ist vor allem durch eine Lektüre geprägt: </a:t>
            </a:r>
            <a:r>
              <a:rPr lang="de-DE" sz="1200" b="1" dirty="0"/>
              <a:t>Ulrich Plenzdorfs „Die neuen Leiden des jungen W.“, </a:t>
            </a:r>
            <a:r>
              <a:rPr lang="de-DE" sz="1200" dirty="0"/>
              <a:t>zu der er für seine RS-Abschlussprüfung eine Inhaltangabe sowie eine Charakterisierung der Hauptfigur vorbereiten musste. Die Lektüre war für ihn sehr schwierig: </a:t>
            </a:r>
            <a:r>
              <a:rPr lang="de-DE" sz="1200" b="1" dirty="0"/>
              <a:t>„ich </a:t>
            </a:r>
            <a:r>
              <a:rPr lang="de-DE" sz="1200" b="1" dirty="0" err="1"/>
              <a:t>les</a:t>
            </a:r>
            <a:r>
              <a:rPr lang="de-DE" sz="1200" b="1" dirty="0"/>
              <a:t>, hab aber gar nicht kapiert“. </a:t>
            </a:r>
            <a:r>
              <a:rPr lang="de-DE" sz="1200" dirty="0"/>
              <a:t>Er erarbeitete den Text dann an vielen Nachmittagen gemeinsam mit einem </a:t>
            </a:r>
            <a:r>
              <a:rPr lang="de-DE" sz="1200" b="1" dirty="0"/>
              <a:t>Sozialpädagogen in einem Jugendzentrum</a:t>
            </a:r>
            <a:r>
              <a:rPr lang="de-DE" sz="1200" dirty="0"/>
              <a:t>. </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33</a:t>
            </a:fld>
            <a:endParaRPr lang="en-US" dirty="0"/>
          </a:p>
        </p:txBody>
      </p:sp>
    </p:spTree>
    <p:extLst>
      <p:ext uri="{BB962C8B-B14F-4D97-AF65-F5344CB8AC3E}">
        <p14:creationId xmlns:p14="http://schemas.microsoft.com/office/powerpoint/2010/main" val="414505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Für diesen Einstieg zum Kennenlernen müssen Sie eine zusätzliche Zeit von 30 Minuten einplanen; er ist nur erforderlich, wenn die TN nur Modul 7 gewählt haben und sich noch nicht kennen; Ausführungen dazu enthält das Modul 1.</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Runde 1</a:t>
            </a:r>
          </a:p>
          <a:p>
            <a:r>
              <a:rPr lang="de-DE" sz="1200" kern="1200" dirty="0">
                <a:solidFill>
                  <a:schemeClr val="tx1"/>
                </a:solidFill>
                <a:effectLst/>
                <a:latin typeface="+mn-lt"/>
                <a:ea typeface="+mn-ea"/>
                <a:cs typeface="+mn-cs"/>
              </a:rPr>
              <a:t>TN schreiben drei Aussagen zu Tätigkeiten auf, die sie in ihrer Freizeit tun (z.B. „Fallschirmspringen“) oder Lebensmittel, die sie besonders gerne essen usw.</a:t>
            </a:r>
          </a:p>
          <a:p>
            <a:r>
              <a:rPr lang="de-DE" sz="1200" kern="1200" dirty="0">
                <a:solidFill>
                  <a:schemeClr val="tx1"/>
                </a:solidFill>
                <a:effectLst/>
                <a:latin typeface="+mn-lt"/>
                <a:ea typeface="+mn-ea"/>
                <a:cs typeface="+mn-cs"/>
              </a:rPr>
              <a:t>2 Aussagen müssen der Wahrheit entsprechen und 1 Aussage ist gelogen.</a:t>
            </a:r>
          </a:p>
          <a:p>
            <a:r>
              <a:rPr lang="de-DE" sz="1200" kern="1200" dirty="0">
                <a:solidFill>
                  <a:schemeClr val="tx1"/>
                </a:solidFill>
                <a:effectLst/>
                <a:latin typeface="+mn-lt"/>
                <a:ea typeface="+mn-ea"/>
                <a:cs typeface="+mn-cs"/>
              </a:rPr>
              <a:t>TN bewegen sich frei im Raum, bleiben vor einer Person stehen und halten das Blatt sichtbar vor ihrem Körper. </a:t>
            </a:r>
          </a:p>
          <a:p>
            <a:r>
              <a:rPr lang="de-DE" sz="1200" kern="1200" dirty="0">
                <a:solidFill>
                  <a:schemeClr val="tx1"/>
                </a:solidFill>
                <a:effectLst/>
                <a:latin typeface="+mn-lt"/>
                <a:ea typeface="+mn-ea"/>
                <a:cs typeface="+mn-cs"/>
              </a:rPr>
              <a:t>In einem kurzen Gespräch versuchen die Personen herauszufinden, welche der Aussagen gelogen ist und diese wird durch einen Strich hinter der Aussage gekennzeichnet. </a:t>
            </a:r>
          </a:p>
          <a:p>
            <a:r>
              <a:rPr lang="de-DE" sz="1200" kern="1200" dirty="0">
                <a:solidFill>
                  <a:schemeClr val="tx1"/>
                </a:solidFill>
                <a:effectLst/>
                <a:latin typeface="+mn-lt"/>
                <a:ea typeface="+mn-ea"/>
                <a:cs typeface="+mn-cs"/>
              </a:rPr>
              <a:t>Auflösung durch Markierung und Vorstellung bei Runde 2</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Runde 2</a:t>
            </a:r>
          </a:p>
          <a:p>
            <a:r>
              <a:rPr lang="de-DE" sz="1200" kern="1200" dirty="0">
                <a:solidFill>
                  <a:schemeClr val="tx1"/>
                </a:solidFill>
                <a:effectLst/>
                <a:latin typeface="+mn-lt"/>
                <a:ea typeface="+mn-ea"/>
                <a:cs typeface="+mn-cs"/>
              </a:rPr>
              <a:t>TN schreiben drei Erwartungen auf, die sie an die Veranstaltung haben.</a:t>
            </a:r>
          </a:p>
          <a:p>
            <a:r>
              <a:rPr lang="de-DE" sz="1200" kern="1200" dirty="0">
                <a:solidFill>
                  <a:schemeClr val="tx1"/>
                </a:solidFill>
                <a:effectLst/>
                <a:latin typeface="+mn-lt"/>
                <a:ea typeface="+mn-ea"/>
                <a:cs typeface="+mn-cs"/>
              </a:rPr>
              <a:t>2 Erwartungen tragen zum Erfolg bei, 1 Erwartung soll auf keinen Fall eintreten.</a:t>
            </a:r>
          </a:p>
          <a:p>
            <a:r>
              <a:rPr lang="de-DE" sz="1200" kern="1200" dirty="0">
                <a:solidFill>
                  <a:schemeClr val="tx1"/>
                </a:solidFill>
                <a:effectLst/>
                <a:latin typeface="+mn-lt"/>
                <a:ea typeface="+mn-ea"/>
                <a:cs typeface="+mn-cs"/>
              </a:rPr>
              <a:t>TN stellen sich diese gegenseitig vor, pinnen sie an Wand – dabei wird auch aufgelöst, welche Tätigkeit aus Runde 1 gelogen war.</a:t>
            </a:r>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105973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214263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die Übersicht über die Modulblöcke mit Untertiteln:</a:t>
            </a:r>
          </a:p>
          <a:p>
            <a:endParaRPr lang="de-DE" dirty="0"/>
          </a:p>
          <a:p>
            <a:pPr marL="0" indent="0">
              <a:buNone/>
            </a:pPr>
            <a:r>
              <a:rPr lang="de-DE" b="1" dirty="0"/>
              <a:t>Block 1: Lese- und Schreibkompetenzen als Grundlage fachlichen Lernens in allen Unterrichtsfächern</a:t>
            </a:r>
            <a:endParaRPr lang="de-ES" b="1" dirty="0"/>
          </a:p>
          <a:p>
            <a:pPr lvl="0"/>
            <a:r>
              <a:rPr lang="de-DE" dirty="0"/>
              <a:t>Das PISA-Modell der Lesekompetenz, alte und neue Version </a:t>
            </a:r>
            <a:endParaRPr lang="de-ES" dirty="0"/>
          </a:p>
          <a:p>
            <a:pPr lvl="0"/>
            <a:r>
              <a:rPr lang="de-DE" dirty="0"/>
              <a:t>Leseanforderungen im Fachunterricht – Beispiel Mathematik</a:t>
            </a:r>
            <a:endParaRPr lang="de-ES" dirty="0"/>
          </a:p>
          <a:p>
            <a:pPr lvl="0"/>
            <a:r>
              <a:rPr lang="de-DE" dirty="0"/>
              <a:t>Inhalt und Aufbau, Anforderungen und Hilfsmittel des </a:t>
            </a:r>
            <a:r>
              <a:rPr lang="de-DE" dirty="0" err="1"/>
              <a:t>BaCuLit</a:t>
            </a:r>
            <a:r>
              <a:rPr lang="de-DE" dirty="0"/>
              <a:t>-Kurses</a:t>
            </a:r>
          </a:p>
          <a:p>
            <a:pPr lvl="0"/>
            <a:endParaRPr lang="de-ES" dirty="0"/>
          </a:p>
          <a:p>
            <a:pPr marL="0" indent="0">
              <a:buNone/>
            </a:pPr>
            <a:r>
              <a:rPr lang="de-DE" b="1" dirty="0"/>
              <a:t>Block 2: Wie kann die Lesesozialisation von Kindern und Jugendlichen gelingen? Die eigene Lesebiografie (als Lehrkraft) schreiben und reflektieren</a:t>
            </a:r>
            <a:endParaRPr lang="de-ES" b="1" dirty="0"/>
          </a:p>
          <a:p>
            <a:pPr lvl="0"/>
            <a:r>
              <a:rPr lang="de-DE" dirty="0"/>
              <a:t>Selbstreflexion der eigenen Lesebiografie (der Lehrkräfte)</a:t>
            </a:r>
            <a:endParaRPr lang="de-ES" dirty="0"/>
          </a:p>
          <a:p>
            <a:pPr lvl="0"/>
            <a:r>
              <a:rPr lang="de-DE" dirty="0"/>
              <a:t>Verlaufsformen einer gelingenden Lesesozialisation in Kindheit und Jugend</a:t>
            </a:r>
            <a:endParaRPr lang="de-ES" dirty="0"/>
          </a:p>
          <a:p>
            <a:pPr lvl="0"/>
            <a:r>
              <a:rPr lang="de-DE" dirty="0"/>
              <a:t>Wenn Lesesozialisation nicht gelingt – ein Fallbeispiel</a:t>
            </a:r>
            <a:endParaRPr lang="de-ES" dirty="0"/>
          </a:p>
          <a:p>
            <a:pPr lvl="0"/>
            <a:r>
              <a:rPr lang="de-DE" dirty="0"/>
              <a:t>Schlussfolgerungen: Wie lassen sich auch nicht oder wenig lesende Schülerinnen und Schüler erreichen?</a:t>
            </a:r>
            <a:endParaRPr lang="de-ES"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193430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5</a:t>
            </a:fld>
            <a:endParaRPr lang="en-US" dirty="0"/>
          </a:p>
        </p:txBody>
      </p:sp>
    </p:spTree>
    <p:extLst>
      <p:ext uri="{BB962C8B-B14F-4D97-AF65-F5344CB8AC3E}">
        <p14:creationId xmlns:p14="http://schemas.microsoft.com/office/powerpoint/2010/main" val="27431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11</a:t>
            </a:fld>
            <a:endParaRPr lang="en-US" dirty="0"/>
          </a:p>
        </p:txBody>
      </p:sp>
    </p:spTree>
    <p:extLst>
      <p:ext uri="{BB962C8B-B14F-4D97-AF65-F5344CB8AC3E}">
        <p14:creationId xmlns:p14="http://schemas.microsoft.com/office/powerpoint/2010/main" val="385831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Werner Graf gibt in seinem Buch „Leseporträts. Die biografische Wirkung der Literatur“ (Berlin 2018) auch eine „Einführung in die qualitative biografische Leseforschung“, in der die komplexe Methodologie der biografischen Leseforschung ausführlich beschrieben wird (S. 120 – 172). Während die qualitative Rekonstruktion biografischer Narrationen immer schon analytisch zwischen der Ebene der (nachprüfbaren) Fakten und jener der Selbstdeutungen im Auswertungsprozess unterschieden hat (vgl. etwa Rosenthal und Fischer-Rosenthal) und erst durch den hermeneutischen Bezug beider Ebenen zur eigentlichen Rekonstruktion von Bedeutungen gelangt, ist neu bei Graf die ergänzende ‚Formanalyse‘ lesebiografischer Narrationen (vgl. S. 144 ff.), insbesondere die typischen Formen der Selbststilisierung in Leseautobiografien. Das kann allerdings im Kontext der dreistündigen Lehrerfortbildung nicht vertieft werden. Interessierten sei jedoch das gesamte Kapitel zur Lektüre empfohlen. </a:t>
            </a:r>
          </a:p>
        </p:txBody>
      </p:sp>
      <p:sp>
        <p:nvSpPr>
          <p:cNvPr id="4" name="Foliennummernplatzhalter 3"/>
          <p:cNvSpPr>
            <a:spLocks noGrp="1"/>
          </p:cNvSpPr>
          <p:nvPr>
            <p:ph type="sldNum" sz="quarter" idx="5"/>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223888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sz="1400" dirty="0"/>
              <a:t>Quelle: Garbe, Philipp &amp; </a:t>
            </a:r>
            <a:r>
              <a:rPr lang="de-DE" sz="1400" dirty="0" err="1"/>
              <a:t>Ohlsen</a:t>
            </a:r>
            <a:r>
              <a:rPr lang="de-DE" sz="1400" dirty="0"/>
              <a:t>: Lesesozialisation. Ein Arbeitsbuch für Lehramtsstudierende; Paderborn u.a. (UTB) 2009, S. 227. Dieses „prototypische Verlaufsschema der literarischen und Lesesozialisation“ wurde von den Autoren entwickelt auf der Basis von Graf (1995, 2002, 2004), Garbe (2005) u.a. Quellen. Die Erläuterung der Fachbegriffe findet sich im Handbuch; die 7 Modi der Lesekompetenz werden in der Präsentation unten genauer vorgestellt.</a:t>
            </a:r>
          </a:p>
          <a:p>
            <a:endParaRPr lang="de-DE" sz="1400" dirty="0"/>
          </a:p>
          <a:p>
            <a:r>
              <a:rPr lang="de-DE" sz="1400" dirty="0"/>
              <a:t>Hinweis für die Dozentinnen und Dozenten, die dieses Modell vorstellen: Nachdem der Aufbau dieses Modells erläutert wurde (vgl. Handbuch, Kap. zu Modul 1.2), bietet es sich hier an, zur Veranschaulichung des Modells die erste Lektüreautobiografie im AB 1 heranzuziehen:</a:t>
            </a:r>
          </a:p>
          <a:p>
            <a:endParaRPr lang="de-DE" sz="1400" dirty="0"/>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de-DE" sz="1400" dirty="0"/>
              <a:t>PRIMÄRE LITERARISCHE INITIATION: </a:t>
            </a:r>
            <a:r>
              <a:rPr lang="de-DE" sz="1200" kern="1200" dirty="0">
                <a:solidFill>
                  <a:schemeClr val="tx1"/>
                </a:solidFill>
                <a:effectLst/>
                <a:latin typeface="+mn-lt"/>
                <a:ea typeface="+mn-ea"/>
                <a:cs typeface="+mn-cs"/>
              </a:rPr>
              <a:t>„Meine ersten Kontakte mit Büchern hatte ich als Kleinkind. Mein Vater beschaute mit mir jeden Abend über eine lange Zeit ein und dasselbe Bilderbuch. Ich war immer völlig begeistert und es war egal, dass dieses Bilderbuch nur vier Seiten hatte.  Etwas später war es dann eher meine Mutter, die mir als Gutenachtgeschichten Märchen vorlas.“</a:t>
            </a:r>
          </a:p>
          <a:p>
            <a:pPr marL="285750" indent="-285750">
              <a:buFont typeface="Wingdings" pitchFamily="2" charset="2"/>
              <a:buChar char="Ø"/>
            </a:pPr>
            <a:r>
              <a:rPr lang="de-DE" sz="1400" dirty="0"/>
              <a:t>SCHRIFTSPRACHERWERB: „</a:t>
            </a:r>
            <a:r>
              <a:rPr lang="de-DE" sz="1200" kern="1200" dirty="0">
                <a:solidFill>
                  <a:schemeClr val="tx1"/>
                </a:solidFill>
                <a:effectLst/>
                <a:latin typeface="+mn-lt"/>
                <a:ea typeface="+mn-ea"/>
                <a:cs typeface="+mn-cs"/>
              </a:rPr>
              <a:t>Sobald ich selber lesen konnte, wurde ich zu einer richtigen „Leseratte“.  (Der Prozess des Lesen- und </a:t>
            </a:r>
            <a:r>
              <a:rPr lang="de-DE" sz="1200" kern="1200" dirty="0" err="1">
                <a:solidFill>
                  <a:schemeClr val="tx1"/>
                </a:solidFill>
                <a:effectLst/>
                <a:latin typeface="+mn-lt"/>
                <a:ea typeface="+mn-ea"/>
                <a:cs typeface="+mn-cs"/>
              </a:rPr>
              <a:t>Schreibenlernens</a:t>
            </a:r>
            <a:r>
              <a:rPr lang="de-DE" sz="1200" kern="1200" dirty="0">
                <a:solidFill>
                  <a:schemeClr val="tx1"/>
                </a:solidFill>
                <a:effectLst/>
                <a:latin typeface="+mn-lt"/>
                <a:ea typeface="+mn-ea"/>
                <a:cs typeface="+mn-cs"/>
              </a:rPr>
              <a:t> in den ersten Grundschulklassen vollzog sich offenbar bei dieser Leserin problemlos, wird darum nicht weiter ausgeführt.)</a:t>
            </a:r>
          </a:p>
          <a:p>
            <a:pPr marL="171450" indent="-171450">
              <a:buFont typeface="Wingdings" pitchFamily="2" charset="2"/>
              <a:buChar char="Ø"/>
            </a:pPr>
            <a:r>
              <a:rPr lang="de-DE" sz="1200" kern="1200" dirty="0">
                <a:solidFill>
                  <a:schemeClr val="tx1"/>
                </a:solidFill>
                <a:effectLst/>
                <a:latin typeface="+mn-lt"/>
                <a:ea typeface="+mn-ea"/>
                <a:cs typeface="+mn-cs"/>
              </a:rPr>
              <a:t> LUSTVOLLE KINDERLEKTÜRE: „Sobald ich selber lesen konnte, wurde ich zu einer richtigen „Leseratte“. Ich malte mir in meiner Phantasie die Geschichten bunt aus und geriet nicht selten ins Träumen. Jedes Kinderbuch, welches mir in die Hände fiel, wurde sofort von mir verschlungen. Mit besonders großer Freude las ich Bücher von Astrid Lindgren, wie zum Beispiel </a:t>
            </a:r>
            <a:r>
              <a:rPr lang="de-DE" sz="1200" kern="1200" dirty="0" err="1">
                <a:solidFill>
                  <a:schemeClr val="tx1"/>
                </a:solidFill>
                <a:effectLst/>
                <a:latin typeface="+mn-lt"/>
                <a:ea typeface="+mn-ea"/>
                <a:cs typeface="+mn-cs"/>
              </a:rPr>
              <a:t>Madita</a:t>
            </a:r>
            <a:r>
              <a:rPr lang="de-DE" sz="1200" kern="1200" dirty="0">
                <a:solidFill>
                  <a:schemeClr val="tx1"/>
                </a:solidFill>
                <a:effectLst/>
                <a:latin typeface="+mn-lt"/>
                <a:ea typeface="+mn-ea"/>
                <a:cs typeface="+mn-cs"/>
              </a:rPr>
              <a:t>, Michel und allen voran Pippi Langstrumpf. Ich träumte mich in die Welten der Protagonisten und schmückte die Geschichten in meiner Phantasie aus. Ich glaube, ich habe die Bücher über Pippi Langstrumpf weit über zehn Mal gelesen, weil sie mich immer wieder fesselten und nicht los ließen. Das ganze ging soweit, dass ich Pippi als Vorbild nahm. Ich wollte so stark, so frech und so gerecht wie sie sein und himmelte sie förmlich an. Nach dieser Zeitspanne bestimmt von Astrid Lindgren-Literatur, kam eine Phase in der ich überwiegend Enid Blyton-Bücher durchlas. Neben Jugendkrimis à la „Fünf Freunde“ schmökerte ich mit viel Vergnügen in Internatsgeschichten wie „Hanni &amp; Nanni“ oder „Dolly“. Beim Lesen bildeten sich vor meinem inneren Auge immer richtige Bilder, fast wie in einem Film! Ich war eine so begeisterte Leserin, dass ich mit viel Freude meiner kleinen Schwester vorlas, die sich ebenso mitreißen ließ.“</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de-DE" sz="1200" kern="1200" dirty="0">
                <a:solidFill>
                  <a:schemeClr val="tx1"/>
                </a:solidFill>
                <a:effectLst/>
                <a:latin typeface="+mn-lt"/>
                <a:ea typeface="+mn-ea"/>
                <a:cs typeface="+mn-cs"/>
              </a:rPr>
              <a:t> LESEKRISE / TRANSFORMATION DES KINDLICHEN LESEMODUS: „Dann kam später die Zeit, in der ich begann, Romane für Erwachsene zu lesen. Liebes- und Kriminalromane standen weit oben auf meiner Hitliste, z.B. Ken </a:t>
            </a:r>
            <a:r>
              <a:rPr lang="de-DE" sz="1200" kern="1200" dirty="0" err="1">
                <a:solidFill>
                  <a:schemeClr val="tx1"/>
                </a:solidFill>
                <a:effectLst/>
                <a:latin typeface="+mn-lt"/>
                <a:ea typeface="+mn-ea"/>
                <a:cs typeface="+mn-cs"/>
              </a:rPr>
              <a:t>Follett</a:t>
            </a:r>
            <a:r>
              <a:rPr lang="de-DE" sz="1200" kern="1200" dirty="0">
                <a:solidFill>
                  <a:schemeClr val="tx1"/>
                </a:solidFill>
                <a:effectLst/>
                <a:latin typeface="+mn-lt"/>
                <a:ea typeface="+mn-ea"/>
                <a:cs typeface="+mn-cs"/>
              </a:rPr>
              <a:t>. Dann kam die Pubertät, und mit ihr ging einher, dass ich mir nur noch äußerst selten Zeit zum Lesen nahm. Es reichten völlig die Lektüren, die von der Schule aus vorgeschrieben wurden. Doch langweilten diese mich oftmals und animierten mich nicht unbedingt zum Spaß am Lesen.“</a:t>
            </a:r>
          </a:p>
          <a:p>
            <a:pPr marL="171450" indent="-171450">
              <a:buFont typeface="Wingdings" pitchFamily="2" charset="2"/>
              <a:buChar char="Ø"/>
            </a:pPr>
            <a:r>
              <a:rPr lang="de-DE" sz="1200" kern="1200" dirty="0">
                <a:solidFill>
                  <a:schemeClr val="tx1"/>
                </a:solidFill>
                <a:effectLst/>
                <a:latin typeface="+mn-lt"/>
                <a:ea typeface="+mn-ea"/>
                <a:cs typeface="+mn-cs"/>
              </a:rPr>
              <a:t>SEKUNDÄRE LITERARISCHE INITIATION: „ In der Oberstufe bekam ich Gottseidank einen neuen Deutschlehrer, der wirklich mal fähig war … Die Texte, die wir lasen, waren größtenteils interessant, und die Zusatzinformationen und Interpretationen nahm ich nicht mehr als unbequeme Pflicht wahr, sondern empfand Freude dabei, mich mit den tieferen Inhalten eines Textes auseinander zu setzen. So erging es mir nicht selten wie beim Lesen von „Die Verwandlung“ von Franz Kafka. Nach dem ersten Lesen sprach man mit Freunden noch lachend über das Buch: „Der Kafka muss doch bewusstseinserweiternde Substanzen genommen haben, von denen wir heute gar nichts mehr ahnen. Wer kommt denn bitte auf die Idee, über einen Typen zu schreiben, der aufwacht und sich plötzlich in einen Käfer verwandelt fühlt …?“ Doch je öfter ich „Die Verwandlung“ las und mich mit dem Stoff auseinander setzte, desto genialer fand ich Kafka.“</a:t>
            </a:r>
          </a:p>
          <a:p>
            <a:pPr marL="171450" indent="-171450">
              <a:buFont typeface="Wingdings" pitchFamily="2" charset="2"/>
              <a:buChar char="Ø"/>
            </a:pPr>
            <a:r>
              <a:rPr lang="de-DE" sz="1200" kern="1200" dirty="0">
                <a:solidFill>
                  <a:schemeClr val="tx1"/>
                </a:solidFill>
                <a:effectLst/>
                <a:latin typeface="+mn-lt"/>
                <a:ea typeface="+mn-ea"/>
                <a:cs typeface="+mn-cs"/>
              </a:rPr>
              <a:t>AKTUELLES LESEVERHALTEN (AUSBILDUNG, STUDIUM): „So erging es mir bei vielen Lektüren später in der Schule, doch meistens reichte es mir, diese Pflichtlektüren vorzunehmen. Privat las ich weiterhin eher weniger, eigentlich nur während der Busfahrten zur Schule oder mal in den Ferien. Und so in etwa ist auch heute noch mein Leseverhalten. Meistens habe ich keine Lust neben Texten, die für die Uni relevant sind, noch privat zu Hause zu lesen, und so lese ich meistens nur im Zug. Dann glauben oftmals Kriminalromane oder auch witzvolle Liebesgeschichten dran, und ich kann dann wunderbar abschalten.“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Erläuterung der sieben </a:t>
            </a:r>
            <a:r>
              <a:rPr lang="de-DE" sz="1200" kern="1200" dirty="0" err="1">
                <a:solidFill>
                  <a:schemeClr val="tx1"/>
                </a:solidFill>
                <a:effectLst/>
                <a:latin typeface="+mn-lt"/>
                <a:ea typeface="+mn-ea"/>
                <a:cs typeface="+mn-cs"/>
              </a:rPr>
              <a:t>Lesemodi</a:t>
            </a:r>
            <a:r>
              <a:rPr lang="de-DE" sz="1200" kern="1200" dirty="0">
                <a:solidFill>
                  <a:schemeClr val="tx1"/>
                </a:solidFill>
                <a:effectLst/>
                <a:latin typeface="+mn-lt"/>
                <a:ea typeface="+mn-ea"/>
                <a:cs typeface="+mn-cs"/>
              </a:rPr>
              <a:t> erfolgt erst auf den folgenden Folien; Sie können jedoch hier schon einmal die Frage formulieren, welche „</a:t>
            </a:r>
            <a:r>
              <a:rPr lang="de-DE" sz="1200" kern="1200" dirty="0" err="1">
                <a:solidFill>
                  <a:schemeClr val="tx1"/>
                </a:solidFill>
                <a:effectLst/>
                <a:latin typeface="+mn-lt"/>
                <a:ea typeface="+mn-ea"/>
                <a:cs typeface="+mn-cs"/>
              </a:rPr>
              <a:t>Lesemodi</a:t>
            </a:r>
            <a:r>
              <a:rPr lang="de-DE" sz="1200" kern="1200" dirty="0">
                <a:solidFill>
                  <a:schemeClr val="tx1"/>
                </a:solidFill>
                <a:effectLst/>
                <a:latin typeface="+mn-lt"/>
                <a:ea typeface="+mn-ea"/>
                <a:cs typeface="+mn-cs"/>
              </a:rPr>
              <a:t>“ diese Leserin offenkundig im Laufe ihrer Lesesozialisation ausgebildet hat und diese Frage später wieder aufnehmen. Ihr bevorzugter Lesemodus ist das „intime Lesen“ (zu Phantasiebefriedigung und Lustgewinn), sie beschreibt ferner die „Pflichtlektüre“ (für Schule und Studium) und das „ästhetische Lesen“ (von Kafka). Dass die anderen Modi von ihr nicht erwähnt werden, heißt allerdings nicht, dass sie nicht ausgebildet wurden; sie stehen nur offenkundig nicht so im Vordergrund.</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HINWEIS: Dieses „prototypische Verlaufsschema einer gelingenden Lesesozialisation“ wird im Hinblick auf die einzelnen Phasen beschrieben in Kapitel 3.2.3 bei Garbe, Philipp &amp; </a:t>
            </a:r>
            <a:r>
              <a:rPr lang="de-DE" sz="1200" kern="1200" dirty="0" err="1">
                <a:solidFill>
                  <a:schemeClr val="tx1"/>
                </a:solidFill>
                <a:effectLst/>
                <a:latin typeface="+mn-lt"/>
                <a:ea typeface="+mn-ea"/>
                <a:cs typeface="+mn-cs"/>
              </a:rPr>
              <a:t>Ohlsen</a:t>
            </a:r>
            <a:r>
              <a:rPr lang="de-DE" sz="1200" kern="1200" dirty="0">
                <a:solidFill>
                  <a:schemeClr val="tx1"/>
                </a:solidFill>
                <a:effectLst/>
                <a:latin typeface="+mn-lt"/>
                <a:ea typeface="+mn-ea"/>
                <a:cs typeface="+mn-cs"/>
              </a:rPr>
              <a:t> 2009, S. 225 – 234.</a:t>
            </a:r>
          </a:p>
          <a:p>
            <a:pPr marL="171450" indent="-171450">
              <a:buFont typeface="Wingdings" pitchFamily="2" charset="2"/>
              <a:buChar char="Ø"/>
            </a:pPr>
            <a:endParaRPr lang="de-DE" sz="1200" kern="1200" dirty="0">
              <a:solidFill>
                <a:schemeClr val="tx1"/>
              </a:solidFill>
              <a:effectLst/>
              <a:latin typeface="+mn-lt"/>
              <a:ea typeface="+mn-ea"/>
              <a:cs typeface="+mn-cs"/>
            </a:endParaRPr>
          </a:p>
          <a:p>
            <a:pPr marL="285750" indent="-285750">
              <a:buFont typeface="Wingdings" pitchFamily="2" charset="2"/>
              <a:buChar char="Ø"/>
            </a:pPr>
            <a:endParaRPr lang="de-DE" sz="1400" dirty="0"/>
          </a:p>
        </p:txBody>
      </p:sp>
      <p:sp>
        <p:nvSpPr>
          <p:cNvPr id="4" name="Foliennummernplatzhalter 3"/>
          <p:cNvSpPr>
            <a:spLocks noGrp="1"/>
          </p:cNvSpPr>
          <p:nvPr>
            <p:ph type="sldNum" sz="quarter" idx="5"/>
          </p:nvPr>
        </p:nvSpPr>
        <p:spPr/>
        <p:txBody>
          <a:bodyPr/>
          <a:lstStyle/>
          <a:p>
            <a:fld id="{F1331116-AC31-4588-BB05-E7350721AD54}" type="slidenum">
              <a:rPr lang="en-US" smtClean="0"/>
              <a:t>17</a:t>
            </a:fld>
            <a:endParaRPr lang="en-US" dirty="0"/>
          </a:p>
        </p:txBody>
      </p:sp>
    </p:spTree>
    <p:extLst>
      <p:ext uri="{BB962C8B-B14F-4D97-AF65-F5344CB8AC3E}">
        <p14:creationId xmlns:p14="http://schemas.microsoft.com/office/powerpoint/2010/main" val="134608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5D6BE3AA-55C5-4342-BDCE-5D7159E1B4B8}" type="slidenum">
              <a:rPr kumimoji="0" lang="de-DE" altLang="de-DE" sz="1200" b="0" i="0" u="none" strike="noStrike" kern="1200" cap="none" spc="0" normalizeH="0" baseline="0" noProof="0" smtClean="0">
                <a:ln>
                  <a:noFill/>
                </a:ln>
                <a:solidFill>
                  <a:srgbClr val="000000"/>
                </a:solidFill>
                <a:effectLst/>
                <a:uLnTx/>
                <a:uFillTx/>
                <a:latin typeface="Arial" charset="0"/>
                <a:ea typeface="Microsoft YaHei" charset="-122"/>
                <a:cs typeface="+mn-cs"/>
              </a:rPr>
              <a:pPr marL="0" marR="0" lvl="0" indent="0" algn="r" defTabSz="449263"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21</a:t>
            </a:fld>
            <a:endParaRPr kumimoji="0" lang="de-DE" altLang="de-DE" sz="1200" b="0" i="0" u="none" strike="noStrike" kern="1200" cap="none" spc="0" normalizeH="0" baseline="0" noProof="0">
              <a:ln>
                <a:noFill/>
              </a:ln>
              <a:solidFill>
                <a:srgbClr val="000000"/>
              </a:solidFill>
              <a:effectLst/>
              <a:uLnTx/>
              <a:uFillTx/>
              <a:latin typeface="Arial" charset="0"/>
              <a:ea typeface="Microsoft YaHei" charset="-122"/>
              <a:cs typeface="+mn-cs"/>
            </a:endParaRPr>
          </a:p>
        </p:txBody>
      </p:sp>
      <p:sp>
        <p:nvSpPr>
          <p:cNvPr id="52227" name="Rectangle 1"/>
          <p:cNvSpPr>
            <a:spLocks noGrp="1" noRot="1" noChangeAspect="1" noChangeArrowheads="1" noTextEdit="1"/>
          </p:cNvSpPr>
          <p:nvPr>
            <p:ph type="sldImg"/>
          </p:nvPr>
        </p:nvSpPr>
        <p:spPr>
          <a:xfrm>
            <a:off x="992188" y="768350"/>
            <a:ext cx="5114925" cy="3836988"/>
          </a:xfrm>
          <a:solidFill>
            <a:srgbClr val="FFFFFF"/>
          </a:solidFill>
          <a:ln/>
        </p:spPr>
      </p:sp>
      <p:sp>
        <p:nvSpPr>
          <p:cNvPr id="52228" name="Rectangle 2"/>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673512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09.09.22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rbeitsfoli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4" name="Textfeld 3">
            <a:extLst>
              <a:ext uri="{FF2B5EF4-FFF2-40B4-BE49-F238E27FC236}">
                <a16:creationId xmlns:a16="http://schemas.microsoft.com/office/drawing/2014/main" id="{775262AC-834F-4EEF-A4B4-C105F50278F3}"/>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20112" y="10990"/>
            <a:ext cx="8229600"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899577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20088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09.09.22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8" r:id="rId23"/>
    <p:sldLayoutId id="2147483699"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4104480" y="3356992"/>
            <a:ext cx="4788000" cy="3096344"/>
          </a:xfrm>
        </p:spPr>
        <p:txBody>
          <a:bodyPr>
            <a:normAutofit fontScale="90000"/>
          </a:bodyPr>
          <a:lstStyle/>
          <a:p>
            <a:br>
              <a:rPr lang="de-DE" dirty="0"/>
            </a:br>
            <a:r>
              <a:rPr lang="de-DE" dirty="0"/>
              <a:t>Modul 1, Block 2:</a:t>
            </a:r>
            <a:br>
              <a:rPr lang="de-DE" dirty="0"/>
            </a:br>
            <a:r>
              <a:rPr lang="de-DE" sz="3100" dirty="0"/>
              <a:t>Wie kann die Lesesozialisation von Kindern und Jugendlichen gelingen? Die eigene Lese-biografie (als Lehrkraft) schreiben </a:t>
            </a:r>
            <a:r>
              <a:rPr lang="de-DE" sz="3100"/>
              <a:t>und reflektieren</a:t>
            </a:r>
            <a:br>
              <a:rPr lang="de-DE" dirty="0"/>
            </a:br>
            <a:br>
              <a:rPr lang="de-DE" dirty="0"/>
            </a:br>
            <a:endParaRPr lang="de-DE" dirty="0"/>
          </a:p>
        </p:txBody>
      </p:sp>
    </p:spTree>
    <p:extLst>
      <p:ext uri="{BB962C8B-B14F-4D97-AF65-F5344CB8AC3E}">
        <p14:creationId xmlns:p14="http://schemas.microsoft.com/office/powerpoint/2010/main" val="50935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BF8B1D2-6267-934A-B33A-3010982673E6}"/>
              </a:ext>
            </a:extLst>
          </p:cNvPr>
          <p:cNvSpPr>
            <a:spLocks noGrp="1"/>
          </p:cNvSpPr>
          <p:nvPr>
            <p:ph type="body" sz="quarter" idx="13"/>
          </p:nvPr>
        </p:nvSpPr>
        <p:spPr/>
        <p:txBody>
          <a:bodyPr/>
          <a:lstStyle/>
          <a:p>
            <a:r>
              <a:rPr lang="de-DE" dirty="0"/>
              <a:t>Suchen Sie sich einen Partner oder eine Partnerin und tauschen Sie Ihre Lektürebiografien aus. </a:t>
            </a:r>
          </a:p>
          <a:p>
            <a:r>
              <a:rPr lang="de-DE" dirty="0"/>
              <a:t>Lesen Sie die Lektürebiografie Ihres Partners oder Ihrer Partnerin und füllen Sie anschließend die Tabelle auf dem AB 2 aus. </a:t>
            </a:r>
          </a:p>
          <a:p>
            <a:r>
              <a:rPr lang="de-DE" dirty="0"/>
              <a:t>Sie haben hierfür 20 bis 30 Min. Zeit. </a:t>
            </a:r>
          </a:p>
        </p:txBody>
      </p:sp>
      <p:sp>
        <p:nvSpPr>
          <p:cNvPr id="3" name="Titel 2">
            <a:extLst>
              <a:ext uri="{FF2B5EF4-FFF2-40B4-BE49-F238E27FC236}">
                <a16:creationId xmlns:a16="http://schemas.microsoft.com/office/drawing/2014/main" id="{CD85DB68-F5E7-9D4E-AE61-D5706A4514D3}"/>
              </a:ext>
            </a:extLst>
          </p:cNvPr>
          <p:cNvSpPr>
            <a:spLocks noGrp="1"/>
          </p:cNvSpPr>
          <p:nvPr>
            <p:ph type="title"/>
          </p:nvPr>
        </p:nvSpPr>
        <p:spPr/>
        <p:txBody>
          <a:bodyPr/>
          <a:lstStyle/>
          <a:p>
            <a:r>
              <a:rPr lang="de-DE" b="1" dirty="0"/>
              <a:t>Aufgabe in Partnerarbeit</a:t>
            </a:r>
          </a:p>
        </p:txBody>
      </p:sp>
    </p:spTree>
    <p:extLst>
      <p:ext uri="{BB962C8B-B14F-4D97-AF65-F5344CB8AC3E}">
        <p14:creationId xmlns:p14="http://schemas.microsoft.com/office/powerpoint/2010/main" val="56504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BF8B1D2-6267-934A-B33A-3010982673E6}"/>
              </a:ext>
            </a:extLst>
          </p:cNvPr>
          <p:cNvSpPr>
            <a:spLocks noGrp="1"/>
          </p:cNvSpPr>
          <p:nvPr>
            <p:ph type="body" sz="quarter" idx="13"/>
          </p:nvPr>
        </p:nvSpPr>
        <p:spPr>
          <a:xfrm>
            <a:off x="323528" y="1341438"/>
            <a:ext cx="6851827" cy="4823866"/>
          </a:xfrm>
        </p:spPr>
        <p:txBody>
          <a:bodyPr>
            <a:normAutofit fontScale="77500" lnSpcReduction="20000"/>
          </a:bodyPr>
          <a:lstStyle/>
          <a:p>
            <a:pPr>
              <a:spcAft>
                <a:spcPts val="1200"/>
              </a:spcAft>
            </a:pPr>
            <a:r>
              <a:rPr lang="de-DE" dirty="0"/>
              <a:t>Tauschen Sie sich mit Ihrem Partner oder Ihrer Partnerin über die in der Tabelle festgehaltenen Stichworte aus und füllen Sie durch Nachfragen ggf. die Lücken (offenen Felder). </a:t>
            </a:r>
          </a:p>
          <a:p>
            <a:pPr>
              <a:spcAft>
                <a:spcPts val="1200"/>
              </a:spcAft>
            </a:pPr>
            <a:r>
              <a:rPr lang="de-DE" dirty="0"/>
              <a:t>Diskutieren Sie dann: Welche Gemeinsamkeiten und Unterschiede stellen Sie in den beiden Lesegeschichten fest? </a:t>
            </a:r>
          </a:p>
          <a:p>
            <a:pPr>
              <a:spcAft>
                <a:spcPts val="1200"/>
              </a:spcAft>
            </a:pPr>
            <a:r>
              <a:rPr lang="de-DE" dirty="0"/>
              <a:t>Formulieren Sie auf Moderationskarten 3 – 5 Fragen oder Hypothesen über wichtige Phasen, Personen und Instanzen für eine gelingende Lesesozialisation. </a:t>
            </a:r>
          </a:p>
          <a:p>
            <a:pPr>
              <a:spcAft>
                <a:spcPts val="1200"/>
              </a:spcAft>
            </a:pPr>
            <a:r>
              <a:rPr lang="de-DE" dirty="0"/>
              <a:t>Sie haben hierfür 20 bis 30 Minuten Zeit, für beide Aufgaben zusammen 50 Minuten. </a:t>
            </a:r>
          </a:p>
        </p:txBody>
      </p:sp>
      <p:sp>
        <p:nvSpPr>
          <p:cNvPr id="3" name="Titel 2">
            <a:extLst>
              <a:ext uri="{FF2B5EF4-FFF2-40B4-BE49-F238E27FC236}">
                <a16:creationId xmlns:a16="http://schemas.microsoft.com/office/drawing/2014/main" id="{CD85DB68-F5E7-9D4E-AE61-D5706A4514D3}"/>
              </a:ext>
            </a:extLst>
          </p:cNvPr>
          <p:cNvSpPr>
            <a:spLocks noGrp="1"/>
          </p:cNvSpPr>
          <p:nvPr>
            <p:ph type="title"/>
          </p:nvPr>
        </p:nvSpPr>
        <p:spPr/>
        <p:txBody>
          <a:bodyPr/>
          <a:lstStyle/>
          <a:p>
            <a:r>
              <a:rPr lang="de-DE" b="1" dirty="0"/>
              <a:t>Aufgabe in Partnerarbeit</a:t>
            </a:r>
          </a:p>
        </p:txBody>
      </p:sp>
    </p:spTree>
    <p:extLst>
      <p:ext uri="{BB962C8B-B14F-4D97-AF65-F5344CB8AC3E}">
        <p14:creationId xmlns:p14="http://schemas.microsoft.com/office/powerpoint/2010/main" val="177588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8E86E8-2826-2E42-8DF8-8470725F7044}"/>
              </a:ext>
            </a:extLst>
          </p:cNvPr>
          <p:cNvSpPr>
            <a:spLocks noGrp="1"/>
          </p:cNvSpPr>
          <p:nvPr>
            <p:ph type="body" sz="quarter" idx="13"/>
          </p:nvPr>
        </p:nvSpPr>
        <p:spPr/>
        <p:txBody>
          <a:bodyPr/>
          <a:lstStyle/>
          <a:p>
            <a:r>
              <a:rPr lang="de-DE" dirty="0"/>
              <a:t>Bringen Sie Ihre Fragen und </a:t>
            </a:r>
            <a:r>
              <a:rPr lang="de-DE" dirty="0" err="1"/>
              <a:t>Beobach-tungen</a:t>
            </a:r>
            <a:r>
              <a:rPr lang="de-DE" dirty="0"/>
              <a:t> bzw. Hypothesen aus der Partnerarbeit im Plenum ein (Aufhängen und Erläutern der Moderationskarten). </a:t>
            </a:r>
          </a:p>
          <a:p>
            <a:r>
              <a:rPr lang="de-DE" dirty="0"/>
              <a:t>Welche Gemeinsamkeiten und Unter-schiede zwischen den Lesebiografien der TN lassen sich erkennen?</a:t>
            </a:r>
          </a:p>
          <a:p>
            <a:endParaRPr lang="de-DE" dirty="0"/>
          </a:p>
        </p:txBody>
      </p:sp>
      <p:sp>
        <p:nvSpPr>
          <p:cNvPr id="3" name="Titel 2">
            <a:extLst>
              <a:ext uri="{FF2B5EF4-FFF2-40B4-BE49-F238E27FC236}">
                <a16:creationId xmlns:a16="http://schemas.microsoft.com/office/drawing/2014/main" id="{A71CADE7-69C1-C84A-9C02-931E1AE1C086}"/>
              </a:ext>
            </a:extLst>
          </p:cNvPr>
          <p:cNvSpPr>
            <a:spLocks noGrp="1"/>
          </p:cNvSpPr>
          <p:nvPr>
            <p:ph type="title"/>
          </p:nvPr>
        </p:nvSpPr>
        <p:spPr/>
        <p:txBody>
          <a:bodyPr/>
          <a:lstStyle/>
          <a:p>
            <a:r>
              <a:rPr lang="de-DE" b="1" dirty="0"/>
              <a:t>Sammlung von Beobachtungen im Plenum</a:t>
            </a:r>
          </a:p>
        </p:txBody>
      </p:sp>
    </p:spTree>
    <p:extLst>
      <p:ext uri="{BB962C8B-B14F-4D97-AF65-F5344CB8AC3E}">
        <p14:creationId xmlns:p14="http://schemas.microsoft.com/office/powerpoint/2010/main" val="323657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Verlaufsformen einer gelingenden Lesesozia-</a:t>
              </a:r>
              <a:r>
                <a:rPr lang="de-DE" sz="3200" b="1" kern="1200" dirty="0" err="1"/>
                <a:t>lisation</a:t>
              </a:r>
              <a:endParaRPr lang="de-DE" sz="3200" b="1" kern="1200" dirty="0"/>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r>
              <a:rPr lang="de-DE" b="1" dirty="0"/>
              <a:t>Erkenntnisse der Lesebiografie-Forschung</a:t>
            </a:r>
          </a:p>
        </p:txBody>
      </p:sp>
    </p:spTree>
    <p:extLst>
      <p:ext uri="{BB962C8B-B14F-4D97-AF65-F5344CB8AC3E}">
        <p14:creationId xmlns:p14="http://schemas.microsoft.com/office/powerpoint/2010/main" val="25470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FE3893-9CC7-734A-972F-9B7530E2C8AC}"/>
              </a:ext>
            </a:extLst>
          </p:cNvPr>
          <p:cNvSpPr>
            <a:spLocks noGrp="1"/>
          </p:cNvSpPr>
          <p:nvPr>
            <p:ph type="body" sz="quarter" idx="13"/>
          </p:nvPr>
        </p:nvSpPr>
        <p:spPr/>
        <p:txBody>
          <a:bodyPr>
            <a:normAutofit fontScale="92500" lnSpcReduction="10000"/>
          </a:bodyPr>
          <a:lstStyle/>
          <a:p>
            <a:r>
              <a:rPr lang="de-DE" altLang="de-DE" dirty="0">
                <a:solidFill>
                  <a:srgbClr val="000000"/>
                </a:solidFill>
              </a:rPr>
              <a:t>Das </a:t>
            </a:r>
            <a:r>
              <a:rPr lang="de-DE" altLang="de-DE" b="1" dirty="0">
                <a:solidFill>
                  <a:srgbClr val="C00000"/>
                </a:solidFill>
              </a:rPr>
              <a:t>prototypische Verlaufsschema einer gelingenden Lesesozialisation</a:t>
            </a:r>
            <a:r>
              <a:rPr lang="de-DE" altLang="de-DE" b="1" dirty="0">
                <a:solidFill>
                  <a:srgbClr val="000000"/>
                </a:solidFill>
              </a:rPr>
              <a:t> </a:t>
            </a:r>
            <a:r>
              <a:rPr lang="de-DE" altLang="de-DE" dirty="0">
                <a:solidFill>
                  <a:srgbClr val="000000"/>
                </a:solidFill>
              </a:rPr>
              <a:t>basiert auf der Auswertung von </a:t>
            </a:r>
            <a:r>
              <a:rPr lang="de-DE" altLang="de-DE" b="1" dirty="0">
                <a:solidFill>
                  <a:srgbClr val="000000"/>
                </a:solidFill>
              </a:rPr>
              <a:t>Lese(</a:t>
            </a:r>
            <a:r>
              <a:rPr lang="de-DE" altLang="de-DE" b="1" dirty="0" err="1">
                <a:solidFill>
                  <a:srgbClr val="000000"/>
                </a:solidFill>
              </a:rPr>
              <a:t>auto</a:t>
            </a:r>
            <a:r>
              <a:rPr lang="de-DE" altLang="de-DE" b="1" dirty="0">
                <a:solidFill>
                  <a:srgbClr val="000000"/>
                </a:solidFill>
              </a:rPr>
              <a:t>)</a:t>
            </a:r>
            <a:r>
              <a:rPr lang="de-DE" altLang="de-DE" b="1" dirty="0" err="1">
                <a:solidFill>
                  <a:srgbClr val="000000"/>
                </a:solidFill>
              </a:rPr>
              <a:t>biografien</a:t>
            </a:r>
            <a:r>
              <a:rPr lang="de-DE" altLang="de-DE" b="1" dirty="0">
                <a:solidFill>
                  <a:srgbClr val="000000"/>
                </a:solidFill>
              </a:rPr>
              <a:t> (LABs) von </a:t>
            </a:r>
            <a:r>
              <a:rPr lang="de-DE" altLang="de-DE" dirty="0">
                <a:solidFill>
                  <a:srgbClr val="000000"/>
                </a:solidFill>
              </a:rPr>
              <a:t>Studierenden / jungen </a:t>
            </a:r>
            <a:r>
              <a:rPr lang="de-DE" altLang="de-DE" b="1" dirty="0">
                <a:solidFill>
                  <a:srgbClr val="000000"/>
                </a:solidFill>
              </a:rPr>
              <a:t>Erwachsenen mit akademischem Hintergrund</a:t>
            </a:r>
          </a:p>
          <a:p>
            <a:r>
              <a:rPr lang="de-DE" altLang="de-DE" dirty="0">
                <a:solidFill>
                  <a:srgbClr val="000000"/>
                </a:solidFill>
              </a:rPr>
              <a:t> Daher </a:t>
            </a:r>
            <a:r>
              <a:rPr lang="de-DE" altLang="de-DE" dirty="0"/>
              <a:t>„prototypisch </a:t>
            </a:r>
            <a:r>
              <a:rPr lang="de-DE" altLang="de-DE" b="1" i="1" dirty="0">
                <a:solidFill>
                  <a:srgbClr val="C00000"/>
                </a:solidFill>
              </a:rPr>
              <a:t>positives</a:t>
            </a:r>
            <a:r>
              <a:rPr lang="de-DE" altLang="de-DE" dirty="0"/>
              <a:t> Verlaufsschema“, </a:t>
            </a:r>
            <a:r>
              <a:rPr lang="de-DE" altLang="de-DE" b="1" dirty="0">
                <a:solidFill>
                  <a:srgbClr val="C00000"/>
                </a:solidFill>
              </a:rPr>
              <a:t>nicht repräsentativ</a:t>
            </a:r>
            <a:r>
              <a:rPr lang="de-DE" altLang="de-DE" dirty="0">
                <a:solidFill>
                  <a:srgbClr val="C00000"/>
                </a:solidFill>
              </a:rPr>
              <a:t>!</a:t>
            </a:r>
          </a:p>
          <a:p>
            <a:pPr marL="0" indent="0">
              <a:buNone/>
            </a:pPr>
            <a:r>
              <a:rPr lang="de-DE" altLang="de-DE" sz="2400" dirty="0"/>
              <a:t>(</a:t>
            </a:r>
            <a:r>
              <a:rPr lang="de-DE" altLang="de-DE" sz="2400" dirty="0" err="1"/>
              <a:t>Lit</a:t>
            </a:r>
            <a:r>
              <a:rPr lang="de-DE" altLang="de-DE" sz="2400" dirty="0"/>
              <a:t>—</a:t>
            </a:r>
            <a:r>
              <a:rPr lang="de-DE" altLang="de-DE" sz="2400" dirty="0" err="1"/>
              <a:t>hinweis</a:t>
            </a:r>
            <a:r>
              <a:rPr lang="de-DE" altLang="de-DE" sz="2400" dirty="0"/>
              <a:t>: Zur Datenerhebung durch Lektüreautobiografien. In: W. Graf 2018, S. 140-143</a:t>
            </a:r>
            <a:r>
              <a:rPr lang="de-DE" altLang="de-DE" sz="2800" dirty="0"/>
              <a:t>)</a:t>
            </a:r>
            <a:endParaRPr lang="de-DE" altLang="de-DE" sz="3300" dirty="0"/>
          </a:p>
          <a:p>
            <a:endParaRPr lang="de-DE" altLang="de-DE" dirty="0">
              <a:solidFill>
                <a:srgbClr val="000000"/>
              </a:solidFill>
            </a:endParaRPr>
          </a:p>
          <a:p>
            <a:endParaRPr lang="de-DE" altLang="de-DE" b="1" dirty="0"/>
          </a:p>
          <a:p>
            <a:endParaRPr lang="de-DE" altLang="de-DE" b="1" dirty="0">
              <a:solidFill>
                <a:srgbClr val="000000"/>
              </a:solidFill>
            </a:endParaRPr>
          </a:p>
          <a:p>
            <a:endParaRPr lang="de-DE" dirty="0"/>
          </a:p>
        </p:txBody>
      </p:sp>
      <p:sp>
        <p:nvSpPr>
          <p:cNvPr id="3" name="Titel 2">
            <a:extLst>
              <a:ext uri="{FF2B5EF4-FFF2-40B4-BE49-F238E27FC236}">
                <a16:creationId xmlns:a16="http://schemas.microsoft.com/office/drawing/2014/main" id="{71F273AE-6D92-BB4C-80EF-AF951A0A5210}"/>
              </a:ext>
            </a:extLst>
          </p:cNvPr>
          <p:cNvSpPr>
            <a:spLocks noGrp="1"/>
          </p:cNvSpPr>
          <p:nvPr>
            <p:ph type="title"/>
          </p:nvPr>
        </p:nvSpPr>
        <p:spPr/>
        <p:txBody>
          <a:bodyPr/>
          <a:lstStyle/>
          <a:p>
            <a:r>
              <a:rPr lang="de-DE" b="1" dirty="0"/>
              <a:t>Erkenntnisbasis der Lesebiografie-Forschung</a:t>
            </a:r>
            <a:endParaRPr lang="de-DE" dirty="0"/>
          </a:p>
        </p:txBody>
      </p:sp>
    </p:spTree>
    <p:extLst>
      <p:ext uri="{BB962C8B-B14F-4D97-AF65-F5344CB8AC3E}">
        <p14:creationId xmlns:p14="http://schemas.microsoft.com/office/powerpoint/2010/main" val="2830149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FE3893-9CC7-734A-972F-9B7530E2C8AC}"/>
              </a:ext>
            </a:extLst>
          </p:cNvPr>
          <p:cNvSpPr>
            <a:spLocks noGrp="1"/>
          </p:cNvSpPr>
          <p:nvPr>
            <p:ph type="body" sz="quarter" idx="13"/>
          </p:nvPr>
        </p:nvSpPr>
        <p:spPr/>
        <p:txBody>
          <a:bodyPr>
            <a:normAutofit/>
          </a:bodyPr>
          <a:lstStyle/>
          <a:p>
            <a:pPr marL="0" indent="0">
              <a:spcAft>
                <a:spcPts val="600"/>
              </a:spcAft>
              <a:buClr>
                <a:srgbClr val="000000"/>
              </a:buClr>
              <a:buNone/>
            </a:pPr>
            <a:r>
              <a:rPr lang="de-DE" altLang="de-DE" dirty="0"/>
              <a:t>„Die Auswertung leseautobiografischer Texte (…) hat generell die Aufgabe mit Mitteln der Textanalyse zu erfassen, welche Bedeutung und Wirkung das Lesen für den Leser hat (…) und nachzuvollziehen, wie sich die komplexe Lesepraxis im Lebensverlauf als Prozess entwickelt hat.“ (W. Graf 2018, S. 161) </a:t>
            </a:r>
            <a:r>
              <a:rPr lang="de-DE" altLang="de-DE" dirty="0">
                <a:solidFill>
                  <a:srgbClr val="000000"/>
                </a:solidFill>
              </a:rPr>
              <a:t> </a:t>
            </a:r>
          </a:p>
          <a:p>
            <a:endParaRPr lang="de-DE" altLang="de-DE" dirty="0">
              <a:solidFill>
                <a:srgbClr val="C00000"/>
              </a:solidFill>
            </a:endParaRPr>
          </a:p>
          <a:p>
            <a:endParaRPr lang="de-DE" altLang="de-DE" dirty="0">
              <a:solidFill>
                <a:srgbClr val="000000"/>
              </a:solidFill>
            </a:endParaRPr>
          </a:p>
          <a:p>
            <a:endParaRPr lang="de-DE" altLang="de-DE" b="1" dirty="0">
              <a:solidFill>
                <a:srgbClr val="000000"/>
              </a:solidFill>
            </a:endParaRPr>
          </a:p>
          <a:p>
            <a:endParaRPr lang="de-DE" altLang="de-DE" b="1" dirty="0">
              <a:solidFill>
                <a:srgbClr val="000000"/>
              </a:solidFill>
            </a:endParaRPr>
          </a:p>
          <a:p>
            <a:endParaRPr lang="de-DE" dirty="0"/>
          </a:p>
        </p:txBody>
      </p:sp>
      <p:sp>
        <p:nvSpPr>
          <p:cNvPr id="3" name="Titel 2">
            <a:extLst>
              <a:ext uri="{FF2B5EF4-FFF2-40B4-BE49-F238E27FC236}">
                <a16:creationId xmlns:a16="http://schemas.microsoft.com/office/drawing/2014/main" id="{71F273AE-6D92-BB4C-80EF-AF951A0A5210}"/>
              </a:ext>
            </a:extLst>
          </p:cNvPr>
          <p:cNvSpPr>
            <a:spLocks noGrp="1"/>
          </p:cNvSpPr>
          <p:nvPr>
            <p:ph type="title"/>
          </p:nvPr>
        </p:nvSpPr>
        <p:spPr/>
        <p:txBody>
          <a:bodyPr>
            <a:normAutofit fontScale="90000"/>
          </a:bodyPr>
          <a:lstStyle/>
          <a:p>
            <a:r>
              <a:rPr lang="de-DE" b="1" dirty="0"/>
              <a:t>Auswertung von Lesebiografien als (qualitative) </a:t>
            </a:r>
            <a:r>
              <a:rPr lang="de-DE" b="1" dirty="0" err="1"/>
              <a:t>rekonstruktive</a:t>
            </a:r>
            <a:r>
              <a:rPr lang="de-DE" b="1" dirty="0"/>
              <a:t> Fallanalyse</a:t>
            </a:r>
            <a:endParaRPr lang="de-DE" dirty="0"/>
          </a:p>
        </p:txBody>
      </p:sp>
    </p:spTree>
    <p:extLst>
      <p:ext uri="{BB962C8B-B14F-4D97-AF65-F5344CB8AC3E}">
        <p14:creationId xmlns:p14="http://schemas.microsoft.com/office/powerpoint/2010/main" val="335683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1D11D5-01F0-3C4D-B61A-38FF8411C770}"/>
              </a:ext>
            </a:extLst>
          </p:cNvPr>
          <p:cNvSpPr>
            <a:spLocks noGrp="1"/>
          </p:cNvSpPr>
          <p:nvPr>
            <p:ph type="body" sz="quarter" idx="13"/>
          </p:nvPr>
        </p:nvSpPr>
        <p:spPr/>
        <p:txBody>
          <a:bodyPr>
            <a:normAutofit fontScale="92500" lnSpcReduction="10000"/>
          </a:bodyPr>
          <a:lstStyle/>
          <a:p>
            <a:r>
              <a:rPr lang="de-DE" dirty="0"/>
              <a:t>Sicherung / Überprüfung der konkreten Fakten</a:t>
            </a:r>
          </a:p>
          <a:p>
            <a:r>
              <a:rPr lang="de-DE" dirty="0"/>
              <a:t>Erfassung der Selbstdarstellung des Lesers (</a:t>
            </a:r>
            <a:r>
              <a:rPr lang="de-DE" dirty="0" err="1"/>
              <a:t>subj</a:t>
            </a:r>
            <a:r>
              <a:rPr lang="de-DE" dirty="0"/>
              <a:t>. Lesetheorien)</a:t>
            </a:r>
          </a:p>
          <a:p>
            <a:r>
              <a:rPr lang="de-DE" dirty="0"/>
              <a:t>Analyse der </a:t>
            </a:r>
            <a:r>
              <a:rPr lang="de-DE" dirty="0" err="1"/>
              <a:t>Selbststilisierungen</a:t>
            </a:r>
            <a:endParaRPr lang="de-DE" dirty="0"/>
          </a:p>
          <a:p>
            <a:r>
              <a:rPr lang="de-DE" dirty="0"/>
              <a:t>Rekonstruktion der persönlichen ‚Lesekonstruktion‘, d.h. der Art und Weise der Lektüre, ihrer Formen und Regeln. (Vgl. W. Graf 2018, S. 161 ff.)</a:t>
            </a:r>
          </a:p>
        </p:txBody>
      </p:sp>
      <p:sp>
        <p:nvSpPr>
          <p:cNvPr id="3" name="Titel 2">
            <a:extLst>
              <a:ext uri="{FF2B5EF4-FFF2-40B4-BE49-F238E27FC236}">
                <a16:creationId xmlns:a16="http://schemas.microsoft.com/office/drawing/2014/main" id="{1D351F96-9AA0-0D4C-B8CD-0AB29117D55D}"/>
              </a:ext>
            </a:extLst>
          </p:cNvPr>
          <p:cNvSpPr>
            <a:spLocks noGrp="1"/>
          </p:cNvSpPr>
          <p:nvPr>
            <p:ph type="title"/>
          </p:nvPr>
        </p:nvSpPr>
        <p:spPr/>
        <p:txBody>
          <a:bodyPr>
            <a:normAutofit fontScale="90000"/>
          </a:bodyPr>
          <a:lstStyle/>
          <a:p>
            <a:r>
              <a:rPr lang="de-DE" b="1" dirty="0"/>
              <a:t>Auswertung von Lesebiografien als (qualitative) </a:t>
            </a:r>
            <a:r>
              <a:rPr lang="de-DE" b="1" dirty="0" err="1"/>
              <a:t>rekonstruktive</a:t>
            </a:r>
            <a:r>
              <a:rPr lang="de-DE" b="1" dirty="0"/>
              <a:t> Fallanalyse – vier Schritte</a:t>
            </a:r>
            <a:endParaRPr lang="de-DE" dirty="0"/>
          </a:p>
        </p:txBody>
      </p:sp>
    </p:spTree>
    <p:extLst>
      <p:ext uri="{BB962C8B-B14F-4D97-AF65-F5344CB8AC3E}">
        <p14:creationId xmlns:p14="http://schemas.microsoft.com/office/powerpoint/2010/main" val="1040776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CA5F5D-2D38-C74C-B162-45DD263FBE9D}"/>
              </a:ext>
            </a:extLst>
          </p:cNvPr>
          <p:cNvSpPr>
            <a:spLocks noGrp="1"/>
          </p:cNvSpPr>
          <p:nvPr>
            <p:ph type="title"/>
          </p:nvPr>
        </p:nvSpPr>
        <p:spPr/>
        <p:txBody>
          <a:bodyPr>
            <a:normAutofit fontScale="90000"/>
          </a:bodyPr>
          <a:lstStyle/>
          <a:p>
            <a:r>
              <a:rPr lang="de-DE" b="1" dirty="0"/>
              <a:t>Ein Modell gelingender Lesesozialisation aus der </a:t>
            </a:r>
            <a:r>
              <a:rPr lang="de-DE" b="1" dirty="0" err="1"/>
              <a:t>Lesebiografieforschung</a:t>
            </a:r>
            <a:r>
              <a:rPr lang="de-DE" b="1" dirty="0"/>
              <a:t> (nach W. Graf u.a.)</a:t>
            </a:r>
            <a:endParaRPr lang="de-DE" dirty="0"/>
          </a:p>
        </p:txBody>
      </p:sp>
      <p:pic>
        <p:nvPicPr>
          <p:cNvPr id="4" name="Picture 6">
            <a:extLst>
              <a:ext uri="{FF2B5EF4-FFF2-40B4-BE49-F238E27FC236}">
                <a16:creationId xmlns:a16="http://schemas.microsoft.com/office/drawing/2014/main" id="{4CDF32E1-CE6C-C54F-9590-FAEAED51A8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54" y="1196752"/>
            <a:ext cx="8438124" cy="533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049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fade">
                                      <p:cBhvr additive="repl">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Sieben Modi des Lesens</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r>
              <a:rPr lang="de-DE" b="1" dirty="0"/>
              <a:t>Erkenntnisse der Lesebiografie-Forschung</a:t>
            </a:r>
          </a:p>
        </p:txBody>
      </p:sp>
    </p:spTree>
    <p:extLst>
      <p:ext uri="{BB962C8B-B14F-4D97-AF65-F5344CB8AC3E}">
        <p14:creationId xmlns:p14="http://schemas.microsoft.com/office/powerpoint/2010/main" val="355316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3882119-7C00-644F-A703-1ABC61639AB5}"/>
              </a:ext>
            </a:extLst>
          </p:cNvPr>
          <p:cNvSpPr>
            <a:spLocks noGrp="1"/>
          </p:cNvSpPr>
          <p:nvPr>
            <p:ph type="body" sz="quarter" idx="13"/>
          </p:nvPr>
        </p:nvSpPr>
        <p:spPr>
          <a:xfrm>
            <a:off x="323529" y="1341438"/>
            <a:ext cx="8568952" cy="4391818"/>
          </a:xfrm>
        </p:spPr>
        <p:txBody>
          <a:bodyPr>
            <a:normAutofit fontScale="77500" lnSpcReduction="20000"/>
          </a:bodyPr>
          <a:lstStyle/>
          <a:p>
            <a:r>
              <a:rPr lang="de-DE" altLang="de-DE" b="1" dirty="0" err="1">
                <a:solidFill>
                  <a:srgbClr val="C00000"/>
                </a:solidFill>
                <a:cs typeface="Arial" panose="020B0604020202020204" pitchFamily="34" charset="0"/>
              </a:rPr>
              <a:t>Lesemodi</a:t>
            </a:r>
            <a:r>
              <a:rPr lang="de-DE" altLang="de-DE" dirty="0">
                <a:solidFill>
                  <a:srgbClr val="000000"/>
                </a:solidFill>
                <a:cs typeface="Arial" panose="020B0604020202020204" pitchFamily="34" charset="0"/>
              </a:rPr>
              <a:t> sind „in der literarischen Sozialisation </a:t>
            </a:r>
            <a:r>
              <a:rPr lang="de-DE" altLang="de-DE" b="1" dirty="0">
                <a:solidFill>
                  <a:srgbClr val="C00000"/>
                </a:solidFill>
                <a:cs typeface="Arial" panose="020B0604020202020204" pitchFamily="34" charset="0"/>
              </a:rPr>
              <a:t>erworbene</a:t>
            </a:r>
            <a:r>
              <a:rPr lang="de-DE" altLang="de-DE" dirty="0">
                <a:solidFill>
                  <a:srgbClr val="C00000"/>
                </a:solidFill>
                <a:cs typeface="Arial" panose="020B0604020202020204" pitchFamily="34" charset="0"/>
              </a:rPr>
              <a:t> </a:t>
            </a:r>
            <a:r>
              <a:rPr lang="de-DE" altLang="de-DE" b="1" dirty="0">
                <a:solidFill>
                  <a:srgbClr val="C00000"/>
                </a:solidFill>
                <a:cs typeface="Arial" panose="020B0604020202020204" pitchFamily="34" charset="0"/>
              </a:rPr>
              <a:t>Handlungsdispositionen</a:t>
            </a:r>
            <a:r>
              <a:rPr lang="de-DE" altLang="de-DE" dirty="0">
                <a:solidFill>
                  <a:srgbClr val="C00000"/>
                </a:solidFill>
                <a:cs typeface="Arial" panose="020B0604020202020204" pitchFamily="34" charset="0"/>
              </a:rPr>
              <a:t>, </a:t>
            </a:r>
            <a:r>
              <a:rPr lang="de-DE" altLang="de-DE" dirty="0">
                <a:cs typeface="Arial" panose="020B0604020202020204" pitchFamily="34" charset="0"/>
              </a:rPr>
              <a:t>die spezifische Rezeptionsweisen ermöglichen, um Texte subjektbezogen zu nutzen</a:t>
            </a:r>
            <a:r>
              <a:rPr lang="de-DE" altLang="de-DE" dirty="0">
                <a:solidFill>
                  <a:srgbClr val="000000"/>
                </a:solidFill>
                <a:cs typeface="Arial" panose="020B0604020202020204" pitchFamily="34" charset="0"/>
              </a:rPr>
              <a:t>, also um z.B. Bedürfnisse zu befriedigen, um Interessen zu realisieren oder um Notwendiges zu bearbeiten, um Wissen zu erwerben, um Erfahrungen zu machen oder um Kunst zu genießen“ (Graf 2004, S. 120).</a:t>
            </a:r>
          </a:p>
          <a:p>
            <a:pPr marL="0" indent="0">
              <a:buNone/>
            </a:pPr>
            <a:endParaRPr lang="de-DE" altLang="de-DE" dirty="0">
              <a:solidFill>
                <a:srgbClr val="000000"/>
              </a:solidFill>
              <a:cs typeface="Arial" panose="020B0604020202020204" pitchFamily="34" charset="0"/>
            </a:endParaRPr>
          </a:p>
          <a:p>
            <a:r>
              <a:rPr lang="de-DE" altLang="de-DE" dirty="0">
                <a:solidFill>
                  <a:srgbClr val="000000"/>
                </a:solidFill>
                <a:cs typeface="Arial" panose="020B0604020202020204" pitchFamily="34" charset="0"/>
              </a:rPr>
              <a:t>Die „</a:t>
            </a:r>
            <a:r>
              <a:rPr lang="de-DE" altLang="de-DE" b="1" dirty="0">
                <a:solidFill>
                  <a:srgbClr val="C00000"/>
                </a:solidFill>
                <a:cs typeface="Arial" panose="020B0604020202020204" pitchFamily="34" charset="0"/>
              </a:rPr>
              <a:t>Zielkategorie</a:t>
            </a:r>
            <a:r>
              <a:rPr lang="de-DE" altLang="de-DE" dirty="0">
                <a:solidFill>
                  <a:srgbClr val="000000"/>
                </a:solidFill>
                <a:cs typeface="Arial" panose="020B0604020202020204" pitchFamily="34" charset="0"/>
              </a:rPr>
              <a:t>“ der literarischen und Lesesozialisation sind </a:t>
            </a:r>
            <a:r>
              <a:rPr lang="de-DE" altLang="de-DE" b="1" dirty="0">
                <a:solidFill>
                  <a:srgbClr val="C00000"/>
                </a:solidFill>
                <a:cs typeface="Arial" panose="020B0604020202020204" pitchFamily="34" charset="0"/>
              </a:rPr>
              <a:t>kompetente Leser und Leserinnen</a:t>
            </a:r>
            <a:r>
              <a:rPr lang="de-DE" altLang="de-DE" dirty="0">
                <a:solidFill>
                  <a:srgbClr val="000000"/>
                </a:solidFill>
                <a:cs typeface="Arial" panose="020B0604020202020204" pitchFamily="34" charset="0"/>
              </a:rPr>
              <a:t>, die „</a:t>
            </a:r>
            <a:r>
              <a:rPr lang="de-DE" altLang="de-DE" b="1" dirty="0">
                <a:solidFill>
                  <a:srgbClr val="C00000"/>
                </a:solidFill>
                <a:cs typeface="Arial" panose="020B0604020202020204" pitchFamily="34" charset="0"/>
              </a:rPr>
              <a:t>über alle </a:t>
            </a:r>
            <a:r>
              <a:rPr lang="de-DE" altLang="de-DE" b="1" dirty="0" err="1">
                <a:solidFill>
                  <a:srgbClr val="C00000"/>
                </a:solidFill>
                <a:cs typeface="Arial" panose="020B0604020202020204" pitchFamily="34" charset="0"/>
              </a:rPr>
              <a:t>Lesemodi</a:t>
            </a:r>
            <a:r>
              <a:rPr lang="de-DE" altLang="de-DE" b="1" dirty="0">
                <a:solidFill>
                  <a:srgbClr val="C00000"/>
                </a:solidFill>
                <a:cs typeface="Arial" panose="020B0604020202020204" pitchFamily="34" charset="0"/>
              </a:rPr>
              <a:t> flexibel</a:t>
            </a:r>
            <a:r>
              <a:rPr lang="de-DE" altLang="de-DE" dirty="0">
                <a:solidFill>
                  <a:srgbClr val="C00000"/>
                </a:solidFill>
                <a:cs typeface="Arial" panose="020B0604020202020204" pitchFamily="34" charset="0"/>
              </a:rPr>
              <a:t> […] </a:t>
            </a:r>
            <a:r>
              <a:rPr lang="de-DE" altLang="de-DE" b="1" dirty="0">
                <a:solidFill>
                  <a:srgbClr val="C00000"/>
                </a:solidFill>
                <a:cs typeface="Arial" panose="020B0604020202020204" pitchFamily="34" charset="0"/>
              </a:rPr>
              <a:t>verfügen</a:t>
            </a:r>
            <a:r>
              <a:rPr lang="de-DE" altLang="de-DE" dirty="0">
                <a:solidFill>
                  <a:srgbClr val="000000"/>
                </a:solidFill>
                <a:cs typeface="Arial" panose="020B0604020202020204" pitchFamily="34" charset="0"/>
              </a:rPr>
              <a:t>, um die Leser-Text-Interaktion gezielt optimal inszenieren zu können“ (Graf 2004, S. 131).</a:t>
            </a:r>
          </a:p>
        </p:txBody>
      </p:sp>
      <p:sp>
        <p:nvSpPr>
          <p:cNvPr id="3" name="Titel 2">
            <a:extLst>
              <a:ext uri="{FF2B5EF4-FFF2-40B4-BE49-F238E27FC236}">
                <a16:creationId xmlns:a16="http://schemas.microsoft.com/office/drawing/2014/main" id="{3D98739B-3AB0-9C46-89D5-1C8D88F8ED6F}"/>
              </a:ext>
            </a:extLst>
          </p:cNvPr>
          <p:cNvSpPr>
            <a:spLocks noGrp="1"/>
          </p:cNvSpPr>
          <p:nvPr>
            <p:ph type="title"/>
          </p:nvPr>
        </p:nvSpPr>
        <p:spPr>
          <a:xfrm>
            <a:off x="323528" y="10990"/>
            <a:ext cx="8424936" cy="1060287"/>
          </a:xfrm>
        </p:spPr>
        <p:txBody>
          <a:bodyPr>
            <a:normAutofit fontScale="90000"/>
          </a:bodyPr>
          <a:lstStyle/>
          <a:p>
            <a:r>
              <a:rPr lang="de-DE" b="1" dirty="0"/>
              <a:t>Die </a:t>
            </a:r>
            <a:r>
              <a:rPr lang="de-DE" b="1" dirty="0" err="1"/>
              <a:t>Lesemodi</a:t>
            </a:r>
            <a:r>
              <a:rPr lang="de-DE" b="1" dirty="0"/>
              <a:t> als Zielkategorien der Lesesozialisation</a:t>
            </a:r>
            <a:endParaRPr lang="de-DE" dirty="0"/>
          </a:p>
        </p:txBody>
      </p:sp>
    </p:spTree>
    <p:extLst>
      <p:ext uri="{BB962C8B-B14F-4D97-AF65-F5344CB8AC3E}">
        <p14:creationId xmlns:p14="http://schemas.microsoft.com/office/powerpoint/2010/main" val="279490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155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52A49D-7428-4BA8-87C6-C421D0E0D7B9}"/>
              </a:ext>
            </a:extLst>
          </p:cNvPr>
          <p:cNvSpPr>
            <a:spLocks noChangeArrowheads="1"/>
          </p:cNvSpPr>
          <p:nvPr/>
        </p:nvSpPr>
        <p:spPr bwMode="auto">
          <a:xfrm>
            <a:off x="396826" y="1887240"/>
            <a:ext cx="1800225" cy="1223963"/>
          </a:xfrm>
          <a:prstGeom prst="rect">
            <a:avLst/>
          </a:prstGeom>
          <a:solidFill>
            <a:srgbClr val="D1CFE2"/>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5" name="Text Box 4">
            <a:extLst>
              <a:ext uri="{FF2B5EF4-FFF2-40B4-BE49-F238E27FC236}">
                <a16:creationId xmlns:a16="http://schemas.microsoft.com/office/drawing/2014/main" id="{29CD87AC-0E31-4D25-ACAC-A41BEDA3464D}"/>
              </a:ext>
            </a:extLst>
          </p:cNvPr>
          <p:cNvSpPr txBox="1">
            <a:spLocks noChangeArrowheads="1"/>
          </p:cNvSpPr>
          <p:nvPr/>
        </p:nvSpPr>
        <p:spPr bwMode="auto">
          <a:xfrm>
            <a:off x="503982" y="2299296"/>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6" name="Text Box 5">
            <a:extLst>
              <a:ext uri="{FF2B5EF4-FFF2-40B4-BE49-F238E27FC236}">
                <a16:creationId xmlns:a16="http://schemas.microsoft.com/office/drawing/2014/main" id="{722CD429-D580-4427-8D06-977A4AD10B34}"/>
              </a:ext>
            </a:extLst>
          </p:cNvPr>
          <p:cNvSpPr txBox="1">
            <a:spLocks noChangeArrowheads="1"/>
          </p:cNvSpPr>
          <p:nvPr/>
        </p:nvSpPr>
        <p:spPr bwMode="auto">
          <a:xfrm>
            <a:off x="469057" y="2146896"/>
            <a:ext cx="1655763"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chemeClr val="bg1"/>
                </a:solidFill>
                <a:effectLst/>
                <a:uLnTx/>
                <a:uFillTx/>
                <a:latin typeface="Calibri"/>
                <a:ea typeface="+mn-ea"/>
                <a:cs typeface="+mn-cs"/>
              </a:rPr>
              <a:t>Pflicht-lektüre</a:t>
            </a:r>
          </a:p>
        </p:txBody>
      </p:sp>
      <p:sp>
        <p:nvSpPr>
          <p:cNvPr id="7" name="Rectangle 6">
            <a:extLst>
              <a:ext uri="{FF2B5EF4-FFF2-40B4-BE49-F238E27FC236}">
                <a16:creationId xmlns:a16="http://schemas.microsoft.com/office/drawing/2014/main" id="{0E3DC0BE-22A2-4B49-8A7A-376F4237993B}"/>
              </a:ext>
            </a:extLst>
          </p:cNvPr>
          <p:cNvSpPr>
            <a:spLocks noChangeArrowheads="1"/>
          </p:cNvSpPr>
          <p:nvPr/>
        </p:nvSpPr>
        <p:spPr bwMode="auto">
          <a:xfrm>
            <a:off x="2628057" y="1916708"/>
            <a:ext cx="1800225" cy="1223963"/>
          </a:xfrm>
          <a:prstGeom prst="rect">
            <a:avLst/>
          </a:prstGeom>
          <a:solidFill>
            <a:schemeClr val="accent4">
              <a:lumMod val="60000"/>
              <a:lumOff val="40000"/>
            </a:schemeClr>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8" name="Text Box 7">
            <a:extLst>
              <a:ext uri="{FF2B5EF4-FFF2-40B4-BE49-F238E27FC236}">
                <a16:creationId xmlns:a16="http://schemas.microsoft.com/office/drawing/2014/main" id="{7F7A201E-C450-4954-9C2E-60152E74DD61}"/>
              </a:ext>
            </a:extLst>
          </p:cNvPr>
          <p:cNvSpPr txBox="1">
            <a:spLocks noChangeArrowheads="1"/>
          </p:cNvSpPr>
          <p:nvPr/>
        </p:nvSpPr>
        <p:spPr bwMode="auto">
          <a:xfrm>
            <a:off x="2736007" y="2299296"/>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9" name="Text Box 8">
            <a:extLst>
              <a:ext uri="{FF2B5EF4-FFF2-40B4-BE49-F238E27FC236}">
                <a16:creationId xmlns:a16="http://schemas.microsoft.com/office/drawing/2014/main" id="{A677BC44-C44B-400D-B3BD-9AA670276FBB}"/>
              </a:ext>
            </a:extLst>
          </p:cNvPr>
          <p:cNvSpPr txBox="1">
            <a:spLocks noChangeArrowheads="1"/>
          </p:cNvSpPr>
          <p:nvPr/>
        </p:nvSpPr>
        <p:spPr bwMode="auto">
          <a:xfrm>
            <a:off x="2701082" y="1980208"/>
            <a:ext cx="1655763" cy="1202510"/>
          </a:xfrm>
          <a:prstGeom prst="rect">
            <a:avLst/>
          </a:prstGeom>
          <a:solidFill>
            <a:srgbClr val="9CADCE"/>
          </a:solidFill>
          <a:ln>
            <a:noFill/>
          </a:ln>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chemeClr val="bg1"/>
                </a:solidFill>
                <a:effectLst/>
                <a:uLnTx/>
                <a:uFillTx/>
                <a:latin typeface="Calibri"/>
                <a:ea typeface="+mn-ea"/>
                <a:cs typeface="+mn-cs"/>
              </a:rPr>
              <a:t>Instru-mentelles Lesen</a:t>
            </a:r>
          </a:p>
        </p:txBody>
      </p:sp>
      <p:sp>
        <p:nvSpPr>
          <p:cNvPr id="10" name="Rectangle 9">
            <a:extLst>
              <a:ext uri="{FF2B5EF4-FFF2-40B4-BE49-F238E27FC236}">
                <a16:creationId xmlns:a16="http://schemas.microsoft.com/office/drawing/2014/main" id="{D97E1C8B-E4CF-4AD8-BFD4-29D17C0E6B6A}"/>
              </a:ext>
            </a:extLst>
          </p:cNvPr>
          <p:cNvSpPr>
            <a:spLocks noChangeArrowheads="1"/>
          </p:cNvSpPr>
          <p:nvPr/>
        </p:nvSpPr>
        <p:spPr bwMode="auto">
          <a:xfrm>
            <a:off x="4860082" y="1916708"/>
            <a:ext cx="1800225" cy="1223963"/>
          </a:xfrm>
          <a:prstGeom prst="rect">
            <a:avLst/>
          </a:prstGeom>
          <a:solidFill>
            <a:srgbClr val="7EC4CF"/>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11" name="Text Box 10">
            <a:extLst>
              <a:ext uri="{FF2B5EF4-FFF2-40B4-BE49-F238E27FC236}">
                <a16:creationId xmlns:a16="http://schemas.microsoft.com/office/drawing/2014/main" id="{36FACDC1-BEE7-4A30-A91C-2E8A79827DA0}"/>
              </a:ext>
            </a:extLst>
          </p:cNvPr>
          <p:cNvSpPr txBox="1">
            <a:spLocks noChangeArrowheads="1"/>
          </p:cNvSpPr>
          <p:nvPr/>
        </p:nvSpPr>
        <p:spPr bwMode="auto">
          <a:xfrm>
            <a:off x="4968032" y="2299296"/>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12" name="Text Box 11">
            <a:extLst>
              <a:ext uri="{FF2B5EF4-FFF2-40B4-BE49-F238E27FC236}">
                <a16:creationId xmlns:a16="http://schemas.microsoft.com/office/drawing/2014/main" id="{552F5C0D-EE8A-49B2-8427-AA8A4335AC6A}"/>
              </a:ext>
            </a:extLst>
          </p:cNvPr>
          <p:cNvSpPr txBox="1">
            <a:spLocks noChangeArrowheads="1"/>
          </p:cNvSpPr>
          <p:nvPr/>
        </p:nvSpPr>
        <p:spPr bwMode="auto">
          <a:xfrm>
            <a:off x="4933107" y="2146896"/>
            <a:ext cx="1655763"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chemeClr val="bg1"/>
                </a:solidFill>
                <a:effectLst/>
                <a:uLnTx/>
                <a:uFillTx/>
                <a:latin typeface="Calibri"/>
                <a:ea typeface="+mn-ea"/>
                <a:cs typeface="+mn-cs"/>
              </a:rPr>
              <a:t>Konzept-lesen</a:t>
            </a:r>
          </a:p>
        </p:txBody>
      </p:sp>
      <p:sp>
        <p:nvSpPr>
          <p:cNvPr id="14" name="Text Box 13">
            <a:extLst>
              <a:ext uri="{FF2B5EF4-FFF2-40B4-BE49-F238E27FC236}">
                <a16:creationId xmlns:a16="http://schemas.microsoft.com/office/drawing/2014/main" id="{07346C03-C81D-41A0-85EA-56AC37F98EF7}"/>
              </a:ext>
            </a:extLst>
          </p:cNvPr>
          <p:cNvSpPr txBox="1">
            <a:spLocks noChangeArrowheads="1"/>
          </p:cNvSpPr>
          <p:nvPr/>
        </p:nvSpPr>
        <p:spPr bwMode="auto">
          <a:xfrm>
            <a:off x="7200057" y="2299296"/>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15" name="Text Box 14">
            <a:extLst>
              <a:ext uri="{FF2B5EF4-FFF2-40B4-BE49-F238E27FC236}">
                <a16:creationId xmlns:a16="http://schemas.microsoft.com/office/drawing/2014/main" id="{1103D0B1-013E-4096-81B0-F70A48581632}"/>
              </a:ext>
            </a:extLst>
          </p:cNvPr>
          <p:cNvSpPr txBox="1">
            <a:spLocks noChangeArrowheads="1"/>
          </p:cNvSpPr>
          <p:nvPr/>
        </p:nvSpPr>
        <p:spPr bwMode="auto">
          <a:xfrm>
            <a:off x="7165132" y="1980208"/>
            <a:ext cx="1800225" cy="1202510"/>
          </a:xfrm>
          <a:prstGeom prst="rect">
            <a:avLst/>
          </a:prstGeom>
          <a:solidFill>
            <a:srgbClr val="6689A1"/>
          </a:solidFill>
          <a:ln>
            <a:noFill/>
          </a:ln>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chemeClr val="bg1"/>
                </a:solidFill>
                <a:effectLst/>
                <a:uLnTx/>
                <a:uFillTx/>
                <a:latin typeface="Calibri"/>
                <a:ea typeface="+mn-ea"/>
                <a:cs typeface="+mn-cs"/>
              </a:rPr>
              <a:t>Lesen zur</a:t>
            </a:r>
          </a:p>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chemeClr val="bg1"/>
                </a:solidFill>
                <a:effectLst/>
                <a:uLnTx/>
                <a:uFillTx/>
                <a:latin typeface="Calibri"/>
                <a:ea typeface="+mn-ea"/>
                <a:cs typeface="+mn-cs"/>
              </a:rPr>
              <a:t>diskursiven</a:t>
            </a:r>
          </a:p>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chemeClr val="bg1"/>
                </a:solidFill>
                <a:effectLst/>
                <a:uLnTx/>
                <a:uFillTx/>
                <a:latin typeface="Calibri"/>
                <a:ea typeface="+mn-ea"/>
                <a:cs typeface="+mn-cs"/>
              </a:rPr>
              <a:t>Erkenntnis</a:t>
            </a:r>
          </a:p>
        </p:txBody>
      </p:sp>
      <p:sp>
        <p:nvSpPr>
          <p:cNvPr id="16" name="Line 15">
            <a:extLst>
              <a:ext uri="{FF2B5EF4-FFF2-40B4-BE49-F238E27FC236}">
                <a16:creationId xmlns:a16="http://schemas.microsoft.com/office/drawing/2014/main" id="{8053843C-8ECE-4AA5-A312-803CF355453A}"/>
              </a:ext>
            </a:extLst>
          </p:cNvPr>
          <p:cNvSpPr>
            <a:spLocks noChangeShapeType="1"/>
          </p:cNvSpPr>
          <p:nvPr/>
        </p:nvSpPr>
        <p:spPr bwMode="auto">
          <a:xfrm>
            <a:off x="2412157" y="1700808"/>
            <a:ext cx="1588" cy="1800225"/>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17" name="Line 16">
            <a:extLst>
              <a:ext uri="{FF2B5EF4-FFF2-40B4-BE49-F238E27FC236}">
                <a16:creationId xmlns:a16="http://schemas.microsoft.com/office/drawing/2014/main" id="{3ADCFC78-C34D-4740-9642-729578161652}"/>
              </a:ext>
            </a:extLst>
          </p:cNvPr>
          <p:cNvSpPr>
            <a:spLocks noChangeShapeType="1"/>
          </p:cNvSpPr>
          <p:nvPr/>
        </p:nvSpPr>
        <p:spPr bwMode="auto">
          <a:xfrm>
            <a:off x="4572000" y="1412875"/>
            <a:ext cx="1588" cy="2257425"/>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18" name="Line 17">
            <a:extLst>
              <a:ext uri="{FF2B5EF4-FFF2-40B4-BE49-F238E27FC236}">
                <a16:creationId xmlns:a16="http://schemas.microsoft.com/office/drawing/2014/main" id="{C057E044-EC8D-436B-B01B-AACD10D63A81}"/>
              </a:ext>
            </a:extLst>
          </p:cNvPr>
          <p:cNvSpPr>
            <a:spLocks noChangeShapeType="1"/>
          </p:cNvSpPr>
          <p:nvPr/>
        </p:nvSpPr>
        <p:spPr bwMode="auto">
          <a:xfrm>
            <a:off x="6876207" y="1700808"/>
            <a:ext cx="1588" cy="1800225"/>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29C96D0A-2126-4747-ACB1-3A38CE0DC491}"/>
              </a:ext>
            </a:extLst>
          </p:cNvPr>
          <p:cNvSpPr>
            <a:spLocks noChangeArrowheads="1"/>
          </p:cNvSpPr>
          <p:nvPr/>
        </p:nvSpPr>
        <p:spPr bwMode="auto">
          <a:xfrm>
            <a:off x="1475532" y="3501033"/>
            <a:ext cx="1800225" cy="1223963"/>
          </a:xfrm>
          <a:prstGeom prst="rect">
            <a:avLst/>
          </a:prstGeom>
          <a:solidFill>
            <a:srgbClr val="68435D"/>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20" name="Text Box 19">
            <a:extLst>
              <a:ext uri="{FF2B5EF4-FFF2-40B4-BE49-F238E27FC236}">
                <a16:creationId xmlns:a16="http://schemas.microsoft.com/office/drawing/2014/main" id="{C8A6629B-F9C2-4A97-AE99-A9A1ABDBFAFA}"/>
              </a:ext>
            </a:extLst>
          </p:cNvPr>
          <p:cNvSpPr txBox="1">
            <a:spLocks noChangeArrowheads="1"/>
          </p:cNvSpPr>
          <p:nvPr/>
        </p:nvSpPr>
        <p:spPr bwMode="auto">
          <a:xfrm>
            <a:off x="1583482" y="3883621"/>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21" name="Text Box 20">
            <a:extLst>
              <a:ext uri="{FF2B5EF4-FFF2-40B4-BE49-F238E27FC236}">
                <a16:creationId xmlns:a16="http://schemas.microsoft.com/office/drawing/2014/main" id="{C61594C8-A3D7-42F2-A83F-73CF65BB7F6F}"/>
              </a:ext>
            </a:extLst>
          </p:cNvPr>
          <p:cNvSpPr txBox="1">
            <a:spLocks noChangeArrowheads="1"/>
          </p:cNvSpPr>
          <p:nvPr/>
        </p:nvSpPr>
        <p:spPr bwMode="auto">
          <a:xfrm>
            <a:off x="1548557" y="3731221"/>
            <a:ext cx="1655763"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chemeClr val="bg1"/>
                </a:solidFill>
                <a:effectLst/>
                <a:uLnTx/>
                <a:uFillTx/>
                <a:latin typeface="Calibri"/>
                <a:ea typeface="+mn-ea"/>
                <a:cs typeface="+mn-cs"/>
              </a:rPr>
              <a:t>Intimes</a:t>
            </a:r>
            <a:br>
              <a:rPr kumimoji="0" lang="de-DE" altLang="de-DE" sz="2400" b="1" i="0" u="none" strike="noStrike" kern="1200" cap="none" spc="0" normalizeH="0" baseline="0" noProof="0">
                <a:ln>
                  <a:noFill/>
                </a:ln>
                <a:solidFill>
                  <a:schemeClr val="bg1"/>
                </a:solidFill>
                <a:effectLst/>
                <a:uLnTx/>
                <a:uFillTx/>
                <a:latin typeface="Calibri"/>
                <a:ea typeface="+mn-ea"/>
                <a:cs typeface="+mn-cs"/>
              </a:rPr>
            </a:br>
            <a:r>
              <a:rPr kumimoji="0" lang="de-DE" altLang="de-DE" sz="2400" b="1" i="0" u="none" strike="noStrike" kern="1200" cap="none" spc="0" normalizeH="0" baseline="0" noProof="0">
                <a:ln>
                  <a:noFill/>
                </a:ln>
                <a:solidFill>
                  <a:schemeClr val="bg1"/>
                </a:solidFill>
                <a:effectLst/>
                <a:uLnTx/>
                <a:uFillTx/>
                <a:latin typeface="Calibri"/>
                <a:ea typeface="+mn-ea"/>
                <a:cs typeface="+mn-cs"/>
              </a:rPr>
              <a:t>Lesen</a:t>
            </a:r>
          </a:p>
        </p:txBody>
      </p:sp>
      <p:sp>
        <p:nvSpPr>
          <p:cNvPr id="22" name="Rectangle 21">
            <a:extLst>
              <a:ext uri="{FF2B5EF4-FFF2-40B4-BE49-F238E27FC236}">
                <a16:creationId xmlns:a16="http://schemas.microsoft.com/office/drawing/2014/main" id="{00F4CF64-CCB6-4F8A-9262-EA051C0C650D}"/>
              </a:ext>
            </a:extLst>
          </p:cNvPr>
          <p:cNvSpPr>
            <a:spLocks noChangeArrowheads="1"/>
          </p:cNvSpPr>
          <p:nvPr/>
        </p:nvSpPr>
        <p:spPr bwMode="auto">
          <a:xfrm>
            <a:off x="3742482" y="3501033"/>
            <a:ext cx="1800225" cy="1223963"/>
          </a:xfrm>
          <a:prstGeom prst="rect">
            <a:avLst/>
          </a:prstGeom>
          <a:solidFill>
            <a:srgbClr val="3CD9E1"/>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23" name="Text Box 22">
            <a:extLst>
              <a:ext uri="{FF2B5EF4-FFF2-40B4-BE49-F238E27FC236}">
                <a16:creationId xmlns:a16="http://schemas.microsoft.com/office/drawing/2014/main" id="{3D62F4C7-8698-466D-A9C1-31824C288535}"/>
              </a:ext>
            </a:extLst>
          </p:cNvPr>
          <p:cNvSpPr txBox="1">
            <a:spLocks noChangeArrowheads="1"/>
          </p:cNvSpPr>
          <p:nvPr/>
        </p:nvSpPr>
        <p:spPr bwMode="auto">
          <a:xfrm>
            <a:off x="3850432" y="3883621"/>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24" name="Text Box 23">
            <a:extLst>
              <a:ext uri="{FF2B5EF4-FFF2-40B4-BE49-F238E27FC236}">
                <a16:creationId xmlns:a16="http://schemas.microsoft.com/office/drawing/2014/main" id="{EB23D37A-CA87-4CDA-A65F-EE6C8F3B62F9}"/>
              </a:ext>
            </a:extLst>
          </p:cNvPr>
          <p:cNvSpPr txBox="1">
            <a:spLocks noChangeArrowheads="1"/>
          </p:cNvSpPr>
          <p:nvPr/>
        </p:nvSpPr>
        <p:spPr bwMode="auto">
          <a:xfrm>
            <a:off x="3815507" y="3572471"/>
            <a:ext cx="1655763"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chemeClr val="bg1"/>
                </a:solidFill>
                <a:effectLst/>
                <a:uLnTx/>
                <a:uFillTx/>
                <a:latin typeface="Calibri"/>
                <a:ea typeface="+mn-ea"/>
                <a:cs typeface="+mn-cs"/>
              </a:rPr>
              <a:t>Partizipa-torisches Lesen</a:t>
            </a:r>
          </a:p>
        </p:txBody>
      </p:sp>
      <p:sp>
        <p:nvSpPr>
          <p:cNvPr id="25" name="Text Box 24">
            <a:extLst>
              <a:ext uri="{FF2B5EF4-FFF2-40B4-BE49-F238E27FC236}">
                <a16:creationId xmlns:a16="http://schemas.microsoft.com/office/drawing/2014/main" id="{3BBD4813-83E4-4658-8125-4D6451D64BF8}"/>
              </a:ext>
            </a:extLst>
          </p:cNvPr>
          <p:cNvSpPr txBox="1">
            <a:spLocks noChangeArrowheads="1"/>
          </p:cNvSpPr>
          <p:nvPr/>
        </p:nvSpPr>
        <p:spPr bwMode="auto">
          <a:xfrm>
            <a:off x="6120557" y="3883621"/>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16F59260-AF29-4794-9362-988631886501}"/>
              </a:ext>
            </a:extLst>
          </p:cNvPr>
          <p:cNvSpPr>
            <a:spLocks noChangeArrowheads="1"/>
          </p:cNvSpPr>
          <p:nvPr/>
        </p:nvSpPr>
        <p:spPr bwMode="auto">
          <a:xfrm>
            <a:off x="6012607" y="3501033"/>
            <a:ext cx="1800225" cy="1223963"/>
          </a:xfrm>
          <a:prstGeom prst="rect">
            <a:avLst/>
          </a:prstGeom>
          <a:solidFill>
            <a:srgbClr val="009DD9"/>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27" name="Text Box 26">
            <a:extLst>
              <a:ext uri="{FF2B5EF4-FFF2-40B4-BE49-F238E27FC236}">
                <a16:creationId xmlns:a16="http://schemas.microsoft.com/office/drawing/2014/main" id="{F4972015-6C47-41ED-8F75-46515DE8E2FE}"/>
              </a:ext>
            </a:extLst>
          </p:cNvPr>
          <p:cNvSpPr txBox="1">
            <a:spLocks noChangeArrowheads="1"/>
          </p:cNvSpPr>
          <p:nvPr/>
        </p:nvSpPr>
        <p:spPr bwMode="auto">
          <a:xfrm>
            <a:off x="6120557" y="3883621"/>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28" name="Text Box 27">
            <a:extLst>
              <a:ext uri="{FF2B5EF4-FFF2-40B4-BE49-F238E27FC236}">
                <a16:creationId xmlns:a16="http://schemas.microsoft.com/office/drawing/2014/main" id="{18A775E7-1939-4EAA-807B-A77EFA8B538C}"/>
              </a:ext>
            </a:extLst>
          </p:cNvPr>
          <p:cNvSpPr txBox="1">
            <a:spLocks noChangeArrowheads="1"/>
          </p:cNvSpPr>
          <p:nvPr/>
        </p:nvSpPr>
        <p:spPr bwMode="auto">
          <a:xfrm>
            <a:off x="6085632" y="3555008"/>
            <a:ext cx="1655763"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chemeClr val="bg1"/>
                </a:solidFill>
                <a:effectLst/>
                <a:uLnTx/>
                <a:uFillTx/>
                <a:latin typeface="Calibri"/>
                <a:ea typeface="+mn-ea"/>
                <a:cs typeface="+mn-cs"/>
              </a:rPr>
              <a:t>Ästheti-sches Lesen</a:t>
            </a:r>
          </a:p>
        </p:txBody>
      </p:sp>
      <p:sp>
        <p:nvSpPr>
          <p:cNvPr id="29" name="Line 28">
            <a:extLst>
              <a:ext uri="{FF2B5EF4-FFF2-40B4-BE49-F238E27FC236}">
                <a16:creationId xmlns:a16="http://schemas.microsoft.com/office/drawing/2014/main" id="{59540E66-FFB9-438E-9FF7-BFA0647CA27E}"/>
              </a:ext>
            </a:extLst>
          </p:cNvPr>
          <p:cNvSpPr>
            <a:spLocks noChangeShapeType="1"/>
          </p:cNvSpPr>
          <p:nvPr/>
        </p:nvSpPr>
        <p:spPr bwMode="auto">
          <a:xfrm>
            <a:off x="4644182" y="4724996"/>
            <a:ext cx="1588" cy="287337"/>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30" name="Line 29">
            <a:extLst>
              <a:ext uri="{FF2B5EF4-FFF2-40B4-BE49-F238E27FC236}">
                <a16:creationId xmlns:a16="http://schemas.microsoft.com/office/drawing/2014/main" id="{0C33EB31-91D1-4ED7-8C07-888403FF6FB7}"/>
              </a:ext>
            </a:extLst>
          </p:cNvPr>
          <p:cNvSpPr>
            <a:spLocks noChangeShapeType="1"/>
          </p:cNvSpPr>
          <p:nvPr/>
        </p:nvSpPr>
        <p:spPr bwMode="auto">
          <a:xfrm>
            <a:off x="3491657" y="5012333"/>
            <a:ext cx="1588" cy="21590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31" name="Line 30">
            <a:extLst>
              <a:ext uri="{FF2B5EF4-FFF2-40B4-BE49-F238E27FC236}">
                <a16:creationId xmlns:a16="http://schemas.microsoft.com/office/drawing/2014/main" id="{51FDFB37-DEDC-4F07-B616-52F730D704A9}"/>
              </a:ext>
            </a:extLst>
          </p:cNvPr>
          <p:cNvSpPr>
            <a:spLocks noChangeShapeType="1"/>
          </p:cNvSpPr>
          <p:nvPr/>
        </p:nvSpPr>
        <p:spPr bwMode="auto">
          <a:xfrm>
            <a:off x="5796707" y="5012333"/>
            <a:ext cx="1588" cy="21590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32" name="Line 31">
            <a:extLst>
              <a:ext uri="{FF2B5EF4-FFF2-40B4-BE49-F238E27FC236}">
                <a16:creationId xmlns:a16="http://schemas.microsoft.com/office/drawing/2014/main" id="{849BC966-9042-46B4-9567-F0098D103220}"/>
              </a:ext>
            </a:extLst>
          </p:cNvPr>
          <p:cNvSpPr>
            <a:spLocks noChangeShapeType="1"/>
          </p:cNvSpPr>
          <p:nvPr/>
        </p:nvSpPr>
        <p:spPr bwMode="auto">
          <a:xfrm>
            <a:off x="3491657" y="5012333"/>
            <a:ext cx="2305050" cy="1588"/>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1C713172-1023-40BF-9E37-99CFA44D6104}"/>
              </a:ext>
            </a:extLst>
          </p:cNvPr>
          <p:cNvSpPr>
            <a:spLocks noChangeArrowheads="1"/>
          </p:cNvSpPr>
          <p:nvPr/>
        </p:nvSpPr>
        <p:spPr bwMode="auto">
          <a:xfrm>
            <a:off x="2483595" y="5228233"/>
            <a:ext cx="2089150" cy="431800"/>
          </a:xfrm>
          <a:prstGeom prst="rect">
            <a:avLst/>
          </a:prstGeom>
          <a:solidFill>
            <a:srgbClr val="3CD9E1"/>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34" name="Text Box 33">
            <a:extLst>
              <a:ext uri="{FF2B5EF4-FFF2-40B4-BE49-F238E27FC236}">
                <a16:creationId xmlns:a16="http://schemas.microsoft.com/office/drawing/2014/main" id="{2D912452-5D4A-46CC-A410-B3CE02B8F003}"/>
              </a:ext>
            </a:extLst>
          </p:cNvPr>
          <p:cNvSpPr txBox="1">
            <a:spLocks noChangeArrowheads="1"/>
          </p:cNvSpPr>
          <p:nvPr/>
        </p:nvSpPr>
        <p:spPr bwMode="auto">
          <a:xfrm>
            <a:off x="2628057" y="5228233"/>
            <a:ext cx="165576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chemeClr val="bg1"/>
                </a:solidFill>
                <a:effectLst/>
                <a:uLnTx/>
                <a:uFillTx/>
                <a:latin typeface="Calibri"/>
                <a:ea typeface="+mn-ea"/>
                <a:cs typeface="+mn-cs"/>
              </a:rPr>
              <a:t>Transfer</a:t>
            </a:r>
          </a:p>
        </p:txBody>
      </p:sp>
      <p:sp>
        <p:nvSpPr>
          <p:cNvPr id="36" name="Text Box 35">
            <a:extLst>
              <a:ext uri="{FF2B5EF4-FFF2-40B4-BE49-F238E27FC236}">
                <a16:creationId xmlns:a16="http://schemas.microsoft.com/office/drawing/2014/main" id="{5FEF1FB5-593A-45A5-94A9-8D03F1EEA842}"/>
              </a:ext>
            </a:extLst>
          </p:cNvPr>
          <p:cNvSpPr txBox="1">
            <a:spLocks noChangeArrowheads="1"/>
          </p:cNvSpPr>
          <p:nvPr/>
        </p:nvSpPr>
        <p:spPr bwMode="auto">
          <a:xfrm>
            <a:off x="4788645" y="5228233"/>
            <a:ext cx="1943100" cy="833178"/>
          </a:xfrm>
          <a:prstGeom prst="rect">
            <a:avLst/>
          </a:prstGeom>
          <a:solidFill>
            <a:srgbClr val="3CD9E1"/>
          </a:solidFill>
          <a:ln>
            <a:noFill/>
          </a:ln>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chemeClr val="bg1"/>
                </a:solidFill>
                <a:effectLst/>
                <a:uLnTx/>
                <a:uFillTx/>
                <a:latin typeface="Calibri"/>
                <a:ea typeface="+mn-ea"/>
                <a:cs typeface="+mn-cs"/>
              </a:rPr>
              <a:t>sozial-kom-munikativ</a:t>
            </a:r>
          </a:p>
        </p:txBody>
      </p:sp>
      <p:sp>
        <p:nvSpPr>
          <p:cNvPr id="37" name="Line 36">
            <a:extLst>
              <a:ext uri="{FF2B5EF4-FFF2-40B4-BE49-F238E27FC236}">
                <a16:creationId xmlns:a16="http://schemas.microsoft.com/office/drawing/2014/main" id="{C18A2CAD-806C-4D6D-A066-97ABBAE6A405}"/>
              </a:ext>
            </a:extLst>
          </p:cNvPr>
          <p:cNvSpPr>
            <a:spLocks noChangeShapeType="1"/>
          </p:cNvSpPr>
          <p:nvPr/>
        </p:nvSpPr>
        <p:spPr bwMode="auto">
          <a:xfrm>
            <a:off x="1259632" y="1700808"/>
            <a:ext cx="1588" cy="21590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38" name="Line 37">
            <a:extLst>
              <a:ext uri="{FF2B5EF4-FFF2-40B4-BE49-F238E27FC236}">
                <a16:creationId xmlns:a16="http://schemas.microsoft.com/office/drawing/2014/main" id="{BD276EC9-66B6-4213-BD36-64F873EFE320}"/>
              </a:ext>
            </a:extLst>
          </p:cNvPr>
          <p:cNvSpPr>
            <a:spLocks noChangeShapeType="1"/>
          </p:cNvSpPr>
          <p:nvPr/>
        </p:nvSpPr>
        <p:spPr bwMode="auto">
          <a:xfrm>
            <a:off x="3491657" y="1700808"/>
            <a:ext cx="1588" cy="21590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39" name="Line 38">
            <a:extLst>
              <a:ext uri="{FF2B5EF4-FFF2-40B4-BE49-F238E27FC236}">
                <a16:creationId xmlns:a16="http://schemas.microsoft.com/office/drawing/2014/main" id="{F13B433A-D82A-4129-B2E6-0F74410A29F1}"/>
              </a:ext>
            </a:extLst>
          </p:cNvPr>
          <p:cNvSpPr>
            <a:spLocks noChangeShapeType="1"/>
          </p:cNvSpPr>
          <p:nvPr/>
        </p:nvSpPr>
        <p:spPr bwMode="auto">
          <a:xfrm>
            <a:off x="5725270" y="1700808"/>
            <a:ext cx="1587" cy="21590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40" name="Line 39">
            <a:extLst>
              <a:ext uri="{FF2B5EF4-FFF2-40B4-BE49-F238E27FC236}">
                <a16:creationId xmlns:a16="http://schemas.microsoft.com/office/drawing/2014/main" id="{5C3F91FB-7450-460A-A875-2FC9423BC8E7}"/>
              </a:ext>
            </a:extLst>
          </p:cNvPr>
          <p:cNvSpPr>
            <a:spLocks noChangeShapeType="1"/>
          </p:cNvSpPr>
          <p:nvPr/>
        </p:nvSpPr>
        <p:spPr bwMode="auto">
          <a:xfrm>
            <a:off x="7957295" y="1700808"/>
            <a:ext cx="1587" cy="215900"/>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41" name="Line 40">
            <a:extLst>
              <a:ext uri="{FF2B5EF4-FFF2-40B4-BE49-F238E27FC236}">
                <a16:creationId xmlns:a16="http://schemas.microsoft.com/office/drawing/2014/main" id="{3EB3B157-67EC-4E9A-B7FA-0B78E5795912}"/>
              </a:ext>
            </a:extLst>
          </p:cNvPr>
          <p:cNvSpPr>
            <a:spLocks noChangeShapeType="1"/>
          </p:cNvSpPr>
          <p:nvPr/>
        </p:nvSpPr>
        <p:spPr bwMode="auto">
          <a:xfrm>
            <a:off x="1259632" y="1700808"/>
            <a:ext cx="6697663" cy="1588"/>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chemeClr val="bg1"/>
              </a:solidFill>
              <a:effectLst/>
              <a:uLnTx/>
              <a:uFillTx/>
              <a:latin typeface="Calibri"/>
              <a:ea typeface="+mn-ea"/>
              <a:cs typeface="+mn-cs"/>
            </a:endParaRPr>
          </a:p>
        </p:txBody>
      </p:sp>
      <p:sp>
        <p:nvSpPr>
          <p:cNvPr id="2" name="Titel 1">
            <a:extLst>
              <a:ext uri="{FF2B5EF4-FFF2-40B4-BE49-F238E27FC236}">
                <a16:creationId xmlns:a16="http://schemas.microsoft.com/office/drawing/2014/main" id="{27C88051-C9DE-4BC1-B59B-99CC2A8394D2}"/>
              </a:ext>
            </a:extLst>
          </p:cNvPr>
          <p:cNvSpPr>
            <a:spLocks noGrp="1"/>
          </p:cNvSpPr>
          <p:nvPr>
            <p:ph type="title"/>
          </p:nvPr>
        </p:nvSpPr>
        <p:spPr/>
        <p:txBody>
          <a:bodyPr>
            <a:noAutofit/>
          </a:bodyPr>
          <a:lstStyle/>
          <a:p>
            <a:r>
              <a:rPr lang="de-DE" b="1" dirty="0"/>
              <a:t>Sieben Modi der (literarischen) Rezeptionskompetenz nach Graf 2004</a:t>
            </a:r>
          </a:p>
        </p:txBody>
      </p:sp>
    </p:spTree>
    <p:extLst>
      <p:ext uri="{BB962C8B-B14F-4D97-AF65-F5344CB8AC3E}">
        <p14:creationId xmlns:p14="http://schemas.microsoft.com/office/powerpoint/2010/main" val="101523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7019925" y="7651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r"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BE63FBC-1226-43F0-A37A-7E79144E3C1D}" type="slidenum">
              <a:rPr kumimoji="0" lang="de-DE" altLang="de-DE" sz="1200" b="0" i="0" u="none" strike="noStrike" kern="1200" cap="none" spc="0" normalizeH="0" baseline="0" noProof="0">
                <a:ln>
                  <a:noFill/>
                </a:ln>
                <a:solidFill>
                  <a:srgbClr val="FFFFFF"/>
                </a:solidFill>
                <a:effectLst/>
                <a:uLnTx/>
                <a:uFillTx/>
                <a:latin typeface="Calibri"/>
                <a:ea typeface="Microsoft YaHei" charset="-122"/>
                <a:cs typeface="+mn-cs"/>
              </a:rPr>
              <a:pPr marL="0" marR="0" lvl="0" indent="0" algn="r"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de-DE" altLang="de-DE" sz="12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15365" name="Rectangle 42"/>
          <p:cNvSpPr>
            <a:spLocks noChangeArrowheads="1"/>
          </p:cNvSpPr>
          <p:nvPr/>
        </p:nvSpPr>
        <p:spPr bwMode="auto">
          <a:xfrm>
            <a:off x="443927" y="2836863"/>
            <a:ext cx="3792537" cy="3113087"/>
          </a:xfrm>
          <a:prstGeom prst="rect">
            <a:avLst/>
          </a:prstGeom>
          <a:solidFill>
            <a:srgbClr val="D1CFE2"/>
          </a:solidFill>
          <a:ln w="9360">
            <a:solidFill>
              <a:srgbClr val="000000"/>
            </a:solidFill>
            <a:miter lim="800000"/>
            <a:headEnd/>
            <a:tailEnd/>
          </a:ln>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15366" name="Text Box 43"/>
          <p:cNvSpPr txBox="1">
            <a:spLocks noChangeArrowheads="1"/>
          </p:cNvSpPr>
          <p:nvPr/>
        </p:nvSpPr>
        <p:spPr bwMode="auto">
          <a:xfrm>
            <a:off x="611188" y="2968625"/>
            <a:ext cx="348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rgbClr val="002060"/>
                </a:solidFill>
                <a:effectLst/>
                <a:uLnTx/>
                <a:uFillTx/>
                <a:latin typeface="Calibri"/>
                <a:ea typeface="Microsoft YaHei" charset="-122"/>
                <a:cs typeface="+mn-cs"/>
              </a:rPr>
              <a:t>Pflichtlektüre</a:t>
            </a:r>
          </a:p>
        </p:txBody>
      </p:sp>
      <p:sp>
        <p:nvSpPr>
          <p:cNvPr id="15367" name="Rectangle 44"/>
          <p:cNvSpPr>
            <a:spLocks noChangeArrowheads="1"/>
          </p:cNvSpPr>
          <p:nvPr/>
        </p:nvSpPr>
        <p:spPr bwMode="auto">
          <a:xfrm>
            <a:off x="4716463" y="2836863"/>
            <a:ext cx="3792537" cy="2752725"/>
          </a:xfrm>
          <a:prstGeom prst="rect">
            <a:avLst/>
          </a:prstGeom>
          <a:solidFill>
            <a:srgbClr val="9B8CAE"/>
          </a:solidFill>
          <a:ln w="9360">
            <a:solidFill>
              <a:srgbClr val="000000"/>
            </a:solidFill>
            <a:miter lim="800000"/>
            <a:headEnd/>
            <a:tailEnd/>
          </a:ln>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15368" name="Text Box 45"/>
          <p:cNvSpPr txBox="1">
            <a:spLocks noChangeArrowheads="1"/>
          </p:cNvSpPr>
          <p:nvPr/>
        </p:nvSpPr>
        <p:spPr bwMode="auto">
          <a:xfrm>
            <a:off x="4943475" y="3643313"/>
            <a:ext cx="33385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15369" name="Text Box 46"/>
          <p:cNvSpPr txBox="1">
            <a:spLocks noChangeArrowheads="1"/>
          </p:cNvSpPr>
          <p:nvPr/>
        </p:nvSpPr>
        <p:spPr bwMode="auto">
          <a:xfrm>
            <a:off x="4827588" y="2970213"/>
            <a:ext cx="348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rgbClr val="002060"/>
                </a:solidFill>
                <a:effectLst/>
                <a:uLnTx/>
                <a:uFillTx/>
                <a:latin typeface="Calibri"/>
                <a:ea typeface="Microsoft YaHei" charset="-122"/>
                <a:cs typeface="+mn-cs"/>
              </a:rPr>
              <a:t>Instrumentelles Lesen</a:t>
            </a:r>
          </a:p>
        </p:txBody>
      </p:sp>
      <p:sp>
        <p:nvSpPr>
          <p:cNvPr id="15370" name="Text Box 47"/>
          <p:cNvSpPr txBox="1">
            <a:spLocks noChangeArrowheads="1"/>
          </p:cNvSpPr>
          <p:nvPr/>
        </p:nvSpPr>
        <p:spPr bwMode="auto">
          <a:xfrm>
            <a:off x="635000" y="3486150"/>
            <a:ext cx="3600450" cy="24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3050" indent="-271463" eaLnBrk="0" hangingPunct="0">
              <a:buClr>
                <a:schemeClr val="tx1"/>
              </a:buClr>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9pPr>
          </a:lstStyle>
          <a:p>
            <a:pPr marL="273050" marR="0" lvl="0" indent="-271463" algn="l" defTabSz="449263" rtl="0" eaLnBrk="1" fontAlgn="base" latinLnBrk="0" hangingPunct="1">
              <a:lnSpc>
                <a:spcPct val="100000"/>
              </a:lnSpc>
              <a:spcBef>
                <a:spcPts val="300"/>
              </a:spcBef>
              <a:spcAft>
                <a:spcPct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t>•	institutioneller Zusammenhang</a:t>
            </a:r>
          </a:p>
          <a:p>
            <a:pPr marL="273050" marR="0" lvl="0" indent="-271463" algn="l" defTabSz="449263" rtl="0" eaLnBrk="1" fontAlgn="base" latinLnBrk="0" hangingPunct="1">
              <a:lnSpc>
                <a:spcPct val="100000"/>
              </a:lnSpc>
              <a:spcBef>
                <a:spcPts val="300"/>
              </a:spcBef>
              <a:spcAft>
                <a:spcPct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t>•	Lern-/Arbeitsprozess</a:t>
            </a:r>
          </a:p>
          <a:p>
            <a:pPr marL="273050" marR="0" lvl="0" indent="-271463" algn="l" defTabSz="449263" rtl="0" eaLnBrk="1" fontAlgn="base" latinLnBrk="0" hangingPunct="1">
              <a:lnSpc>
                <a:spcPct val="100000"/>
              </a:lnSpc>
              <a:spcBef>
                <a:spcPts val="300"/>
              </a:spcBef>
              <a:spcAft>
                <a:spcPct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t>•	extrinsische Motivation (Zwang) </a:t>
            </a:r>
          </a:p>
          <a:p>
            <a:pPr marL="273050" marR="0" lvl="0" indent="-271463" algn="l" defTabSz="449263" rtl="0" eaLnBrk="1" fontAlgn="base" latinLnBrk="0" hangingPunct="1">
              <a:lnSpc>
                <a:spcPct val="100000"/>
              </a:lnSpc>
              <a:spcBef>
                <a:spcPts val="300"/>
              </a:spcBef>
              <a:spcAft>
                <a:spcPct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t>•	keine Befriedigung</a:t>
            </a:r>
          </a:p>
        </p:txBody>
      </p:sp>
      <p:sp>
        <p:nvSpPr>
          <p:cNvPr id="15371" name="Text Box 48"/>
          <p:cNvSpPr txBox="1">
            <a:spLocks noChangeArrowheads="1"/>
          </p:cNvSpPr>
          <p:nvPr/>
        </p:nvSpPr>
        <p:spPr bwMode="auto">
          <a:xfrm>
            <a:off x="4837113" y="3486150"/>
            <a:ext cx="360045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3050" indent="-271463" eaLnBrk="0" hangingPunct="0">
              <a:buClr>
                <a:schemeClr val="tx1"/>
              </a:buClr>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9pPr>
          </a:lstStyle>
          <a:p>
            <a:pPr marL="273050" marR="0" lvl="0" indent="-271463" algn="l" defTabSz="449263" rtl="0" eaLnBrk="1" fontAlgn="base" latinLnBrk="0" hangingPunct="1">
              <a:lnSpc>
                <a:spcPct val="100000"/>
              </a:lnSpc>
              <a:spcBef>
                <a:spcPts val="300"/>
              </a:spcBef>
              <a:spcAft>
                <a:spcPct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t>•	Nachschlagen</a:t>
            </a:r>
          </a:p>
          <a:p>
            <a:pPr marL="273050" marR="0" lvl="0" indent="-271463" algn="l" defTabSz="449263" rtl="0" eaLnBrk="1" fontAlgn="base" latinLnBrk="0" hangingPunct="1">
              <a:lnSpc>
                <a:spcPct val="100000"/>
              </a:lnSpc>
              <a:spcBef>
                <a:spcPts val="300"/>
              </a:spcBef>
              <a:spcAft>
                <a:spcPct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t>•	Informations-beschaffung</a:t>
            </a:r>
          </a:p>
          <a:p>
            <a:pPr marL="273050" marR="0" lvl="0" indent="-271463" algn="l" defTabSz="449263" rtl="0" eaLnBrk="1" fontAlgn="base" latinLnBrk="0" hangingPunct="1">
              <a:lnSpc>
                <a:spcPct val="100000"/>
              </a:lnSpc>
              <a:spcBef>
                <a:spcPts val="300"/>
              </a:spcBef>
              <a:spcAft>
                <a:spcPct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t>•	zweckrational </a:t>
            </a:r>
            <a:b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br>
            <a:r>
              <a:rPr kumimoji="0" lang="de-DE" altLang="de-DE" sz="2400" b="0" i="0" u="none" strike="noStrike" kern="1200" cap="none" spc="0" normalizeH="0" baseline="0" noProof="0" dirty="0">
                <a:ln>
                  <a:noFill/>
                </a:ln>
                <a:solidFill>
                  <a:srgbClr val="000000"/>
                </a:solidFill>
                <a:effectLst/>
                <a:uLnTx/>
                <a:uFillTx/>
                <a:latin typeface="Calibri"/>
                <a:ea typeface="Microsoft YaHei" charset="-122"/>
                <a:cs typeface="+mn-cs"/>
              </a:rPr>
              <a:t>(Mittel-Ziel-Relation)</a:t>
            </a:r>
          </a:p>
        </p:txBody>
      </p:sp>
      <p:pic>
        <p:nvPicPr>
          <p:cNvPr id="3" name="Grafik 2">
            <a:extLst>
              <a:ext uri="{FF2B5EF4-FFF2-40B4-BE49-F238E27FC236}">
                <a16:creationId xmlns:a16="http://schemas.microsoft.com/office/drawing/2014/main" id="{0E505522-9964-492C-9CFB-8CB6936E2546}"/>
              </a:ext>
            </a:extLst>
          </p:cNvPr>
          <p:cNvPicPr>
            <a:picLocks noChangeAspect="1"/>
          </p:cNvPicPr>
          <p:nvPr/>
        </p:nvPicPr>
        <p:blipFill>
          <a:blip r:embed="rId3"/>
          <a:stretch>
            <a:fillRect/>
          </a:stretch>
        </p:blipFill>
        <p:spPr>
          <a:xfrm>
            <a:off x="2940705" y="1084671"/>
            <a:ext cx="2915816" cy="1653818"/>
          </a:xfrm>
          <a:prstGeom prst="rect">
            <a:avLst/>
          </a:prstGeom>
        </p:spPr>
      </p:pic>
      <p:sp>
        <p:nvSpPr>
          <p:cNvPr id="15372" name="Rectangle 49"/>
          <p:cNvSpPr>
            <a:spLocks noChangeArrowheads="1"/>
          </p:cNvSpPr>
          <p:nvPr/>
        </p:nvSpPr>
        <p:spPr bwMode="auto">
          <a:xfrm>
            <a:off x="2886405" y="1255707"/>
            <a:ext cx="1512168" cy="504825"/>
          </a:xfrm>
          <a:prstGeom prst="rect">
            <a:avLst/>
          </a:prstGeom>
          <a:noFill/>
          <a:ln w="2844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6" name="Titel 1">
            <a:extLst>
              <a:ext uri="{FF2B5EF4-FFF2-40B4-BE49-F238E27FC236}">
                <a16:creationId xmlns:a16="http://schemas.microsoft.com/office/drawing/2014/main" id="{C683168A-6AB7-26A8-8DCA-1812174AA336}"/>
              </a:ext>
            </a:extLst>
          </p:cNvPr>
          <p:cNvSpPr>
            <a:spLocks noGrp="1"/>
          </p:cNvSpPr>
          <p:nvPr>
            <p:ph type="title"/>
          </p:nvPr>
        </p:nvSpPr>
        <p:spPr>
          <a:xfrm>
            <a:off x="323528" y="10990"/>
            <a:ext cx="7926184" cy="1060287"/>
          </a:xfrm>
        </p:spPr>
        <p:txBody>
          <a:bodyPr>
            <a:noAutofit/>
          </a:bodyPr>
          <a:lstStyle/>
          <a:p>
            <a:r>
              <a:rPr lang="de-DE" b="1" dirty="0"/>
              <a:t>Sieben Modi der (literarischen) Rezeptionskompetenz nach Graf 2004</a:t>
            </a:r>
          </a:p>
        </p:txBody>
      </p:sp>
    </p:spTree>
    <p:extLst>
      <p:ext uri="{BB962C8B-B14F-4D97-AF65-F5344CB8AC3E}">
        <p14:creationId xmlns:p14="http://schemas.microsoft.com/office/powerpoint/2010/main" val="29681405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019925" y="7651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D2D08D6-EC56-4F03-8F0F-11B3BB2A1989}" type="slidenum">
              <a:rPr kumimoji="0" lang="de-DE" altLang="de-DE" sz="12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de-DE" altLang="de-DE" sz="1200" b="0" i="0" u="none" strike="noStrike" kern="1200" cap="none" spc="0" normalizeH="0" baseline="0" noProof="0">
              <a:ln>
                <a:noFill/>
              </a:ln>
              <a:solidFill>
                <a:srgbClr val="FFFFFF"/>
              </a:solidFill>
              <a:effectLst/>
              <a:uLnTx/>
              <a:uFillTx/>
              <a:latin typeface="Calibri"/>
              <a:ea typeface="+mn-ea"/>
              <a:cs typeface="+mn-cs"/>
            </a:endParaRPr>
          </a:p>
        </p:txBody>
      </p:sp>
      <p:sp>
        <p:nvSpPr>
          <p:cNvPr id="16389" name="Rectangle 42"/>
          <p:cNvSpPr>
            <a:spLocks noChangeArrowheads="1"/>
          </p:cNvSpPr>
          <p:nvPr/>
        </p:nvSpPr>
        <p:spPr bwMode="auto">
          <a:xfrm>
            <a:off x="538956" y="2968625"/>
            <a:ext cx="3792537" cy="3471862"/>
          </a:xfrm>
          <a:prstGeom prst="rect">
            <a:avLst/>
          </a:prstGeom>
          <a:solidFill>
            <a:srgbClr val="7EC4CF"/>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6390" name="Text Box 43"/>
          <p:cNvSpPr txBox="1">
            <a:spLocks noChangeArrowheads="1"/>
          </p:cNvSpPr>
          <p:nvPr/>
        </p:nvSpPr>
        <p:spPr bwMode="auto">
          <a:xfrm>
            <a:off x="611188" y="2968625"/>
            <a:ext cx="348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rgbClr val="002060"/>
                </a:solidFill>
                <a:effectLst/>
                <a:uLnTx/>
                <a:uFillTx/>
                <a:latin typeface="Calibri"/>
                <a:ea typeface="+mn-ea"/>
                <a:cs typeface="+mn-cs"/>
              </a:rPr>
              <a:t>Konzeptlesen</a:t>
            </a:r>
          </a:p>
        </p:txBody>
      </p:sp>
      <p:sp>
        <p:nvSpPr>
          <p:cNvPr id="16391" name="Rectangle 44"/>
          <p:cNvSpPr>
            <a:spLocks noChangeArrowheads="1"/>
          </p:cNvSpPr>
          <p:nvPr/>
        </p:nvSpPr>
        <p:spPr bwMode="auto">
          <a:xfrm>
            <a:off x="4675981" y="2989425"/>
            <a:ext cx="3792537" cy="3113087"/>
          </a:xfrm>
          <a:prstGeom prst="rect">
            <a:avLst/>
          </a:prstGeom>
          <a:solidFill>
            <a:srgbClr val="6689A1"/>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6392" name="Text Box 45"/>
          <p:cNvSpPr txBox="1">
            <a:spLocks noChangeArrowheads="1"/>
          </p:cNvSpPr>
          <p:nvPr/>
        </p:nvSpPr>
        <p:spPr bwMode="auto">
          <a:xfrm>
            <a:off x="4943475" y="3643313"/>
            <a:ext cx="33385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6393" name="Text Box 46"/>
          <p:cNvSpPr txBox="1">
            <a:spLocks noChangeArrowheads="1"/>
          </p:cNvSpPr>
          <p:nvPr/>
        </p:nvSpPr>
        <p:spPr bwMode="auto">
          <a:xfrm>
            <a:off x="4827588" y="2970213"/>
            <a:ext cx="34893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rgbClr val="002060"/>
                </a:solidFill>
                <a:effectLst/>
                <a:uLnTx/>
                <a:uFillTx/>
                <a:latin typeface="Calibri"/>
                <a:ea typeface="+mn-ea"/>
                <a:cs typeface="+mn-cs"/>
              </a:rPr>
              <a:t>Lesen zur diskursiven</a:t>
            </a:r>
          </a:p>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rgbClr val="002060"/>
                </a:solidFill>
                <a:effectLst/>
                <a:uLnTx/>
                <a:uFillTx/>
                <a:latin typeface="Calibri"/>
                <a:ea typeface="+mn-ea"/>
                <a:cs typeface="+mn-cs"/>
              </a:rPr>
              <a:t>Erkenntnis</a:t>
            </a:r>
          </a:p>
        </p:txBody>
      </p:sp>
      <p:sp>
        <p:nvSpPr>
          <p:cNvPr id="16394" name="Text Box 47"/>
          <p:cNvSpPr txBox="1">
            <a:spLocks noChangeArrowheads="1"/>
          </p:cNvSpPr>
          <p:nvPr/>
        </p:nvSpPr>
        <p:spPr bwMode="auto">
          <a:xfrm>
            <a:off x="635000" y="3486150"/>
            <a:ext cx="3600450" cy="279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3050" indent="-271463" eaLnBrk="0" hangingPunct="0">
              <a:buClr>
                <a:schemeClr val="tx1"/>
              </a:buClr>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9pPr>
          </a:lstStyle>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Interessenbasierte Konzeptualisierung des Lesens (Expertise) </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Informationsgewinn</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Genreübergreifende Lesemotivation</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Emotionale Distanz</a:t>
            </a:r>
          </a:p>
        </p:txBody>
      </p:sp>
      <p:sp>
        <p:nvSpPr>
          <p:cNvPr id="16395" name="Text Box 48"/>
          <p:cNvSpPr txBox="1">
            <a:spLocks noChangeArrowheads="1"/>
          </p:cNvSpPr>
          <p:nvPr/>
        </p:nvSpPr>
        <p:spPr bwMode="auto">
          <a:xfrm>
            <a:off x="4837113" y="3849688"/>
            <a:ext cx="3600450"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3050" indent="-271463" eaLnBrk="0" hangingPunct="0">
              <a:buClr>
                <a:schemeClr val="tx1"/>
              </a:buClr>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9pPr>
          </a:lstStyle>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a:ln>
                  <a:noFill/>
                </a:ln>
                <a:solidFill>
                  <a:srgbClr val="000000"/>
                </a:solidFill>
                <a:effectLst/>
                <a:uLnTx/>
                <a:uFillTx/>
                <a:latin typeface="Calibri"/>
                <a:ea typeface="+mn-ea"/>
                <a:cs typeface="+mn-cs"/>
              </a:rPr>
              <a:t>•	Erkenntnisprozess</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a:ln>
                  <a:noFill/>
                </a:ln>
                <a:solidFill>
                  <a:srgbClr val="000000"/>
                </a:solidFill>
                <a:effectLst/>
                <a:uLnTx/>
                <a:uFillTx/>
                <a:latin typeface="Calibri"/>
                <a:ea typeface="+mn-ea"/>
                <a:cs typeface="+mn-cs"/>
              </a:rPr>
              <a:t>•	Erkenntnisgewinn</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a:ln>
                  <a:noFill/>
                </a:ln>
                <a:solidFill>
                  <a:srgbClr val="000000"/>
                </a:solidFill>
                <a:effectLst/>
                <a:uLnTx/>
                <a:uFillTx/>
                <a:latin typeface="Calibri"/>
                <a:ea typeface="+mn-ea"/>
                <a:cs typeface="+mn-cs"/>
              </a:rPr>
              <a:t>•	Anregung zum Nach-denken über den Text</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a:ln>
                  <a:noFill/>
                </a:ln>
                <a:solidFill>
                  <a:srgbClr val="000000"/>
                </a:solidFill>
                <a:effectLst/>
                <a:uLnTx/>
                <a:uFillTx/>
                <a:latin typeface="Calibri"/>
                <a:ea typeface="+mn-ea"/>
                <a:cs typeface="+mn-cs"/>
              </a:rPr>
              <a:t>•	Abstraktionsvermögen</a:t>
            </a:r>
          </a:p>
        </p:txBody>
      </p:sp>
      <p:pic>
        <p:nvPicPr>
          <p:cNvPr id="14" name="Grafik 13">
            <a:extLst>
              <a:ext uri="{FF2B5EF4-FFF2-40B4-BE49-F238E27FC236}">
                <a16:creationId xmlns:a16="http://schemas.microsoft.com/office/drawing/2014/main" id="{27C2C4CF-AC93-4D7B-B083-34CCE764E2F8}"/>
              </a:ext>
            </a:extLst>
          </p:cNvPr>
          <p:cNvPicPr>
            <a:picLocks noChangeAspect="1"/>
          </p:cNvPicPr>
          <p:nvPr/>
        </p:nvPicPr>
        <p:blipFill>
          <a:blip r:embed="rId3"/>
          <a:stretch>
            <a:fillRect/>
          </a:stretch>
        </p:blipFill>
        <p:spPr>
          <a:xfrm>
            <a:off x="2940705" y="1084671"/>
            <a:ext cx="2915816" cy="1653818"/>
          </a:xfrm>
          <a:prstGeom prst="rect">
            <a:avLst/>
          </a:prstGeom>
        </p:spPr>
      </p:pic>
      <p:sp>
        <p:nvSpPr>
          <p:cNvPr id="15" name="Rectangle 49">
            <a:extLst>
              <a:ext uri="{FF2B5EF4-FFF2-40B4-BE49-F238E27FC236}">
                <a16:creationId xmlns:a16="http://schemas.microsoft.com/office/drawing/2014/main" id="{F7046C0E-1F88-451A-8395-DF38215C5436}"/>
              </a:ext>
            </a:extLst>
          </p:cNvPr>
          <p:cNvSpPr>
            <a:spLocks noChangeArrowheads="1"/>
          </p:cNvSpPr>
          <p:nvPr/>
        </p:nvSpPr>
        <p:spPr bwMode="auto">
          <a:xfrm>
            <a:off x="4398613" y="1247507"/>
            <a:ext cx="1512168" cy="504825"/>
          </a:xfrm>
          <a:prstGeom prst="rect">
            <a:avLst/>
          </a:prstGeom>
          <a:noFill/>
          <a:ln w="2844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4" name="Titel 1">
            <a:extLst>
              <a:ext uri="{FF2B5EF4-FFF2-40B4-BE49-F238E27FC236}">
                <a16:creationId xmlns:a16="http://schemas.microsoft.com/office/drawing/2014/main" id="{E413B9A7-14B6-80E6-5FBA-473938FEBC44}"/>
              </a:ext>
            </a:extLst>
          </p:cNvPr>
          <p:cNvSpPr>
            <a:spLocks noGrp="1"/>
          </p:cNvSpPr>
          <p:nvPr>
            <p:ph type="title"/>
          </p:nvPr>
        </p:nvSpPr>
        <p:spPr>
          <a:xfrm>
            <a:off x="323528" y="10990"/>
            <a:ext cx="7926184" cy="1060287"/>
          </a:xfrm>
        </p:spPr>
        <p:txBody>
          <a:bodyPr>
            <a:noAutofit/>
          </a:bodyPr>
          <a:lstStyle/>
          <a:p>
            <a:r>
              <a:rPr lang="de-DE" b="1" dirty="0"/>
              <a:t>Sieben Modi der (literarischen) Rezeptionskompetenz nach Graf 2004</a:t>
            </a:r>
          </a:p>
        </p:txBody>
      </p:sp>
    </p:spTree>
    <p:extLst>
      <p:ext uri="{BB962C8B-B14F-4D97-AF65-F5344CB8AC3E}">
        <p14:creationId xmlns:p14="http://schemas.microsoft.com/office/powerpoint/2010/main" val="19712485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019925" y="7651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4AE7BFA-C4C4-49B7-BEB8-B8DAFCD390FF}" type="slidenum">
              <a:rPr kumimoji="0" lang="de-DE" altLang="de-DE" sz="12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de-DE" altLang="de-DE" sz="1200" b="0" i="0" u="none" strike="noStrike" kern="1200" cap="none" spc="0" normalizeH="0" baseline="0" noProof="0">
              <a:ln>
                <a:noFill/>
              </a:ln>
              <a:solidFill>
                <a:srgbClr val="FFFFFF"/>
              </a:solidFill>
              <a:effectLst/>
              <a:uLnTx/>
              <a:uFillTx/>
              <a:latin typeface="Calibri"/>
              <a:ea typeface="+mn-ea"/>
              <a:cs typeface="+mn-cs"/>
            </a:endParaRPr>
          </a:p>
        </p:txBody>
      </p:sp>
      <p:sp>
        <p:nvSpPr>
          <p:cNvPr id="17413" name="Rectangle 42"/>
          <p:cNvSpPr>
            <a:spLocks noChangeArrowheads="1"/>
          </p:cNvSpPr>
          <p:nvPr/>
        </p:nvSpPr>
        <p:spPr bwMode="auto">
          <a:xfrm>
            <a:off x="387350" y="2895905"/>
            <a:ext cx="3792537" cy="3665280"/>
          </a:xfrm>
          <a:prstGeom prst="rect">
            <a:avLst/>
          </a:prstGeom>
          <a:solidFill>
            <a:srgbClr val="68435D"/>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4" name="Text Box 43"/>
          <p:cNvSpPr txBox="1">
            <a:spLocks noChangeArrowheads="1"/>
          </p:cNvSpPr>
          <p:nvPr/>
        </p:nvSpPr>
        <p:spPr bwMode="auto">
          <a:xfrm>
            <a:off x="690562" y="3081121"/>
            <a:ext cx="348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chemeClr val="bg1"/>
                </a:solidFill>
                <a:effectLst/>
                <a:uLnTx/>
                <a:uFillTx/>
                <a:latin typeface="Calibri"/>
                <a:ea typeface="+mn-ea"/>
                <a:cs typeface="+mn-cs"/>
              </a:rPr>
              <a:t>Intimes Lesen</a:t>
            </a:r>
          </a:p>
        </p:txBody>
      </p:sp>
      <p:sp>
        <p:nvSpPr>
          <p:cNvPr id="17415" name="Rectangle 44"/>
          <p:cNvSpPr>
            <a:spLocks noChangeArrowheads="1"/>
          </p:cNvSpPr>
          <p:nvPr/>
        </p:nvSpPr>
        <p:spPr bwMode="auto">
          <a:xfrm>
            <a:off x="4591826" y="2895905"/>
            <a:ext cx="3489325" cy="3341408"/>
          </a:xfrm>
          <a:prstGeom prst="rect">
            <a:avLst/>
          </a:prstGeom>
          <a:solidFill>
            <a:srgbClr val="009DD9"/>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6" name="Text Box 45"/>
          <p:cNvSpPr txBox="1">
            <a:spLocks noChangeArrowheads="1"/>
          </p:cNvSpPr>
          <p:nvPr/>
        </p:nvSpPr>
        <p:spPr bwMode="auto">
          <a:xfrm>
            <a:off x="4943475" y="3643313"/>
            <a:ext cx="33385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7" name="Text Box 46"/>
          <p:cNvSpPr txBox="1">
            <a:spLocks noChangeArrowheads="1"/>
          </p:cNvSpPr>
          <p:nvPr/>
        </p:nvSpPr>
        <p:spPr bwMode="auto">
          <a:xfrm>
            <a:off x="4827588" y="2970213"/>
            <a:ext cx="348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dirty="0">
                <a:ln>
                  <a:noFill/>
                </a:ln>
                <a:solidFill>
                  <a:srgbClr val="002060"/>
                </a:solidFill>
                <a:effectLst/>
                <a:uLnTx/>
                <a:uFillTx/>
                <a:latin typeface="Calibri"/>
                <a:ea typeface="+mn-ea"/>
                <a:cs typeface="+mn-cs"/>
              </a:rPr>
              <a:t>Ästhetisches Lesen</a:t>
            </a:r>
          </a:p>
        </p:txBody>
      </p:sp>
      <p:sp>
        <p:nvSpPr>
          <p:cNvPr id="17418" name="Text Box 47"/>
          <p:cNvSpPr txBox="1">
            <a:spLocks noChangeArrowheads="1"/>
          </p:cNvSpPr>
          <p:nvPr/>
        </p:nvSpPr>
        <p:spPr bwMode="auto">
          <a:xfrm>
            <a:off x="579437" y="3462953"/>
            <a:ext cx="3600450" cy="31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3050" indent="-271463" eaLnBrk="0" hangingPunct="0">
              <a:buClr>
                <a:schemeClr val="tx1"/>
              </a:buClr>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9pPr>
          </a:lstStyle>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chemeClr val="bg1"/>
                </a:solidFill>
                <a:effectLst/>
                <a:uLnTx/>
                <a:uFillTx/>
                <a:latin typeface="Calibri"/>
                <a:ea typeface="+mn-ea"/>
                <a:cs typeface="+mn-cs"/>
              </a:rPr>
              <a:t>•	starke emotionale Involviertheit</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chemeClr val="bg1"/>
                </a:solidFill>
                <a:effectLst/>
                <a:uLnTx/>
                <a:uFillTx/>
                <a:latin typeface="Calibri"/>
                <a:ea typeface="+mn-ea"/>
                <a:cs typeface="+mn-cs"/>
              </a:rPr>
              <a:t>•	Erlebnisqualität ist selbstzweckhafte Gratifikation </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chemeClr val="bg1"/>
                </a:solidFill>
                <a:effectLst/>
                <a:uLnTx/>
                <a:uFillTx/>
                <a:latin typeface="Calibri"/>
                <a:ea typeface="+mn-ea"/>
                <a:cs typeface="+mn-cs"/>
              </a:rPr>
              <a:t>•	</a:t>
            </a:r>
            <a:r>
              <a:rPr kumimoji="0" lang="de-DE" altLang="de-DE" sz="2400" b="0" i="0" u="none" strike="noStrike" kern="1200" cap="none" spc="0" normalizeH="0" baseline="0" noProof="0" dirty="0" err="1">
                <a:ln>
                  <a:noFill/>
                </a:ln>
                <a:solidFill>
                  <a:schemeClr val="bg1"/>
                </a:solidFill>
                <a:effectLst/>
                <a:uLnTx/>
                <a:uFillTx/>
                <a:latin typeface="Calibri"/>
                <a:ea typeface="+mn-ea"/>
                <a:cs typeface="+mn-cs"/>
              </a:rPr>
              <a:t>emotion</a:t>
            </a:r>
            <a:r>
              <a:rPr kumimoji="0" lang="de-DE" altLang="de-DE" sz="2400" b="0" i="0" u="none" strike="noStrike" kern="1200" cap="none" spc="0" normalizeH="0" baseline="0" noProof="0" dirty="0">
                <a:ln>
                  <a:noFill/>
                </a:ln>
                <a:solidFill>
                  <a:schemeClr val="bg1"/>
                </a:solidFill>
                <a:effectLst/>
                <a:uLnTx/>
                <a:uFillTx/>
                <a:latin typeface="Calibri"/>
                <a:ea typeface="+mn-ea"/>
                <a:cs typeface="+mn-cs"/>
              </a:rPr>
              <a:t>. Befriedigung</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chemeClr val="bg1"/>
                </a:solidFill>
                <a:effectLst/>
                <a:uLnTx/>
                <a:uFillTx/>
                <a:latin typeface="Calibri"/>
                <a:ea typeface="+mn-ea"/>
                <a:cs typeface="+mn-cs"/>
              </a:rPr>
              <a:t>•	Wunscherfüllung in der Fantasie</a:t>
            </a:r>
          </a:p>
        </p:txBody>
      </p:sp>
      <p:sp>
        <p:nvSpPr>
          <p:cNvPr id="17419" name="Text Box 48"/>
          <p:cNvSpPr txBox="1">
            <a:spLocks noChangeArrowheads="1"/>
          </p:cNvSpPr>
          <p:nvPr/>
        </p:nvSpPr>
        <p:spPr bwMode="auto">
          <a:xfrm>
            <a:off x="4716366" y="3447274"/>
            <a:ext cx="3600450" cy="28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73050" indent="-271463" eaLnBrk="0" hangingPunct="0">
              <a:buClr>
                <a:schemeClr val="tx1"/>
              </a:buClr>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9pPr>
          </a:lstStyle>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Freude am/Genuss </a:t>
            </a:r>
            <a:br>
              <a:rPr kumimoji="0" lang="de-DE" altLang="de-DE" sz="2400" b="0" i="0" u="none" strike="noStrike" kern="1200" cap="none" spc="0" normalizeH="0" baseline="0" noProof="0" dirty="0">
                <a:ln>
                  <a:noFill/>
                </a:ln>
                <a:solidFill>
                  <a:srgbClr val="000000"/>
                </a:solidFill>
                <a:effectLst/>
                <a:uLnTx/>
                <a:uFillTx/>
                <a:latin typeface="Calibri"/>
                <a:ea typeface="+mn-ea"/>
                <a:cs typeface="+mn-cs"/>
              </a:rPr>
            </a:b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des Schönen bzw.</a:t>
            </a:r>
            <a:br>
              <a:rPr kumimoji="0" lang="de-DE" altLang="de-DE" sz="2400" b="0" i="0" u="none" strike="noStrike" kern="1200" cap="none" spc="0" normalizeH="0" baseline="0" noProof="0" dirty="0">
                <a:ln>
                  <a:noFill/>
                </a:ln>
                <a:solidFill>
                  <a:srgbClr val="000000"/>
                </a:solidFill>
                <a:effectLst/>
                <a:uLnTx/>
                <a:uFillTx/>
                <a:latin typeface="Calibri"/>
                <a:ea typeface="+mn-ea"/>
                <a:cs typeface="+mn-cs"/>
              </a:rPr>
            </a:b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Ästhetischen</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Lesen als Selbstzweck</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Textreflexion</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Formbewusstsein</a:t>
            </a:r>
          </a:p>
          <a:p>
            <a:pPr marL="273050" marR="0" lvl="0" indent="-271463" algn="l" defTabSz="914400" rtl="0" eaLnBrk="1" fontAlgn="auto" latinLnBrk="0" hangingPunct="1">
              <a:lnSpc>
                <a:spcPct val="100000"/>
              </a:lnSpc>
              <a:spcBef>
                <a:spcPts val="300"/>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	hohe Sprachsensibilität</a:t>
            </a:r>
          </a:p>
        </p:txBody>
      </p:sp>
      <p:pic>
        <p:nvPicPr>
          <p:cNvPr id="15" name="Grafik 14">
            <a:extLst>
              <a:ext uri="{FF2B5EF4-FFF2-40B4-BE49-F238E27FC236}">
                <a16:creationId xmlns:a16="http://schemas.microsoft.com/office/drawing/2014/main" id="{678292DA-3AB7-43E6-A849-E7964AAADC14}"/>
              </a:ext>
            </a:extLst>
          </p:cNvPr>
          <p:cNvPicPr>
            <a:picLocks noChangeAspect="1"/>
          </p:cNvPicPr>
          <p:nvPr/>
        </p:nvPicPr>
        <p:blipFill>
          <a:blip r:embed="rId3"/>
          <a:stretch>
            <a:fillRect/>
          </a:stretch>
        </p:blipFill>
        <p:spPr>
          <a:xfrm>
            <a:off x="2940705" y="1084671"/>
            <a:ext cx="2915816" cy="1653818"/>
          </a:xfrm>
          <a:prstGeom prst="rect">
            <a:avLst/>
          </a:prstGeom>
        </p:spPr>
      </p:pic>
      <p:sp>
        <p:nvSpPr>
          <p:cNvPr id="16" name="Rectangle 49">
            <a:extLst>
              <a:ext uri="{FF2B5EF4-FFF2-40B4-BE49-F238E27FC236}">
                <a16:creationId xmlns:a16="http://schemas.microsoft.com/office/drawing/2014/main" id="{D82935F8-24EB-4CC9-8A46-4CC197BDFFC3}"/>
              </a:ext>
            </a:extLst>
          </p:cNvPr>
          <p:cNvSpPr>
            <a:spLocks noChangeArrowheads="1"/>
          </p:cNvSpPr>
          <p:nvPr/>
        </p:nvSpPr>
        <p:spPr bwMode="auto">
          <a:xfrm>
            <a:off x="3315420" y="1779619"/>
            <a:ext cx="680516" cy="504825"/>
          </a:xfrm>
          <a:prstGeom prst="rect">
            <a:avLst/>
          </a:prstGeom>
          <a:noFill/>
          <a:ln w="2844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18" name="Rectangle 49">
            <a:extLst>
              <a:ext uri="{FF2B5EF4-FFF2-40B4-BE49-F238E27FC236}">
                <a16:creationId xmlns:a16="http://schemas.microsoft.com/office/drawing/2014/main" id="{94127934-536D-426D-9668-950FB6BDBD44}"/>
              </a:ext>
            </a:extLst>
          </p:cNvPr>
          <p:cNvSpPr>
            <a:spLocks noChangeArrowheads="1"/>
          </p:cNvSpPr>
          <p:nvPr/>
        </p:nvSpPr>
        <p:spPr bwMode="auto">
          <a:xfrm>
            <a:off x="4826711" y="1779618"/>
            <a:ext cx="680516" cy="504825"/>
          </a:xfrm>
          <a:prstGeom prst="rect">
            <a:avLst/>
          </a:prstGeom>
          <a:noFill/>
          <a:ln w="2844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4" name="Titel 1">
            <a:extLst>
              <a:ext uri="{FF2B5EF4-FFF2-40B4-BE49-F238E27FC236}">
                <a16:creationId xmlns:a16="http://schemas.microsoft.com/office/drawing/2014/main" id="{758DBEE5-4EF1-D039-A139-2CAA8EECDEE5}"/>
              </a:ext>
            </a:extLst>
          </p:cNvPr>
          <p:cNvSpPr>
            <a:spLocks noGrp="1"/>
          </p:cNvSpPr>
          <p:nvPr>
            <p:ph type="title"/>
          </p:nvPr>
        </p:nvSpPr>
        <p:spPr>
          <a:xfrm>
            <a:off x="323528" y="10990"/>
            <a:ext cx="7926184" cy="1060287"/>
          </a:xfrm>
        </p:spPr>
        <p:txBody>
          <a:bodyPr>
            <a:noAutofit/>
          </a:bodyPr>
          <a:lstStyle/>
          <a:p>
            <a:r>
              <a:rPr lang="de-DE" b="1" dirty="0"/>
              <a:t>Sieben Modi der (literarischen) Rezeptionskompetenz nach Graf 2004</a:t>
            </a:r>
          </a:p>
        </p:txBody>
      </p:sp>
    </p:spTree>
    <p:extLst>
      <p:ext uri="{BB962C8B-B14F-4D97-AF65-F5344CB8AC3E}">
        <p14:creationId xmlns:p14="http://schemas.microsoft.com/office/powerpoint/2010/main" val="39981420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019925" y="7651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167E480-DE98-4E1E-8D6A-73A5951AD679}" type="slidenum">
              <a:rPr kumimoji="0" lang="de-DE" altLang="de-DE" sz="12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de-DE" altLang="de-DE" sz="1200" b="0" i="0" u="none" strike="noStrike" kern="1200" cap="none" spc="0" normalizeH="0" baseline="0" noProof="0">
              <a:ln>
                <a:noFill/>
              </a:ln>
              <a:solidFill>
                <a:srgbClr val="FFFFFF"/>
              </a:solidFill>
              <a:effectLst/>
              <a:uLnTx/>
              <a:uFillTx/>
              <a:latin typeface="Calibri"/>
              <a:ea typeface="+mn-ea"/>
              <a:cs typeface="+mn-cs"/>
            </a:endParaRPr>
          </a:p>
        </p:txBody>
      </p:sp>
      <p:sp>
        <p:nvSpPr>
          <p:cNvPr id="18437" name="Rectangle 42"/>
          <p:cNvSpPr>
            <a:spLocks noChangeArrowheads="1"/>
          </p:cNvSpPr>
          <p:nvPr/>
        </p:nvSpPr>
        <p:spPr bwMode="auto">
          <a:xfrm>
            <a:off x="531937" y="3570288"/>
            <a:ext cx="3162175" cy="2811040"/>
          </a:xfrm>
          <a:prstGeom prst="rect">
            <a:avLst/>
          </a:prstGeom>
          <a:solidFill>
            <a:srgbClr val="3CD9E1"/>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438" name="Text Box 43"/>
          <p:cNvSpPr txBox="1">
            <a:spLocks noChangeArrowheads="1"/>
          </p:cNvSpPr>
          <p:nvPr/>
        </p:nvSpPr>
        <p:spPr bwMode="auto">
          <a:xfrm>
            <a:off x="611188" y="3616325"/>
            <a:ext cx="34893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300" b="1" i="0" u="none" strike="noStrike" kern="1200" cap="none" spc="0" normalizeH="0" baseline="0" noProof="0" dirty="0">
                <a:ln>
                  <a:noFill/>
                </a:ln>
                <a:solidFill>
                  <a:srgbClr val="002060"/>
                </a:solidFill>
                <a:effectLst/>
                <a:uLnTx/>
                <a:uFillTx/>
                <a:latin typeface="Calibri"/>
                <a:ea typeface="+mn-ea"/>
                <a:cs typeface="+mn-cs"/>
              </a:rPr>
              <a:t>Transfer</a:t>
            </a:r>
          </a:p>
        </p:txBody>
      </p:sp>
      <p:sp>
        <p:nvSpPr>
          <p:cNvPr id="18439" name="Rectangle 44"/>
          <p:cNvSpPr>
            <a:spLocks noChangeArrowheads="1"/>
          </p:cNvSpPr>
          <p:nvPr/>
        </p:nvSpPr>
        <p:spPr bwMode="auto">
          <a:xfrm>
            <a:off x="3997525" y="3570288"/>
            <a:ext cx="4057452" cy="2665436"/>
          </a:xfrm>
          <a:prstGeom prst="rect">
            <a:avLst/>
          </a:prstGeom>
          <a:solidFill>
            <a:srgbClr val="3CD9E1"/>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440" name="Text Box 45"/>
          <p:cNvSpPr txBox="1">
            <a:spLocks noChangeArrowheads="1"/>
          </p:cNvSpPr>
          <p:nvPr/>
        </p:nvSpPr>
        <p:spPr bwMode="auto">
          <a:xfrm>
            <a:off x="4943475" y="4289425"/>
            <a:ext cx="33385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441" name="Text Box 46"/>
          <p:cNvSpPr txBox="1">
            <a:spLocks noChangeArrowheads="1"/>
          </p:cNvSpPr>
          <p:nvPr/>
        </p:nvSpPr>
        <p:spPr bwMode="auto">
          <a:xfrm>
            <a:off x="4100514" y="3616325"/>
            <a:ext cx="421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300" b="1" i="0" u="none" strike="noStrike" kern="1200" cap="none" spc="0" normalizeH="0" baseline="0" noProof="0" dirty="0">
                <a:ln>
                  <a:noFill/>
                </a:ln>
                <a:solidFill>
                  <a:srgbClr val="002060"/>
                </a:solidFill>
                <a:effectLst/>
                <a:uLnTx/>
                <a:uFillTx/>
                <a:latin typeface="Calibri"/>
                <a:ea typeface="+mn-ea"/>
                <a:cs typeface="+mn-cs"/>
              </a:rPr>
              <a:t>sozial-kommunikativ</a:t>
            </a:r>
          </a:p>
        </p:txBody>
      </p:sp>
      <p:sp>
        <p:nvSpPr>
          <p:cNvPr id="18442" name="Text Box 47"/>
          <p:cNvSpPr txBox="1">
            <a:spLocks noChangeArrowheads="1"/>
          </p:cNvSpPr>
          <p:nvPr/>
        </p:nvSpPr>
        <p:spPr bwMode="auto">
          <a:xfrm>
            <a:off x="635000" y="4133850"/>
            <a:ext cx="2928888" cy="158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273050" indent="-271463" eaLnBrk="0" hangingPunct="0">
              <a:buClr>
                <a:schemeClr val="tx1"/>
              </a:buClr>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9pPr>
          </a:lstStyle>
          <a:p>
            <a:pPr marL="273050" marR="0" lvl="0" indent="-271463" algn="l" defTabSz="914400" rtl="0" eaLnBrk="1" fontAlgn="auto" latinLnBrk="0" hangingPunct="1">
              <a:lnSpc>
                <a:spcPct val="100000"/>
              </a:lnSpc>
              <a:spcBef>
                <a:spcPts val="288"/>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psychologische Lebenshilfe</a:t>
            </a:r>
          </a:p>
          <a:p>
            <a:pPr marL="273050" marR="0" lvl="0" indent="-271463" algn="l" defTabSz="914400" rtl="0" eaLnBrk="1" fontAlgn="auto" latinLnBrk="0" hangingPunct="1">
              <a:lnSpc>
                <a:spcPct val="100000"/>
              </a:lnSpc>
              <a:spcBef>
                <a:spcPts val="288"/>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Ratgeber</a:t>
            </a:r>
          </a:p>
          <a:p>
            <a:pPr marL="273050" marR="0" lvl="0" indent="-271463" algn="l" defTabSz="914400" rtl="0" eaLnBrk="1" fontAlgn="auto" latinLnBrk="0" hangingPunct="1">
              <a:lnSpc>
                <a:spcPct val="100000"/>
              </a:lnSpc>
              <a:spcBef>
                <a:spcPts val="288"/>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Hobby</a:t>
            </a:r>
          </a:p>
        </p:txBody>
      </p:sp>
      <p:sp>
        <p:nvSpPr>
          <p:cNvPr id="18443" name="Text Box 48"/>
          <p:cNvSpPr txBox="1">
            <a:spLocks noChangeArrowheads="1"/>
          </p:cNvSpPr>
          <p:nvPr/>
        </p:nvSpPr>
        <p:spPr bwMode="auto">
          <a:xfrm>
            <a:off x="4100513" y="4132263"/>
            <a:ext cx="4057452" cy="19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273050" indent="-271463" eaLnBrk="0" hangingPunct="0">
              <a:buClr>
                <a:schemeClr val="tx1"/>
              </a:buClr>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Tahoma" pitchFamily="32" charset="0"/>
              </a:defRPr>
            </a:lvl9pPr>
          </a:lstStyle>
          <a:p>
            <a:pPr marL="273050" marR="0" lvl="0" indent="-271463" algn="l" defTabSz="914400" rtl="0" eaLnBrk="1" fontAlgn="auto" latinLnBrk="0" hangingPunct="1">
              <a:lnSpc>
                <a:spcPct val="100000"/>
              </a:lnSpc>
              <a:spcBef>
                <a:spcPts val="288"/>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Teilnahme am </a:t>
            </a:r>
            <a:r>
              <a:rPr kumimoji="0" lang="de-DE" altLang="de-DE" sz="2300" b="0" i="0" u="none" strike="noStrike" kern="1200" cap="none" spc="0" normalizeH="0" baseline="0" noProof="0" dirty="0" err="1">
                <a:ln>
                  <a:noFill/>
                </a:ln>
                <a:solidFill>
                  <a:srgbClr val="000000"/>
                </a:solidFill>
                <a:effectLst/>
                <a:uLnTx/>
                <a:uFillTx/>
                <a:latin typeface="Calibri"/>
                <a:ea typeface="+mn-ea"/>
                <a:cs typeface="+mn-cs"/>
              </a:rPr>
              <a:t>öff</a:t>
            </a:r>
            <a:r>
              <a:rPr lang="de-DE" altLang="de-DE" sz="2300" dirty="0" err="1">
                <a:solidFill>
                  <a:srgbClr val="000000"/>
                </a:solidFill>
                <a:latin typeface="Calibri"/>
              </a:rPr>
              <a:t>entl</a:t>
            </a:r>
            <a:r>
              <a:rPr lang="de-DE" altLang="de-DE" sz="2300" dirty="0">
                <a:solidFill>
                  <a:srgbClr val="000000"/>
                </a:solidFill>
                <a:latin typeface="Calibri"/>
              </a:rPr>
              <a:t>.</a:t>
            </a: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Diskurs / </a:t>
            </a:r>
            <a:r>
              <a:rPr kumimoji="0" lang="de-DE" altLang="de-DE" sz="2300" b="0" i="0" u="none" strike="noStrike" kern="1200" cap="none" spc="0" normalizeH="0" baseline="0" noProof="0" dirty="0" err="1">
                <a:ln>
                  <a:noFill/>
                </a:ln>
                <a:solidFill>
                  <a:srgbClr val="000000"/>
                </a:solidFill>
                <a:effectLst/>
                <a:uLnTx/>
                <a:uFillTx/>
                <a:latin typeface="Calibri"/>
                <a:ea typeface="+mn-ea"/>
                <a:cs typeface="+mn-cs"/>
              </a:rPr>
              <a:t>lit</a:t>
            </a:r>
            <a:r>
              <a:rPr lang="de-DE" altLang="de-DE" sz="2300" dirty="0" err="1">
                <a:solidFill>
                  <a:srgbClr val="000000"/>
                </a:solidFill>
                <a:latin typeface="Calibri"/>
              </a:rPr>
              <a:t>erar</a:t>
            </a:r>
            <a:r>
              <a:rPr lang="de-DE" altLang="de-DE" sz="2300" dirty="0">
                <a:solidFill>
                  <a:srgbClr val="000000"/>
                </a:solidFill>
                <a:latin typeface="Calibri"/>
              </a:rPr>
              <a:t>.</a:t>
            </a: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Leben</a:t>
            </a:r>
          </a:p>
          <a:p>
            <a:pPr marL="273050" marR="0" lvl="0" indent="-271463" algn="l" defTabSz="914400" rtl="0" eaLnBrk="1" fontAlgn="auto" latinLnBrk="0" hangingPunct="1">
              <a:lnSpc>
                <a:spcPct val="100000"/>
              </a:lnSpc>
              <a:spcBef>
                <a:spcPts val="288"/>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Medium sozialer Teilhabe</a:t>
            </a:r>
          </a:p>
          <a:p>
            <a:pPr marL="273050" marR="0" lvl="0" indent="-271463" algn="l" defTabSz="914400" rtl="0" eaLnBrk="1" fontAlgn="auto" latinLnBrk="0" hangingPunct="1">
              <a:lnSpc>
                <a:spcPct val="100000"/>
              </a:lnSpc>
              <a:spcBef>
                <a:spcPts val="288"/>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hohe Diskussionsbereitschaft</a:t>
            </a:r>
          </a:p>
          <a:p>
            <a:pPr marL="273050" marR="0" lvl="0" indent="-271463" algn="l" defTabSz="914400" rtl="0" eaLnBrk="1" fontAlgn="auto" latinLnBrk="0" hangingPunct="1">
              <a:lnSpc>
                <a:spcPct val="100000"/>
              </a:lnSpc>
              <a:spcBef>
                <a:spcPts val="288"/>
              </a:spcBef>
              <a:spcAft>
                <a:spcPts val="0"/>
              </a:spcAft>
              <a:buClrTx/>
              <a:buSzTx/>
              <a:buFontTx/>
              <a:buNone/>
              <a:tabLst>
                <a:tab pos="2730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de-DE" altLang="de-DE" sz="2300" b="0" i="0" u="none" strike="noStrike" kern="1200" cap="none" spc="0" normalizeH="0" baseline="0" noProof="0" dirty="0">
                <a:ln>
                  <a:noFill/>
                </a:ln>
                <a:solidFill>
                  <a:srgbClr val="000000"/>
                </a:solidFill>
                <a:effectLst/>
                <a:uLnTx/>
                <a:uFillTx/>
                <a:latin typeface="Calibri"/>
                <a:ea typeface="+mn-ea"/>
                <a:cs typeface="+mn-cs"/>
              </a:rPr>
              <a:t>•	Statuserwerb und Bildung</a:t>
            </a:r>
          </a:p>
        </p:txBody>
      </p:sp>
      <p:sp>
        <p:nvSpPr>
          <p:cNvPr id="18445" name="Rectangle 50"/>
          <p:cNvSpPr>
            <a:spLocks noChangeArrowheads="1"/>
          </p:cNvSpPr>
          <p:nvPr/>
        </p:nvSpPr>
        <p:spPr bwMode="auto">
          <a:xfrm>
            <a:off x="539750" y="1627188"/>
            <a:ext cx="5545138" cy="1512887"/>
          </a:xfrm>
          <a:prstGeom prst="rect">
            <a:avLst/>
          </a:prstGeom>
          <a:solidFill>
            <a:srgbClr val="3CD9E1"/>
          </a:solidFill>
          <a:ln w="9360">
            <a:solidFill>
              <a:srgbClr val="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alt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446" name="Text Box 51"/>
          <p:cNvSpPr txBox="1">
            <a:spLocks noChangeArrowheads="1"/>
          </p:cNvSpPr>
          <p:nvPr/>
        </p:nvSpPr>
        <p:spPr bwMode="auto">
          <a:xfrm>
            <a:off x="587375" y="1758950"/>
            <a:ext cx="3984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300" b="1" i="0" u="none" strike="noStrike" kern="1200" cap="none" spc="0" normalizeH="0" baseline="0" noProof="0" dirty="0">
                <a:ln>
                  <a:noFill/>
                </a:ln>
                <a:solidFill>
                  <a:srgbClr val="002060"/>
                </a:solidFill>
                <a:effectLst/>
                <a:uLnTx/>
                <a:uFillTx/>
                <a:latin typeface="Calibri"/>
                <a:ea typeface="+mn-ea"/>
                <a:cs typeface="+mn-cs"/>
              </a:rPr>
              <a:t>Partizipatorisches Lesen</a:t>
            </a:r>
          </a:p>
        </p:txBody>
      </p:sp>
      <p:sp>
        <p:nvSpPr>
          <p:cNvPr id="18447" name="Text Box 52"/>
          <p:cNvSpPr txBox="1">
            <a:spLocks noChangeArrowheads="1"/>
          </p:cNvSpPr>
          <p:nvPr/>
        </p:nvSpPr>
        <p:spPr bwMode="auto">
          <a:xfrm>
            <a:off x="611188" y="2276475"/>
            <a:ext cx="53292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l" defTabSz="914400" rtl="0" eaLnBrk="1" fontAlgn="auto" latinLnBrk="0" hangingPunct="1">
              <a:lnSpc>
                <a:spcPct val="100000"/>
              </a:lnSpc>
              <a:spcBef>
                <a:spcPts val="3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0" i="0" u="none" strike="noStrike" kern="1200" cap="none" spc="0" normalizeH="0" baseline="0" noProof="0" dirty="0">
                <a:ln>
                  <a:noFill/>
                </a:ln>
                <a:solidFill>
                  <a:srgbClr val="000000"/>
                </a:solidFill>
                <a:effectLst/>
                <a:uLnTx/>
                <a:uFillTx/>
                <a:latin typeface="Calibri"/>
                <a:ea typeface="+mn-ea"/>
                <a:cs typeface="+mn-cs"/>
              </a:rPr>
              <a:t>Nutzung des Gelesenen im Leben / zur Bewältigung des Alltags</a:t>
            </a:r>
          </a:p>
        </p:txBody>
      </p:sp>
      <p:sp>
        <p:nvSpPr>
          <p:cNvPr id="18448" name="Line 53"/>
          <p:cNvSpPr>
            <a:spLocks noChangeShapeType="1"/>
          </p:cNvSpPr>
          <p:nvPr/>
        </p:nvSpPr>
        <p:spPr bwMode="auto">
          <a:xfrm>
            <a:off x="2482850" y="3355975"/>
            <a:ext cx="4321175" cy="1588"/>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449" name="Line 54"/>
          <p:cNvSpPr>
            <a:spLocks noChangeShapeType="1"/>
          </p:cNvSpPr>
          <p:nvPr/>
        </p:nvSpPr>
        <p:spPr bwMode="auto">
          <a:xfrm flipV="1">
            <a:off x="2484438" y="3354388"/>
            <a:ext cx="1587" cy="219075"/>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450" name="Line 55"/>
          <p:cNvSpPr>
            <a:spLocks noChangeShapeType="1"/>
          </p:cNvSpPr>
          <p:nvPr/>
        </p:nvSpPr>
        <p:spPr bwMode="auto">
          <a:xfrm flipV="1">
            <a:off x="6804025" y="3354388"/>
            <a:ext cx="1588" cy="219075"/>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8451" name="Line 56"/>
          <p:cNvSpPr>
            <a:spLocks noChangeShapeType="1"/>
          </p:cNvSpPr>
          <p:nvPr/>
        </p:nvSpPr>
        <p:spPr bwMode="auto">
          <a:xfrm flipV="1">
            <a:off x="4500563" y="3138488"/>
            <a:ext cx="1587" cy="219075"/>
          </a:xfrm>
          <a:prstGeom prst="line">
            <a:avLst/>
          </a:prstGeom>
          <a:noFill/>
          <a:ln w="19080">
            <a:solidFill>
              <a:srgbClr val="000000"/>
            </a:solidFill>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Grafik 20">
            <a:extLst>
              <a:ext uri="{FF2B5EF4-FFF2-40B4-BE49-F238E27FC236}">
                <a16:creationId xmlns:a16="http://schemas.microsoft.com/office/drawing/2014/main" id="{70DFA01E-57DB-4399-A818-B02ADAE4E661}"/>
              </a:ext>
            </a:extLst>
          </p:cNvPr>
          <p:cNvPicPr>
            <a:picLocks noChangeAspect="1"/>
          </p:cNvPicPr>
          <p:nvPr/>
        </p:nvPicPr>
        <p:blipFill>
          <a:blip r:embed="rId3"/>
          <a:stretch>
            <a:fillRect/>
          </a:stretch>
        </p:blipFill>
        <p:spPr>
          <a:xfrm>
            <a:off x="6156326" y="1122123"/>
            <a:ext cx="2915816" cy="1653818"/>
          </a:xfrm>
          <a:prstGeom prst="rect">
            <a:avLst/>
          </a:prstGeom>
        </p:spPr>
      </p:pic>
      <p:sp>
        <p:nvSpPr>
          <p:cNvPr id="22" name="Rectangle 49">
            <a:extLst>
              <a:ext uri="{FF2B5EF4-FFF2-40B4-BE49-F238E27FC236}">
                <a16:creationId xmlns:a16="http://schemas.microsoft.com/office/drawing/2014/main" id="{E24469C0-8D73-41F2-ABA4-C65257996F49}"/>
              </a:ext>
            </a:extLst>
          </p:cNvPr>
          <p:cNvSpPr>
            <a:spLocks noChangeArrowheads="1"/>
          </p:cNvSpPr>
          <p:nvPr/>
        </p:nvSpPr>
        <p:spPr bwMode="auto">
          <a:xfrm>
            <a:off x="7236545" y="1852649"/>
            <a:ext cx="791839" cy="504825"/>
          </a:xfrm>
          <a:prstGeom prst="rect">
            <a:avLst/>
          </a:prstGeom>
          <a:noFill/>
          <a:ln w="2844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23" name="Rectangle 49">
            <a:extLst>
              <a:ext uri="{FF2B5EF4-FFF2-40B4-BE49-F238E27FC236}">
                <a16:creationId xmlns:a16="http://schemas.microsoft.com/office/drawing/2014/main" id="{D5AB576D-1A67-413C-93E7-2556BB543D20}"/>
              </a:ext>
            </a:extLst>
          </p:cNvPr>
          <p:cNvSpPr>
            <a:spLocks noChangeArrowheads="1"/>
          </p:cNvSpPr>
          <p:nvPr/>
        </p:nvSpPr>
        <p:spPr bwMode="auto">
          <a:xfrm>
            <a:off x="6840625" y="2371320"/>
            <a:ext cx="1547799" cy="404622"/>
          </a:xfrm>
          <a:prstGeom prst="rect">
            <a:avLst/>
          </a:prstGeom>
          <a:noFill/>
          <a:ln w="2844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de-DE" altLang="de-DE" sz="2400" b="0" i="0" u="none" strike="noStrike" kern="1200" cap="none" spc="0" normalizeH="0" baseline="0" noProof="0">
              <a:ln>
                <a:noFill/>
              </a:ln>
              <a:solidFill>
                <a:srgbClr val="FFFFFF"/>
              </a:solidFill>
              <a:effectLst/>
              <a:uLnTx/>
              <a:uFillTx/>
              <a:latin typeface="Calibri"/>
              <a:ea typeface="Microsoft YaHei" charset="-122"/>
              <a:cs typeface="+mn-cs"/>
            </a:endParaRPr>
          </a:p>
        </p:txBody>
      </p:sp>
      <p:sp>
        <p:nvSpPr>
          <p:cNvPr id="4" name="Titel 1">
            <a:extLst>
              <a:ext uri="{FF2B5EF4-FFF2-40B4-BE49-F238E27FC236}">
                <a16:creationId xmlns:a16="http://schemas.microsoft.com/office/drawing/2014/main" id="{6CD5D64B-C589-0B9D-8B76-2EAA6C73BBA5}"/>
              </a:ext>
            </a:extLst>
          </p:cNvPr>
          <p:cNvSpPr>
            <a:spLocks noGrp="1"/>
          </p:cNvSpPr>
          <p:nvPr>
            <p:ph type="title"/>
          </p:nvPr>
        </p:nvSpPr>
        <p:spPr>
          <a:xfrm>
            <a:off x="323528" y="10990"/>
            <a:ext cx="7926184" cy="1060287"/>
          </a:xfrm>
        </p:spPr>
        <p:txBody>
          <a:bodyPr>
            <a:noAutofit/>
          </a:bodyPr>
          <a:lstStyle/>
          <a:p>
            <a:r>
              <a:rPr lang="de-DE" b="1" dirty="0"/>
              <a:t>Sieben Modi der (literarischen) Rezeptionskompetenz nach Graf 2004</a:t>
            </a:r>
          </a:p>
        </p:txBody>
      </p:sp>
    </p:spTree>
    <p:extLst>
      <p:ext uri="{BB962C8B-B14F-4D97-AF65-F5344CB8AC3E}">
        <p14:creationId xmlns:p14="http://schemas.microsoft.com/office/powerpoint/2010/main" val="2952869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2C72848F-7725-4B3A-A68B-3B6EA6CDB1D2}"/>
              </a:ext>
            </a:extLst>
          </p:cNvPr>
          <p:cNvSpPr>
            <a:spLocks noGrp="1"/>
          </p:cNvSpPr>
          <p:nvPr>
            <p:ph type="title"/>
          </p:nvPr>
        </p:nvSpPr>
        <p:spPr>
          <a:xfrm>
            <a:off x="323528" y="10990"/>
            <a:ext cx="7926184" cy="1060287"/>
          </a:xfrm>
        </p:spPr>
        <p:txBody>
          <a:bodyPr/>
          <a:lstStyle/>
          <a:p>
            <a:r>
              <a:rPr lang="de-DE" b="1" dirty="0"/>
              <a:t>Zeit für Fragen und Kommentare</a:t>
            </a:r>
          </a:p>
        </p:txBody>
      </p:sp>
    </p:spTree>
    <p:extLst>
      <p:ext uri="{BB962C8B-B14F-4D97-AF65-F5344CB8AC3E}">
        <p14:creationId xmlns:p14="http://schemas.microsoft.com/office/powerpoint/2010/main" val="28769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9923E40-35AB-7148-B91C-985B0B30E157}"/>
              </a:ext>
            </a:extLst>
          </p:cNvPr>
          <p:cNvSpPr>
            <a:spLocks noGrp="1"/>
          </p:cNvSpPr>
          <p:nvPr>
            <p:ph type="body" sz="quarter" idx="13"/>
          </p:nvPr>
        </p:nvSpPr>
        <p:spPr/>
        <p:txBody>
          <a:bodyPr>
            <a:normAutofit fontScale="92500" lnSpcReduction="20000"/>
          </a:bodyPr>
          <a:lstStyle/>
          <a:p>
            <a:r>
              <a:rPr lang="de-DE" dirty="0"/>
              <a:t>Bitte wenden Sie mit Ihrem Partner / Ihrer Partnerin das Gelernte (die neuen Begriffe und Erkenntnisse) auf Ihre eigenen LABs an! </a:t>
            </a:r>
          </a:p>
          <a:p>
            <a:r>
              <a:rPr lang="de-DE" dirty="0"/>
              <a:t>Welche Phasen der Lesesozialisation erkennen Sie bei sich bzw. Ihrer Partnerin / Ihrem Partner?</a:t>
            </a:r>
          </a:p>
          <a:p>
            <a:r>
              <a:rPr lang="de-DE" dirty="0"/>
              <a:t>Welche </a:t>
            </a:r>
            <a:r>
              <a:rPr lang="de-DE" dirty="0" err="1"/>
              <a:t>Lesemodi</a:t>
            </a:r>
            <a:r>
              <a:rPr lang="de-DE" dirty="0"/>
              <a:t> haben Sie beide erworben? </a:t>
            </a:r>
          </a:p>
          <a:p>
            <a:r>
              <a:rPr lang="de-DE" dirty="0"/>
              <a:t>Sie haben 20 Minuten Zeit.</a:t>
            </a:r>
          </a:p>
        </p:txBody>
      </p:sp>
      <p:sp>
        <p:nvSpPr>
          <p:cNvPr id="5" name="Titel 4">
            <a:extLst>
              <a:ext uri="{FF2B5EF4-FFF2-40B4-BE49-F238E27FC236}">
                <a16:creationId xmlns:a16="http://schemas.microsoft.com/office/drawing/2014/main" id="{91F8F214-9829-49B0-A4D1-A78F07A4FD31}"/>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35741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8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Ein Fallbeispiel </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r>
              <a:rPr lang="de-DE" b="1" dirty="0"/>
              <a:t>Wenn Lesesozialisation nicht gelingt</a:t>
            </a:r>
          </a:p>
        </p:txBody>
      </p:sp>
    </p:spTree>
    <p:extLst>
      <p:ext uri="{BB962C8B-B14F-4D97-AF65-F5344CB8AC3E}">
        <p14:creationId xmlns:p14="http://schemas.microsoft.com/office/powerpoint/2010/main" val="1418147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D73A529-70B7-7F06-A728-9E3F350940DA}"/>
              </a:ext>
            </a:extLst>
          </p:cNvPr>
          <p:cNvSpPr>
            <a:spLocks noGrp="1"/>
          </p:cNvSpPr>
          <p:nvPr>
            <p:ph type="body" sz="quarter" idx="13"/>
          </p:nvPr>
        </p:nvSpPr>
        <p:spPr/>
        <p:txBody>
          <a:bodyPr>
            <a:normAutofit/>
          </a:bodyPr>
          <a:lstStyle/>
          <a:p>
            <a:pPr marL="0" indent="0">
              <a:buNone/>
            </a:pPr>
            <a:r>
              <a:rPr lang="de-DE" sz="2800" dirty="0"/>
              <a:t>Ein empirisches Beispiel aus der Studie: </a:t>
            </a:r>
          </a:p>
          <a:p>
            <a:pPr marL="0" indent="0">
              <a:buNone/>
            </a:pPr>
            <a:r>
              <a:rPr lang="de-DE" sz="2800" i="1" dirty="0"/>
              <a:t>„Lesesozialisation in schriftfernen Lebenswelten. Lektüre und Mediengebrauch von </a:t>
            </a:r>
            <a:r>
              <a:rPr lang="de-DE" sz="2800" i="1" dirty="0" err="1"/>
              <a:t>HauptschülerInnen</a:t>
            </a:r>
            <a:r>
              <a:rPr lang="de-DE" sz="2800" i="1" dirty="0"/>
              <a:t>“ </a:t>
            </a:r>
          </a:p>
          <a:p>
            <a:pPr marL="0" indent="0">
              <a:buNone/>
            </a:pPr>
            <a:r>
              <a:rPr lang="de-DE" sz="2800" dirty="0"/>
              <a:t>von Irene Pieper, Cornelia Rosebrock u.a. (2004)</a:t>
            </a:r>
          </a:p>
          <a:p>
            <a:endParaRPr lang="de-DE" sz="2800" dirty="0"/>
          </a:p>
          <a:p>
            <a:endParaRPr lang="de-DE" sz="2800" dirty="0"/>
          </a:p>
        </p:txBody>
      </p:sp>
      <p:sp>
        <p:nvSpPr>
          <p:cNvPr id="4" name="Titel 3">
            <a:extLst>
              <a:ext uri="{FF2B5EF4-FFF2-40B4-BE49-F238E27FC236}">
                <a16:creationId xmlns:a16="http://schemas.microsoft.com/office/drawing/2014/main" id="{65F67B71-B5E0-4E44-9FF1-E57942134411}"/>
              </a:ext>
            </a:extLst>
          </p:cNvPr>
          <p:cNvSpPr>
            <a:spLocks noGrp="1"/>
          </p:cNvSpPr>
          <p:nvPr>
            <p:ph type="title"/>
          </p:nvPr>
        </p:nvSpPr>
        <p:spPr/>
        <p:txBody>
          <a:bodyPr>
            <a:normAutofit fontScale="90000"/>
          </a:bodyPr>
          <a:lstStyle/>
          <a:p>
            <a:r>
              <a:rPr lang="de-DE" b="1" dirty="0"/>
              <a:t>Lesesozialisation in schriftfernen Lebenswelten</a:t>
            </a:r>
          </a:p>
        </p:txBody>
      </p:sp>
      <p:pic>
        <p:nvPicPr>
          <p:cNvPr id="5" name="Picture 4" descr="buchtitel_lesesozialisation_in_schriftfernen_welten">
            <a:extLst>
              <a:ext uri="{FF2B5EF4-FFF2-40B4-BE49-F238E27FC236}">
                <a16:creationId xmlns:a16="http://schemas.microsoft.com/office/drawing/2014/main" id="{0A71815B-9FB5-3141-8B72-BF290B0FEB98}"/>
              </a:ext>
            </a:extLst>
          </p:cNvPr>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17442" b="10483"/>
          <a:stretch>
            <a:fillRect/>
          </a:stretch>
        </p:blipFill>
        <p:spPr bwMode="auto">
          <a:xfrm>
            <a:off x="5220072" y="1373981"/>
            <a:ext cx="26384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42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23 (optionalen) Dreistunden-Lehreinheiten </a:t>
            </a:r>
          </a:p>
        </p:txBody>
      </p:sp>
    </p:spTree>
    <p:extLst>
      <p:ext uri="{BB962C8B-B14F-4D97-AF65-F5344CB8AC3E}">
        <p14:creationId xmlns:p14="http://schemas.microsoft.com/office/powerpoint/2010/main" val="4099832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1D9A5C7-A3DC-E248-BA0F-295F0222D3C3}"/>
              </a:ext>
            </a:extLst>
          </p:cNvPr>
          <p:cNvSpPr>
            <a:spLocks noGrp="1"/>
          </p:cNvSpPr>
          <p:nvPr>
            <p:ph type="body" sz="quarter" idx="13"/>
          </p:nvPr>
        </p:nvSpPr>
        <p:spPr>
          <a:xfrm>
            <a:off x="323528" y="1341438"/>
            <a:ext cx="6984776" cy="4319810"/>
          </a:xfrm>
        </p:spPr>
        <p:txBody>
          <a:bodyPr>
            <a:normAutofit fontScale="85000" lnSpcReduction="10000"/>
          </a:bodyPr>
          <a:lstStyle/>
          <a:p>
            <a:pPr marL="350838" indent="-350838">
              <a:spcAft>
                <a:spcPct val="25000"/>
              </a:spcAft>
            </a:pPr>
            <a:r>
              <a:rPr lang="de-DE" altLang="de-DE" b="1" dirty="0">
                <a:solidFill>
                  <a:srgbClr val="C00000"/>
                </a:solidFill>
              </a:rPr>
              <a:t>Qualitative Interview-Studie </a:t>
            </a:r>
            <a:r>
              <a:rPr lang="de-DE" altLang="de-DE" dirty="0"/>
              <a:t>(DFG-Projekt) an der Universität Frankfurt/M. unter Leitung von Prof. Dr. Cornelia Rosebrock</a:t>
            </a:r>
          </a:p>
          <a:p>
            <a:pPr marL="350838" indent="-350838">
              <a:spcAft>
                <a:spcPct val="25000"/>
              </a:spcAft>
            </a:pPr>
            <a:r>
              <a:rPr lang="de-DE" altLang="de-DE" b="1" dirty="0">
                <a:solidFill>
                  <a:srgbClr val="A50021"/>
                </a:solidFill>
              </a:rPr>
              <a:t>Ziel</a:t>
            </a:r>
            <a:r>
              <a:rPr lang="de-DE" altLang="de-DE" dirty="0"/>
              <a:t>: Erforschung der Lesesozialisation von SuS des unteren Bildungssegments − Befragung von </a:t>
            </a:r>
            <a:r>
              <a:rPr lang="de-DE" altLang="de-DE" b="1" dirty="0"/>
              <a:t>30 Jugendlichen (17/18 J.) mit  Hauptschulabschluss </a:t>
            </a:r>
          </a:p>
          <a:p>
            <a:pPr marL="350838" indent="-350838">
              <a:spcAft>
                <a:spcPct val="25000"/>
              </a:spcAft>
            </a:pPr>
            <a:r>
              <a:rPr lang="de-DE" altLang="de-DE" dirty="0"/>
              <a:t>vor der eigentlichen Untersuchung: </a:t>
            </a:r>
            <a:r>
              <a:rPr lang="de-DE" altLang="de-DE" b="1" dirty="0"/>
              <a:t>Experten-Interviews mit 8 Deutschlehrkräften</a:t>
            </a:r>
            <a:r>
              <a:rPr lang="de-DE" altLang="de-DE" dirty="0"/>
              <a:t> (7 </a:t>
            </a:r>
            <a:r>
              <a:rPr lang="de-DE" altLang="de-DE" dirty="0" err="1"/>
              <a:t>w</a:t>
            </a:r>
            <a:r>
              <a:rPr lang="de-DE" altLang="de-DE" dirty="0"/>
              <a:t>, 1 m)</a:t>
            </a:r>
          </a:p>
          <a:p>
            <a:endParaRPr lang="de-DE" dirty="0"/>
          </a:p>
        </p:txBody>
      </p:sp>
      <p:sp>
        <p:nvSpPr>
          <p:cNvPr id="3" name="Titel 2">
            <a:extLst>
              <a:ext uri="{FF2B5EF4-FFF2-40B4-BE49-F238E27FC236}">
                <a16:creationId xmlns:a16="http://schemas.microsoft.com/office/drawing/2014/main" id="{AEAAAF92-AB7A-5B41-8A02-7852D2DB016B}"/>
              </a:ext>
            </a:extLst>
          </p:cNvPr>
          <p:cNvSpPr>
            <a:spLocks noGrp="1"/>
          </p:cNvSpPr>
          <p:nvPr>
            <p:ph type="title"/>
          </p:nvPr>
        </p:nvSpPr>
        <p:spPr/>
        <p:txBody>
          <a:bodyPr/>
          <a:lstStyle/>
          <a:p>
            <a:r>
              <a:rPr lang="de-DE" b="1" dirty="0"/>
              <a:t>Allgemeine Informationen</a:t>
            </a:r>
          </a:p>
        </p:txBody>
      </p:sp>
    </p:spTree>
    <p:extLst>
      <p:ext uri="{BB962C8B-B14F-4D97-AF65-F5344CB8AC3E}">
        <p14:creationId xmlns:p14="http://schemas.microsoft.com/office/powerpoint/2010/main" val="1733746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8E933E2-351D-D94C-9072-41E33A8CD2A7}"/>
              </a:ext>
            </a:extLst>
          </p:cNvPr>
          <p:cNvSpPr>
            <a:spLocks noGrp="1"/>
          </p:cNvSpPr>
          <p:nvPr>
            <p:ph type="body" sz="quarter" idx="13"/>
          </p:nvPr>
        </p:nvSpPr>
        <p:spPr>
          <a:xfrm>
            <a:off x="323528" y="1071277"/>
            <a:ext cx="6851827" cy="4517963"/>
          </a:xfrm>
        </p:spPr>
        <p:txBody>
          <a:bodyPr>
            <a:noAutofit/>
          </a:bodyPr>
          <a:lstStyle/>
          <a:p>
            <a:pPr marL="350838" indent="-350838">
              <a:spcBef>
                <a:spcPts val="0"/>
              </a:spcBef>
            </a:pPr>
            <a:r>
              <a:rPr lang="de-DE" altLang="de-DE" sz="2200" b="1" dirty="0">
                <a:solidFill>
                  <a:srgbClr val="A50021"/>
                </a:solidFill>
              </a:rPr>
              <a:t>Leitfaden-Interviews mit 30 ehemaligen Haupt-</a:t>
            </a:r>
            <a:r>
              <a:rPr lang="de-DE" altLang="de-DE" sz="2200" b="1" dirty="0" err="1">
                <a:solidFill>
                  <a:srgbClr val="A50021"/>
                </a:solidFill>
              </a:rPr>
              <a:t>schülerinnen</a:t>
            </a:r>
            <a:r>
              <a:rPr lang="de-DE" altLang="de-DE" sz="2200" b="1" dirty="0">
                <a:solidFill>
                  <a:srgbClr val="A50021"/>
                </a:solidFill>
              </a:rPr>
              <a:t> und -schülern</a:t>
            </a:r>
            <a:r>
              <a:rPr lang="de-DE" altLang="de-DE" sz="2200" dirty="0"/>
              <a:t>, 23 davon mit Migrationshintergrund aus drei Hauptschulen der Frankfurter Innenstadt (ausgewertet wurden 27 Interviews: 15 m, 12 </a:t>
            </a:r>
            <a:r>
              <a:rPr lang="de-DE" altLang="de-DE" sz="2200" dirty="0" err="1"/>
              <a:t>w</a:t>
            </a:r>
            <a:r>
              <a:rPr lang="de-DE" altLang="de-DE" sz="2200" dirty="0"/>
              <a:t>)</a:t>
            </a:r>
          </a:p>
          <a:p>
            <a:pPr marL="350838" indent="-350838">
              <a:spcBef>
                <a:spcPts val="0"/>
              </a:spcBef>
            </a:pPr>
            <a:r>
              <a:rPr lang="de-DE" altLang="de-DE" sz="2200" b="1" dirty="0">
                <a:solidFill>
                  <a:srgbClr val="A50021"/>
                </a:solidFill>
              </a:rPr>
              <a:t>Hintergrundkulturen</a:t>
            </a:r>
            <a:r>
              <a:rPr lang="de-DE" altLang="de-DE" sz="2200" dirty="0"/>
              <a:t>: Maghreb (7), ehem. Jugoslawien (5), Italien (4), Türkei (3), Polen und Russland (3), Jordanien (1) </a:t>
            </a:r>
          </a:p>
          <a:p>
            <a:pPr marL="350838" indent="-350838">
              <a:spcBef>
                <a:spcPts val="0"/>
              </a:spcBef>
            </a:pPr>
            <a:r>
              <a:rPr lang="de-DE" altLang="de-DE" sz="2200" b="1" dirty="0">
                <a:solidFill>
                  <a:srgbClr val="A50021"/>
                </a:solidFill>
              </a:rPr>
              <a:t>Leitfaden-Interviews</a:t>
            </a:r>
            <a:r>
              <a:rPr lang="de-DE" altLang="de-DE" sz="2200" dirty="0"/>
              <a:t> über: 1.) aktuelle Medienpraxis, 2.) Mediensozialisation in Familie u. </a:t>
            </a:r>
            <a:r>
              <a:rPr lang="de-DE" altLang="de-DE" sz="2200" dirty="0" err="1"/>
              <a:t>peer</a:t>
            </a:r>
            <a:r>
              <a:rPr lang="de-DE" altLang="de-DE" sz="2200" dirty="0"/>
              <a:t> </a:t>
            </a:r>
            <a:r>
              <a:rPr lang="de-DE" altLang="de-DE" sz="2200" dirty="0" err="1"/>
              <a:t>groups</a:t>
            </a:r>
            <a:r>
              <a:rPr lang="de-DE" altLang="de-DE" sz="2200" dirty="0"/>
              <a:t>, 3.) Erfahrungen mit dem Deutschunterricht, speziell dem Literaturunterricht und 4.) der Schule allgemein</a:t>
            </a:r>
          </a:p>
          <a:p>
            <a:pPr marL="350838" indent="-350838">
              <a:spcBef>
                <a:spcPts val="0"/>
              </a:spcBef>
            </a:pPr>
            <a:r>
              <a:rPr lang="de-DE" altLang="de-DE" sz="2200" b="1" dirty="0">
                <a:solidFill>
                  <a:srgbClr val="C00000"/>
                </a:solidFill>
              </a:rPr>
              <a:t>Auswertung </a:t>
            </a:r>
            <a:r>
              <a:rPr lang="de-DE" altLang="de-DE" sz="2200" dirty="0"/>
              <a:t>mit Methoden der </a:t>
            </a:r>
            <a:r>
              <a:rPr lang="de-DE" altLang="de-DE" sz="2200" b="1" dirty="0">
                <a:solidFill>
                  <a:srgbClr val="C00000"/>
                </a:solidFill>
              </a:rPr>
              <a:t>qualitativen Inhaltsanalyse; </a:t>
            </a:r>
            <a:r>
              <a:rPr lang="de-DE" altLang="de-DE" sz="2200" dirty="0"/>
              <a:t>Ergebnisse: einzelne Fallstudien und vergleichende Auswertung aller Fälle.</a:t>
            </a:r>
            <a:endParaRPr lang="de-DE" altLang="de-DE" sz="2200" b="1" dirty="0">
              <a:solidFill>
                <a:srgbClr val="C00000"/>
              </a:solidFill>
            </a:endParaRPr>
          </a:p>
        </p:txBody>
      </p:sp>
      <p:sp>
        <p:nvSpPr>
          <p:cNvPr id="3" name="Titel 2">
            <a:extLst>
              <a:ext uri="{FF2B5EF4-FFF2-40B4-BE49-F238E27FC236}">
                <a16:creationId xmlns:a16="http://schemas.microsoft.com/office/drawing/2014/main" id="{A43F9B7F-1253-BD49-8D94-57271501FC85}"/>
              </a:ext>
            </a:extLst>
          </p:cNvPr>
          <p:cNvSpPr>
            <a:spLocks noGrp="1"/>
          </p:cNvSpPr>
          <p:nvPr>
            <p:ph type="title"/>
          </p:nvPr>
        </p:nvSpPr>
        <p:spPr/>
        <p:txBody>
          <a:bodyPr/>
          <a:lstStyle/>
          <a:p>
            <a:r>
              <a:rPr lang="de-DE" b="1" dirty="0"/>
              <a:t>Datenerhebung und - </a:t>
            </a:r>
            <a:r>
              <a:rPr lang="de-DE" b="1" dirty="0" err="1"/>
              <a:t>auswertung</a:t>
            </a:r>
            <a:endParaRPr lang="de-DE" b="1" dirty="0"/>
          </a:p>
        </p:txBody>
      </p:sp>
    </p:spTree>
    <p:extLst>
      <p:ext uri="{BB962C8B-B14F-4D97-AF65-F5344CB8AC3E}">
        <p14:creationId xmlns:p14="http://schemas.microsoft.com/office/powerpoint/2010/main" val="323731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8F3A70C-BC37-412E-B3CE-8A902DA1D915}"/>
              </a:ext>
            </a:extLst>
          </p:cNvPr>
          <p:cNvSpPr>
            <a:spLocks noGrp="1"/>
          </p:cNvSpPr>
          <p:nvPr>
            <p:ph type="title"/>
          </p:nvPr>
        </p:nvSpPr>
        <p:spPr>
          <a:xfrm>
            <a:off x="323528" y="10990"/>
            <a:ext cx="8640960" cy="1060287"/>
          </a:xfrm>
        </p:spPr>
        <p:txBody>
          <a:bodyPr>
            <a:normAutofit fontScale="90000"/>
          </a:bodyPr>
          <a:lstStyle/>
          <a:p>
            <a:r>
              <a:rPr lang="de-DE" b="1" dirty="0"/>
              <a:t>Fallbeispiel A.: Männlicher Jugendlicher (18 J.) mit Migrationshintergrund  - ein „Nicht-Leser“</a:t>
            </a:r>
          </a:p>
        </p:txBody>
      </p:sp>
      <p:graphicFrame>
        <p:nvGraphicFramePr>
          <p:cNvPr id="4" name="Diagramm 3">
            <a:extLst>
              <a:ext uri="{FF2B5EF4-FFF2-40B4-BE49-F238E27FC236}">
                <a16:creationId xmlns:a16="http://schemas.microsoft.com/office/drawing/2014/main" id="{579BA1B5-B2EE-41EE-8262-B16CA64D5276}"/>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51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C0900BD-F956-0241-A188-749EBF84C729}"/>
              </a:ext>
            </a:extLst>
          </p:cNvPr>
          <p:cNvSpPr>
            <a:spLocks noGrp="1"/>
          </p:cNvSpPr>
          <p:nvPr>
            <p:ph type="title"/>
          </p:nvPr>
        </p:nvSpPr>
        <p:spPr>
          <a:xfrm>
            <a:off x="323527" y="10990"/>
            <a:ext cx="8496945" cy="1060287"/>
          </a:xfrm>
        </p:spPr>
        <p:txBody>
          <a:bodyPr>
            <a:normAutofit fontScale="90000"/>
          </a:bodyPr>
          <a:lstStyle/>
          <a:p>
            <a:r>
              <a:rPr lang="de-DE" sz="2700" b="1" dirty="0">
                <a:latin typeface="HelveticaNeueLT Com 45 Lt" panose="020B0403020202020204" pitchFamily="34" charset="0"/>
              </a:rPr>
              <a:t>Warum A. nicht liest: mangelnde Passung zwischen Schule und Lernvoraussetzungen des Schülers</a:t>
            </a:r>
            <a:endParaRPr lang="de-DE" dirty="0"/>
          </a:p>
        </p:txBody>
      </p:sp>
      <p:graphicFrame>
        <p:nvGraphicFramePr>
          <p:cNvPr id="5" name="Diagramm 4">
            <a:extLst>
              <a:ext uri="{FF2B5EF4-FFF2-40B4-BE49-F238E27FC236}">
                <a16:creationId xmlns:a16="http://schemas.microsoft.com/office/drawing/2014/main" id="{65CC4968-9D26-4368-BBAA-AEB0F210DA24}"/>
              </a:ext>
            </a:extLst>
          </p:cNvPr>
          <p:cNvGraphicFramePr/>
          <p:nvPr/>
        </p:nvGraphicFramePr>
        <p:xfrm>
          <a:off x="323527" y="908720"/>
          <a:ext cx="8712969"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7543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1880D7-D9F7-7A4C-B8C1-056889B51CD9}"/>
              </a:ext>
            </a:extLst>
          </p:cNvPr>
          <p:cNvSpPr>
            <a:spLocks noGrp="1"/>
          </p:cNvSpPr>
          <p:nvPr>
            <p:ph type="body" sz="quarter" idx="13"/>
          </p:nvPr>
        </p:nvSpPr>
        <p:spPr/>
        <p:txBody>
          <a:bodyPr>
            <a:normAutofit fontScale="62500" lnSpcReduction="20000"/>
          </a:bodyPr>
          <a:lstStyle/>
          <a:p>
            <a:pPr>
              <a:lnSpc>
                <a:spcPct val="120000"/>
              </a:lnSpc>
            </a:pPr>
            <a:r>
              <a:rPr lang="de-DE" sz="3700" dirty="0"/>
              <a:t>Auch in der </a:t>
            </a:r>
            <a:r>
              <a:rPr lang="de-DE" sz="3700" b="1" dirty="0"/>
              <a:t>Schule</a:t>
            </a:r>
            <a:r>
              <a:rPr lang="de-DE" sz="3700" dirty="0"/>
              <a:t> wurde mit der Lektüre gearbeitet: „</a:t>
            </a:r>
            <a:r>
              <a:rPr lang="de-DE" sz="3700" i="1" dirty="0"/>
              <a:t>In der Schule? Wir haben ja da auch über den Buch gesprochen, das war’s ja, sonst hätten wir’s ja nicht geschafft. Wir </a:t>
            </a:r>
            <a:r>
              <a:rPr lang="de-DE" sz="3700" i="1" dirty="0" err="1"/>
              <a:t>ham’s</a:t>
            </a:r>
            <a:r>
              <a:rPr lang="de-DE" sz="3700" i="1" dirty="0"/>
              <a:t> in der Klasse halt gelesen, wir </a:t>
            </a:r>
            <a:r>
              <a:rPr lang="de-DE" sz="3700" i="1" dirty="0" err="1"/>
              <a:t>ham’s</a:t>
            </a:r>
            <a:r>
              <a:rPr lang="de-DE" sz="3700" i="1" dirty="0"/>
              <a:t> vorgelesen besser gesagt. Und der beste Inhaltsangabe schreiben wir an der Tafel. Dann schreiben wir alles ab</a:t>
            </a:r>
            <a:r>
              <a:rPr lang="de-DE" sz="3700" dirty="0"/>
              <a:t>.“ (Rosebrock &amp; Nix 2008, S. 121). </a:t>
            </a:r>
          </a:p>
          <a:p>
            <a:pPr>
              <a:lnSpc>
                <a:spcPct val="120000"/>
              </a:lnSpc>
            </a:pPr>
            <a:r>
              <a:rPr lang="de-DE" sz="3700" dirty="0"/>
              <a:t>An den </a:t>
            </a:r>
            <a:r>
              <a:rPr lang="de-DE" sz="3700" b="1" dirty="0"/>
              <a:t>übrigen Deutschunterricht </a:t>
            </a:r>
            <a:r>
              <a:rPr lang="de-DE" sz="3700" dirty="0"/>
              <a:t>erinnert er sich kaum: „Vorher? In Deutsch? Auf Hauptschule haben wir noch nie Buch gelesen. Das war der erste Buch, Realschulabschluss. (…) Was wir in Deutsch gemacht haben? </a:t>
            </a:r>
            <a:r>
              <a:rPr lang="de-DE" sz="3700" b="1" dirty="0"/>
              <a:t>Weiß nicht. Deutsch halt</a:t>
            </a:r>
            <a:r>
              <a:rPr lang="de-DE" sz="3700" dirty="0"/>
              <a:t>“ (ebd. S. 122). </a:t>
            </a:r>
          </a:p>
          <a:p>
            <a:pPr marL="0" indent="0">
              <a:buNone/>
            </a:pPr>
            <a:endParaRPr lang="de-DE" dirty="0"/>
          </a:p>
        </p:txBody>
      </p:sp>
      <p:sp>
        <p:nvSpPr>
          <p:cNvPr id="3" name="Titel 2">
            <a:extLst>
              <a:ext uri="{FF2B5EF4-FFF2-40B4-BE49-F238E27FC236}">
                <a16:creationId xmlns:a16="http://schemas.microsoft.com/office/drawing/2014/main" id="{19EB78DA-E065-FC48-9936-36EA3EA59C88}"/>
              </a:ext>
            </a:extLst>
          </p:cNvPr>
          <p:cNvSpPr>
            <a:spLocks noGrp="1"/>
          </p:cNvSpPr>
          <p:nvPr>
            <p:ph type="title"/>
          </p:nvPr>
        </p:nvSpPr>
        <p:spPr/>
        <p:txBody>
          <a:bodyPr/>
          <a:lstStyle/>
          <a:p>
            <a:r>
              <a:rPr lang="de-DE" b="1" dirty="0"/>
              <a:t>Das Fallbeispiel </a:t>
            </a:r>
          </a:p>
        </p:txBody>
      </p:sp>
      <p:sp>
        <p:nvSpPr>
          <p:cNvPr id="4" name="Textfeld 3">
            <a:extLst>
              <a:ext uri="{FF2B5EF4-FFF2-40B4-BE49-F238E27FC236}">
                <a16:creationId xmlns:a16="http://schemas.microsoft.com/office/drawing/2014/main" id="{1900E8F3-07B3-FC43-B3EE-3DC583134C2D}"/>
              </a:ext>
            </a:extLst>
          </p:cNvPr>
          <p:cNvSpPr txBox="1"/>
          <p:nvPr/>
        </p:nvSpPr>
        <p:spPr>
          <a:xfrm>
            <a:off x="611560" y="5733256"/>
            <a:ext cx="6861878" cy="646331"/>
          </a:xfrm>
          <a:prstGeom prst="rect">
            <a:avLst/>
          </a:prstGeom>
          <a:noFill/>
        </p:spPr>
        <p:txBody>
          <a:bodyPr wrap="none" rtlCol="0">
            <a:spAutoFit/>
          </a:bodyPr>
          <a:lstStyle/>
          <a:p>
            <a:r>
              <a:rPr lang="de-DE" dirty="0">
                <a:latin typeface="Tw Cen MT" panose="020B0602020104020603" pitchFamily="34" charset="0"/>
              </a:rPr>
              <a:t>Quelle: Pieper, Rosebrock et al. (2004), Lesesozialisation in schriftfernen </a:t>
            </a:r>
          </a:p>
          <a:p>
            <a:r>
              <a:rPr lang="de-DE" dirty="0">
                <a:latin typeface="Tw Cen MT" panose="020B0602020104020603" pitchFamily="34" charset="0"/>
              </a:rPr>
              <a:t>Lebenswelten, S. 76-90</a:t>
            </a:r>
          </a:p>
        </p:txBody>
      </p:sp>
    </p:spTree>
    <p:extLst>
      <p:ext uri="{BB962C8B-B14F-4D97-AF65-F5344CB8AC3E}">
        <p14:creationId xmlns:p14="http://schemas.microsoft.com/office/powerpoint/2010/main" val="343670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94F6925-3054-BC4D-9952-5572A6ECC809}"/>
              </a:ext>
            </a:extLst>
          </p:cNvPr>
          <p:cNvSpPr>
            <a:spLocks noGrp="1"/>
          </p:cNvSpPr>
          <p:nvPr>
            <p:ph type="body" sz="quarter" idx="13"/>
          </p:nvPr>
        </p:nvSpPr>
        <p:spPr/>
        <p:txBody>
          <a:bodyPr/>
          <a:lstStyle/>
          <a:p>
            <a:pPr marL="250825" indent="0">
              <a:buNone/>
            </a:pPr>
            <a:r>
              <a:rPr lang="de-DE" altLang="de-DE" sz="2800" b="1" dirty="0"/>
              <a:t>Schule:</a:t>
            </a:r>
          </a:p>
          <a:p>
            <a:pPr marL="250825" indent="0">
              <a:buNone/>
            </a:pPr>
            <a:endParaRPr lang="de-DE" altLang="de-DE" sz="2200" b="1" dirty="0"/>
          </a:p>
          <a:p>
            <a:pPr lvl="1">
              <a:buClr>
                <a:schemeClr val="tx1"/>
              </a:buClr>
              <a:buFontTx/>
              <a:buChar char="•"/>
            </a:pPr>
            <a:r>
              <a:rPr lang="de-DE" altLang="de-DE" sz="2200" dirty="0"/>
              <a:t>Reihum vorlesen</a:t>
            </a:r>
          </a:p>
          <a:p>
            <a:pPr lvl="1">
              <a:buClr>
                <a:schemeClr val="tx1"/>
              </a:buClr>
              <a:buFontTx/>
              <a:buChar char="•"/>
            </a:pPr>
            <a:r>
              <a:rPr lang="de-DE" altLang="de-DE" sz="2200" dirty="0"/>
              <a:t>Inhaltsangabe zu den  einzelnen Kapiteln schreiben</a:t>
            </a:r>
          </a:p>
          <a:p>
            <a:pPr lvl="1">
              <a:buClr>
                <a:schemeClr val="tx1"/>
              </a:buClr>
              <a:buFontTx/>
              <a:buChar char="•"/>
            </a:pPr>
            <a:r>
              <a:rPr lang="de-DE" altLang="de-DE" sz="2200" dirty="0"/>
              <a:t>von der Tafel abschreiben</a:t>
            </a:r>
          </a:p>
          <a:p>
            <a:pPr lvl="1">
              <a:buClr>
                <a:schemeClr val="tx1"/>
              </a:buClr>
              <a:buFontTx/>
              <a:buChar char="•"/>
            </a:pPr>
            <a:r>
              <a:rPr lang="de-DE" altLang="de-DE" sz="2200" dirty="0"/>
              <a:t>Charakterisierung der Hauptfigur besprechen</a:t>
            </a:r>
          </a:p>
          <a:p>
            <a:pPr marL="0" indent="0">
              <a:buNone/>
            </a:pPr>
            <a:endParaRPr lang="de-DE" dirty="0"/>
          </a:p>
        </p:txBody>
      </p:sp>
      <p:sp>
        <p:nvSpPr>
          <p:cNvPr id="3" name="Textplatzhalter 2">
            <a:extLst>
              <a:ext uri="{FF2B5EF4-FFF2-40B4-BE49-F238E27FC236}">
                <a16:creationId xmlns:a16="http://schemas.microsoft.com/office/drawing/2014/main" id="{E95BDC2D-EEA2-8A4D-9DA0-4894BBD4DEB9}"/>
              </a:ext>
            </a:extLst>
          </p:cNvPr>
          <p:cNvSpPr>
            <a:spLocks noGrp="1"/>
          </p:cNvSpPr>
          <p:nvPr>
            <p:ph type="body" sz="quarter" idx="14"/>
          </p:nvPr>
        </p:nvSpPr>
        <p:spPr/>
        <p:txBody>
          <a:bodyPr>
            <a:normAutofit/>
          </a:bodyPr>
          <a:lstStyle/>
          <a:p>
            <a:pPr marL="273050" lvl="0" indent="-273050" fontAlgn="base">
              <a:spcBef>
                <a:spcPts val="600"/>
              </a:spcBef>
              <a:spcAft>
                <a:spcPct val="0"/>
              </a:spcAft>
              <a:buClr>
                <a:srgbClr val="0F6FC6"/>
              </a:buClr>
              <a:buSzPct val="76000"/>
              <a:buNone/>
              <a:defRPr/>
            </a:pPr>
            <a:r>
              <a:rPr lang="de-DE" altLang="de-DE" sz="2800" b="1" dirty="0">
                <a:solidFill>
                  <a:sysClr val="windowText" lastClr="000000"/>
                </a:solidFill>
              </a:rPr>
              <a:t>Freizeit:</a:t>
            </a:r>
          </a:p>
          <a:p>
            <a:pPr marL="273050" lvl="0" indent="-273050" fontAlgn="base">
              <a:spcBef>
                <a:spcPts val="600"/>
              </a:spcBef>
              <a:spcAft>
                <a:spcPct val="0"/>
              </a:spcAft>
              <a:buClr>
                <a:srgbClr val="0F6FC6"/>
              </a:buClr>
              <a:buSzPct val="76000"/>
              <a:buNone/>
              <a:defRPr/>
            </a:pPr>
            <a:endParaRPr lang="de-DE" altLang="de-DE" sz="2200" b="1" dirty="0">
              <a:solidFill>
                <a:srgbClr val="A50021"/>
              </a:solidFill>
            </a:endParaRPr>
          </a:p>
          <a:p>
            <a:pPr lvl="1">
              <a:buClr>
                <a:schemeClr val="tx1"/>
              </a:buClr>
              <a:buFontTx/>
              <a:buChar char="•"/>
            </a:pPr>
            <a:r>
              <a:rPr lang="de-DE" altLang="de-DE" sz="2200" dirty="0"/>
              <a:t>Boulevardpresse lesen </a:t>
            </a:r>
          </a:p>
          <a:p>
            <a:pPr lvl="1">
              <a:buClr>
                <a:schemeClr val="tx1"/>
              </a:buClr>
              <a:buFontTx/>
              <a:buChar char="•"/>
            </a:pPr>
            <a:r>
              <a:rPr lang="de-DE" altLang="de-DE" sz="2200" dirty="0"/>
              <a:t>Musik hören</a:t>
            </a:r>
          </a:p>
          <a:p>
            <a:pPr lvl="1">
              <a:buClr>
                <a:schemeClr val="tx1"/>
              </a:buClr>
              <a:buFontTx/>
              <a:buChar char="•"/>
            </a:pPr>
            <a:r>
              <a:rPr lang="de-DE" altLang="de-DE" sz="2200" dirty="0"/>
              <a:t>fernsehen</a:t>
            </a:r>
          </a:p>
          <a:p>
            <a:pPr lvl="1">
              <a:buClr>
                <a:schemeClr val="tx1"/>
              </a:buClr>
              <a:buFontTx/>
              <a:buChar char="•"/>
            </a:pPr>
            <a:r>
              <a:rPr lang="de-DE" altLang="de-DE" sz="2200" dirty="0"/>
              <a:t>telefonieren </a:t>
            </a:r>
          </a:p>
          <a:p>
            <a:pPr lvl="1">
              <a:buClr>
                <a:schemeClr val="tx1"/>
              </a:buClr>
              <a:buFontTx/>
              <a:buChar char="•"/>
            </a:pPr>
            <a:r>
              <a:rPr lang="de-DE" altLang="de-DE" sz="2200" dirty="0"/>
              <a:t>chatten</a:t>
            </a:r>
          </a:p>
          <a:p>
            <a:pPr lvl="1">
              <a:buClr>
                <a:schemeClr val="tx1"/>
              </a:buClr>
              <a:buFontTx/>
              <a:buChar char="•"/>
            </a:pPr>
            <a:endParaRPr lang="de-DE" altLang="de-DE" sz="2200" dirty="0"/>
          </a:p>
          <a:p>
            <a:pPr marL="274638" lvl="1" indent="0">
              <a:buClr>
                <a:schemeClr val="tx1"/>
              </a:buClr>
              <a:buNone/>
            </a:pPr>
            <a:r>
              <a:rPr lang="de-DE" altLang="de-DE" sz="2200" b="1" dirty="0"/>
              <a:t>Keine Bücher lesen!</a:t>
            </a:r>
            <a:endParaRPr lang="de-DE" sz="2200" dirty="0"/>
          </a:p>
        </p:txBody>
      </p:sp>
      <p:sp>
        <p:nvSpPr>
          <p:cNvPr id="4" name="Titel 3">
            <a:extLst>
              <a:ext uri="{FF2B5EF4-FFF2-40B4-BE49-F238E27FC236}">
                <a16:creationId xmlns:a16="http://schemas.microsoft.com/office/drawing/2014/main" id="{058BF59E-D65A-5D48-8193-23FBA0F3684D}"/>
              </a:ext>
            </a:extLst>
          </p:cNvPr>
          <p:cNvSpPr>
            <a:spLocks noGrp="1"/>
          </p:cNvSpPr>
          <p:nvPr>
            <p:ph type="title"/>
          </p:nvPr>
        </p:nvSpPr>
        <p:spPr/>
        <p:txBody>
          <a:bodyPr>
            <a:normAutofit fontScale="90000"/>
          </a:bodyPr>
          <a:lstStyle/>
          <a:p>
            <a:r>
              <a:rPr lang="de-DE" sz="2700" b="1" dirty="0">
                <a:latin typeface="+mn-lt"/>
              </a:rPr>
              <a:t>Warum A. nicht liest: Mangelnde Passung zwischen Schule und Lernvoraussetzungen &amp; Interessen des Schülers</a:t>
            </a:r>
            <a:endParaRPr lang="de-DE" dirty="0"/>
          </a:p>
        </p:txBody>
      </p:sp>
    </p:spTree>
    <p:extLst>
      <p:ext uri="{BB962C8B-B14F-4D97-AF65-F5344CB8AC3E}">
        <p14:creationId xmlns:p14="http://schemas.microsoft.com/office/powerpoint/2010/main" val="1913878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2C72848F-7725-4B3A-A68B-3B6EA6CDB1D2}"/>
              </a:ext>
            </a:extLst>
          </p:cNvPr>
          <p:cNvSpPr>
            <a:spLocks noGrp="1"/>
          </p:cNvSpPr>
          <p:nvPr>
            <p:ph type="title"/>
          </p:nvPr>
        </p:nvSpPr>
        <p:spPr>
          <a:xfrm>
            <a:off x="323528" y="10990"/>
            <a:ext cx="7926184" cy="1060287"/>
          </a:xfrm>
        </p:spPr>
        <p:txBody>
          <a:bodyPr/>
          <a:lstStyle/>
          <a:p>
            <a:r>
              <a:rPr lang="de-DE" b="1" dirty="0"/>
              <a:t>Zeit für Fragen und Kommentare</a:t>
            </a:r>
          </a:p>
        </p:txBody>
      </p:sp>
    </p:spTree>
    <p:extLst>
      <p:ext uri="{BB962C8B-B14F-4D97-AF65-F5344CB8AC3E}">
        <p14:creationId xmlns:p14="http://schemas.microsoft.com/office/powerpoint/2010/main" val="3583624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48F9C4D-0D68-4A46-9A55-5F22F6B6C0EC}"/>
              </a:ext>
            </a:extLst>
          </p:cNvPr>
          <p:cNvSpPr>
            <a:spLocks noGrp="1"/>
          </p:cNvSpPr>
          <p:nvPr>
            <p:ph type="body" sz="quarter" idx="13"/>
          </p:nvPr>
        </p:nvSpPr>
        <p:spPr/>
        <p:txBody>
          <a:bodyPr>
            <a:normAutofit/>
          </a:bodyPr>
          <a:lstStyle/>
          <a:p>
            <a:r>
              <a:rPr lang="de-DE" dirty="0"/>
              <a:t> Kennen Sie </a:t>
            </a:r>
            <a:r>
              <a:rPr lang="de-DE" dirty="0" err="1"/>
              <a:t>SuS</a:t>
            </a:r>
            <a:r>
              <a:rPr lang="de-DE" dirty="0"/>
              <a:t> wie A. aus Ihrem Unterricht?</a:t>
            </a:r>
          </a:p>
          <a:p>
            <a:r>
              <a:rPr lang="de-DE" dirty="0"/>
              <a:t> Wie könnten Sie mehr über die Lese- und Mediensozialisation Ihrer </a:t>
            </a:r>
            <a:r>
              <a:rPr lang="de-DE" dirty="0" err="1"/>
              <a:t>SuS</a:t>
            </a:r>
            <a:r>
              <a:rPr lang="de-DE" dirty="0"/>
              <a:t> erfahren? </a:t>
            </a:r>
          </a:p>
          <a:p>
            <a:r>
              <a:rPr lang="de-DE" dirty="0"/>
              <a:t> Was können Sie tun, um auch </a:t>
            </a:r>
            <a:r>
              <a:rPr lang="de-DE" dirty="0" err="1"/>
              <a:t>SuS</a:t>
            </a:r>
            <a:r>
              <a:rPr lang="de-DE" dirty="0"/>
              <a:t> wie A. eine (zweite) Chance zu geben?</a:t>
            </a:r>
          </a:p>
        </p:txBody>
      </p:sp>
      <p:sp>
        <p:nvSpPr>
          <p:cNvPr id="4" name="Titel 3">
            <a:extLst>
              <a:ext uri="{FF2B5EF4-FFF2-40B4-BE49-F238E27FC236}">
                <a16:creationId xmlns:a16="http://schemas.microsoft.com/office/drawing/2014/main" id="{E7200112-A4EE-4D55-95DE-2E9BCB974C4D}"/>
              </a:ext>
            </a:extLst>
          </p:cNvPr>
          <p:cNvSpPr>
            <a:spLocks noGrp="1"/>
          </p:cNvSpPr>
          <p:nvPr>
            <p:ph type="title"/>
          </p:nvPr>
        </p:nvSpPr>
        <p:spPr/>
        <p:txBody>
          <a:bodyPr/>
          <a:lstStyle/>
          <a:p>
            <a:r>
              <a:rPr lang="de-DE" b="1" dirty="0"/>
              <a:t>Aufgabe </a:t>
            </a:r>
          </a:p>
        </p:txBody>
      </p:sp>
    </p:spTree>
    <p:extLst>
      <p:ext uri="{BB962C8B-B14F-4D97-AF65-F5344CB8AC3E}">
        <p14:creationId xmlns:p14="http://schemas.microsoft.com/office/powerpoint/2010/main" val="3831293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586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9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93B2C82A-47BB-0DFE-833C-F0EAD3099C7C}"/>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C201ACD2-5E01-37DF-D9DC-3396EC5807BF}"/>
              </a:ext>
            </a:extLst>
          </p:cNvPr>
          <p:cNvSpPr>
            <a:spLocks noGrp="1"/>
          </p:cNvSpPr>
          <p:nvPr>
            <p:ph type="title"/>
          </p:nvPr>
        </p:nvSpPr>
        <p:spPr>
          <a:xfrm>
            <a:off x="107504" y="10990"/>
            <a:ext cx="8785670" cy="1060287"/>
          </a:xfrm>
        </p:spPr>
        <p:txBody>
          <a:bodyPr>
            <a:normAutofit fontScale="90000"/>
          </a:bodyPr>
          <a:lstStyle/>
          <a:p>
            <a:r>
              <a:rPr lang="de-DE" sz="3100" b="1" dirty="0"/>
              <a:t>Modul 1: Zur Bedeutung von Lese- und </a:t>
            </a:r>
            <a:r>
              <a:rPr lang="de-DE" sz="3100" b="1" dirty="0" err="1"/>
              <a:t>Schreibkompeten-zen</a:t>
            </a:r>
            <a:r>
              <a:rPr lang="de-DE" sz="3100" b="1" dirty="0"/>
              <a:t> für erfolgreiches Lernen – Einführung und Übersicht </a:t>
            </a:r>
            <a:endParaRPr lang="de-DE" dirty="0"/>
          </a:p>
        </p:txBody>
      </p:sp>
    </p:spTree>
    <p:extLst>
      <p:ext uri="{BB962C8B-B14F-4D97-AF65-F5344CB8AC3E}">
        <p14:creationId xmlns:p14="http://schemas.microsoft.com/office/powerpoint/2010/main" val="68156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88264E8C-D87E-4FDE-92A4-605A3295D026}"/>
              </a:ext>
            </a:extLst>
          </p:cNvPr>
          <p:cNvSpPr>
            <a:spLocks noGrp="1"/>
          </p:cNvSpPr>
          <p:nvPr>
            <p:ph type="title"/>
          </p:nvPr>
        </p:nvSpPr>
        <p:spPr>
          <a:xfrm>
            <a:off x="179512" y="2149"/>
            <a:ext cx="8964488" cy="1060287"/>
          </a:xfrm>
        </p:spPr>
        <p:txBody>
          <a:bodyPr>
            <a:normAutofit fontScale="90000"/>
          </a:bodyPr>
          <a:lstStyle/>
          <a:p>
            <a:r>
              <a:rPr lang="de-DE" sz="2400" b="1" dirty="0"/>
              <a:t>Modul 2.1: Wie kann die Lesesozialisation von Kindern und Jugendlichen gelingen? Die eigene Lesebiografie (als Lehrkraft) schreiben und reflektieren. </a:t>
            </a:r>
            <a:endParaRPr lang="de-DE" sz="2000" b="1" dirty="0"/>
          </a:p>
        </p:txBody>
      </p:sp>
    </p:spTree>
    <p:extLst>
      <p:ext uri="{BB962C8B-B14F-4D97-AF65-F5344CB8AC3E}">
        <p14:creationId xmlns:p14="http://schemas.microsoft.com/office/powerpoint/2010/main" val="86131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Warum ist sie auch für Lehrkräfte wichtig?</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r>
              <a:rPr lang="de-DE" b="1" dirty="0"/>
              <a:t>Selbstreflexion der eigenen Lesebiografie</a:t>
            </a:r>
          </a:p>
        </p:txBody>
      </p:sp>
    </p:spTree>
    <p:extLst>
      <p:ext uri="{BB962C8B-B14F-4D97-AF65-F5344CB8AC3E}">
        <p14:creationId xmlns:p14="http://schemas.microsoft.com/office/powerpoint/2010/main" val="301036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8624C6DA-C93E-45BB-BF7D-1437F9A5237D}"/>
              </a:ext>
            </a:extLst>
          </p:cNvPr>
          <p:cNvSpPr>
            <a:spLocks noGrp="1"/>
          </p:cNvSpPr>
          <p:nvPr>
            <p:ph type="body" sz="quarter" idx="13"/>
          </p:nvPr>
        </p:nvSpPr>
        <p:spPr/>
        <p:txBody>
          <a:bodyPr>
            <a:normAutofit/>
          </a:bodyPr>
          <a:lstStyle/>
          <a:p>
            <a:pPr marL="0" indent="0">
              <a:spcAft>
                <a:spcPts val="600"/>
              </a:spcAft>
              <a:buClr>
                <a:srgbClr val="000000"/>
              </a:buClr>
              <a:buNone/>
            </a:pPr>
            <a:r>
              <a:rPr lang="de-DE" altLang="de-DE" dirty="0">
                <a:solidFill>
                  <a:srgbClr val="000000"/>
                </a:solidFill>
              </a:rPr>
              <a:t>Aus der </a:t>
            </a:r>
            <a:r>
              <a:rPr lang="de-DE" altLang="de-DE" b="1" dirty="0">
                <a:solidFill>
                  <a:srgbClr val="000000"/>
                </a:solidFill>
              </a:rPr>
              <a:t>Etymologie</a:t>
            </a:r>
            <a:r>
              <a:rPr lang="de-DE" altLang="de-DE" dirty="0">
                <a:solidFill>
                  <a:srgbClr val="000000"/>
                </a:solidFill>
              </a:rPr>
              <a:t>: </a:t>
            </a:r>
          </a:p>
          <a:p>
            <a:pPr marL="0" indent="0">
              <a:spcAft>
                <a:spcPts val="600"/>
              </a:spcAft>
              <a:buClr>
                <a:srgbClr val="000000"/>
              </a:buClr>
              <a:buNone/>
            </a:pPr>
            <a:r>
              <a:rPr lang="de-DE" altLang="de-DE" i="1" dirty="0">
                <a:solidFill>
                  <a:srgbClr val="000000"/>
                </a:solidFill>
              </a:rPr>
              <a:t>Bio[s]</a:t>
            </a:r>
            <a:r>
              <a:rPr lang="de-DE" altLang="de-DE" dirty="0">
                <a:solidFill>
                  <a:srgbClr val="000000"/>
                </a:solidFill>
              </a:rPr>
              <a:t> (</a:t>
            </a:r>
            <a:r>
              <a:rPr lang="de-DE" altLang="de-DE" dirty="0" err="1">
                <a:solidFill>
                  <a:srgbClr val="000000"/>
                </a:solidFill>
              </a:rPr>
              <a:t>griech</a:t>
            </a:r>
            <a:r>
              <a:rPr lang="de-DE" altLang="de-DE" dirty="0">
                <a:solidFill>
                  <a:srgbClr val="000000"/>
                </a:solidFill>
              </a:rPr>
              <a:t>.) = das Leben; </a:t>
            </a:r>
          </a:p>
          <a:p>
            <a:pPr marL="0" indent="0">
              <a:spcAft>
                <a:spcPts val="600"/>
              </a:spcAft>
              <a:buClr>
                <a:srgbClr val="000000"/>
              </a:buClr>
              <a:buNone/>
            </a:pPr>
            <a:r>
              <a:rPr lang="de-DE" altLang="de-DE" i="1" dirty="0" err="1">
                <a:solidFill>
                  <a:srgbClr val="000000"/>
                </a:solidFill>
              </a:rPr>
              <a:t>graphein</a:t>
            </a:r>
            <a:r>
              <a:rPr lang="de-DE" altLang="de-DE" dirty="0">
                <a:solidFill>
                  <a:srgbClr val="000000"/>
                </a:solidFill>
              </a:rPr>
              <a:t> (</a:t>
            </a:r>
            <a:r>
              <a:rPr lang="de-DE" altLang="de-DE" dirty="0" err="1">
                <a:solidFill>
                  <a:srgbClr val="000000"/>
                </a:solidFill>
              </a:rPr>
              <a:t>griech</a:t>
            </a:r>
            <a:r>
              <a:rPr lang="de-DE" altLang="de-DE" dirty="0">
                <a:solidFill>
                  <a:srgbClr val="000000"/>
                </a:solidFill>
              </a:rPr>
              <a:t>.) = schreiben </a:t>
            </a:r>
          </a:p>
          <a:p>
            <a:pPr>
              <a:spcAft>
                <a:spcPts val="600"/>
              </a:spcAft>
              <a:buClr>
                <a:srgbClr val="000000"/>
              </a:buClr>
              <a:buFont typeface="Wingdings" pitchFamily="2" charset="2"/>
              <a:buChar char="à"/>
            </a:pPr>
            <a:r>
              <a:rPr lang="de-DE" altLang="de-DE" b="1" dirty="0">
                <a:solidFill>
                  <a:srgbClr val="C00000"/>
                </a:solidFill>
              </a:rPr>
              <a:t> Biographie </a:t>
            </a:r>
            <a:r>
              <a:rPr lang="de-DE" altLang="de-DE" dirty="0">
                <a:solidFill>
                  <a:srgbClr val="000000"/>
                </a:solidFill>
              </a:rPr>
              <a:t>= Lebensbeschreibung, -geschichte </a:t>
            </a:r>
          </a:p>
          <a:p>
            <a:pPr>
              <a:spcAft>
                <a:spcPts val="600"/>
              </a:spcAft>
              <a:buClr>
                <a:srgbClr val="000000"/>
              </a:buClr>
              <a:buFont typeface="Wingdings" pitchFamily="2" charset="2"/>
              <a:buChar char="à"/>
            </a:pPr>
            <a:r>
              <a:rPr lang="de-DE" altLang="de-DE" dirty="0">
                <a:solidFill>
                  <a:srgbClr val="000000"/>
                </a:solidFill>
              </a:rPr>
              <a:t>„</a:t>
            </a:r>
            <a:r>
              <a:rPr lang="de-DE" altLang="de-DE" b="1" dirty="0">
                <a:solidFill>
                  <a:srgbClr val="C00000"/>
                </a:solidFill>
              </a:rPr>
              <a:t>Das Leben schreiben</a:t>
            </a:r>
            <a:r>
              <a:rPr lang="de-DE" altLang="de-DE" dirty="0">
                <a:solidFill>
                  <a:srgbClr val="000000"/>
                </a:solidFill>
              </a:rPr>
              <a:t>“ = das Leben (einer Person) mit Bedeutung versehen, deuten</a:t>
            </a:r>
          </a:p>
          <a:p>
            <a:pPr>
              <a:spcAft>
                <a:spcPts val="600"/>
              </a:spcAft>
              <a:buClr>
                <a:srgbClr val="000000"/>
              </a:buClr>
              <a:buFont typeface="Wingdings" pitchFamily="2" charset="2"/>
              <a:buChar char="à"/>
            </a:pPr>
            <a:endParaRPr lang="de-DE" altLang="de-DE" dirty="0">
              <a:solidFill>
                <a:srgbClr val="000000"/>
              </a:solidFill>
            </a:endParaRPr>
          </a:p>
          <a:p>
            <a:pPr>
              <a:buBlip>
                <a:blip r:embed="rId2"/>
              </a:buBlip>
            </a:pPr>
            <a:endParaRPr lang="de-DE" dirty="0"/>
          </a:p>
        </p:txBody>
      </p:sp>
      <p:sp>
        <p:nvSpPr>
          <p:cNvPr id="4" name="Titel 3">
            <a:extLst>
              <a:ext uri="{FF2B5EF4-FFF2-40B4-BE49-F238E27FC236}">
                <a16:creationId xmlns:a16="http://schemas.microsoft.com/office/drawing/2014/main" id="{0D6C6DC8-2D5A-481E-91B1-01774E631CB7}"/>
              </a:ext>
            </a:extLst>
          </p:cNvPr>
          <p:cNvSpPr>
            <a:spLocks noGrp="1"/>
          </p:cNvSpPr>
          <p:nvPr>
            <p:ph type="title"/>
          </p:nvPr>
        </p:nvSpPr>
        <p:spPr/>
        <p:txBody>
          <a:bodyPr>
            <a:normAutofit fontScale="90000"/>
          </a:bodyPr>
          <a:lstStyle/>
          <a:p>
            <a:br>
              <a:rPr lang="de-DE" b="1" dirty="0"/>
            </a:br>
            <a:r>
              <a:rPr lang="de-DE" sz="3600" b="1" dirty="0"/>
              <a:t>Was ist eine Lesebiografie?</a:t>
            </a:r>
            <a:br>
              <a:rPr lang="de-DE" sz="3600" b="1" dirty="0">
                <a:solidFill>
                  <a:srgbClr val="002060"/>
                </a:solidFill>
              </a:rPr>
            </a:br>
            <a:endParaRPr lang="de-DE" sz="3600" dirty="0"/>
          </a:p>
        </p:txBody>
      </p:sp>
    </p:spTree>
    <p:extLst>
      <p:ext uri="{BB962C8B-B14F-4D97-AF65-F5344CB8AC3E}">
        <p14:creationId xmlns:p14="http://schemas.microsoft.com/office/powerpoint/2010/main" val="369788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8624C6DA-C93E-45BB-BF7D-1437F9A5237D}"/>
              </a:ext>
            </a:extLst>
          </p:cNvPr>
          <p:cNvSpPr>
            <a:spLocks noGrp="1"/>
          </p:cNvSpPr>
          <p:nvPr>
            <p:ph type="body" sz="quarter" idx="13"/>
          </p:nvPr>
        </p:nvSpPr>
        <p:spPr/>
        <p:txBody>
          <a:bodyPr>
            <a:normAutofit fontScale="92500"/>
          </a:bodyPr>
          <a:lstStyle/>
          <a:p>
            <a:pPr marL="0" indent="0">
              <a:spcBef>
                <a:spcPts val="0"/>
              </a:spcBef>
              <a:spcAft>
                <a:spcPts val="600"/>
              </a:spcAft>
              <a:buClr>
                <a:srgbClr val="000000"/>
              </a:buClr>
              <a:buNone/>
            </a:pPr>
            <a:r>
              <a:rPr lang="de-DE" altLang="de-DE" dirty="0">
                <a:solidFill>
                  <a:srgbClr val="000000"/>
                </a:solidFill>
              </a:rPr>
              <a:t>Eine Lesebiografie (Medienbiografie) antwortet auf die Frage:</a:t>
            </a:r>
            <a:endParaRPr lang="de-DE" altLang="de-DE" b="1" dirty="0">
              <a:solidFill>
                <a:srgbClr val="000000"/>
              </a:solidFill>
            </a:endParaRPr>
          </a:p>
          <a:p>
            <a:pPr marL="0" indent="0">
              <a:spcBef>
                <a:spcPts val="0"/>
              </a:spcBef>
              <a:spcAft>
                <a:spcPts val="600"/>
              </a:spcAft>
              <a:buClr>
                <a:srgbClr val="000000"/>
              </a:buClr>
              <a:buNone/>
            </a:pPr>
            <a:r>
              <a:rPr lang="de-DE" altLang="de-DE" b="1" dirty="0">
                <a:solidFill>
                  <a:srgbClr val="C00000"/>
                </a:solidFill>
              </a:rPr>
              <a:t>Welche Bedeutung hat das Lesen </a:t>
            </a:r>
            <a:r>
              <a:rPr lang="de-DE" altLang="de-DE" dirty="0">
                <a:solidFill>
                  <a:srgbClr val="C00000"/>
                </a:solidFill>
              </a:rPr>
              <a:t>(haben Medien) </a:t>
            </a:r>
            <a:r>
              <a:rPr lang="de-DE" altLang="de-DE" b="1" dirty="0">
                <a:solidFill>
                  <a:srgbClr val="C00000"/>
                </a:solidFill>
              </a:rPr>
              <a:t>in meinem Leben? </a:t>
            </a:r>
          </a:p>
          <a:p>
            <a:pPr marL="0" indent="0">
              <a:spcBef>
                <a:spcPts val="0"/>
              </a:spcBef>
              <a:spcAft>
                <a:spcPts val="600"/>
              </a:spcAft>
              <a:buClr>
                <a:srgbClr val="000000"/>
              </a:buClr>
              <a:buNone/>
            </a:pPr>
            <a:endParaRPr lang="de-DE" altLang="de-DE" b="1" dirty="0">
              <a:solidFill>
                <a:srgbClr val="C00000"/>
              </a:solidFill>
            </a:endParaRPr>
          </a:p>
          <a:p>
            <a:pPr marL="0" indent="0">
              <a:spcBef>
                <a:spcPts val="0"/>
              </a:spcBef>
              <a:spcAft>
                <a:spcPts val="600"/>
              </a:spcAft>
              <a:buClr>
                <a:srgbClr val="000000"/>
              </a:buClr>
              <a:buNone/>
            </a:pPr>
            <a:r>
              <a:rPr lang="de-DE" altLang="de-DE" dirty="0">
                <a:solidFill>
                  <a:srgbClr val="000000"/>
                </a:solidFill>
              </a:rPr>
              <a:t>Diese Frage zielt auf die </a:t>
            </a:r>
            <a:r>
              <a:rPr lang="de-DE" altLang="de-DE" b="1" dirty="0">
                <a:solidFill>
                  <a:srgbClr val="000000"/>
                </a:solidFill>
              </a:rPr>
              <a:t>subjektive Bedeutung </a:t>
            </a:r>
            <a:r>
              <a:rPr lang="de-DE" altLang="de-DE" dirty="0">
                <a:solidFill>
                  <a:srgbClr val="000000"/>
                </a:solidFill>
              </a:rPr>
              <a:t>bzw. auf subjektiv bedeutsame Funktionen von Lektüre oder Mediennutzung im jeweiligen Lebenskontext.</a:t>
            </a:r>
          </a:p>
          <a:p>
            <a:pPr marL="0" indent="0">
              <a:spcAft>
                <a:spcPts val="600"/>
              </a:spcAft>
              <a:buClr>
                <a:srgbClr val="000000"/>
              </a:buClr>
              <a:buNone/>
            </a:pPr>
            <a:endParaRPr lang="de-DE" altLang="de-DE" dirty="0">
              <a:solidFill>
                <a:srgbClr val="000000"/>
              </a:solidFill>
            </a:endParaRPr>
          </a:p>
          <a:p>
            <a:pPr>
              <a:buBlip>
                <a:blip r:embed="rId2"/>
              </a:buBlip>
            </a:pPr>
            <a:endParaRPr lang="de-DE" dirty="0"/>
          </a:p>
        </p:txBody>
      </p:sp>
      <p:sp>
        <p:nvSpPr>
          <p:cNvPr id="4" name="Titel 3">
            <a:extLst>
              <a:ext uri="{FF2B5EF4-FFF2-40B4-BE49-F238E27FC236}">
                <a16:creationId xmlns:a16="http://schemas.microsoft.com/office/drawing/2014/main" id="{0D6C6DC8-2D5A-481E-91B1-01774E631CB7}"/>
              </a:ext>
            </a:extLst>
          </p:cNvPr>
          <p:cNvSpPr>
            <a:spLocks noGrp="1"/>
          </p:cNvSpPr>
          <p:nvPr>
            <p:ph type="title"/>
          </p:nvPr>
        </p:nvSpPr>
        <p:spPr/>
        <p:txBody>
          <a:bodyPr>
            <a:normAutofit fontScale="90000"/>
          </a:bodyPr>
          <a:lstStyle/>
          <a:p>
            <a:br>
              <a:rPr lang="de-DE" b="1" dirty="0"/>
            </a:br>
            <a:r>
              <a:rPr lang="de-DE" sz="3600" b="1" dirty="0"/>
              <a:t>Was ist eine Lesebiografie?</a:t>
            </a:r>
            <a:br>
              <a:rPr lang="de-DE" sz="3600" b="1" dirty="0">
                <a:solidFill>
                  <a:srgbClr val="002060"/>
                </a:solidFill>
              </a:rPr>
            </a:br>
            <a:endParaRPr lang="de-DE" sz="3600" dirty="0"/>
          </a:p>
        </p:txBody>
      </p:sp>
    </p:spTree>
    <p:extLst>
      <p:ext uri="{BB962C8B-B14F-4D97-AF65-F5344CB8AC3E}">
        <p14:creationId xmlns:p14="http://schemas.microsoft.com/office/powerpoint/2010/main" val="142094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25B6C2-1F15-8640-B1D6-6AD040B0D700}"/>
              </a:ext>
            </a:extLst>
          </p:cNvPr>
          <p:cNvSpPr>
            <a:spLocks noGrp="1"/>
          </p:cNvSpPr>
          <p:nvPr>
            <p:ph type="body" sz="quarter" idx="13"/>
          </p:nvPr>
        </p:nvSpPr>
        <p:spPr/>
        <p:txBody>
          <a:bodyPr>
            <a:normAutofit fontScale="85000" lnSpcReduction="10000"/>
          </a:bodyPr>
          <a:lstStyle/>
          <a:p>
            <a:r>
              <a:rPr lang="de-DE" dirty="0"/>
              <a:t>Jede Lesegeschichte ist (hochkulturellen) Normen und historischen Veränderungen unterworfen. </a:t>
            </a:r>
          </a:p>
          <a:p>
            <a:r>
              <a:rPr lang="de-DE" dirty="0"/>
              <a:t>Die Reflexion der eigenen Lesebiografie schützt davor, eigene Prägungen </a:t>
            </a:r>
            <a:r>
              <a:rPr lang="de-DE" i="1" dirty="0"/>
              <a:t>unreflektiert </a:t>
            </a:r>
            <a:r>
              <a:rPr lang="de-DE" dirty="0"/>
              <a:t>als Erwartungen an andere (z.B. die eigenen </a:t>
            </a:r>
            <a:r>
              <a:rPr lang="de-DE" dirty="0" err="1"/>
              <a:t>SuS</a:t>
            </a:r>
            <a:r>
              <a:rPr lang="de-DE" dirty="0"/>
              <a:t>) heranzutragen.</a:t>
            </a:r>
          </a:p>
          <a:p>
            <a:r>
              <a:rPr lang="de-DE" dirty="0"/>
              <a:t>Die Reflexion der eigenen Lesebiografie ermöglicht eine bessere Wahrnehmung der Andersartigkeit des Lesens der Schülerinnen und Schüler. </a:t>
            </a:r>
          </a:p>
          <a:p>
            <a:r>
              <a:rPr lang="de-DE" dirty="0"/>
              <a:t>Weitere Argumente in Garbe, Philipp &amp; </a:t>
            </a:r>
            <a:r>
              <a:rPr lang="de-DE" dirty="0" err="1"/>
              <a:t>Ohlsen</a:t>
            </a:r>
            <a:r>
              <a:rPr lang="de-DE" dirty="0"/>
              <a:t> 2009, S. 220 f.</a:t>
            </a:r>
          </a:p>
        </p:txBody>
      </p:sp>
      <p:sp>
        <p:nvSpPr>
          <p:cNvPr id="3" name="Titel 2">
            <a:extLst>
              <a:ext uri="{FF2B5EF4-FFF2-40B4-BE49-F238E27FC236}">
                <a16:creationId xmlns:a16="http://schemas.microsoft.com/office/drawing/2014/main" id="{6A9BE221-3721-E749-A374-BEED93645A87}"/>
              </a:ext>
            </a:extLst>
          </p:cNvPr>
          <p:cNvSpPr>
            <a:spLocks noGrp="1"/>
          </p:cNvSpPr>
          <p:nvPr>
            <p:ph type="title"/>
          </p:nvPr>
        </p:nvSpPr>
        <p:spPr/>
        <p:txBody>
          <a:bodyPr>
            <a:normAutofit fontScale="90000"/>
          </a:bodyPr>
          <a:lstStyle/>
          <a:p>
            <a:r>
              <a:rPr lang="de-DE" b="1" dirty="0"/>
              <a:t>Warum sollten sich Lehrkräfte mit ihrer eigenen Lesebiografie beschäftigen?</a:t>
            </a:r>
          </a:p>
        </p:txBody>
      </p:sp>
    </p:spTree>
    <p:extLst>
      <p:ext uri="{BB962C8B-B14F-4D97-AF65-F5344CB8AC3E}">
        <p14:creationId xmlns:p14="http://schemas.microsoft.com/office/powerpoint/2010/main" val="120472671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3481</Words>
  <Application>Microsoft Macintosh PowerPoint</Application>
  <PresentationFormat>Bildschirmpräsentation (4:3)</PresentationFormat>
  <Paragraphs>265</Paragraphs>
  <Slides>39</Slides>
  <Notes>15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Avenir Next</vt:lpstr>
      <vt:lpstr>Calibri</vt:lpstr>
      <vt:lpstr>HelveticaNeueLT Com 45 Lt</vt:lpstr>
      <vt:lpstr>Times New Roman</vt:lpstr>
      <vt:lpstr>Tw Cen MT</vt:lpstr>
      <vt:lpstr>Wingdings</vt:lpstr>
      <vt:lpstr>Larissa</vt:lpstr>
      <vt:lpstr> Modul 1, Block 2: Wie kann die Lesesozialisation von Kindern und Jugendlichen gelingen? Die eigene Lese-biografie (als Lehrkraft) schreiben und reflektieren  </vt:lpstr>
      <vt:lpstr>PowerPoint-Präsentation</vt:lpstr>
      <vt:lpstr>PowerPoint-Präsentation</vt:lpstr>
      <vt:lpstr>Modul 1: Zur Bedeutung von Lese- und Schreibkompeten-zen für erfolgreiches Lernen – Einführung und Übersicht </vt:lpstr>
      <vt:lpstr>Modul 2.1: Wie kann die Lesesozialisation von Kindern und Jugendlichen gelingen? Die eigene Lesebiografie (als Lehrkraft) schreiben und reflektieren. </vt:lpstr>
      <vt:lpstr>Selbstreflexion der eigenen Lesebiografie</vt:lpstr>
      <vt:lpstr> Was ist eine Lesebiografie? </vt:lpstr>
      <vt:lpstr> Was ist eine Lesebiografie? </vt:lpstr>
      <vt:lpstr>Warum sollten sich Lehrkräfte mit ihrer eigenen Lesebiografie beschäftigen?</vt:lpstr>
      <vt:lpstr>Aufgabe in Partnerarbeit</vt:lpstr>
      <vt:lpstr>Aufgabe in Partnerarbeit</vt:lpstr>
      <vt:lpstr>Sammlung von Beobachtungen im Plenum</vt:lpstr>
      <vt:lpstr>Erkenntnisse der Lesebiografie-Forschung</vt:lpstr>
      <vt:lpstr>Erkenntnisbasis der Lesebiografie-Forschung</vt:lpstr>
      <vt:lpstr>Auswertung von Lesebiografien als (qualitative) rekonstruktive Fallanalyse</vt:lpstr>
      <vt:lpstr>Auswertung von Lesebiografien als (qualitative) rekonstruktive Fallanalyse – vier Schritte</vt:lpstr>
      <vt:lpstr>Ein Modell gelingender Lesesozialisation aus der Lesebiografieforschung (nach W. Graf u.a.)</vt:lpstr>
      <vt:lpstr>Erkenntnisse der Lesebiografie-Forschung</vt:lpstr>
      <vt:lpstr>Die Lesemodi als Zielkategorien der Lesesozialisation</vt:lpstr>
      <vt:lpstr>Sieben Modi der (literarischen) Rezeptionskompetenz nach Graf 2004</vt:lpstr>
      <vt:lpstr>Sieben Modi der (literarischen) Rezeptionskompetenz nach Graf 2004</vt:lpstr>
      <vt:lpstr>Sieben Modi der (literarischen) Rezeptionskompetenz nach Graf 2004</vt:lpstr>
      <vt:lpstr>Sieben Modi der (literarischen) Rezeptionskompetenz nach Graf 2004</vt:lpstr>
      <vt:lpstr>Sieben Modi der (literarischen) Rezeptionskompetenz nach Graf 2004</vt:lpstr>
      <vt:lpstr>Zeit für Fragen und Kommentare</vt:lpstr>
      <vt:lpstr>PowerPoint-Präsentation</vt:lpstr>
      <vt:lpstr>PowerPoint-Präsentation</vt:lpstr>
      <vt:lpstr>Wenn Lesesozialisation nicht gelingt</vt:lpstr>
      <vt:lpstr>Lesesozialisation in schriftfernen Lebenswelten</vt:lpstr>
      <vt:lpstr>Allgemeine Informationen</vt:lpstr>
      <vt:lpstr>Datenerhebung und - auswertung</vt:lpstr>
      <vt:lpstr>Fallbeispiel A.: Männlicher Jugendlicher (18 J.) mit Migrationshintergrund  - ein „Nicht-Leser“</vt:lpstr>
      <vt:lpstr>Warum A. nicht liest: mangelnde Passung zwischen Schule und Lernvoraussetzungen des Schülers</vt:lpstr>
      <vt:lpstr>Das Fallbeispiel </vt:lpstr>
      <vt:lpstr>Warum A. nicht liest: Mangelnde Passung zwischen Schule und Lernvoraussetzungen &amp; Interessen des Schülers</vt:lpstr>
      <vt:lpstr>Zeit für Fragen und Kommentare</vt:lpstr>
      <vt:lpstr>Aufgabe </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160</cp:revision>
  <cp:lastPrinted>2018-08-17T13:39:57Z</cp:lastPrinted>
  <dcterms:created xsi:type="dcterms:W3CDTF">2016-11-02T10:00:14Z</dcterms:created>
  <dcterms:modified xsi:type="dcterms:W3CDTF">2022-09-09T15:00:09Z</dcterms:modified>
</cp:coreProperties>
</file>