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heme/themeOverride1.xml" ContentType="application/vnd.openxmlformats-officedocument.themeOverride+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0" r:id="rId2"/>
    <p:sldId id="382" r:id="rId3"/>
    <p:sldId id="385" r:id="rId4"/>
    <p:sldId id="362" r:id="rId5"/>
    <p:sldId id="380" r:id="rId6"/>
    <p:sldId id="383" r:id="rId7"/>
    <p:sldId id="460" r:id="rId8"/>
    <p:sldId id="461" r:id="rId9"/>
    <p:sldId id="472" r:id="rId10"/>
    <p:sldId id="473" r:id="rId11"/>
    <p:sldId id="474" r:id="rId12"/>
    <p:sldId id="462" r:id="rId13"/>
    <p:sldId id="368" r:id="rId14"/>
    <p:sldId id="463" r:id="rId15"/>
    <p:sldId id="464" r:id="rId16"/>
    <p:sldId id="465" r:id="rId17"/>
    <p:sldId id="466" r:id="rId18"/>
    <p:sldId id="467" r:id="rId19"/>
    <p:sldId id="468" r:id="rId20"/>
    <p:sldId id="469" r:id="rId21"/>
    <p:sldId id="470" r:id="rId22"/>
    <p:sldId id="471" r:id="rId23"/>
    <p:sldId id="402" r:id="rId24"/>
    <p:sldId id="365" r:id="rId2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9E1"/>
    <a:srgbClr val="D1C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72340" autoAdjust="0"/>
  </p:normalViewPr>
  <p:slideViewPr>
    <p:cSldViewPr>
      <p:cViewPr varScale="1">
        <p:scale>
          <a:sx n="76" d="100"/>
          <a:sy n="76" d="100"/>
        </p:scale>
        <p:origin x="258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6.png"/></Relationships>
</file>

<file path=ppt/diagrams/_rels/drawing1.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01BB95-785F-4BB2-9849-B3FCA0756ED1}" type="doc">
      <dgm:prSet loTypeId="urn:microsoft.com/office/officeart/2008/layout/VerticalCurvedList" loCatId="list" qsTypeId="urn:microsoft.com/office/officeart/2005/8/quickstyle/simple1" qsCatId="simple" csTypeId="urn:microsoft.com/office/officeart/2005/8/colors/accent5_5" csCatId="accent5" phldr="1"/>
      <dgm:spPr/>
      <dgm:t>
        <a:bodyPr/>
        <a:lstStyle/>
        <a:p>
          <a:endParaRPr lang="de-DE"/>
        </a:p>
      </dgm:t>
    </dgm:pt>
    <dgm:pt modelId="{87B74E2B-AA19-4F2B-9DC1-9AD7042F5B90}">
      <dgm:prSet phldrT="[Text]"/>
      <dgm:spPr/>
      <dgm:t>
        <a:bodyPr/>
        <a:lstStyle/>
        <a:p>
          <a:r>
            <a:rPr lang="de-DE" b="1" dirty="0"/>
            <a:t>Die </a:t>
          </a:r>
          <a:r>
            <a:rPr lang="de-DE" b="1" dirty="0" err="1"/>
            <a:t>BaCuLit</a:t>
          </a:r>
          <a:r>
            <a:rPr lang="de-DE" b="1" dirty="0"/>
            <a:t>-Prinzipien einer professionellen Lehrkräfte-Fortbildung</a:t>
          </a:r>
        </a:p>
      </dgm:t>
    </dgm:pt>
    <dgm:pt modelId="{30E5145F-4D9F-4514-9B4C-C9FD8CDC14FE}" type="parTrans" cxnId="{ED8F1CB5-3C42-45A1-8494-BDD611536F72}">
      <dgm:prSet/>
      <dgm:spPr/>
      <dgm:t>
        <a:bodyPr/>
        <a:lstStyle/>
        <a:p>
          <a:endParaRPr lang="de-DE"/>
        </a:p>
      </dgm:t>
    </dgm:pt>
    <dgm:pt modelId="{100767C9-D4BC-48B5-A94D-CF6AECEF43E0}" type="sibTrans" cxnId="{ED8F1CB5-3C42-45A1-8494-BDD611536F72}">
      <dgm:prSet/>
      <dgm:spPr/>
      <dgm:t>
        <a:bodyPr/>
        <a:lstStyle/>
        <a:p>
          <a:endParaRPr lang="de-DE"/>
        </a:p>
      </dgm:t>
    </dgm:pt>
    <dgm:pt modelId="{51A52C53-FF4E-4301-AEFE-EB6CF0CCEA85}">
      <dgm:prSet phldrT="[Text]"/>
      <dgm:spPr/>
      <dgm:t>
        <a:bodyPr/>
        <a:lstStyle/>
        <a:p>
          <a:r>
            <a:rPr lang="de-DE" b="1" dirty="0"/>
            <a:t>Die Kursinhalte des </a:t>
          </a:r>
          <a:r>
            <a:rPr lang="de-DE" b="1" dirty="0" err="1"/>
            <a:t>BaCuLit</a:t>
          </a:r>
          <a:r>
            <a:rPr lang="de-DE" b="1" dirty="0"/>
            <a:t>-Curriculums</a:t>
          </a:r>
        </a:p>
      </dgm:t>
    </dgm:pt>
    <dgm:pt modelId="{5B74963F-CA78-4949-A1F7-9983D65C3D1F}" type="parTrans" cxnId="{4974428E-20E5-49B8-92E8-B704D5EE32D6}">
      <dgm:prSet/>
      <dgm:spPr/>
      <dgm:t>
        <a:bodyPr/>
        <a:lstStyle/>
        <a:p>
          <a:endParaRPr lang="de-DE"/>
        </a:p>
      </dgm:t>
    </dgm:pt>
    <dgm:pt modelId="{EB228DD4-B8A4-437C-8D53-B27B3A7877FF}" type="sibTrans" cxnId="{4974428E-20E5-49B8-92E8-B704D5EE32D6}">
      <dgm:prSet/>
      <dgm:spPr/>
      <dgm:t>
        <a:bodyPr/>
        <a:lstStyle/>
        <a:p>
          <a:endParaRPr lang="de-DE"/>
        </a:p>
      </dgm:t>
    </dgm:pt>
    <dgm:pt modelId="{C9421C1C-85DA-46AB-B510-DA53D1044BA9}">
      <dgm:prSet phldrT="[Text]"/>
      <dgm:spPr/>
      <dgm:t>
        <a:bodyPr/>
        <a:lstStyle/>
        <a:p>
          <a:r>
            <a:rPr lang="de-DE" b="1" dirty="0"/>
            <a:t>Arbeitsmethoden im </a:t>
          </a:r>
          <a:r>
            <a:rPr lang="de-DE" b="1" dirty="0" err="1"/>
            <a:t>BaCuLit</a:t>
          </a:r>
          <a:r>
            <a:rPr lang="de-DE" b="1" dirty="0"/>
            <a:t>-Kurs</a:t>
          </a:r>
        </a:p>
      </dgm:t>
    </dgm:pt>
    <dgm:pt modelId="{C735BC86-1B35-4466-A3A0-CD90F12EA4BE}" type="parTrans" cxnId="{CBC0267B-09A4-4715-88B9-244C255F7B3F}">
      <dgm:prSet/>
      <dgm:spPr/>
      <dgm:t>
        <a:bodyPr/>
        <a:lstStyle/>
        <a:p>
          <a:endParaRPr lang="de-DE"/>
        </a:p>
      </dgm:t>
    </dgm:pt>
    <dgm:pt modelId="{9EC4009C-EFC7-4A20-93FC-468712539C9C}" type="sibTrans" cxnId="{CBC0267B-09A4-4715-88B9-244C255F7B3F}">
      <dgm:prSet/>
      <dgm:spPr/>
      <dgm:t>
        <a:bodyPr/>
        <a:lstStyle/>
        <a:p>
          <a:endParaRPr lang="de-DE"/>
        </a:p>
      </dgm:t>
    </dgm:pt>
    <dgm:pt modelId="{3B28CE75-C7FD-41CD-8C90-3C2A5F95C3CE}">
      <dgm:prSet phldrT="[Text]"/>
      <dgm:spPr/>
      <dgm:t>
        <a:bodyPr/>
        <a:lstStyle/>
        <a:p>
          <a:r>
            <a:rPr lang="de-DE" b="1" dirty="0"/>
            <a:t>Zur Wirksamkeit von Lehrkräfte-Fortbildungen</a:t>
          </a:r>
        </a:p>
      </dgm:t>
    </dgm:pt>
    <dgm:pt modelId="{5D22DC4E-418F-4115-BDE0-996F5AD96A4A}" type="sibTrans" cxnId="{9009718E-8A76-442B-87D0-66A289920190}">
      <dgm:prSet/>
      <dgm:spPr/>
      <dgm:t>
        <a:bodyPr/>
        <a:lstStyle/>
        <a:p>
          <a:endParaRPr lang="de-DE"/>
        </a:p>
      </dgm:t>
    </dgm:pt>
    <dgm:pt modelId="{CD5BAFB8-0B41-4652-99E1-32025F752BB9}" type="parTrans" cxnId="{9009718E-8A76-442B-87D0-66A289920190}">
      <dgm:prSet/>
      <dgm:spPr/>
      <dgm:t>
        <a:bodyPr/>
        <a:lstStyle/>
        <a:p>
          <a:endParaRPr lang="de-DE"/>
        </a:p>
      </dgm:t>
    </dgm:pt>
    <dgm:pt modelId="{CF2AC5F0-1C57-4174-9252-8EBAC59BD9F6}" type="pres">
      <dgm:prSet presAssocID="{C901BB95-785F-4BB2-9849-B3FCA0756ED1}" presName="Name0" presStyleCnt="0">
        <dgm:presLayoutVars>
          <dgm:chMax val="7"/>
          <dgm:chPref val="7"/>
          <dgm:dir/>
        </dgm:presLayoutVars>
      </dgm:prSet>
      <dgm:spPr/>
    </dgm:pt>
    <dgm:pt modelId="{5E2A32DB-7EC0-434C-B2EB-CBCF16523135}" type="pres">
      <dgm:prSet presAssocID="{C901BB95-785F-4BB2-9849-B3FCA0756ED1}" presName="Name1" presStyleCnt="0"/>
      <dgm:spPr/>
    </dgm:pt>
    <dgm:pt modelId="{F819871A-E79B-4D14-9C88-39A88309526D}" type="pres">
      <dgm:prSet presAssocID="{C901BB95-785F-4BB2-9849-B3FCA0756ED1}" presName="cycle" presStyleCnt="0"/>
      <dgm:spPr/>
    </dgm:pt>
    <dgm:pt modelId="{F8B2D8D5-1677-4862-9508-BCC29A761CDD}" type="pres">
      <dgm:prSet presAssocID="{C901BB95-785F-4BB2-9849-B3FCA0756ED1}" presName="srcNode" presStyleLbl="node1" presStyleIdx="0" presStyleCnt="4"/>
      <dgm:spPr/>
    </dgm:pt>
    <dgm:pt modelId="{C7921C71-D269-4FFD-952A-9AE5DC4B9B26}" type="pres">
      <dgm:prSet presAssocID="{C901BB95-785F-4BB2-9849-B3FCA0756ED1}" presName="conn" presStyleLbl="parChTrans1D2" presStyleIdx="0" presStyleCnt="1"/>
      <dgm:spPr/>
    </dgm:pt>
    <dgm:pt modelId="{A31E2B67-A253-46A2-84ED-4D52A44E775B}" type="pres">
      <dgm:prSet presAssocID="{C901BB95-785F-4BB2-9849-B3FCA0756ED1}" presName="extraNode" presStyleLbl="node1" presStyleIdx="0" presStyleCnt="4"/>
      <dgm:spPr/>
    </dgm:pt>
    <dgm:pt modelId="{C4670574-B1CE-499F-9C31-A631D80CAAC0}" type="pres">
      <dgm:prSet presAssocID="{C901BB95-785F-4BB2-9849-B3FCA0756ED1}" presName="dstNode" presStyleLbl="node1" presStyleIdx="0" presStyleCnt="4"/>
      <dgm:spPr/>
    </dgm:pt>
    <dgm:pt modelId="{F342CDCC-29D3-4B9D-B9D1-28C6E09579A5}" type="pres">
      <dgm:prSet presAssocID="{3B28CE75-C7FD-41CD-8C90-3C2A5F95C3CE}" presName="text_1" presStyleLbl="node1" presStyleIdx="0" presStyleCnt="4">
        <dgm:presLayoutVars>
          <dgm:bulletEnabled val="1"/>
        </dgm:presLayoutVars>
      </dgm:prSet>
      <dgm:spPr/>
    </dgm:pt>
    <dgm:pt modelId="{B9077D14-9D05-49DC-BCB3-A35924F30175}" type="pres">
      <dgm:prSet presAssocID="{3B28CE75-C7FD-41CD-8C90-3C2A5F95C3CE}" presName="accent_1" presStyleCnt="0"/>
      <dgm:spPr/>
    </dgm:pt>
    <dgm:pt modelId="{EF9C9375-61BD-4B84-B5D3-2E34BF693A14}" type="pres">
      <dgm:prSet presAssocID="{3B28CE75-C7FD-41CD-8C90-3C2A5F95C3CE}" presName="accentRepeatNode" presStyleLbl="solidFgAcc1" presStyleIdx="0"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8CF53D53-3089-427A-B767-E4411978DCE0}" type="pres">
      <dgm:prSet presAssocID="{87B74E2B-AA19-4F2B-9DC1-9AD7042F5B90}" presName="text_2" presStyleLbl="node1" presStyleIdx="1" presStyleCnt="4">
        <dgm:presLayoutVars>
          <dgm:bulletEnabled val="1"/>
        </dgm:presLayoutVars>
      </dgm:prSet>
      <dgm:spPr/>
    </dgm:pt>
    <dgm:pt modelId="{37C76100-591F-4CD5-A305-4D8E91D2FEBF}" type="pres">
      <dgm:prSet presAssocID="{87B74E2B-AA19-4F2B-9DC1-9AD7042F5B90}" presName="accent_2" presStyleCnt="0"/>
      <dgm:spPr/>
    </dgm:pt>
    <dgm:pt modelId="{F6023A61-5D55-43C4-B9C2-EE21DB1DE2D2}" type="pres">
      <dgm:prSet presAssocID="{87B74E2B-AA19-4F2B-9DC1-9AD7042F5B90}" presName="accentRepeatNode" presStyleLbl="solidFgAcc1" presStyleIdx="1"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1C8F8B8C-C098-4C2C-92FC-27E3C90D4284}" type="pres">
      <dgm:prSet presAssocID="{C9421C1C-85DA-46AB-B510-DA53D1044BA9}" presName="text_3" presStyleLbl="node1" presStyleIdx="2" presStyleCnt="4">
        <dgm:presLayoutVars>
          <dgm:bulletEnabled val="1"/>
        </dgm:presLayoutVars>
      </dgm:prSet>
      <dgm:spPr/>
    </dgm:pt>
    <dgm:pt modelId="{F1FF1908-D0A8-4A57-9CB6-AB295F759E33}" type="pres">
      <dgm:prSet presAssocID="{C9421C1C-85DA-46AB-B510-DA53D1044BA9}" presName="accent_3" presStyleCnt="0"/>
      <dgm:spPr/>
    </dgm:pt>
    <dgm:pt modelId="{F8CEE7CC-07F0-4AF7-90AE-518824AEC43E}" type="pres">
      <dgm:prSet presAssocID="{C9421C1C-85DA-46AB-B510-DA53D1044BA9}" presName="accentRepeatNode" presStyleLbl="solidFgAcc1" presStyleIdx="2"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D8E12FBA-1487-4021-BB36-FD67DB8EC7CB}" type="pres">
      <dgm:prSet presAssocID="{51A52C53-FF4E-4301-AEFE-EB6CF0CCEA85}" presName="text_4" presStyleLbl="node1" presStyleIdx="3" presStyleCnt="4">
        <dgm:presLayoutVars>
          <dgm:bulletEnabled val="1"/>
        </dgm:presLayoutVars>
      </dgm:prSet>
      <dgm:spPr/>
    </dgm:pt>
    <dgm:pt modelId="{BFDD985E-716C-452A-983A-B82C31FEA1DE}" type="pres">
      <dgm:prSet presAssocID="{51A52C53-FF4E-4301-AEFE-EB6CF0CCEA85}" presName="accent_4" presStyleCnt="0"/>
      <dgm:spPr/>
    </dgm:pt>
    <dgm:pt modelId="{81EBC999-8E0F-4991-910F-297DE99866E8}" type="pres">
      <dgm:prSet presAssocID="{51A52C53-FF4E-4301-AEFE-EB6CF0CCEA85}" presName="accentRepeatNode" presStyleLbl="solidFgAcc1" presStyleIdx="3"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Lst>
  <dgm:cxnLst>
    <dgm:cxn modelId="{3E2A3B43-ED4A-4E76-97E5-78BAFA5D2BF4}" type="presOf" srcId="{5D22DC4E-418F-4115-BDE0-996F5AD96A4A}" destId="{C7921C71-D269-4FFD-952A-9AE5DC4B9B26}" srcOrd="0" destOrd="0" presId="urn:microsoft.com/office/officeart/2008/layout/VerticalCurvedList"/>
    <dgm:cxn modelId="{CBC0267B-09A4-4715-88B9-244C255F7B3F}" srcId="{C901BB95-785F-4BB2-9849-B3FCA0756ED1}" destId="{C9421C1C-85DA-46AB-B510-DA53D1044BA9}" srcOrd="2" destOrd="0" parTransId="{C735BC86-1B35-4466-A3A0-CD90F12EA4BE}" sibTransId="{9EC4009C-EFC7-4A20-93FC-468712539C9C}"/>
    <dgm:cxn modelId="{4974428E-20E5-49B8-92E8-B704D5EE32D6}" srcId="{C901BB95-785F-4BB2-9849-B3FCA0756ED1}" destId="{51A52C53-FF4E-4301-AEFE-EB6CF0CCEA85}" srcOrd="3" destOrd="0" parTransId="{5B74963F-CA78-4949-A1F7-9983D65C3D1F}" sibTransId="{EB228DD4-B8A4-437C-8D53-B27B3A7877FF}"/>
    <dgm:cxn modelId="{9009718E-8A76-442B-87D0-66A289920190}" srcId="{C901BB95-785F-4BB2-9849-B3FCA0756ED1}" destId="{3B28CE75-C7FD-41CD-8C90-3C2A5F95C3CE}" srcOrd="0" destOrd="0" parTransId="{CD5BAFB8-0B41-4652-99E1-32025F752BB9}" sibTransId="{5D22DC4E-418F-4115-BDE0-996F5AD96A4A}"/>
    <dgm:cxn modelId="{24E965A8-F1CB-478B-90DB-A372F3AA9B60}" type="presOf" srcId="{C9421C1C-85DA-46AB-B510-DA53D1044BA9}" destId="{1C8F8B8C-C098-4C2C-92FC-27E3C90D4284}" srcOrd="0" destOrd="0" presId="urn:microsoft.com/office/officeart/2008/layout/VerticalCurvedList"/>
    <dgm:cxn modelId="{ED8F1CB5-3C42-45A1-8494-BDD611536F72}" srcId="{C901BB95-785F-4BB2-9849-B3FCA0756ED1}" destId="{87B74E2B-AA19-4F2B-9DC1-9AD7042F5B90}" srcOrd="1" destOrd="0" parTransId="{30E5145F-4D9F-4514-9B4C-C9FD8CDC14FE}" sibTransId="{100767C9-D4BC-48B5-A94D-CF6AECEF43E0}"/>
    <dgm:cxn modelId="{7A7B49C0-269F-4D01-999D-5FF0236CA03A}" type="presOf" srcId="{51A52C53-FF4E-4301-AEFE-EB6CF0CCEA85}" destId="{D8E12FBA-1487-4021-BB36-FD67DB8EC7CB}" srcOrd="0" destOrd="0" presId="urn:microsoft.com/office/officeart/2008/layout/VerticalCurvedList"/>
    <dgm:cxn modelId="{7EED78D9-824C-44EC-A9F9-567044C319D6}" type="presOf" srcId="{87B74E2B-AA19-4F2B-9DC1-9AD7042F5B90}" destId="{8CF53D53-3089-427A-B767-E4411978DCE0}" srcOrd="0" destOrd="0" presId="urn:microsoft.com/office/officeart/2008/layout/VerticalCurvedList"/>
    <dgm:cxn modelId="{DEB54FEC-1DDA-4FCA-9950-FA9AC54AA6C5}" type="presOf" srcId="{3B28CE75-C7FD-41CD-8C90-3C2A5F95C3CE}" destId="{F342CDCC-29D3-4B9D-B9D1-28C6E09579A5}" srcOrd="0" destOrd="0" presId="urn:microsoft.com/office/officeart/2008/layout/VerticalCurvedList"/>
    <dgm:cxn modelId="{CE8552FE-F641-4BFE-990C-AE95C858CDCF}" type="presOf" srcId="{C901BB95-785F-4BB2-9849-B3FCA0756ED1}" destId="{CF2AC5F0-1C57-4174-9252-8EBAC59BD9F6}" srcOrd="0" destOrd="0" presId="urn:microsoft.com/office/officeart/2008/layout/VerticalCurvedList"/>
    <dgm:cxn modelId="{6A71DB95-548D-4AD9-828E-D2BE896E239B}" type="presParOf" srcId="{CF2AC5F0-1C57-4174-9252-8EBAC59BD9F6}" destId="{5E2A32DB-7EC0-434C-B2EB-CBCF16523135}" srcOrd="0" destOrd="0" presId="urn:microsoft.com/office/officeart/2008/layout/VerticalCurvedList"/>
    <dgm:cxn modelId="{8BEE6BAB-DCEF-46E5-9EE7-A77A287250F3}" type="presParOf" srcId="{5E2A32DB-7EC0-434C-B2EB-CBCF16523135}" destId="{F819871A-E79B-4D14-9C88-39A88309526D}" srcOrd="0" destOrd="0" presId="urn:microsoft.com/office/officeart/2008/layout/VerticalCurvedList"/>
    <dgm:cxn modelId="{63679178-B4DA-4B6D-B989-681BEC131E1C}" type="presParOf" srcId="{F819871A-E79B-4D14-9C88-39A88309526D}" destId="{F8B2D8D5-1677-4862-9508-BCC29A761CDD}" srcOrd="0" destOrd="0" presId="urn:microsoft.com/office/officeart/2008/layout/VerticalCurvedList"/>
    <dgm:cxn modelId="{098F24A0-A9C1-4DA9-941C-51D3F5F5C547}" type="presParOf" srcId="{F819871A-E79B-4D14-9C88-39A88309526D}" destId="{C7921C71-D269-4FFD-952A-9AE5DC4B9B26}" srcOrd="1" destOrd="0" presId="urn:microsoft.com/office/officeart/2008/layout/VerticalCurvedList"/>
    <dgm:cxn modelId="{BD0593E0-B220-4759-90A5-EF67D1E6164E}" type="presParOf" srcId="{F819871A-E79B-4D14-9C88-39A88309526D}" destId="{A31E2B67-A253-46A2-84ED-4D52A44E775B}" srcOrd="2" destOrd="0" presId="urn:microsoft.com/office/officeart/2008/layout/VerticalCurvedList"/>
    <dgm:cxn modelId="{1BB097DB-55FE-45C8-991A-485B83F00C4C}" type="presParOf" srcId="{F819871A-E79B-4D14-9C88-39A88309526D}" destId="{C4670574-B1CE-499F-9C31-A631D80CAAC0}" srcOrd="3" destOrd="0" presId="urn:microsoft.com/office/officeart/2008/layout/VerticalCurvedList"/>
    <dgm:cxn modelId="{C02409B5-BEE2-4092-8733-E8A7E1EB2636}" type="presParOf" srcId="{5E2A32DB-7EC0-434C-B2EB-CBCF16523135}" destId="{F342CDCC-29D3-4B9D-B9D1-28C6E09579A5}" srcOrd="1" destOrd="0" presId="urn:microsoft.com/office/officeart/2008/layout/VerticalCurvedList"/>
    <dgm:cxn modelId="{C2494910-A354-43B3-88D8-4A8F20F43DB0}" type="presParOf" srcId="{5E2A32DB-7EC0-434C-B2EB-CBCF16523135}" destId="{B9077D14-9D05-49DC-BCB3-A35924F30175}" srcOrd="2" destOrd="0" presId="urn:microsoft.com/office/officeart/2008/layout/VerticalCurvedList"/>
    <dgm:cxn modelId="{309EE26F-87E7-4493-8E44-828A8EE9F4FF}" type="presParOf" srcId="{B9077D14-9D05-49DC-BCB3-A35924F30175}" destId="{EF9C9375-61BD-4B84-B5D3-2E34BF693A14}" srcOrd="0" destOrd="0" presId="urn:microsoft.com/office/officeart/2008/layout/VerticalCurvedList"/>
    <dgm:cxn modelId="{6962C947-FB92-4BDE-80E9-85D757E40D4F}" type="presParOf" srcId="{5E2A32DB-7EC0-434C-B2EB-CBCF16523135}" destId="{8CF53D53-3089-427A-B767-E4411978DCE0}" srcOrd="3" destOrd="0" presId="urn:microsoft.com/office/officeart/2008/layout/VerticalCurvedList"/>
    <dgm:cxn modelId="{57F3D459-9F30-4CB5-808F-0537E9862191}" type="presParOf" srcId="{5E2A32DB-7EC0-434C-B2EB-CBCF16523135}" destId="{37C76100-591F-4CD5-A305-4D8E91D2FEBF}" srcOrd="4" destOrd="0" presId="urn:microsoft.com/office/officeart/2008/layout/VerticalCurvedList"/>
    <dgm:cxn modelId="{4E73D0A7-2519-4329-88E4-E9AAB669FFDA}" type="presParOf" srcId="{37C76100-591F-4CD5-A305-4D8E91D2FEBF}" destId="{F6023A61-5D55-43C4-B9C2-EE21DB1DE2D2}" srcOrd="0" destOrd="0" presId="urn:microsoft.com/office/officeart/2008/layout/VerticalCurvedList"/>
    <dgm:cxn modelId="{0F1F4455-5A69-47ED-94B7-967DF6C61643}" type="presParOf" srcId="{5E2A32DB-7EC0-434C-B2EB-CBCF16523135}" destId="{1C8F8B8C-C098-4C2C-92FC-27E3C90D4284}" srcOrd="5" destOrd="0" presId="urn:microsoft.com/office/officeart/2008/layout/VerticalCurvedList"/>
    <dgm:cxn modelId="{1B0AD1FD-5B01-4809-8863-8A6A9265BF2C}" type="presParOf" srcId="{5E2A32DB-7EC0-434C-B2EB-CBCF16523135}" destId="{F1FF1908-D0A8-4A57-9CB6-AB295F759E33}" srcOrd="6" destOrd="0" presId="urn:microsoft.com/office/officeart/2008/layout/VerticalCurvedList"/>
    <dgm:cxn modelId="{11D952A8-E23E-4AB3-A1F0-6746FF795469}" type="presParOf" srcId="{F1FF1908-D0A8-4A57-9CB6-AB295F759E33}" destId="{F8CEE7CC-07F0-4AF7-90AE-518824AEC43E}" srcOrd="0" destOrd="0" presId="urn:microsoft.com/office/officeart/2008/layout/VerticalCurvedList"/>
    <dgm:cxn modelId="{92D8DCE6-7F62-4E5F-9566-23167701B8CF}" type="presParOf" srcId="{5E2A32DB-7EC0-434C-B2EB-CBCF16523135}" destId="{D8E12FBA-1487-4021-BB36-FD67DB8EC7CB}" srcOrd="7" destOrd="0" presId="urn:microsoft.com/office/officeart/2008/layout/VerticalCurvedList"/>
    <dgm:cxn modelId="{D6825750-7821-4D98-94A9-0114AA783030}" type="presParOf" srcId="{5E2A32DB-7EC0-434C-B2EB-CBCF16523135}" destId="{BFDD985E-716C-452A-983A-B82C31FEA1DE}" srcOrd="8" destOrd="0" presId="urn:microsoft.com/office/officeart/2008/layout/VerticalCurvedList"/>
    <dgm:cxn modelId="{12E702FF-771A-4D9D-8B74-748A2F809219}" type="presParOf" srcId="{BFDD985E-716C-452A-983A-B82C31FEA1DE}" destId="{81EBC999-8E0F-4991-910F-297DE99866E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9DE99FE-6236-9748-96EA-85823877E61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9FF236D0-6EF9-9B47-8012-C990A0D5492A}">
      <dgm:prSet phldrT="[Text]" custT="1"/>
      <dgm:spPr/>
      <dgm:t>
        <a:bodyPr/>
        <a:lstStyle/>
        <a:p>
          <a:r>
            <a:rPr lang="de-DE" sz="3600" b="1" i="0" dirty="0"/>
            <a:t>Block 1</a:t>
          </a:r>
          <a:endParaRPr lang="de-DE" sz="3600" i="0" dirty="0"/>
        </a:p>
      </dgm:t>
    </dgm:pt>
    <dgm:pt modelId="{F0C1AC9D-729C-7B45-91C6-CCB9E562B7DA}" type="parTrans" cxnId="{CBF4F262-876E-3549-A68E-AC0DFB3E5666}">
      <dgm:prSet/>
      <dgm:spPr/>
      <dgm:t>
        <a:bodyPr/>
        <a:lstStyle/>
        <a:p>
          <a:endParaRPr lang="de-DE"/>
        </a:p>
      </dgm:t>
    </dgm:pt>
    <dgm:pt modelId="{72CB82C5-4BC9-804C-A3CE-638FB02FC467}" type="sibTrans" cxnId="{CBF4F262-876E-3549-A68E-AC0DFB3E5666}">
      <dgm:prSet/>
      <dgm:spPr/>
      <dgm:t>
        <a:bodyPr/>
        <a:lstStyle/>
        <a:p>
          <a:endParaRPr lang="de-DE"/>
        </a:p>
      </dgm:t>
    </dgm:pt>
    <dgm:pt modelId="{D2AC2D08-789B-D145-84B0-87F53C973411}">
      <dgm:prSet phldrT="[Text]"/>
      <dgm:spPr/>
      <dgm:t>
        <a:bodyPr/>
        <a:lstStyle/>
        <a:p>
          <a:r>
            <a:rPr lang="de-DE" b="1" i="1" dirty="0"/>
            <a:t>Grundlagen und Modelle einer ganzheitlichen und systematischen Leseförderung in der Schule</a:t>
          </a:r>
          <a:endParaRPr lang="de-DE" dirty="0"/>
        </a:p>
      </dgm:t>
    </dgm:pt>
    <dgm:pt modelId="{DBAA8CEC-0D47-2C40-984F-8A0D4A5E4883}" type="parTrans" cxnId="{EF6B2A11-CB5D-BE45-93AD-77E11B642BCD}">
      <dgm:prSet/>
      <dgm:spPr/>
      <dgm:t>
        <a:bodyPr/>
        <a:lstStyle/>
        <a:p>
          <a:endParaRPr lang="de-DE"/>
        </a:p>
      </dgm:t>
    </dgm:pt>
    <dgm:pt modelId="{431ECD7F-B01C-6448-A507-B528354C0D07}" type="sibTrans" cxnId="{EF6B2A11-CB5D-BE45-93AD-77E11B642BCD}">
      <dgm:prSet/>
      <dgm:spPr/>
      <dgm:t>
        <a:bodyPr/>
        <a:lstStyle/>
        <a:p>
          <a:endParaRPr lang="de-DE"/>
        </a:p>
      </dgm:t>
    </dgm:pt>
    <dgm:pt modelId="{A581F0B0-089D-D342-A0C7-55A78BD303BE}">
      <dgm:prSet phldrT="[Text]" custT="1"/>
      <dgm:spPr/>
      <dgm:t>
        <a:bodyPr/>
        <a:lstStyle/>
        <a:p>
          <a:r>
            <a:rPr lang="de-DE" sz="3600" b="1" i="0" dirty="0"/>
            <a:t>Block 2</a:t>
          </a:r>
          <a:endParaRPr lang="de-DE" sz="3600" i="0" dirty="0"/>
        </a:p>
      </dgm:t>
    </dgm:pt>
    <dgm:pt modelId="{769DB655-E05A-A34D-B591-E27D0EB1BF3E}" type="parTrans" cxnId="{DA9509EC-DE48-FC4B-9B95-679E9A9E19A8}">
      <dgm:prSet/>
      <dgm:spPr/>
      <dgm:t>
        <a:bodyPr/>
        <a:lstStyle/>
        <a:p>
          <a:endParaRPr lang="de-DE"/>
        </a:p>
      </dgm:t>
    </dgm:pt>
    <dgm:pt modelId="{185308E3-1702-E44A-A79F-F8ED7B21CE01}" type="sibTrans" cxnId="{DA9509EC-DE48-FC4B-9B95-679E9A9E19A8}">
      <dgm:prSet/>
      <dgm:spPr/>
      <dgm:t>
        <a:bodyPr/>
        <a:lstStyle/>
        <a:p>
          <a:endParaRPr lang="de-DE"/>
        </a:p>
      </dgm:t>
    </dgm:pt>
    <dgm:pt modelId="{DB55A77F-E1DB-0647-87F4-827375B3A8F7}">
      <dgm:prSet phldrT="[Text]"/>
      <dgm:spPr/>
      <dgm:t>
        <a:bodyPr/>
        <a:lstStyle/>
        <a:p>
          <a:pPr>
            <a:buNone/>
          </a:pPr>
          <a:r>
            <a:rPr lang="de-DE" b="1" i="1" dirty="0"/>
            <a:t>Wie lässt sich die Lesemotivation und das Leser-Selbstkonzept von Lernenden fördern?</a:t>
          </a:r>
          <a:endParaRPr lang="de-DE" dirty="0"/>
        </a:p>
      </dgm:t>
    </dgm:pt>
    <dgm:pt modelId="{ED54E8EB-F470-E84A-A0EF-F59670B91EBD}" type="parTrans" cxnId="{90E6ED1A-9940-7140-84BB-1787B93B71D7}">
      <dgm:prSet/>
      <dgm:spPr/>
      <dgm:t>
        <a:bodyPr/>
        <a:lstStyle/>
        <a:p>
          <a:endParaRPr lang="de-DE"/>
        </a:p>
      </dgm:t>
    </dgm:pt>
    <dgm:pt modelId="{08DA48A2-CE4F-7C4A-9CC2-4805B94D01D0}" type="sibTrans" cxnId="{90E6ED1A-9940-7140-84BB-1787B93B71D7}">
      <dgm:prSet/>
      <dgm:spPr/>
      <dgm:t>
        <a:bodyPr/>
        <a:lstStyle/>
        <a:p>
          <a:endParaRPr lang="de-DE"/>
        </a:p>
      </dgm:t>
    </dgm:pt>
    <dgm:pt modelId="{6453A37E-9F36-3A4D-96FF-EABD75463350}" type="pres">
      <dgm:prSet presAssocID="{79DE99FE-6236-9748-96EA-85823877E617}" presName="Name0" presStyleCnt="0">
        <dgm:presLayoutVars>
          <dgm:dir/>
          <dgm:animLvl val="lvl"/>
          <dgm:resizeHandles val="exact"/>
        </dgm:presLayoutVars>
      </dgm:prSet>
      <dgm:spPr/>
    </dgm:pt>
    <dgm:pt modelId="{8F219DC2-F648-A14F-8338-DB1C583CF855}" type="pres">
      <dgm:prSet presAssocID="{9FF236D0-6EF9-9B47-8012-C990A0D5492A}" presName="linNode" presStyleCnt="0"/>
      <dgm:spPr/>
    </dgm:pt>
    <dgm:pt modelId="{A3AE5F64-3F30-8B49-A0CE-7CBE630C3907}" type="pres">
      <dgm:prSet presAssocID="{9FF236D0-6EF9-9B47-8012-C990A0D5492A}" presName="parentText" presStyleLbl="node1" presStyleIdx="0" presStyleCnt="2">
        <dgm:presLayoutVars>
          <dgm:chMax val="1"/>
          <dgm:bulletEnabled val="1"/>
        </dgm:presLayoutVars>
      </dgm:prSet>
      <dgm:spPr/>
    </dgm:pt>
    <dgm:pt modelId="{032DF613-C6BA-4B44-8486-E86A408F38DA}" type="pres">
      <dgm:prSet presAssocID="{9FF236D0-6EF9-9B47-8012-C990A0D5492A}" presName="descendantText" presStyleLbl="alignAccFollowNode1" presStyleIdx="0" presStyleCnt="2">
        <dgm:presLayoutVars>
          <dgm:bulletEnabled val="1"/>
        </dgm:presLayoutVars>
      </dgm:prSet>
      <dgm:spPr/>
    </dgm:pt>
    <dgm:pt modelId="{72AFEFA7-FB0D-8D45-9EF8-0560EE60A360}" type="pres">
      <dgm:prSet presAssocID="{72CB82C5-4BC9-804C-A3CE-638FB02FC467}" presName="sp" presStyleCnt="0"/>
      <dgm:spPr/>
    </dgm:pt>
    <dgm:pt modelId="{82DE7207-1D1E-3B40-B3B6-CBD5F30E7925}" type="pres">
      <dgm:prSet presAssocID="{A581F0B0-089D-D342-A0C7-55A78BD303BE}" presName="linNode" presStyleCnt="0"/>
      <dgm:spPr/>
    </dgm:pt>
    <dgm:pt modelId="{2AF7B3DB-27DF-F943-9654-1F2219E0DBCE}" type="pres">
      <dgm:prSet presAssocID="{A581F0B0-089D-D342-A0C7-55A78BD303BE}" presName="parentText" presStyleLbl="node1" presStyleIdx="1" presStyleCnt="2">
        <dgm:presLayoutVars>
          <dgm:chMax val="1"/>
          <dgm:bulletEnabled val="1"/>
        </dgm:presLayoutVars>
      </dgm:prSet>
      <dgm:spPr/>
    </dgm:pt>
    <dgm:pt modelId="{0497E605-4956-DB47-92F6-21E87F66C22D}" type="pres">
      <dgm:prSet presAssocID="{A581F0B0-089D-D342-A0C7-55A78BD303BE}" presName="descendantText" presStyleLbl="alignAccFollowNode1" presStyleIdx="1" presStyleCnt="2">
        <dgm:presLayoutVars>
          <dgm:bulletEnabled val="1"/>
        </dgm:presLayoutVars>
      </dgm:prSet>
      <dgm:spPr/>
    </dgm:pt>
  </dgm:ptLst>
  <dgm:cxnLst>
    <dgm:cxn modelId="{EF6B2A11-CB5D-BE45-93AD-77E11B642BCD}" srcId="{9FF236D0-6EF9-9B47-8012-C990A0D5492A}" destId="{D2AC2D08-789B-D145-84B0-87F53C973411}" srcOrd="0" destOrd="0" parTransId="{DBAA8CEC-0D47-2C40-984F-8A0D4A5E4883}" sibTransId="{431ECD7F-B01C-6448-A507-B528354C0D07}"/>
    <dgm:cxn modelId="{13AEFB11-16CC-344E-A1B9-33F669C30081}" type="presOf" srcId="{9FF236D0-6EF9-9B47-8012-C990A0D5492A}" destId="{A3AE5F64-3F30-8B49-A0CE-7CBE630C3907}" srcOrd="0" destOrd="0" presId="urn:microsoft.com/office/officeart/2005/8/layout/vList5"/>
    <dgm:cxn modelId="{90E6ED1A-9940-7140-84BB-1787B93B71D7}" srcId="{A581F0B0-089D-D342-A0C7-55A78BD303BE}" destId="{DB55A77F-E1DB-0647-87F4-827375B3A8F7}" srcOrd="0" destOrd="0" parTransId="{ED54E8EB-F470-E84A-A0EF-F59670B91EBD}" sibTransId="{08DA48A2-CE4F-7C4A-9CC2-4805B94D01D0}"/>
    <dgm:cxn modelId="{AF7D9434-51F1-A04D-86E1-DB91B0E91B95}" type="presOf" srcId="{79DE99FE-6236-9748-96EA-85823877E617}" destId="{6453A37E-9F36-3A4D-96FF-EABD75463350}" srcOrd="0" destOrd="0" presId="urn:microsoft.com/office/officeart/2005/8/layout/vList5"/>
    <dgm:cxn modelId="{08E28039-FE3B-7045-B874-421036B99EAA}" type="presOf" srcId="{DB55A77F-E1DB-0647-87F4-827375B3A8F7}" destId="{0497E605-4956-DB47-92F6-21E87F66C22D}" srcOrd="0" destOrd="0" presId="urn:microsoft.com/office/officeart/2005/8/layout/vList5"/>
    <dgm:cxn modelId="{CBF4F262-876E-3549-A68E-AC0DFB3E5666}" srcId="{79DE99FE-6236-9748-96EA-85823877E617}" destId="{9FF236D0-6EF9-9B47-8012-C990A0D5492A}" srcOrd="0" destOrd="0" parTransId="{F0C1AC9D-729C-7B45-91C6-CCB9E562B7DA}" sibTransId="{72CB82C5-4BC9-804C-A3CE-638FB02FC467}"/>
    <dgm:cxn modelId="{EC902CE9-3754-2742-AA51-46B0D6F77312}" type="presOf" srcId="{A581F0B0-089D-D342-A0C7-55A78BD303BE}" destId="{2AF7B3DB-27DF-F943-9654-1F2219E0DBCE}" srcOrd="0" destOrd="0" presId="urn:microsoft.com/office/officeart/2005/8/layout/vList5"/>
    <dgm:cxn modelId="{DA9509EC-DE48-FC4B-9B95-679E9A9E19A8}" srcId="{79DE99FE-6236-9748-96EA-85823877E617}" destId="{A581F0B0-089D-D342-A0C7-55A78BD303BE}" srcOrd="1" destOrd="0" parTransId="{769DB655-E05A-A34D-B591-E27D0EB1BF3E}" sibTransId="{185308E3-1702-E44A-A79F-F8ED7B21CE01}"/>
    <dgm:cxn modelId="{AE92CCFC-262C-1346-BE46-20B9C94712AA}" type="presOf" srcId="{D2AC2D08-789B-D145-84B0-87F53C973411}" destId="{032DF613-C6BA-4B44-8486-E86A408F38DA}" srcOrd="0" destOrd="0" presId="urn:microsoft.com/office/officeart/2005/8/layout/vList5"/>
    <dgm:cxn modelId="{18145F1A-6DF9-4F40-BBEB-722495B87B5D}" type="presParOf" srcId="{6453A37E-9F36-3A4D-96FF-EABD75463350}" destId="{8F219DC2-F648-A14F-8338-DB1C583CF855}" srcOrd="0" destOrd="0" presId="urn:microsoft.com/office/officeart/2005/8/layout/vList5"/>
    <dgm:cxn modelId="{35D53447-F9EE-9B42-ABD6-2EE2C6F169E3}" type="presParOf" srcId="{8F219DC2-F648-A14F-8338-DB1C583CF855}" destId="{A3AE5F64-3F30-8B49-A0CE-7CBE630C3907}" srcOrd="0" destOrd="0" presId="urn:microsoft.com/office/officeart/2005/8/layout/vList5"/>
    <dgm:cxn modelId="{50276D5B-FFA8-6A46-B9DA-CD669E2C7F83}" type="presParOf" srcId="{8F219DC2-F648-A14F-8338-DB1C583CF855}" destId="{032DF613-C6BA-4B44-8486-E86A408F38DA}" srcOrd="1" destOrd="0" presId="urn:microsoft.com/office/officeart/2005/8/layout/vList5"/>
    <dgm:cxn modelId="{A4058EB0-4595-9F4D-8430-E3520C87406E}" type="presParOf" srcId="{6453A37E-9F36-3A4D-96FF-EABD75463350}" destId="{72AFEFA7-FB0D-8D45-9EF8-0560EE60A360}" srcOrd="1" destOrd="0" presId="urn:microsoft.com/office/officeart/2005/8/layout/vList5"/>
    <dgm:cxn modelId="{A2664A02-CD40-7D46-A41C-279FC74FBF2A}" type="presParOf" srcId="{6453A37E-9F36-3A4D-96FF-EABD75463350}" destId="{82DE7207-1D1E-3B40-B3B6-CBD5F30E7925}" srcOrd="2" destOrd="0" presId="urn:microsoft.com/office/officeart/2005/8/layout/vList5"/>
    <dgm:cxn modelId="{80A27962-2333-F043-B888-A6D8B3F2FFF4}" type="presParOf" srcId="{82DE7207-1D1E-3B40-B3B6-CBD5F30E7925}" destId="{2AF7B3DB-27DF-F943-9654-1F2219E0DBCE}" srcOrd="0" destOrd="0" presId="urn:microsoft.com/office/officeart/2005/8/layout/vList5"/>
    <dgm:cxn modelId="{59FC5F1A-E478-4249-8ECC-6FD2618A0413}" type="presParOf" srcId="{82DE7207-1D1E-3B40-B3B6-CBD5F30E7925}" destId="{0497E605-4956-DB47-92F6-21E87F66C22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9DE99FE-6236-9748-96EA-85823877E61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9FF236D0-6EF9-9B47-8012-C990A0D5492A}">
      <dgm:prSet phldrT="[Text]" custT="1"/>
      <dgm:spPr/>
      <dgm:t>
        <a:bodyPr/>
        <a:lstStyle/>
        <a:p>
          <a:r>
            <a:rPr lang="de-DE" sz="3600" b="1" i="0" dirty="0"/>
            <a:t>Block 1</a:t>
          </a:r>
          <a:endParaRPr lang="de-DE" sz="3600" i="0" dirty="0"/>
        </a:p>
      </dgm:t>
    </dgm:pt>
    <dgm:pt modelId="{F0C1AC9D-729C-7B45-91C6-CCB9E562B7DA}" type="parTrans" cxnId="{CBF4F262-876E-3549-A68E-AC0DFB3E5666}">
      <dgm:prSet/>
      <dgm:spPr/>
      <dgm:t>
        <a:bodyPr/>
        <a:lstStyle/>
        <a:p>
          <a:endParaRPr lang="de-DE"/>
        </a:p>
      </dgm:t>
    </dgm:pt>
    <dgm:pt modelId="{72CB82C5-4BC9-804C-A3CE-638FB02FC467}" type="sibTrans" cxnId="{CBF4F262-876E-3549-A68E-AC0DFB3E5666}">
      <dgm:prSet/>
      <dgm:spPr/>
      <dgm:t>
        <a:bodyPr/>
        <a:lstStyle/>
        <a:p>
          <a:endParaRPr lang="de-DE"/>
        </a:p>
      </dgm:t>
    </dgm:pt>
    <dgm:pt modelId="{D2AC2D08-789B-D145-84B0-87F53C973411}">
      <dgm:prSet phldrT="[Text]"/>
      <dgm:spPr/>
      <dgm:t>
        <a:bodyPr/>
        <a:lstStyle/>
        <a:p>
          <a:r>
            <a:rPr lang="de-DE" b="1" i="1" dirty="0"/>
            <a:t>Drittes </a:t>
          </a:r>
          <a:r>
            <a:rPr lang="de-DE" b="1" i="1" dirty="0" err="1"/>
            <a:t>BaCuLit</a:t>
          </a:r>
          <a:r>
            <a:rPr lang="de-DE" b="1" i="1" dirty="0"/>
            <a:t>-Prinzip: Formative Lernstandserhebungen</a:t>
          </a:r>
          <a:endParaRPr lang="de-DE" dirty="0"/>
        </a:p>
      </dgm:t>
    </dgm:pt>
    <dgm:pt modelId="{DBAA8CEC-0D47-2C40-984F-8A0D4A5E4883}" type="parTrans" cxnId="{EF6B2A11-CB5D-BE45-93AD-77E11B642BCD}">
      <dgm:prSet/>
      <dgm:spPr/>
      <dgm:t>
        <a:bodyPr/>
        <a:lstStyle/>
        <a:p>
          <a:endParaRPr lang="de-DE"/>
        </a:p>
      </dgm:t>
    </dgm:pt>
    <dgm:pt modelId="{431ECD7F-B01C-6448-A507-B528354C0D07}" type="sibTrans" cxnId="{EF6B2A11-CB5D-BE45-93AD-77E11B642BCD}">
      <dgm:prSet/>
      <dgm:spPr/>
      <dgm:t>
        <a:bodyPr/>
        <a:lstStyle/>
        <a:p>
          <a:endParaRPr lang="de-DE"/>
        </a:p>
      </dgm:t>
    </dgm:pt>
    <dgm:pt modelId="{A581F0B0-089D-D342-A0C7-55A78BD303BE}">
      <dgm:prSet phldrT="[Text]" custT="1"/>
      <dgm:spPr/>
      <dgm:t>
        <a:bodyPr/>
        <a:lstStyle/>
        <a:p>
          <a:r>
            <a:rPr lang="de-DE" sz="3600" b="1" i="0" dirty="0"/>
            <a:t>Block 2</a:t>
          </a:r>
          <a:endParaRPr lang="de-DE" sz="3600" i="0" dirty="0"/>
        </a:p>
      </dgm:t>
    </dgm:pt>
    <dgm:pt modelId="{769DB655-E05A-A34D-B591-E27D0EB1BF3E}" type="parTrans" cxnId="{DA9509EC-DE48-FC4B-9B95-679E9A9E19A8}">
      <dgm:prSet/>
      <dgm:spPr/>
      <dgm:t>
        <a:bodyPr/>
        <a:lstStyle/>
        <a:p>
          <a:endParaRPr lang="de-DE"/>
        </a:p>
      </dgm:t>
    </dgm:pt>
    <dgm:pt modelId="{185308E3-1702-E44A-A79F-F8ED7B21CE01}" type="sibTrans" cxnId="{DA9509EC-DE48-FC4B-9B95-679E9A9E19A8}">
      <dgm:prSet/>
      <dgm:spPr/>
      <dgm:t>
        <a:bodyPr/>
        <a:lstStyle/>
        <a:p>
          <a:endParaRPr lang="de-DE"/>
        </a:p>
      </dgm:t>
    </dgm:pt>
    <dgm:pt modelId="{DB55A77F-E1DB-0647-87F4-827375B3A8F7}">
      <dgm:prSet phldrT="[Text]"/>
      <dgm:spPr/>
      <dgm:t>
        <a:bodyPr/>
        <a:lstStyle/>
        <a:p>
          <a:r>
            <a:rPr lang="de-DE" b="1" i="1" dirty="0"/>
            <a:t>Diagnostik der subjektiven und sozialen Dimensionen von Lesekompetenz</a:t>
          </a:r>
          <a:endParaRPr lang="de-DE" dirty="0"/>
        </a:p>
      </dgm:t>
    </dgm:pt>
    <dgm:pt modelId="{ED54E8EB-F470-E84A-A0EF-F59670B91EBD}" type="parTrans" cxnId="{90E6ED1A-9940-7140-84BB-1787B93B71D7}">
      <dgm:prSet/>
      <dgm:spPr/>
      <dgm:t>
        <a:bodyPr/>
        <a:lstStyle/>
        <a:p>
          <a:endParaRPr lang="de-DE"/>
        </a:p>
      </dgm:t>
    </dgm:pt>
    <dgm:pt modelId="{08DA48A2-CE4F-7C4A-9CC2-4805B94D01D0}" type="sibTrans" cxnId="{90E6ED1A-9940-7140-84BB-1787B93B71D7}">
      <dgm:prSet/>
      <dgm:spPr/>
      <dgm:t>
        <a:bodyPr/>
        <a:lstStyle/>
        <a:p>
          <a:endParaRPr lang="de-DE"/>
        </a:p>
      </dgm:t>
    </dgm:pt>
    <dgm:pt modelId="{D1EE8AF3-4DCA-4842-8880-D10770EEC0B1}">
      <dgm:prSet phldrT="[Text]" custT="1"/>
      <dgm:spPr/>
      <dgm:t>
        <a:bodyPr/>
        <a:lstStyle/>
        <a:p>
          <a:r>
            <a:rPr lang="de-DE" sz="3600" b="1" i="0" dirty="0"/>
            <a:t>Block 3</a:t>
          </a:r>
          <a:endParaRPr lang="de-DE" sz="3600" i="0" dirty="0"/>
        </a:p>
      </dgm:t>
    </dgm:pt>
    <dgm:pt modelId="{38C2353C-3EBC-4547-8D15-AADE905F4120}" type="parTrans" cxnId="{C4972202-A663-E946-A3DC-DE4B473D1C62}">
      <dgm:prSet/>
      <dgm:spPr/>
      <dgm:t>
        <a:bodyPr/>
        <a:lstStyle/>
        <a:p>
          <a:endParaRPr lang="de-DE"/>
        </a:p>
      </dgm:t>
    </dgm:pt>
    <dgm:pt modelId="{AFFB5F8E-1C35-8A48-A520-61DFC3195289}" type="sibTrans" cxnId="{C4972202-A663-E946-A3DC-DE4B473D1C62}">
      <dgm:prSet/>
      <dgm:spPr/>
      <dgm:t>
        <a:bodyPr/>
        <a:lstStyle/>
        <a:p>
          <a:endParaRPr lang="de-DE"/>
        </a:p>
      </dgm:t>
    </dgm:pt>
    <dgm:pt modelId="{8F2CAB59-F922-BA44-AD3E-966D8FBBE851}">
      <dgm:prSet phldrT="[Text]"/>
      <dgm:spPr/>
      <dgm:t>
        <a:bodyPr/>
        <a:lstStyle/>
        <a:p>
          <a:r>
            <a:rPr lang="de-DE" b="1" i="1" dirty="0"/>
            <a:t>Lese- und Schreibförderung als Schulprogramm – Schulentwicklung mit </a:t>
          </a:r>
          <a:r>
            <a:rPr lang="de-DE" b="1" i="1" dirty="0" err="1"/>
            <a:t>BaCuLit</a:t>
          </a:r>
          <a:r>
            <a:rPr lang="de-DE" b="1" i="1" dirty="0"/>
            <a:t>.</a:t>
          </a:r>
          <a:endParaRPr lang="de-DE" dirty="0"/>
        </a:p>
      </dgm:t>
    </dgm:pt>
    <dgm:pt modelId="{2F833EC6-3F38-BC43-A4AD-9A7A415847EC}" type="parTrans" cxnId="{93E74837-1FA6-6843-8862-C67E11A1751A}">
      <dgm:prSet/>
      <dgm:spPr/>
      <dgm:t>
        <a:bodyPr/>
        <a:lstStyle/>
        <a:p>
          <a:endParaRPr lang="de-DE"/>
        </a:p>
      </dgm:t>
    </dgm:pt>
    <dgm:pt modelId="{0BE2FF8D-CA98-364C-8ED5-C2F4171E2CA8}" type="sibTrans" cxnId="{93E74837-1FA6-6843-8862-C67E11A1751A}">
      <dgm:prSet/>
      <dgm:spPr/>
      <dgm:t>
        <a:bodyPr/>
        <a:lstStyle/>
        <a:p>
          <a:endParaRPr lang="de-DE"/>
        </a:p>
      </dgm:t>
    </dgm:pt>
    <dgm:pt modelId="{6453A37E-9F36-3A4D-96FF-EABD75463350}" type="pres">
      <dgm:prSet presAssocID="{79DE99FE-6236-9748-96EA-85823877E617}" presName="Name0" presStyleCnt="0">
        <dgm:presLayoutVars>
          <dgm:dir/>
          <dgm:animLvl val="lvl"/>
          <dgm:resizeHandles val="exact"/>
        </dgm:presLayoutVars>
      </dgm:prSet>
      <dgm:spPr/>
    </dgm:pt>
    <dgm:pt modelId="{8F219DC2-F648-A14F-8338-DB1C583CF855}" type="pres">
      <dgm:prSet presAssocID="{9FF236D0-6EF9-9B47-8012-C990A0D5492A}" presName="linNode" presStyleCnt="0"/>
      <dgm:spPr/>
    </dgm:pt>
    <dgm:pt modelId="{A3AE5F64-3F30-8B49-A0CE-7CBE630C3907}" type="pres">
      <dgm:prSet presAssocID="{9FF236D0-6EF9-9B47-8012-C990A0D5492A}" presName="parentText" presStyleLbl="node1" presStyleIdx="0" presStyleCnt="3">
        <dgm:presLayoutVars>
          <dgm:chMax val="1"/>
          <dgm:bulletEnabled val="1"/>
        </dgm:presLayoutVars>
      </dgm:prSet>
      <dgm:spPr/>
    </dgm:pt>
    <dgm:pt modelId="{032DF613-C6BA-4B44-8486-E86A408F38DA}" type="pres">
      <dgm:prSet presAssocID="{9FF236D0-6EF9-9B47-8012-C990A0D5492A}" presName="descendantText" presStyleLbl="alignAccFollowNode1" presStyleIdx="0" presStyleCnt="3">
        <dgm:presLayoutVars>
          <dgm:bulletEnabled val="1"/>
        </dgm:presLayoutVars>
      </dgm:prSet>
      <dgm:spPr/>
    </dgm:pt>
    <dgm:pt modelId="{72AFEFA7-FB0D-8D45-9EF8-0560EE60A360}" type="pres">
      <dgm:prSet presAssocID="{72CB82C5-4BC9-804C-A3CE-638FB02FC467}" presName="sp" presStyleCnt="0"/>
      <dgm:spPr/>
    </dgm:pt>
    <dgm:pt modelId="{82DE7207-1D1E-3B40-B3B6-CBD5F30E7925}" type="pres">
      <dgm:prSet presAssocID="{A581F0B0-089D-D342-A0C7-55A78BD303BE}" presName="linNode" presStyleCnt="0"/>
      <dgm:spPr/>
    </dgm:pt>
    <dgm:pt modelId="{2AF7B3DB-27DF-F943-9654-1F2219E0DBCE}" type="pres">
      <dgm:prSet presAssocID="{A581F0B0-089D-D342-A0C7-55A78BD303BE}" presName="parentText" presStyleLbl="node1" presStyleIdx="1" presStyleCnt="3">
        <dgm:presLayoutVars>
          <dgm:chMax val="1"/>
          <dgm:bulletEnabled val="1"/>
        </dgm:presLayoutVars>
      </dgm:prSet>
      <dgm:spPr/>
    </dgm:pt>
    <dgm:pt modelId="{0497E605-4956-DB47-92F6-21E87F66C22D}" type="pres">
      <dgm:prSet presAssocID="{A581F0B0-089D-D342-A0C7-55A78BD303BE}" presName="descendantText" presStyleLbl="alignAccFollowNode1" presStyleIdx="1" presStyleCnt="3">
        <dgm:presLayoutVars>
          <dgm:bulletEnabled val="1"/>
        </dgm:presLayoutVars>
      </dgm:prSet>
      <dgm:spPr/>
    </dgm:pt>
    <dgm:pt modelId="{05A9BB5A-79DF-E240-A58B-BB3431729AE9}" type="pres">
      <dgm:prSet presAssocID="{185308E3-1702-E44A-A79F-F8ED7B21CE01}" presName="sp" presStyleCnt="0"/>
      <dgm:spPr/>
    </dgm:pt>
    <dgm:pt modelId="{D14CAE3D-EF64-924B-B8A6-508CF706C8BB}" type="pres">
      <dgm:prSet presAssocID="{D1EE8AF3-4DCA-4842-8880-D10770EEC0B1}" presName="linNode" presStyleCnt="0"/>
      <dgm:spPr/>
    </dgm:pt>
    <dgm:pt modelId="{839D52DF-31C8-F04B-B43B-8F3043FA77BF}" type="pres">
      <dgm:prSet presAssocID="{D1EE8AF3-4DCA-4842-8880-D10770EEC0B1}" presName="parentText" presStyleLbl="node1" presStyleIdx="2" presStyleCnt="3">
        <dgm:presLayoutVars>
          <dgm:chMax val="1"/>
          <dgm:bulletEnabled val="1"/>
        </dgm:presLayoutVars>
      </dgm:prSet>
      <dgm:spPr/>
    </dgm:pt>
    <dgm:pt modelId="{46856FDA-1935-154F-9B41-39C7C287F22B}" type="pres">
      <dgm:prSet presAssocID="{D1EE8AF3-4DCA-4842-8880-D10770EEC0B1}" presName="descendantText" presStyleLbl="alignAccFollowNode1" presStyleIdx="2" presStyleCnt="3">
        <dgm:presLayoutVars>
          <dgm:bulletEnabled val="1"/>
        </dgm:presLayoutVars>
      </dgm:prSet>
      <dgm:spPr/>
    </dgm:pt>
  </dgm:ptLst>
  <dgm:cxnLst>
    <dgm:cxn modelId="{C4972202-A663-E946-A3DC-DE4B473D1C62}" srcId="{79DE99FE-6236-9748-96EA-85823877E617}" destId="{D1EE8AF3-4DCA-4842-8880-D10770EEC0B1}" srcOrd="2" destOrd="0" parTransId="{38C2353C-3EBC-4547-8D15-AADE905F4120}" sibTransId="{AFFB5F8E-1C35-8A48-A520-61DFC3195289}"/>
    <dgm:cxn modelId="{EF6B2A11-CB5D-BE45-93AD-77E11B642BCD}" srcId="{9FF236D0-6EF9-9B47-8012-C990A0D5492A}" destId="{D2AC2D08-789B-D145-84B0-87F53C973411}" srcOrd="0" destOrd="0" parTransId="{DBAA8CEC-0D47-2C40-984F-8A0D4A5E4883}" sibTransId="{431ECD7F-B01C-6448-A507-B528354C0D07}"/>
    <dgm:cxn modelId="{13AEFB11-16CC-344E-A1B9-33F669C30081}" type="presOf" srcId="{9FF236D0-6EF9-9B47-8012-C990A0D5492A}" destId="{A3AE5F64-3F30-8B49-A0CE-7CBE630C3907}" srcOrd="0" destOrd="0" presId="urn:microsoft.com/office/officeart/2005/8/layout/vList5"/>
    <dgm:cxn modelId="{90E6ED1A-9940-7140-84BB-1787B93B71D7}" srcId="{A581F0B0-089D-D342-A0C7-55A78BD303BE}" destId="{DB55A77F-E1DB-0647-87F4-827375B3A8F7}" srcOrd="0" destOrd="0" parTransId="{ED54E8EB-F470-E84A-A0EF-F59670B91EBD}" sibTransId="{08DA48A2-CE4F-7C4A-9CC2-4805B94D01D0}"/>
    <dgm:cxn modelId="{AF7D9434-51F1-A04D-86E1-DB91B0E91B95}" type="presOf" srcId="{79DE99FE-6236-9748-96EA-85823877E617}" destId="{6453A37E-9F36-3A4D-96FF-EABD75463350}" srcOrd="0" destOrd="0" presId="urn:microsoft.com/office/officeart/2005/8/layout/vList5"/>
    <dgm:cxn modelId="{93E74837-1FA6-6843-8862-C67E11A1751A}" srcId="{D1EE8AF3-4DCA-4842-8880-D10770EEC0B1}" destId="{8F2CAB59-F922-BA44-AD3E-966D8FBBE851}" srcOrd="0" destOrd="0" parTransId="{2F833EC6-3F38-BC43-A4AD-9A7A415847EC}" sibTransId="{0BE2FF8D-CA98-364C-8ED5-C2F4171E2CA8}"/>
    <dgm:cxn modelId="{08E28039-FE3B-7045-B874-421036B99EAA}" type="presOf" srcId="{DB55A77F-E1DB-0647-87F4-827375B3A8F7}" destId="{0497E605-4956-DB47-92F6-21E87F66C22D}" srcOrd="0" destOrd="0" presId="urn:microsoft.com/office/officeart/2005/8/layout/vList5"/>
    <dgm:cxn modelId="{CBF4F262-876E-3549-A68E-AC0DFB3E5666}" srcId="{79DE99FE-6236-9748-96EA-85823877E617}" destId="{9FF236D0-6EF9-9B47-8012-C990A0D5492A}" srcOrd="0" destOrd="0" parTransId="{F0C1AC9D-729C-7B45-91C6-CCB9E562B7DA}" sibTransId="{72CB82C5-4BC9-804C-A3CE-638FB02FC467}"/>
    <dgm:cxn modelId="{3DDDA6CD-03D0-5845-A357-1CC0B5180019}" type="presOf" srcId="{D1EE8AF3-4DCA-4842-8880-D10770EEC0B1}" destId="{839D52DF-31C8-F04B-B43B-8F3043FA77BF}" srcOrd="0" destOrd="0" presId="urn:microsoft.com/office/officeart/2005/8/layout/vList5"/>
    <dgm:cxn modelId="{A855B2D3-938B-0A4E-AF98-556A6CD6A66B}" type="presOf" srcId="{8F2CAB59-F922-BA44-AD3E-966D8FBBE851}" destId="{46856FDA-1935-154F-9B41-39C7C287F22B}" srcOrd="0" destOrd="0" presId="urn:microsoft.com/office/officeart/2005/8/layout/vList5"/>
    <dgm:cxn modelId="{EC902CE9-3754-2742-AA51-46B0D6F77312}" type="presOf" srcId="{A581F0B0-089D-D342-A0C7-55A78BD303BE}" destId="{2AF7B3DB-27DF-F943-9654-1F2219E0DBCE}" srcOrd="0" destOrd="0" presId="urn:microsoft.com/office/officeart/2005/8/layout/vList5"/>
    <dgm:cxn modelId="{DA9509EC-DE48-FC4B-9B95-679E9A9E19A8}" srcId="{79DE99FE-6236-9748-96EA-85823877E617}" destId="{A581F0B0-089D-D342-A0C7-55A78BD303BE}" srcOrd="1" destOrd="0" parTransId="{769DB655-E05A-A34D-B591-E27D0EB1BF3E}" sibTransId="{185308E3-1702-E44A-A79F-F8ED7B21CE01}"/>
    <dgm:cxn modelId="{AE92CCFC-262C-1346-BE46-20B9C94712AA}" type="presOf" srcId="{D2AC2D08-789B-D145-84B0-87F53C973411}" destId="{032DF613-C6BA-4B44-8486-E86A408F38DA}" srcOrd="0" destOrd="0" presId="urn:microsoft.com/office/officeart/2005/8/layout/vList5"/>
    <dgm:cxn modelId="{18145F1A-6DF9-4F40-BBEB-722495B87B5D}" type="presParOf" srcId="{6453A37E-9F36-3A4D-96FF-EABD75463350}" destId="{8F219DC2-F648-A14F-8338-DB1C583CF855}" srcOrd="0" destOrd="0" presId="urn:microsoft.com/office/officeart/2005/8/layout/vList5"/>
    <dgm:cxn modelId="{35D53447-F9EE-9B42-ABD6-2EE2C6F169E3}" type="presParOf" srcId="{8F219DC2-F648-A14F-8338-DB1C583CF855}" destId="{A3AE5F64-3F30-8B49-A0CE-7CBE630C3907}" srcOrd="0" destOrd="0" presId="urn:microsoft.com/office/officeart/2005/8/layout/vList5"/>
    <dgm:cxn modelId="{50276D5B-FFA8-6A46-B9DA-CD669E2C7F83}" type="presParOf" srcId="{8F219DC2-F648-A14F-8338-DB1C583CF855}" destId="{032DF613-C6BA-4B44-8486-E86A408F38DA}" srcOrd="1" destOrd="0" presId="urn:microsoft.com/office/officeart/2005/8/layout/vList5"/>
    <dgm:cxn modelId="{A4058EB0-4595-9F4D-8430-E3520C87406E}" type="presParOf" srcId="{6453A37E-9F36-3A4D-96FF-EABD75463350}" destId="{72AFEFA7-FB0D-8D45-9EF8-0560EE60A360}" srcOrd="1" destOrd="0" presId="urn:microsoft.com/office/officeart/2005/8/layout/vList5"/>
    <dgm:cxn modelId="{A2664A02-CD40-7D46-A41C-279FC74FBF2A}" type="presParOf" srcId="{6453A37E-9F36-3A4D-96FF-EABD75463350}" destId="{82DE7207-1D1E-3B40-B3B6-CBD5F30E7925}" srcOrd="2" destOrd="0" presId="urn:microsoft.com/office/officeart/2005/8/layout/vList5"/>
    <dgm:cxn modelId="{80A27962-2333-F043-B888-A6D8B3F2FFF4}" type="presParOf" srcId="{82DE7207-1D1E-3B40-B3B6-CBD5F30E7925}" destId="{2AF7B3DB-27DF-F943-9654-1F2219E0DBCE}" srcOrd="0" destOrd="0" presId="urn:microsoft.com/office/officeart/2005/8/layout/vList5"/>
    <dgm:cxn modelId="{59FC5F1A-E478-4249-8ECC-6FD2618A0413}" type="presParOf" srcId="{82DE7207-1D1E-3B40-B3B6-CBD5F30E7925}" destId="{0497E605-4956-DB47-92F6-21E87F66C22D}" srcOrd="1" destOrd="0" presId="urn:microsoft.com/office/officeart/2005/8/layout/vList5"/>
    <dgm:cxn modelId="{9326D9CD-1836-8F4A-A28E-FBE6079942C9}" type="presParOf" srcId="{6453A37E-9F36-3A4D-96FF-EABD75463350}" destId="{05A9BB5A-79DF-E240-A58B-BB3431729AE9}" srcOrd="3" destOrd="0" presId="urn:microsoft.com/office/officeart/2005/8/layout/vList5"/>
    <dgm:cxn modelId="{CE5C914E-2E81-8C44-B89F-283C22D8168D}" type="presParOf" srcId="{6453A37E-9F36-3A4D-96FF-EABD75463350}" destId="{D14CAE3D-EF64-924B-B8A6-508CF706C8BB}" srcOrd="4" destOrd="0" presId="urn:microsoft.com/office/officeart/2005/8/layout/vList5"/>
    <dgm:cxn modelId="{703624A6-9C42-5448-9D49-63B861776EC9}" type="presParOf" srcId="{D14CAE3D-EF64-924B-B8A6-508CF706C8BB}" destId="{839D52DF-31C8-F04B-B43B-8F3043FA77BF}" srcOrd="0" destOrd="0" presId="urn:microsoft.com/office/officeart/2005/8/layout/vList5"/>
    <dgm:cxn modelId="{81713028-0400-874A-AFBE-8425CA5D3342}" type="presParOf" srcId="{D14CAE3D-EF64-924B-B8A6-508CF706C8BB}" destId="{46856FDA-1935-154F-9B41-39C7C287F22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09D1DF-D6FB-4621-9DC3-BEEBE96FC6AE}" type="doc">
      <dgm:prSet loTypeId="urn:microsoft.com/office/officeart/2005/8/layout/cycle3" loCatId="cycle" qsTypeId="urn:microsoft.com/office/officeart/2005/8/quickstyle/simple5" qsCatId="simple" csTypeId="urn:microsoft.com/office/officeart/2005/8/colors/accent5_2" csCatId="accent5" phldr="1"/>
      <dgm:spPr/>
      <dgm:t>
        <a:bodyPr/>
        <a:lstStyle/>
        <a:p>
          <a:endParaRPr lang="de-DE"/>
        </a:p>
      </dgm:t>
    </dgm:pt>
    <dgm:pt modelId="{95058CA7-3F8A-4A70-A4B0-8C84D1FBE683}">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(9</a:t>
          </a:r>
          <a:r>
            <a:rPr kumimoji="0" lang="de-DE" sz="1800" b="0" i="0" u="none" strike="noStrike" cap="none" spc="0" normalizeH="0" baseline="0" noProof="0">
              <a:ln/>
              <a:effectLst/>
              <a:uLnTx/>
              <a:uFillTx/>
              <a:latin typeface="Calibri"/>
              <a:ea typeface="+mn-ea"/>
              <a:cs typeface="+mn-cs"/>
            </a:rPr>
            <a:t>) Diagnostik &amp; </a:t>
          </a:r>
          <a:r>
            <a:rPr kumimoji="0" lang="de-DE" sz="1800" b="0" i="0" u="none" strike="noStrike" cap="none" spc="0" normalizeH="0" baseline="0" noProof="0" dirty="0">
              <a:ln/>
              <a:effectLst/>
              <a:uLnTx/>
              <a:uFillTx/>
              <a:latin typeface="Calibri"/>
              <a:ea typeface="+mn-ea"/>
              <a:cs typeface="+mn-cs"/>
            </a:rPr>
            <a:t>Schulentwicklung</a:t>
          </a:r>
          <a:endParaRPr lang="de-DE" sz="1800" dirty="0"/>
        </a:p>
      </dgm:t>
    </dgm:pt>
    <dgm:pt modelId="{8CC8982F-6033-4F3A-A24C-A94F9CD4EB34}" type="parTrans" cxnId="{148AFF29-7C3E-435D-AB61-5BEB8149337F}">
      <dgm:prSet/>
      <dgm:spPr/>
      <dgm:t>
        <a:bodyPr/>
        <a:lstStyle/>
        <a:p>
          <a:endParaRPr lang="de-DE"/>
        </a:p>
      </dgm:t>
    </dgm:pt>
    <dgm:pt modelId="{2428A602-06FE-42D3-BE26-40116D2485D3}" type="sibTrans" cxnId="{148AFF29-7C3E-435D-AB61-5BEB8149337F}">
      <dgm:prSet/>
      <dgm:spPr/>
      <dgm:t>
        <a:bodyPr/>
        <a:lstStyle/>
        <a:p>
          <a:endParaRPr lang="de-DE"/>
        </a:p>
      </dgm:t>
    </dgm:pt>
    <dgm:pt modelId="{82678BDB-58C2-4E1A-BFC7-810F1F3BEEB1}">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(1) Einführung</a:t>
          </a:r>
          <a:endParaRPr lang="de-DE" sz="1800" dirty="0"/>
        </a:p>
      </dgm:t>
    </dgm:pt>
    <dgm:pt modelId="{5C1508B4-BFB6-4E74-96EE-D814169D4F07}" type="parTrans" cxnId="{B7163381-3995-4CF0-AAFB-572E082BB877}">
      <dgm:prSet/>
      <dgm:spPr/>
      <dgm:t>
        <a:bodyPr/>
        <a:lstStyle/>
        <a:p>
          <a:endParaRPr lang="de-DE"/>
        </a:p>
      </dgm:t>
    </dgm:pt>
    <dgm:pt modelId="{8ABA0F12-EB15-41A4-B865-0FB90E077AC3}" type="sibTrans" cxnId="{B7163381-3995-4CF0-AAFB-572E082BB877}">
      <dgm:prSet/>
      <dgm:spPr/>
      <dgm:t>
        <a:bodyPr/>
        <a:lstStyle/>
        <a:p>
          <a:endParaRPr lang="de-DE"/>
        </a:p>
      </dgm:t>
    </dgm:pt>
    <dgm:pt modelId="{AC2F5B03-A634-4632-87F1-5CD8E1748A58}">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(2) Grundlagen Unterrichtsplanung</a:t>
          </a:r>
          <a:endParaRPr lang="de-DE" sz="1800" dirty="0"/>
        </a:p>
      </dgm:t>
    </dgm:pt>
    <dgm:pt modelId="{EE61993C-F706-4B63-85B8-C92913F9A54C}" type="parTrans" cxnId="{688EEF8E-17F6-43A8-B491-F99B1A3694A3}">
      <dgm:prSet/>
      <dgm:spPr/>
      <dgm:t>
        <a:bodyPr/>
        <a:lstStyle/>
        <a:p>
          <a:endParaRPr lang="de-DE"/>
        </a:p>
      </dgm:t>
    </dgm:pt>
    <dgm:pt modelId="{FF6A5952-1E3C-49E4-B330-09D9FFDCF1F5}" type="sibTrans" cxnId="{688EEF8E-17F6-43A8-B491-F99B1A3694A3}">
      <dgm:prSet/>
      <dgm:spPr/>
      <dgm:t>
        <a:bodyPr/>
        <a:lstStyle/>
        <a:p>
          <a:endParaRPr lang="de-DE"/>
        </a:p>
      </dgm:t>
    </dgm:pt>
    <dgm:pt modelId="{96EF904B-6F14-4E9C-9C96-60B837C8B7CA}">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(4</a:t>
          </a:r>
          <a:r>
            <a:rPr kumimoji="0" lang="de-DE" sz="1800" b="0" i="0" u="none" strike="noStrike" cap="none" spc="0" normalizeH="0" baseline="0" noProof="0" dirty="0">
              <a:ln/>
              <a:effectLst/>
              <a:uLnTx/>
              <a:uFillTx/>
              <a:latin typeface="+mn-lt"/>
              <a:ea typeface="+mn-ea"/>
              <a:cs typeface="+mn-cs"/>
            </a:rPr>
            <a:t>) Fachtexte</a:t>
          </a:r>
          <a:endParaRPr lang="de-DE" sz="1800" dirty="0"/>
        </a:p>
      </dgm:t>
    </dgm:pt>
    <dgm:pt modelId="{99904122-098A-43CC-A24D-63E36092C8CF}" type="parTrans" cxnId="{685B2E15-C482-4D10-BBED-E34E36F9F1F6}">
      <dgm:prSet/>
      <dgm:spPr/>
      <dgm:t>
        <a:bodyPr/>
        <a:lstStyle/>
        <a:p>
          <a:endParaRPr lang="de-DE"/>
        </a:p>
      </dgm:t>
    </dgm:pt>
    <dgm:pt modelId="{6068E793-D201-4698-A365-61FC0A09E9AF}" type="sibTrans" cxnId="{685B2E15-C482-4D10-BBED-E34E36F9F1F6}">
      <dgm:prSet/>
      <dgm:spPr/>
      <dgm:t>
        <a:bodyPr/>
        <a:lstStyle/>
        <a:p>
          <a:endParaRPr lang="de-DE"/>
        </a:p>
      </dgm:t>
    </dgm:pt>
    <dgm:pt modelId="{1D414591-4D4E-4098-B6A6-8FF1D056C587}">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(5) Lesestrategien</a:t>
          </a:r>
          <a:endParaRPr lang="de-DE" sz="1800" dirty="0"/>
        </a:p>
      </dgm:t>
    </dgm:pt>
    <dgm:pt modelId="{1FC1A42C-FBE2-40E5-90FB-1B5A94E87CAB}" type="parTrans" cxnId="{C48FE9F3-D92A-4E0D-92E4-C71A949AC46A}">
      <dgm:prSet/>
      <dgm:spPr/>
      <dgm:t>
        <a:bodyPr/>
        <a:lstStyle/>
        <a:p>
          <a:endParaRPr lang="de-DE"/>
        </a:p>
      </dgm:t>
    </dgm:pt>
    <dgm:pt modelId="{9DA650A3-7426-46DB-93A4-0550E36FE05D}" type="sibTrans" cxnId="{C48FE9F3-D92A-4E0D-92E4-C71A949AC46A}">
      <dgm:prSet/>
      <dgm:spPr/>
      <dgm:t>
        <a:bodyPr/>
        <a:lstStyle/>
        <a:p>
          <a:endParaRPr lang="de-DE"/>
        </a:p>
      </dgm:t>
    </dgm:pt>
    <dgm:pt modelId="{931946D3-8168-4272-AA3B-F2271B6889D1}">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(6) Schreibstrategien</a:t>
          </a:r>
          <a:endParaRPr lang="de-DE" sz="1800" dirty="0"/>
        </a:p>
      </dgm:t>
    </dgm:pt>
    <dgm:pt modelId="{2A2424A2-5BB8-4516-997D-6C54E0CB689D}" type="parTrans" cxnId="{AD3EFDDB-B471-4CC1-98D9-5813EE6592DA}">
      <dgm:prSet/>
      <dgm:spPr/>
      <dgm:t>
        <a:bodyPr/>
        <a:lstStyle/>
        <a:p>
          <a:endParaRPr lang="de-DE"/>
        </a:p>
      </dgm:t>
    </dgm:pt>
    <dgm:pt modelId="{1C51AAFF-3AE1-4516-9032-54208AE43962}" type="sibTrans" cxnId="{AD3EFDDB-B471-4CC1-98D9-5813EE6592DA}">
      <dgm:prSet/>
      <dgm:spPr/>
      <dgm:t>
        <a:bodyPr/>
        <a:lstStyle/>
        <a:p>
          <a:endParaRPr lang="de-DE"/>
        </a:p>
      </dgm:t>
    </dgm:pt>
    <dgm:pt modelId="{EC5CD961-98FB-407D-96DD-CF008BA5F855}">
      <dgm:prSet custT="1"/>
      <dgm:spPr/>
      <dgm:t>
        <a:bodyPr/>
        <a:lstStyle/>
        <a:p>
          <a:pPr>
            <a:buClrTx/>
            <a:buSzTx/>
            <a:buFontTx/>
            <a:buNone/>
          </a:pPr>
          <a:r>
            <a:rPr lang="de-DE" sz="1800" dirty="0"/>
            <a:t>(7) Mehrsprachige</a:t>
          </a:r>
          <a:r>
            <a:rPr lang="de-DE" sz="1800" baseline="0" dirty="0"/>
            <a:t> Lernende</a:t>
          </a:r>
          <a:endParaRPr lang="de-DE" sz="1800" dirty="0"/>
        </a:p>
      </dgm:t>
    </dgm:pt>
    <dgm:pt modelId="{9E5A19C3-901D-49BB-8181-3CE354637CAE}" type="parTrans" cxnId="{BAA370C3-675F-4DD5-A2DD-980A5E3C7B2D}">
      <dgm:prSet/>
      <dgm:spPr/>
      <dgm:t>
        <a:bodyPr/>
        <a:lstStyle/>
        <a:p>
          <a:endParaRPr lang="de-DE"/>
        </a:p>
      </dgm:t>
    </dgm:pt>
    <dgm:pt modelId="{8A92503B-01C1-4532-B106-8BB590688372}" type="sibTrans" cxnId="{BAA370C3-675F-4DD5-A2DD-980A5E3C7B2D}">
      <dgm:prSet/>
      <dgm:spPr/>
      <dgm:t>
        <a:bodyPr/>
        <a:lstStyle/>
        <a:p>
          <a:endParaRPr lang="de-DE"/>
        </a:p>
      </dgm:t>
    </dgm:pt>
    <dgm:pt modelId="{26F96612-148D-4395-841B-DC7EBDFA13B7}">
      <dgm:prSet custT="1"/>
      <dgm:spPr/>
      <dgm:t>
        <a:bodyPr/>
        <a:lstStyle/>
        <a:p>
          <a:pPr>
            <a:lnSpc>
              <a:spcPct val="100000"/>
            </a:lnSpc>
            <a:spcAft>
              <a:spcPts val="0"/>
            </a:spcAft>
            <a:buClrTx/>
            <a:buSzTx/>
            <a:buFontTx/>
            <a:buNone/>
          </a:pPr>
          <a:r>
            <a:rPr kumimoji="0" lang="de-DE" sz="1800" b="0" i="0" u="none" strike="noStrike" cap="none" spc="0" normalizeH="0" baseline="0" noProof="0" dirty="0">
              <a:ln/>
              <a:effectLst/>
              <a:uLnTx/>
              <a:uFillTx/>
              <a:latin typeface="Calibri"/>
              <a:ea typeface="+mn-ea"/>
              <a:cs typeface="+mn-cs"/>
            </a:rPr>
            <a:t>(8) Lesemotivation &amp; </a:t>
          </a:r>
        </a:p>
        <a:p>
          <a:pPr>
            <a:lnSpc>
              <a:spcPct val="100000"/>
            </a:lnSpc>
            <a:spcAft>
              <a:spcPts val="0"/>
            </a:spcAft>
            <a:buClrTx/>
            <a:buSzTx/>
            <a:buFontTx/>
            <a:buNone/>
          </a:pPr>
          <a:r>
            <a:rPr kumimoji="0" lang="de-DE" sz="1800" b="0" i="0" u="none" strike="noStrike" cap="none" spc="0" normalizeH="0" baseline="0" noProof="0" dirty="0">
              <a:ln/>
              <a:effectLst/>
              <a:uLnTx/>
              <a:uFillTx/>
              <a:latin typeface="Calibri"/>
              <a:ea typeface="+mn-ea"/>
              <a:cs typeface="+mn-cs"/>
            </a:rPr>
            <a:t>Eigenständiges Lesen</a:t>
          </a:r>
          <a:endParaRPr lang="de-DE" sz="1800" dirty="0"/>
        </a:p>
      </dgm:t>
    </dgm:pt>
    <dgm:pt modelId="{0E524B3C-3F15-4E0E-ABE0-399CF3AF7951}" type="parTrans" cxnId="{0C44D43A-241F-4463-A6D7-778C52B3BF9F}">
      <dgm:prSet/>
      <dgm:spPr/>
      <dgm:t>
        <a:bodyPr/>
        <a:lstStyle/>
        <a:p>
          <a:endParaRPr lang="de-DE"/>
        </a:p>
      </dgm:t>
    </dgm:pt>
    <dgm:pt modelId="{7A2D6429-5600-4965-BF95-B8924406D236}" type="sibTrans" cxnId="{0C44D43A-241F-4463-A6D7-778C52B3BF9F}">
      <dgm:prSet/>
      <dgm:spPr/>
      <dgm:t>
        <a:bodyPr/>
        <a:lstStyle/>
        <a:p>
          <a:endParaRPr lang="de-DE"/>
        </a:p>
      </dgm:t>
    </dgm:pt>
    <dgm:pt modelId="{A215E77C-A3BC-4A8E-BEDD-A05CB9A124AE}">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(3) Fachvokabular</a:t>
          </a:r>
          <a:endParaRPr lang="de-DE" sz="1800" dirty="0"/>
        </a:p>
      </dgm:t>
    </dgm:pt>
    <dgm:pt modelId="{0ECE9D1E-BE49-4F9B-9DC1-660B9B634193}" type="parTrans" cxnId="{7468E869-0B41-424B-B9D9-262D49C2CE33}">
      <dgm:prSet/>
      <dgm:spPr/>
      <dgm:t>
        <a:bodyPr/>
        <a:lstStyle/>
        <a:p>
          <a:endParaRPr lang="de-DE"/>
        </a:p>
      </dgm:t>
    </dgm:pt>
    <dgm:pt modelId="{B304B58D-256E-4B00-B39F-8FEA8CA3FEFA}" type="sibTrans" cxnId="{7468E869-0B41-424B-B9D9-262D49C2CE33}">
      <dgm:prSet/>
      <dgm:spPr/>
      <dgm:t>
        <a:bodyPr/>
        <a:lstStyle/>
        <a:p>
          <a:endParaRPr lang="de-DE"/>
        </a:p>
      </dgm:t>
    </dgm:pt>
    <dgm:pt modelId="{9A8607C8-CF0A-457F-BD86-8B61654C4CF5}" type="pres">
      <dgm:prSet presAssocID="{8B09D1DF-D6FB-4621-9DC3-BEEBE96FC6AE}" presName="Name0" presStyleCnt="0">
        <dgm:presLayoutVars>
          <dgm:dir/>
          <dgm:resizeHandles val="exact"/>
        </dgm:presLayoutVars>
      </dgm:prSet>
      <dgm:spPr/>
    </dgm:pt>
    <dgm:pt modelId="{59EE5170-3816-4A38-BA66-3D84E4DCC414}" type="pres">
      <dgm:prSet presAssocID="{8B09D1DF-D6FB-4621-9DC3-BEEBE96FC6AE}" presName="cycle" presStyleCnt="0"/>
      <dgm:spPr/>
    </dgm:pt>
    <dgm:pt modelId="{46741B13-0897-40C2-8F2B-9BB5AA3049AA}" type="pres">
      <dgm:prSet presAssocID="{95058CA7-3F8A-4A70-A4B0-8C84D1FBE683}" presName="nodeFirstNode" presStyleLbl="node1" presStyleIdx="0" presStyleCnt="9" custScaleX="171742">
        <dgm:presLayoutVars>
          <dgm:bulletEnabled val="1"/>
        </dgm:presLayoutVars>
      </dgm:prSet>
      <dgm:spPr/>
    </dgm:pt>
    <dgm:pt modelId="{8AD64ADA-A9C3-48CE-8347-ED667CE16ED6}" type="pres">
      <dgm:prSet presAssocID="{2428A602-06FE-42D3-BE26-40116D2485D3}" presName="sibTransFirstNode" presStyleLbl="bgShp" presStyleIdx="0" presStyleCnt="1"/>
      <dgm:spPr/>
    </dgm:pt>
    <dgm:pt modelId="{B0D3CCDC-C10B-47A8-B946-1A43B4312188}" type="pres">
      <dgm:prSet presAssocID="{82678BDB-58C2-4E1A-BFC7-810F1F3BEEB1}" presName="nodeFollowingNodes" presStyleLbl="node1" presStyleIdx="1" presStyleCnt="9" custScaleX="171742" custRadScaleRad="119593" custRadScaleInc="55403">
        <dgm:presLayoutVars>
          <dgm:bulletEnabled val="1"/>
        </dgm:presLayoutVars>
      </dgm:prSet>
      <dgm:spPr/>
    </dgm:pt>
    <dgm:pt modelId="{5B0873A4-F700-4F29-9748-98C5C8521A46}" type="pres">
      <dgm:prSet presAssocID="{AC2F5B03-A634-4632-87F1-5CD8E1748A58}" presName="nodeFollowingNodes" presStyleLbl="node1" presStyleIdx="2" presStyleCnt="9" custScaleX="171742" custRadScaleRad="127599" custRadScaleInc="7305">
        <dgm:presLayoutVars>
          <dgm:bulletEnabled val="1"/>
        </dgm:presLayoutVars>
      </dgm:prSet>
      <dgm:spPr/>
    </dgm:pt>
    <dgm:pt modelId="{8662FC47-0303-4D47-8B68-4B9CB86DE8E5}" type="pres">
      <dgm:prSet presAssocID="{A215E77C-A3BC-4A8E-BEDD-A05CB9A124AE}" presName="nodeFollowingNodes" presStyleLbl="node1" presStyleIdx="3" presStyleCnt="9" custScaleX="171742" custRadScaleRad="117854" custRadScaleInc="-41659">
        <dgm:presLayoutVars>
          <dgm:bulletEnabled val="1"/>
        </dgm:presLayoutVars>
      </dgm:prSet>
      <dgm:spPr/>
    </dgm:pt>
    <dgm:pt modelId="{134C7451-639C-4FBE-AA6F-5299AC7B02C6}" type="pres">
      <dgm:prSet presAssocID="{96EF904B-6F14-4E9C-9C96-60B837C8B7CA}" presName="nodeFollowingNodes" presStyleLbl="node1" presStyleIdx="4" presStyleCnt="9" custScaleX="171742" custRadScaleRad="102492" custRadScaleInc="-58255">
        <dgm:presLayoutVars>
          <dgm:bulletEnabled val="1"/>
        </dgm:presLayoutVars>
      </dgm:prSet>
      <dgm:spPr/>
    </dgm:pt>
    <dgm:pt modelId="{0B8155CE-6EE0-4AF4-894D-E04F676935EB}" type="pres">
      <dgm:prSet presAssocID="{1D414591-4D4E-4098-B6A6-8FF1D056C587}" presName="nodeFollowingNodes" presStyleLbl="node1" presStyleIdx="5" presStyleCnt="9" custScaleX="171742" custRadScaleRad="102341" custRadScaleInc="57984">
        <dgm:presLayoutVars>
          <dgm:bulletEnabled val="1"/>
        </dgm:presLayoutVars>
      </dgm:prSet>
      <dgm:spPr/>
    </dgm:pt>
    <dgm:pt modelId="{696611D4-6ECB-43EC-9631-563BE88C2595}" type="pres">
      <dgm:prSet presAssocID="{931946D3-8168-4272-AA3B-F2271B6889D1}" presName="nodeFollowingNodes" presStyleLbl="node1" presStyleIdx="6" presStyleCnt="9" custScaleX="171742" custRadScaleRad="110702" custRadScaleInc="38898">
        <dgm:presLayoutVars>
          <dgm:bulletEnabled val="1"/>
        </dgm:presLayoutVars>
      </dgm:prSet>
      <dgm:spPr/>
    </dgm:pt>
    <dgm:pt modelId="{E822C1D9-1126-4C86-AF63-B48D0FF35DD5}" type="pres">
      <dgm:prSet presAssocID="{EC5CD961-98FB-407D-96DD-CF008BA5F855}" presName="nodeFollowingNodes" presStyleLbl="node1" presStyleIdx="7" presStyleCnt="9" custScaleX="171742" custRadScaleRad="118857" custRadScaleInc="-5790">
        <dgm:presLayoutVars>
          <dgm:bulletEnabled val="1"/>
        </dgm:presLayoutVars>
      </dgm:prSet>
      <dgm:spPr/>
    </dgm:pt>
    <dgm:pt modelId="{3C1A539E-6DA6-44CB-8349-72FEDF1C9AA3}" type="pres">
      <dgm:prSet presAssocID="{26F96612-148D-4395-841B-DC7EBDFA13B7}" presName="nodeFollowingNodes" presStyleLbl="node1" presStyleIdx="8" presStyleCnt="9" custScaleX="171742" custRadScaleRad="131767" custRadScaleInc="-63787">
        <dgm:presLayoutVars>
          <dgm:bulletEnabled val="1"/>
        </dgm:presLayoutVars>
      </dgm:prSet>
      <dgm:spPr/>
    </dgm:pt>
  </dgm:ptLst>
  <dgm:cxnLst>
    <dgm:cxn modelId="{A5EB8302-4EEC-445D-A038-C07469EE164B}" type="presOf" srcId="{95058CA7-3F8A-4A70-A4B0-8C84D1FBE683}" destId="{46741B13-0897-40C2-8F2B-9BB5AA3049AA}" srcOrd="0" destOrd="0" presId="urn:microsoft.com/office/officeart/2005/8/layout/cycle3"/>
    <dgm:cxn modelId="{989D1703-94FA-497C-808E-8A664BF65991}" type="presOf" srcId="{1D414591-4D4E-4098-B6A6-8FF1D056C587}" destId="{0B8155CE-6EE0-4AF4-894D-E04F676935EB}" srcOrd="0" destOrd="0" presId="urn:microsoft.com/office/officeart/2005/8/layout/cycle3"/>
    <dgm:cxn modelId="{37AED803-E5E7-45B9-97A5-B5415EF3D008}" type="presOf" srcId="{8B09D1DF-D6FB-4621-9DC3-BEEBE96FC6AE}" destId="{9A8607C8-CF0A-457F-BD86-8B61654C4CF5}" srcOrd="0" destOrd="0" presId="urn:microsoft.com/office/officeart/2005/8/layout/cycle3"/>
    <dgm:cxn modelId="{CAD14C0C-E3B4-4665-9616-DA2F85BA1F70}" type="presOf" srcId="{EC5CD961-98FB-407D-96DD-CF008BA5F855}" destId="{E822C1D9-1126-4C86-AF63-B48D0FF35DD5}" srcOrd="0" destOrd="0" presId="urn:microsoft.com/office/officeart/2005/8/layout/cycle3"/>
    <dgm:cxn modelId="{685B2E15-C482-4D10-BBED-E34E36F9F1F6}" srcId="{8B09D1DF-D6FB-4621-9DC3-BEEBE96FC6AE}" destId="{96EF904B-6F14-4E9C-9C96-60B837C8B7CA}" srcOrd="4" destOrd="0" parTransId="{99904122-098A-43CC-A24D-63E36092C8CF}" sibTransId="{6068E793-D201-4698-A365-61FC0A09E9AF}"/>
    <dgm:cxn modelId="{F3CB361B-2339-41C1-993F-C4CDBF2D8D0C}" type="presOf" srcId="{931946D3-8168-4272-AA3B-F2271B6889D1}" destId="{696611D4-6ECB-43EC-9631-563BE88C2595}" srcOrd="0" destOrd="0" presId="urn:microsoft.com/office/officeart/2005/8/layout/cycle3"/>
    <dgm:cxn modelId="{148AFF29-7C3E-435D-AB61-5BEB8149337F}" srcId="{8B09D1DF-D6FB-4621-9DC3-BEEBE96FC6AE}" destId="{95058CA7-3F8A-4A70-A4B0-8C84D1FBE683}" srcOrd="0" destOrd="0" parTransId="{8CC8982F-6033-4F3A-A24C-A94F9CD4EB34}" sibTransId="{2428A602-06FE-42D3-BE26-40116D2485D3}"/>
    <dgm:cxn modelId="{0C44D43A-241F-4463-A6D7-778C52B3BF9F}" srcId="{8B09D1DF-D6FB-4621-9DC3-BEEBE96FC6AE}" destId="{26F96612-148D-4395-841B-DC7EBDFA13B7}" srcOrd="8" destOrd="0" parTransId="{0E524B3C-3F15-4E0E-ABE0-399CF3AF7951}" sibTransId="{7A2D6429-5600-4965-BF95-B8924406D236}"/>
    <dgm:cxn modelId="{69F6EF5E-0CCA-46FC-9B13-77745E2933E7}" type="presOf" srcId="{2428A602-06FE-42D3-BE26-40116D2485D3}" destId="{8AD64ADA-A9C3-48CE-8347-ED667CE16ED6}" srcOrd="0" destOrd="0" presId="urn:microsoft.com/office/officeart/2005/8/layout/cycle3"/>
    <dgm:cxn modelId="{7468E869-0B41-424B-B9D9-262D49C2CE33}" srcId="{8B09D1DF-D6FB-4621-9DC3-BEEBE96FC6AE}" destId="{A215E77C-A3BC-4A8E-BEDD-A05CB9A124AE}" srcOrd="3" destOrd="0" parTransId="{0ECE9D1E-BE49-4F9B-9DC1-660B9B634193}" sibTransId="{B304B58D-256E-4B00-B39F-8FEA8CA3FEFA}"/>
    <dgm:cxn modelId="{AA8C7079-4EB9-44A2-8C6D-4601677CE8B1}" type="presOf" srcId="{96EF904B-6F14-4E9C-9C96-60B837C8B7CA}" destId="{134C7451-639C-4FBE-AA6F-5299AC7B02C6}" srcOrd="0" destOrd="0" presId="urn:microsoft.com/office/officeart/2005/8/layout/cycle3"/>
    <dgm:cxn modelId="{B7163381-3995-4CF0-AAFB-572E082BB877}" srcId="{8B09D1DF-D6FB-4621-9DC3-BEEBE96FC6AE}" destId="{82678BDB-58C2-4E1A-BFC7-810F1F3BEEB1}" srcOrd="1" destOrd="0" parTransId="{5C1508B4-BFB6-4E74-96EE-D814169D4F07}" sibTransId="{8ABA0F12-EB15-41A4-B865-0FB90E077AC3}"/>
    <dgm:cxn modelId="{688EEF8E-17F6-43A8-B491-F99B1A3694A3}" srcId="{8B09D1DF-D6FB-4621-9DC3-BEEBE96FC6AE}" destId="{AC2F5B03-A634-4632-87F1-5CD8E1748A58}" srcOrd="2" destOrd="0" parTransId="{EE61993C-F706-4B63-85B8-C92913F9A54C}" sibTransId="{FF6A5952-1E3C-49E4-B330-09D9FFDCF1F5}"/>
    <dgm:cxn modelId="{5157C2B3-6861-4740-AADD-AF02D6F4C545}" type="presOf" srcId="{AC2F5B03-A634-4632-87F1-5CD8E1748A58}" destId="{5B0873A4-F700-4F29-9748-98C5C8521A46}" srcOrd="0" destOrd="0" presId="urn:microsoft.com/office/officeart/2005/8/layout/cycle3"/>
    <dgm:cxn modelId="{70BBE7BC-1344-4234-8065-2F0E1EA985C1}" type="presOf" srcId="{A215E77C-A3BC-4A8E-BEDD-A05CB9A124AE}" destId="{8662FC47-0303-4D47-8B68-4B9CB86DE8E5}" srcOrd="0" destOrd="0" presId="urn:microsoft.com/office/officeart/2005/8/layout/cycle3"/>
    <dgm:cxn modelId="{BAA370C3-675F-4DD5-A2DD-980A5E3C7B2D}" srcId="{8B09D1DF-D6FB-4621-9DC3-BEEBE96FC6AE}" destId="{EC5CD961-98FB-407D-96DD-CF008BA5F855}" srcOrd="7" destOrd="0" parTransId="{9E5A19C3-901D-49BB-8181-3CE354637CAE}" sibTransId="{8A92503B-01C1-4532-B106-8BB590688372}"/>
    <dgm:cxn modelId="{A8311FDA-1335-4967-91DD-A89D6FDC4C39}" type="presOf" srcId="{82678BDB-58C2-4E1A-BFC7-810F1F3BEEB1}" destId="{B0D3CCDC-C10B-47A8-B946-1A43B4312188}" srcOrd="0" destOrd="0" presId="urn:microsoft.com/office/officeart/2005/8/layout/cycle3"/>
    <dgm:cxn modelId="{AD3EFDDB-B471-4CC1-98D9-5813EE6592DA}" srcId="{8B09D1DF-D6FB-4621-9DC3-BEEBE96FC6AE}" destId="{931946D3-8168-4272-AA3B-F2271B6889D1}" srcOrd="6" destOrd="0" parTransId="{2A2424A2-5BB8-4516-997D-6C54E0CB689D}" sibTransId="{1C51AAFF-3AE1-4516-9032-54208AE43962}"/>
    <dgm:cxn modelId="{C48FE9F3-D92A-4E0D-92E4-C71A949AC46A}" srcId="{8B09D1DF-D6FB-4621-9DC3-BEEBE96FC6AE}" destId="{1D414591-4D4E-4098-B6A6-8FF1D056C587}" srcOrd="5" destOrd="0" parTransId="{1FC1A42C-FBE2-40E5-90FB-1B5A94E87CAB}" sibTransId="{9DA650A3-7426-46DB-93A4-0550E36FE05D}"/>
    <dgm:cxn modelId="{2117AEFB-79F3-4529-B42B-961A5EC9FE6F}" type="presOf" srcId="{26F96612-148D-4395-841B-DC7EBDFA13B7}" destId="{3C1A539E-6DA6-44CB-8349-72FEDF1C9AA3}" srcOrd="0" destOrd="0" presId="urn:microsoft.com/office/officeart/2005/8/layout/cycle3"/>
    <dgm:cxn modelId="{E7A00745-AA3D-4176-A2C8-728CB8F4EF98}" type="presParOf" srcId="{9A8607C8-CF0A-457F-BD86-8B61654C4CF5}" destId="{59EE5170-3816-4A38-BA66-3D84E4DCC414}" srcOrd="0" destOrd="0" presId="urn:microsoft.com/office/officeart/2005/8/layout/cycle3"/>
    <dgm:cxn modelId="{EDD3A5BA-F86A-43B1-A9BD-F11CA1B23A4B}" type="presParOf" srcId="{59EE5170-3816-4A38-BA66-3D84E4DCC414}" destId="{46741B13-0897-40C2-8F2B-9BB5AA3049AA}" srcOrd="0" destOrd="0" presId="urn:microsoft.com/office/officeart/2005/8/layout/cycle3"/>
    <dgm:cxn modelId="{29B01467-BBAE-47B1-8129-E27E1C8E83A2}" type="presParOf" srcId="{59EE5170-3816-4A38-BA66-3D84E4DCC414}" destId="{8AD64ADA-A9C3-48CE-8347-ED667CE16ED6}" srcOrd="1" destOrd="0" presId="urn:microsoft.com/office/officeart/2005/8/layout/cycle3"/>
    <dgm:cxn modelId="{59CD231F-E4B0-4D78-B527-08BA7D1E5BA9}" type="presParOf" srcId="{59EE5170-3816-4A38-BA66-3D84E4DCC414}" destId="{B0D3CCDC-C10B-47A8-B946-1A43B4312188}" srcOrd="2" destOrd="0" presId="urn:microsoft.com/office/officeart/2005/8/layout/cycle3"/>
    <dgm:cxn modelId="{949C34F5-65CA-4B37-8189-08B0BA82FDDE}" type="presParOf" srcId="{59EE5170-3816-4A38-BA66-3D84E4DCC414}" destId="{5B0873A4-F700-4F29-9748-98C5C8521A46}" srcOrd="3" destOrd="0" presId="urn:microsoft.com/office/officeart/2005/8/layout/cycle3"/>
    <dgm:cxn modelId="{DABFD5A1-6BB0-487D-9538-9D7E9A08858E}" type="presParOf" srcId="{59EE5170-3816-4A38-BA66-3D84E4DCC414}" destId="{8662FC47-0303-4D47-8B68-4B9CB86DE8E5}" srcOrd="4" destOrd="0" presId="urn:microsoft.com/office/officeart/2005/8/layout/cycle3"/>
    <dgm:cxn modelId="{836EB3BA-DAAB-4339-8D06-CDF87B117255}" type="presParOf" srcId="{59EE5170-3816-4A38-BA66-3D84E4DCC414}" destId="{134C7451-639C-4FBE-AA6F-5299AC7B02C6}" srcOrd="5" destOrd="0" presId="urn:microsoft.com/office/officeart/2005/8/layout/cycle3"/>
    <dgm:cxn modelId="{67A9E0D2-63AA-4BF4-9399-1679066A4A3D}" type="presParOf" srcId="{59EE5170-3816-4A38-BA66-3D84E4DCC414}" destId="{0B8155CE-6EE0-4AF4-894D-E04F676935EB}" srcOrd="6" destOrd="0" presId="urn:microsoft.com/office/officeart/2005/8/layout/cycle3"/>
    <dgm:cxn modelId="{F3535D2C-4C5A-41E9-9865-F9DB4B39BEAB}" type="presParOf" srcId="{59EE5170-3816-4A38-BA66-3D84E4DCC414}" destId="{696611D4-6ECB-43EC-9631-563BE88C2595}" srcOrd="7" destOrd="0" presId="urn:microsoft.com/office/officeart/2005/8/layout/cycle3"/>
    <dgm:cxn modelId="{DE3265E7-1D09-4FCF-A1CF-CAEE45230311}" type="presParOf" srcId="{59EE5170-3816-4A38-BA66-3D84E4DCC414}" destId="{E822C1D9-1126-4C86-AF63-B48D0FF35DD5}" srcOrd="8" destOrd="0" presId="urn:microsoft.com/office/officeart/2005/8/layout/cycle3"/>
    <dgm:cxn modelId="{EBF06392-08B0-4106-8BAE-5ADBBE006274}" type="presParOf" srcId="{59EE5170-3816-4A38-BA66-3D84E4DCC414}" destId="{3C1A539E-6DA6-44CB-8349-72FEDF1C9AA3}" srcOrd="9"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3F6B4D-91E6-224D-BE34-F996063BAF6F}"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7DF36F74-3F6B-7545-9FA9-C4B295CD57E7}">
      <dgm:prSet phldrT="[Text]" custT="1"/>
      <dgm:spPr/>
      <dgm:t>
        <a:bodyPr/>
        <a:lstStyle/>
        <a:p>
          <a:r>
            <a:rPr lang="de-DE" sz="3600" b="1" dirty="0"/>
            <a:t>Block 1</a:t>
          </a:r>
          <a:endParaRPr lang="de-DE" sz="3600" dirty="0"/>
        </a:p>
      </dgm:t>
    </dgm:pt>
    <dgm:pt modelId="{39147B01-4F14-D548-9F99-7F462087EB1F}" type="parTrans" cxnId="{6C133003-C52D-5C46-8895-075DCAE4B4C5}">
      <dgm:prSet/>
      <dgm:spPr/>
      <dgm:t>
        <a:bodyPr/>
        <a:lstStyle/>
        <a:p>
          <a:endParaRPr lang="de-DE"/>
        </a:p>
      </dgm:t>
    </dgm:pt>
    <dgm:pt modelId="{7E356809-7100-ED45-B1BE-B2E3ED769F03}" type="sibTrans" cxnId="{6C133003-C52D-5C46-8895-075DCAE4B4C5}">
      <dgm:prSet/>
      <dgm:spPr/>
      <dgm:t>
        <a:bodyPr/>
        <a:lstStyle/>
        <a:p>
          <a:endParaRPr lang="de-DE"/>
        </a:p>
      </dgm:t>
    </dgm:pt>
    <dgm:pt modelId="{7A4E442D-B871-8244-8674-9578D4B7EE84}">
      <dgm:prSet phldrT="[Text]"/>
      <dgm:spPr/>
      <dgm:t>
        <a:bodyPr/>
        <a:lstStyle/>
        <a:p>
          <a:pPr>
            <a:buFont typeface="Arial" panose="020B0604020202020204" pitchFamily="34" charset="0"/>
            <a:buChar char="•"/>
          </a:pPr>
          <a:r>
            <a:rPr lang="de-DE" b="1" i="1" dirty="0"/>
            <a:t>Lese- und Schreibkompetenzen als Grundlage fachlichen Lernens in allen Unterrichtsfächern</a:t>
          </a:r>
          <a:endParaRPr lang="de-DE" i="1" dirty="0"/>
        </a:p>
      </dgm:t>
    </dgm:pt>
    <dgm:pt modelId="{F8E676FB-E2FC-BF40-8DE1-71EBC5D59DB1}" type="parTrans" cxnId="{2E337171-96F7-7946-84B7-2A309C0114C5}">
      <dgm:prSet/>
      <dgm:spPr/>
      <dgm:t>
        <a:bodyPr/>
        <a:lstStyle/>
        <a:p>
          <a:endParaRPr lang="de-DE"/>
        </a:p>
      </dgm:t>
    </dgm:pt>
    <dgm:pt modelId="{DA9426DD-0E16-F04A-B0F8-46AA694333D1}" type="sibTrans" cxnId="{2E337171-96F7-7946-84B7-2A309C0114C5}">
      <dgm:prSet/>
      <dgm:spPr/>
      <dgm:t>
        <a:bodyPr/>
        <a:lstStyle/>
        <a:p>
          <a:endParaRPr lang="de-DE"/>
        </a:p>
      </dgm:t>
    </dgm:pt>
    <dgm:pt modelId="{7701FADD-70E0-B74E-A446-5C1D2BBBF74E}">
      <dgm:prSet phldrT="[Text]" custT="1"/>
      <dgm:spPr/>
      <dgm:t>
        <a:bodyPr/>
        <a:lstStyle/>
        <a:p>
          <a:r>
            <a:rPr lang="de-DE" sz="3600" b="1" dirty="0"/>
            <a:t>Block 2</a:t>
          </a:r>
          <a:endParaRPr lang="de-DE" sz="3600" dirty="0"/>
        </a:p>
      </dgm:t>
    </dgm:pt>
    <dgm:pt modelId="{DDEAA9E0-EE79-7E47-B246-2EC357BEE7AB}" type="parTrans" cxnId="{990890C6-669A-C742-85D0-5F11A38F9DDC}">
      <dgm:prSet/>
      <dgm:spPr/>
      <dgm:t>
        <a:bodyPr/>
        <a:lstStyle/>
        <a:p>
          <a:endParaRPr lang="de-DE"/>
        </a:p>
      </dgm:t>
    </dgm:pt>
    <dgm:pt modelId="{37EF58B5-3CB3-F14B-8E61-B11BA7A58957}" type="sibTrans" cxnId="{990890C6-669A-C742-85D0-5F11A38F9DDC}">
      <dgm:prSet/>
      <dgm:spPr/>
      <dgm:t>
        <a:bodyPr/>
        <a:lstStyle/>
        <a:p>
          <a:endParaRPr lang="de-DE"/>
        </a:p>
      </dgm:t>
    </dgm:pt>
    <dgm:pt modelId="{976B1EF7-5289-B14D-A303-B4DA11D6B3FE}">
      <dgm:prSet phldrT="[Text]"/>
      <dgm:spPr/>
      <dgm:t>
        <a:bodyPr/>
        <a:lstStyle/>
        <a:p>
          <a:r>
            <a:rPr lang="de-DE" b="1" i="1" dirty="0"/>
            <a:t>Wie kann die Lesesozialisation von Kindern und Jugendlichen gelingen? </a:t>
          </a:r>
          <a:endParaRPr lang="de-DE" i="1" dirty="0"/>
        </a:p>
      </dgm:t>
    </dgm:pt>
    <dgm:pt modelId="{074FA512-5F53-AB42-A506-BF95B545F0BC}" type="parTrans" cxnId="{2DB8B8B1-0141-4244-A742-FD7A73169C26}">
      <dgm:prSet/>
      <dgm:spPr/>
      <dgm:t>
        <a:bodyPr/>
        <a:lstStyle/>
        <a:p>
          <a:endParaRPr lang="de-DE"/>
        </a:p>
      </dgm:t>
    </dgm:pt>
    <dgm:pt modelId="{B6215FB9-EA47-7249-89C1-5341E0793311}" type="sibTrans" cxnId="{2DB8B8B1-0141-4244-A742-FD7A73169C26}">
      <dgm:prSet/>
      <dgm:spPr/>
      <dgm:t>
        <a:bodyPr/>
        <a:lstStyle/>
        <a:p>
          <a:endParaRPr lang="de-DE"/>
        </a:p>
      </dgm:t>
    </dgm:pt>
    <dgm:pt modelId="{BE190BC2-84B8-5C4F-A2A6-D889ABABD715}">
      <dgm:prSet phldrT="[Text]"/>
      <dgm:spPr/>
      <dgm:t>
        <a:bodyPr/>
        <a:lstStyle/>
        <a:p>
          <a:r>
            <a:rPr lang="de-DE" b="1" i="1" dirty="0"/>
            <a:t>Die eigene Lesebiografie (als Lehrkraft) schreiben und reflektieren.</a:t>
          </a:r>
          <a:endParaRPr lang="de-DE" i="1" dirty="0"/>
        </a:p>
      </dgm:t>
    </dgm:pt>
    <dgm:pt modelId="{A4AA4A24-CE80-E74B-B8A7-A98CC5B3BBC6}" type="parTrans" cxnId="{8F8C55B0-8696-DE49-B65B-57CBA21258A4}">
      <dgm:prSet/>
      <dgm:spPr/>
      <dgm:t>
        <a:bodyPr/>
        <a:lstStyle/>
        <a:p>
          <a:endParaRPr lang="de-DE"/>
        </a:p>
      </dgm:t>
    </dgm:pt>
    <dgm:pt modelId="{3F35B7ED-41B1-4D45-8417-48935AF33DE7}" type="sibTrans" cxnId="{8F8C55B0-8696-DE49-B65B-57CBA21258A4}">
      <dgm:prSet/>
      <dgm:spPr/>
      <dgm:t>
        <a:bodyPr/>
        <a:lstStyle/>
        <a:p>
          <a:endParaRPr lang="de-DE"/>
        </a:p>
      </dgm:t>
    </dgm:pt>
    <dgm:pt modelId="{ECB66E9C-8557-C14C-8472-58D7FB911000}" type="pres">
      <dgm:prSet presAssocID="{163F6B4D-91E6-224D-BE34-F996063BAF6F}" presName="Name0" presStyleCnt="0">
        <dgm:presLayoutVars>
          <dgm:dir/>
          <dgm:animLvl val="lvl"/>
          <dgm:resizeHandles val="exact"/>
        </dgm:presLayoutVars>
      </dgm:prSet>
      <dgm:spPr/>
    </dgm:pt>
    <dgm:pt modelId="{3CA8D9E4-61BB-904A-B5BB-9395734E424D}" type="pres">
      <dgm:prSet presAssocID="{7DF36F74-3F6B-7545-9FA9-C4B295CD57E7}" presName="linNode" presStyleCnt="0"/>
      <dgm:spPr/>
    </dgm:pt>
    <dgm:pt modelId="{A4822C61-B704-8F47-802F-D47058D89FD0}" type="pres">
      <dgm:prSet presAssocID="{7DF36F74-3F6B-7545-9FA9-C4B295CD57E7}" presName="parentText" presStyleLbl="node1" presStyleIdx="0" presStyleCnt="2">
        <dgm:presLayoutVars>
          <dgm:chMax val="1"/>
          <dgm:bulletEnabled val="1"/>
        </dgm:presLayoutVars>
      </dgm:prSet>
      <dgm:spPr/>
    </dgm:pt>
    <dgm:pt modelId="{689A60FB-A17B-864B-B2C6-1D0A3CFFE3BF}" type="pres">
      <dgm:prSet presAssocID="{7DF36F74-3F6B-7545-9FA9-C4B295CD57E7}" presName="descendantText" presStyleLbl="alignAccFollowNode1" presStyleIdx="0" presStyleCnt="2">
        <dgm:presLayoutVars>
          <dgm:bulletEnabled val="1"/>
        </dgm:presLayoutVars>
      </dgm:prSet>
      <dgm:spPr/>
    </dgm:pt>
    <dgm:pt modelId="{282985E3-27C5-E244-95A1-25E584EEF2E7}" type="pres">
      <dgm:prSet presAssocID="{7E356809-7100-ED45-B1BE-B2E3ED769F03}" presName="sp" presStyleCnt="0"/>
      <dgm:spPr/>
    </dgm:pt>
    <dgm:pt modelId="{E18B63C6-FE99-9540-94DE-501D3F414333}" type="pres">
      <dgm:prSet presAssocID="{7701FADD-70E0-B74E-A446-5C1D2BBBF74E}" presName="linNode" presStyleCnt="0"/>
      <dgm:spPr/>
    </dgm:pt>
    <dgm:pt modelId="{3A9EA753-4703-014D-83E1-52F8B1154924}" type="pres">
      <dgm:prSet presAssocID="{7701FADD-70E0-B74E-A446-5C1D2BBBF74E}" presName="parentText" presStyleLbl="node1" presStyleIdx="1" presStyleCnt="2">
        <dgm:presLayoutVars>
          <dgm:chMax val="1"/>
          <dgm:bulletEnabled val="1"/>
        </dgm:presLayoutVars>
      </dgm:prSet>
      <dgm:spPr/>
    </dgm:pt>
    <dgm:pt modelId="{04A00B4B-B520-2748-8509-41D326B0515F}" type="pres">
      <dgm:prSet presAssocID="{7701FADD-70E0-B74E-A446-5C1D2BBBF74E}" presName="descendantText" presStyleLbl="alignAccFollowNode1" presStyleIdx="1" presStyleCnt="2" custLinFactNeighborX="-1969" custLinFactNeighborY="3376">
        <dgm:presLayoutVars>
          <dgm:bulletEnabled val="1"/>
        </dgm:presLayoutVars>
      </dgm:prSet>
      <dgm:spPr/>
    </dgm:pt>
  </dgm:ptLst>
  <dgm:cxnLst>
    <dgm:cxn modelId="{18F9FC02-2C24-564D-8ADB-0ED76AA3CE73}" type="presOf" srcId="{7DF36F74-3F6B-7545-9FA9-C4B295CD57E7}" destId="{A4822C61-B704-8F47-802F-D47058D89FD0}" srcOrd="0" destOrd="0" presId="urn:microsoft.com/office/officeart/2005/8/layout/vList5"/>
    <dgm:cxn modelId="{6C133003-C52D-5C46-8895-075DCAE4B4C5}" srcId="{163F6B4D-91E6-224D-BE34-F996063BAF6F}" destId="{7DF36F74-3F6B-7545-9FA9-C4B295CD57E7}" srcOrd="0" destOrd="0" parTransId="{39147B01-4F14-D548-9F99-7F462087EB1F}" sibTransId="{7E356809-7100-ED45-B1BE-B2E3ED769F03}"/>
    <dgm:cxn modelId="{BE603835-7DA6-EC4B-89FA-9556797ED0BC}" type="presOf" srcId="{BE190BC2-84B8-5C4F-A2A6-D889ABABD715}" destId="{04A00B4B-B520-2748-8509-41D326B0515F}" srcOrd="0" destOrd="1" presId="urn:microsoft.com/office/officeart/2005/8/layout/vList5"/>
    <dgm:cxn modelId="{6C3F5F5B-D8D0-D249-B34A-FA1480199DA7}" type="presOf" srcId="{976B1EF7-5289-B14D-A303-B4DA11D6B3FE}" destId="{04A00B4B-B520-2748-8509-41D326B0515F}" srcOrd="0" destOrd="0" presId="urn:microsoft.com/office/officeart/2005/8/layout/vList5"/>
    <dgm:cxn modelId="{2E337171-96F7-7946-84B7-2A309C0114C5}" srcId="{7DF36F74-3F6B-7545-9FA9-C4B295CD57E7}" destId="{7A4E442D-B871-8244-8674-9578D4B7EE84}" srcOrd="0" destOrd="0" parTransId="{F8E676FB-E2FC-BF40-8DE1-71EBC5D59DB1}" sibTransId="{DA9426DD-0E16-F04A-B0F8-46AA694333D1}"/>
    <dgm:cxn modelId="{CB70487D-D6CB-0945-BFAC-FFC0F23A14A5}" type="presOf" srcId="{7701FADD-70E0-B74E-A446-5C1D2BBBF74E}" destId="{3A9EA753-4703-014D-83E1-52F8B1154924}" srcOrd="0" destOrd="0" presId="urn:microsoft.com/office/officeart/2005/8/layout/vList5"/>
    <dgm:cxn modelId="{82E6FD9A-A0CE-0349-BCB2-8E170B4473A3}" type="presOf" srcId="{7A4E442D-B871-8244-8674-9578D4B7EE84}" destId="{689A60FB-A17B-864B-B2C6-1D0A3CFFE3BF}" srcOrd="0" destOrd="0" presId="urn:microsoft.com/office/officeart/2005/8/layout/vList5"/>
    <dgm:cxn modelId="{8F8C55B0-8696-DE49-B65B-57CBA21258A4}" srcId="{7701FADD-70E0-B74E-A446-5C1D2BBBF74E}" destId="{BE190BC2-84B8-5C4F-A2A6-D889ABABD715}" srcOrd="1" destOrd="0" parTransId="{A4AA4A24-CE80-E74B-B8A7-A98CC5B3BBC6}" sibTransId="{3F35B7ED-41B1-4D45-8417-48935AF33DE7}"/>
    <dgm:cxn modelId="{2DB8B8B1-0141-4244-A742-FD7A73169C26}" srcId="{7701FADD-70E0-B74E-A446-5C1D2BBBF74E}" destId="{976B1EF7-5289-B14D-A303-B4DA11D6B3FE}" srcOrd="0" destOrd="0" parTransId="{074FA512-5F53-AB42-A506-BF95B545F0BC}" sibTransId="{B6215FB9-EA47-7249-89C1-5341E0793311}"/>
    <dgm:cxn modelId="{990890C6-669A-C742-85D0-5F11A38F9DDC}" srcId="{163F6B4D-91E6-224D-BE34-F996063BAF6F}" destId="{7701FADD-70E0-B74E-A446-5C1D2BBBF74E}" srcOrd="1" destOrd="0" parTransId="{DDEAA9E0-EE79-7E47-B246-2EC357BEE7AB}" sibTransId="{37EF58B5-3CB3-F14B-8E61-B11BA7A58957}"/>
    <dgm:cxn modelId="{89EC98F8-77E3-DB4F-B2BD-85FFDDF4601E}" type="presOf" srcId="{163F6B4D-91E6-224D-BE34-F996063BAF6F}" destId="{ECB66E9C-8557-C14C-8472-58D7FB911000}" srcOrd="0" destOrd="0" presId="urn:microsoft.com/office/officeart/2005/8/layout/vList5"/>
    <dgm:cxn modelId="{4E7CCFA3-0213-BD4C-9CE2-6A681C139962}" type="presParOf" srcId="{ECB66E9C-8557-C14C-8472-58D7FB911000}" destId="{3CA8D9E4-61BB-904A-B5BB-9395734E424D}" srcOrd="0" destOrd="0" presId="urn:microsoft.com/office/officeart/2005/8/layout/vList5"/>
    <dgm:cxn modelId="{73053B26-3D46-FD44-A434-AFC1D6A2E9FF}" type="presParOf" srcId="{3CA8D9E4-61BB-904A-B5BB-9395734E424D}" destId="{A4822C61-B704-8F47-802F-D47058D89FD0}" srcOrd="0" destOrd="0" presId="urn:microsoft.com/office/officeart/2005/8/layout/vList5"/>
    <dgm:cxn modelId="{A3B32941-8851-804F-8D8A-7A0691B9A069}" type="presParOf" srcId="{3CA8D9E4-61BB-904A-B5BB-9395734E424D}" destId="{689A60FB-A17B-864B-B2C6-1D0A3CFFE3BF}" srcOrd="1" destOrd="0" presId="urn:microsoft.com/office/officeart/2005/8/layout/vList5"/>
    <dgm:cxn modelId="{282EA25C-4720-4244-9267-3454FC900FD7}" type="presParOf" srcId="{ECB66E9C-8557-C14C-8472-58D7FB911000}" destId="{282985E3-27C5-E244-95A1-25E584EEF2E7}" srcOrd="1" destOrd="0" presId="urn:microsoft.com/office/officeart/2005/8/layout/vList5"/>
    <dgm:cxn modelId="{D8B8C570-800B-7042-82D9-25ED09CADD29}" type="presParOf" srcId="{ECB66E9C-8557-C14C-8472-58D7FB911000}" destId="{E18B63C6-FE99-9540-94DE-501D3F414333}" srcOrd="2" destOrd="0" presId="urn:microsoft.com/office/officeart/2005/8/layout/vList5"/>
    <dgm:cxn modelId="{652B033B-77A7-EB4F-AAEB-89CD4546F2E1}" type="presParOf" srcId="{E18B63C6-FE99-9540-94DE-501D3F414333}" destId="{3A9EA753-4703-014D-83E1-52F8B1154924}" srcOrd="0" destOrd="0" presId="urn:microsoft.com/office/officeart/2005/8/layout/vList5"/>
    <dgm:cxn modelId="{85AD40C1-A7FD-BB48-90D6-833BF53C8211}" type="presParOf" srcId="{E18B63C6-FE99-9540-94DE-501D3F414333}" destId="{04A00B4B-B520-2748-8509-41D326B0515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C670C2C-95AE-6D4D-821A-31BAECD47EC9}"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8928450A-A556-9746-AA4E-1425E808E41B}">
      <dgm:prSet phldrT="[Text]" custT="1"/>
      <dgm:spPr/>
      <dgm:t>
        <a:bodyPr/>
        <a:lstStyle/>
        <a:p>
          <a:r>
            <a:rPr lang="de-DE" sz="3600" b="1" dirty="0"/>
            <a:t>Block 1</a:t>
          </a:r>
          <a:endParaRPr lang="de-DE" sz="3600" dirty="0"/>
        </a:p>
      </dgm:t>
    </dgm:pt>
    <dgm:pt modelId="{5FF23BD8-E9A6-A649-B94C-3FF8B0F16770}" type="parTrans" cxnId="{D257A214-1290-8143-A25A-E154DC34E399}">
      <dgm:prSet/>
      <dgm:spPr/>
      <dgm:t>
        <a:bodyPr/>
        <a:lstStyle/>
        <a:p>
          <a:endParaRPr lang="de-DE"/>
        </a:p>
      </dgm:t>
    </dgm:pt>
    <dgm:pt modelId="{0CC2DB26-A229-3741-8BAC-EC2D798B6FD6}" type="sibTrans" cxnId="{D257A214-1290-8143-A25A-E154DC34E399}">
      <dgm:prSet/>
      <dgm:spPr/>
      <dgm:t>
        <a:bodyPr/>
        <a:lstStyle/>
        <a:p>
          <a:endParaRPr lang="de-DE"/>
        </a:p>
      </dgm:t>
    </dgm:pt>
    <dgm:pt modelId="{5F612E18-7BA5-6443-9736-3D233BD8D2BF}">
      <dgm:prSet phldrT="[Text]"/>
      <dgm:spPr/>
      <dgm:t>
        <a:bodyPr/>
        <a:lstStyle/>
        <a:p>
          <a:r>
            <a:rPr lang="de-DE" b="1" i="1" dirty="0"/>
            <a:t>Erstes </a:t>
          </a:r>
          <a:r>
            <a:rPr lang="de-DE" b="1" i="1" dirty="0" err="1"/>
            <a:t>BaCuLit</a:t>
          </a:r>
          <a:r>
            <a:rPr lang="de-DE" b="1" i="1" dirty="0"/>
            <a:t>-Prinzip der Unterrichtsplanung: Metakognition </a:t>
          </a:r>
          <a:endParaRPr lang="de-DE" i="1" dirty="0"/>
        </a:p>
      </dgm:t>
    </dgm:pt>
    <dgm:pt modelId="{45F7A622-C7A7-6641-8619-F42B7F4DA72F}" type="parTrans" cxnId="{DEF17CA8-C422-304D-A25E-FE2908F6DFA5}">
      <dgm:prSet/>
      <dgm:spPr/>
      <dgm:t>
        <a:bodyPr/>
        <a:lstStyle/>
        <a:p>
          <a:endParaRPr lang="de-DE"/>
        </a:p>
      </dgm:t>
    </dgm:pt>
    <dgm:pt modelId="{F555D6DF-CB3D-5845-A07C-8EF90F81EEF1}" type="sibTrans" cxnId="{DEF17CA8-C422-304D-A25E-FE2908F6DFA5}">
      <dgm:prSet/>
      <dgm:spPr/>
      <dgm:t>
        <a:bodyPr/>
        <a:lstStyle/>
        <a:p>
          <a:endParaRPr lang="de-DE"/>
        </a:p>
      </dgm:t>
    </dgm:pt>
    <dgm:pt modelId="{0429988D-B7F2-C848-AAD5-6F01A39D66F7}">
      <dgm:prSet phldrT="[Text]" custT="1"/>
      <dgm:spPr/>
      <dgm:t>
        <a:bodyPr/>
        <a:lstStyle/>
        <a:p>
          <a:r>
            <a:rPr lang="de-DE" sz="3600" b="1" dirty="0"/>
            <a:t>Block 2</a:t>
          </a:r>
          <a:endParaRPr lang="de-DE" sz="3600" dirty="0"/>
        </a:p>
      </dgm:t>
    </dgm:pt>
    <dgm:pt modelId="{CBEBB3C8-9464-734A-9B92-050DAAEC169F}" type="parTrans" cxnId="{1E0B59E1-F3D6-2D49-8026-0ABC697208A2}">
      <dgm:prSet/>
      <dgm:spPr/>
      <dgm:t>
        <a:bodyPr/>
        <a:lstStyle/>
        <a:p>
          <a:endParaRPr lang="de-DE"/>
        </a:p>
      </dgm:t>
    </dgm:pt>
    <dgm:pt modelId="{602DF09F-B6DB-6244-A13D-EC6B2AFF692C}" type="sibTrans" cxnId="{1E0B59E1-F3D6-2D49-8026-0ABC697208A2}">
      <dgm:prSet/>
      <dgm:spPr/>
      <dgm:t>
        <a:bodyPr/>
        <a:lstStyle/>
        <a:p>
          <a:endParaRPr lang="de-DE"/>
        </a:p>
      </dgm:t>
    </dgm:pt>
    <dgm:pt modelId="{C4FBE086-6416-5C4D-A0A4-D01CD3004095}">
      <dgm:prSet phldrT="[Text]"/>
      <dgm:spPr/>
      <dgm:t>
        <a:bodyPr/>
        <a:lstStyle/>
        <a:p>
          <a:r>
            <a:rPr lang="de-DE" b="1" i="1" dirty="0"/>
            <a:t>Zweites </a:t>
          </a:r>
          <a:r>
            <a:rPr lang="de-DE" b="1" i="1" dirty="0" err="1"/>
            <a:t>BaCuLit</a:t>
          </a:r>
          <a:r>
            <a:rPr lang="de-DE" b="1" i="1" dirty="0"/>
            <a:t>-Prinzip der Unterrichtsplanung: Unterstützende Interaktion</a:t>
          </a:r>
          <a:endParaRPr lang="de-DE" i="1" dirty="0"/>
        </a:p>
      </dgm:t>
    </dgm:pt>
    <dgm:pt modelId="{A849749F-B300-7A40-A2FF-FA622C66BD70}" type="parTrans" cxnId="{B3871DC0-2AEB-2145-856B-3104B3F85E6E}">
      <dgm:prSet/>
      <dgm:spPr/>
      <dgm:t>
        <a:bodyPr/>
        <a:lstStyle/>
        <a:p>
          <a:endParaRPr lang="de-DE"/>
        </a:p>
      </dgm:t>
    </dgm:pt>
    <dgm:pt modelId="{75505555-B1D4-294B-AD4A-95BFFEA0E36F}" type="sibTrans" cxnId="{B3871DC0-2AEB-2145-856B-3104B3F85E6E}">
      <dgm:prSet/>
      <dgm:spPr/>
      <dgm:t>
        <a:bodyPr/>
        <a:lstStyle/>
        <a:p>
          <a:endParaRPr lang="de-DE"/>
        </a:p>
      </dgm:t>
    </dgm:pt>
    <dgm:pt modelId="{B5D23037-D4AE-5143-B653-F67CF27C3C10}">
      <dgm:prSet phldrT="[Text]" custT="1"/>
      <dgm:spPr/>
      <dgm:t>
        <a:bodyPr/>
        <a:lstStyle/>
        <a:p>
          <a:r>
            <a:rPr lang="de-DE" sz="3600" b="1" dirty="0"/>
            <a:t>Block 3</a:t>
          </a:r>
          <a:endParaRPr lang="de-DE" sz="3600" dirty="0"/>
        </a:p>
      </dgm:t>
    </dgm:pt>
    <dgm:pt modelId="{462D94DC-3B93-7047-80B4-9CC7B5DCCF1F}" type="parTrans" cxnId="{629BBEF1-4BDF-EF43-88DF-B3DFAF6D4856}">
      <dgm:prSet/>
      <dgm:spPr/>
      <dgm:t>
        <a:bodyPr/>
        <a:lstStyle/>
        <a:p>
          <a:endParaRPr lang="de-DE"/>
        </a:p>
      </dgm:t>
    </dgm:pt>
    <dgm:pt modelId="{ED80DC59-43C4-EF46-B8A0-F86FB9BACAF3}" type="sibTrans" cxnId="{629BBEF1-4BDF-EF43-88DF-B3DFAF6D4856}">
      <dgm:prSet/>
      <dgm:spPr/>
      <dgm:t>
        <a:bodyPr/>
        <a:lstStyle/>
        <a:p>
          <a:endParaRPr lang="de-DE"/>
        </a:p>
      </dgm:t>
    </dgm:pt>
    <dgm:pt modelId="{035C1745-5DF9-D543-8AB6-07F184EA0EB5}">
      <dgm:prSet phldrT="[Text]"/>
      <dgm:spPr/>
      <dgm:t>
        <a:bodyPr/>
        <a:lstStyle/>
        <a:p>
          <a:r>
            <a:rPr lang="de-DE" b="1" i="1" dirty="0"/>
            <a:t>Das </a:t>
          </a:r>
          <a:r>
            <a:rPr lang="de-DE" b="1" i="1" dirty="0" err="1"/>
            <a:t>BaCuLit</a:t>
          </a:r>
          <a:r>
            <a:rPr lang="de-DE" b="1" i="1" dirty="0"/>
            <a:t>-Modell der Unterrichtsplanung</a:t>
          </a:r>
          <a:endParaRPr lang="de-DE" i="1" dirty="0"/>
        </a:p>
      </dgm:t>
    </dgm:pt>
    <dgm:pt modelId="{9EFE8C55-5B2F-804C-B45C-8B786400D042}" type="parTrans" cxnId="{DD1D2B3D-2BB9-0C40-B0FB-91641F8C97E3}">
      <dgm:prSet/>
      <dgm:spPr/>
      <dgm:t>
        <a:bodyPr/>
        <a:lstStyle/>
        <a:p>
          <a:endParaRPr lang="de-DE"/>
        </a:p>
      </dgm:t>
    </dgm:pt>
    <dgm:pt modelId="{095152D7-D35A-ED47-82AA-1994AD3646D8}" type="sibTrans" cxnId="{DD1D2B3D-2BB9-0C40-B0FB-91641F8C97E3}">
      <dgm:prSet/>
      <dgm:spPr/>
      <dgm:t>
        <a:bodyPr/>
        <a:lstStyle/>
        <a:p>
          <a:endParaRPr lang="de-DE"/>
        </a:p>
      </dgm:t>
    </dgm:pt>
    <dgm:pt modelId="{03A6F4C0-9282-074E-9296-2B3301071D8C}" type="pres">
      <dgm:prSet presAssocID="{EC670C2C-95AE-6D4D-821A-31BAECD47EC9}" presName="Name0" presStyleCnt="0">
        <dgm:presLayoutVars>
          <dgm:dir/>
          <dgm:animLvl val="lvl"/>
          <dgm:resizeHandles val="exact"/>
        </dgm:presLayoutVars>
      </dgm:prSet>
      <dgm:spPr/>
    </dgm:pt>
    <dgm:pt modelId="{43C889FC-51E6-0141-96D9-93E0736502D4}" type="pres">
      <dgm:prSet presAssocID="{8928450A-A556-9746-AA4E-1425E808E41B}" presName="linNode" presStyleCnt="0"/>
      <dgm:spPr/>
    </dgm:pt>
    <dgm:pt modelId="{53589B3B-4718-C145-B034-2ED4B0F18A0E}" type="pres">
      <dgm:prSet presAssocID="{8928450A-A556-9746-AA4E-1425E808E41B}" presName="parentText" presStyleLbl="node1" presStyleIdx="0" presStyleCnt="3">
        <dgm:presLayoutVars>
          <dgm:chMax val="1"/>
          <dgm:bulletEnabled val="1"/>
        </dgm:presLayoutVars>
      </dgm:prSet>
      <dgm:spPr/>
    </dgm:pt>
    <dgm:pt modelId="{49E4DD41-56DC-2F48-96D6-D69A6A109C4A}" type="pres">
      <dgm:prSet presAssocID="{8928450A-A556-9746-AA4E-1425E808E41B}" presName="descendantText" presStyleLbl="alignAccFollowNode1" presStyleIdx="0" presStyleCnt="3">
        <dgm:presLayoutVars>
          <dgm:bulletEnabled val="1"/>
        </dgm:presLayoutVars>
      </dgm:prSet>
      <dgm:spPr/>
    </dgm:pt>
    <dgm:pt modelId="{6F20D1DC-E9AB-B84C-A557-FE884BE1035D}" type="pres">
      <dgm:prSet presAssocID="{0CC2DB26-A229-3741-8BAC-EC2D798B6FD6}" presName="sp" presStyleCnt="0"/>
      <dgm:spPr/>
    </dgm:pt>
    <dgm:pt modelId="{2A085A0B-C8A4-A143-B790-44828BDFC51A}" type="pres">
      <dgm:prSet presAssocID="{0429988D-B7F2-C848-AAD5-6F01A39D66F7}" presName="linNode" presStyleCnt="0"/>
      <dgm:spPr/>
    </dgm:pt>
    <dgm:pt modelId="{E791D90E-0798-044B-8415-67F2842E5AFB}" type="pres">
      <dgm:prSet presAssocID="{0429988D-B7F2-C848-AAD5-6F01A39D66F7}" presName="parentText" presStyleLbl="node1" presStyleIdx="1" presStyleCnt="3">
        <dgm:presLayoutVars>
          <dgm:chMax val="1"/>
          <dgm:bulletEnabled val="1"/>
        </dgm:presLayoutVars>
      </dgm:prSet>
      <dgm:spPr/>
    </dgm:pt>
    <dgm:pt modelId="{6516DCB3-C60E-004D-9AC7-392E06FDEB43}" type="pres">
      <dgm:prSet presAssocID="{0429988D-B7F2-C848-AAD5-6F01A39D66F7}" presName="descendantText" presStyleLbl="alignAccFollowNode1" presStyleIdx="1" presStyleCnt="3">
        <dgm:presLayoutVars>
          <dgm:bulletEnabled val="1"/>
        </dgm:presLayoutVars>
      </dgm:prSet>
      <dgm:spPr/>
    </dgm:pt>
    <dgm:pt modelId="{6047519D-AC54-E740-9D6B-3AFD750C96E0}" type="pres">
      <dgm:prSet presAssocID="{602DF09F-B6DB-6244-A13D-EC6B2AFF692C}" presName="sp" presStyleCnt="0"/>
      <dgm:spPr/>
    </dgm:pt>
    <dgm:pt modelId="{1236ECD7-DFD9-8142-9811-E86F70509AE1}" type="pres">
      <dgm:prSet presAssocID="{B5D23037-D4AE-5143-B653-F67CF27C3C10}" presName="linNode" presStyleCnt="0"/>
      <dgm:spPr/>
    </dgm:pt>
    <dgm:pt modelId="{F617B752-6A60-954F-8DD7-960C63D71C44}" type="pres">
      <dgm:prSet presAssocID="{B5D23037-D4AE-5143-B653-F67CF27C3C10}" presName="parentText" presStyleLbl="node1" presStyleIdx="2" presStyleCnt="3">
        <dgm:presLayoutVars>
          <dgm:chMax val="1"/>
          <dgm:bulletEnabled val="1"/>
        </dgm:presLayoutVars>
      </dgm:prSet>
      <dgm:spPr/>
    </dgm:pt>
    <dgm:pt modelId="{B3454AE2-B021-394A-911D-E7435E014EDB}" type="pres">
      <dgm:prSet presAssocID="{B5D23037-D4AE-5143-B653-F67CF27C3C10}" presName="descendantText" presStyleLbl="alignAccFollowNode1" presStyleIdx="2" presStyleCnt="3">
        <dgm:presLayoutVars>
          <dgm:bulletEnabled val="1"/>
        </dgm:presLayoutVars>
      </dgm:prSet>
      <dgm:spPr/>
    </dgm:pt>
  </dgm:ptLst>
  <dgm:cxnLst>
    <dgm:cxn modelId="{F2369004-A35C-E446-BD6C-A9285B265E90}" type="presOf" srcId="{0429988D-B7F2-C848-AAD5-6F01A39D66F7}" destId="{E791D90E-0798-044B-8415-67F2842E5AFB}" srcOrd="0" destOrd="0" presId="urn:microsoft.com/office/officeart/2005/8/layout/vList5"/>
    <dgm:cxn modelId="{D257A214-1290-8143-A25A-E154DC34E399}" srcId="{EC670C2C-95AE-6D4D-821A-31BAECD47EC9}" destId="{8928450A-A556-9746-AA4E-1425E808E41B}" srcOrd="0" destOrd="0" parTransId="{5FF23BD8-E9A6-A649-B94C-3FF8B0F16770}" sibTransId="{0CC2DB26-A229-3741-8BAC-EC2D798B6FD6}"/>
    <dgm:cxn modelId="{F723132C-0626-4D47-8060-64CE3F990CD6}" type="presOf" srcId="{B5D23037-D4AE-5143-B653-F67CF27C3C10}" destId="{F617B752-6A60-954F-8DD7-960C63D71C44}" srcOrd="0" destOrd="0" presId="urn:microsoft.com/office/officeart/2005/8/layout/vList5"/>
    <dgm:cxn modelId="{DD1D2B3D-2BB9-0C40-B0FB-91641F8C97E3}" srcId="{B5D23037-D4AE-5143-B653-F67CF27C3C10}" destId="{035C1745-5DF9-D543-8AB6-07F184EA0EB5}" srcOrd="0" destOrd="0" parTransId="{9EFE8C55-5B2F-804C-B45C-8B786400D042}" sibTransId="{095152D7-D35A-ED47-82AA-1994AD3646D8}"/>
    <dgm:cxn modelId="{EDF301A4-0829-7E4B-8340-680FD7440AD8}" type="presOf" srcId="{EC670C2C-95AE-6D4D-821A-31BAECD47EC9}" destId="{03A6F4C0-9282-074E-9296-2B3301071D8C}" srcOrd="0" destOrd="0" presId="urn:microsoft.com/office/officeart/2005/8/layout/vList5"/>
    <dgm:cxn modelId="{95E072A8-5084-E446-98B6-213602BEF656}" type="presOf" srcId="{035C1745-5DF9-D543-8AB6-07F184EA0EB5}" destId="{B3454AE2-B021-394A-911D-E7435E014EDB}" srcOrd="0" destOrd="0" presId="urn:microsoft.com/office/officeart/2005/8/layout/vList5"/>
    <dgm:cxn modelId="{DEF17CA8-C422-304D-A25E-FE2908F6DFA5}" srcId="{8928450A-A556-9746-AA4E-1425E808E41B}" destId="{5F612E18-7BA5-6443-9736-3D233BD8D2BF}" srcOrd="0" destOrd="0" parTransId="{45F7A622-C7A7-6641-8619-F42B7F4DA72F}" sibTransId="{F555D6DF-CB3D-5845-A07C-8EF90F81EEF1}"/>
    <dgm:cxn modelId="{C0A100AA-6089-D641-8D9D-C86073893260}" type="presOf" srcId="{8928450A-A556-9746-AA4E-1425E808E41B}" destId="{53589B3B-4718-C145-B034-2ED4B0F18A0E}" srcOrd="0" destOrd="0" presId="urn:microsoft.com/office/officeart/2005/8/layout/vList5"/>
    <dgm:cxn modelId="{B3871DC0-2AEB-2145-856B-3104B3F85E6E}" srcId="{0429988D-B7F2-C848-AAD5-6F01A39D66F7}" destId="{C4FBE086-6416-5C4D-A0A4-D01CD3004095}" srcOrd="0" destOrd="0" parTransId="{A849749F-B300-7A40-A2FF-FA622C66BD70}" sibTransId="{75505555-B1D4-294B-AD4A-95BFFEA0E36F}"/>
    <dgm:cxn modelId="{3BD266C9-DC2E-7A4B-BB93-C60592C536AD}" type="presOf" srcId="{C4FBE086-6416-5C4D-A0A4-D01CD3004095}" destId="{6516DCB3-C60E-004D-9AC7-392E06FDEB43}" srcOrd="0" destOrd="0" presId="urn:microsoft.com/office/officeart/2005/8/layout/vList5"/>
    <dgm:cxn modelId="{702FFCC9-FADA-BB4D-95B9-7C71B18F85C9}" type="presOf" srcId="{5F612E18-7BA5-6443-9736-3D233BD8D2BF}" destId="{49E4DD41-56DC-2F48-96D6-D69A6A109C4A}" srcOrd="0" destOrd="0" presId="urn:microsoft.com/office/officeart/2005/8/layout/vList5"/>
    <dgm:cxn modelId="{1E0B59E1-F3D6-2D49-8026-0ABC697208A2}" srcId="{EC670C2C-95AE-6D4D-821A-31BAECD47EC9}" destId="{0429988D-B7F2-C848-AAD5-6F01A39D66F7}" srcOrd="1" destOrd="0" parTransId="{CBEBB3C8-9464-734A-9B92-050DAAEC169F}" sibTransId="{602DF09F-B6DB-6244-A13D-EC6B2AFF692C}"/>
    <dgm:cxn modelId="{629BBEF1-4BDF-EF43-88DF-B3DFAF6D4856}" srcId="{EC670C2C-95AE-6D4D-821A-31BAECD47EC9}" destId="{B5D23037-D4AE-5143-B653-F67CF27C3C10}" srcOrd="2" destOrd="0" parTransId="{462D94DC-3B93-7047-80B4-9CC7B5DCCF1F}" sibTransId="{ED80DC59-43C4-EF46-B8A0-F86FB9BACAF3}"/>
    <dgm:cxn modelId="{52F3EB58-FFA8-0843-BAF1-BD5585D6EDE0}" type="presParOf" srcId="{03A6F4C0-9282-074E-9296-2B3301071D8C}" destId="{43C889FC-51E6-0141-96D9-93E0736502D4}" srcOrd="0" destOrd="0" presId="urn:microsoft.com/office/officeart/2005/8/layout/vList5"/>
    <dgm:cxn modelId="{2861F2B8-5871-614F-A4C0-76B56E551966}" type="presParOf" srcId="{43C889FC-51E6-0141-96D9-93E0736502D4}" destId="{53589B3B-4718-C145-B034-2ED4B0F18A0E}" srcOrd="0" destOrd="0" presId="urn:microsoft.com/office/officeart/2005/8/layout/vList5"/>
    <dgm:cxn modelId="{E2402E9C-C7C4-1245-BDCA-8DCBFB4E96F7}" type="presParOf" srcId="{43C889FC-51E6-0141-96D9-93E0736502D4}" destId="{49E4DD41-56DC-2F48-96D6-D69A6A109C4A}" srcOrd="1" destOrd="0" presId="urn:microsoft.com/office/officeart/2005/8/layout/vList5"/>
    <dgm:cxn modelId="{9A5397C9-85EA-254A-BC33-0491E8F79B7A}" type="presParOf" srcId="{03A6F4C0-9282-074E-9296-2B3301071D8C}" destId="{6F20D1DC-E9AB-B84C-A557-FE884BE1035D}" srcOrd="1" destOrd="0" presId="urn:microsoft.com/office/officeart/2005/8/layout/vList5"/>
    <dgm:cxn modelId="{79D3E9DC-6A61-C74C-A9F5-5C057C41A51C}" type="presParOf" srcId="{03A6F4C0-9282-074E-9296-2B3301071D8C}" destId="{2A085A0B-C8A4-A143-B790-44828BDFC51A}" srcOrd="2" destOrd="0" presId="urn:microsoft.com/office/officeart/2005/8/layout/vList5"/>
    <dgm:cxn modelId="{C0E49C2A-6BF8-7846-8188-2A3273E57A24}" type="presParOf" srcId="{2A085A0B-C8A4-A143-B790-44828BDFC51A}" destId="{E791D90E-0798-044B-8415-67F2842E5AFB}" srcOrd="0" destOrd="0" presId="urn:microsoft.com/office/officeart/2005/8/layout/vList5"/>
    <dgm:cxn modelId="{CEBAE51F-C538-4F42-9AAC-30F1B8E2CE28}" type="presParOf" srcId="{2A085A0B-C8A4-A143-B790-44828BDFC51A}" destId="{6516DCB3-C60E-004D-9AC7-392E06FDEB43}" srcOrd="1" destOrd="0" presId="urn:microsoft.com/office/officeart/2005/8/layout/vList5"/>
    <dgm:cxn modelId="{8D8A24E2-B57D-6147-8702-DCC0D043ACE1}" type="presParOf" srcId="{03A6F4C0-9282-074E-9296-2B3301071D8C}" destId="{6047519D-AC54-E740-9D6B-3AFD750C96E0}" srcOrd="3" destOrd="0" presId="urn:microsoft.com/office/officeart/2005/8/layout/vList5"/>
    <dgm:cxn modelId="{26213483-4BEB-5E45-A526-D3E65DE67D9A}" type="presParOf" srcId="{03A6F4C0-9282-074E-9296-2B3301071D8C}" destId="{1236ECD7-DFD9-8142-9811-E86F70509AE1}" srcOrd="4" destOrd="0" presId="urn:microsoft.com/office/officeart/2005/8/layout/vList5"/>
    <dgm:cxn modelId="{7D4F55D5-D8DF-0C46-9742-3384DDB4CCD6}" type="presParOf" srcId="{1236ECD7-DFD9-8142-9811-E86F70509AE1}" destId="{F617B752-6A60-954F-8DD7-960C63D71C44}" srcOrd="0" destOrd="0" presId="urn:microsoft.com/office/officeart/2005/8/layout/vList5"/>
    <dgm:cxn modelId="{5C05EC09-44DE-1D49-8EDE-45FD1EB091B2}" type="presParOf" srcId="{1236ECD7-DFD9-8142-9811-E86F70509AE1}" destId="{B3454AE2-B021-394A-911D-E7435E014ED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605506-45C6-2F46-B407-00BD4E2AD94F}"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4D39D7A5-BE08-CB4C-B46F-CA1596991347}">
      <dgm:prSet phldrT="[Text]" custT="1"/>
      <dgm:spPr/>
      <dgm:t>
        <a:bodyPr/>
        <a:lstStyle/>
        <a:p>
          <a:r>
            <a:rPr lang="de-DE" sz="3600" b="1" i="0" dirty="0"/>
            <a:t>Block 1</a:t>
          </a:r>
          <a:endParaRPr lang="de-DE" sz="3600" i="0" dirty="0"/>
        </a:p>
      </dgm:t>
    </dgm:pt>
    <dgm:pt modelId="{9F10A83F-D1ED-B049-969B-0ED9D4382E48}" type="parTrans" cxnId="{65BFA3AF-1F27-0342-910A-10F1959D8B3C}">
      <dgm:prSet/>
      <dgm:spPr/>
      <dgm:t>
        <a:bodyPr/>
        <a:lstStyle/>
        <a:p>
          <a:endParaRPr lang="de-DE"/>
        </a:p>
      </dgm:t>
    </dgm:pt>
    <dgm:pt modelId="{9309BECC-7DA7-514E-B131-3FC5C0B28C03}" type="sibTrans" cxnId="{65BFA3AF-1F27-0342-910A-10F1959D8B3C}">
      <dgm:prSet/>
      <dgm:spPr/>
      <dgm:t>
        <a:bodyPr/>
        <a:lstStyle/>
        <a:p>
          <a:endParaRPr lang="de-DE"/>
        </a:p>
      </dgm:t>
    </dgm:pt>
    <dgm:pt modelId="{02C622DF-15C3-B949-BF8F-BC08420E85F7}">
      <dgm:prSet phldrT="[Text]"/>
      <dgm:spPr/>
      <dgm:t>
        <a:bodyPr/>
        <a:lstStyle/>
        <a:p>
          <a:r>
            <a:rPr lang="de-DE" b="1" i="1" dirty="0"/>
            <a:t>Grundlagen und wissenschaftliche Erkenntnisse zur Vermittlung von Fachvokabular und Concept Maps</a:t>
          </a:r>
          <a:endParaRPr lang="de-DE" dirty="0"/>
        </a:p>
      </dgm:t>
    </dgm:pt>
    <dgm:pt modelId="{BC1C0EA3-49C7-8241-8D24-84C547898853}" type="parTrans" cxnId="{ACB37466-6180-BF4E-80AC-C45B55CD6A0D}">
      <dgm:prSet/>
      <dgm:spPr/>
      <dgm:t>
        <a:bodyPr/>
        <a:lstStyle/>
        <a:p>
          <a:endParaRPr lang="de-DE"/>
        </a:p>
      </dgm:t>
    </dgm:pt>
    <dgm:pt modelId="{521F6F85-41A7-3B4D-B294-241C85AEC01C}" type="sibTrans" cxnId="{ACB37466-6180-BF4E-80AC-C45B55CD6A0D}">
      <dgm:prSet/>
      <dgm:spPr/>
      <dgm:t>
        <a:bodyPr/>
        <a:lstStyle/>
        <a:p>
          <a:endParaRPr lang="de-DE"/>
        </a:p>
      </dgm:t>
    </dgm:pt>
    <dgm:pt modelId="{51015E28-19C7-8047-9404-57267C619533}">
      <dgm:prSet phldrT="[Text]" custT="1"/>
      <dgm:spPr/>
      <dgm:t>
        <a:bodyPr/>
        <a:lstStyle/>
        <a:p>
          <a:r>
            <a:rPr lang="de-DE" sz="3600" b="1" i="0" dirty="0"/>
            <a:t>Block 2</a:t>
          </a:r>
          <a:endParaRPr lang="de-DE" sz="3600" i="0" dirty="0"/>
        </a:p>
      </dgm:t>
    </dgm:pt>
    <dgm:pt modelId="{71EDF72D-A396-5E4A-AA0B-8EB5E76976C5}" type="parTrans" cxnId="{C1096715-D54E-4640-A3F5-FF9DB94FA0FE}">
      <dgm:prSet/>
      <dgm:spPr/>
      <dgm:t>
        <a:bodyPr/>
        <a:lstStyle/>
        <a:p>
          <a:endParaRPr lang="de-DE"/>
        </a:p>
      </dgm:t>
    </dgm:pt>
    <dgm:pt modelId="{2BB8793C-4FA5-E849-906E-1B9B2A7997B1}" type="sibTrans" cxnId="{C1096715-D54E-4640-A3F5-FF9DB94FA0FE}">
      <dgm:prSet/>
      <dgm:spPr/>
      <dgm:t>
        <a:bodyPr/>
        <a:lstStyle/>
        <a:p>
          <a:endParaRPr lang="de-DE"/>
        </a:p>
      </dgm:t>
    </dgm:pt>
    <dgm:pt modelId="{6CD07BC1-E272-5549-BB31-7C33B1EB326F}">
      <dgm:prSet phldrT="[Text]"/>
      <dgm:spPr/>
      <dgm:t>
        <a:bodyPr/>
        <a:lstStyle/>
        <a:p>
          <a:r>
            <a:rPr lang="de-DE" b="1" i="1" dirty="0"/>
            <a:t>Bewährte Methoden zur Erarbeitung von Fachvokabular und Concept Maps in der Praxis</a:t>
          </a:r>
          <a:endParaRPr lang="de-DE" dirty="0"/>
        </a:p>
      </dgm:t>
    </dgm:pt>
    <dgm:pt modelId="{9060ECCC-CC9C-7344-BBB9-C31588C10F5F}" type="parTrans" cxnId="{B25D8FE2-CA55-CB4D-8DCD-FF149B2B429B}">
      <dgm:prSet/>
      <dgm:spPr/>
      <dgm:t>
        <a:bodyPr/>
        <a:lstStyle/>
        <a:p>
          <a:endParaRPr lang="de-DE"/>
        </a:p>
      </dgm:t>
    </dgm:pt>
    <dgm:pt modelId="{D38DEDE6-B8C2-C140-949E-E39D581287D9}" type="sibTrans" cxnId="{B25D8FE2-CA55-CB4D-8DCD-FF149B2B429B}">
      <dgm:prSet/>
      <dgm:spPr/>
      <dgm:t>
        <a:bodyPr/>
        <a:lstStyle/>
        <a:p>
          <a:endParaRPr lang="de-DE"/>
        </a:p>
      </dgm:t>
    </dgm:pt>
    <dgm:pt modelId="{B94CB309-86C7-854A-B0AF-7FAFFA961801}" type="pres">
      <dgm:prSet presAssocID="{69605506-45C6-2F46-B407-00BD4E2AD94F}" presName="Name0" presStyleCnt="0">
        <dgm:presLayoutVars>
          <dgm:dir/>
          <dgm:animLvl val="lvl"/>
          <dgm:resizeHandles val="exact"/>
        </dgm:presLayoutVars>
      </dgm:prSet>
      <dgm:spPr/>
    </dgm:pt>
    <dgm:pt modelId="{BC7D74E7-DFE3-1E47-AE1F-10DA9BE7AA88}" type="pres">
      <dgm:prSet presAssocID="{4D39D7A5-BE08-CB4C-B46F-CA1596991347}" presName="linNode" presStyleCnt="0"/>
      <dgm:spPr/>
    </dgm:pt>
    <dgm:pt modelId="{195EDA96-22DA-EC4F-910D-DBAB2BE3CC6C}" type="pres">
      <dgm:prSet presAssocID="{4D39D7A5-BE08-CB4C-B46F-CA1596991347}" presName="parentText" presStyleLbl="node1" presStyleIdx="0" presStyleCnt="2">
        <dgm:presLayoutVars>
          <dgm:chMax val="1"/>
          <dgm:bulletEnabled val="1"/>
        </dgm:presLayoutVars>
      </dgm:prSet>
      <dgm:spPr/>
    </dgm:pt>
    <dgm:pt modelId="{84150A98-73DF-AD4B-9FB6-12C90A4C1083}" type="pres">
      <dgm:prSet presAssocID="{4D39D7A5-BE08-CB4C-B46F-CA1596991347}" presName="descendantText" presStyleLbl="alignAccFollowNode1" presStyleIdx="0" presStyleCnt="2">
        <dgm:presLayoutVars>
          <dgm:bulletEnabled val="1"/>
        </dgm:presLayoutVars>
      </dgm:prSet>
      <dgm:spPr/>
    </dgm:pt>
    <dgm:pt modelId="{B834AB93-0435-144F-905E-CA0461EF92F6}" type="pres">
      <dgm:prSet presAssocID="{9309BECC-7DA7-514E-B131-3FC5C0B28C03}" presName="sp" presStyleCnt="0"/>
      <dgm:spPr/>
    </dgm:pt>
    <dgm:pt modelId="{A30A2D45-C250-1741-8BA4-011342BE9D58}" type="pres">
      <dgm:prSet presAssocID="{51015E28-19C7-8047-9404-57267C619533}" presName="linNode" presStyleCnt="0"/>
      <dgm:spPr/>
    </dgm:pt>
    <dgm:pt modelId="{0B549C1C-A016-A449-AE46-C47FE2847D63}" type="pres">
      <dgm:prSet presAssocID="{51015E28-19C7-8047-9404-57267C619533}" presName="parentText" presStyleLbl="node1" presStyleIdx="1" presStyleCnt="2">
        <dgm:presLayoutVars>
          <dgm:chMax val="1"/>
          <dgm:bulletEnabled val="1"/>
        </dgm:presLayoutVars>
      </dgm:prSet>
      <dgm:spPr/>
    </dgm:pt>
    <dgm:pt modelId="{E22EDC68-C794-BA40-B936-2EF15FC9D367}" type="pres">
      <dgm:prSet presAssocID="{51015E28-19C7-8047-9404-57267C619533}" presName="descendantText" presStyleLbl="alignAccFollowNode1" presStyleIdx="1" presStyleCnt="2">
        <dgm:presLayoutVars>
          <dgm:bulletEnabled val="1"/>
        </dgm:presLayoutVars>
      </dgm:prSet>
      <dgm:spPr/>
    </dgm:pt>
  </dgm:ptLst>
  <dgm:cxnLst>
    <dgm:cxn modelId="{9A52BF0A-FB43-6043-8FA9-B927362199D4}" type="presOf" srcId="{6CD07BC1-E272-5549-BB31-7C33B1EB326F}" destId="{E22EDC68-C794-BA40-B936-2EF15FC9D367}" srcOrd="0" destOrd="0" presId="urn:microsoft.com/office/officeart/2005/8/layout/vList5"/>
    <dgm:cxn modelId="{C1096715-D54E-4640-A3F5-FF9DB94FA0FE}" srcId="{69605506-45C6-2F46-B407-00BD4E2AD94F}" destId="{51015E28-19C7-8047-9404-57267C619533}" srcOrd="1" destOrd="0" parTransId="{71EDF72D-A396-5E4A-AA0B-8EB5E76976C5}" sibTransId="{2BB8793C-4FA5-E849-906E-1B9B2A7997B1}"/>
    <dgm:cxn modelId="{E7D0773E-C312-2245-B3A8-9AC31ABA2C6B}" type="presOf" srcId="{02C622DF-15C3-B949-BF8F-BC08420E85F7}" destId="{84150A98-73DF-AD4B-9FB6-12C90A4C1083}" srcOrd="0" destOrd="0" presId="urn:microsoft.com/office/officeart/2005/8/layout/vList5"/>
    <dgm:cxn modelId="{ACB37466-6180-BF4E-80AC-C45B55CD6A0D}" srcId="{4D39D7A5-BE08-CB4C-B46F-CA1596991347}" destId="{02C622DF-15C3-B949-BF8F-BC08420E85F7}" srcOrd="0" destOrd="0" parTransId="{BC1C0EA3-49C7-8241-8D24-84C547898853}" sibTransId="{521F6F85-41A7-3B4D-B294-241C85AEC01C}"/>
    <dgm:cxn modelId="{A53F5376-6F3A-7149-AAF0-FD5EEAA9B4EE}" type="presOf" srcId="{4D39D7A5-BE08-CB4C-B46F-CA1596991347}" destId="{195EDA96-22DA-EC4F-910D-DBAB2BE3CC6C}" srcOrd="0" destOrd="0" presId="urn:microsoft.com/office/officeart/2005/8/layout/vList5"/>
    <dgm:cxn modelId="{7F568B8F-9E7E-8B45-A33C-6188235426C0}" type="presOf" srcId="{69605506-45C6-2F46-B407-00BD4E2AD94F}" destId="{B94CB309-86C7-854A-B0AF-7FAFFA961801}" srcOrd="0" destOrd="0" presId="urn:microsoft.com/office/officeart/2005/8/layout/vList5"/>
    <dgm:cxn modelId="{42C090AD-9A18-2443-9FC3-D1C434FA9C83}" type="presOf" srcId="{51015E28-19C7-8047-9404-57267C619533}" destId="{0B549C1C-A016-A449-AE46-C47FE2847D63}" srcOrd="0" destOrd="0" presId="urn:microsoft.com/office/officeart/2005/8/layout/vList5"/>
    <dgm:cxn modelId="{65BFA3AF-1F27-0342-910A-10F1959D8B3C}" srcId="{69605506-45C6-2F46-B407-00BD4E2AD94F}" destId="{4D39D7A5-BE08-CB4C-B46F-CA1596991347}" srcOrd="0" destOrd="0" parTransId="{9F10A83F-D1ED-B049-969B-0ED9D4382E48}" sibTransId="{9309BECC-7DA7-514E-B131-3FC5C0B28C03}"/>
    <dgm:cxn modelId="{B25D8FE2-CA55-CB4D-8DCD-FF149B2B429B}" srcId="{51015E28-19C7-8047-9404-57267C619533}" destId="{6CD07BC1-E272-5549-BB31-7C33B1EB326F}" srcOrd="0" destOrd="0" parTransId="{9060ECCC-CC9C-7344-BBB9-C31588C10F5F}" sibTransId="{D38DEDE6-B8C2-C140-949E-E39D581287D9}"/>
    <dgm:cxn modelId="{85F381D1-3CBC-3541-A1CA-08DD4527AE96}" type="presParOf" srcId="{B94CB309-86C7-854A-B0AF-7FAFFA961801}" destId="{BC7D74E7-DFE3-1E47-AE1F-10DA9BE7AA88}" srcOrd="0" destOrd="0" presId="urn:microsoft.com/office/officeart/2005/8/layout/vList5"/>
    <dgm:cxn modelId="{E3002CE8-C75C-A14B-ADF6-5035AE318CD9}" type="presParOf" srcId="{BC7D74E7-DFE3-1E47-AE1F-10DA9BE7AA88}" destId="{195EDA96-22DA-EC4F-910D-DBAB2BE3CC6C}" srcOrd="0" destOrd="0" presId="urn:microsoft.com/office/officeart/2005/8/layout/vList5"/>
    <dgm:cxn modelId="{8F65F89D-BE8F-5140-B085-ABE14FB8B071}" type="presParOf" srcId="{BC7D74E7-DFE3-1E47-AE1F-10DA9BE7AA88}" destId="{84150A98-73DF-AD4B-9FB6-12C90A4C1083}" srcOrd="1" destOrd="0" presId="urn:microsoft.com/office/officeart/2005/8/layout/vList5"/>
    <dgm:cxn modelId="{972FF958-9301-2743-BF1E-60034A80AA69}" type="presParOf" srcId="{B94CB309-86C7-854A-B0AF-7FAFFA961801}" destId="{B834AB93-0435-144F-905E-CA0461EF92F6}" srcOrd="1" destOrd="0" presId="urn:microsoft.com/office/officeart/2005/8/layout/vList5"/>
    <dgm:cxn modelId="{A67FF2EC-5656-7C47-8A5A-4C3ADEB505C2}" type="presParOf" srcId="{B94CB309-86C7-854A-B0AF-7FAFFA961801}" destId="{A30A2D45-C250-1741-8BA4-011342BE9D58}" srcOrd="2" destOrd="0" presId="urn:microsoft.com/office/officeart/2005/8/layout/vList5"/>
    <dgm:cxn modelId="{3798471B-E207-7B46-A4FB-ED52A1043C1D}" type="presParOf" srcId="{A30A2D45-C250-1741-8BA4-011342BE9D58}" destId="{0B549C1C-A016-A449-AE46-C47FE2847D63}" srcOrd="0" destOrd="0" presId="urn:microsoft.com/office/officeart/2005/8/layout/vList5"/>
    <dgm:cxn modelId="{144E1AD5-4904-0045-BE1B-06A15C05166A}" type="presParOf" srcId="{A30A2D45-C250-1741-8BA4-011342BE9D58}" destId="{E22EDC68-C794-BA40-B936-2EF15FC9D36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0CFC3B4-946A-8E48-BED6-45E5BD7B9EFE}"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5CBAFFDA-6354-2447-9D6D-15B99BD3A324}">
      <dgm:prSet phldrT="[Text]" custT="1"/>
      <dgm:spPr/>
      <dgm:t>
        <a:bodyPr/>
        <a:lstStyle/>
        <a:p>
          <a:r>
            <a:rPr lang="de-DE" sz="3600" b="1" i="0" dirty="0"/>
            <a:t>Block 1</a:t>
          </a:r>
          <a:endParaRPr lang="de-DE" sz="3600" i="0" dirty="0"/>
        </a:p>
      </dgm:t>
    </dgm:pt>
    <dgm:pt modelId="{EEA596AF-37A1-6B45-94E2-321275949AA0}" type="parTrans" cxnId="{0B6BB8DF-035B-2644-870B-B60D6D208A09}">
      <dgm:prSet/>
      <dgm:spPr/>
      <dgm:t>
        <a:bodyPr/>
        <a:lstStyle/>
        <a:p>
          <a:endParaRPr lang="de-DE"/>
        </a:p>
      </dgm:t>
    </dgm:pt>
    <dgm:pt modelId="{819EE545-B79A-EE49-8ACD-B65A3CCB2AB1}" type="sibTrans" cxnId="{0B6BB8DF-035B-2644-870B-B60D6D208A09}">
      <dgm:prSet/>
      <dgm:spPr/>
      <dgm:t>
        <a:bodyPr/>
        <a:lstStyle/>
        <a:p>
          <a:endParaRPr lang="de-DE"/>
        </a:p>
      </dgm:t>
    </dgm:pt>
    <dgm:pt modelId="{C84A2366-4C0D-7D4A-8ABC-EE4B5EB7CBBB}">
      <dgm:prSet phldrT="[Text]"/>
      <dgm:spPr/>
      <dgm:t>
        <a:bodyPr/>
        <a:lstStyle/>
        <a:p>
          <a:r>
            <a:rPr lang="de-DE" b="1" i="1" dirty="0"/>
            <a:t>Lernziel Textkompetenz</a:t>
          </a:r>
          <a:endParaRPr lang="de-DE" dirty="0"/>
        </a:p>
      </dgm:t>
    </dgm:pt>
    <dgm:pt modelId="{3C6A8E75-54C1-E64B-901E-AE6B9EB5B729}" type="parTrans" cxnId="{32A2ADBB-6382-144B-98D6-C39B7EB6E210}">
      <dgm:prSet/>
      <dgm:spPr/>
      <dgm:t>
        <a:bodyPr/>
        <a:lstStyle/>
        <a:p>
          <a:endParaRPr lang="de-DE"/>
        </a:p>
      </dgm:t>
    </dgm:pt>
    <dgm:pt modelId="{268559B8-CC5F-144D-8DF0-9FBA8E9F2480}" type="sibTrans" cxnId="{32A2ADBB-6382-144B-98D6-C39B7EB6E210}">
      <dgm:prSet/>
      <dgm:spPr/>
      <dgm:t>
        <a:bodyPr/>
        <a:lstStyle/>
        <a:p>
          <a:endParaRPr lang="de-DE"/>
        </a:p>
      </dgm:t>
    </dgm:pt>
    <dgm:pt modelId="{003BD997-4B32-5149-AEE0-A09636560D9D}">
      <dgm:prSet phldrT="[Text]" custT="1"/>
      <dgm:spPr/>
      <dgm:t>
        <a:bodyPr/>
        <a:lstStyle/>
        <a:p>
          <a:r>
            <a:rPr lang="de-DE" sz="3600" b="1" i="0" dirty="0"/>
            <a:t>Block 2</a:t>
          </a:r>
          <a:endParaRPr lang="de-DE" sz="3600" i="0" dirty="0"/>
        </a:p>
      </dgm:t>
    </dgm:pt>
    <dgm:pt modelId="{A3107636-3973-944B-B065-D1BB8D1595F1}" type="parTrans" cxnId="{4F0F2D2C-C899-7245-B5C6-219A71F69646}">
      <dgm:prSet/>
      <dgm:spPr/>
      <dgm:t>
        <a:bodyPr/>
        <a:lstStyle/>
        <a:p>
          <a:endParaRPr lang="de-DE"/>
        </a:p>
      </dgm:t>
    </dgm:pt>
    <dgm:pt modelId="{BA584323-3D18-244E-BC14-F36C721D3773}" type="sibTrans" cxnId="{4F0F2D2C-C899-7245-B5C6-219A71F69646}">
      <dgm:prSet/>
      <dgm:spPr/>
      <dgm:t>
        <a:bodyPr/>
        <a:lstStyle/>
        <a:p>
          <a:endParaRPr lang="de-DE"/>
        </a:p>
      </dgm:t>
    </dgm:pt>
    <dgm:pt modelId="{8C5B48B5-B6B9-EB4D-A56A-96CC2ED70FBD}">
      <dgm:prSet phldrT="[Text]"/>
      <dgm:spPr/>
      <dgm:t>
        <a:bodyPr/>
        <a:lstStyle/>
        <a:p>
          <a:r>
            <a:rPr lang="de-DE" b="1" i="1" dirty="0"/>
            <a:t>Texte analysieren und produzieren</a:t>
          </a:r>
          <a:endParaRPr lang="de-DE" dirty="0"/>
        </a:p>
      </dgm:t>
    </dgm:pt>
    <dgm:pt modelId="{4B209CEA-F1CB-DD42-A0F3-4648B137D496}" type="parTrans" cxnId="{4A1C15F4-65B9-BB4B-B60D-FDD61E8CB044}">
      <dgm:prSet/>
      <dgm:spPr/>
      <dgm:t>
        <a:bodyPr/>
        <a:lstStyle/>
        <a:p>
          <a:endParaRPr lang="de-DE"/>
        </a:p>
      </dgm:t>
    </dgm:pt>
    <dgm:pt modelId="{39B1047F-23C3-3047-B50F-0E5DD70B0B65}" type="sibTrans" cxnId="{4A1C15F4-65B9-BB4B-B60D-FDD61E8CB044}">
      <dgm:prSet/>
      <dgm:spPr/>
      <dgm:t>
        <a:bodyPr/>
        <a:lstStyle/>
        <a:p>
          <a:endParaRPr lang="de-DE"/>
        </a:p>
      </dgm:t>
    </dgm:pt>
    <dgm:pt modelId="{0E8F837D-F6BE-9146-9FE3-6BC24E8DA6DC}">
      <dgm:prSet phldrT="[Text]" custT="1"/>
      <dgm:spPr/>
      <dgm:t>
        <a:bodyPr/>
        <a:lstStyle/>
        <a:p>
          <a:r>
            <a:rPr lang="de-DE" sz="3600" b="1" i="0" dirty="0"/>
            <a:t>Block 3</a:t>
          </a:r>
          <a:endParaRPr lang="de-DE" sz="3600" i="0" dirty="0"/>
        </a:p>
      </dgm:t>
    </dgm:pt>
    <dgm:pt modelId="{7C4B750F-E83F-2242-8EAD-F4F348B5614A}" type="parTrans" cxnId="{86B3E701-9739-534A-8FC3-80A32D5323DF}">
      <dgm:prSet/>
      <dgm:spPr/>
      <dgm:t>
        <a:bodyPr/>
        <a:lstStyle/>
        <a:p>
          <a:endParaRPr lang="de-DE"/>
        </a:p>
      </dgm:t>
    </dgm:pt>
    <dgm:pt modelId="{47F02F15-3C8C-8E49-AB8D-E9735DBD9A85}" type="sibTrans" cxnId="{86B3E701-9739-534A-8FC3-80A32D5323DF}">
      <dgm:prSet/>
      <dgm:spPr/>
      <dgm:t>
        <a:bodyPr/>
        <a:lstStyle/>
        <a:p>
          <a:endParaRPr lang="de-DE"/>
        </a:p>
      </dgm:t>
    </dgm:pt>
    <dgm:pt modelId="{13B02D37-AD69-224E-98BE-4B9949FA9C57}">
      <dgm:prSet phldrT="[Text]"/>
      <dgm:spPr/>
      <dgm:t>
        <a:bodyPr/>
        <a:lstStyle/>
        <a:p>
          <a:r>
            <a:rPr lang="de-DE" b="1" i="1" dirty="0"/>
            <a:t>Textkompetenz fördern</a:t>
          </a:r>
          <a:endParaRPr lang="de-DE" dirty="0"/>
        </a:p>
      </dgm:t>
    </dgm:pt>
    <dgm:pt modelId="{25CDDA28-5E5C-F440-9564-304778AA6B95}" type="parTrans" cxnId="{DE78A028-6743-F340-9B17-0959DE8B6828}">
      <dgm:prSet/>
      <dgm:spPr/>
      <dgm:t>
        <a:bodyPr/>
        <a:lstStyle/>
        <a:p>
          <a:endParaRPr lang="de-DE"/>
        </a:p>
      </dgm:t>
    </dgm:pt>
    <dgm:pt modelId="{9B30C1AF-A5A9-3A42-8A6C-00F5F335AD13}" type="sibTrans" cxnId="{DE78A028-6743-F340-9B17-0959DE8B6828}">
      <dgm:prSet/>
      <dgm:spPr/>
      <dgm:t>
        <a:bodyPr/>
        <a:lstStyle/>
        <a:p>
          <a:endParaRPr lang="de-DE"/>
        </a:p>
      </dgm:t>
    </dgm:pt>
    <dgm:pt modelId="{B2A4407B-8C8E-9B4C-AFF3-E9F13105B653}" type="pres">
      <dgm:prSet presAssocID="{E0CFC3B4-946A-8E48-BED6-45E5BD7B9EFE}" presName="Name0" presStyleCnt="0">
        <dgm:presLayoutVars>
          <dgm:dir/>
          <dgm:animLvl val="lvl"/>
          <dgm:resizeHandles val="exact"/>
        </dgm:presLayoutVars>
      </dgm:prSet>
      <dgm:spPr/>
    </dgm:pt>
    <dgm:pt modelId="{2F7AF738-4C0B-DD48-A68C-5E238B558074}" type="pres">
      <dgm:prSet presAssocID="{5CBAFFDA-6354-2447-9D6D-15B99BD3A324}" presName="linNode" presStyleCnt="0"/>
      <dgm:spPr/>
    </dgm:pt>
    <dgm:pt modelId="{196387B5-40DF-A344-83B1-38D2C8F2AC65}" type="pres">
      <dgm:prSet presAssocID="{5CBAFFDA-6354-2447-9D6D-15B99BD3A324}" presName="parentText" presStyleLbl="node1" presStyleIdx="0" presStyleCnt="3">
        <dgm:presLayoutVars>
          <dgm:chMax val="1"/>
          <dgm:bulletEnabled val="1"/>
        </dgm:presLayoutVars>
      </dgm:prSet>
      <dgm:spPr/>
    </dgm:pt>
    <dgm:pt modelId="{FAB9ADDF-B924-9B4B-BE88-9709DFC3A807}" type="pres">
      <dgm:prSet presAssocID="{5CBAFFDA-6354-2447-9D6D-15B99BD3A324}" presName="descendantText" presStyleLbl="alignAccFollowNode1" presStyleIdx="0" presStyleCnt="3">
        <dgm:presLayoutVars>
          <dgm:bulletEnabled val="1"/>
        </dgm:presLayoutVars>
      </dgm:prSet>
      <dgm:spPr/>
    </dgm:pt>
    <dgm:pt modelId="{47965BED-1ED9-C349-B263-0103839AA522}" type="pres">
      <dgm:prSet presAssocID="{819EE545-B79A-EE49-8ACD-B65A3CCB2AB1}" presName="sp" presStyleCnt="0"/>
      <dgm:spPr/>
    </dgm:pt>
    <dgm:pt modelId="{CAD4B4CE-7BE3-D74A-9951-7043195293E9}" type="pres">
      <dgm:prSet presAssocID="{003BD997-4B32-5149-AEE0-A09636560D9D}" presName="linNode" presStyleCnt="0"/>
      <dgm:spPr/>
    </dgm:pt>
    <dgm:pt modelId="{8CFCF244-80A6-0247-850F-8FFE716DDD84}" type="pres">
      <dgm:prSet presAssocID="{003BD997-4B32-5149-AEE0-A09636560D9D}" presName="parentText" presStyleLbl="node1" presStyleIdx="1" presStyleCnt="3">
        <dgm:presLayoutVars>
          <dgm:chMax val="1"/>
          <dgm:bulletEnabled val="1"/>
        </dgm:presLayoutVars>
      </dgm:prSet>
      <dgm:spPr/>
    </dgm:pt>
    <dgm:pt modelId="{6BB9D35D-E8B1-3F45-AC18-26CE819CB3A8}" type="pres">
      <dgm:prSet presAssocID="{003BD997-4B32-5149-AEE0-A09636560D9D}" presName="descendantText" presStyleLbl="alignAccFollowNode1" presStyleIdx="1" presStyleCnt="3">
        <dgm:presLayoutVars>
          <dgm:bulletEnabled val="1"/>
        </dgm:presLayoutVars>
      </dgm:prSet>
      <dgm:spPr/>
    </dgm:pt>
    <dgm:pt modelId="{1DEEB48A-9616-594E-BE07-FACF92A3C2E8}" type="pres">
      <dgm:prSet presAssocID="{BA584323-3D18-244E-BC14-F36C721D3773}" presName="sp" presStyleCnt="0"/>
      <dgm:spPr/>
    </dgm:pt>
    <dgm:pt modelId="{EA911C1F-D803-B344-8D28-563F73CFA297}" type="pres">
      <dgm:prSet presAssocID="{0E8F837D-F6BE-9146-9FE3-6BC24E8DA6DC}" presName="linNode" presStyleCnt="0"/>
      <dgm:spPr/>
    </dgm:pt>
    <dgm:pt modelId="{99D424BF-BB34-5D4F-9465-C2CC20DEB5E5}" type="pres">
      <dgm:prSet presAssocID="{0E8F837D-F6BE-9146-9FE3-6BC24E8DA6DC}" presName="parentText" presStyleLbl="node1" presStyleIdx="2" presStyleCnt="3">
        <dgm:presLayoutVars>
          <dgm:chMax val="1"/>
          <dgm:bulletEnabled val="1"/>
        </dgm:presLayoutVars>
      </dgm:prSet>
      <dgm:spPr/>
    </dgm:pt>
    <dgm:pt modelId="{0387F888-B12C-654E-82D8-2AD2E08EBA81}" type="pres">
      <dgm:prSet presAssocID="{0E8F837D-F6BE-9146-9FE3-6BC24E8DA6DC}" presName="descendantText" presStyleLbl="alignAccFollowNode1" presStyleIdx="2" presStyleCnt="3">
        <dgm:presLayoutVars>
          <dgm:bulletEnabled val="1"/>
        </dgm:presLayoutVars>
      </dgm:prSet>
      <dgm:spPr/>
    </dgm:pt>
  </dgm:ptLst>
  <dgm:cxnLst>
    <dgm:cxn modelId="{5C447B01-BA4C-C34B-8B64-AE71A8755F58}" type="presOf" srcId="{8C5B48B5-B6B9-EB4D-A56A-96CC2ED70FBD}" destId="{6BB9D35D-E8B1-3F45-AC18-26CE819CB3A8}" srcOrd="0" destOrd="0" presId="urn:microsoft.com/office/officeart/2005/8/layout/vList5"/>
    <dgm:cxn modelId="{86B3E701-9739-534A-8FC3-80A32D5323DF}" srcId="{E0CFC3B4-946A-8E48-BED6-45E5BD7B9EFE}" destId="{0E8F837D-F6BE-9146-9FE3-6BC24E8DA6DC}" srcOrd="2" destOrd="0" parTransId="{7C4B750F-E83F-2242-8EAD-F4F348B5614A}" sibTransId="{47F02F15-3C8C-8E49-AB8D-E9735DBD9A85}"/>
    <dgm:cxn modelId="{FB5AA726-CA56-E54C-9DD9-205496565B3D}" type="presOf" srcId="{E0CFC3B4-946A-8E48-BED6-45E5BD7B9EFE}" destId="{B2A4407B-8C8E-9B4C-AFF3-E9F13105B653}" srcOrd="0" destOrd="0" presId="urn:microsoft.com/office/officeart/2005/8/layout/vList5"/>
    <dgm:cxn modelId="{DE78A028-6743-F340-9B17-0959DE8B6828}" srcId="{0E8F837D-F6BE-9146-9FE3-6BC24E8DA6DC}" destId="{13B02D37-AD69-224E-98BE-4B9949FA9C57}" srcOrd="0" destOrd="0" parTransId="{25CDDA28-5E5C-F440-9564-304778AA6B95}" sibTransId="{9B30C1AF-A5A9-3A42-8A6C-00F5F335AD13}"/>
    <dgm:cxn modelId="{4F0F2D2C-C899-7245-B5C6-219A71F69646}" srcId="{E0CFC3B4-946A-8E48-BED6-45E5BD7B9EFE}" destId="{003BD997-4B32-5149-AEE0-A09636560D9D}" srcOrd="1" destOrd="0" parTransId="{A3107636-3973-944B-B065-D1BB8D1595F1}" sibTransId="{BA584323-3D18-244E-BC14-F36C721D3773}"/>
    <dgm:cxn modelId="{DD499B2E-D8AB-EE42-AC60-4F77AE330BC6}" type="presOf" srcId="{0E8F837D-F6BE-9146-9FE3-6BC24E8DA6DC}" destId="{99D424BF-BB34-5D4F-9465-C2CC20DEB5E5}" srcOrd="0" destOrd="0" presId="urn:microsoft.com/office/officeart/2005/8/layout/vList5"/>
    <dgm:cxn modelId="{6CFDC944-2C52-0545-B7B2-3904C03EBEC5}" type="presOf" srcId="{13B02D37-AD69-224E-98BE-4B9949FA9C57}" destId="{0387F888-B12C-654E-82D8-2AD2E08EBA81}" srcOrd="0" destOrd="0" presId="urn:microsoft.com/office/officeart/2005/8/layout/vList5"/>
    <dgm:cxn modelId="{2FE76C5E-48CE-6242-A9FA-7DCCB6C2664A}" type="presOf" srcId="{003BD997-4B32-5149-AEE0-A09636560D9D}" destId="{8CFCF244-80A6-0247-850F-8FFE716DDD84}" srcOrd="0" destOrd="0" presId="urn:microsoft.com/office/officeart/2005/8/layout/vList5"/>
    <dgm:cxn modelId="{701E3A9A-930F-AF4B-BA54-CCBA92461B36}" type="presOf" srcId="{C84A2366-4C0D-7D4A-8ABC-EE4B5EB7CBBB}" destId="{FAB9ADDF-B924-9B4B-BE88-9709DFC3A807}" srcOrd="0" destOrd="0" presId="urn:microsoft.com/office/officeart/2005/8/layout/vList5"/>
    <dgm:cxn modelId="{0E641CB9-C627-6D47-8958-99982C92BC14}" type="presOf" srcId="{5CBAFFDA-6354-2447-9D6D-15B99BD3A324}" destId="{196387B5-40DF-A344-83B1-38D2C8F2AC65}" srcOrd="0" destOrd="0" presId="urn:microsoft.com/office/officeart/2005/8/layout/vList5"/>
    <dgm:cxn modelId="{32A2ADBB-6382-144B-98D6-C39B7EB6E210}" srcId="{5CBAFFDA-6354-2447-9D6D-15B99BD3A324}" destId="{C84A2366-4C0D-7D4A-8ABC-EE4B5EB7CBBB}" srcOrd="0" destOrd="0" parTransId="{3C6A8E75-54C1-E64B-901E-AE6B9EB5B729}" sibTransId="{268559B8-CC5F-144D-8DF0-9FBA8E9F2480}"/>
    <dgm:cxn modelId="{0B6BB8DF-035B-2644-870B-B60D6D208A09}" srcId="{E0CFC3B4-946A-8E48-BED6-45E5BD7B9EFE}" destId="{5CBAFFDA-6354-2447-9D6D-15B99BD3A324}" srcOrd="0" destOrd="0" parTransId="{EEA596AF-37A1-6B45-94E2-321275949AA0}" sibTransId="{819EE545-B79A-EE49-8ACD-B65A3CCB2AB1}"/>
    <dgm:cxn modelId="{4A1C15F4-65B9-BB4B-B60D-FDD61E8CB044}" srcId="{003BD997-4B32-5149-AEE0-A09636560D9D}" destId="{8C5B48B5-B6B9-EB4D-A56A-96CC2ED70FBD}" srcOrd="0" destOrd="0" parTransId="{4B209CEA-F1CB-DD42-A0F3-4648B137D496}" sibTransId="{39B1047F-23C3-3047-B50F-0E5DD70B0B65}"/>
    <dgm:cxn modelId="{A3F0C868-0779-7142-8E98-504CAB8B60FF}" type="presParOf" srcId="{B2A4407B-8C8E-9B4C-AFF3-E9F13105B653}" destId="{2F7AF738-4C0B-DD48-A68C-5E238B558074}" srcOrd="0" destOrd="0" presId="urn:microsoft.com/office/officeart/2005/8/layout/vList5"/>
    <dgm:cxn modelId="{D1D9035B-905E-E048-95D8-1D52E22AE306}" type="presParOf" srcId="{2F7AF738-4C0B-DD48-A68C-5E238B558074}" destId="{196387B5-40DF-A344-83B1-38D2C8F2AC65}" srcOrd="0" destOrd="0" presId="urn:microsoft.com/office/officeart/2005/8/layout/vList5"/>
    <dgm:cxn modelId="{BDCA67C5-71DE-8840-AD7C-D33A3D7AFD9A}" type="presParOf" srcId="{2F7AF738-4C0B-DD48-A68C-5E238B558074}" destId="{FAB9ADDF-B924-9B4B-BE88-9709DFC3A807}" srcOrd="1" destOrd="0" presId="urn:microsoft.com/office/officeart/2005/8/layout/vList5"/>
    <dgm:cxn modelId="{DC2F4681-7233-F848-8CE1-251D376ACBFB}" type="presParOf" srcId="{B2A4407B-8C8E-9B4C-AFF3-E9F13105B653}" destId="{47965BED-1ED9-C349-B263-0103839AA522}" srcOrd="1" destOrd="0" presId="urn:microsoft.com/office/officeart/2005/8/layout/vList5"/>
    <dgm:cxn modelId="{120D273B-3091-EB47-B222-A84FE3241D7D}" type="presParOf" srcId="{B2A4407B-8C8E-9B4C-AFF3-E9F13105B653}" destId="{CAD4B4CE-7BE3-D74A-9951-7043195293E9}" srcOrd="2" destOrd="0" presId="urn:microsoft.com/office/officeart/2005/8/layout/vList5"/>
    <dgm:cxn modelId="{A810F53B-2A46-CB4E-8397-C05D7AB7B1EC}" type="presParOf" srcId="{CAD4B4CE-7BE3-D74A-9951-7043195293E9}" destId="{8CFCF244-80A6-0247-850F-8FFE716DDD84}" srcOrd="0" destOrd="0" presId="urn:microsoft.com/office/officeart/2005/8/layout/vList5"/>
    <dgm:cxn modelId="{A74780EC-2377-0746-9073-AE71BC039F26}" type="presParOf" srcId="{CAD4B4CE-7BE3-D74A-9951-7043195293E9}" destId="{6BB9D35D-E8B1-3F45-AC18-26CE819CB3A8}" srcOrd="1" destOrd="0" presId="urn:microsoft.com/office/officeart/2005/8/layout/vList5"/>
    <dgm:cxn modelId="{ECB1CF97-248E-6E49-9334-50A7F533066D}" type="presParOf" srcId="{B2A4407B-8C8E-9B4C-AFF3-E9F13105B653}" destId="{1DEEB48A-9616-594E-BE07-FACF92A3C2E8}" srcOrd="3" destOrd="0" presId="urn:microsoft.com/office/officeart/2005/8/layout/vList5"/>
    <dgm:cxn modelId="{386FB96C-680F-CD42-8310-32EFA0D90DD9}" type="presParOf" srcId="{B2A4407B-8C8E-9B4C-AFF3-E9F13105B653}" destId="{EA911C1F-D803-B344-8D28-563F73CFA297}" srcOrd="4" destOrd="0" presId="urn:microsoft.com/office/officeart/2005/8/layout/vList5"/>
    <dgm:cxn modelId="{BE4C5E56-FDBB-1C47-8829-257BB6949A6F}" type="presParOf" srcId="{EA911C1F-D803-B344-8D28-563F73CFA297}" destId="{99D424BF-BB34-5D4F-9465-C2CC20DEB5E5}" srcOrd="0" destOrd="0" presId="urn:microsoft.com/office/officeart/2005/8/layout/vList5"/>
    <dgm:cxn modelId="{8037A9B7-F574-ED40-B94B-1857C7108328}" type="presParOf" srcId="{EA911C1F-D803-B344-8D28-563F73CFA297}" destId="{0387F888-B12C-654E-82D8-2AD2E08EBA8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9DE99FE-6236-9748-96EA-85823877E61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9FF236D0-6EF9-9B47-8012-C990A0D5492A}">
      <dgm:prSet phldrT="[Text]" custT="1"/>
      <dgm:spPr/>
      <dgm:t>
        <a:bodyPr/>
        <a:lstStyle/>
        <a:p>
          <a:r>
            <a:rPr lang="de-DE" sz="3600" b="1" i="0" dirty="0"/>
            <a:t>Block 1</a:t>
          </a:r>
          <a:endParaRPr lang="de-DE" sz="3600" i="0" dirty="0"/>
        </a:p>
      </dgm:t>
    </dgm:pt>
    <dgm:pt modelId="{F0C1AC9D-729C-7B45-91C6-CCB9E562B7DA}" type="parTrans" cxnId="{CBF4F262-876E-3549-A68E-AC0DFB3E5666}">
      <dgm:prSet/>
      <dgm:spPr/>
      <dgm:t>
        <a:bodyPr/>
        <a:lstStyle/>
        <a:p>
          <a:endParaRPr lang="de-DE"/>
        </a:p>
      </dgm:t>
    </dgm:pt>
    <dgm:pt modelId="{72CB82C5-4BC9-804C-A3CE-638FB02FC467}" type="sibTrans" cxnId="{CBF4F262-876E-3549-A68E-AC0DFB3E5666}">
      <dgm:prSet/>
      <dgm:spPr/>
      <dgm:t>
        <a:bodyPr/>
        <a:lstStyle/>
        <a:p>
          <a:endParaRPr lang="de-DE"/>
        </a:p>
      </dgm:t>
    </dgm:pt>
    <dgm:pt modelId="{D2AC2D08-789B-D145-84B0-87F53C973411}">
      <dgm:prSet phldrT="[Text]"/>
      <dgm:spPr/>
      <dgm:t>
        <a:bodyPr/>
        <a:lstStyle/>
        <a:p>
          <a:r>
            <a:rPr lang="de-DE" b="1" i="1" dirty="0"/>
            <a:t>Grundlagen: Kognitive und metakognitive Lesestrategien und ihre Bedeutung für fachliches Lernen </a:t>
          </a:r>
          <a:endParaRPr lang="de-DE" dirty="0"/>
        </a:p>
      </dgm:t>
    </dgm:pt>
    <dgm:pt modelId="{DBAA8CEC-0D47-2C40-984F-8A0D4A5E4883}" type="parTrans" cxnId="{EF6B2A11-CB5D-BE45-93AD-77E11B642BCD}">
      <dgm:prSet/>
      <dgm:spPr/>
      <dgm:t>
        <a:bodyPr/>
        <a:lstStyle/>
        <a:p>
          <a:endParaRPr lang="de-DE"/>
        </a:p>
      </dgm:t>
    </dgm:pt>
    <dgm:pt modelId="{431ECD7F-B01C-6448-A507-B528354C0D07}" type="sibTrans" cxnId="{EF6B2A11-CB5D-BE45-93AD-77E11B642BCD}">
      <dgm:prSet/>
      <dgm:spPr/>
      <dgm:t>
        <a:bodyPr/>
        <a:lstStyle/>
        <a:p>
          <a:endParaRPr lang="de-DE"/>
        </a:p>
      </dgm:t>
    </dgm:pt>
    <dgm:pt modelId="{A581F0B0-089D-D342-A0C7-55A78BD303BE}">
      <dgm:prSet phldrT="[Text]" custT="1"/>
      <dgm:spPr/>
      <dgm:t>
        <a:bodyPr/>
        <a:lstStyle/>
        <a:p>
          <a:r>
            <a:rPr lang="de-DE" sz="3600" b="1" i="0" dirty="0"/>
            <a:t>Block 2</a:t>
          </a:r>
          <a:endParaRPr lang="de-DE" sz="3600" i="0" dirty="0"/>
        </a:p>
      </dgm:t>
    </dgm:pt>
    <dgm:pt modelId="{769DB655-E05A-A34D-B591-E27D0EB1BF3E}" type="parTrans" cxnId="{DA9509EC-DE48-FC4B-9B95-679E9A9E19A8}">
      <dgm:prSet/>
      <dgm:spPr/>
      <dgm:t>
        <a:bodyPr/>
        <a:lstStyle/>
        <a:p>
          <a:endParaRPr lang="de-DE"/>
        </a:p>
      </dgm:t>
    </dgm:pt>
    <dgm:pt modelId="{185308E3-1702-E44A-A79F-F8ED7B21CE01}" type="sibTrans" cxnId="{DA9509EC-DE48-FC4B-9B95-679E9A9E19A8}">
      <dgm:prSet/>
      <dgm:spPr/>
      <dgm:t>
        <a:bodyPr/>
        <a:lstStyle/>
        <a:p>
          <a:endParaRPr lang="de-DE"/>
        </a:p>
      </dgm:t>
    </dgm:pt>
    <dgm:pt modelId="{DB55A77F-E1DB-0647-87F4-827375B3A8F7}">
      <dgm:prSet phldrT="[Text]"/>
      <dgm:spPr/>
      <dgm:t>
        <a:bodyPr/>
        <a:lstStyle/>
        <a:p>
          <a:r>
            <a:rPr lang="de-DE" b="1" i="1" dirty="0"/>
            <a:t>Ein Erfolgsmodell der Strategie-vermittlung: die „Meisterlehre im Lesen“ </a:t>
          </a:r>
          <a:endParaRPr lang="de-DE" dirty="0"/>
        </a:p>
      </dgm:t>
    </dgm:pt>
    <dgm:pt modelId="{ED54E8EB-F470-E84A-A0EF-F59670B91EBD}" type="parTrans" cxnId="{90E6ED1A-9940-7140-84BB-1787B93B71D7}">
      <dgm:prSet/>
      <dgm:spPr/>
      <dgm:t>
        <a:bodyPr/>
        <a:lstStyle/>
        <a:p>
          <a:endParaRPr lang="de-DE"/>
        </a:p>
      </dgm:t>
    </dgm:pt>
    <dgm:pt modelId="{08DA48A2-CE4F-7C4A-9CC2-4805B94D01D0}" type="sibTrans" cxnId="{90E6ED1A-9940-7140-84BB-1787B93B71D7}">
      <dgm:prSet/>
      <dgm:spPr/>
      <dgm:t>
        <a:bodyPr/>
        <a:lstStyle/>
        <a:p>
          <a:endParaRPr lang="de-DE"/>
        </a:p>
      </dgm:t>
    </dgm:pt>
    <dgm:pt modelId="{D1EE8AF3-4DCA-4842-8880-D10770EEC0B1}">
      <dgm:prSet phldrT="[Text]" custT="1"/>
      <dgm:spPr/>
      <dgm:t>
        <a:bodyPr/>
        <a:lstStyle/>
        <a:p>
          <a:r>
            <a:rPr lang="de-DE" sz="3600" b="1" i="0" dirty="0"/>
            <a:t>Block 3</a:t>
          </a:r>
          <a:endParaRPr lang="de-DE" sz="3600" i="0" dirty="0"/>
        </a:p>
      </dgm:t>
    </dgm:pt>
    <dgm:pt modelId="{38C2353C-3EBC-4547-8D15-AADE905F4120}" type="parTrans" cxnId="{C4972202-A663-E946-A3DC-DE4B473D1C62}">
      <dgm:prSet/>
      <dgm:spPr/>
      <dgm:t>
        <a:bodyPr/>
        <a:lstStyle/>
        <a:p>
          <a:endParaRPr lang="de-DE"/>
        </a:p>
      </dgm:t>
    </dgm:pt>
    <dgm:pt modelId="{AFFB5F8E-1C35-8A48-A520-61DFC3195289}" type="sibTrans" cxnId="{C4972202-A663-E946-A3DC-DE4B473D1C62}">
      <dgm:prSet/>
      <dgm:spPr/>
      <dgm:t>
        <a:bodyPr/>
        <a:lstStyle/>
        <a:p>
          <a:endParaRPr lang="de-DE"/>
        </a:p>
      </dgm:t>
    </dgm:pt>
    <dgm:pt modelId="{8F2CAB59-F922-BA44-AD3E-966D8FBBE851}">
      <dgm:prSet phldrT="[Text]"/>
      <dgm:spPr/>
      <dgm:t>
        <a:bodyPr/>
        <a:lstStyle/>
        <a:p>
          <a:r>
            <a:rPr lang="de-DE" b="1" i="1" dirty="0"/>
            <a:t>Lesestrategien in der Unterrichts-und Fortbildungspraxis – Beispiel ‚Reziprokes Lehren‘</a:t>
          </a:r>
          <a:endParaRPr lang="de-DE" dirty="0"/>
        </a:p>
      </dgm:t>
    </dgm:pt>
    <dgm:pt modelId="{2F833EC6-3F38-BC43-A4AD-9A7A415847EC}" type="parTrans" cxnId="{93E74837-1FA6-6843-8862-C67E11A1751A}">
      <dgm:prSet/>
      <dgm:spPr/>
      <dgm:t>
        <a:bodyPr/>
        <a:lstStyle/>
        <a:p>
          <a:endParaRPr lang="de-DE"/>
        </a:p>
      </dgm:t>
    </dgm:pt>
    <dgm:pt modelId="{0BE2FF8D-CA98-364C-8ED5-C2F4171E2CA8}" type="sibTrans" cxnId="{93E74837-1FA6-6843-8862-C67E11A1751A}">
      <dgm:prSet/>
      <dgm:spPr/>
      <dgm:t>
        <a:bodyPr/>
        <a:lstStyle/>
        <a:p>
          <a:endParaRPr lang="de-DE"/>
        </a:p>
      </dgm:t>
    </dgm:pt>
    <dgm:pt modelId="{6453A37E-9F36-3A4D-96FF-EABD75463350}" type="pres">
      <dgm:prSet presAssocID="{79DE99FE-6236-9748-96EA-85823877E617}" presName="Name0" presStyleCnt="0">
        <dgm:presLayoutVars>
          <dgm:dir/>
          <dgm:animLvl val="lvl"/>
          <dgm:resizeHandles val="exact"/>
        </dgm:presLayoutVars>
      </dgm:prSet>
      <dgm:spPr/>
    </dgm:pt>
    <dgm:pt modelId="{8F219DC2-F648-A14F-8338-DB1C583CF855}" type="pres">
      <dgm:prSet presAssocID="{9FF236D0-6EF9-9B47-8012-C990A0D5492A}" presName="linNode" presStyleCnt="0"/>
      <dgm:spPr/>
    </dgm:pt>
    <dgm:pt modelId="{A3AE5F64-3F30-8B49-A0CE-7CBE630C3907}" type="pres">
      <dgm:prSet presAssocID="{9FF236D0-6EF9-9B47-8012-C990A0D5492A}" presName="parentText" presStyleLbl="node1" presStyleIdx="0" presStyleCnt="3">
        <dgm:presLayoutVars>
          <dgm:chMax val="1"/>
          <dgm:bulletEnabled val="1"/>
        </dgm:presLayoutVars>
      </dgm:prSet>
      <dgm:spPr/>
    </dgm:pt>
    <dgm:pt modelId="{032DF613-C6BA-4B44-8486-E86A408F38DA}" type="pres">
      <dgm:prSet presAssocID="{9FF236D0-6EF9-9B47-8012-C990A0D5492A}" presName="descendantText" presStyleLbl="alignAccFollowNode1" presStyleIdx="0" presStyleCnt="3">
        <dgm:presLayoutVars>
          <dgm:bulletEnabled val="1"/>
        </dgm:presLayoutVars>
      </dgm:prSet>
      <dgm:spPr/>
    </dgm:pt>
    <dgm:pt modelId="{72AFEFA7-FB0D-8D45-9EF8-0560EE60A360}" type="pres">
      <dgm:prSet presAssocID="{72CB82C5-4BC9-804C-A3CE-638FB02FC467}" presName="sp" presStyleCnt="0"/>
      <dgm:spPr/>
    </dgm:pt>
    <dgm:pt modelId="{82DE7207-1D1E-3B40-B3B6-CBD5F30E7925}" type="pres">
      <dgm:prSet presAssocID="{A581F0B0-089D-D342-A0C7-55A78BD303BE}" presName="linNode" presStyleCnt="0"/>
      <dgm:spPr/>
    </dgm:pt>
    <dgm:pt modelId="{2AF7B3DB-27DF-F943-9654-1F2219E0DBCE}" type="pres">
      <dgm:prSet presAssocID="{A581F0B0-089D-D342-A0C7-55A78BD303BE}" presName="parentText" presStyleLbl="node1" presStyleIdx="1" presStyleCnt="3">
        <dgm:presLayoutVars>
          <dgm:chMax val="1"/>
          <dgm:bulletEnabled val="1"/>
        </dgm:presLayoutVars>
      </dgm:prSet>
      <dgm:spPr/>
    </dgm:pt>
    <dgm:pt modelId="{0497E605-4956-DB47-92F6-21E87F66C22D}" type="pres">
      <dgm:prSet presAssocID="{A581F0B0-089D-D342-A0C7-55A78BD303BE}" presName="descendantText" presStyleLbl="alignAccFollowNode1" presStyleIdx="1" presStyleCnt="3">
        <dgm:presLayoutVars>
          <dgm:bulletEnabled val="1"/>
        </dgm:presLayoutVars>
      </dgm:prSet>
      <dgm:spPr/>
    </dgm:pt>
    <dgm:pt modelId="{05A9BB5A-79DF-E240-A58B-BB3431729AE9}" type="pres">
      <dgm:prSet presAssocID="{185308E3-1702-E44A-A79F-F8ED7B21CE01}" presName="sp" presStyleCnt="0"/>
      <dgm:spPr/>
    </dgm:pt>
    <dgm:pt modelId="{D14CAE3D-EF64-924B-B8A6-508CF706C8BB}" type="pres">
      <dgm:prSet presAssocID="{D1EE8AF3-4DCA-4842-8880-D10770EEC0B1}" presName="linNode" presStyleCnt="0"/>
      <dgm:spPr/>
    </dgm:pt>
    <dgm:pt modelId="{839D52DF-31C8-F04B-B43B-8F3043FA77BF}" type="pres">
      <dgm:prSet presAssocID="{D1EE8AF3-4DCA-4842-8880-D10770EEC0B1}" presName="parentText" presStyleLbl="node1" presStyleIdx="2" presStyleCnt="3">
        <dgm:presLayoutVars>
          <dgm:chMax val="1"/>
          <dgm:bulletEnabled val="1"/>
        </dgm:presLayoutVars>
      </dgm:prSet>
      <dgm:spPr/>
    </dgm:pt>
    <dgm:pt modelId="{46856FDA-1935-154F-9B41-39C7C287F22B}" type="pres">
      <dgm:prSet presAssocID="{D1EE8AF3-4DCA-4842-8880-D10770EEC0B1}" presName="descendantText" presStyleLbl="alignAccFollowNode1" presStyleIdx="2" presStyleCnt="3">
        <dgm:presLayoutVars>
          <dgm:bulletEnabled val="1"/>
        </dgm:presLayoutVars>
      </dgm:prSet>
      <dgm:spPr/>
    </dgm:pt>
  </dgm:ptLst>
  <dgm:cxnLst>
    <dgm:cxn modelId="{C4972202-A663-E946-A3DC-DE4B473D1C62}" srcId="{79DE99FE-6236-9748-96EA-85823877E617}" destId="{D1EE8AF3-4DCA-4842-8880-D10770EEC0B1}" srcOrd="2" destOrd="0" parTransId="{38C2353C-3EBC-4547-8D15-AADE905F4120}" sibTransId="{AFFB5F8E-1C35-8A48-A520-61DFC3195289}"/>
    <dgm:cxn modelId="{EF6B2A11-CB5D-BE45-93AD-77E11B642BCD}" srcId="{9FF236D0-6EF9-9B47-8012-C990A0D5492A}" destId="{D2AC2D08-789B-D145-84B0-87F53C973411}" srcOrd="0" destOrd="0" parTransId="{DBAA8CEC-0D47-2C40-984F-8A0D4A5E4883}" sibTransId="{431ECD7F-B01C-6448-A507-B528354C0D07}"/>
    <dgm:cxn modelId="{13AEFB11-16CC-344E-A1B9-33F669C30081}" type="presOf" srcId="{9FF236D0-6EF9-9B47-8012-C990A0D5492A}" destId="{A3AE5F64-3F30-8B49-A0CE-7CBE630C3907}" srcOrd="0" destOrd="0" presId="urn:microsoft.com/office/officeart/2005/8/layout/vList5"/>
    <dgm:cxn modelId="{90E6ED1A-9940-7140-84BB-1787B93B71D7}" srcId="{A581F0B0-089D-D342-A0C7-55A78BD303BE}" destId="{DB55A77F-E1DB-0647-87F4-827375B3A8F7}" srcOrd="0" destOrd="0" parTransId="{ED54E8EB-F470-E84A-A0EF-F59670B91EBD}" sibTransId="{08DA48A2-CE4F-7C4A-9CC2-4805B94D01D0}"/>
    <dgm:cxn modelId="{AF7D9434-51F1-A04D-86E1-DB91B0E91B95}" type="presOf" srcId="{79DE99FE-6236-9748-96EA-85823877E617}" destId="{6453A37E-9F36-3A4D-96FF-EABD75463350}" srcOrd="0" destOrd="0" presId="urn:microsoft.com/office/officeart/2005/8/layout/vList5"/>
    <dgm:cxn modelId="{93E74837-1FA6-6843-8862-C67E11A1751A}" srcId="{D1EE8AF3-4DCA-4842-8880-D10770EEC0B1}" destId="{8F2CAB59-F922-BA44-AD3E-966D8FBBE851}" srcOrd="0" destOrd="0" parTransId="{2F833EC6-3F38-BC43-A4AD-9A7A415847EC}" sibTransId="{0BE2FF8D-CA98-364C-8ED5-C2F4171E2CA8}"/>
    <dgm:cxn modelId="{08E28039-FE3B-7045-B874-421036B99EAA}" type="presOf" srcId="{DB55A77F-E1DB-0647-87F4-827375B3A8F7}" destId="{0497E605-4956-DB47-92F6-21E87F66C22D}" srcOrd="0" destOrd="0" presId="urn:microsoft.com/office/officeart/2005/8/layout/vList5"/>
    <dgm:cxn modelId="{CBF4F262-876E-3549-A68E-AC0DFB3E5666}" srcId="{79DE99FE-6236-9748-96EA-85823877E617}" destId="{9FF236D0-6EF9-9B47-8012-C990A0D5492A}" srcOrd="0" destOrd="0" parTransId="{F0C1AC9D-729C-7B45-91C6-CCB9E562B7DA}" sibTransId="{72CB82C5-4BC9-804C-A3CE-638FB02FC467}"/>
    <dgm:cxn modelId="{3DDDA6CD-03D0-5845-A357-1CC0B5180019}" type="presOf" srcId="{D1EE8AF3-4DCA-4842-8880-D10770EEC0B1}" destId="{839D52DF-31C8-F04B-B43B-8F3043FA77BF}" srcOrd="0" destOrd="0" presId="urn:microsoft.com/office/officeart/2005/8/layout/vList5"/>
    <dgm:cxn modelId="{A855B2D3-938B-0A4E-AF98-556A6CD6A66B}" type="presOf" srcId="{8F2CAB59-F922-BA44-AD3E-966D8FBBE851}" destId="{46856FDA-1935-154F-9B41-39C7C287F22B}" srcOrd="0" destOrd="0" presId="urn:microsoft.com/office/officeart/2005/8/layout/vList5"/>
    <dgm:cxn modelId="{EC902CE9-3754-2742-AA51-46B0D6F77312}" type="presOf" srcId="{A581F0B0-089D-D342-A0C7-55A78BD303BE}" destId="{2AF7B3DB-27DF-F943-9654-1F2219E0DBCE}" srcOrd="0" destOrd="0" presId="urn:microsoft.com/office/officeart/2005/8/layout/vList5"/>
    <dgm:cxn modelId="{DA9509EC-DE48-FC4B-9B95-679E9A9E19A8}" srcId="{79DE99FE-6236-9748-96EA-85823877E617}" destId="{A581F0B0-089D-D342-A0C7-55A78BD303BE}" srcOrd="1" destOrd="0" parTransId="{769DB655-E05A-A34D-B591-E27D0EB1BF3E}" sibTransId="{185308E3-1702-E44A-A79F-F8ED7B21CE01}"/>
    <dgm:cxn modelId="{AE92CCFC-262C-1346-BE46-20B9C94712AA}" type="presOf" srcId="{D2AC2D08-789B-D145-84B0-87F53C973411}" destId="{032DF613-C6BA-4B44-8486-E86A408F38DA}" srcOrd="0" destOrd="0" presId="urn:microsoft.com/office/officeart/2005/8/layout/vList5"/>
    <dgm:cxn modelId="{18145F1A-6DF9-4F40-BBEB-722495B87B5D}" type="presParOf" srcId="{6453A37E-9F36-3A4D-96FF-EABD75463350}" destId="{8F219DC2-F648-A14F-8338-DB1C583CF855}" srcOrd="0" destOrd="0" presId="urn:microsoft.com/office/officeart/2005/8/layout/vList5"/>
    <dgm:cxn modelId="{35D53447-F9EE-9B42-ABD6-2EE2C6F169E3}" type="presParOf" srcId="{8F219DC2-F648-A14F-8338-DB1C583CF855}" destId="{A3AE5F64-3F30-8B49-A0CE-7CBE630C3907}" srcOrd="0" destOrd="0" presId="urn:microsoft.com/office/officeart/2005/8/layout/vList5"/>
    <dgm:cxn modelId="{50276D5B-FFA8-6A46-B9DA-CD669E2C7F83}" type="presParOf" srcId="{8F219DC2-F648-A14F-8338-DB1C583CF855}" destId="{032DF613-C6BA-4B44-8486-E86A408F38DA}" srcOrd="1" destOrd="0" presId="urn:microsoft.com/office/officeart/2005/8/layout/vList5"/>
    <dgm:cxn modelId="{A4058EB0-4595-9F4D-8430-E3520C87406E}" type="presParOf" srcId="{6453A37E-9F36-3A4D-96FF-EABD75463350}" destId="{72AFEFA7-FB0D-8D45-9EF8-0560EE60A360}" srcOrd="1" destOrd="0" presId="urn:microsoft.com/office/officeart/2005/8/layout/vList5"/>
    <dgm:cxn modelId="{A2664A02-CD40-7D46-A41C-279FC74FBF2A}" type="presParOf" srcId="{6453A37E-9F36-3A4D-96FF-EABD75463350}" destId="{82DE7207-1D1E-3B40-B3B6-CBD5F30E7925}" srcOrd="2" destOrd="0" presId="urn:microsoft.com/office/officeart/2005/8/layout/vList5"/>
    <dgm:cxn modelId="{80A27962-2333-F043-B888-A6D8B3F2FFF4}" type="presParOf" srcId="{82DE7207-1D1E-3B40-B3B6-CBD5F30E7925}" destId="{2AF7B3DB-27DF-F943-9654-1F2219E0DBCE}" srcOrd="0" destOrd="0" presId="urn:microsoft.com/office/officeart/2005/8/layout/vList5"/>
    <dgm:cxn modelId="{59FC5F1A-E478-4249-8ECC-6FD2618A0413}" type="presParOf" srcId="{82DE7207-1D1E-3B40-B3B6-CBD5F30E7925}" destId="{0497E605-4956-DB47-92F6-21E87F66C22D}" srcOrd="1" destOrd="0" presId="urn:microsoft.com/office/officeart/2005/8/layout/vList5"/>
    <dgm:cxn modelId="{9326D9CD-1836-8F4A-A28E-FBE6079942C9}" type="presParOf" srcId="{6453A37E-9F36-3A4D-96FF-EABD75463350}" destId="{05A9BB5A-79DF-E240-A58B-BB3431729AE9}" srcOrd="3" destOrd="0" presId="urn:microsoft.com/office/officeart/2005/8/layout/vList5"/>
    <dgm:cxn modelId="{CE5C914E-2E81-8C44-B89F-283C22D8168D}" type="presParOf" srcId="{6453A37E-9F36-3A4D-96FF-EABD75463350}" destId="{D14CAE3D-EF64-924B-B8A6-508CF706C8BB}" srcOrd="4" destOrd="0" presId="urn:microsoft.com/office/officeart/2005/8/layout/vList5"/>
    <dgm:cxn modelId="{703624A6-9C42-5448-9D49-63B861776EC9}" type="presParOf" srcId="{D14CAE3D-EF64-924B-B8A6-508CF706C8BB}" destId="{839D52DF-31C8-F04B-B43B-8F3043FA77BF}" srcOrd="0" destOrd="0" presId="urn:microsoft.com/office/officeart/2005/8/layout/vList5"/>
    <dgm:cxn modelId="{81713028-0400-874A-AFBE-8425CA5D3342}" type="presParOf" srcId="{D14CAE3D-EF64-924B-B8A6-508CF706C8BB}" destId="{46856FDA-1935-154F-9B41-39C7C287F22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DE99FE-6236-9748-96EA-85823877E61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9FF236D0-6EF9-9B47-8012-C990A0D5492A}">
      <dgm:prSet phldrT="[Text]" custT="1"/>
      <dgm:spPr/>
      <dgm:t>
        <a:bodyPr/>
        <a:lstStyle/>
        <a:p>
          <a:r>
            <a:rPr lang="de-DE" sz="3600" b="1" i="0" dirty="0"/>
            <a:t>Block 1</a:t>
          </a:r>
          <a:endParaRPr lang="de-DE" sz="3600" i="0" dirty="0"/>
        </a:p>
      </dgm:t>
    </dgm:pt>
    <dgm:pt modelId="{F0C1AC9D-729C-7B45-91C6-CCB9E562B7DA}" type="parTrans" cxnId="{CBF4F262-876E-3549-A68E-AC0DFB3E5666}">
      <dgm:prSet/>
      <dgm:spPr/>
      <dgm:t>
        <a:bodyPr/>
        <a:lstStyle/>
        <a:p>
          <a:endParaRPr lang="de-DE"/>
        </a:p>
      </dgm:t>
    </dgm:pt>
    <dgm:pt modelId="{72CB82C5-4BC9-804C-A3CE-638FB02FC467}" type="sibTrans" cxnId="{CBF4F262-876E-3549-A68E-AC0DFB3E5666}">
      <dgm:prSet/>
      <dgm:spPr/>
      <dgm:t>
        <a:bodyPr/>
        <a:lstStyle/>
        <a:p>
          <a:endParaRPr lang="de-DE"/>
        </a:p>
      </dgm:t>
    </dgm:pt>
    <dgm:pt modelId="{D2AC2D08-789B-D145-84B0-87F53C973411}">
      <dgm:prSet phldrT="[Text]"/>
      <dgm:spPr/>
      <dgm:t>
        <a:bodyPr/>
        <a:lstStyle/>
        <a:p>
          <a:r>
            <a:rPr lang="de-DE" b="1" i="1"/>
            <a:t>Grundlagen des Schreibens</a:t>
          </a:r>
          <a:endParaRPr lang="de-DE" dirty="0"/>
        </a:p>
      </dgm:t>
    </dgm:pt>
    <dgm:pt modelId="{DBAA8CEC-0D47-2C40-984F-8A0D4A5E4883}" type="parTrans" cxnId="{EF6B2A11-CB5D-BE45-93AD-77E11B642BCD}">
      <dgm:prSet/>
      <dgm:spPr/>
      <dgm:t>
        <a:bodyPr/>
        <a:lstStyle/>
        <a:p>
          <a:endParaRPr lang="de-DE"/>
        </a:p>
      </dgm:t>
    </dgm:pt>
    <dgm:pt modelId="{431ECD7F-B01C-6448-A507-B528354C0D07}" type="sibTrans" cxnId="{EF6B2A11-CB5D-BE45-93AD-77E11B642BCD}">
      <dgm:prSet/>
      <dgm:spPr/>
      <dgm:t>
        <a:bodyPr/>
        <a:lstStyle/>
        <a:p>
          <a:endParaRPr lang="de-DE"/>
        </a:p>
      </dgm:t>
    </dgm:pt>
    <dgm:pt modelId="{A581F0B0-089D-D342-A0C7-55A78BD303BE}">
      <dgm:prSet phldrT="[Text]" custT="1"/>
      <dgm:spPr/>
      <dgm:t>
        <a:bodyPr/>
        <a:lstStyle/>
        <a:p>
          <a:r>
            <a:rPr lang="de-DE" sz="3600" b="1" i="0" dirty="0"/>
            <a:t>Block 2</a:t>
          </a:r>
          <a:endParaRPr lang="de-DE" sz="3600" i="0" dirty="0"/>
        </a:p>
      </dgm:t>
    </dgm:pt>
    <dgm:pt modelId="{769DB655-E05A-A34D-B591-E27D0EB1BF3E}" type="parTrans" cxnId="{DA9509EC-DE48-FC4B-9B95-679E9A9E19A8}">
      <dgm:prSet/>
      <dgm:spPr/>
      <dgm:t>
        <a:bodyPr/>
        <a:lstStyle/>
        <a:p>
          <a:endParaRPr lang="de-DE"/>
        </a:p>
      </dgm:t>
    </dgm:pt>
    <dgm:pt modelId="{185308E3-1702-E44A-A79F-F8ED7B21CE01}" type="sibTrans" cxnId="{DA9509EC-DE48-FC4B-9B95-679E9A9E19A8}">
      <dgm:prSet/>
      <dgm:spPr/>
      <dgm:t>
        <a:bodyPr/>
        <a:lstStyle/>
        <a:p>
          <a:endParaRPr lang="de-DE"/>
        </a:p>
      </dgm:t>
    </dgm:pt>
    <dgm:pt modelId="{DB55A77F-E1DB-0647-87F4-827375B3A8F7}">
      <dgm:prSet phldrT="[Text]"/>
      <dgm:spPr/>
      <dgm:t>
        <a:bodyPr/>
        <a:lstStyle/>
        <a:p>
          <a:r>
            <a:rPr lang="de-DE" b="1" i="1" dirty="0"/>
            <a:t>Schreibstrategien kennenlernen und vermitteln</a:t>
          </a:r>
          <a:endParaRPr lang="de-DE" dirty="0"/>
        </a:p>
      </dgm:t>
    </dgm:pt>
    <dgm:pt modelId="{ED54E8EB-F470-E84A-A0EF-F59670B91EBD}" type="parTrans" cxnId="{90E6ED1A-9940-7140-84BB-1787B93B71D7}">
      <dgm:prSet/>
      <dgm:spPr/>
      <dgm:t>
        <a:bodyPr/>
        <a:lstStyle/>
        <a:p>
          <a:endParaRPr lang="de-DE"/>
        </a:p>
      </dgm:t>
    </dgm:pt>
    <dgm:pt modelId="{08DA48A2-CE4F-7C4A-9CC2-4805B94D01D0}" type="sibTrans" cxnId="{90E6ED1A-9940-7140-84BB-1787B93B71D7}">
      <dgm:prSet/>
      <dgm:spPr/>
      <dgm:t>
        <a:bodyPr/>
        <a:lstStyle/>
        <a:p>
          <a:endParaRPr lang="de-DE"/>
        </a:p>
      </dgm:t>
    </dgm:pt>
    <dgm:pt modelId="{D1EE8AF3-4DCA-4842-8880-D10770EEC0B1}">
      <dgm:prSet phldrT="[Text]" custT="1"/>
      <dgm:spPr/>
      <dgm:t>
        <a:bodyPr/>
        <a:lstStyle/>
        <a:p>
          <a:r>
            <a:rPr lang="de-DE" sz="3600" b="1" i="0" dirty="0"/>
            <a:t>Block 3</a:t>
          </a:r>
          <a:endParaRPr lang="de-DE" sz="3600" i="0" dirty="0"/>
        </a:p>
      </dgm:t>
    </dgm:pt>
    <dgm:pt modelId="{38C2353C-3EBC-4547-8D15-AADE905F4120}" type="parTrans" cxnId="{C4972202-A663-E946-A3DC-DE4B473D1C62}">
      <dgm:prSet/>
      <dgm:spPr/>
      <dgm:t>
        <a:bodyPr/>
        <a:lstStyle/>
        <a:p>
          <a:endParaRPr lang="de-DE"/>
        </a:p>
      </dgm:t>
    </dgm:pt>
    <dgm:pt modelId="{AFFB5F8E-1C35-8A48-A520-61DFC3195289}" type="sibTrans" cxnId="{C4972202-A663-E946-A3DC-DE4B473D1C62}">
      <dgm:prSet/>
      <dgm:spPr/>
      <dgm:t>
        <a:bodyPr/>
        <a:lstStyle/>
        <a:p>
          <a:endParaRPr lang="de-DE"/>
        </a:p>
      </dgm:t>
    </dgm:pt>
    <dgm:pt modelId="{8F2CAB59-F922-BA44-AD3E-966D8FBBE851}">
      <dgm:prSet phldrT="[Text]"/>
      <dgm:spPr/>
      <dgm:t>
        <a:bodyPr/>
        <a:lstStyle/>
        <a:p>
          <a:r>
            <a:rPr lang="de-DE" b="1" i="1" dirty="0" err="1"/>
            <a:t>Szenariobasiertes</a:t>
          </a:r>
          <a:r>
            <a:rPr lang="de-DE" b="1" i="1" dirty="0"/>
            <a:t> Schreiben</a:t>
          </a:r>
          <a:endParaRPr lang="de-DE" dirty="0"/>
        </a:p>
      </dgm:t>
    </dgm:pt>
    <dgm:pt modelId="{2F833EC6-3F38-BC43-A4AD-9A7A415847EC}" type="parTrans" cxnId="{93E74837-1FA6-6843-8862-C67E11A1751A}">
      <dgm:prSet/>
      <dgm:spPr/>
      <dgm:t>
        <a:bodyPr/>
        <a:lstStyle/>
        <a:p>
          <a:endParaRPr lang="de-DE"/>
        </a:p>
      </dgm:t>
    </dgm:pt>
    <dgm:pt modelId="{0BE2FF8D-CA98-364C-8ED5-C2F4171E2CA8}" type="sibTrans" cxnId="{93E74837-1FA6-6843-8862-C67E11A1751A}">
      <dgm:prSet/>
      <dgm:spPr/>
      <dgm:t>
        <a:bodyPr/>
        <a:lstStyle/>
        <a:p>
          <a:endParaRPr lang="de-DE"/>
        </a:p>
      </dgm:t>
    </dgm:pt>
    <dgm:pt modelId="{6453A37E-9F36-3A4D-96FF-EABD75463350}" type="pres">
      <dgm:prSet presAssocID="{79DE99FE-6236-9748-96EA-85823877E617}" presName="Name0" presStyleCnt="0">
        <dgm:presLayoutVars>
          <dgm:dir/>
          <dgm:animLvl val="lvl"/>
          <dgm:resizeHandles val="exact"/>
        </dgm:presLayoutVars>
      </dgm:prSet>
      <dgm:spPr/>
    </dgm:pt>
    <dgm:pt modelId="{8F219DC2-F648-A14F-8338-DB1C583CF855}" type="pres">
      <dgm:prSet presAssocID="{9FF236D0-6EF9-9B47-8012-C990A0D5492A}" presName="linNode" presStyleCnt="0"/>
      <dgm:spPr/>
    </dgm:pt>
    <dgm:pt modelId="{A3AE5F64-3F30-8B49-A0CE-7CBE630C3907}" type="pres">
      <dgm:prSet presAssocID="{9FF236D0-6EF9-9B47-8012-C990A0D5492A}" presName="parentText" presStyleLbl="node1" presStyleIdx="0" presStyleCnt="3">
        <dgm:presLayoutVars>
          <dgm:chMax val="1"/>
          <dgm:bulletEnabled val="1"/>
        </dgm:presLayoutVars>
      </dgm:prSet>
      <dgm:spPr/>
    </dgm:pt>
    <dgm:pt modelId="{032DF613-C6BA-4B44-8486-E86A408F38DA}" type="pres">
      <dgm:prSet presAssocID="{9FF236D0-6EF9-9B47-8012-C990A0D5492A}" presName="descendantText" presStyleLbl="alignAccFollowNode1" presStyleIdx="0" presStyleCnt="3">
        <dgm:presLayoutVars>
          <dgm:bulletEnabled val="1"/>
        </dgm:presLayoutVars>
      </dgm:prSet>
      <dgm:spPr/>
    </dgm:pt>
    <dgm:pt modelId="{72AFEFA7-FB0D-8D45-9EF8-0560EE60A360}" type="pres">
      <dgm:prSet presAssocID="{72CB82C5-4BC9-804C-A3CE-638FB02FC467}" presName="sp" presStyleCnt="0"/>
      <dgm:spPr/>
    </dgm:pt>
    <dgm:pt modelId="{82DE7207-1D1E-3B40-B3B6-CBD5F30E7925}" type="pres">
      <dgm:prSet presAssocID="{A581F0B0-089D-D342-A0C7-55A78BD303BE}" presName="linNode" presStyleCnt="0"/>
      <dgm:spPr/>
    </dgm:pt>
    <dgm:pt modelId="{2AF7B3DB-27DF-F943-9654-1F2219E0DBCE}" type="pres">
      <dgm:prSet presAssocID="{A581F0B0-089D-D342-A0C7-55A78BD303BE}" presName="parentText" presStyleLbl="node1" presStyleIdx="1" presStyleCnt="3">
        <dgm:presLayoutVars>
          <dgm:chMax val="1"/>
          <dgm:bulletEnabled val="1"/>
        </dgm:presLayoutVars>
      </dgm:prSet>
      <dgm:spPr/>
    </dgm:pt>
    <dgm:pt modelId="{0497E605-4956-DB47-92F6-21E87F66C22D}" type="pres">
      <dgm:prSet presAssocID="{A581F0B0-089D-D342-A0C7-55A78BD303BE}" presName="descendantText" presStyleLbl="alignAccFollowNode1" presStyleIdx="1" presStyleCnt="3">
        <dgm:presLayoutVars>
          <dgm:bulletEnabled val="1"/>
        </dgm:presLayoutVars>
      </dgm:prSet>
      <dgm:spPr/>
    </dgm:pt>
    <dgm:pt modelId="{05A9BB5A-79DF-E240-A58B-BB3431729AE9}" type="pres">
      <dgm:prSet presAssocID="{185308E3-1702-E44A-A79F-F8ED7B21CE01}" presName="sp" presStyleCnt="0"/>
      <dgm:spPr/>
    </dgm:pt>
    <dgm:pt modelId="{D14CAE3D-EF64-924B-B8A6-508CF706C8BB}" type="pres">
      <dgm:prSet presAssocID="{D1EE8AF3-4DCA-4842-8880-D10770EEC0B1}" presName="linNode" presStyleCnt="0"/>
      <dgm:spPr/>
    </dgm:pt>
    <dgm:pt modelId="{839D52DF-31C8-F04B-B43B-8F3043FA77BF}" type="pres">
      <dgm:prSet presAssocID="{D1EE8AF3-4DCA-4842-8880-D10770EEC0B1}" presName="parentText" presStyleLbl="node1" presStyleIdx="2" presStyleCnt="3">
        <dgm:presLayoutVars>
          <dgm:chMax val="1"/>
          <dgm:bulletEnabled val="1"/>
        </dgm:presLayoutVars>
      </dgm:prSet>
      <dgm:spPr/>
    </dgm:pt>
    <dgm:pt modelId="{46856FDA-1935-154F-9B41-39C7C287F22B}" type="pres">
      <dgm:prSet presAssocID="{D1EE8AF3-4DCA-4842-8880-D10770EEC0B1}" presName="descendantText" presStyleLbl="alignAccFollowNode1" presStyleIdx="2" presStyleCnt="3">
        <dgm:presLayoutVars>
          <dgm:bulletEnabled val="1"/>
        </dgm:presLayoutVars>
      </dgm:prSet>
      <dgm:spPr/>
    </dgm:pt>
  </dgm:ptLst>
  <dgm:cxnLst>
    <dgm:cxn modelId="{C4972202-A663-E946-A3DC-DE4B473D1C62}" srcId="{79DE99FE-6236-9748-96EA-85823877E617}" destId="{D1EE8AF3-4DCA-4842-8880-D10770EEC0B1}" srcOrd="2" destOrd="0" parTransId="{38C2353C-3EBC-4547-8D15-AADE905F4120}" sibTransId="{AFFB5F8E-1C35-8A48-A520-61DFC3195289}"/>
    <dgm:cxn modelId="{EF6B2A11-CB5D-BE45-93AD-77E11B642BCD}" srcId="{9FF236D0-6EF9-9B47-8012-C990A0D5492A}" destId="{D2AC2D08-789B-D145-84B0-87F53C973411}" srcOrd="0" destOrd="0" parTransId="{DBAA8CEC-0D47-2C40-984F-8A0D4A5E4883}" sibTransId="{431ECD7F-B01C-6448-A507-B528354C0D07}"/>
    <dgm:cxn modelId="{13AEFB11-16CC-344E-A1B9-33F669C30081}" type="presOf" srcId="{9FF236D0-6EF9-9B47-8012-C990A0D5492A}" destId="{A3AE5F64-3F30-8B49-A0CE-7CBE630C3907}" srcOrd="0" destOrd="0" presId="urn:microsoft.com/office/officeart/2005/8/layout/vList5"/>
    <dgm:cxn modelId="{90E6ED1A-9940-7140-84BB-1787B93B71D7}" srcId="{A581F0B0-089D-D342-A0C7-55A78BD303BE}" destId="{DB55A77F-E1DB-0647-87F4-827375B3A8F7}" srcOrd="0" destOrd="0" parTransId="{ED54E8EB-F470-E84A-A0EF-F59670B91EBD}" sibTransId="{08DA48A2-CE4F-7C4A-9CC2-4805B94D01D0}"/>
    <dgm:cxn modelId="{AF7D9434-51F1-A04D-86E1-DB91B0E91B95}" type="presOf" srcId="{79DE99FE-6236-9748-96EA-85823877E617}" destId="{6453A37E-9F36-3A4D-96FF-EABD75463350}" srcOrd="0" destOrd="0" presId="urn:microsoft.com/office/officeart/2005/8/layout/vList5"/>
    <dgm:cxn modelId="{93E74837-1FA6-6843-8862-C67E11A1751A}" srcId="{D1EE8AF3-4DCA-4842-8880-D10770EEC0B1}" destId="{8F2CAB59-F922-BA44-AD3E-966D8FBBE851}" srcOrd="0" destOrd="0" parTransId="{2F833EC6-3F38-BC43-A4AD-9A7A415847EC}" sibTransId="{0BE2FF8D-CA98-364C-8ED5-C2F4171E2CA8}"/>
    <dgm:cxn modelId="{08E28039-FE3B-7045-B874-421036B99EAA}" type="presOf" srcId="{DB55A77F-E1DB-0647-87F4-827375B3A8F7}" destId="{0497E605-4956-DB47-92F6-21E87F66C22D}" srcOrd="0" destOrd="0" presId="urn:microsoft.com/office/officeart/2005/8/layout/vList5"/>
    <dgm:cxn modelId="{CBF4F262-876E-3549-A68E-AC0DFB3E5666}" srcId="{79DE99FE-6236-9748-96EA-85823877E617}" destId="{9FF236D0-6EF9-9B47-8012-C990A0D5492A}" srcOrd="0" destOrd="0" parTransId="{F0C1AC9D-729C-7B45-91C6-CCB9E562B7DA}" sibTransId="{72CB82C5-4BC9-804C-A3CE-638FB02FC467}"/>
    <dgm:cxn modelId="{3DDDA6CD-03D0-5845-A357-1CC0B5180019}" type="presOf" srcId="{D1EE8AF3-4DCA-4842-8880-D10770EEC0B1}" destId="{839D52DF-31C8-F04B-B43B-8F3043FA77BF}" srcOrd="0" destOrd="0" presId="urn:microsoft.com/office/officeart/2005/8/layout/vList5"/>
    <dgm:cxn modelId="{A855B2D3-938B-0A4E-AF98-556A6CD6A66B}" type="presOf" srcId="{8F2CAB59-F922-BA44-AD3E-966D8FBBE851}" destId="{46856FDA-1935-154F-9B41-39C7C287F22B}" srcOrd="0" destOrd="0" presId="urn:microsoft.com/office/officeart/2005/8/layout/vList5"/>
    <dgm:cxn modelId="{EC902CE9-3754-2742-AA51-46B0D6F77312}" type="presOf" srcId="{A581F0B0-089D-D342-A0C7-55A78BD303BE}" destId="{2AF7B3DB-27DF-F943-9654-1F2219E0DBCE}" srcOrd="0" destOrd="0" presId="urn:microsoft.com/office/officeart/2005/8/layout/vList5"/>
    <dgm:cxn modelId="{DA9509EC-DE48-FC4B-9B95-679E9A9E19A8}" srcId="{79DE99FE-6236-9748-96EA-85823877E617}" destId="{A581F0B0-089D-D342-A0C7-55A78BD303BE}" srcOrd="1" destOrd="0" parTransId="{769DB655-E05A-A34D-B591-E27D0EB1BF3E}" sibTransId="{185308E3-1702-E44A-A79F-F8ED7B21CE01}"/>
    <dgm:cxn modelId="{AE92CCFC-262C-1346-BE46-20B9C94712AA}" type="presOf" srcId="{D2AC2D08-789B-D145-84B0-87F53C973411}" destId="{032DF613-C6BA-4B44-8486-E86A408F38DA}" srcOrd="0" destOrd="0" presId="urn:microsoft.com/office/officeart/2005/8/layout/vList5"/>
    <dgm:cxn modelId="{18145F1A-6DF9-4F40-BBEB-722495B87B5D}" type="presParOf" srcId="{6453A37E-9F36-3A4D-96FF-EABD75463350}" destId="{8F219DC2-F648-A14F-8338-DB1C583CF855}" srcOrd="0" destOrd="0" presId="urn:microsoft.com/office/officeart/2005/8/layout/vList5"/>
    <dgm:cxn modelId="{35D53447-F9EE-9B42-ABD6-2EE2C6F169E3}" type="presParOf" srcId="{8F219DC2-F648-A14F-8338-DB1C583CF855}" destId="{A3AE5F64-3F30-8B49-A0CE-7CBE630C3907}" srcOrd="0" destOrd="0" presId="urn:microsoft.com/office/officeart/2005/8/layout/vList5"/>
    <dgm:cxn modelId="{50276D5B-FFA8-6A46-B9DA-CD669E2C7F83}" type="presParOf" srcId="{8F219DC2-F648-A14F-8338-DB1C583CF855}" destId="{032DF613-C6BA-4B44-8486-E86A408F38DA}" srcOrd="1" destOrd="0" presId="urn:microsoft.com/office/officeart/2005/8/layout/vList5"/>
    <dgm:cxn modelId="{A4058EB0-4595-9F4D-8430-E3520C87406E}" type="presParOf" srcId="{6453A37E-9F36-3A4D-96FF-EABD75463350}" destId="{72AFEFA7-FB0D-8D45-9EF8-0560EE60A360}" srcOrd="1" destOrd="0" presId="urn:microsoft.com/office/officeart/2005/8/layout/vList5"/>
    <dgm:cxn modelId="{A2664A02-CD40-7D46-A41C-279FC74FBF2A}" type="presParOf" srcId="{6453A37E-9F36-3A4D-96FF-EABD75463350}" destId="{82DE7207-1D1E-3B40-B3B6-CBD5F30E7925}" srcOrd="2" destOrd="0" presId="urn:microsoft.com/office/officeart/2005/8/layout/vList5"/>
    <dgm:cxn modelId="{80A27962-2333-F043-B888-A6D8B3F2FFF4}" type="presParOf" srcId="{82DE7207-1D1E-3B40-B3B6-CBD5F30E7925}" destId="{2AF7B3DB-27DF-F943-9654-1F2219E0DBCE}" srcOrd="0" destOrd="0" presId="urn:microsoft.com/office/officeart/2005/8/layout/vList5"/>
    <dgm:cxn modelId="{59FC5F1A-E478-4249-8ECC-6FD2618A0413}" type="presParOf" srcId="{82DE7207-1D1E-3B40-B3B6-CBD5F30E7925}" destId="{0497E605-4956-DB47-92F6-21E87F66C22D}" srcOrd="1" destOrd="0" presId="urn:microsoft.com/office/officeart/2005/8/layout/vList5"/>
    <dgm:cxn modelId="{9326D9CD-1836-8F4A-A28E-FBE6079942C9}" type="presParOf" srcId="{6453A37E-9F36-3A4D-96FF-EABD75463350}" destId="{05A9BB5A-79DF-E240-A58B-BB3431729AE9}" srcOrd="3" destOrd="0" presId="urn:microsoft.com/office/officeart/2005/8/layout/vList5"/>
    <dgm:cxn modelId="{CE5C914E-2E81-8C44-B89F-283C22D8168D}" type="presParOf" srcId="{6453A37E-9F36-3A4D-96FF-EABD75463350}" destId="{D14CAE3D-EF64-924B-B8A6-508CF706C8BB}" srcOrd="4" destOrd="0" presId="urn:microsoft.com/office/officeart/2005/8/layout/vList5"/>
    <dgm:cxn modelId="{703624A6-9C42-5448-9D49-63B861776EC9}" type="presParOf" srcId="{D14CAE3D-EF64-924B-B8A6-508CF706C8BB}" destId="{839D52DF-31C8-F04B-B43B-8F3043FA77BF}" srcOrd="0" destOrd="0" presId="urn:microsoft.com/office/officeart/2005/8/layout/vList5"/>
    <dgm:cxn modelId="{81713028-0400-874A-AFBE-8425CA5D3342}" type="presParOf" srcId="{D14CAE3D-EF64-924B-B8A6-508CF706C8BB}" destId="{46856FDA-1935-154F-9B41-39C7C287F22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DE99FE-6236-9748-96EA-85823877E61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9FF236D0-6EF9-9B47-8012-C990A0D5492A}">
      <dgm:prSet phldrT="[Text]" custT="1"/>
      <dgm:spPr/>
      <dgm:t>
        <a:bodyPr/>
        <a:lstStyle/>
        <a:p>
          <a:r>
            <a:rPr lang="de-DE" sz="3600" b="1" i="0" dirty="0"/>
            <a:t>Block 1</a:t>
          </a:r>
          <a:endParaRPr lang="de-DE" sz="3600" i="0" dirty="0"/>
        </a:p>
      </dgm:t>
    </dgm:pt>
    <dgm:pt modelId="{F0C1AC9D-729C-7B45-91C6-CCB9E562B7DA}" type="parTrans" cxnId="{CBF4F262-876E-3549-A68E-AC0DFB3E5666}">
      <dgm:prSet/>
      <dgm:spPr/>
      <dgm:t>
        <a:bodyPr/>
        <a:lstStyle/>
        <a:p>
          <a:endParaRPr lang="de-DE"/>
        </a:p>
      </dgm:t>
    </dgm:pt>
    <dgm:pt modelId="{72CB82C5-4BC9-804C-A3CE-638FB02FC467}" type="sibTrans" cxnId="{CBF4F262-876E-3549-A68E-AC0DFB3E5666}">
      <dgm:prSet/>
      <dgm:spPr/>
      <dgm:t>
        <a:bodyPr/>
        <a:lstStyle/>
        <a:p>
          <a:endParaRPr lang="de-DE"/>
        </a:p>
      </dgm:t>
    </dgm:pt>
    <dgm:pt modelId="{D2AC2D08-789B-D145-84B0-87F53C973411}">
      <dgm:prSet phldrT="[Text]"/>
      <dgm:spPr/>
      <dgm:t>
        <a:bodyPr/>
        <a:lstStyle/>
        <a:p>
          <a:r>
            <a:rPr lang="de-DE" b="1" i="1" dirty="0"/>
            <a:t>Vermittlung basaler Lesefähigkeiten / Training von Leseflüssigkeit durch Lautleseverfahren</a:t>
          </a:r>
          <a:endParaRPr lang="de-DE" dirty="0"/>
        </a:p>
      </dgm:t>
    </dgm:pt>
    <dgm:pt modelId="{DBAA8CEC-0D47-2C40-984F-8A0D4A5E4883}" type="parTrans" cxnId="{EF6B2A11-CB5D-BE45-93AD-77E11B642BCD}">
      <dgm:prSet/>
      <dgm:spPr/>
      <dgm:t>
        <a:bodyPr/>
        <a:lstStyle/>
        <a:p>
          <a:endParaRPr lang="de-DE"/>
        </a:p>
      </dgm:t>
    </dgm:pt>
    <dgm:pt modelId="{431ECD7F-B01C-6448-A507-B528354C0D07}" type="sibTrans" cxnId="{EF6B2A11-CB5D-BE45-93AD-77E11B642BCD}">
      <dgm:prSet/>
      <dgm:spPr/>
      <dgm:t>
        <a:bodyPr/>
        <a:lstStyle/>
        <a:p>
          <a:endParaRPr lang="de-DE"/>
        </a:p>
      </dgm:t>
    </dgm:pt>
    <dgm:pt modelId="{A581F0B0-089D-D342-A0C7-55A78BD303BE}">
      <dgm:prSet phldrT="[Text]" custT="1"/>
      <dgm:spPr/>
      <dgm:t>
        <a:bodyPr/>
        <a:lstStyle/>
        <a:p>
          <a:r>
            <a:rPr lang="de-DE" sz="3600" b="1" i="0" dirty="0"/>
            <a:t>Block 2</a:t>
          </a:r>
          <a:endParaRPr lang="de-DE" sz="3600" i="0" dirty="0"/>
        </a:p>
      </dgm:t>
    </dgm:pt>
    <dgm:pt modelId="{769DB655-E05A-A34D-B591-E27D0EB1BF3E}" type="parTrans" cxnId="{DA9509EC-DE48-FC4B-9B95-679E9A9E19A8}">
      <dgm:prSet/>
      <dgm:spPr/>
      <dgm:t>
        <a:bodyPr/>
        <a:lstStyle/>
        <a:p>
          <a:endParaRPr lang="de-DE"/>
        </a:p>
      </dgm:t>
    </dgm:pt>
    <dgm:pt modelId="{185308E3-1702-E44A-A79F-F8ED7B21CE01}" type="sibTrans" cxnId="{DA9509EC-DE48-FC4B-9B95-679E9A9E19A8}">
      <dgm:prSet/>
      <dgm:spPr/>
      <dgm:t>
        <a:bodyPr/>
        <a:lstStyle/>
        <a:p>
          <a:endParaRPr lang="de-DE"/>
        </a:p>
      </dgm:t>
    </dgm:pt>
    <dgm:pt modelId="{DB55A77F-E1DB-0647-87F4-827375B3A8F7}">
      <dgm:prSet phldrT="[Text]"/>
      <dgm:spPr/>
      <dgm:t>
        <a:bodyPr/>
        <a:lstStyle/>
        <a:p>
          <a:r>
            <a:rPr lang="de-DE" b="1" i="1" dirty="0"/>
            <a:t>Fachwortschatz für mehrsprachige Lernende unterrichten und Concept Maps für diese Zielgruppe</a:t>
          </a:r>
          <a:endParaRPr lang="de-DE" dirty="0"/>
        </a:p>
      </dgm:t>
    </dgm:pt>
    <dgm:pt modelId="{ED54E8EB-F470-E84A-A0EF-F59670B91EBD}" type="parTrans" cxnId="{90E6ED1A-9940-7140-84BB-1787B93B71D7}">
      <dgm:prSet/>
      <dgm:spPr/>
      <dgm:t>
        <a:bodyPr/>
        <a:lstStyle/>
        <a:p>
          <a:endParaRPr lang="de-DE"/>
        </a:p>
      </dgm:t>
    </dgm:pt>
    <dgm:pt modelId="{08DA48A2-CE4F-7C4A-9CC2-4805B94D01D0}" type="sibTrans" cxnId="{90E6ED1A-9940-7140-84BB-1787B93B71D7}">
      <dgm:prSet/>
      <dgm:spPr/>
      <dgm:t>
        <a:bodyPr/>
        <a:lstStyle/>
        <a:p>
          <a:endParaRPr lang="de-DE"/>
        </a:p>
      </dgm:t>
    </dgm:pt>
    <dgm:pt modelId="{6453A37E-9F36-3A4D-96FF-EABD75463350}" type="pres">
      <dgm:prSet presAssocID="{79DE99FE-6236-9748-96EA-85823877E617}" presName="Name0" presStyleCnt="0">
        <dgm:presLayoutVars>
          <dgm:dir/>
          <dgm:animLvl val="lvl"/>
          <dgm:resizeHandles val="exact"/>
        </dgm:presLayoutVars>
      </dgm:prSet>
      <dgm:spPr/>
    </dgm:pt>
    <dgm:pt modelId="{8F219DC2-F648-A14F-8338-DB1C583CF855}" type="pres">
      <dgm:prSet presAssocID="{9FF236D0-6EF9-9B47-8012-C990A0D5492A}" presName="linNode" presStyleCnt="0"/>
      <dgm:spPr/>
    </dgm:pt>
    <dgm:pt modelId="{A3AE5F64-3F30-8B49-A0CE-7CBE630C3907}" type="pres">
      <dgm:prSet presAssocID="{9FF236D0-6EF9-9B47-8012-C990A0D5492A}" presName="parentText" presStyleLbl="node1" presStyleIdx="0" presStyleCnt="2">
        <dgm:presLayoutVars>
          <dgm:chMax val="1"/>
          <dgm:bulletEnabled val="1"/>
        </dgm:presLayoutVars>
      </dgm:prSet>
      <dgm:spPr/>
    </dgm:pt>
    <dgm:pt modelId="{032DF613-C6BA-4B44-8486-E86A408F38DA}" type="pres">
      <dgm:prSet presAssocID="{9FF236D0-6EF9-9B47-8012-C990A0D5492A}" presName="descendantText" presStyleLbl="alignAccFollowNode1" presStyleIdx="0" presStyleCnt="2">
        <dgm:presLayoutVars>
          <dgm:bulletEnabled val="1"/>
        </dgm:presLayoutVars>
      </dgm:prSet>
      <dgm:spPr/>
    </dgm:pt>
    <dgm:pt modelId="{72AFEFA7-FB0D-8D45-9EF8-0560EE60A360}" type="pres">
      <dgm:prSet presAssocID="{72CB82C5-4BC9-804C-A3CE-638FB02FC467}" presName="sp" presStyleCnt="0"/>
      <dgm:spPr/>
    </dgm:pt>
    <dgm:pt modelId="{82DE7207-1D1E-3B40-B3B6-CBD5F30E7925}" type="pres">
      <dgm:prSet presAssocID="{A581F0B0-089D-D342-A0C7-55A78BD303BE}" presName="linNode" presStyleCnt="0"/>
      <dgm:spPr/>
    </dgm:pt>
    <dgm:pt modelId="{2AF7B3DB-27DF-F943-9654-1F2219E0DBCE}" type="pres">
      <dgm:prSet presAssocID="{A581F0B0-089D-D342-A0C7-55A78BD303BE}" presName="parentText" presStyleLbl="node1" presStyleIdx="1" presStyleCnt="2">
        <dgm:presLayoutVars>
          <dgm:chMax val="1"/>
          <dgm:bulletEnabled val="1"/>
        </dgm:presLayoutVars>
      </dgm:prSet>
      <dgm:spPr/>
    </dgm:pt>
    <dgm:pt modelId="{0497E605-4956-DB47-92F6-21E87F66C22D}" type="pres">
      <dgm:prSet presAssocID="{A581F0B0-089D-D342-A0C7-55A78BD303BE}" presName="descendantText" presStyleLbl="alignAccFollowNode1" presStyleIdx="1" presStyleCnt="2">
        <dgm:presLayoutVars>
          <dgm:bulletEnabled val="1"/>
        </dgm:presLayoutVars>
      </dgm:prSet>
      <dgm:spPr/>
    </dgm:pt>
  </dgm:ptLst>
  <dgm:cxnLst>
    <dgm:cxn modelId="{EF6B2A11-CB5D-BE45-93AD-77E11B642BCD}" srcId="{9FF236D0-6EF9-9B47-8012-C990A0D5492A}" destId="{D2AC2D08-789B-D145-84B0-87F53C973411}" srcOrd="0" destOrd="0" parTransId="{DBAA8CEC-0D47-2C40-984F-8A0D4A5E4883}" sibTransId="{431ECD7F-B01C-6448-A507-B528354C0D07}"/>
    <dgm:cxn modelId="{13AEFB11-16CC-344E-A1B9-33F669C30081}" type="presOf" srcId="{9FF236D0-6EF9-9B47-8012-C990A0D5492A}" destId="{A3AE5F64-3F30-8B49-A0CE-7CBE630C3907}" srcOrd="0" destOrd="0" presId="urn:microsoft.com/office/officeart/2005/8/layout/vList5"/>
    <dgm:cxn modelId="{90E6ED1A-9940-7140-84BB-1787B93B71D7}" srcId="{A581F0B0-089D-D342-A0C7-55A78BD303BE}" destId="{DB55A77F-E1DB-0647-87F4-827375B3A8F7}" srcOrd="0" destOrd="0" parTransId="{ED54E8EB-F470-E84A-A0EF-F59670B91EBD}" sibTransId="{08DA48A2-CE4F-7C4A-9CC2-4805B94D01D0}"/>
    <dgm:cxn modelId="{AF7D9434-51F1-A04D-86E1-DB91B0E91B95}" type="presOf" srcId="{79DE99FE-6236-9748-96EA-85823877E617}" destId="{6453A37E-9F36-3A4D-96FF-EABD75463350}" srcOrd="0" destOrd="0" presId="urn:microsoft.com/office/officeart/2005/8/layout/vList5"/>
    <dgm:cxn modelId="{08E28039-FE3B-7045-B874-421036B99EAA}" type="presOf" srcId="{DB55A77F-E1DB-0647-87F4-827375B3A8F7}" destId="{0497E605-4956-DB47-92F6-21E87F66C22D}" srcOrd="0" destOrd="0" presId="urn:microsoft.com/office/officeart/2005/8/layout/vList5"/>
    <dgm:cxn modelId="{CBF4F262-876E-3549-A68E-AC0DFB3E5666}" srcId="{79DE99FE-6236-9748-96EA-85823877E617}" destId="{9FF236D0-6EF9-9B47-8012-C990A0D5492A}" srcOrd="0" destOrd="0" parTransId="{F0C1AC9D-729C-7B45-91C6-CCB9E562B7DA}" sibTransId="{72CB82C5-4BC9-804C-A3CE-638FB02FC467}"/>
    <dgm:cxn modelId="{EC902CE9-3754-2742-AA51-46B0D6F77312}" type="presOf" srcId="{A581F0B0-089D-D342-A0C7-55A78BD303BE}" destId="{2AF7B3DB-27DF-F943-9654-1F2219E0DBCE}" srcOrd="0" destOrd="0" presId="urn:microsoft.com/office/officeart/2005/8/layout/vList5"/>
    <dgm:cxn modelId="{DA9509EC-DE48-FC4B-9B95-679E9A9E19A8}" srcId="{79DE99FE-6236-9748-96EA-85823877E617}" destId="{A581F0B0-089D-D342-A0C7-55A78BD303BE}" srcOrd="1" destOrd="0" parTransId="{769DB655-E05A-A34D-B591-E27D0EB1BF3E}" sibTransId="{185308E3-1702-E44A-A79F-F8ED7B21CE01}"/>
    <dgm:cxn modelId="{AE92CCFC-262C-1346-BE46-20B9C94712AA}" type="presOf" srcId="{D2AC2D08-789B-D145-84B0-87F53C973411}" destId="{032DF613-C6BA-4B44-8486-E86A408F38DA}" srcOrd="0" destOrd="0" presId="urn:microsoft.com/office/officeart/2005/8/layout/vList5"/>
    <dgm:cxn modelId="{18145F1A-6DF9-4F40-BBEB-722495B87B5D}" type="presParOf" srcId="{6453A37E-9F36-3A4D-96FF-EABD75463350}" destId="{8F219DC2-F648-A14F-8338-DB1C583CF855}" srcOrd="0" destOrd="0" presId="urn:microsoft.com/office/officeart/2005/8/layout/vList5"/>
    <dgm:cxn modelId="{35D53447-F9EE-9B42-ABD6-2EE2C6F169E3}" type="presParOf" srcId="{8F219DC2-F648-A14F-8338-DB1C583CF855}" destId="{A3AE5F64-3F30-8B49-A0CE-7CBE630C3907}" srcOrd="0" destOrd="0" presId="urn:microsoft.com/office/officeart/2005/8/layout/vList5"/>
    <dgm:cxn modelId="{50276D5B-FFA8-6A46-B9DA-CD669E2C7F83}" type="presParOf" srcId="{8F219DC2-F648-A14F-8338-DB1C583CF855}" destId="{032DF613-C6BA-4B44-8486-E86A408F38DA}" srcOrd="1" destOrd="0" presId="urn:microsoft.com/office/officeart/2005/8/layout/vList5"/>
    <dgm:cxn modelId="{A4058EB0-4595-9F4D-8430-E3520C87406E}" type="presParOf" srcId="{6453A37E-9F36-3A4D-96FF-EABD75463350}" destId="{72AFEFA7-FB0D-8D45-9EF8-0560EE60A360}" srcOrd="1" destOrd="0" presId="urn:microsoft.com/office/officeart/2005/8/layout/vList5"/>
    <dgm:cxn modelId="{A2664A02-CD40-7D46-A41C-279FC74FBF2A}" type="presParOf" srcId="{6453A37E-9F36-3A4D-96FF-EABD75463350}" destId="{82DE7207-1D1E-3B40-B3B6-CBD5F30E7925}" srcOrd="2" destOrd="0" presId="urn:microsoft.com/office/officeart/2005/8/layout/vList5"/>
    <dgm:cxn modelId="{80A27962-2333-F043-B888-A6D8B3F2FFF4}" type="presParOf" srcId="{82DE7207-1D1E-3B40-B3B6-CBD5F30E7925}" destId="{2AF7B3DB-27DF-F943-9654-1F2219E0DBCE}" srcOrd="0" destOrd="0" presId="urn:microsoft.com/office/officeart/2005/8/layout/vList5"/>
    <dgm:cxn modelId="{59FC5F1A-E478-4249-8ECC-6FD2618A0413}" type="presParOf" srcId="{82DE7207-1D1E-3B40-B3B6-CBD5F30E7925}" destId="{0497E605-4956-DB47-92F6-21E87F66C22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21C71-D269-4FFD-952A-9AE5DC4B9B26}">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42CDCC-29D3-4B9D-B9D1-28C6E09579A5}">
      <dsp:nvSpPr>
        <dsp:cNvPr id="0" name=""/>
        <dsp:cNvSpPr/>
      </dsp:nvSpPr>
      <dsp:spPr>
        <a:xfrm>
          <a:off x="460128" y="312440"/>
          <a:ext cx="5580684" cy="625205"/>
        </a:xfrm>
        <a:prstGeom prst="rect">
          <a:avLst/>
        </a:prstGeom>
        <a:solidFill>
          <a:schemeClr val="accent5">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Zur Wirksamkeit von Lehrkräfte-Fortbildungen</a:t>
          </a:r>
        </a:p>
      </dsp:txBody>
      <dsp:txXfrm>
        <a:off x="460128" y="312440"/>
        <a:ext cx="5580684" cy="625205"/>
      </dsp:txXfrm>
    </dsp:sp>
    <dsp:sp modelId="{EF9C9375-61BD-4B84-B5D3-2E34BF693A14}">
      <dsp:nvSpPr>
        <dsp:cNvPr id="0" name=""/>
        <dsp:cNvSpPr/>
      </dsp:nvSpPr>
      <dsp:spPr>
        <a:xfrm>
          <a:off x="69375" y="234289"/>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F53D53-3089-427A-B767-E4411978DCE0}">
      <dsp:nvSpPr>
        <dsp:cNvPr id="0" name=""/>
        <dsp:cNvSpPr/>
      </dsp:nvSpPr>
      <dsp:spPr>
        <a:xfrm>
          <a:off x="818573" y="1250411"/>
          <a:ext cx="5222240" cy="625205"/>
        </a:xfrm>
        <a:prstGeom prst="rect">
          <a:avLst/>
        </a:prstGeom>
        <a:solidFill>
          <a:schemeClr val="accent5">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Die </a:t>
          </a:r>
          <a:r>
            <a:rPr lang="de-DE" sz="1800" b="1" kern="1200" dirty="0" err="1"/>
            <a:t>BaCuLit</a:t>
          </a:r>
          <a:r>
            <a:rPr lang="de-DE" sz="1800" b="1" kern="1200" dirty="0"/>
            <a:t>-Prinzipien einer professionellen Lehrkräfte-Fortbildung</a:t>
          </a:r>
        </a:p>
      </dsp:txBody>
      <dsp:txXfrm>
        <a:off x="818573" y="1250411"/>
        <a:ext cx="5222240" cy="625205"/>
      </dsp:txXfrm>
    </dsp:sp>
    <dsp:sp modelId="{F6023A61-5D55-43C4-B9C2-EE21DB1DE2D2}">
      <dsp:nvSpPr>
        <dsp:cNvPr id="0" name=""/>
        <dsp:cNvSpPr/>
      </dsp:nvSpPr>
      <dsp:spPr>
        <a:xfrm>
          <a:off x="427819" y="1172260"/>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1C8F8B8C-C098-4C2C-92FC-27E3C90D4284}">
      <dsp:nvSpPr>
        <dsp:cNvPr id="0" name=""/>
        <dsp:cNvSpPr/>
      </dsp:nvSpPr>
      <dsp:spPr>
        <a:xfrm>
          <a:off x="818573" y="2188382"/>
          <a:ext cx="5222240" cy="625205"/>
        </a:xfrm>
        <a:prstGeom prst="rect">
          <a:avLst/>
        </a:prstGeom>
        <a:solidFill>
          <a:schemeClr val="accent5">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Arbeitsmethoden im </a:t>
          </a:r>
          <a:r>
            <a:rPr lang="de-DE" sz="1800" b="1" kern="1200" dirty="0" err="1"/>
            <a:t>BaCuLit</a:t>
          </a:r>
          <a:r>
            <a:rPr lang="de-DE" sz="1800" b="1" kern="1200" dirty="0"/>
            <a:t>-Kurs</a:t>
          </a:r>
        </a:p>
      </dsp:txBody>
      <dsp:txXfrm>
        <a:off x="818573" y="2188382"/>
        <a:ext cx="5222240" cy="625205"/>
      </dsp:txXfrm>
    </dsp:sp>
    <dsp:sp modelId="{F8CEE7CC-07F0-4AF7-90AE-518824AEC43E}">
      <dsp:nvSpPr>
        <dsp:cNvPr id="0" name=""/>
        <dsp:cNvSpPr/>
      </dsp:nvSpPr>
      <dsp:spPr>
        <a:xfrm>
          <a:off x="427819" y="2110232"/>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D8E12FBA-1487-4021-BB36-FD67DB8EC7CB}">
      <dsp:nvSpPr>
        <dsp:cNvPr id="0" name=""/>
        <dsp:cNvSpPr/>
      </dsp:nvSpPr>
      <dsp:spPr>
        <a:xfrm>
          <a:off x="460128" y="3126353"/>
          <a:ext cx="5580684" cy="625205"/>
        </a:xfrm>
        <a:prstGeom prst="rect">
          <a:avLst/>
        </a:prstGeom>
        <a:solidFill>
          <a:schemeClr val="accent5">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Die Kursinhalte des </a:t>
          </a:r>
          <a:r>
            <a:rPr lang="de-DE" sz="1800" b="1" kern="1200" dirty="0" err="1"/>
            <a:t>BaCuLit</a:t>
          </a:r>
          <a:r>
            <a:rPr lang="de-DE" sz="1800" b="1" kern="1200" dirty="0"/>
            <a:t>-Curriculums</a:t>
          </a:r>
        </a:p>
      </dsp:txBody>
      <dsp:txXfrm>
        <a:off x="460128" y="3126353"/>
        <a:ext cx="5580684" cy="625205"/>
      </dsp:txXfrm>
    </dsp:sp>
    <dsp:sp modelId="{81EBC999-8E0F-4991-910F-297DE99866E8}">
      <dsp:nvSpPr>
        <dsp:cNvPr id="0" name=""/>
        <dsp:cNvSpPr/>
      </dsp:nvSpPr>
      <dsp:spPr>
        <a:xfrm>
          <a:off x="69375" y="3048203"/>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DF613-C6BA-4B44-8486-E86A408F38DA}">
      <dsp:nvSpPr>
        <dsp:cNvPr id="0" name=""/>
        <dsp:cNvSpPr/>
      </dsp:nvSpPr>
      <dsp:spPr>
        <a:xfrm rot="5400000">
          <a:off x="4819324" y="-1558882"/>
          <a:ext cx="1819264" cy="5391959"/>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de-DE" sz="2700" b="1" i="1" kern="1200" dirty="0"/>
            <a:t>Grundlagen und Modelle einer ganzheitlichen und systematischen Leseförderung in der Schule</a:t>
          </a:r>
          <a:endParaRPr lang="de-DE" sz="2700" kern="1200" dirty="0"/>
        </a:p>
      </dsp:txBody>
      <dsp:txXfrm rot="-5400000">
        <a:off x="3032977" y="316274"/>
        <a:ext cx="5303150" cy="1641646"/>
      </dsp:txXfrm>
    </dsp:sp>
    <dsp:sp modelId="{A3AE5F64-3F30-8B49-A0CE-7CBE630C3907}">
      <dsp:nvSpPr>
        <dsp:cNvPr id="0" name=""/>
        <dsp:cNvSpPr/>
      </dsp:nvSpPr>
      <dsp:spPr>
        <a:xfrm>
          <a:off x="0" y="56"/>
          <a:ext cx="3032976" cy="22740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111011" y="111067"/>
        <a:ext cx="2810954" cy="2052058"/>
      </dsp:txXfrm>
    </dsp:sp>
    <dsp:sp modelId="{0497E605-4956-DB47-92F6-21E87F66C22D}">
      <dsp:nvSpPr>
        <dsp:cNvPr id="0" name=""/>
        <dsp:cNvSpPr/>
      </dsp:nvSpPr>
      <dsp:spPr>
        <a:xfrm rot="5400000">
          <a:off x="4819324" y="828902"/>
          <a:ext cx="1819264" cy="5391959"/>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None/>
          </a:pPr>
          <a:r>
            <a:rPr lang="de-DE" sz="2700" b="1" i="1" kern="1200" dirty="0"/>
            <a:t>Wie lässt sich die Lesemotivation und das Leser-Selbstkonzept von Lernenden fördern?</a:t>
          </a:r>
          <a:endParaRPr lang="de-DE" sz="2700" kern="1200" dirty="0"/>
        </a:p>
      </dsp:txBody>
      <dsp:txXfrm rot="-5400000">
        <a:off x="3032977" y="2704059"/>
        <a:ext cx="5303150" cy="1641646"/>
      </dsp:txXfrm>
    </dsp:sp>
    <dsp:sp modelId="{2AF7B3DB-27DF-F943-9654-1F2219E0DBCE}">
      <dsp:nvSpPr>
        <dsp:cNvPr id="0" name=""/>
        <dsp:cNvSpPr/>
      </dsp:nvSpPr>
      <dsp:spPr>
        <a:xfrm>
          <a:off x="0" y="2387841"/>
          <a:ext cx="3032976" cy="227408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111011" y="2498852"/>
        <a:ext cx="2810954" cy="205205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DF613-C6BA-4B44-8486-E86A408F38DA}">
      <dsp:nvSpPr>
        <dsp:cNvPr id="0" name=""/>
        <dsp:cNvSpPr/>
      </dsp:nvSpPr>
      <dsp:spPr>
        <a:xfrm rot="5400000">
          <a:off x="5116161" y="-1966014"/>
          <a:ext cx="1127658" cy="5345873"/>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de-DE" sz="2200" b="1" i="1" kern="1200" dirty="0"/>
            <a:t>Drittes </a:t>
          </a:r>
          <a:r>
            <a:rPr lang="de-DE" sz="2200" b="1" i="1" kern="1200" dirty="0" err="1"/>
            <a:t>BaCuLit</a:t>
          </a:r>
          <a:r>
            <a:rPr lang="de-DE" sz="2200" b="1" i="1" kern="1200" dirty="0"/>
            <a:t>-Prinzip: Formative Lernstandserhebungen</a:t>
          </a:r>
          <a:endParaRPr lang="de-DE" sz="2200" kern="1200" dirty="0"/>
        </a:p>
      </dsp:txBody>
      <dsp:txXfrm rot="-5400000">
        <a:off x="3007054" y="198141"/>
        <a:ext cx="5290825" cy="1017562"/>
      </dsp:txXfrm>
    </dsp:sp>
    <dsp:sp modelId="{A3AE5F64-3F30-8B49-A0CE-7CBE630C3907}">
      <dsp:nvSpPr>
        <dsp:cNvPr id="0" name=""/>
        <dsp:cNvSpPr/>
      </dsp:nvSpPr>
      <dsp:spPr>
        <a:xfrm>
          <a:off x="0" y="2135"/>
          <a:ext cx="3007054" cy="140957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68810" y="70945"/>
        <a:ext cx="2869434" cy="1271952"/>
      </dsp:txXfrm>
    </dsp:sp>
    <dsp:sp modelId="{0497E605-4956-DB47-92F6-21E87F66C22D}">
      <dsp:nvSpPr>
        <dsp:cNvPr id="0" name=""/>
        <dsp:cNvSpPr/>
      </dsp:nvSpPr>
      <dsp:spPr>
        <a:xfrm rot="5400000">
          <a:off x="5116161" y="-485963"/>
          <a:ext cx="1127658" cy="5345873"/>
        </a:xfrm>
        <a:prstGeom prst="round2SameRect">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de-DE" sz="2200" b="1" i="1" kern="1200" dirty="0"/>
            <a:t>Diagnostik der subjektiven und sozialen Dimensionen von Lesekompetenz</a:t>
          </a:r>
          <a:endParaRPr lang="de-DE" sz="2200" kern="1200" dirty="0"/>
        </a:p>
      </dsp:txBody>
      <dsp:txXfrm rot="-5400000">
        <a:off x="3007054" y="1678192"/>
        <a:ext cx="5290825" cy="1017562"/>
      </dsp:txXfrm>
    </dsp:sp>
    <dsp:sp modelId="{2AF7B3DB-27DF-F943-9654-1F2219E0DBCE}">
      <dsp:nvSpPr>
        <dsp:cNvPr id="0" name=""/>
        <dsp:cNvSpPr/>
      </dsp:nvSpPr>
      <dsp:spPr>
        <a:xfrm>
          <a:off x="0" y="1482187"/>
          <a:ext cx="3007054" cy="1409572"/>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68810" y="1550997"/>
        <a:ext cx="2869434" cy="1271952"/>
      </dsp:txXfrm>
    </dsp:sp>
    <dsp:sp modelId="{46856FDA-1935-154F-9B41-39C7C287F22B}">
      <dsp:nvSpPr>
        <dsp:cNvPr id="0" name=""/>
        <dsp:cNvSpPr/>
      </dsp:nvSpPr>
      <dsp:spPr>
        <a:xfrm rot="5400000">
          <a:off x="5116161" y="994087"/>
          <a:ext cx="1127658" cy="5345873"/>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de-DE" sz="2200" b="1" i="1" kern="1200" dirty="0"/>
            <a:t>Lese- und Schreibförderung als Schulprogramm – Schulentwicklung mit </a:t>
          </a:r>
          <a:r>
            <a:rPr lang="de-DE" sz="2200" b="1" i="1" kern="1200" dirty="0" err="1"/>
            <a:t>BaCuLit</a:t>
          </a:r>
          <a:r>
            <a:rPr lang="de-DE" sz="2200" b="1" i="1" kern="1200" dirty="0"/>
            <a:t>.</a:t>
          </a:r>
          <a:endParaRPr lang="de-DE" sz="2200" kern="1200" dirty="0"/>
        </a:p>
      </dsp:txBody>
      <dsp:txXfrm rot="-5400000">
        <a:off x="3007054" y="3158242"/>
        <a:ext cx="5290825" cy="1017562"/>
      </dsp:txXfrm>
    </dsp:sp>
    <dsp:sp modelId="{839D52DF-31C8-F04B-B43B-8F3043FA77BF}">
      <dsp:nvSpPr>
        <dsp:cNvPr id="0" name=""/>
        <dsp:cNvSpPr/>
      </dsp:nvSpPr>
      <dsp:spPr>
        <a:xfrm>
          <a:off x="0" y="2962238"/>
          <a:ext cx="3007054" cy="1409572"/>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3</a:t>
          </a:r>
          <a:endParaRPr lang="de-DE" sz="3600" i="0" kern="1200" dirty="0"/>
        </a:p>
      </dsp:txBody>
      <dsp:txXfrm>
        <a:off x="68810" y="3031048"/>
        <a:ext cx="2869434" cy="12719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64ADA-A9C3-48CE-8347-ED667CE16ED6}">
      <dsp:nvSpPr>
        <dsp:cNvPr id="0" name=""/>
        <dsp:cNvSpPr/>
      </dsp:nvSpPr>
      <dsp:spPr>
        <a:xfrm>
          <a:off x="1474889" y="-256737"/>
          <a:ext cx="5043109" cy="5043109"/>
        </a:xfrm>
        <a:prstGeom prst="circularArrow">
          <a:avLst>
            <a:gd name="adj1" fmla="val 5544"/>
            <a:gd name="adj2" fmla="val 330680"/>
            <a:gd name="adj3" fmla="val 13901868"/>
            <a:gd name="adj4" fmla="val 17309783"/>
            <a:gd name="adj5" fmla="val 5757"/>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6741B13-0897-40C2-8F2B-9BB5AA3049AA}">
      <dsp:nvSpPr>
        <dsp:cNvPr id="0" name=""/>
        <dsp:cNvSpPr/>
      </dsp:nvSpPr>
      <dsp:spPr>
        <a:xfrm>
          <a:off x="2880443" y="1629"/>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(9</a:t>
          </a:r>
          <a:r>
            <a:rPr kumimoji="0" lang="de-DE" sz="1800" b="0" i="0" u="none" strike="noStrike" kern="1200" cap="none" spc="0" normalizeH="0" baseline="0" noProof="0">
              <a:ln/>
              <a:effectLst/>
              <a:uLnTx/>
              <a:uFillTx/>
              <a:latin typeface="Calibri"/>
              <a:ea typeface="+mn-ea"/>
              <a:cs typeface="+mn-cs"/>
            </a:rPr>
            <a:t>) Diagnostik &amp; </a:t>
          </a:r>
          <a:r>
            <a:rPr kumimoji="0" lang="de-DE" sz="1800" b="0" i="0" u="none" strike="noStrike" kern="1200" cap="none" spc="0" normalizeH="0" baseline="0" noProof="0" dirty="0">
              <a:ln/>
              <a:effectLst/>
              <a:uLnTx/>
              <a:uFillTx/>
              <a:latin typeface="Calibri"/>
              <a:ea typeface="+mn-ea"/>
              <a:cs typeface="+mn-cs"/>
            </a:rPr>
            <a:t>Schulentwicklung</a:t>
          </a:r>
          <a:endParaRPr lang="de-DE" sz="1800" kern="1200" dirty="0"/>
        </a:p>
      </dsp:txBody>
      <dsp:txXfrm>
        <a:off x="2912164" y="33350"/>
        <a:ext cx="2168559" cy="586370"/>
      </dsp:txXfrm>
    </dsp:sp>
    <dsp:sp modelId="{B0D3CCDC-C10B-47A8-B946-1A43B4312188}">
      <dsp:nvSpPr>
        <dsp:cNvPr id="0" name=""/>
        <dsp:cNvSpPr/>
      </dsp:nvSpPr>
      <dsp:spPr>
        <a:xfrm>
          <a:off x="5106577" y="864103"/>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(1) Einführung</a:t>
          </a:r>
          <a:endParaRPr lang="de-DE" sz="1800" kern="1200" dirty="0"/>
        </a:p>
      </dsp:txBody>
      <dsp:txXfrm>
        <a:off x="5138298" y="895824"/>
        <a:ext cx="2168559" cy="586370"/>
      </dsp:txXfrm>
    </dsp:sp>
    <dsp:sp modelId="{5B0873A4-F700-4F29-9748-98C5C8521A46}">
      <dsp:nvSpPr>
        <dsp:cNvPr id="0" name=""/>
        <dsp:cNvSpPr/>
      </dsp:nvSpPr>
      <dsp:spPr>
        <a:xfrm>
          <a:off x="5601889" y="1800194"/>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(2) Grundlagen Unterrichtsplanung</a:t>
          </a:r>
          <a:endParaRPr lang="de-DE" sz="1800" kern="1200" dirty="0"/>
        </a:p>
      </dsp:txBody>
      <dsp:txXfrm>
        <a:off x="5633610" y="1831915"/>
        <a:ext cx="2168559" cy="586370"/>
      </dsp:txXfrm>
    </dsp:sp>
    <dsp:sp modelId="{8662FC47-0303-4D47-8B68-4B9CB86DE8E5}">
      <dsp:nvSpPr>
        <dsp:cNvPr id="0" name=""/>
        <dsp:cNvSpPr/>
      </dsp:nvSpPr>
      <dsp:spPr>
        <a:xfrm>
          <a:off x="5328593" y="2808315"/>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(3) Fachvokabular</a:t>
          </a:r>
          <a:endParaRPr lang="de-DE" sz="1800" kern="1200" dirty="0"/>
        </a:p>
      </dsp:txBody>
      <dsp:txXfrm>
        <a:off x="5360314" y="2840036"/>
        <a:ext cx="2168559" cy="586370"/>
      </dsp:txXfrm>
    </dsp:sp>
    <dsp:sp modelId="{134C7451-639C-4FBE-AA6F-5299AC7B02C6}">
      <dsp:nvSpPr>
        <dsp:cNvPr id="0" name=""/>
        <dsp:cNvSpPr/>
      </dsp:nvSpPr>
      <dsp:spPr>
        <a:xfrm>
          <a:off x="4325691" y="3816431"/>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(4</a:t>
          </a:r>
          <a:r>
            <a:rPr kumimoji="0" lang="de-DE" sz="1800" b="0" i="0" u="none" strike="noStrike" kern="1200" cap="none" spc="0" normalizeH="0" baseline="0" noProof="0" dirty="0">
              <a:ln/>
              <a:effectLst/>
              <a:uLnTx/>
              <a:uFillTx/>
              <a:latin typeface="+mn-lt"/>
              <a:ea typeface="+mn-ea"/>
              <a:cs typeface="+mn-cs"/>
            </a:rPr>
            <a:t>) Fachtexte</a:t>
          </a:r>
          <a:endParaRPr lang="de-DE" sz="1800" kern="1200" dirty="0"/>
        </a:p>
      </dsp:txBody>
      <dsp:txXfrm>
        <a:off x="4357412" y="3848152"/>
        <a:ext cx="2168559" cy="586370"/>
      </dsp:txXfrm>
    </dsp:sp>
    <dsp:sp modelId="{0B8155CE-6EE0-4AF4-894D-E04F676935EB}">
      <dsp:nvSpPr>
        <dsp:cNvPr id="0" name=""/>
        <dsp:cNvSpPr/>
      </dsp:nvSpPr>
      <dsp:spPr>
        <a:xfrm>
          <a:off x="1440155" y="3816434"/>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(5) Lesestrategien</a:t>
          </a:r>
          <a:endParaRPr lang="de-DE" sz="1800" kern="1200" dirty="0"/>
        </a:p>
      </dsp:txBody>
      <dsp:txXfrm>
        <a:off x="1471876" y="3848155"/>
        <a:ext cx="2168559" cy="586370"/>
      </dsp:txXfrm>
    </dsp:sp>
    <dsp:sp modelId="{696611D4-6ECB-43EC-9631-563BE88C2595}">
      <dsp:nvSpPr>
        <dsp:cNvPr id="0" name=""/>
        <dsp:cNvSpPr/>
      </dsp:nvSpPr>
      <dsp:spPr>
        <a:xfrm>
          <a:off x="591896" y="2808298"/>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(6) Schreibstrategien</a:t>
          </a:r>
          <a:endParaRPr lang="de-DE" sz="1800" kern="1200" dirty="0"/>
        </a:p>
      </dsp:txBody>
      <dsp:txXfrm>
        <a:off x="623617" y="2840019"/>
        <a:ext cx="2168559" cy="586370"/>
      </dsp:txXfrm>
    </dsp:sp>
    <dsp:sp modelId="{E822C1D9-1126-4C86-AF63-B48D0FF35DD5}">
      <dsp:nvSpPr>
        <dsp:cNvPr id="0" name=""/>
        <dsp:cNvSpPr/>
      </dsp:nvSpPr>
      <dsp:spPr>
        <a:xfrm>
          <a:off x="348683" y="1800196"/>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lang="de-DE" sz="1800" kern="1200" dirty="0"/>
            <a:t>(7) Mehrsprachige</a:t>
          </a:r>
          <a:r>
            <a:rPr lang="de-DE" sz="1800" kern="1200" baseline="0" dirty="0"/>
            <a:t> Lernende</a:t>
          </a:r>
          <a:endParaRPr lang="de-DE" sz="1800" kern="1200" dirty="0"/>
        </a:p>
      </dsp:txBody>
      <dsp:txXfrm>
        <a:off x="380404" y="1831917"/>
        <a:ext cx="2168559" cy="586370"/>
      </dsp:txXfrm>
    </dsp:sp>
    <dsp:sp modelId="{3C1A539E-6DA6-44CB-8349-72FEDF1C9AA3}">
      <dsp:nvSpPr>
        <dsp:cNvPr id="0" name=""/>
        <dsp:cNvSpPr/>
      </dsp:nvSpPr>
      <dsp:spPr>
        <a:xfrm>
          <a:off x="356373" y="864095"/>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ClrTx/>
            <a:buSzTx/>
            <a:buFontTx/>
            <a:buNone/>
          </a:pPr>
          <a:r>
            <a:rPr kumimoji="0" lang="de-DE" sz="1800" b="0" i="0" u="none" strike="noStrike" kern="1200" cap="none" spc="0" normalizeH="0" baseline="0" noProof="0" dirty="0">
              <a:ln/>
              <a:effectLst/>
              <a:uLnTx/>
              <a:uFillTx/>
              <a:latin typeface="Calibri"/>
              <a:ea typeface="+mn-ea"/>
              <a:cs typeface="+mn-cs"/>
            </a:rPr>
            <a:t>(8) Lesemotivation &amp; </a:t>
          </a:r>
        </a:p>
        <a:p>
          <a:pPr marL="0" lvl="0" indent="0" algn="ctr" defTabSz="800100">
            <a:lnSpc>
              <a:spcPct val="100000"/>
            </a:lnSpc>
            <a:spcBef>
              <a:spcPct val="0"/>
            </a:spcBef>
            <a:spcAft>
              <a:spcPts val="0"/>
            </a:spcAft>
            <a:buClrTx/>
            <a:buSzTx/>
            <a:buFontTx/>
            <a:buNone/>
          </a:pPr>
          <a:r>
            <a:rPr kumimoji="0" lang="de-DE" sz="1800" b="0" i="0" u="none" strike="noStrike" kern="1200" cap="none" spc="0" normalizeH="0" baseline="0" noProof="0" dirty="0">
              <a:ln/>
              <a:effectLst/>
              <a:uLnTx/>
              <a:uFillTx/>
              <a:latin typeface="Calibri"/>
              <a:ea typeface="+mn-ea"/>
              <a:cs typeface="+mn-cs"/>
            </a:rPr>
            <a:t>Eigenständiges Lesen</a:t>
          </a:r>
          <a:endParaRPr lang="de-DE" sz="1800" kern="1200" dirty="0"/>
        </a:p>
      </dsp:txBody>
      <dsp:txXfrm>
        <a:off x="388094" y="895816"/>
        <a:ext cx="2168559" cy="5863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A60FB-A17B-864B-B2C6-1D0A3CFFE3BF}">
      <dsp:nvSpPr>
        <dsp:cNvPr id="0" name=""/>
        <dsp:cNvSpPr/>
      </dsp:nvSpPr>
      <dsp:spPr>
        <a:xfrm rot="5400000">
          <a:off x="5026660" y="-1741362"/>
          <a:ext cx="1601399" cy="548457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Font typeface="Arial" panose="020B0604020202020204" pitchFamily="34" charset="0"/>
            <a:buChar char="•"/>
          </a:pPr>
          <a:r>
            <a:rPr lang="de-DE" sz="2300" b="1" i="1" kern="1200" dirty="0"/>
            <a:t>Lese- und Schreibkompetenzen als Grundlage fachlichen Lernens in allen Unterrichtsfächern</a:t>
          </a:r>
          <a:endParaRPr lang="de-DE" sz="2300" i="1" kern="1200" dirty="0"/>
        </a:p>
      </dsp:txBody>
      <dsp:txXfrm rot="-5400000">
        <a:off x="3085073" y="278399"/>
        <a:ext cx="5406400" cy="1445051"/>
      </dsp:txXfrm>
    </dsp:sp>
    <dsp:sp modelId="{A4822C61-B704-8F47-802F-D47058D89FD0}">
      <dsp:nvSpPr>
        <dsp:cNvPr id="0" name=""/>
        <dsp:cNvSpPr/>
      </dsp:nvSpPr>
      <dsp:spPr>
        <a:xfrm>
          <a:off x="0" y="50"/>
          <a:ext cx="3085072" cy="200174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1</a:t>
          </a:r>
          <a:endParaRPr lang="de-DE" sz="3600" kern="1200" dirty="0"/>
        </a:p>
      </dsp:txBody>
      <dsp:txXfrm>
        <a:off x="97717" y="97767"/>
        <a:ext cx="2889638" cy="1806315"/>
      </dsp:txXfrm>
    </dsp:sp>
    <dsp:sp modelId="{04A00B4B-B520-2748-8509-41D326B0515F}">
      <dsp:nvSpPr>
        <dsp:cNvPr id="0" name=""/>
        <dsp:cNvSpPr/>
      </dsp:nvSpPr>
      <dsp:spPr>
        <a:xfrm rot="5400000">
          <a:off x="4965915" y="414538"/>
          <a:ext cx="1601399" cy="5484574"/>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de-DE" sz="2300" b="1" i="1" kern="1200" dirty="0"/>
            <a:t>Wie kann die Lesesozialisation von Kindern und Jugendlichen gelingen? </a:t>
          </a:r>
          <a:endParaRPr lang="de-DE" sz="2300" i="1" kern="1200" dirty="0"/>
        </a:p>
        <a:p>
          <a:pPr marL="228600" lvl="1" indent="-228600" algn="l" defTabSz="1022350">
            <a:lnSpc>
              <a:spcPct val="90000"/>
            </a:lnSpc>
            <a:spcBef>
              <a:spcPct val="0"/>
            </a:spcBef>
            <a:spcAft>
              <a:spcPct val="15000"/>
            </a:spcAft>
            <a:buChar char="•"/>
          </a:pPr>
          <a:r>
            <a:rPr lang="de-DE" sz="2300" b="1" i="1" kern="1200" dirty="0"/>
            <a:t>Die eigene Lesebiografie (als Lehrkraft) schreiben und reflektieren.</a:t>
          </a:r>
          <a:endParaRPr lang="de-DE" sz="2300" i="1" kern="1200" dirty="0"/>
        </a:p>
      </dsp:txBody>
      <dsp:txXfrm rot="-5400000">
        <a:off x="3024328" y="2434299"/>
        <a:ext cx="5406400" cy="1445051"/>
      </dsp:txXfrm>
    </dsp:sp>
    <dsp:sp modelId="{3A9EA753-4703-014D-83E1-52F8B1154924}">
      <dsp:nvSpPr>
        <dsp:cNvPr id="0" name=""/>
        <dsp:cNvSpPr/>
      </dsp:nvSpPr>
      <dsp:spPr>
        <a:xfrm>
          <a:off x="0" y="2101887"/>
          <a:ext cx="3085072" cy="2001749"/>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2</a:t>
          </a:r>
          <a:endParaRPr lang="de-DE" sz="3600" kern="1200" dirty="0"/>
        </a:p>
      </dsp:txBody>
      <dsp:txXfrm>
        <a:off x="97717" y="2199604"/>
        <a:ext cx="2889638" cy="18063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4DD41-56DC-2F48-96D6-D69A6A109C4A}">
      <dsp:nvSpPr>
        <dsp:cNvPr id="0" name=""/>
        <dsp:cNvSpPr/>
      </dsp:nvSpPr>
      <dsp:spPr>
        <a:xfrm rot="5400000">
          <a:off x="5298369" y="-2079044"/>
          <a:ext cx="1057981" cy="548457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b="1" i="1" kern="1200" dirty="0"/>
            <a:t>Erstes </a:t>
          </a:r>
          <a:r>
            <a:rPr lang="de-DE" sz="2000" b="1" i="1" kern="1200" dirty="0" err="1"/>
            <a:t>BaCuLit</a:t>
          </a:r>
          <a:r>
            <a:rPr lang="de-DE" sz="2000" b="1" i="1" kern="1200" dirty="0"/>
            <a:t>-Prinzip der Unterrichtsplanung: Metakognition </a:t>
          </a:r>
          <a:endParaRPr lang="de-DE" sz="2000" i="1" kern="1200" dirty="0"/>
        </a:p>
      </dsp:txBody>
      <dsp:txXfrm rot="-5400000">
        <a:off x="3085073" y="185898"/>
        <a:ext cx="5432928" cy="954689"/>
      </dsp:txXfrm>
    </dsp:sp>
    <dsp:sp modelId="{53589B3B-4718-C145-B034-2ED4B0F18A0E}">
      <dsp:nvSpPr>
        <dsp:cNvPr id="0" name=""/>
        <dsp:cNvSpPr/>
      </dsp:nvSpPr>
      <dsp:spPr>
        <a:xfrm>
          <a:off x="0" y="2003"/>
          <a:ext cx="3085072" cy="132247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1</a:t>
          </a:r>
          <a:endParaRPr lang="de-DE" sz="3600" kern="1200" dirty="0"/>
        </a:p>
      </dsp:txBody>
      <dsp:txXfrm>
        <a:off x="64558" y="66561"/>
        <a:ext cx="2955956" cy="1193361"/>
      </dsp:txXfrm>
    </dsp:sp>
    <dsp:sp modelId="{6516DCB3-C60E-004D-9AC7-392E06FDEB43}">
      <dsp:nvSpPr>
        <dsp:cNvPr id="0" name=""/>
        <dsp:cNvSpPr/>
      </dsp:nvSpPr>
      <dsp:spPr>
        <a:xfrm rot="5400000">
          <a:off x="5298369" y="-690443"/>
          <a:ext cx="1057981" cy="5484574"/>
        </a:xfrm>
        <a:prstGeom prst="round2SameRect">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b="1" i="1" kern="1200" dirty="0"/>
            <a:t>Zweites </a:t>
          </a:r>
          <a:r>
            <a:rPr lang="de-DE" sz="2000" b="1" i="1" kern="1200" dirty="0" err="1"/>
            <a:t>BaCuLit</a:t>
          </a:r>
          <a:r>
            <a:rPr lang="de-DE" sz="2000" b="1" i="1" kern="1200" dirty="0"/>
            <a:t>-Prinzip der Unterrichtsplanung: Unterstützende Interaktion</a:t>
          </a:r>
          <a:endParaRPr lang="de-DE" sz="2000" i="1" kern="1200" dirty="0"/>
        </a:p>
      </dsp:txBody>
      <dsp:txXfrm rot="-5400000">
        <a:off x="3085073" y="1574499"/>
        <a:ext cx="5432928" cy="954689"/>
      </dsp:txXfrm>
    </dsp:sp>
    <dsp:sp modelId="{E791D90E-0798-044B-8415-67F2842E5AFB}">
      <dsp:nvSpPr>
        <dsp:cNvPr id="0" name=""/>
        <dsp:cNvSpPr/>
      </dsp:nvSpPr>
      <dsp:spPr>
        <a:xfrm>
          <a:off x="0" y="1390604"/>
          <a:ext cx="3085072" cy="1322477"/>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2</a:t>
          </a:r>
          <a:endParaRPr lang="de-DE" sz="3600" kern="1200" dirty="0"/>
        </a:p>
      </dsp:txBody>
      <dsp:txXfrm>
        <a:off x="64558" y="1455162"/>
        <a:ext cx="2955956" cy="1193361"/>
      </dsp:txXfrm>
    </dsp:sp>
    <dsp:sp modelId="{B3454AE2-B021-394A-911D-E7435E014EDB}">
      <dsp:nvSpPr>
        <dsp:cNvPr id="0" name=""/>
        <dsp:cNvSpPr/>
      </dsp:nvSpPr>
      <dsp:spPr>
        <a:xfrm rot="5400000">
          <a:off x="5298369" y="698157"/>
          <a:ext cx="1057981" cy="5484574"/>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b="1" i="1" kern="1200" dirty="0"/>
            <a:t>Das </a:t>
          </a:r>
          <a:r>
            <a:rPr lang="de-DE" sz="2000" b="1" i="1" kern="1200" dirty="0" err="1"/>
            <a:t>BaCuLit</a:t>
          </a:r>
          <a:r>
            <a:rPr lang="de-DE" sz="2000" b="1" i="1" kern="1200" dirty="0"/>
            <a:t>-Modell der Unterrichtsplanung</a:t>
          </a:r>
          <a:endParaRPr lang="de-DE" sz="2000" i="1" kern="1200" dirty="0"/>
        </a:p>
      </dsp:txBody>
      <dsp:txXfrm rot="-5400000">
        <a:off x="3085073" y="2963099"/>
        <a:ext cx="5432928" cy="954689"/>
      </dsp:txXfrm>
    </dsp:sp>
    <dsp:sp modelId="{F617B752-6A60-954F-8DD7-960C63D71C44}">
      <dsp:nvSpPr>
        <dsp:cNvPr id="0" name=""/>
        <dsp:cNvSpPr/>
      </dsp:nvSpPr>
      <dsp:spPr>
        <a:xfrm>
          <a:off x="0" y="2779205"/>
          <a:ext cx="3085072" cy="1322477"/>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3</a:t>
          </a:r>
          <a:endParaRPr lang="de-DE" sz="3600" kern="1200" dirty="0"/>
        </a:p>
      </dsp:txBody>
      <dsp:txXfrm>
        <a:off x="64558" y="2843763"/>
        <a:ext cx="2955956" cy="11933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50A98-73DF-AD4B-9FB6-12C90A4C1083}">
      <dsp:nvSpPr>
        <dsp:cNvPr id="0" name=""/>
        <dsp:cNvSpPr/>
      </dsp:nvSpPr>
      <dsp:spPr>
        <a:xfrm rot="5400000">
          <a:off x="4886140" y="-1565704"/>
          <a:ext cx="1882438" cy="548457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de-DE" sz="2700" b="1" i="1" kern="1200" dirty="0"/>
            <a:t>Grundlagen und wissenschaftliche Erkenntnisse zur Vermittlung von Fachvokabular und Concept Maps</a:t>
          </a:r>
          <a:endParaRPr lang="de-DE" sz="2700" kern="1200" dirty="0"/>
        </a:p>
      </dsp:txBody>
      <dsp:txXfrm rot="-5400000">
        <a:off x="3085073" y="327256"/>
        <a:ext cx="5392681" cy="1698652"/>
      </dsp:txXfrm>
    </dsp:sp>
    <dsp:sp modelId="{195EDA96-22DA-EC4F-910D-DBAB2BE3CC6C}">
      <dsp:nvSpPr>
        <dsp:cNvPr id="0" name=""/>
        <dsp:cNvSpPr/>
      </dsp:nvSpPr>
      <dsp:spPr>
        <a:xfrm>
          <a:off x="0" y="58"/>
          <a:ext cx="3085072" cy="235304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114866" y="114924"/>
        <a:ext cx="2855340" cy="2123315"/>
      </dsp:txXfrm>
    </dsp:sp>
    <dsp:sp modelId="{E22EDC68-C794-BA40-B936-2EF15FC9D367}">
      <dsp:nvSpPr>
        <dsp:cNvPr id="0" name=""/>
        <dsp:cNvSpPr/>
      </dsp:nvSpPr>
      <dsp:spPr>
        <a:xfrm rot="5400000">
          <a:off x="4886140" y="904996"/>
          <a:ext cx="1882438" cy="5484574"/>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de-DE" sz="2700" b="1" i="1" kern="1200" dirty="0"/>
            <a:t>Bewährte Methoden zur Erarbeitung von Fachvokabular und Concept Maps in der Praxis</a:t>
          </a:r>
          <a:endParaRPr lang="de-DE" sz="2700" kern="1200" dirty="0"/>
        </a:p>
      </dsp:txBody>
      <dsp:txXfrm rot="-5400000">
        <a:off x="3085073" y="2797957"/>
        <a:ext cx="5392681" cy="1698652"/>
      </dsp:txXfrm>
    </dsp:sp>
    <dsp:sp modelId="{0B549C1C-A016-A449-AE46-C47FE2847D63}">
      <dsp:nvSpPr>
        <dsp:cNvPr id="0" name=""/>
        <dsp:cNvSpPr/>
      </dsp:nvSpPr>
      <dsp:spPr>
        <a:xfrm>
          <a:off x="0" y="2470759"/>
          <a:ext cx="3085072" cy="2353047"/>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114866" y="2585625"/>
        <a:ext cx="2855340" cy="21233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9ADDF-B924-9B4B-BE88-9709DFC3A807}">
      <dsp:nvSpPr>
        <dsp:cNvPr id="0" name=""/>
        <dsp:cNvSpPr/>
      </dsp:nvSpPr>
      <dsp:spPr>
        <a:xfrm rot="5400000">
          <a:off x="5242190" y="-2008978"/>
          <a:ext cx="1169394" cy="5484129"/>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de-DE" sz="3300" b="1" i="1" kern="1200" dirty="0"/>
            <a:t>Lernziel Textkompetenz</a:t>
          </a:r>
          <a:endParaRPr lang="de-DE" sz="3300" kern="1200" dirty="0"/>
        </a:p>
      </dsp:txBody>
      <dsp:txXfrm rot="-5400000">
        <a:off x="3084823" y="205474"/>
        <a:ext cx="5427044" cy="1055224"/>
      </dsp:txXfrm>
    </dsp:sp>
    <dsp:sp modelId="{196387B5-40DF-A344-83B1-38D2C8F2AC65}">
      <dsp:nvSpPr>
        <dsp:cNvPr id="0" name=""/>
        <dsp:cNvSpPr/>
      </dsp:nvSpPr>
      <dsp:spPr>
        <a:xfrm>
          <a:off x="0" y="2214"/>
          <a:ext cx="3084822" cy="146174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71356" y="73570"/>
        <a:ext cx="2942110" cy="1319031"/>
      </dsp:txXfrm>
    </dsp:sp>
    <dsp:sp modelId="{6BB9D35D-E8B1-3F45-AC18-26CE819CB3A8}">
      <dsp:nvSpPr>
        <dsp:cNvPr id="0" name=""/>
        <dsp:cNvSpPr/>
      </dsp:nvSpPr>
      <dsp:spPr>
        <a:xfrm rot="5400000">
          <a:off x="5242190" y="-474147"/>
          <a:ext cx="1169394" cy="5484129"/>
        </a:xfrm>
        <a:prstGeom prst="round2SameRect">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de-DE" sz="3300" b="1" i="1" kern="1200" dirty="0"/>
            <a:t>Texte analysieren und produzieren</a:t>
          </a:r>
          <a:endParaRPr lang="de-DE" sz="3300" kern="1200" dirty="0"/>
        </a:p>
      </dsp:txBody>
      <dsp:txXfrm rot="-5400000">
        <a:off x="3084823" y="1740305"/>
        <a:ext cx="5427044" cy="1055224"/>
      </dsp:txXfrm>
    </dsp:sp>
    <dsp:sp modelId="{8CFCF244-80A6-0247-850F-8FFE716DDD84}">
      <dsp:nvSpPr>
        <dsp:cNvPr id="0" name=""/>
        <dsp:cNvSpPr/>
      </dsp:nvSpPr>
      <dsp:spPr>
        <a:xfrm>
          <a:off x="0" y="1537045"/>
          <a:ext cx="3084822" cy="1461743"/>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71356" y="1608401"/>
        <a:ext cx="2942110" cy="1319031"/>
      </dsp:txXfrm>
    </dsp:sp>
    <dsp:sp modelId="{0387F888-B12C-654E-82D8-2AD2E08EBA81}">
      <dsp:nvSpPr>
        <dsp:cNvPr id="0" name=""/>
        <dsp:cNvSpPr/>
      </dsp:nvSpPr>
      <dsp:spPr>
        <a:xfrm rot="5400000">
          <a:off x="5242190" y="1060682"/>
          <a:ext cx="1169394" cy="5484129"/>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de-DE" sz="3300" b="1" i="1" kern="1200" dirty="0"/>
            <a:t>Textkompetenz fördern</a:t>
          </a:r>
          <a:endParaRPr lang="de-DE" sz="3300" kern="1200" dirty="0"/>
        </a:p>
      </dsp:txBody>
      <dsp:txXfrm rot="-5400000">
        <a:off x="3084823" y="3275135"/>
        <a:ext cx="5427044" cy="1055224"/>
      </dsp:txXfrm>
    </dsp:sp>
    <dsp:sp modelId="{99D424BF-BB34-5D4F-9465-C2CC20DEB5E5}">
      <dsp:nvSpPr>
        <dsp:cNvPr id="0" name=""/>
        <dsp:cNvSpPr/>
      </dsp:nvSpPr>
      <dsp:spPr>
        <a:xfrm>
          <a:off x="0" y="3071875"/>
          <a:ext cx="3084822" cy="1461743"/>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3</a:t>
          </a:r>
          <a:endParaRPr lang="de-DE" sz="3600" i="0" kern="1200" dirty="0"/>
        </a:p>
      </dsp:txBody>
      <dsp:txXfrm>
        <a:off x="71356" y="3143231"/>
        <a:ext cx="2942110" cy="13190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DF613-C6BA-4B44-8486-E86A408F38DA}">
      <dsp:nvSpPr>
        <dsp:cNvPr id="0" name=""/>
        <dsp:cNvSpPr/>
      </dsp:nvSpPr>
      <dsp:spPr>
        <a:xfrm rot="5400000">
          <a:off x="5235211" y="-2000228"/>
          <a:ext cx="1183351" cy="5484129"/>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de-DE" sz="2300" b="1" i="1" kern="1200" dirty="0"/>
            <a:t>Grundlagen: Kognitive und metakognitive Lesestrategien und ihre Bedeutung für fachliches Lernen </a:t>
          </a:r>
          <a:endParaRPr lang="de-DE" sz="2300" kern="1200" dirty="0"/>
        </a:p>
      </dsp:txBody>
      <dsp:txXfrm rot="-5400000">
        <a:off x="3084822" y="207927"/>
        <a:ext cx="5426363" cy="1067819"/>
      </dsp:txXfrm>
    </dsp:sp>
    <dsp:sp modelId="{A3AE5F64-3F30-8B49-A0CE-7CBE630C3907}">
      <dsp:nvSpPr>
        <dsp:cNvPr id="0" name=""/>
        <dsp:cNvSpPr/>
      </dsp:nvSpPr>
      <dsp:spPr>
        <a:xfrm>
          <a:off x="0" y="2241"/>
          <a:ext cx="3084822" cy="147918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72208" y="74449"/>
        <a:ext cx="2940406" cy="1334773"/>
      </dsp:txXfrm>
    </dsp:sp>
    <dsp:sp modelId="{0497E605-4956-DB47-92F6-21E87F66C22D}">
      <dsp:nvSpPr>
        <dsp:cNvPr id="0" name=""/>
        <dsp:cNvSpPr/>
      </dsp:nvSpPr>
      <dsp:spPr>
        <a:xfrm rot="5400000">
          <a:off x="5235211" y="-447079"/>
          <a:ext cx="1183351" cy="5484129"/>
        </a:xfrm>
        <a:prstGeom prst="round2SameRect">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de-DE" sz="2300" b="1" i="1" kern="1200" dirty="0"/>
            <a:t>Ein Erfolgsmodell der Strategie-vermittlung: die „Meisterlehre im Lesen“ </a:t>
          </a:r>
          <a:endParaRPr lang="de-DE" sz="2300" kern="1200" dirty="0"/>
        </a:p>
      </dsp:txBody>
      <dsp:txXfrm rot="-5400000">
        <a:off x="3084822" y="1761076"/>
        <a:ext cx="5426363" cy="1067819"/>
      </dsp:txXfrm>
    </dsp:sp>
    <dsp:sp modelId="{2AF7B3DB-27DF-F943-9654-1F2219E0DBCE}">
      <dsp:nvSpPr>
        <dsp:cNvPr id="0" name=""/>
        <dsp:cNvSpPr/>
      </dsp:nvSpPr>
      <dsp:spPr>
        <a:xfrm>
          <a:off x="0" y="1555390"/>
          <a:ext cx="3084822" cy="1479189"/>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72208" y="1627598"/>
        <a:ext cx="2940406" cy="1334773"/>
      </dsp:txXfrm>
    </dsp:sp>
    <dsp:sp modelId="{46856FDA-1935-154F-9B41-39C7C287F22B}">
      <dsp:nvSpPr>
        <dsp:cNvPr id="0" name=""/>
        <dsp:cNvSpPr/>
      </dsp:nvSpPr>
      <dsp:spPr>
        <a:xfrm rot="5400000">
          <a:off x="5235211" y="1106070"/>
          <a:ext cx="1183351" cy="5484129"/>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de-DE" sz="2300" b="1" i="1" kern="1200" dirty="0"/>
            <a:t>Lesestrategien in der Unterrichts-und Fortbildungspraxis – Beispiel ‚Reziprokes Lehren‘</a:t>
          </a:r>
          <a:endParaRPr lang="de-DE" sz="2300" kern="1200" dirty="0"/>
        </a:p>
      </dsp:txBody>
      <dsp:txXfrm rot="-5400000">
        <a:off x="3084822" y="3314225"/>
        <a:ext cx="5426363" cy="1067819"/>
      </dsp:txXfrm>
    </dsp:sp>
    <dsp:sp modelId="{839D52DF-31C8-F04B-B43B-8F3043FA77BF}">
      <dsp:nvSpPr>
        <dsp:cNvPr id="0" name=""/>
        <dsp:cNvSpPr/>
      </dsp:nvSpPr>
      <dsp:spPr>
        <a:xfrm>
          <a:off x="0" y="3108539"/>
          <a:ext cx="3084822" cy="1479189"/>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3</a:t>
          </a:r>
          <a:endParaRPr lang="de-DE" sz="3600" i="0" kern="1200" dirty="0"/>
        </a:p>
      </dsp:txBody>
      <dsp:txXfrm>
        <a:off x="72208" y="3180747"/>
        <a:ext cx="2940406" cy="13347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DF613-C6BA-4B44-8486-E86A408F38DA}">
      <dsp:nvSpPr>
        <dsp:cNvPr id="0" name=""/>
        <dsp:cNvSpPr/>
      </dsp:nvSpPr>
      <dsp:spPr>
        <a:xfrm rot="5400000">
          <a:off x="5237765" y="-1965081"/>
          <a:ext cx="1276174" cy="553021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de-DE" sz="3200" b="1" i="1" kern="1200"/>
            <a:t>Grundlagen des Schreibens</a:t>
          </a:r>
          <a:endParaRPr lang="de-DE" sz="3200" kern="1200" dirty="0"/>
        </a:p>
      </dsp:txBody>
      <dsp:txXfrm rot="-5400000">
        <a:off x="3110745" y="224237"/>
        <a:ext cx="5467916" cy="1151578"/>
      </dsp:txXfrm>
    </dsp:sp>
    <dsp:sp modelId="{A3AE5F64-3F30-8B49-A0CE-7CBE630C3907}">
      <dsp:nvSpPr>
        <dsp:cNvPr id="0" name=""/>
        <dsp:cNvSpPr/>
      </dsp:nvSpPr>
      <dsp:spPr>
        <a:xfrm>
          <a:off x="0" y="2416"/>
          <a:ext cx="3110745" cy="159521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77872" y="80288"/>
        <a:ext cx="2955001" cy="1439474"/>
      </dsp:txXfrm>
    </dsp:sp>
    <dsp:sp modelId="{0497E605-4956-DB47-92F6-21E87F66C22D}">
      <dsp:nvSpPr>
        <dsp:cNvPr id="0" name=""/>
        <dsp:cNvSpPr/>
      </dsp:nvSpPr>
      <dsp:spPr>
        <a:xfrm rot="5400000">
          <a:off x="5237765" y="-290101"/>
          <a:ext cx="1276174" cy="5530214"/>
        </a:xfrm>
        <a:prstGeom prst="round2SameRect">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de-DE" sz="3200" b="1" i="1" kern="1200" dirty="0"/>
            <a:t>Schreibstrategien kennenlernen und vermitteln</a:t>
          </a:r>
          <a:endParaRPr lang="de-DE" sz="3200" kern="1200" dirty="0"/>
        </a:p>
      </dsp:txBody>
      <dsp:txXfrm rot="-5400000">
        <a:off x="3110745" y="1899217"/>
        <a:ext cx="5467916" cy="1151578"/>
      </dsp:txXfrm>
    </dsp:sp>
    <dsp:sp modelId="{2AF7B3DB-27DF-F943-9654-1F2219E0DBCE}">
      <dsp:nvSpPr>
        <dsp:cNvPr id="0" name=""/>
        <dsp:cNvSpPr/>
      </dsp:nvSpPr>
      <dsp:spPr>
        <a:xfrm>
          <a:off x="0" y="1677396"/>
          <a:ext cx="3110745" cy="1595218"/>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77872" y="1755268"/>
        <a:ext cx="2955001" cy="1439474"/>
      </dsp:txXfrm>
    </dsp:sp>
    <dsp:sp modelId="{46856FDA-1935-154F-9B41-39C7C287F22B}">
      <dsp:nvSpPr>
        <dsp:cNvPr id="0" name=""/>
        <dsp:cNvSpPr/>
      </dsp:nvSpPr>
      <dsp:spPr>
        <a:xfrm rot="5400000">
          <a:off x="5237765" y="1384877"/>
          <a:ext cx="1276174" cy="5530214"/>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de-DE" sz="3200" b="1" i="1" kern="1200" dirty="0" err="1"/>
            <a:t>Szenariobasiertes</a:t>
          </a:r>
          <a:r>
            <a:rPr lang="de-DE" sz="3200" b="1" i="1" kern="1200" dirty="0"/>
            <a:t> Schreiben</a:t>
          </a:r>
          <a:endParaRPr lang="de-DE" sz="3200" kern="1200" dirty="0"/>
        </a:p>
      </dsp:txBody>
      <dsp:txXfrm rot="-5400000">
        <a:off x="3110745" y="3574195"/>
        <a:ext cx="5467916" cy="1151578"/>
      </dsp:txXfrm>
    </dsp:sp>
    <dsp:sp modelId="{839D52DF-31C8-F04B-B43B-8F3043FA77BF}">
      <dsp:nvSpPr>
        <dsp:cNvPr id="0" name=""/>
        <dsp:cNvSpPr/>
      </dsp:nvSpPr>
      <dsp:spPr>
        <a:xfrm>
          <a:off x="0" y="3352375"/>
          <a:ext cx="3110745" cy="1595218"/>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3</a:t>
          </a:r>
          <a:endParaRPr lang="de-DE" sz="3600" i="0" kern="1200" dirty="0"/>
        </a:p>
      </dsp:txBody>
      <dsp:txXfrm>
        <a:off x="77872" y="3430247"/>
        <a:ext cx="2955001" cy="14394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DF613-C6BA-4B44-8486-E86A408F38DA}">
      <dsp:nvSpPr>
        <dsp:cNvPr id="0" name=""/>
        <dsp:cNvSpPr/>
      </dsp:nvSpPr>
      <dsp:spPr>
        <a:xfrm rot="5400000">
          <a:off x="4882339" y="-1599488"/>
          <a:ext cx="1791164" cy="543804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de-DE" sz="2700" b="1" i="1" kern="1200" dirty="0"/>
            <a:t>Vermittlung basaler Lesefähigkeiten / Training von Leseflüssigkeit durch Lautleseverfahren</a:t>
          </a:r>
          <a:endParaRPr lang="de-DE" sz="2700" kern="1200" dirty="0"/>
        </a:p>
      </dsp:txBody>
      <dsp:txXfrm rot="-5400000">
        <a:off x="3058900" y="311388"/>
        <a:ext cx="5350607" cy="1616290"/>
      </dsp:txXfrm>
    </dsp:sp>
    <dsp:sp modelId="{A3AE5F64-3F30-8B49-A0CE-7CBE630C3907}">
      <dsp:nvSpPr>
        <dsp:cNvPr id="0" name=""/>
        <dsp:cNvSpPr/>
      </dsp:nvSpPr>
      <dsp:spPr>
        <a:xfrm>
          <a:off x="0" y="56"/>
          <a:ext cx="3058899" cy="223895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1</a:t>
          </a:r>
          <a:endParaRPr lang="de-DE" sz="3600" i="0" kern="1200" dirty="0"/>
        </a:p>
      </dsp:txBody>
      <dsp:txXfrm>
        <a:off x="109297" y="109353"/>
        <a:ext cx="2840305" cy="2020361"/>
      </dsp:txXfrm>
    </dsp:sp>
    <dsp:sp modelId="{0497E605-4956-DB47-92F6-21E87F66C22D}">
      <dsp:nvSpPr>
        <dsp:cNvPr id="0" name=""/>
        <dsp:cNvSpPr/>
      </dsp:nvSpPr>
      <dsp:spPr>
        <a:xfrm rot="5400000">
          <a:off x="4882339" y="751415"/>
          <a:ext cx="1791164" cy="5438044"/>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de-DE" sz="2700" b="1" i="1" kern="1200" dirty="0"/>
            <a:t>Fachwortschatz für mehrsprachige Lernende unterrichten und Concept Maps für diese Zielgruppe</a:t>
          </a:r>
          <a:endParaRPr lang="de-DE" sz="2700" kern="1200" dirty="0"/>
        </a:p>
      </dsp:txBody>
      <dsp:txXfrm rot="-5400000">
        <a:off x="3058900" y="2662292"/>
        <a:ext cx="5350607" cy="1616290"/>
      </dsp:txXfrm>
    </dsp:sp>
    <dsp:sp modelId="{2AF7B3DB-27DF-F943-9654-1F2219E0DBCE}">
      <dsp:nvSpPr>
        <dsp:cNvPr id="0" name=""/>
        <dsp:cNvSpPr/>
      </dsp:nvSpPr>
      <dsp:spPr>
        <a:xfrm>
          <a:off x="0" y="2350959"/>
          <a:ext cx="3058899" cy="223895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i="0" kern="1200" dirty="0"/>
            <a:t>Block 2</a:t>
          </a:r>
          <a:endParaRPr lang="de-DE" sz="3600" i="0" kern="1200" dirty="0"/>
        </a:p>
      </dsp:txBody>
      <dsp:txXfrm>
        <a:off x="109297" y="2460256"/>
        <a:ext cx="2840305" cy="2020361"/>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199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5FF8D-9311-4407-A3A9-97E1D02B18A1}" type="datetimeFigureOut">
              <a:rPr lang="en-US" smtClean="0"/>
              <a:t>10/27/22</a:t>
            </a:fld>
            <a:endParaRPr lang="en-US" dirty="0"/>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31116-AC31-4588-BB05-E7350721AD54}" type="slidenum">
              <a:rPr lang="en-US" smtClean="0"/>
              <a:t>‹Nr.›</a:t>
            </a:fld>
            <a:endParaRPr lang="en-US" dirty="0"/>
          </a:p>
        </p:txBody>
      </p:sp>
    </p:spTree>
    <p:extLst>
      <p:ext uri="{BB962C8B-B14F-4D97-AF65-F5344CB8AC3E}">
        <p14:creationId xmlns:p14="http://schemas.microsoft.com/office/powerpoint/2010/main" val="3718261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1331116-AC31-4588-BB05-E7350721AD54}" type="slidenum">
              <a:rPr lang="en-US" smtClean="0"/>
              <a:t>1</a:t>
            </a:fld>
            <a:endParaRPr lang="en-US" dirty="0"/>
          </a:p>
        </p:txBody>
      </p:sp>
    </p:spTree>
    <p:extLst>
      <p:ext uri="{BB962C8B-B14F-4D97-AF65-F5344CB8AC3E}">
        <p14:creationId xmlns:p14="http://schemas.microsoft.com/office/powerpoint/2010/main" val="2481887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indent="0">
              <a:spcBef>
                <a:spcPts val="0"/>
              </a:spcBef>
              <a:spcAft>
                <a:spcPts val="600"/>
              </a:spcAft>
              <a:buNone/>
            </a:pPr>
            <a:r>
              <a:rPr lang="de-DE" sz="2200" b="1" dirty="0"/>
              <a:t>Block 1:  Erstes </a:t>
            </a:r>
            <a:r>
              <a:rPr lang="de-DE" sz="2200" b="1" dirty="0" err="1"/>
              <a:t>BaCuLit</a:t>
            </a:r>
            <a:r>
              <a:rPr lang="de-DE" sz="2200" b="1" dirty="0"/>
              <a:t>-Kernkonzept Metakognition </a:t>
            </a:r>
            <a:endParaRPr lang="de-ES" sz="2200" b="1" dirty="0"/>
          </a:p>
          <a:p>
            <a:pPr lvl="0">
              <a:spcBef>
                <a:spcPts val="0"/>
              </a:spcBef>
              <a:spcAft>
                <a:spcPts val="600"/>
              </a:spcAft>
            </a:pPr>
            <a:r>
              <a:rPr lang="de-DE" sz="2200" dirty="0"/>
              <a:t>Grundlagen: Was ist Metakognition?</a:t>
            </a:r>
          </a:p>
          <a:p>
            <a:pPr>
              <a:spcBef>
                <a:spcPts val="0"/>
              </a:spcBef>
              <a:spcAft>
                <a:spcPts val="600"/>
              </a:spcAft>
            </a:pPr>
            <a:r>
              <a:rPr lang="de-DE" sz="2200" dirty="0"/>
              <a:t>Praxis: Was heißt metakognitives Unterrichten?</a:t>
            </a:r>
          </a:p>
          <a:p>
            <a:pPr>
              <a:spcBef>
                <a:spcPts val="0"/>
              </a:spcBef>
              <a:spcAft>
                <a:spcPts val="600"/>
              </a:spcAft>
            </a:pPr>
            <a:endParaRPr lang="de-ES" sz="2200" dirty="0"/>
          </a:p>
          <a:p>
            <a:pPr marL="0" indent="0">
              <a:spcBef>
                <a:spcPts val="0"/>
              </a:spcBef>
              <a:spcAft>
                <a:spcPts val="600"/>
              </a:spcAft>
              <a:buNone/>
            </a:pPr>
            <a:r>
              <a:rPr lang="de-DE" sz="2200" b="1" dirty="0"/>
              <a:t>Block 2: Zweites </a:t>
            </a:r>
            <a:r>
              <a:rPr lang="de-DE" sz="2200" b="1" dirty="0" err="1"/>
              <a:t>BaCuLit</a:t>
            </a:r>
            <a:r>
              <a:rPr lang="de-DE" sz="2200" b="1" dirty="0"/>
              <a:t>-Kernkonzept: Unterstützende Interaktion</a:t>
            </a:r>
            <a:endParaRPr lang="de-ES" sz="2200" b="1" dirty="0"/>
          </a:p>
          <a:p>
            <a:pPr>
              <a:spcBef>
                <a:spcPts val="0"/>
              </a:spcBef>
              <a:spcAft>
                <a:spcPts val="600"/>
              </a:spcAft>
            </a:pPr>
            <a:r>
              <a:rPr lang="de-DE" sz="2200" dirty="0"/>
              <a:t>Merkmale einer lernfördernden Interaktion im Unterricht</a:t>
            </a:r>
            <a:endParaRPr lang="de-ES" sz="2200" dirty="0"/>
          </a:p>
          <a:p>
            <a:pPr marL="360363" lvl="2" indent="-342900">
              <a:spcBef>
                <a:spcPts val="0"/>
              </a:spcBef>
              <a:spcAft>
                <a:spcPts val="600"/>
              </a:spcAft>
            </a:pPr>
            <a:r>
              <a:rPr lang="de-DE" sz="2200" dirty="0"/>
              <a:t>Die kognitive Meisterlehre und die Förderung von </a:t>
            </a:r>
            <a:r>
              <a:rPr lang="de-DE" sz="2200" dirty="0" err="1"/>
              <a:t>SuS</a:t>
            </a:r>
            <a:r>
              <a:rPr lang="de-DE" sz="2200" dirty="0"/>
              <a:t> in der „Zone der nächsten Entwicklung“  </a:t>
            </a:r>
          </a:p>
          <a:p>
            <a:pPr marL="360363" lvl="2" indent="-342900">
              <a:spcBef>
                <a:spcPts val="0"/>
              </a:spcBef>
              <a:spcAft>
                <a:spcPts val="600"/>
              </a:spcAft>
            </a:pPr>
            <a:endParaRPr lang="de-DE" sz="2200" dirty="0"/>
          </a:p>
          <a:p>
            <a:pPr marL="17463" lvl="2" indent="0">
              <a:spcBef>
                <a:spcPts val="0"/>
              </a:spcBef>
              <a:spcAft>
                <a:spcPts val="600"/>
              </a:spcAft>
              <a:buNone/>
            </a:pPr>
            <a:r>
              <a:rPr lang="de-DE" sz="2200" b="1" dirty="0"/>
              <a:t>Block 3: Das </a:t>
            </a:r>
            <a:r>
              <a:rPr lang="de-DE" sz="2200" b="1" dirty="0" err="1"/>
              <a:t>BaCuLit</a:t>
            </a:r>
            <a:r>
              <a:rPr lang="de-DE" sz="2200" b="1" dirty="0"/>
              <a:t>-Modell der Unterrichtsplanung</a:t>
            </a:r>
          </a:p>
          <a:p>
            <a:pPr marL="360363" marR="0" lvl="2" indent="-342900" algn="l" defTabSz="914400" rtl="0" eaLnBrk="1" fontAlgn="auto" latinLnBrk="0" hangingPunct="1">
              <a:lnSpc>
                <a:spcPct val="100000"/>
              </a:lnSpc>
              <a:spcBef>
                <a:spcPts val="0"/>
              </a:spcBef>
              <a:spcAft>
                <a:spcPts val="600"/>
              </a:spcAft>
              <a:buClrTx/>
              <a:buSzTx/>
              <a:buFontTx/>
              <a:buNone/>
              <a:tabLst/>
              <a:defRPr/>
            </a:pPr>
            <a:r>
              <a:rPr lang="de-DE" sz="1200" kern="1200" dirty="0">
                <a:solidFill>
                  <a:schemeClr val="tx1"/>
                </a:solidFill>
                <a:effectLst/>
                <a:latin typeface="+mn-lt"/>
                <a:ea typeface="+mn-ea"/>
                <a:cs typeface="+mn-cs"/>
              </a:rPr>
              <a:t>Das </a:t>
            </a:r>
            <a:r>
              <a:rPr lang="de-DE" sz="1200" kern="1200" dirty="0" err="1">
                <a:solidFill>
                  <a:schemeClr val="tx1"/>
                </a:solidFill>
                <a:effectLst/>
                <a:latin typeface="+mn-lt"/>
                <a:ea typeface="+mn-ea"/>
                <a:cs typeface="+mn-cs"/>
              </a:rPr>
              <a:t>BaCuLit</a:t>
            </a:r>
            <a:r>
              <a:rPr lang="de-DE" sz="1200" kern="1200" dirty="0">
                <a:solidFill>
                  <a:schemeClr val="tx1"/>
                </a:solidFill>
                <a:effectLst/>
                <a:latin typeface="+mn-lt"/>
                <a:ea typeface="+mn-ea"/>
                <a:cs typeface="+mn-cs"/>
              </a:rPr>
              <a:t>-Modell der Unterrichtsplanung und seine Grundlagen </a:t>
            </a:r>
            <a:endParaRPr lang="de-ES" sz="1200" kern="1200" dirty="0">
              <a:solidFill>
                <a:schemeClr val="tx1"/>
              </a:solidFill>
              <a:effectLst/>
              <a:latin typeface="+mn-lt"/>
              <a:ea typeface="+mn-ea"/>
              <a:cs typeface="+mn-cs"/>
            </a:endParaRPr>
          </a:p>
          <a:p>
            <a:pPr marL="360363" lvl="2" indent="-342900">
              <a:spcBef>
                <a:spcPts val="0"/>
              </a:spcBef>
              <a:spcAft>
                <a:spcPts val="600"/>
              </a:spcAft>
            </a:pPr>
            <a:r>
              <a:rPr lang="de-DE" sz="2200" dirty="0"/>
              <a:t>Praxis der Unterrichtsplanung mit </a:t>
            </a:r>
            <a:r>
              <a:rPr lang="de-DE" sz="2200" dirty="0" err="1"/>
              <a:t>BaCuLit</a:t>
            </a:r>
            <a:r>
              <a:rPr lang="de-DE" sz="2200" dirty="0"/>
              <a:t>-Prinzipien.</a:t>
            </a:r>
            <a:endParaRPr lang="de-ES" sz="2200"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15</a:t>
            </a:fld>
            <a:endParaRPr lang="en-US" dirty="0"/>
          </a:p>
        </p:txBody>
      </p:sp>
    </p:spTree>
    <p:extLst>
      <p:ext uri="{BB962C8B-B14F-4D97-AF65-F5344CB8AC3E}">
        <p14:creationId xmlns:p14="http://schemas.microsoft.com/office/powerpoint/2010/main" val="2634862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a:lnSpc>
                <a:spcPct val="100000"/>
              </a:lnSpc>
              <a:spcAft>
                <a:spcPts val="600"/>
              </a:spcAft>
            </a:pPr>
            <a:r>
              <a:rPr lang="de-DE" sz="1200" b="1" i="1" kern="1200" dirty="0">
                <a:solidFill>
                  <a:schemeClr val="tx1"/>
                </a:solidFill>
                <a:effectLst/>
                <a:latin typeface="+mn-lt"/>
                <a:ea typeface="+mn-ea"/>
                <a:cs typeface="+mn-cs"/>
              </a:rPr>
              <a:t>Block 1: Grundlagen und wissenschaftliche Erkenntnisse zur Vermittlung von Fachvokabular und Concept Maps </a:t>
            </a:r>
            <a:endParaRPr lang="de-ES" sz="1200" b="1" i="1" kern="1200" dirty="0">
              <a:solidFill>
                <a:schemeClr val="tx1"/>
              </a:solidFill>
              <a:effectLst/>
              <a:latin typeface="+mn-lt"/>
              <a:ea typeface="+mn-ea"/>
              <a:cs typeface="+mn-cs"/>
            </a:endParaRPr>
          </a:p>
          <a:p>
            <a:pPr lvl="0">
              <a:lnSpc>
                <a:spcPct val="100000"/>
              </a:lnSpc>
              <a:spcAft>
                <a:spcPts val="600"/>
              </a:spcAft>
            </a:pPr>
            <a:r>
              <a:rPr lang="de-DE" sz="1200" kern="1200" dirty="0">
                <a:solidFill>
                  <a:schemeClr val="tx1"/>
                </a:solidFill>
                <a:effectLst/>
                <a:latin typeface="+mn-lt"/>
                <a:ea typeface="+mn-ea"/>
                <a:cs typeface="+mn-cs"/>
              </a:rPr>
              <a:t>Begründung für die strukturierte Vermittlung von Fachvokabular als Basis für Lesekompetenz in allen Fächern (u.a. Schema-Theorie)</a:t>
            </a:r>
            <a:endParaRPr lang="de-ES" sz="1200" kern="1200" dirty="0">
              <a:solidFill>
                <a:schemeClr val="tx1"/>
              </a:solidFill>
              <a:effectLst/>
              <a:latin typeface="+mn-lt"/>
              <a:ea typeface="+mn-ea"/>
              <a:cs typeface="+mn-cs"/>
            </a:endParaRPr>
          </a:p>
          <a:p>
            <a:pPr lvl="0">
              <a:lnSpc>
                <a:spcPct val="100000"/>
              </a:lnSpc>
              <a:spcAft>
                <a:spcPts val="600"/>
              </a:spcAft>
            </a:pPr>
            <a:r>
              <a:rPr lang="de-DE" sz="1200" kern="1200" dirty="0">
                <a:solidFill>
                  <a:schemeClr val="tx1"/>
                </a:solidFill>
                <a:effectLst/>
                <a:latin typeface="+mn-lt"/>
                <a:ea typeface="+mn-ea"/>
                <a:cs typeface="+mn-cs"/>
              </a:rPr>
              <a:t>Reflexion über die eigene Unterrichtswahrnehmung</a:t>
            </a:r>
            <a:endParaRPr lang="de-ES" sz="1200" kern="1200" dirty="0">
              <a:solidFill>
                <a:schemeClr val="tx1"/>
              </a:solidFill>
              <a:effectLst/>
              <a:latin typeface="+mn-lt"/>
              <a:ea typeface="+mn-ea"/>
              <a:cs typeface="+mn-cs"/>
            </a:endParaRPr>
          </a:p>
          <a:p>
            <a:pPr lvl="0">
              <a:lnSpc>
                <a:spcPct val="100000"/>
              </a:lnSpc>
              <a:spcAft>
                <a:spcPts val="600"/>
              </a:spcAft>
            </a:pPr>
            <a:r>
              <a:rPr lang="de-DE" sz="1200" kern="1200" dirty="0">
                <a:solidFill>
                  <a:schemeClr val="tx1"/>
                </a:solidFill>
                <a:effectLst/>
                <a:latin typeface="+mn-lt"/>
                <a:ea typeface="+mn-ea"/>
                <a:cs typeface="+mn-cs"/>
              </a:rPr>
              <a:t>Prinzipien aus der Wortschatzforschung als Grundlage von Unterrichtspraxis </a:t>
            </a:r>
            <a:endParaRPr lang="de-ES" sz="1200" kern="1200" dirty="0">
              <a:solidFill>
                <a:schemeClr val="tx1"/>
              </a:solidFill>
              <a:effectLst/>
              <a:latin typeface="+mn-lt"/>
              <a:ea typeface="+mn-ea"/>
              <a:cs typeface="+mn-cs"/>
            </a:endParaRPr>
          </a:p>
          <a:p>
            <a:pPr lvl="0">
              <a:lnSpc>
                <a:spcPct val="100000"/>
              </a:lnSpc>
              <a:spcAft>
                <a:spcPts val="600"/>
              </a:spcAft>
            </a:pPr>
            <a:r>
              <a:rPr lang="de-DE" sz="1200" kern="1200" dirty="0">
                <a:solidFill>
                  <a:schemeClr val="tx1"/>
                </a:solidFill>
                <a:effectLst/>
                <a:latin typeface="+mn-lt"/>
                <a:ea typeface="+mn-ea"/>
                <a:cs typeface="+mn-cs"/>
              </a:rPr>
              <a:t>Vermittlung von Fachvokabular mit Hilfe von Concept Maps.</a:t>
            </a:r>
          </a:p>
          <a:p>
            <a:pPr lvl="0">
              <a:lnSpc>
                <a:spcPct val="100000"/>
              </a:lnSpc>
              <a:spcAft>
                <a:spcPts val="600"/>
              </a:spcAft>
            </a:pPr>
            <a:endParaRPr lang="de-ES" sz="1200" kern="1200" dirty="0">
              <a:solidFill>
                <a:schemeClr val="tx1"/>
              </a:solidFill>
              <a:effectLst/>
              <a:latin typeface="+mn-lt"/>
              <a:ea typeface="+mn-ea"/>
              <a:cs typeface="+mn-cs"/>
            </a:endParaRPr>
          </a:p>
          <a:p>
            <a:pPr>
              <a:lnSpc>
                <a:spcPct val="100000"/>
              </a:lnSpc>
              <a:spcAft>
                <a:spcPts val="600"/>
              </a:spcAft>
            </a:pPr>
            <a:r>
              <a:rPr lang="de-DE" sz="1200" b="1" i="1" kern="1200" dirty="0">
                <a:solidFill>
                  <a:schemeClr val="tx1"/>
                </a:solidFill>
                <a:effectLst/>
                <a:latin typeface="+mn-lt"/>
                <a:ea typeface="+mn-ea"/>
                <a:cs typeface="+mn-cs"/>
              </a:rPr>
              <a:t>Block 2: Bewährte Methoden zur Erarbeitung von Fachvokabular / Concept Maps in der Praxis</a:t>
            </a:r>
            <a:endParaRPr lang="de-ES" sz="1200" b="1" i="1" kern="1200" dirty="0">
              <a:solidFill>
                <a:schemeClr val="tx1"/>
              </a:solidFill>
              <a:effectLst/>
              <a:latin typeface="+mn-lt"/>
              <a:ea typeface="+mn-ea"/>
              <a:cs typeface="+mn-cs"/>
            </a:endParaRPr>
          </a:p>
          <a:p>
            <a:pPr lvl="0">
              <a:lnSpc>
                <a:spcPct val="100000"/>
              </a:lnSpc>
              <a:spcAft>
                <a:spcPts val="600"/>
              </a:spcAft>
            </a:pPr>
            <a:r>
              <a:rPr lang="de-DE" sz="1200" kern="1200" dirty="0">
                <a:solidFill>
                  <a:schemeClr val="tx1"/>
                </a:solidFill>
                <a:effectLst/>
                <a:latin typeface="+mn-lt"/>
                <a:ea typeface="+mn-ea"/>
                <a:cs typeface="+mn-cs"/>
              </a:rPr>
              <a:t>Kennenlernen verschiedener Methoden zur praktischen Anwendung im Unterricht, speziell Concept Maps </a:t>
            </a:r>
            <a:endParaRPr lang="de-ES" sz="1200" kern="1200" dirty="0">
              <a:solidFill>
                <a:schemeClr val="tx1"/>
              </a:solidFill>
              <a:effectLst/>
              <a:latin typeface="+mn-lt"/>
              <a:ea typeface="+mn-ea"/>
              <a:cs typeface="+mn-cs"/>
            </a:endParaRPr>
          </a:p>
          <a:p>
            <a:pPr lvl="0">
              <a:lnSpc>
                <a:spcPct val="100000"/>
              </a:lnSpc>
              <a:spcAft>
                <a:spcPts val="600"/>
              </a:spcAft>
            </a:pPr>
            <a:r>
              <a:rPr lang="de-DE" sz="1200" kern="1200" dirty="0">
                <a:solidFill>
                  <a:schemeClr val="tx1"/>
                </a:solidFill>
                <a:effectLst/>
                <a:latin typeface="+mn-lt"/>
                <a:ea typeface="+mn-ea"/>
                <a:cs typeface="+mn-cs"/>
              </a:rPr>
              <a:t>Entwicklung </a:t>
            </a:r>
            <a:r>
              <a:rPr lang="de-DE" sz="1200" kern="1200" dirty="0" err="1">
                <a:solidFill>
                  <a:schemeClr val="tx1"/>
                </a:solidFill>
                <a:effectLst/>
                <a:latin typeface="+mn-lt"/>
                <a:ea typeface="+mn-ea"/>
                <a:cs typeface="+mn-cs"/>
              </a:rPr>
              <a:t>lernerfreundlicher</a:t>
            </a:r>
            <a:r>
              <a:rPr lang="de-DE" sz="1200" kern="1200" dirty="0">
                <a:solidFill>
                  <a:schemeClr val="tx1"/>
                </a:solidFill>
                <a:effectLst/>
                <a:latin typeface="+mn-lt"/>
                <a:ea typeface="+mn-ea"/>
                <a:cs typeface="+mn-cs"/>
              </a:rPr>
              <a:t> Definitionen </a:t>
            </a:r>
            <a:endParaRPr lang="de-ES" sz="1200" kern="1200" dirty="0">
              <a:solidFill>
                <a:schemeClr val="tx1"/>
              </a:solidFill>
              <a:effectLst/>
              <a:latin typeface="+mn-lt"/>
              <a:ea typeface="+mn-ea"/>
              <a:cs typeface="+mn-cs"/>
            </a:endParaRPr>
          </a:p>
          <a:p>
            <a:pPr>
              <a:lnSpc>
                <a:spcPct val="100000"/>
              </a:lnSpc>
              <a:spcAft>
                <a:spcPts val="600"/>
              </a:spcAft>
            </a:pPr>
            <a:r>
              <a:rPr lang="de-DE" sz="1200" kern="1200" dirty="0">
                <a:solidFill>
                  <a:schemeClr val="tx1"/>
                </a:solidFill>
                <a:effectLst/>
                <a:latin typeface="+mn-lt"/>
                <a:ea typeface="+mn-ea"/>
                <a:cs typeface="+mn-cs"/>
              </a:rPr>
              <a:t>Unterstützung bei der Erhöhung des Verständnisses für grundlegende Wortbedeutungen</a:t>
            </a:r>
            <a:r>
              <a:rPr lang="de-ES" sz="1200" kern="1200" dirty="0">
                <a:solidFill>
                  <a:schemeClr val="tx1"/>
                </a:solidFill>
                <a:effectLst/>
                <a:latin typeface="+mn-lt"/>
                <a:ea typeface="+mn-ea"/>
                <a:cs typeface="+mn-cs"/>
              </a:rPr>
              <a:t>.</a:t>
            </a:r>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16</a:t>
            </a:fld>
            <a:endParaRPr lang="en-US" dirty="0"/>
          </a:p>
        </p:txBody>
      </p:sp>
    </p:spTree>
    <p:extLst>
      <p:ext uri="{BB962C8B-B14F-4D97-AF65-F5344CB8AC3E}">
        <p14:creationId xmlns:p14="http://schemas.microsoft.com/office/powerpoint/2010/main" val="344854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r>
              <a:rPr lang="de-DE" sz="1200" b="1" i="1" kern="1200" dirty="0">
                <a:solidFill>
                  <a:schemeClr val="tx1"/>
                </a:solidFill>
                <a:effectLst/>
                <a:latin typeface="+mn-lt"/>
                <a:ea typeface="+mn-ea"/>
                <a:cs typeface="+mn-cs"/>
              </a:rPr>
              <a:t>Block 1: Lernziel Textkompetenz </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Textkompetenz</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Sprachliche Register im Unterricht: Bildungs-, Fach- und Berufssprache</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2: Texte analysieren und produzieren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Kontinuierliche Texte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Nicht kontinuierliche Texte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Multiple Texte aus dem Internet </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3: Textkompetenz fördern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Sprachliche Anforderungen ermitteln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Sprachliche Ziele formulieren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Sprachliche Hilfen bereitstellen.</a:t>
            </a:r>
            <a:endParaRPr lang="de-ES"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17</a:t>
            </a:fld>
            <a:endParaRPr lang="en-US" dirty="0"/>
          </a:p>
        </p:txBody>
      </p:sp>
    </p:spTree>
    <p:extLst>
      <p:ext uri="{BB962C8B-B14F-4D97-AF65-F5344CB8AC3E}">
        <p14:creationId xmlns:p14="http://schemas.microsoft.com/office/powerpoint/2010/main" val="1130822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r>
              <a:rPr lang="de-DE" sz="1200" b="1" i="1" kern="1200" dirty="0">
                <a:solidFill>
                  <a:schemeClr val="tx1"/>
                </a:solidFill>
                <a:effectLst/>
                <a:latin typeface="+mn-lt"/>
                <a:ea typeface="+mn-ea"/>
                <a:cs typeface="+mn-cs"/>
              </a:rPr>
              <a:t>Block 1: Grundlagen: Kognitive und metakognitive Lesestrategien und ihre Bedeutung für fachliches Lernen </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Lesestrategien im Kontext selbstständigen Lernens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Kognitive und metakognitive Lesestrategien als „mentale Werkzeuge“ für das Textverstehen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Lernen am Modell „guter“ Leserinnen und Leser.</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2: Ein Erfolgsmodell der Strategievermittlung: die „Meisterlehre im Lesen“ </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Die „Meisterlehre im Lesen“- Was zeichnet sie aus?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a:t>
            </a:r>
            <a:r>
              <a:rPr lang="de-DE" sz="1200" kern="1200" dirty="0" err="1">
                <a:solidFill>
                  <a:schemeClr val="tx1"/>
                </a:solidFill>
                <a:effectLst/>
                <a:latin typeface="+mn-lt"/>
                <a:ea typeface="+mn-ea"/>
                <a:cs typeface="+mn-cs"/>
              </a:rPr>
              <a:t>Scaffolding</a:t>
            </a:r>
            <a:r>
              <a:rPr lang="de-DE" sz="1200" kern="1200" dirty="0">
                <a:solidFill>
                  <a:schemeClr val="tx1"/>
                </a:solidFill>
                <a:effectLst/>
                <a:latin typeface="+mn-lt"/>
                <a:ea typeface="+mn-ea"/>
                <a:cs typeface="+mn-cs"/>
              </a:rPr>
              <a:t> und lautes Denken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Übungen: Vom lauten Denken zum inneren Dialog mit dem Text </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3: Lesestrategien in der Unterrichts- und Fortbildungspraxis – Beispiel Reziprokes Lehren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Was ist „Reziprokes Lehren“?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Reziprokes Lehren  im Unterricht: Ablaufplan und Praxistipps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Reziprokes Lehren in der Lehrerfortbildung: Training des Strategiesets. </a:t>
            </a:r>
            <a:endParaRPr lang="de-ES"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 </a:t>
            </a:r>
            <a:endParaRPr lang="de-ES"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18</a:t>
            </a:fld>
            <a:endParaRPr lang="en-US" dirty="0"/>
          </a:p>
        </p:txBody>
      </p:sp>
    </p:spTree>
    <p:extLst>
      <p:ext uri="{BB962C8B-B14F-4D97-AF65-F5344CB8AC3E}">
        <p14:creationId xmlns:p14="http://schemas.microsoft.com/office/powerpoint/2010/main" val="2221961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ES" sz="2200" dirty="0"/>
          </a:p>
          <a:p>
            <a:r>
              <a:rPr lang="de-DE" sz="1200" b="1" i="1" kern="1200" dirty="0">
                <a:solidFill>
                  <a:schemeClr val="tx1"/>
                </a:solidFill>
                <a:effectLst/>
                <a:latin typeface="+mn-lt"/>
                <a:ea typeface="+mn-ea"/>
                <a:cs typeface="+mn-cs"/>
              </a:rPr>
              <a:t>Block 1: Grundlagen des Schreibens</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Zusammenhang zwischen Lese- und Schreibaktivitäten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Phasen des Schreibprozesses</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Schreibprozessmodell von Hayes.</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2: Schreistrategien kennenlernen und vermitteln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Kompetentes Schreiben fördert den Lernzuwachs in allen Fächern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Schreiben: Analog oder Digital?</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Schreibstrategien nach Phasen.</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3: Szenario-basiertes Schreiben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Definition Szenario</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Beispiel eines Szenarios</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Aufbau eines Szenarios</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Entwicklung eines </a:t>
            </a:r>
            <a:r>
              <a:rPr lang="de-DE" sz="1200" kern="1200" dirty="0" err="1">
                <a:solidFill>
                  <a:schemeClr val="tx1"/>
                </a:solidFill>
                <a:effectLst/>
                <a:latin typeface="+mn-lt"/>
                <a:ea typeface="+mn-ea"/>
                <a:cs typeface="+mn-cs"/>
              </a:rPr>
              <a:t>Szenariokonzeptes</a:t>
            </a:r>
            <a:r>
              <a:rPr lang="de-DE" sz="1200" kern="1200" dirty="0">
                <a:solidFill>
                  <a:schemeClr val="tx1"/>
                </a:solidFill>
                <a:effectLst/>
                <a:latin typeface="+mn-lt"/>
                <a:ea typeface="+mn-ea"/>
                <a:cs typeface="+mn-cs"/>
              </a:rPr>
              <a:t>.</a:t>
            </a:r>
            <a:endParaRPr lang="de-ES"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19</a:t>
            </a:fld>
            <a:endParaRPr lang="en-US" dirty="0"/>
          </a:p>
        </p:txBody>
      </p:sp>
    </p:spTree>
    <p:extLst>
      <p:ext uri="{BB962C8B-B14F-4D97-AF65-F5344CB8AC3E}">
        <p14:creationId xmlns:p14="http://schemas.microsoft.com/office/powerpoint/2010/main" val="3082487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ES" sz="2200" dirty="0"/>
          </a:p>
          <a:p>
            <a:r>
              <a:rPr lang="de-DE" sz="1200" b="1" i="1" kern="1200" dirty="0">
                <a:solidFill>
                  <a:schemeClr val="tx1"/>
                </a:solidFill>
                <a:effectLst/>
                <a:latin typeface="+mn-lt"/>
                <a:ea typeface="+mn-ea"/>
                <a:cs typeface="+mn-cs"/>
              </a:rPr>
              <a:t>Block 1: Vermittlung basaler Lesefähigkeiten / Training von Leseflüssigkeit durch Lautleseverfahren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Zusammenhang zwischen Leseflüssigkeit und Textverständnis</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Wissenschaftliche Grundlagen für ein Leseflüssigkeits-Training</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Vorstellung von Lautlese-Tandems und Lesen durch Hören.</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2: Fachwortschatz für mehrsprachige Lernende unterrichten und Concept Maps für diese Zielgruppe</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Bedeutung des Wortschatzunterrichts für den Fachunterricht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Entwicklung schülerfreundlicher Erklärungen für mehrsprachige Lernende</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Methode Concept </a:t>
            </a:r>
            <a:r>
              <a:rPr lang="de-DE" sz="1200" kern="1200" dirty="0" err="1">
                <a:solidFill>
                  <a:schemeClr val="tx1"/>
                </a:solidFill>
                <a:effectLst/>
                <a:latin typeface="+mn-lt"/>
                <a:ea typeface="+mn-ea"/>
                <a:cs typeface="+mn-cs"/>
              </a:rPr>
              <a:t>Map</a:t>
            </a:r>
            <a:r>
              <a:rPr lang="de-DE" sz="1200" kern="1200" dirty="0">
                <a:solidFill>
                  <a:schemeClr val="tx1"/>
                </a:solidFill>
                <a:effectLst/>
                <a:latin typeface="+mn-lt"/>
                <a:ea typeface="+mn-ea"/>
                <a:cs typeface="+mn-cs"/>
              </a:rPr>
              <a:t> als Mittel zur sprachlichen Förderung der Lernenden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Methode ABC-</a:t>
            </a:r>
            <a:r>
              <a:rPr lang="de-DE" sz="1200" kern="1200" dirty="0" err="1">
                <a:solidFill>
                  <a:schemeClr val="tx1"/>
                </a:solidFill>
                <a:effectLst/>
                <a:latin typeface="+mn-lt"/>
                <a:ea typeface="+mn-ea"/>
                <a:cs typeface="+mn-cs"/>
              </a:rPr>
              <a:t>Darium</a:t>
            </a:r>
            <a:r>
              <a:rPr lang="de-DE" sz="1200" kern="1200" dirty="0">
                <a:solidFill>
                  <a:schemeClr val="tx1"/>
                </a:solidFill>
                <a:effectLst/>
                <a:latin typeface="+mn-lt"/>
                <a:ea typeface="+mn-ea"/>
                <a:cs typeface="+mn-cs"/>
              </a:rPr>
              <a:t> zur Wortschatzarbeit beim Umgang mit Texten.</a:t>
            </a:r>
            <a:endParaRPr lang="de-ES"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 </a:t>
            </a:r>
            <a:endParaRPr lang="de-ES" sz="1200" kern="1200" dirty="0">
              <a:solidFill>
                <a:schemeClr val="tx1"/>
              </a:solidFill>
              <a:effectLst/>
              <a:latin typeface="+mn-lt"/>
              <a:ea typeface="+mn-ea"/>
              <a:cs typeface="+mn-cs"/>
            </a:endParaRPr>
          </a:p>
          <a:p>
            <a:pPr lvl="0"/>
            <a:endParaRPr lang="de-ES" sz="1200" dirty="0"/>
          </a:p>
        </p:txBody>
      </p:sp>
      <p:sp>
        <p:nvSpPr>
          <p:cNvPr id="4" name="Foliennummernplatzhalter 3"/>
          <p:cNvSpPr>
            <a:spLocks noGrp="1"/>
          </p:cNvSpPr>
          <p:nvPr>
            <p:ph type="sldNum" sz="quarter" idx="5"/>
          </p:nvPr>
        </p:nvSpPr>
        <p:spPr/>
        <p:txBody>
          <a:bodyPr/>
          <a:lstStyle/>
          <a:p>
            <a:fld id="{F1331116-AC31-4588-BB05-E7350721AD54}" type="slidenum">
              <a:rPr lang="en-US" smtClean="0"/>
              <a:t>20</a:t>
            </a:fld>
            <a:endParaRPr lang="en-US" dirty="0"/>
          </a:p>
        </p:txBody>
      </p:sp>
    </p:spTree>
    <p:extLst>
      <p:ext uri="{BB962C8B-B14F-4D97-AF65-F5344CB8AC3E}">
        <p14:creationId xmlns:p14="http://schemas.microsoft.com/office/powerpoint/2010/main" val="1155424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ES" sz="2200" dirty="0"/>
          </a:p>
          <a:p>
            <a:r>
              <a:rPr lang="de-DE" sz="1200" b="1" i="1" kern="1200" dirty="0">
                <a:solidFill>
                  <a:schemeClr val="tx1"/>
                </a:solidFill>
                <a:effectLst/>
                <a:latin typeface="+mn-lt"/>
                <a:ea typeface="+mn-ea"/>
                <a:cs typeface="+mn-cs"/>
              </a:rPr>
              <a:t>Block 1: Grundlagen und Modelle einer ganzheitlichen und systematischen Leseförderung in der Schule</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Das didaktische Mehrebenenmodell der Lesekompetenz</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Das Erwartungs-Wert-Modell der Lesemotivation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Grundlagen einer gender-sensiblen Leseförderung.</a:t>
            </a:r>
          </a:p>
          <a:p>
            <a:pPr lvl="0"/>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2: Wie lässt sich die Lesemotivation und das Leser-Selbstkonzept von Lernenden fördern?</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Verfahren der Leseanimation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Vielleseverfahren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	Lesekulturelle Fähigkeiten und eigenständiges Lesen fördern.</a:t>
            </a:r>
            <a:endParaRPr lang="de-ES" sz="1200" kern="1200" dirty="0">
              <a:solidFill>
                <a:schemeClr val="tx1"/>
              </a:solidFill>
              <a:effectLst/>
              <a:latin typeface="+mn-lt"/>
              <a:ea typeface="+mn-ea"/>
              <a:cs typeface="+mn-cs"/>
            </a:endParaRPr>
          </a:p>
          <a:p>
            <a:endParaRPr lang="de-ES" sz="2200"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21</a:t>
            </a:fld>
            <a:endParaRPr lang="en-US" dirty="0"/>
          </a:p>
        </p:txBody>
      </p:sp>
    </p:spTree>
    <p:extLst>
      <p:ext uri="{BB962C8B-B14F-4D97-AF65-F5344CB8AC3E}">
        <p14:creationId xmlns:p14="http://schemas.microsoft.com/office/powerpoint/2010/main" val="2991087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ES" sz="2200" dirty="0"/>
          </a:p>
          <a:p>
            <a:r>
              <a:rPr lang="de-DE" sz="1200" b="1" i="1" kern="1200" dirty="0">
                <a:solidFill>
                  <a:schemeClr val="tx1"/>
                </a:solidFill>
                <a:effectLst/>
                <a:latin typeface="+mn-lt"/>
                <a:ea typeface="+mn-ea"/>
                <a:cs typeface="+mn-cs"/>
              </a:rPr>
              <a:t>Block 1: Drittes </a:t>
            </a:r>
            <a:r>
              <a:rPr lang="de-DE" sz="1200" b="1" i="1" kern="1200" dirty="0" err="1">
                <a:solidFill>
                  <a:schemeClr val="tx1"/>
                </a:solidFill>
                <a:effectLst/>
                <a:latin typeface="+mn-lt"/>
                <a:ea typeface="+mn-ea"/>
                <a:cs typeface="+mn-cs"/>
              </a:rPr>
              <a:t>BaCuLit</a:t>
            </a:r>
            <a:r>
              <a:rPr lang="de-DE" sz="1200" b="1" i="1" kern="1200" dirty="0">
                <a:solidFill>
                  <a:schemeClr val="tx1"/>
                </a:solidFill>
                <a:effectLst/>
                <a:latin typeface="+mn-lt"/>
                <a:ea typeface="+mn-ea"/>
                <a:cs typeface="+mn-cs"/>
              </a:rPr>
              <a:t>-Kernkonzept: Lernstandserhebungen (formatives Assessment) als Startpunkt für Unterrichtsentwicklung</a:t>
            </a:r>
            <a:endParaRPr lang="de-ES" sz="1200" b="1" i="1" kern="1200" dirty="0">
              <a:solidFill>
                <a:schemeClr val="tx1"/>
              </a:solidFill>
              <a:effectLst/>
              <a:latin typeface="+mn-lt"/>
              <a:ea typeface="+mn-ea"/>
              <a:cs typeface="+mn-cs"/>
            </a:endParaRPr>
          </a:p>
          <a:p>
            <a:pPr lvl="0"/>
            <a:r>
              <a:rPr lang="de-DE" sz="1200" kern="1200" dirty="0" err="1">
                <a:solidFill>
                  <a:schemeClr val="tx1"/>
                </a:solidFill>
                <a:effectLst/>
                <a:latin typeface="+mn-lt"/>
                <a:ea typeface="+mn-ea"/>
                <a:cs typeface="+mn-cs"/>
              </a:rPr>
              <a:t>Lernstandsdiagnostik</a:t>
            </a:r>
            <a:r>
              <a:rPr lang="de-DE" sz="1200" kern="1200" dirty="0">
                <a:solidFill>
                  <a:schemeClr val="tx1"/>
                </a:solidFill>
                <a:effectLst/>
                <a:latin typeface="+mn-lt"/>
                <a:ea typeface="+mn-ea"/>
                <a:cs typeface="+mn-cs"/>
              </a:rPr>
              <a:t> und Leistungsbewertung im Unterricht</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Unterschiede zwischen summativen und formativen Assessments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Diagnosekompetenz von Lehrkräften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Diagnostische Verfahren am Beispiel ‚Lesekompetenzen‘  </a:t>
            </a:r>
            <a:endParaRPr lang="de-ES" sz="1200" kern="1200" dirty="0">
              <a:solidFill>
                <a:schemeClr val="tx1"/>
              </a:solidFill>
              <a:effectLst/>
              <a:latin typeface="+mn-lt"/>
              <a:ea typeface="+mn-ea"/>
              <a:cs typeface="+mn-cs"/>
            </a:endParaRPr>
          </a:p>
          <a:p>
            <a:pPr lvl="0"/>
            <a:endParaRPr lang="de-DE" sz="1200" b="1" i="1" kern="1200" dirty="0">
              <a:solidFill>
                <a:schemeClr val="tx1"/>
              </a:solidFill>
              <a:effectLst/>
              <a:latin typeface="+mn-lt"/>
              <a:ea typeface="+mn-ea"/>
              <a:cs typeface="+mn-cs"/>
            </a:endParaRPr>
          </a:p>
          <a:p>
            <a:pPr lvl="0"/>
            <a:r>
              <a:rPr lang="de-DE" sz="1200" b="1" i="1" kern="1200" dirty="0">
                <a:solidFill>
                  <a:schemeClr val="tx1"/>
                </a:solidFill>
                <a:effectLst/>
                <a:latin typeface="+mn-lt"/>
                <a:ea typeface="+mn-ea"/>
                <a:cs typeface="+mn-cs"/>
              </a:rPr>
              <a:t>Block 2: Diagnostik der subjektiven und sozialen Dimensionen von Lesekompetenz </a:t>
            </a:r>
            <a:endParaRPr lang="de-ES" sz="1200" b="1" i="1"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Fragebögen und Selbsteinschätzungsbögen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Leitfaden-Interviews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Leseautobiografien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Beobachtungsbögen und Ratingskalen</a:t>
            </a:r>
            <a:endParaRPr lang="de-ES"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 </a:t>
            </a:r>
            <a:endParaRPr lang="de-ES" sz="1200" kern="1200" dirty="0">
              <a:solidFill>
                <a:schemeClr val="tx1"/>
              </a:solidFill>
              <a:effectLst/>
              <a:latin typeface="+mn-lt"/>
              <a:ea typeface="+mn-ea"/>
              <a:cs typeface="+mn-cs"/>
            </a:endParaRPr>
          </a:p>
          <a:p>
            <a:r>
              <a:rPr lang="de-DE" sz="1200" b="1" i="1" kern="1200" dirty="0">
                <a:solidFill>
                  <a:schemeClr val="tx1"/>
                </a:solidFill>
                <a:effectLst/>
                <a:latin typeface="+mn-lt"/>
                <a:ea typeface="+mn-ea"/>
                <a:cs typeface="+mn-cs"/>
              </a:rPr>
              <a:t>Block 3:</a:t>
            </a:r>
            <a:r>
              <a:rPr lang="de-DE" sz="1200" i="1" kern="1200" dirty="0">
                <a:solidFill>
                  <a:schemeClr val="tx1"/>
                </a:solidFill>
                <a:effectLst/>
                <a:latin typeface="+mn-lt"/>
                <a:ea typeface="+mn-ea"/>
                <a:cs typeface="+mn-cs"/>
              </a:rPr>
              <a:t> </a:t>
            </a:r>
            <a:r>
              <a:rPr lang="de-DE" sz="1200" b="1" i="1" kern="1200" dirty="0">
                <a:solidFill>
                  <a:schemeClr val="tx1"/>
                </a:solidFill>
                <a:effectLst/>
                <a:latin typeface="+mn-lt"/>
                <a:ea typeface="+mn-ea"/>
                <a:cs typeface="+mn-cs"/>
              </a:rPr>
              <a:t>Lese- und Schreibförderung als Schulprogramm – Schulentwicklung mit </a:t>
            </a:r>
            <a:r>
              <a:rPr lang="de-DE" sz="1200" b="1" i="1" kern="1200" dirty="0" err="1">
                <a:solidFill>
                  <a:schemeClr val="tx1"/>
                </a:solidFill>
                <a:effectLst/>
                <a:latin typeface="+mn-lt"/>
                <a:ea typeface="+mn-ea"/>
                <a:cs typeface="+mn-cs"/>
              </a:rPr>
              <a:t>BaCuLit</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Was ist Schulentwicklung, Teil 1: Grundlagen und Bestandsaufnahme: Wo steht unsere Schule?</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Die Trias von Organisations-, Personal- und Unterrichtsentwicklung</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Was ist Schulentwicklung, Teil 2: Ziele formulieren, Prioritäten definieren, Prozess organisieren </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Veränderungen implementieren und überprüfen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Ein Schulkonzept zur Lese- und Schreibförderung erarbeiten</a:t>
            </a:r>
            <a:endParaRPr lang="de-ES"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Auswertung, Rückschau und Abschluss.</a:t>
            </a:r>
            <a:endParaRPr lang="de-ES"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 </a:t>
            </a:r>
            <a:endParaRPr lang="de-ES" sz="1200" kern="1200" dirty="0">
              <a:solidFill>
                <a:schemeClr val="tx1"/>
              </a:solidFill>
              <a:effectLst/>
              <a:latin typeface="+mn-lt"/>
              <a:ea typeface="+mn-ea"/>
              <a:cs typeface="+mn-cs"/>
            </a:endParaRPr>
          </a:p>
          <a:p>
            <a:pPr marL="0" indent="0">
              <a:spcBef>
                <a:spcPts val="0"/>
              </a:spcBef>
              <a:spcAft>
                <a:spcPts val="600"/>
              </a:spcAft>
              <a:buNone/>
            </a:pPr>
            <a:endParaRPr lang="de-DE" sz="1200" b="1" i="1" dirty="0"/>
          </a:p>
          <a:p>
            <a:pPr marL="0" indent="0">
              <a:spcBef>
                <a:spcPts val="0"/>
              </a:spcBef>
              <a:spcAft>
                <a:spcPts val="600"/>
              </a:spcAft>
              <a:buNone/>
            </a:pPr>
            <a:endParaRPr lang="de-DE" sz="1200" b="1" i="1" dirty="0"/>
          </a:p>
          <a:p>
            <a:pPr marL="0" indent="0">
              <a:spcBef>
                <a:spcPts val="0"/>
              </a:spcBef>
              <a:spcAft>
                <a:spcPts val="600"/>
              </a:spcAft>
              <a:buNone/>
            </a:pPr>
            <a:endParaRPr lang="de-DE" sz="1200" b="1" i="1" dirty="0"/>
          </a:p>
          <a:p>
            <a:pPr marL="0" indent="0">
              <a:spcBef>
                <a:spcPts val="0"/>
              </a:spcBef>
              <a:spcAft>
                <a:spcPts val="600"/>
              </a:spcAft>
              <a:buNone/>
            </a:pPr>
            <a:endParaRPr lang="de-DE" sz="1200" b="1" i="1" dirty="0"/>
          </a:p>
          <a:p>
            <a:pPr marL="0" indent="0">
              <a:spcBef>
                <a:spcPts val="0"/>
              </a:spcBef>
              <a:spcAft>
                <a:spcPts val="600"/>
              </a:spcAft>
              <a:buNone/>
            </a:pPr>
            <a:endParaRPr lang="de-DE" sz="1200" b="1" i="1" dirty="0"/>
          </a:p>
          <a:p>
            <a:pPr marL="0" indent="0">
              <a:spcBef>
                <a:spcPts val="0"/>
              </a:spcBef>
              <a:spcAft>
                <a:spcPts val="600"/>
              </a:spcAft>
              <a:buNone/>
            </a:pPr>
            <a:r>
              <a:rPr lang="de-DE" sz="1200" b="1" i="1" dirty="0"/>
              <a:t>Block 1: Drittes </a:t>
            </a:r>
            <a:r>
              <a:rPr lang="de-DE" sz="1200" b="1" i="1" dirty="0" err="1"/>
              <a:t>BaCuLit</a:t>
            </a:r>
            <a:r>
              <a:rPr lang="de-DE" sz="1200" b="1" i="1" dirty="0"/>
              <a:t>-Kernkonzept: Formative Lernstandserhebungen</a:t>
            </a:r>
          </a:p>
          <a:p>
            <a:pPr lvl="0">
              <a:spcBef>
                <a:spcPts val="0"/>
              </a:spcBef>
              <a:spcAft>
                <a:spcPts val="600"/>
              </a:spcAft>
            </a:pPr>
            <a:r>
              <a:rPr lang="de-DE" sz="1200" dirty="0" err="1"/>
              <a:t>Lernstandsdiagnostik</a:t>
            </a:r>
            <a:r>
              <a:rPr lang="de-DE" sz="1200" dirty="0"/>
              <a:t> und Leistungsbewertung im Unterricht</a:t>
            </a:r>
            <a:endParaRPr lang="de-ES" sz="1200" dirty="0"/>
          </a:p>
          <a:p>
            <a:pPr>
              <a:spcBef>
                <a:spcPts val="0"/>
              </a:spcBef>
              <a:spcAft>
                <a:spcPts val="600"/>
              </a:spcAft>
            </a:pPr>
            <a:r>
              <a:rPr lang="de-DE" sz="1200" dirty="0"/>
              <a:t>Unterschiede zwischen summativen und formativen Assessments </a:t>
            </a:r>
            <a:endParaRPr lang="de-ES" sz="1200" dirty="0"/>
          </a:p>
          <a:p>
            <a:pPr>
              <a:spcBef>
                <a:spcPts val="0"/>
              </a:spcBef>
              <a:spcAft>
                <a:spcPts val="600"/>
              </a:spcAft>
            </a:pPr>
            <a:r>
              <a:rPr lang="de-DE" sz="1200" dirty="0"/>
              <a:t>Diagnostische Verfahren am Beispiel „Lesekompetenzen“  </a:t>
            </a:r>
          </a:p>
          <a:p>
            <a:pPr>
              <a:spcBef>
                <a:spcPts val="0"/>
              </a:spcBef>
              <a:spcAft>
                <a:spcPts val="600"/>
              </a:spcAft>
            </a:pPr>
            <a:endParaRPr lang="de-DE" sz="1200" dirty="0"/>
          </a:p>
          <a:p>
            <a:pPr marL="0" lvl="0" indent="0">
              <a:spcBef>
                <a:spcPts val="0"/>
              </a:spcBef>
              <a:spcAft>
                <a:spcPts val="600"/>
              </a:spcAft>
              <a:buNone/>
            </a:pPr>
            <a:r>
              <a:rPr lang="de-DE" sz="1200" b="1" i="1" dirty="0"/>
              <a:t>Block 2:</a:t>
            </a:r>
            <a:r>
              <a:rPr lang="de-DE" sz="1200" i="1" dirty="0"/>
              <a:t> </a:t>
            </a:r>
            <a:r>
              <a:rPr lang="de-DE" sz="1200" b="1" i="1" dirty="0"/>
              <a:t>Diagnostik der subjektiven und sozialen Dimensionen von Lesekompetenz</a:t>
            </a:r>
            <a:endParaRPr lang="de-ES" sz="1200" i="1" dirty="0"/>
          </a:p>
          <a:p>
            <a:pPr lvl="0">
              <a:spcBef>
                <a:spcPts val="0"/>
              </a:spcBef>
              <a:spcAft>
                <a:spcPts val="600"/>
              </a:spcAft>
            </a:pPr>
            <a:r>
              <a:rPr lang="de-DE" sz="1200" dirty="0"/>
              <a:t>Fragebögen und Selbsteinschätzungsbögen</a:t>
            </a:r>
            <a:endParaRPr lang="de-ES" sz="1200" dirty="0"/>
          </a:p>
          <a:p>
            <a:pPr lvl="0">
              <a:spcBef>
                <a:spcPts val="0"/>
              </a:spcBef>
              <a:spcAft>
                <a:spcPts val="600"/>
              </a:spcAft>
            </a:pPr>
            <a:r>
              <a:rPr lang="de-DE" sz="1200" dirty="0"/>
              <a:t>Leitfaden-Interviews</a:t>
            </a:r>
            <a:r>
              <a:rPr lang="de-ES" sz="1200" dirty="0"/>
              <a:t>, </a:t>
            </a:r>
            <a:r>
              <a:rPr lang="de-DE" sz="1200" dirty="0"/>
              <a:t>Leseautobiografien, Beobachtungsbögen</a:t>
            </a:r>
          </a:p>
          <a:p>
            <a:pPr lvl="0">
              <a:spcBef>
                <a:spcPts val="0"/>
              </a:spcBef>
              <a:spcAft>
                <a:spcPts val="600"/>
              </a:spcAft>
            </a:pPr>
            <a:endParaRPr lang="de-DE" sz="1200" dirty="0"/>
          </a:p>
          <a:p>
            <a:pPr marL="0" lvl="0" indent="0">
              <a:spcBef>
                <a:spcPts val="0"/>
              </a:spcBef>
              <a:spcAft>
                <a:spcPts val="600"/>
              </a:spcAft>
              <a:buNone/>
            </a:pPr>
            <a:r>
              <a:rPr lang="de-DE" sz="1200" b="1" i="1" dirty="0"/>
              <a:t>Block 3:</a:t>
            </a:r>
            <a:r>
              <a:rPr lang="de-DE" sz="1200" i="1" dirty="0"/>
              <a:t> </a:t>
            </a:r>
            <a:r>
              <a:rPr lang="de-DE" sz="1200" b="1" i="1" dirty="0"/>
              <a:t>Lese- und Schreibförderung als Schulprogramm</a:t>
            </a:r>
            <a:r>
              <a:rPr lang="de-DE" sz="1200" i="1" dirty="0"/>
              <a:t> </a:t>
            </a:r>
            <a:endParaRPr lang="de-ES" sz="1200" i="1" dirty="0"/>
          </a:p>
          <a:p>
            <a:pPr lvl="0">
              <a:spcBef>
                <a:spcPts val="0"/>
              </a:spcBef>
              <a:spcAft>
                <a:spcPts val="600"/>
              </a:spcAft>
            </a:pPr>
            <a:r>
              <a:rPr lang="de-DE" sz="1200" dirty="0"/>
              <a:t>Was ist Schulentwicklung? Grundlagen und Bestandsaufnahme: Wo steht unsere Schule?</a:t>
            </a:r>
            <a:endParaRPr lang="de-ES" sz="1200" dirty="0"/>
          </a:p>
          <a:p>
            <a:pPr>
              <a:spcBef>
                <a:spcPts val="0"/>
              </a:spcBef>
              <a:spcAft>
                <a:spcPts val="600"/>
              </a:spcAft>
            </a:pPr>
            <a:r>
              <a:rPr lang="de-DE" sz="1200" dirty="0"/>
              <a:t>Ziele und Prioritäten definieren, Prozess organisieren, ein gemeinsames Konzept erarbeiten </a:t>
            </a:r>
          </a:p>
          <a:p>
            <a:pPr>
              <a:spcBef>
                <a:spcPts val="0"/>
              </a:spcBef>
              <a:spcAft>
                <a:spcPts val="600"/>
              </a:spcAft>
            </a:pPr>
            <a:r>
              <a:rPr lang="de-DE" sz="1200" dirty="0"/>
              <a:t>Auswertung, Rückschau und Abschluss.</a:t>
            </a:r>
            <a:endParaRPr lang="de-ES" sz="1200"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22</a:t>
            </a:fld>
            <a:endParaRPr lang="en-US" dirty="0"/>
          </a:p>
        </p:txBody>
      </p:sp>
    </p:spTree>
    <p:extLst>
      <p:ext uri="{BB962C8B-B14F-4D97-AF65-F5344CB8AC3E}">
        <p14:creationId xmlns:p14="http://schemas.microsoft.com/office/powerpoint/2010/main" val="147361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F1331116-AC31-4588-BB05-E7350721AD54}" type="slidenum">
              <a:rPr lang="en-US" smtClean="0"/>
              <a:t>24</a:t>
            </a:fld>
            <a:endParaRPr lang="en-US" dirty="0"/>
          </a:p>
        </p:txBody>
      </p:sp>
    </p:spTree>
    <p:extLst>
      <p:ext uri="{BB962C8B-B14F-4D97-AF65-F5344CB8AC3E}">
        <p14:creationId xmlns:p14="http://schemas.microsoft.com/office/powerpoint/2010/main" val="148070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Auf den folgenden Folien werden Ergebnisse der neuesten Forschungen zum Erfolg von Lehrerfortbildungen vorgestellt, sie stützen sich auf folgenden Forschungsüberblick:</a:t>
            </a:r>
          </a:p>
          <a:p>
            <a:r>
              <a:rPr lang="de-DE" sz="1200" kern="1200" dirty="0">
                <a:solidFill>
                  <a:schemeClr val="tx1"/>
                </a:solidFill>
                <a:effectLst/>
                <a:latin typeface="+mn-lt"/>
                <a:ea typeface="+mn-ea"/>
                <a:cs typeface="+mn-cs"/>
              </a:rPr>
              <a:t>Frank </a:t>
            </a:r>
            <a:r>
              <a:rPr lang="de-DE" sz="1200" kern="1200" dirty="0" err="1">
                <a:solidFill>
                  <a:schemeClr val="tx1"/>
                </a:solidFill>
                <a:effectLst/>
                <a:latin typeface="+mn-lt"/>
                <a:ea typeface="+mn-ea"/>
                <a:cs typeface="+mn-cs"/>
              </a:rPr>
              <a:t>Lipowsky</a:t>
            </a:r>
            <a:r>
              <a:rPr lang="de-DE" sz="1200" kern="1200" dirty="0">
                <a:solidFill>
                  <a:schemeClr val="tx1"/>
                </a:solidFill>
                <a:effectLst/>
                <a:latin typeface="+mn-lt"/>
                <a:ea typeface="+mn-ea"/>
                <a:cs typeface="+mn-cs"/>
              </a:rPr>
              <a:t> &amp; Daniela </a:t>
            </a:r>
            <a:r>
              <a:rPr lang="de-DE" sz="1200" kern="1200" dirty="0" err="1">
                <a:solidFill>
                  <a:schemeClr val="tx1"/>
                </a:solidFill>
                <a:effectLst/>
                <a:latin typeface="+mn-lt"/>
                <a:ea typeface="+mn-ea"/>
                <a:cs typeface="+mn-cs"/>
              </a:rPr>
              <a:t>Rzejak</a:t>
            </a:r>
            <a:r>
              <a:rPr lang="de-DE" sz="1200" kern="1200" dirty="0">
                <a:solidFill>
                  <a:schemeClr val="tx1"/>
                </a:solidFill>
                <a:effectLst/>
                <a:latin typeface="+mn-lt"/>
                <a:ea typeface="+mn-ea"/>
                <a:cs typeface="+mn-cs"/>
              </a:rPr>
              <a:t>, </a:t>
            </a:r>
            <a:r>
              <a:rPr lang="de-DE" sz="1200" b="0" kern="1200" dirty="0">
                <a:solidFill>
                  <a:schemeClr val="tx1"/>
                </a:solidFill>
                <a:effectLst/>
                <a:latin typeface="+mn-lt"/>
                <a:ea typeface="+mn-ea"/>
                <a:cs typeface="+mn-cs"/>
              </a:rPr>
              <a:t>Was macht Fortbildungen für Lehrkräfte erfolgreich? Ein Update. </a:t>
            </a:r>
            <a:r>
              <a:rPr lang="de-DE" sz="1200" kern="1200" dirty="0">
                <a:solidFill>
                  <a:schemeClr val="tx1"/>
                </a:solidFill>
                <a:effectLst/>
                <a:latin typeface="+mn-lt"/>
                <a:ea typeface="+mn-ea"/>
                <a:cs typeface="+mn-cs"/>
              </a:rPr>
              <a:t>In: </a:t>
            </a:r>
            <a:r>
              <a:rPr lang="de-DE" sz="1200" kern="1200" dirty="0" err="1">
                <a:solidFill>
                  <a:schemeClr val="tx1"/>
                </a:solidFill>
                <a:effectLst/>
                <a:latin typeface="+mn-lt"/>
                <a:ea typeface="+mn-ea"/>
                <a:cs typeface="+mn-cs"/>
              </a:rPr>
              <a:t>Groot</a:t>
            </a:r>
            <a:r>
              <a:rPr lang="de-DE" sz="1200" kern="1200" dirty="0">
                <a:solidFill>
                  <a:schemeClr val="tx1"/>
                </a:solidFill>
                <a:effectLst/>
                <a:latin typeface="+mn-lt"/>
                <a:ea typeface="+mn-ea"/>
                <a:cs typeface="+mn-cs"/>
              </a:rPr>
              <a:t>-Wilken, Bernd; Koerber, Rolf (Hrsg.) (2019): Nachhaltige Professionalisierung für Lehrerinnen und Lehrer. Ideen, Entwicklungen, Konzepte. Bielefeld: </a:t>
            </a:r>
            <a:r>
              <a:rPr lang="de-DE" sz="1200" kern="1200" dirty="0" err="1">
                <a:solidFill>
                  <a:schemeClr val="tx1"/>
                </a:solidFill>
                <a:effectLst/>
                <a:latin typeface="+mn-lt"/>
                <a:ea typeface="+mn-ea"/>
                <a:cs typeface="+mn-cs"/>
              </a:rPr>
              <a:t>wbv</a:t>
            </a:r>
            <a:r>
              <a:rPr lang="de-DE" sz="1200" kern="1200" dirty="0">
                <a:solidFill>
                  <a:schemeClr val="tx1"/>
                </a:solidFill>
                <a:effectLst/>
                <a:latin typeface="+mn-lt"/>
                <a:ea typeface="+mn-ea"/>
                <a:cs typeface="+mn-cs"/>
              </a:rPr>
              <a:t> Publikation, S. 15-56.</a:t>
            </a:r>
          </a:p>
          <a:p>
            <a:endParaRPr lang="de-DE" dirty="0"/>
          </a:p>
          <a:p>
            <a:r>
              <a:rPr lang="de-DE" dirty="0"/>
              <a:t>Hintergrund-Infos:</a:t>
            </a:r>
          </a:p>
          <a:p>
            <a:endParaRPr lang="de-DE" dirty="0"/>
          </a:p>
          <a:p>
            <a:r>
              <a:rPr lang="de-DE" sz="1200" kern="1200" dirty="0">
                <a:solidFill>
                  <a:schemeClr val="tx1"/>
                </a:solidFill>
                <a:effectLst/>
                <a:latin typeface="+mn-lt"/>
                <a:ea typeface="+mn-ea"/>
                <a:cs typeface="+mn-cs"/>
              </a:rPr>
              <a:t>Das </a:t>
            </a:r>
            <a:r>
              <a:rPr lang="de-DE" sz="1200" b="1" kern="1200" dirty="0">
                <a:solidFill>
                  <a:schemeClr val="tx1"/>
                </a:solidFill>
                <a:effectLst/>
                <a:latin typeface="+mn-lt"/>
                <a:ea typeface="+mn-ea"/>
                <a:cs typeface="+mn-cs"/>
              </a:rPr>
              <a:t>Angebot-Nutzungs-Modell der Fortbildungsforschung</a:t>
            </a:r>
            <a:r>
              <a:rPr lang="de-DE" sz="1200" kern="1200" dirty="0">
                <a:solidFill>
                  <a:schemeClr val="tx1"/>
                </a:solidFill>
                <a:effectLst/>
                <a:latin typeface="+mn-lt"/>
                <a:ea typeface="+mn-ea"/>
                <a:cs typeface="+mn-cs"/>
              </a:rPr>
              <a:t> (von </a:t>
            </a:r>
            <a:r>
              <a:rPr lang="de-DE" sz="1200" kern="1200" dirty="0" err="1">
                <a:solidFill>
                  <a:schemeClr val="tx1"/>
                </a:solidFill>
                <a:effectLst/>
                <a:latin typeface="+mn-lt"/>
                <a:ea typeface="+mn-ea"/>
                <a:cs typeface="+mn-cs"/>
              </a:rPr>
              <a:t>Lipowsky</a:t>
            </a:r>
            <a:r>
              <a:rPr lang="de-DE" sz="1200" kern="1200" dirty="0">
                <a:solidFill>
                  <a:schemeClr val="tx1"/>
                </a:solidFill>
                <a:effectLst/>
                <a:latin typeface="+mn-lt"/>
                <a:ea typeface="+mn-ea"/>
                <a:cs typeface="+mn-cs"/>
              </a:rPr>
              <a:t> &amp; </a:t>
            </a:r>
            <a:r>
              <a:rPr lang="de-DE" sz="1200" kern="1200" dirty="0" err="1">
                <a:solidFill>
                  <a:schemeClr val="tx1"/>
                </a:solidFill>
                <a:effectLst/>
                <a:latin typeface="+mn-lt"/>
                <a:ea typeface="+mn-ea"/>
                <a:cs typeface="+mn-cs"/>
              </a:rPr>
              <a:t>Rzejak</a:t>
            </a:r>
            <a:r>
              <a:rPr lang="de-DE" sz="1200" kern="1200" dirty="0">
                <a:solidFill>
                  <a:schemeClr val="tx1"/>
                </a:solidFill>
                <a:effectLst/>
                <a:latin typeface="+mn-lt"/>
                <a:ea typeface="+mn-ea"/>
                <a:cs typeface="+mn-cs"/>
              </a:rPr>
              <a:t> 2019, S. 16 ff.) enthält folgende Komponenten: </a:t>
            </a:r>
          </a:p>
          <a:p>
            <a:endParaRPr lang="de-DE" sz="1200" kern="1200" dirty="0">
              <a:solidFill>
                <a:schemeClr val="tx1"/>
              </a:solidFill>
              <a:effectLst/>
              <a:latin typeface="+mn-lt"/>
              <a:ea typeface="+mn-ea"/>
              <a:cs typeface="+mn-cs"/>
            </a:endParaRPr>
          </a:p>
          <a:p>
            <a:pPr lvl="0"/>
            <a:r>
              <a:rPr lang="de-DE" sz="1200" b="1" kern="1200" dirty="0">
                <a:solidFill>
                  <a:schemeClr val="tx1"/>
                </a:solidFill>
                <a:effectLst/>
                <a:latin typeface="+mn-lt"/>
                <a:ea typeface="+mn-ea"/>
                <a:cs typeface="+mn-cs"/>
              </a:rPr>
              <a:t>Merkmale der Fortbildenden</a:t>
            </a:r>
            <a:r>
              <a:rPr lang="de-DE" sz="1200" kern="1200" dirty="0">
                <a:solidFill>
                  <a:schemeClr val="tx1"/>
                </a:solidFill>
                <a:effectLst/>
                <a:latin typeface="+mn-lt"/>
                <a:ea typeface="+mn-ea"/>
                <a:cs typeface="+mn-cs"/>
              </a:rPr>
              <a:t> (Wissen, Überzeugungen, Fähigkeit zur Verdeutlichung der Relevanz der Fortbildungsinhalte, Motivationsfähigkeit etc.)</a:t>
            </a:r>
          </a:p>
          <a:p>
            <a:pPr lvl="0"/>
            <a:r>
              <a:rPr lang="de-DE" sz="1200" b="1" kern="1200" dirty="0">
                <a:solidFill>
                  <a:schemeClr val="tx1"/>
                </a:solidFill>
                <a:effectLst/>
                <a:latin typeface="+mn-lt"/>
                <a:ea typeface="+mn-ea"/>
                <a:cs typeface="+mn-cs"/>
              </a:rPr>
              <a:t>Qualität und Quantität der Lerngelegenheiten während der Fortbildung</a:t>
            </a:r>
            <a:r>
              <a:rPr lang="de-DE" sz="1200" kern="1200" dirty="0">
                <a:solidFill>
                  <a:schemeClr val="tx1"/>
                </a:solidFill>
                <a:effectLst/>
                <a:latin typeface="+mn-lt"/>
                <a:ea typeface="+mn-ea"/>
                <a:cs typeface="+mn-cs"/>
              </a:rPr>
              <a:t> (z.B. didaktische Merkmale, zeitliche Struktur, Orientierung an wiss. Befunden)</a:t>
            </a:r>
          </a:p>
          <a:p>
            <a:pPr lvl="0"/>
            <a:r>
              <a:rPr lang="de-DE" sz="1200" b="1" kern="1200" dirty="0">
                <a:solidFill>
                  <a:schemeClr val="tx1"/>
                </a:solidFill>
                <a:effectLst/>
                <a:latin typeface="+mn-lt"/>
                <a:ea typeface="+mn-ea"/>
                <a:cs typeface="+mn-cs"/>
              </a:rPr>
              <a:t>Wahrnehmung und Nutzung</a:t>
            </a:r>
            <a:r>
              <a:rPr lang="de-DE" sz="1200" kern="1200" dirty="0">
                <a:solidFill>
                  <a:schemeClr val="tx1"/>
                </a:solidFill>
                <a:effectLst/>
                <a:latin typeface="+mn-lt"/>
                <a:ea typeface="+mn-ea"/>
                <a:cs typeface="+mn-cs"/>
              </a:rPr>
              <a:t> der Lerngelegenheiten durch die Teilnehmenden</a:t>
            </a:r>
          </a:p>
          <a:p>
            <a:pPr lvl="0"/>
            <a:r>
              <a:rPr lang="de-DE" sz="1200" b="1" kern="1200" dirty="0">
                <a:solidFill>
                  <a:schemeClr val="tx1"/>
                </a:solidFill>
                <a:effectLst/>
                <a:latin typeface="+mn-lt"/>
                <a:ea typeface="+mn-ea"/>
                <a:cs typeface="+mn-cs"/>
              </a:rPr>
              <a:t>Voraussetzungen der Teilnehmenden</a:t>
            </a:r>
            <a:r>
              <a:rPr lang="de-DE" sz="1200" kern="1200" dirty="0">
                <a:solidFill>
                  <a:schemeClr val="tx1"/>
                </a:solidFill>
                <a:effectLst/>
                <a:latin typeface="+mn-lt"/>
                <a:ea typeface="+mn-ea"/>
                <a:cs typeface="+mn-cs"/>
              </a:rPr>
              <a:t> (Vorwissen, Motivation, Überzeugungen, Selbstwirksamkeitserwartungen etc.)</a:t>
            </a:r>
          </a:p>
          <a:p>
            <a:pPr lvl="0"/>
            <a:r>
              <a:rPr lang="de-DE" sz="1200" b="1" kern="1200" dirty="0">
                <a:solidFill>
                  <a:schemeClr val="tx1"/>
                </a:solidFill>
                <a:effectLst/>
                <a:latin typeface="+mn-lt"/>
                <a:ea typeface="+mn-ea"/>
                <a:cs typeface="+mn-cs"/>
              </a:rPr>
              <a:t>Schulkontext</a:t>
            </a:r>
            <a:r>
              <a:rPr lang="de-DE" sz="1200" kern="1200" dirty="0">
                <a:solidFill>
                  <a:schemeClr val="tx1"/>
                </a:solidFill>
                <a:effectLst/>
                <a:latin typeface="+mn-lt"/>
                <a:ea typeface="+mn-ea"/>
                <a:cs typeface="+mn-cs"/>
              </a:rPr>
              <a:t> (Unterstützung und Feedback von Schulleitung und Kollegium, Kohärenz mit Entwicklungszielen der Schule, Transfervorstellungen und -praxis, Führungsstil &amp; Kenntnisse der Schulleitung)</a:t>
            </a:r>
          </a:p>
          <a:p>
            <a:r>
              <a:rPr lang="de-DE" sz="1200" kern="1200" dirty="0">
                <a:solidFill>
                  <a:schemeClr val="tx1"/>
                </a:solidFill>
                <a:effectLst/>
                <a:latin typeface="+mn-lt"/>
                <a:ea typeface="+mn-ea"/>
                <a:cs typeface="+mn-cs"/>
              </a:rPr>
              <a:t> </a:t>
            </a:r>
          </a:p>
          <a:p>
            <a:r>
              <a:rPr lang="de-DE" sz="1200" kern="1200" dirty="0">
                <a:solidFill>
                  <a:schemeClr val="tx1"/>
                </a:solidFill>
                <a:effectLst/>
                <a:latin typeface="+mn-lt"/>
                <a:ea typeface="+mn-ea"/>
                <a:cs typeface="+mn-cs"/>
              </a:rPr>
              <a:t>All diese Komponenten gehen ein in den </a:t>
            </a:r>
            <a:r>
              <a:rPr lang="de-DE" sz="1200" b="1" kern="1200" dirty="0">
                <a:solidFill>
                  <a:schemeClr val="tx1"/>
                </a:solidFill>
                <a:effectLst/>
                <a:latin typeface="+mn-lt"/>
                <a:ea typeface="+mn-ea"/>
                <a:cs typeface="+mn-cs"/>
              </a:rPr>
              <a:t>Transferprozess </a:t>
            </a:r>
            <a:r>
              <a:rPr lang="de-DE" sz="1200" kern="1200" dirty="0">
                <a:solidFill>
                  <a:schemeClr val="tx1"/>
                </a:solidFill>
                <a:effectLst/>
                <a:latin typeface="+mn-lt"/>
                <a:ea typeface="+mn-ea"/>
                <a:cs typeface="+mn-cs"/>
              </a:rPr>
              <a:t>und führen zum </a:t>
            </a:r>
            <a:r>
              <a:rPr lang="de-DE" sz="1200" b="1" kern="1200" dirty="0">
                <a:solidFill>
                  <a:schemeClr val="tx1"/>
                </a:solidFill>
                <a:effectLst/>
                <a:latin typeface="+mn-lt"/>
                <a:ea typeface="+mn-ea"/>
                <a:cs typeface="+mn-cs"/>
              </a:rPr>
              <a:t>Fortbildungserfolg </a:t>
            </a:r>
            <a:r>
              <a:rPr lang="de-DE" sz="1200" kern="1200" dirty="0">
                <a:solidFill>
                  <a:schemeClr val="tx1"/>
                </a:solidFill>
                <a:effectLst/>
                <a:latin typeface="+mn-lt"/>
                <a:ea typeface="+mn-ea"/>
                <a:cs typeface="+mn-cs"/>
              </a:rPr>
              <a:t>auf den oben dargestellten vier Ebenen. </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5</a:t>
            </a:fld>
            <a:endParaRPr lang="en-US" dirty="0"/>
          </a:p>
        </p:txBody>
      </p:sp>
    </p:spTree>
    <p:extLst>
      <p:ext uri="{BB962C8B-B14F-4D97-AF65-F5344CB8AC3E}">
        <p14:creationId xmlns:p14="http://schemas.microsoft.com/office/powerpoint/2010/main" val="667598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a:solidFill>
                  <a:schemeClr val="tx1"/>
                </a:solidFill>
                <a:effectLst/>
                <a:latin typeface="+mn-lt"/>
                <a:ea typeface="+mn-ea"/>
                <a:cs typeface="+mn-cs"/>
              </a:rPr>
              <a:t>Länge und Dauer von Fortbildungen</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Einige Studien postulieren, dass Fortbildungen mit positiven Effekten mehr als 80 Stunden Präsenzzeit erfordern; Yoon et al. (2007) ermittelte in einer Metaanalyse einen Schwellenwert von 14 Stunden (S. 21).</a:t>
            </a:r>
          </a:p>
          <a:p>
            <a:pPr lvl="0"/>
            <a:r>
              <a:rPr lang="de-DE" sz="1200" kern="1200" dirty="0">
                <a:solidFill>
                  <a:schemeClr val="tx1"/>
                </a:solidFill>
                <a:effectLst/>
                <a:latin typeface="+mn-lt"/>
                <a:ea typeface="+mn-ea"/>
                <a:cs typeface="+mn-cs"/>
              </a:rPr>
              <a:t>Nach </a:t>
            </a:r>
            <a:r>
              <a:rPr lang="de-DE" sz="1200" kern="1200" dirty="0" err="1">
                <a:solidFill>
                  <a:schemeClr val="tx1"/>
                </a:solidFill>
                <a:effectLst/>
                <a:latin typeface="+mn-lt"/>
                <a:ea typeface="+mn-ea"/>
                <a:cs typeface="+mn-cs"/>
              </a:rPr>
              <a:t>Timperley</a:t>
            </a:r>
            <a:r>
              <a:rPr lang="de-DE" sz="1200" kern="1200" dirty="0">
                <a:solidFill>
                  <a:schemeClr val="tx1"/>
                </a:solidFill>
                <a:effectLst/>
                <a:latin typeface="+mn-lt"/>
                <a:ea typeface="+mn-ea"/>
                <a:cs typeface="+mn-cs"/>
              </a:rPr>
              <a:t> et al. (2007) ist auch die </a:t>
            </a:r>
            <a:r>
              <a:rPr lang="de-DE" sz="1200" i="1" kern="1200" dirty="0">
                <a:solidFill>
                  <a:schemeClr val="tx1"/>
                </a:solidFill>
                <a:effectLst/>
                <a:latin typeface="+mn-lt"/>
                <a:ea typeface="+mn-ea"/>
                <a:cs typeface="+mn-cs"/>
              </a:rPr>
              <a:t>Zeitdauer </a:t>
            </a:r>
            <a:r>
              <a:rPr lang="de-DE" sz="1200" kern="1200" dirty="0">
                <a:solidFill>
                  <a:schemeClr val="tx1"/>
                </a:solidFill>
                <a:effectLst/>
                <a:latin typeface="+mn-lt"/>
                <a:ea typeface="+mn-ea"/>
                <a:cs typeface="+mn-cs"/>
              </a:rPr>
              <a:t>wichtig: Wirksame Fortbildungen erstrecken sich mindestens über ein halbes Jahr; Kalinowski et al. (2019) analysierten Fortbildungen zur Förderung bildungssprachlicher Kompetenzen: zwei Drittel von ihnen erstreckten sich mindestens über ein Schuljahr. </a:t>
            </a:r>
          </a:p>
          <a:p>
            <a:pPr lvl="0"/>
            <a:r>
              <a:rPr lang="de-DE" sz="1200" kern="1200" dirty="0">
                <a:solidFill>
                  <a:schemeClr val="tx1"/>
                </a:solidFill>
                <a:effectLst/>
                <a:latin typeface="+mn-lt"/>
                <a:ea typeface="+mn-ea"/>
                <a:cs typeface="+mn-cs"/>
              </a:rPr>
              <a:t>Bei der Einweisung in vorgefertigte Trainingsprogramme (</a:t>
            </a:r>
            <a:r>
              <a:rPr lang="de-DE" sz="1200" kern="1200" dirty="0" err="1">
                <a:solidFill>
                  <a:schemeClr val="tx1"/>
                </a:solidFill>
                <a:effectLst/>
                <a:latin typeface="+mn-lt"/>
                <a:ea typeface="+mn-ea"/>
                <a:cs typeface="+mn-cs"/>
              </a:rPr>
              <a:t>Souvignier</a:t>
            </a:r>
            <a:r>
              <a:rPr lang="de-DE" sz="1200" kern="1200" dirty="0">
                <a:solidFill>
                  <a:schemeClr val="tx1"/>
                </a:solidFill>
                <a:effectLst/>
                <a:latin typeface="+mn-lt"/>
                <a:ea typeface="+mn-ea"/>
                <a:cs typeface="+mn-cs"/>
              </a:rPr>
              <a:t> et al.: „Textdetektive“, 2006) können auch kürzere Fortbildungen ausreichen (S. 22)</a:t>
            </a:r>
          </a:p>
          <a:p>
            <a:pPr lvl="0"/>
            <a:r>
              <a:rPr lang="de-DE" sz="1200" kern="1200" dirty="0">
                <a:solidFill>
                  <a:schemeClr val="tx1"/>
                </a:solidFill>
                <a:effectLst/>
                <a:latin typeface="+mn-lt"/>
                <a:ea typeface="+mn-ea"/>
                <a:cs typeface="+mn-cs"/>
              </a:rPr>
              <a:t>Die Veränderung von Einstellungen und die Weiterentwicklung unterrichtlichen Handelns benötigen längere Zeitdauer als die Vermittlung eng begrenzter Wissensbausteine (S. 21).</a:t>
            </a:r>
          </a:p>
          <a:p>
            <a:endParaRPr lang="de-DE" sz="1200" b="1"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Inhaltlicher Fokus und Orientierung an den fachlichen Lernprozessen von </a:t>
            </a:r>
            <a:r>
              <a:rPr lang="de-DE" sz="1200" b="1" kern="1200" dirty="0" err="1">
                <a:solidFill>
                  <a:schemeClr val="tx1"/>
                </a:solidFill>
                <a:effectLst/>
                <a:latin typeface="+mn-lt"/>
                <a:ea typeface="+mn-ea"/>
                <a:cs typeface="+mn-cs"/>
              </a:rPr>
              <a:t>SuS</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Ein enger inhaltlicher Fokus (</a:t>
            </a:r>
            <a:r>
              <a:rPr lang="de-DE" sz="1200" kern="1200" dirty="0" err="1">
                <a:solidFill>
                  <a:schemeClr val="tx1"/>
                </a:solidFill>
                <a:effectLst/>
                <a:latin typeface="+mn-lt"/>
                <a:ea typeface="+mn-ea"/>
                <a:cs typeface="+mn-cs"/>
              </a:rPr>
              <a:t>content</a:t>
            </a:r>
            <a:r>
              <a:rPr lang="de-DE" sz="1200" kern="1200" dirty="0">
                <a:solidFill>
                  <a:schemeClr val="tx1"/>
                </a:solidFill>
                <a:effectLst/>
                <a:latin typeface="+mn-lt"/>
                <a:ea typeface="+mn-ea"/>
                <a:cs typeface="+mn-cs"/>
              </a:rPr>
              <a:t> </a:t>
            </a:r>
            <a:r>
              <a:rPr lang="de-DE" sz="1200" kern="1200" dirty="0" err="1">
                <a:solidFill>
                  <a:schemeClr val="tx1"/>
                </a:solidFill>
                <a:effectLst/>
                <a:latin typeface="+mn-lt"/>
                <a:ea typeface="+mn-ea"/>
                <a:cs typeface="+mn-cs"/>
              </a:rPr>
              <a:t>focus</a:t>
            </a:r>
            <a:r>
              <a:rPr lang="de-DE" sz="1200" kern="1200" dirty="0">
                <a:solidFill>
                  <a:schemeClr val="tx1"/>
                </a:solidFill>
                <a:effectLst/>
                <a:latin typeface="+mn-lt"/>
                <a:ea typeface="+mn-ea"/>
                <a:cs typeface="+mn-cs"/>
              </a:rPr>
              <a:t>) ist ein Kernmerkmal erfolgreicher Fortbildungen (S. 22)</a:t>
            </a:r>
          </a:p>
          <a:p>
            <a:pPr lvl="0"/>
            <a:r>
              <a:rPr lang="de-DE" sz="1200" kern="1200" dirty="0">
                <a:solidFill>
                  <a:schemeClr val="tx1"/>
                </a:solidFill>
                <a:effectLst/>
                <a:latin typeface="+mn-lt"/>
                <a:ea typeface="+mn-ea"/>
                <a:cs typeface="+mn-cs"/>
              </a:rPr>
              <a:t>Auch Fokussierung auf Lehrstrategien, Unterrichtsqualität, Lehrer-Schüler-Interaktion und Klassenführung oder metakognitive Förderung sind erfolgreich – besonders mit dem „pädagogischen Doppeldecker“ (S. 23).</a:t>
            </a:r>
          </a:p>
          <a:p>
            <a:pPr lvl="0"/>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Orientierung an Befunden der Unterrichtsforschung:</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Unterrichtsforschung zeigte, dass „vor allem Merkmale der sogenannten </a:t>
            </a:r>
            <a:r>
              <a:rPr lang="de-DE" sz="1200" b="1" kern="1200" dirty="0">
                <a:solidFill>
                  <a:schemeClr val="tx1"/>
                </a:solidFill>
                <a:effectLst/>
                <a:latin typeface="+mn-lt"/>
                <a:ea typeface="+mn-ea"/>
                <a:cs typeface="+mn-cs"/>
              </a:rPr>
              <a:t>Tiefenstruktur von Unterricht </a:t>
            </a:r>
            <a:r>
              <a:rPr lang="de-DE" sz="1200" kern="1200" dirty="0">
                <a:solidFill>
                  <a:schemeClr val="tx1"/>
                </a:solidFill>
                <a:effectLst/>
                <a:latin typeface="+mn-lt"/>
                <a:ea typeface="+mn-ea"/>
                <a:cs typeface="+mn-cs"/>
              </a:rPr>
              <a:t>mit einem erfolgreicheren und nachhaltigeren Lernen und einer höheren Motivation von </a:t>
            </a:r>
            <a:r>
              <a:rPr lang="de-DE" sz="1200" kern="1200" dirty="0" err="1">
                <a:solidFill>
                  <a:schemeClr val="tx1"/>
                </a:solidFill>
                <a:effectLst/>
                <a:latin typeface="+mn-lt"/>
                <a:ea typeface="+mn-ea"/>
                <a:cs typeface="+mn-cs"/>
              </a:rPr>
              <a:t>SuS</a:t>
            </a:r>
            <a:r>
              <a:rPr lang="de-DE" sz="1200" kern="1200" dirty="0">
                <a:solidFill>
                  <a:schemeClr val="tx1"/>
                </a:solidFill>
                <a:effectLst/>
                <a:latin typeface="+mn-lt"/>
                <a:ea typeface="+mn-ea"/>
                <a:cs typeface="+mn-cs"/>
              </a:rPr>
              <a:t> einhergehen. Zu diesen Merkmalen gehören bspw. die inhaltliche Klarheit und die kognitive Strukturierung des Unterrichts, die kognitive Aktivierung und die metakognitive Förderung der Lernenden, konstruktives Feedback an die </a:t>
            </a:r>
            <a:r>
              <a:rPr lang="de-DE" sz="1200" kern="1200" dirty="0" err="1">
                <a:solidFill>
                  <a:schemeClr val="tx1"/>
                </a:solidFill>
                <a:effectLst/>
                <a:latin typeface="+mn-lt"/>
                <a:ea typeface="+mn-ea"/>
                <a:cs typeface="+mn-cs"/>
              </a:rPr>
              <a:t>SuS</a:t>
            </a:r>
            <a:r>
              <a:rPr lang="de-DE" sz="1200" kern="1200" dirty="0">
                <a:solidFill>
                  <a:schemeClr val="tx1"/>
                </a:solidFill>
                <a:effectLst/>
                <a:latin typeface="+mn-lt"/>
                <a:ea typeface="+mn-ea"/>
                <a:cs typeface="+mn-cs"/>
              </a:rPr>
              <a:t>, formatives Assessment, eine effektive Klassenführung, Formen intelligenten Übens sowie eine konstruktive Lernunterstützung (Hattie 2009; </a:t>
            </a:r>
            <a:r>
              <a:rPr lang="de-DE" sz="1200" kern="1200" dirty="0" err="1">
                <a:solidFill>
                  <a:schemeClr val="tx1"/>
                </a:solidFill>
                <a:effectLst/>
                <a:latin typeface="+mn-lt"/>
                <a:ea typeface="+mn-ea"/>
                <a:cs typeface="+mn-cs"/>
              </a:rPr>
              <a:t>Lipowsky</a:t>
            </a:r>
            <a:r>
              <a:rPr lang="de-DE" sz="1200" kern="1200" dirty="0">
                <a:solidFill>
                  <a:schemeClr val="tx1"/>
                </a:solidFill>
                <a:effectLst/>
                <a:latin typeface="+mn-lt"/>
                <a:ea typeface="+mn-ea"/>
                <a:cs typeface="+mn-cs"/>
              </a:rPr>
              <a:t> 2015) und damit auch Aspekte der Lehrer-Schüler-Interaktion (</a:t>
            </a:r>
            <a:r>
              <a:rPr lang="de-DE" sz="1200" kern="1200" dirty="0" err="1">
                <a:solidFill>
                  <a:schemeClr val="tx1"/>
                </a:solidFill>
                <a:effectLst/>
                <a:latin typeface="+mn-lt"/>
                <a:ea typeface="+mn-ea"/>
                <a:cs typeface="+mn-cs"/>
              </a:rPr>
              <a:t>Hamre</a:t>
            </a:r>
            <a:r>
              <a:rPr lang="de-DE" sz="1200" kern="1200" dirty="0">
                <a:solidFill>
                  <a:schemeClr val="tx1"/>
                </a:solidFill>
                <a:effectLst/>
                <a:latin typeface="+mn-lt"/>
                <a:ea typeface="+mn-ea"/>
                <a:cs typeface="+mn-cs"/>
              </a:rPr>
              <a:t> et al. 2012).“ (S. 24) </a:t>
            </a:r>
          </a:p>
          <a:p>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Einbezug wissenschaftlicher Expertise:</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An vielen wirksamen Fortbildungen sind (international) Wissenschaftler/innen beteiligt (S. 25)</a:t>
            </a:r>
          </a:p>
          <a:p>
            <a:pPr lvl="0"/>
            <a:r>
              <a:rPr lang="de-DE" sz="1200" kern="1200" dirty="0">
                <a:solidFill>
                  <a:schemeClr val="tx1"/>
                </a:solidFill>
                <a:effectLst/>
                <a:latin typeface="+mn-lt"/>
                <a:ea typeface="+mn-ea"/>
                <a:cs typeface="+mn-cs"/>
              </a:rPr>
              <a:t>Auch „sehr strukturierte Fortbildungsmaßnahmen, die mit eher geringen Freiheitsgraden für die Lehrpersonen verbunden sind, aber auf abgesicherten wissenschaftlichen Evidenzen basieren“, haben positive Effekte auf das Lernen von </a:t>
            </a:r>
            <a:r>
              <a:rPr lang="de-DE" sz="1200" kern="1200" dirty="0" err="1">
                <a:solidFill>
                  <a:schemeClr val="tx1"/>
                </a:solidFill>
                <a:effectLst/>
                <a:latin typeface="+mn-lt"/>
                <a:ea typeface="+mn-ea"/>
                <a:cs typeface="+mn-cs"/>
              </a:rPr>
              <a:t>SuS</a:t>
            </a:r>
            <a:r>
              <a:rPr lang="de-DE" sz="1200" kern="1200" dirty="0">
                <a:solidFill>
                  <a:schemeClr val="tx1"/>
                </a:solidFill>
                <a:effectLst/>
                <a:latin typeface="+mn-lt"/>
                <a:ea typeface="+mn-ea"/>
                <a:cs typeface="+mn-cs"/>
              </a:rPr>
              <a:t>. (S. 25) – vgl. Implementation der „Textdetektive“, bei denen die Lehrkräfte nur an zwei Nachmittagen in die Arbeit mit dem Training eingeführt werden.</a:t>
            </a:r>
          </a:p>
          <a:p>
            <a:pPr lvl="0"/>
            <a:r>
              <a:rPr lang="de-DE" sz="1200" kern="1200" dirty="0">
                <a:solidFill>
                  <a:schemeClr val="tx1"/>
                </a:solidFill>
                <a:effectLst/>
                <a:latin typeface="+mn-lt"/>
                <a:ea typeface="+mn-ea"/>
                <a:cs typeface="+mn-cs"/>
              </a:rPr>
              <a:t>„Wissenschaftliche Expertise kann in einer Fortbildung somit auch einfließen, indem den Lehrkräften konkrete Materialien für den Unterricht zur Verfügung gestellt werden, die von Wissenschaftlerinnen und Wissenschaftlern entwickelt wurden.“ (S. 26)</a:t>
            </a:r>
          </a:p>
          <a:p>
            <a:endParaRPr lang="de-DE" sz="1200" kern="1200" dirty="0">
              <a:solidFill>
                <a:schemeClr val="tx1"/>
              </a:solidFill>
              <a:effectLst/>
              <a:latin typeface="+mn-lt"/>
              <a:ea typeface="+mn-ea"/>
              <a:cs typeface="+mn-cs"/>
            </a:endParaRPr>
          </a:p>
          <a:p>
            <a:pPr lvl="0"/>
            <a:endParaRPr lang="de-DE" sz="1200" kern="1200" dirty="0">
              <a:solidFill>
                <a:schemeClr val="tx1"/>
              </a:solidFill>
              <a:effectLst/>
              <a:latin typeface="+mn-lt"/>
              <a:ea typeface="+mn-ea"/>
              <a:cs typeface="+mn-cs"/>
            </a:endParaRPr>
          </a:p>
          <a:p>
            <a:pPr lvl="0"/>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6</a:t>
            </a:fld>
            <a:endParaRPr lang="en-US" dirty="0"/>
          </a:p>
        </p:txBody>
      </p:sp>
    </p:spTree>
    <p:extLst>
      <p:ext uri="{BB962C8B-B14F-4D97-AF65-F5344CB8AC3E}">
        <p14:creationId xmlns:p14="http://schemas.microsoft.com/office/powerpoint/2010/main" val="433484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a:solidFill>
                  <a:schemeClr val="tx1"/>
                </a:solidFill>
                <a:effectLst/>
                <a:latin typeface="+mn-lt"/>
                <a:ea typeface="+mn-ea"/>
                <a:cs typeface="+mn-cs"/>
              </a:rPr>
              <a:t>Gelegenheiten zum Erleben eigener Wirksamkeit</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Lehrpersonen müssen erleben können, dass die auf Fortbildungen vorgestellten Methoden und Unterrichtskonzepte tatsächlich „funktionieren“ und erfolgreich umgesetzt werden können. „Daher sollten Fortbildungen explizit Gelegenheiten bereitstellen, in denen Lehrpersonen die Wirksamkeit ihres (veränderten) Handelns erleben können.“ (S. 26) </a:t>
            </a:r>
          </a:p>
          <a:p>
            <a:pPr lvl="0"/>
            <a:r>
              <a:rPr lang="de-DE" sz="1200" kern="1200" dirty="0">
                <a:solidFill>
                  <a:schemeClr val="tx1"/>
                </a:solidFill>
                <a:effectLst/>
                <a:latin typeface="+mn-lt"/>
                <a:ea typeface="+mn-ea"/>
                <a:cs typeface="+mn-cs"/>
              </a:rPr>
              <a:t>„Neue Lehrstrategien zu erproben und diese als wirksam wahrzunehmen, kann auch dazu beitragen, dass sich Überzeugungen zum Lehren und Lernen weiterentwickeln…“ (S. 26)</a:t>
            </a:r>
          </a:p>
          <a:p>
            <a:pPr lvl="0"/>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Think </a:t>
            </a:r>
            <a:r>
              <a:rPr lang="de-DE" sz="1200" b="1" kern="1200" dirty="0" err="1">
                <a:solidFill>
                  <a:schemeClr val="tx1"/>
                </a:solidFill>
                <a:effectLst/>
                <a:latin typeface="+mn-lt"/>
                <a:ea typeface="+mn-ea"/>
                <a:cs typeface="+mn-cs"/>
              </a:rPr>
              <a:t>big</a:t>
            </a:r>
            <a:r>
              <a:rPr lang="de-DE" sz="1200" b="1" kern="1200" dirty="0">
                <a:solidFill>
                  <a:schemeClr val="tx1"/>
                </a:solidFill>
                <a:effectLst/>
                <a:latin typeface="+mn-lt"/>
                <a:ea typeface="+mn-ea"/>
                <a:cs typeface="+mn-cs"/>
              </a:rPr>
              <a:t>, but </a:t>
            </a:r>
            <a:r>
              <a:rPr lang="de-DE" sz="1200" b="1" kern="1200" dirty="0" err="1">
                <a:solidFill>
                  <a:schemeClr val="tx1"/>
                </a:solidFill>
                <a:effectLst/>
                <a:latin typeface="+mn-lt"/>
                <a:ea typeface="+mn-ea"/>
                <a:cs typeface="+mn-cs"/>
              </a:rPr>
              <a:t>start</a:t>
            </a:r>
            <a:r>
              <a:rPr lang="de-DE" sz="1200" b="1" kern="1200" dirty="0">
                <a:solidFill>
                  <a:schemeClr val="tx1"/>
                </a:solidFill>
                <a:effectLst/>
                <a:latin typeface="+mn-lt"/>
                <a:ea typeface="+mn-ea"/>
                <a:cs typeface="+mn-cs"/>
              </a:rPr>
              <a:t> </a:t>
            </a:r>
            <a:r>
              <a:rPr lang="de-DE" sz="1200" b="1" kern="1200" dirty="0" err="1">
                <a:solidFill>
                  <a:schemeClr val="tx1"/>
                </a:solidFill>
                <a:effectLst/>
                <a:latin typeface="+mn-lt"/>
                <a:ea typeface="+mn-ea"/>
                <a:cs typeface="+mn-cs"/>
              </a:rPr>
              <a:t>small</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Für das Erleben eigener Wirksamkeit von Lehrkräften ist es sinnvoll, mit eng umgrenzten und konkreten unterrichtlichen Verhaltensweisen zu beginnen – dies ermöglicht rasche Erfolgserlebnisse und motiviert zum Weitermachen. „</a:t>
            </a:r>
            <a:r>
              <a:rPr lang="de-DE" sz="1200" kern="1200" dirty="0" err="1">
                <a:solidFill>
                  <a:schemeClr val="tx1"/>
                </a:solidFill>
                <a:effectLst/>
                <a:latin typeface="+mn-lt"/>
                <a:ea typeface="+mn-ea"/>
                <a:cs typeface="+mn-cs"/>
              </a:rPr>
              <a:t>Microteaching</a:t>
            </a:r>
            <a:r>
              <a:rPr lang="de-DE" sz="1200" kern="1200" dirty="0">
                <a:solidFill>
                  <a:schemeClr val="tx1"/>
                </a:solidFill>
                <a:effectLst/>
                <a:latin typeface="+mn-lt"/>
                <a:ea typeface="+mn-ea"/>
                <a:cs typeface="+mn-cs"/>
              </a:rPr>
              <a:t>“ macht sich dies zunutze, Übungen werden oft zunächst mit Kolleg/innen in der Fortbildung selbst durchgeführt. (S. 27)</a:t>
            </a:r>
          </a:p>
          <a:p>
            <a:pPr lvl="0"/>
            <a:r>
              <a:rPr lang="de-DE" sz="1200" kern="1200" dirty="0">
                <a:solidFill>
                  <a:schemeClr val="tx1"/>
                </a:solidFill>
                <a:effectLst/>
                <a:latin typeface="+mn-lt"/>
                <a:ea typeface="+mn-ea"/>
                <a:cs typeface="+mn-cs"/>
              </a:rPr>
              <a:t>Trotz Fokussierung auf leicht umsetzbare Strategien und Maßnahmen sollte man nicht das große Ganze aus den Augen verlieren. (S. 28)</a:t>
            </a:r>
          </a:p>
          <a:p>
            <a:pPr lvl="0"/>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Feedback und Coaching für Lehrpersonen</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Feedback ist von großer Bedeutung (Hattie 2009) – von Fortbildnerinnen, Kollegen und </a:t>
            </a:r>
            <a:r>
              <a:rPr lang="de-DE" sz="1200" kern="1200" dirty="0" err="1">
                <a:solidFill>
                  <a:schemeClr val="tx1"/>
                </a:solidFill>
                <a:effectLst/>
                <a:latin typeface="+mn-lt"/>
                <a:ea typeface="+mn-ea"/>
                <a:cs typeface="+mn-cs"/>
              </a:rPr>
              <a:t>SuS</a:t>
            </a:r>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Viele </a:t>
            </a:r>
            <a:r>
              <a:rPr lang="de-DE" sz="1200" kern="1200" dirty="0" err="1">
                <a:solidFill>
                  <a:schemeClr val="tx1"/>
                </a:solidFill>
                <a:effectLst/>
                <a:latin typeface="+mn-lt"/>
                <a:ea typeface="+mn-ea"/>
                <a:cs typeface="+mn-cs"/>
              </a:rPr>
              <a:t>Coachingstudien</a:t>
            </a:r>
            <a:r>
              <a:rPr lang="de-DE" sz="1200" kern="1200" dirty="0">
                <a:solidFill>
                  <a:schemeClr val="tx1"/>
                </a:solidFill>
                <a:effectLst/>
                <a:latin typeface="+mn-lt"/>
                <a:ea typeface="+mn-ea"/>
                <a:cs typeface="+mn-cs"/>
              </a:rPr>
              <a:t> zeigen positive Effekte, allerdings lassen diese sich nicht nur auf Coaching zurückführen, da i.d.R. auch andere Maßnahmen involviert sind. </a:t>
            </a:r>
          </a:p>
          <a:p>
            <a:pPr marL="171450" lvl="0" indent="-171450">
              <a:buFont typeface="Wingdings" pitchFamily="2" charset="2"/>
              <a:buChar char="Ø"/>
            </a:pPr>
            <a:r>
              <a:rPr lang="de-DE" sz="1200" kern="1200" dirty="0">
                <a:solidFill>
                  <a:schemeClr val="tx1"/>
                </a:solidFill>
                <a:effectLst/>
                <a:latin typeface="+mn-lt"/>
                <a:ea typeface="+mn-ea"/>
                <a:cs typeface="+mn-cs"/>
              </a:rPr>
              <a:t>Längsschnittstudie von </a:t>
            </a:r>
            <a:r>
              <a:rPr lang="de-DE" sz="1200" kern="1200" dirty="0" err="1">
                <a:solidFill>
                  <a:schemeClr val="tx1"/>
                </a:solidFill>
                <a:effectLst/>
                <a:latin typeface="+mn-lt"/>
                <a:ea typeface="+mn-ea"/>
                <a:cs typeface="+mn-cs"/>
              </a:rPr>
              <a:t>Biancarosa</a:t>
            </a:r>
            <a:r>
              <a:rPr lang="de-DE" sz="1200" kern="1200" dirty="0">
                <a:solidFill>
                  <a:schemeClr val="tx1"/>
                </a:solidFill>
                <a:effectLst/>
                <a:latin typeface="+mn-lt"/>
                <a:ea typeface="+mn-ea"/>
                <a:cs typeface="+mn-cs"/>
              </a:rPr>
              <a:t> et al. (2010) zu Schulentwicklungsprogramm zur Lese- und Schreibförderung von GS-Kindern. Neben Coaching war das Modeling sehr wirksam. (S. 30)</a:t>
            </a:r>
          </a:p>
          <a:p>
            <a:pPr marL="171450" lvl="0" indent="-171450">
              <a:buFont typeface="Wingdings" pitchFamily="2" charset="2"/>
              <a:buChar char="Ø"/>
            </a:pPr>
            <a:r>
              <a:rPr lang="de-DE" sz="1200" kern="1200" dirty="0">
                <a:solidFill>
                  <a:schemeClr val="tx1"/>
                </a:solidFill>
                <a:effectLst/>
                <a:latin typeface="+mn-lt"/>
                <a:ea typeface="+mn-ea"/>
                <a:cs typeface="+mn-cs"/>
              </a:rPr>
              <a:t>„</a:t>
            </a:r>
            <a:r>
              <a:rPr lang="de-DE" sz="1200" kern="1200" dirty="0" err="1">
                <a:solidFill>
                  <a:schemeClr val="tx1"/>
                </a:solidFill>
                <a:effectLst/>
                <a:latin typeface="+mn-lt"/>
                <a:ea typeface="+mn-ea"/>
                <a:cs typeface="+mn-cs"/>
              </a:rPr>
              <a:t>My</a:t>
            </a:r>
            <a:r>
              <a:rPr lang="de-DE" sz="1200" kern="1200" dirty="0">
                <a:solidFill>
                  <a:schemeClr val="tx1"/>
                </a:solidFill>
                <a:effectLst/>
                <a:latin typeface="+mn-lt"/>
                <a:ea typeface="+mn-ea"/>
                <a:cs typeface="+mn-cs"/>
              </a:rPr>
              <a:t> Teaching Partner-</a:t>
            </a:r>
            <a:r>
              <a:rPr lang="de-DE" sz="1200" kern="1200" dirty="0" err="1">
                <a:solidFill>
                  <a:schemeClr val="tx1"/>
                </a:solidFill>
                <a:effectLst/>
                <a:latin typeface="+mn-lt"/>
                <a:ea typeface="+mn-ea"/>
                <a:cs typeface="+mn-cs"/>
              </a:rPr>
              <a:t>Secondary</a:t>
            </a:r>
            <a:r>
              <a:rPr lang="de-DE" sz="1200" kern="1200" dirty="0">
                <a:solidFill>
                  <a:schemeClr val="tx1"/>
                </a:solidFill>
                <a:effectLst/>
                <a:latin typeface="+mn-lt"/>
                <a:ea typeface="+mn-ea"/>
                <a:cs typeface="+mn-cs"/>
              </a:rPr>
              <a:t>“-Programm (MTP-S) wurde evaluiert von Allen et al. (2011), führte zu Veränderungen der Lehrer-Schüler-Interaktion und darüber zur </a:t>
            </a:r>
            <a:r>
              <a:rPr lang="de-DE" sz="1200" kern="1200" dirty="0" err="1">
                <a:solidFill>
                  <a:schemeClr val="tx1"/>
                </a:solidFill>
                <a:effectLst/>
                <a:latin typeface="+mn-lt"/>
                <a:ea typeface="+mn-ea"/>
                <a:cs typeface="+mn-cs"/>
              </a:rPr>
              <a:t>Verbeserung</a:t>
            </a:r>
            <a:r>
              <a:rPr lang="de-DE" sz="1200" kern="1200" dirty="0">
                <a:solidFill>
                  <a:schemeClr val="tx1"/>
                </a:solidFill>
                <a:effectLst/>
                <a:latin typeface="+mn-lt"/>
                <a:ea typeface="+mn-ea"/>
                <a:cs typeface="+mn-cs"/>
              </a:rPr>
              <a:t> von </a:t>
            </a:r>
            <a:r>
              <a:rPr lang="de-DE" sz="1200" kern="1200" dirty="0" err="1">
                <a:solidFill>
                  <a:schemeClr val="tx1"/>
                </a:solidFill>
                <a:effectLst/>
                <a:latin typeface="+mn-lt"/>
                <a:ea typeface="+mn-ea"/>
                <a:cs typeface="+mn-cs"/>
              </a:rPr>
              <a:t>SuS</a:t>
            </a:r>
            <a:r>
              <a:rPr lang="de-DE" sz="1200" kern="1200" dirty="0">
                <a:solidFill>
                  <a:schemeClr val="tx1"/>
                </a:solidFill>
                <a:effectLst/>
                <a:latin typeface="+mn-lt"/>
                <a:ea typeface="+mn-ea"/>
                <a:cs typeface="+mn-cs"/>
              </a:rPr>
              <a:t>-Leistungen (S. 30)</a:t>
            </a:r>
          </a:p>
          <a:p>
            <a:pPr marL="171450" lvl="0" indent="-171450">
              <a:buFont typeface="Wingdings" pitchFamily="2" charset="2"/>
              <a:buChar char="Ø"/>
            </a:pPr>
            <a:r>
              <a:rPr lang="de-DE" sz="1200" kern="1200" dirty="0" err="1">
                <a:solidFill>
                  <a:schemeClr val="tx1"/>
                </a:solidFill>
                <a:effectLst/>
                <a:latin typeface="+mn-lt"/>
                <a:ea typeface="+mn-ea"/>
                <a:cs typeface="+mn-cs"/>
              </a:rPr>
              <a:t>Matsumura</a:t>
            </a:r>
            <a:r>
              <a:rPr lang="de-DE" sz="1200" kern="1200" dirty="0">
                <a:solidFill>
                  <a:schemeClr val="tx1"/>
                </a:solidFill>
                <a:effectLst/>
                <a:latin typeface="+mn-lt"/>
                <a:ea typeface="+mn-ea"/>
                <a:cs typeface="+mn-cs"/>
              </a:rPr>
              <a:t> et al. (2013) untersuchten ein Programm zur Weiterentwicklung des Leseunterrichts in 4. und 5. Klassen mit zwei </a:t>
            </a:r>
            <a:r>
              <a:rPr lang="de-DE" sz="1200" kern="1200" dirty="0" err="1">
                <a:solidFill>
                  <a:schemeClr val="tx1"/>
                </a:solidFill>
                <a:effectLst/>
                <a:latin typeface="+mn-lt"/>
                <a:ea typeface="+mn-ea"/>
                <a:cs typeface="+mn-cs"/>
              </a:rPr>
              <a:t>Coachingmaßnahmen</a:t>
            </a:r>
            <a:r>
              <a:rPr lang="de-DE" sz="1200" kern="1200" dirty="0">
                <a:solidFill>
                  <a:schemeClr val="tx1"/>
                </a:solidFill>
                <a:effectLst/>
                <a:latin typeface="+mn-lt"/>
                <a:ea typeface="+mn-ea"/>
                <a:cs typeface="+mn-cs"/>
              </a:rPr>
              <a:t>, u.a. fachspezifische Coachings. Besonders wirksam war, das erwünschte Verhalten zu modellieren, ferner Beratung professioneller Lerngemeinschaften. (S. 31)</a:t>
            </a:r>
          </a:p>
          <a:p>
            <a:pPr marL="171450" lvl="0" indent="-171450">
              <a:buFont typeface="Wingdings" pitchFamily="2" charset="2"/>
              <a:buChar char="Ø"/>
            </a:pPr>
            <a:r>
              <a:rPr lang="de-DE" sz="1200" kern="1200" dirty="0">
                <a:solidFill>
                  <a:schemeClr val="tx1"/>
                </a:solidFill>
                <a:effectLst/>
                <a:latin typeface="+mn-lt"/>
                <a:ea typeface="+mn-ea"/>
                <a:cs typeface="+mn-cs"/>
              </a:rPr>
              <a:t>Das neuseeländische Projekt „</a:t>
            </a:r>
            <a:r>
              <a:rPr lang="de-DE" sz="1200" kern="1200" dirty="0" err="1">
                <a:solidFill>
                  <a:schemeClr val="tx1"/>
                </a:solidFill>
                <a:effectLst/>
                <a:latin typeface="+mn-lt"/>
                <a:ea typeface="+mn-ea"/>
                <a:cs typeface="+mn-cs"/>
              </a:rPr>
              <a:t>Literacy</a:t>
            </a:r>
            <a:r>
              <a:rPr lang="de-DE" sz="1200" kern="1200" dirty="0">
                <a:solidFill>
                  <a:schemeClr val="tx1"/>
                </a:solidFill>
                <a:effectLst/>
                <a:latin typeface="+mn-lt"/>
                <a:ea typeface="+mn-ea"/>
                <a:cs typeface="+mn-cs"/>
              </a:rPr>
              <a:t> Professional Development“ wendet auch andere Feedbackformen an, u.a. Analyse von Schülerleistungsdaten. (S. 32)</a:t>
            </a:r>
          </a:p>
          <a:p>
            <a:pPr marL="171450" lvl="0" indent="-171450">
              <a:buFont typeface="Wingdings" pitchFamily="2" charset="2"/>
              <a:buChar char="Ø"/>
            </a:pP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Förderung der Kooperation von Lehrpersonen</a:t>
            </a:r>
            <a:endParaRPr lang="de-DE" sz="1200" kern="1200" dirty="0">
              <a:solidFill>
                <a:schemeClr val="tx1"/>
              </a:solidFill>
              <a:effectLst/>
              <a:latin typeface="+mn-lt"/>
              <a:ea typeface="+mn-ea"/>
              <a:cs typeface="+mn-cs"/>
            </a:endParaRPr>
          </a:p>
          <a:p>
            <a:r>
              <a:rPr lang="de-DE" sz="1200" b="0" kern="1200" dirty="0">
                <a:solidFill>
                  <a:schemeClr val="tx1"/>
                </a:solidFill>
                <a:effectLst/>
                <a:latin typeface="+mn-lt"/>
                <a:ea typeface="+mn-ea"/>
                <a:cs typeface="+mn-cs"/>
              </a:rPr>
              <a:t> Das </a:t>
            </a:r>
            <a:r>
              <a:rPr lang="de-DE" sz="1200" kern="1200" dirty="0">
                <a:solidFill>
                  <a:schemeClr val="tx1"/>
                </a:solidFill>
                <a:effectLst/>
                <a:latin typeface="+mn-lt"/>
                <a:ea typeface="+mn-ea"/>
                <a:cs typeface="+mn-cs"/>
              </a:rPr>
              <a:t>Konzept der „professionellen Lerngemeinschaften“: „Grundkonsens in Bezug auf Ansichten und Einstellungen zum Lehren und Lernen“, „gemeinsam verantwortlich für das Lernen der </a:t>
            </a:r>
            <a:r>
              <a:rPr lang="de-DE" sz="1200" kern="1200" dirty="0" err="1">
                <a:solidFill>
                  <a:schemeClr val="tx1"/>
                </a:solidFill>
                <a:effectLst/>
                <a:latin typeface="+mn-lt"/>
                <a:ea typeface="+mn-ea"/>
                <a:cs typeface="+mn-cs"/>
              </a:rPr>
              <a:t>SuS</a:t>
            </a:r>
            <a:r>
              <a:rPr lang="de-DE" sz="1200" kern="1200" dirty="0">
                <a:solidFill>
                  <a:schemeClr val="tx1"/>
                </a:solidFill>
                <a:effectLst/>
                <a:latin typeface="+mn-lt"/>
                <a:ea typeface="+mn-ea"/>
                <a:cs typeface="+mn-cs"/>
              </a:rPr>
              <a:t>, analysieren den eigenen Unterricht, seine Qualität und seine Wirkungen, realisieren gegenseitige Unterrichtshospitationen, sehen wechselseitiges Feedback vor und fokussieren auf die Förderung und Unterstützung der Lernenden.“ (S.33)</a:t>
            </a:r>
          </a:p>
          <a:p>
            <a:pPr lvl="0"/>
            <a:r>
              <a:rPr lang="de-DE" sz="1200" kern="1200" dirty="0">
                <a:solidFill>
                  <a:schemeClr val="tx1"/>
                </a:solidFill>
                <a:effectLst/>
                <a:latin typeface="+mn-lt"/>
                <a:ea typeface="+mn-ea"/>
                <a:cs typeface="+mn-cs"/>
              </a:rPr>
              <a:t>Nicht alle PLC (Professional Learning Communities) sind effektiv, z.B. wenn man Konflikte scheut und sich gegenseitig nur bestärkt. Deshalb ist eine Begleitung bzw. Anleitung durch wiss. Experten sinnvoll, z.B. zur gezielten Schwerpunktsetzung und </a:t>
            </a:r>
            <a:r>
              <a:rPr lang="de-DE" sz="1200" kern="1200" dirty="0" err="1">
                <a:solidFill>
                  <a:schemeClr val="tx1"/>
                </a:solidFill>
                <a:effectLst/>
                <a:latin typeface="+mn-lt"/>
                <a:ea typeface="+mn-ea"/>
                <a:cs typeface="+mn-cs"/>
              </a:rPr>
              <a:t>feedback</a:t>
            </a:r>
            <a:r>
              <a:rPr lang="de-DE" sz="1200" kern="1200" dirty="0">
                <a:solidFill>
                  <a:schemeClr val="tx1"/>
                </a:solidFill>
                <a:effectLst/>
                <a:latin typeface="+mn-lt"/>
                <a:ea typeface="+mn-ea"/>
                <a:cs typeface="+mn-cs"/>
              </a:rPr>
              <a:t> von außen. (S. 36)</a:t>
            </a:r>
          </a:p>
          <a:p>
            <a:pPr lvl="0"/>
            <a:r>
              <a:rPr lang="de-DE" sz="1200" i="1" kern="1200" dirty="0" err="1">
                <a:solidFill>
                  <a:schemeClr val="tx1"/>
                </a:solidFill>
                <a:effectLst/>
                <a:latin typeface="+mn-lt"/>
                <a:ea typeface="+mn-ea"/>
                <a:cs typeface="+mn-cs"/>
              </a:rPr>
              <a:t>Lesson</a:t>
            </a:r>
            <a:r>
              <a:rPr lang="de-DE" sz="1200" i="1" kern="1200" dirty="0">
                <a:solidFill>
                  <a:schemeClr val="tx1"/>
                </a:solidFill>
                <a:effectLst/>
                <a:latin typeface="+mn-lt"/>
                <a:ea typeface="+mn-ea"/>
                <a:cs typeface="+mn-cs"/>
              </a:rPr>
              <a:t>-Studies und Learning-Studies </a:t>
            </a:r>
            <a:r>
              <a:rPr lang="de-DE" sz="1200" kern="1200" dirty="0">
                <a:solidFill>
                  <a:schemeClr val="tx1"/>
                </a:solidFill>
                <a:effectLst/>
                <a:latin typeface="+mn-lt"/>
                <a:ea typeface="+mn-ea"/>
                <a:cs typeface="+mn-cs"/>
              </a:rPr>
              <a:t>als spezifische Formen der strukturierten Kooperation zur Unterrichtsentwicklung, s. S. 34/35. Konzept der </a:t>
            </a:r>
            <a:r>
              <a:rPr lang="de-DE" sz="1200" i="1" kern="1200" dirty="0">
                <a:solidFill>
                  <a:schemeClr val="tx1"/>
                </a:solidFill>
                <a:effectLst/>
                <a:latin typeface="+mn-lt"/>
                <a:ea typeface="+mn-ea"/>
                <a:cs typeface="+mn-cs"/>
              </a:rPr>
              <a:t>Learning Studies </a:t>
            </a:r>
            <a:r>
              <a:rPr lang="de-DE" sz="1200" kern="1200" dirty="0">
                <a:solidFill>
                  <a:schemeClr val="tx1"/>
                </a:solidFill>
                <a:effectLst/>
                <a:latin typeface="+mn-lt"/>
                <a:ea typeface="+mn-ea"/>
                <a:cs typeface="+mn-cs"/>
              </a:rPr>
              <a:t>basiert auf Variationstheorie: Lerngegenstand wird so häufig variiert, bis </a:t>
            </a:r>
            <a:r>
              <a:rPr lang="de-DE" sz="1200" kern="1200" dirty="0" err="1">
                <a:solidFill>
                  <a:schemeClr val="tx1"/>
                </a:solidFill>
                <a:effectLst/>
                <a:latin typeface="+mn-lt"/>
                <a:ea typeface="+mn-ea"/>
                <a:cs typeface="+mn-cs"/>
              </a:rPr>
              <a:t>SuS</a:t>
            </a:r>
            <a:r>
              <a:rPr lang="de-DE" sz="1200" kern="1200" dirty="0">
                <a:solidFill>
                  <a:schemeClr val="tx1"/>
                </a:solidFill>
                <a:effectLst/>
                <a:latin typeface="+mn-lt"/>
                <a:ea typeface="+mn-ea"/>
                <a:cs typeface="+mn-cs"/>
              </a:rPr>
              <a:t> die charakteristischen wesentlichen Merkmale erkannt haben. </a:t>
            </a:r>
          </a:p>
          <a:p>
            <a:pPr lvl="0"/>
            <a:r>
              <a:rPr lang="de-DE" sz="1200" i="1" kern="1200" dirty="0">
                <a:solidFill>
                  <a:schemeClr val="tx1"/>
                </a:solidFill>
                <a:effectLst/>
                <a:latin typeface="+mn-lt"/>
                <a:ea typeface="+mn-ea"/>
                <a:cs typeface="+mn-cs"/>
              </a:rPr>
              <a:t>Australische Quality Teaching </a:t>
            </a:r>
            <a:r>
              <a:rPr lang="de-DE" sz="1200" i="1" kern="1200" dirty="0" err="1">
                <a:solidFill>
                  <a:schemeClr val="tx1"/>
                </a:solidFill>
                <a:effectLst/>
                <a:latin typeface="+mn-lt"/>
                <a:ea typeface="+mn-ea"/>
                <a:cs typeface="+mn-cs"/>
              </a:rPr>
              <a:t>Rounds</a:t>
            </a:r>
            <a:r>
              <a:rPr lang="de-DE" sz="1200" i="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bieten Tools zur Analyse des eigenen Unterrichts. (S. 36)</a:t>
            </a:r>
          </a:p>
          <a:p>
            <a:pPr lvl="0"/>
            <a:r>
              <a:rPr lang="de-DE" sz="1200" kern="1200" dirty="0">
                <a:solidFill>
                  <a:schemeClr val="tx1"/>
                </a:solidFill>
                <a:effectLst/>
                <a:latin typeface="+mn-lt"/>
                <a:ea typeface="+mn-ea"/>
                <a:cs typeface="+mn-cs"/>
              </a:rPr>
              <a:t>„Wirksame Konzepte zur Schaffung professioneller Lerngemeinschaften involvieren Lehrpersonen in analytische, planerische und reflexive Tätigkeiten und regen sie an, über einen längeren Zeitraum an der konkreten Weiterentwicklung der Tiefenstruktur ihres Unterrichts zu arbeiten. Die Maßnahmen werden direkt oder indirekt durch den Einbezug wissenschaftlicher Expertise unterstützt…“ (S. 36)</a:t>
            </a:r>
          </a:p>
          <a:p>
            <a:pPr lvl="0"/>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Situiertes Lernen durch Arbeiten mit Fällen und Beispielen aus der Unterrichtspraxis</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Motivation und Interesse von LK ist entscheidend für Erfolg. LK sind „Utilitaristen“, die einen Nutzen für ihren Unterricht sehen wollen (S. 37)</a:t>
            </a:r>
          </a:p>
          <a:p>
            <a:pPr lvl="0"/>
            <a:r>
              <a:rPr lang="de-DE" sz="1200" kern="1200" dirty="0">
                <a:solidFill>
                  <a:schemeClr val="tx1"/>
                </a:solidFill>
                <a:effectLst/>
                <a:latin typeface="+mn-lt"/>
                <a:ea typeface="+mn-ea"/>
                <a:cs typeface="+mn-cs"/>
              </a:rPr>
              <a:t>Arbeit an Fällen aus der Unterrichtspraxis – eigenen oder fremden – als gute Möglichkeit. Fortbildung mit konstruiert-situierten Fällen war wirksamer in </a:t>
            </a:r>
            <a:r>
              <a:rPr lang="de-DE" sz="1200" kern="1200" dirty="0" err="1">
                <a:solidFill>
                  <a:schemeClr val="tx1"/>
                </a:solidFill>
                <a:effectLst/>
                <a:latin typeface="+mn-lt"/>
                <a:ea typeface="+mn-ea"/>
                <a:cs typeface="+mn-cs"/>
              </a:rPr>
              <a:t>fachdid</a:t>
            </a:r>
            <a:r>
              <a:rPr lang="de-DE" sz="1200" kern="1200" dirty="0">
                <a:solidFill>
                  <a:schemeClr val="tx1"/>
                </a:solidFill>
                <a:effectLst/>
                <a:latin typeface="+mn-lt"/>
                <a:ea typeface="+mn-ea"/>
                <a:cs typeface="+mn-cs"/>
              </a:rPr>
              <a:t>. Hinsicht als mit eigenen Fällen, letztere waren wirksamer für die Motivation der LK (S. 37)</a:t>
            </a:r>
          </a:p>
          <a:p>
            <a:pPr lvl="0"/>
            <a:r>
              <a:rPr lang="de-DE" sz="1200" kern="1200" dirty="0">
                <a:solidFill>
                  <a:schemeClr val="tx1"/>
                </a:solidFill>
                <a:effectLst/>
                <a:latin typeface="+mn-lt"/>
                <a:ea typeface="+mn-ea"/>
                <a:cs typeface="+mn-cs"/>
              </a:rPr>
              <a:t>Auch hinsichtlich der Nachhaltigkeit des Gelernten sind Fortbildungen mit „Teaching Cases“ anderen Formaten überlegen. (S. 38)</a:t>
            </a:r>
          </a:p>
          <a:p>
            <a:pPr marL="0" lvl="0" indent="0">
              <a:buFont typeface="Wingdings" pitchFamily="2" charset="2"/>
              <a:buNone/>
            </a:pPr>
            <a:endParaRPr lang="de-DE" sz="1200" kern="1200" dirty="0">
              <a:solidFill>
                <a:schemeClr val="tx1"/>
              </a:solidFill>
              <a:effectLst/>
              <a:latin typeface="+mn-lt"/>
              <a:ea typeface="+mn-ea"/>
              <a:cs typeface="+mn-cs"/>
            </a:endParaRPr>
          </a:p>
          <a:p>
            <a:pPr marL="171450" lvl="0" indent="-171450">
              <a:buFont typeface="Wingdings" pitchFamily="2" charset="2"/>
              <a:buChar char="Ø"/>
            </a:pPr>
            <a:endParaRPr lang="de-DE" sz="1200" kern="1200" dirty="0">
              <a:solidFill>
                <a:schemeClr val="tx1"/>
              </a:solidFill>
              <a:effectLst/>
              <a:latin typeface="+mn-lt"/>
              <a:ea typeface="+mn-ea"/>
              <a:cs typeface="+mn-cs"/>
            </a:endParaRPr>
          </a:p>
          <a:p>
            <a:pPr marL="0" lvl="0" indent="0">
              <a:buFont typeface="Wingdings" pitchFamily="2" charset="2"/>
              <a:buNone/>
            </a:pPr>
            <a:endParaRPr lang="de-DE" sz="1200" kern="1200" dirty="0">
              <a:solidFill>
                <a:schemeClr val="tx1"/>
              </a:solidFill>
              <a:effectLst/>
              <a:latin typeface="+mn-lt"/>
              <a:ea typeface="+mn-ea"/>
              <a:cs typeface="+mn-cs"/>
            </a:endParaRPr>
          </a:p>
          <a:p>
            <a:pPr lvl="0"/>
            <a:endParaRPr lang="de-DE" sz="1200" kern="1200" dirty="0">
              <a:solidFill>
                <a:schemeClr val="tx1"/>
              </a:solidFill>
              <a:effectLst/>
              <a:latin typeface="+mn-lt"/>
              <a:ea typeface="+mn-ea"/>
              <a:cs typeface="+mn-cs"/>
            </a:endParaRPr>
          </a:p>
          <a:p>
            <a:pPr lvl="0"/>
            <a:endParaRPr lang="de-DE" sz="1200" kern="1200" dirty="0">
              <a:solidFill>
                <a:schemeClr val="tx1"/>
              </a:solidFill>
              <a:effectLst/>
              <a:latin typeface="+mn-lt"/>
              <a:ea typeface="+mn-ea"/>
              <a:cs typeface="+mn-cs"/>
            </a:endParaRPr>
          </a:p>
          <a:p>
            <a:pPr lvl="0"/>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7</a:t>
            </a:fld>
            <a:endParaRPr lang="en-US" dirty="0"/>
          </a:p>
        </p:txBody>
      </p:sp>
    </p:spTree>
    <p:extLst>
      <p:ext uri="{BB962C8B-B14F-4D97-AF65-F5344CB8AC3E}">
        <p14:creationId xmlns:p14="http://schemas.microsoft.com/office/powerpoint/2010/main" val="249097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a:t>
            </a:r>
            <a:r>
              <a:rPr lang="de-DE" dirty="0" err="1"/>
              <a:t>BaCuLit</a:t>
            </a:r>
            <a:r>
              <a:rPr lang="de-DE" dirty="0"/>
              <a:t>-Kurse beruhen auf folgenden Prinzipien einer professionellen Lehrkräftefortbildung:</a:t>
            </a:r>
          </a:p>
          <a:p>
            <a:endParaRPr lang="de-DE" dirty="0"/>
          </a:p>
          <a:p>
            <a:pPr marL="0" lvl="0" indent="0">
              <a:spcBef>
                <a:spcPts val="0"/>
              </a:spcBef>
              <a:spcAft>
                <a:spcPts val="1200"/>
              </a:spcAft>
              <a:buNone/>
            </a:pPr>
            <a:r>
              <a:rPr lang="de-DE" sz="1400" b="1" dirty="0"/>
              <a:t>Die </a:t>
            </a:r>
            <a:r>
              <a:rPr lang="de-DE" sz="1400" b="1" dirty="0" err="1"/>
              <a:t>BaCuLit</a:t>
            </a:r>
            <a:r>
              <a:rPr lang="de-DE" sz="1400" b="1" dirty="0"/>
              <a:t>-Workshops:</a:t>
            </a:r>
          </a:p>
          <a:p>
            <a:pPr lvl="0">
              <a:spcBef>
                <a:spcPts val="0"/>
              </a:spcBef>
              <a:spcAft>
                <a:spcPts val="1200"/>
              </a:spcAft>
              <a:buFont typeface="Wingdings" pitchFamily="2" charset="2"/>
              <a:buChar char="Ø"/>
            </a:pPr>
            <a:r>
              <a:rPr lang="de-DE" sz="1200" dirty="0"/>
              <a:t>geben Lehrkräften ausführlich Gelegenheit, über ihre Unterrichtserfahrung und ihre Konzepte von Unterricht in ihrem Fach zu reflektieren  </a:t>
            </a:r>
          </a:p>
          <a:p>
            <a:pPr lvl="0">
              <a:spcBef>
                <a:spcPts val="0"/>
              </a:spcBef>
              <a:spcAft>
                <a:spcPts val="1200"/>
              </a:spcAft>
              <a:buFont typeface="Wingdings" pitchFamily="2" charset="2"/>
              <a:buChar char="Ø"/>
            </a:pPr>
            <a:r>
              <a:rPr lang="de-DE" sz="1200" dirty="0"/>
              <a:t>ermöglichen es Lehrkräften, neue Methoden des Lernens und der Leseförderung zunächst während des Kurses selbst auszuprobieren, bevor sie sie im Klassenzimmer mit ihren Schülerinnen und Schülern erproben</a:t>
            </a:r>
          </a:p>
          <a:p>
            <a:pPr lvl="0">
              <a:spcBef>
                <a:spcPts val="0"/>
              </a:spcBef>
              <a:spcAft>
                <a:spcPts val="1200"/>
              </a:spcAft>
              <a:buFont typeface="Wingdings" pitchFamily="2" charset="2"/>
              <a:buChar char="Ø"/>
            </a:pPr>
            <a:r>
              <a:rPr lang="de-DE" sz="1200" dirty="0"/>
              <a:t>bieten den Lehrkräften zahlreiche Möglichkeiten, (neue) kooperative Lernformen (z.B. in Partner- und Gruppenarbeit) während der Workshops selbst zu erproben, bevor sie sie im Klassenzimmer einsetzen </a:t>
            </a:r>
          </a:p>
          <a:p>
            <a:pPr lvl="0">
              <a:spcBef>
                <a:spcPts val="0"/>
              </a:spcBef>
              <a:spcAft>
                <a:spcPts val="1200"/>
              </a:spcAft>
              <a:buFont typeface="Wingdings" pitchFamily="2" charset="2"/>
              <a:buChar char="Ø"/>
            </a:pPr>
            <a:r>
              <a:rPr lang="de-DE" sz="1200" dirty="0"/>
              <a:t>stellen während der Kurse grundlegendes lesedidaktisches Wissen in knapper, gut aufbereiteter Form vor (kurze PPT-gestützte Dozenten-Vorträge) und geben Hinweise auf vertiefende Lektüren</a:t>
            </a:r>
          </a:p>
          <a:p>
            <a:pPr lvl="0">
              <a:spcBef>
                <a:spcPts val="0"/>
              </a:spcBef>
              <a:spcAft>
                <a:spcPts val="1200"/>
              </a:spcAft>
              <a:buFont typeface="Wingdings" pitchFamily="2" charset="2"/>
              <a:buChar char="Ø"/>
            </a:pPr>
            <a:r>
              <a:rPr lang="de-DE" sz="1200" dirty="0"/>
              <a:t>vermitteln Beispiele gelungener Praxis und bieten Gelegenheiten, diese mit der eigenen Unterrichtspraxis zu verknüpfen</a:t>
            </a:r>
          </a:p>
          <a:p>
            <a:pPr lvl="0">
              <a:spcBef>
                <a:spcPts val="0"/>
              </a:spcBef>
              <a:spcAft>
                <a:spcPts val="1200"/>
              </a:spcAft>
              <a:buFont typeface="Wingdings" pitchFamily="2" charset="2"/>
              <a:buChar char="Ø"/>
            </a:pPr>
            <a:r>
              <a:rPr lang="de-DE" sz="1200" dirty="0"/>
              <a:t>stellen Instrumente, Methoden und Unterrichtsstrategien für die Lese- und Schreibförderung vor und modellieren für die Teilnehmenden, wie diese im Unterricht eingesetzt werden können  </a:t>
            </a:r>
          </a:p>
          <a:p>
            <a:pPr lvl="0">
              <a:spcBef>
                <a:spcPts val="0"/>
              </a:spcBef>
              <a:spcAft>
                <a:spcPts val="1200"/>
              </a:spcAft>
              <a:buFont typeface="Wingdings" pitchFamily="2" charset="2"/>
              <a:buChar char="Ø"/>
            </a:pPr>
            <a:r>
              <a:rPr lang="de-DE" sz="1200" dirty="0"/>
              <a:t>bieten Übungen und Anleitungen zur Analyse des eigenen Unterrichts, zur Erhebung von Schülerinteressen und zur </a:t>
            </a:r>
            <a:r>
              <a:rPr lang="de-DE" sz="1200" dirty="0" err="1"/>
              <a:t>Lernstandsermittlung</a:t>
            </a:r>
            <a:r>
              <a:rPr lang="de-DE" sz="1200" dirty="0"/>
              <a:t> von Schülerleistungen </a:t>
            </a:r>
          </a:p>
          <a:p>
            <a:pPr lvl="0">
              <a:spcBef>
                <a:spcPts val="0"/>
              </a:spcBef>
              <a:spcAft>
                <a:spcPts val="1200"/>
              </a:spcAft>
              <a:buFont typeface="Wingdings" pitchFamily="2" charset="2"/>
              <a:buChar char="Ø"/>
            </a:pPr>
            <a:r>
              <a:rPr lang="de-DE" sz="1200" dirty="0"/>
              <a:t>stimulieren die wechselseitige Unterstützung der Teilnehmenden bei der Veränderung ihres Unterrichts während der Workshops und ggf. über eine Lernplattform; Ziel ist es, produktive professionelle Lerngemeinschaften zu bilden. </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9</a:t>
            </a:fld>
            <a:endParaRPr lang="en-US" dirty="0"/>
          </a:p>
        </p:txBody>
      </p:sp>
    </p:spTree>
    <p:extLst>
      <p:ext uri="{BB962C8B-B14F-4D97-AF65-F5344CB8AC3E}">
        <p14:creationId xmlns:p14="http://schemas.microsoft.com/office/powerpoint/2010/main" val="942691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de-DE" dirty="0"/>
          </a:p>
          <a:p>
            <a:pPr marL="0" marR="0" indent="0" algn="l" defTabSz="457200" rtl="0" eaLnBrk="1" fontAlgn="auto" latinLnBrk="0" hangingPunct="1">
              <a:lnSpc>
                <a:spcPct val="100000"/>
              </a:lnSpc>
              <a:spcBef>
                <a:spcPts val="0"/>
              </a:spcBef>
              <a:spcAft>
                <a:spcPts val="0"/>
              </a:spcAft>
              <a:buClrTx/>
              <a:buSzTx/>
              <a:buFontTx/>
              <a:buNone/>
              <a:tabLst/>
              <a:defRPr/>
            </a:pPr>
            <a:r>
              <a:rPr lang="de-DE" dirty="0"/>
              <a:t>Hier sollte die enge Verbindung von Input (neues Wissen) in den Workshops und dem Arbeitsbuch (auch optional</a:t>
            </a:r>
            <a:r>
              <a:rPr lang="de-DE" baseline="0" dirty="0"/>
              <a:t> </a:t>
            </a:r>
            <a:r>
              <a:rPr lang="de-DE" baseline="0" dirty="0" err="1"/>
              <a:t>Moodle</a:t>
            </a:r>
            <a:r>
              <a:rPr lang="de-DE" baseline="0" dirty="0"/>
              <a:t>) betont werden. </a:t>
            </a:r>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10</a:t>
            </a:fld>
            <a:endParaRPr lang="en-US" dirty="0"/>
          </a:p>
        </p:txBody>
      </p:sp>
    </p:spTree>
    <p:extLst>
      <p:ext uri="{BB962C8B-B14F-4D97-AF65-F5344CB8AC3E}">
        <p14:creationId xmlns:p14="http://schemas.microsoft.com/office/powerpoint/2010/main" val="2093049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noProof="0" dirty="0"/>
              <a:t>Anmerkungen</a:t>
            </a:r>
            <a:r>
              <a:rPr lang="de-DE" b="1" baseline="0" noProof="0" dirty="0"/>
              <a:t> zum </a:t>
            </a:r>
            <a:r>
              <a:rPr lang="de-DE" b="1" baseline="0" noProof="0" dirty="0" err="1"/>
              <a:t>BaCuLit</a:t>
            </a:r>
            <a:r>
              <a:rPr lang="de-DE" b="1" baseline="0" noProof="0" dirty="0"/>
              <a:t> – Arbeitsbuch: </a:t>
            </a:r>
            <a:r>
              <a:rPr lang="de-DE" b="0" baseline="0" noProof="0" dirty="0"/>
              <a:t>Die Materialien zum </a:t>
            </a:r>
            <a:r>
              <a:rPr lang="de-DE" b="0" baseline="0" noProof="0" dirty="0" err="1"/>
              <a:t>BaCuLit</a:t>
            </a:r>
            <a:r>
              <a:rPr lang="de-DE" b="0" baseline="0" noProof="0" dirty="0"/>
              <a:t>-Kurs können optional auch als Gesamtkompendium den TN zur Verfügung gestellt werden, zum Beispiel für die Ausbildung und Zertifizierung von </a:t>
            </a:r>
            <a:r>
              <a:rPr lang="de-DE" b="0" baseline="0" noProof="0" dirty="0" err="1"/>
              <a:t>BaCuLit</a:t>
            </a:r>
            <a:r>
              <a:rPr lang="de-DE" b="0" baseline="0" noProof="0" dirty="0"/>
              <a:t>-Trainerinnen und –Trainern (Beratern, Moderatorinnen usw.). Dann können die einzelnen Module auch mit entsprechenden Abschlussaufgaben versehen werden, deren erfolgreiche Absolvierung Voraussetzung für die abschließende Zertifizierung ist. Beim Angebot einzelner Module oder Modulteile (z.B. im Rahmen regionaler Lehrkräftefortbildungen oder von SCHILFs) wird dies eher nicht erforderlich sein, da ja alles Material auf der </a:t>
            </a:r>
            <a:r>
              <a:rPr lang="de-DE" b="0" baseline="0" noProof="0" dirty="0" err="1"/>
              <a:t>QUALiS</a:t>
            </a:r>
            <a:r>
              <a:rPr lang="de-DE" b="0" baseline="0" noProof="0" dirty="0"/>
              <a:t>-Webseite online zur Verfügung steht.</a:t>
            </a:r>
            <a:endParaRPr lang="de-DE" noProof="0" dirty="0"/>
          </a:p>
          <a:p>
            <a:endParaRPr lang="de-DE" noProof="0" dirty="0"/>
          </a:p>
          <a:p>
            <a:r>
              <a:rPr lang="de-DE" noProof="0" dirty="0"/>
              <a:t>Das</a:t>
            </a:r>
            <a:r>
              <a:rPr lang="de-DE" baseline="0" noProof="0" dirty="0"/>
              <a:t> Arbeitsbuch enthält: </a:t>
            </a:r>
            <a:endParaRPr lang="de-DE" noProof="0" dirty="0"/>
          </a:p>
          <a:p>
            <a:endParaRPr lang="de-DE" noProof="0" dirty="0"/>
          </a:p>
          <a:p>
            <a:pPr marL="285750" indent="-285750">
              <a:buFont typeface="Arial" pitchFamily="34" charset="0"/>
              <a:buChar char="•"/>
            </a:pPr>
            <a:r>
              <a:rPr lang="de-DE" noProof="0" dirty="0"/>
              <a:t>Materialien und Methoden</a:t>
            </a:r>
          </a:p>
          <a:p>
            <a:pPr marL="285750" indent="-285750">
              <a:buFont typeface="Arial" pitchFamily="34" charset="0"/>
              <a:buChar char="•"/>
            </a:pPr>
            <a:r>
              <a:rPr lang="de-DE" noProof="0" dirty="0"/>
              <a:t>Anregungen</a:t>
            </a:r>
            <a:r>
              <a:rPr lang="de-DE" baseline="0" noProof="0" dirty="0"/>
              <a:t> zur sofortigen Verwendung im Unterricht. </a:t>
            </a:r>
            <a:endParaRPr lang="de-DE" noProof="0" dirty="0"/>
          </a:p>
          <a:p>
            <a:pPr marL="285750" indent="-285750">
              <a:buFont typeface="Arial" pitchFamily="34" charset="0"/>
              <a:buChar char="•"/>
            </a:pPr>
            <a:r>
              <a:rPr lang="de-DE" noProof="0" dirty="0"/>
              <a:t>Kurze</a:t>
            </a:r>
            <a:r>
              <a:rPr lang="de-DE" baseline="0" noProof="0" dirty="0"/>
              <a:t> Hintergrundtexte</a:t>
            </a:r>
            <a:endParaRPr lang="de-DE" noProof="0" dirty="0"/>
          </a:p>
          <a:p>
            <a:pPr marL="285750" indent="-285750">
              <a:buFont typeface="Arial" pitchFamily="34" charset="0"/>
              <a:buChar char="•"/>
            </a:pPr>
            <a:r>
              <a:rPr lang="de-DE" noProof="0" dirty="0"/>
              <a:t>Hausaufgaben</a:t>
            </a:r>
          </a:p>
          <a:p>
            <a:pPr marL="285750" indent="-285750">
              <a:buFont typeface="Arial" pitchFamily="34" charset="0"/>
              <a:buChar char="•"/>
            </a:pPr>
            <a:r>
              <a:rPr lang="de-DE" noProof="0" dirty="0"/>
              <a:t>Anregungen</a:t>
            </a:r>
            <a:r>
              <a:rPr lang="de-DE" baseline="0" noProof="0" dirty="0"/>
              <a:t> zur Anwendung von Methoden im Unterricht</a:t>
            </a:r>
            <a:endParaRPr lang="de-DE" noProof="0" dirty="0"/>
          </a:p>
          <a:p>
            <a:pPr marL="285750" indent="-285750">
              <a:buFont typeface="Arial" pitchFamily="34" charset="0"/>
              <a:buChar char="•"/>
            </a:pPr>
            <a:r>
              <a:rPr lang="de-DE" noProof="0" dirty="0"/>
              <a:t>Prüfungsaufgaben und Evaluationsbögen.</a:t>
            </a:r>
          </a:p>
          <a:p>
            <a:pPr marL="285750" indent="-285750">
              <a:buFont typeface="Arial" pitchFamily="34" charset="0"/>
              <a:buChar char="•"/>
            </a:pPr>
            <a:endParaRPr lang="de-DE" noProof="0" dirty="0"/>
          </a:p>
          <a:p>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11</a:t>
            </a:fld>
            <a:endParaRPr lang="en-US" dirty="0"/>
          </a:p>
        </p:txBody>
      </p:sp>
    </p:spTree>
    <p:extLst>
      <p:ext uri="{BB962C8B-B14F-4D97-AF65-F5344CB8AC3E}">
        <p14:creationId xmlns:p14="http://schemas.microsoft.com/office/powerpoint/2010/main" val="140685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331116-AC31-4588-BB05-E7350721AD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2639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die Übersicht über die Modulblöcke mit Untertiteln:</a:t>
            </a:r>
          </a:p>
          <a:p>
            <a:endParaRPr lang="de-DE" dirty="0"/>
          </a:p>
          <a:p>
            <a:pPr marL="0" indent="0">
              <a:buNone/>
            </a:pPr>
            <a:r>
              <a:rPr lang="de-DE" b="1" dirty="0"/>
              <a:t>Block 1: Lese- und Schreibkompetenzen als Grundlage fachlichen Lernens in allen Unterrichtsfächern</a:t>
            </a:r>
            <a:endParaRPr lang="de-ES" b="1" dirty="0"/>
          </a:p>
          <a:p>
            <a:pPr lvl="0"/>
            <a:r>
              <a:rPr lang="de-DE" dirty="0"/>
              <a:t>Das PISA-Modell der Lesekompetenz, alte und neue Version </a:t>
            </a:r>
            <a:endParaRPr lang="de-ES" dirty="0"/>
          </a:p>
          <a:p>
            <a:pPr lvl="0"/>
            <a:r>
              <a:rPr lang="de-DE" dirty="0"/>
              <a:t>Leseanforderungen im Fachunterricht – Beispiel Mathematik</a:t>
            </a:r>
            <a:endParaRPr lang="de-ES" dirty="0"/>
          </a:p>
          <a:p>
            <a:pPr lvl="0"/>
            <a:r>
              <a:rPr lang="de-DE" dirty="0"/>
              <a:t>Inhalt und Aufbau, Anforderungen und Hilfsmittel des </a:t>
            </a:r>
            <a:r>
              <a:rPr lang="de-DE" dirty="0" err="1"/>
              <a:t>BaCuLit</a:t>
            </a:r>
            <a:r>
              <a:rPr lang="de-DE" dirty="0"/>
              <a:t>-Kurses</a:t>
            </a:r>
          </a:p>
          <a:p>
            <a:pPr lvl="0"/>
            <a:endParaRPr lang="de-ES" dirty="0"/>
          </a:p>
          <a:p>
            <a:pPr marL="0" indent="0">
              <a:buNone/>
            </a:pPr>
            <a:r>
              <a:rPr lang="de-DE" b="1" dirty="0"/>
              <a:t>Block 2: Wie kann die Lesesozialisation von Kindern und Jugendlichen gelingen? Die eigene Lesebiografie (als Lehrkraft) schreiben und reflektieren</a:t>
            </a:r>
            <a:endParaRPr lang="de-ES" b="1" dirty="0"/>
          </a:p>
          <a:p>
            <a:pPr lvl="0"/>
            <a:r>
              <a:rPr lang="de-DE" dirty="0"/>
              <a:t>Selbstreflexion der eigenen Lesebiografie (der Lehrkräfte)</a:t>
            </a:r>
            <a:endParaRPr lang="de-ES" dirty="0"/>
          </a:p>
          <a:p>
            <a:pPr lvl="0"/>
            <a:r>
              <a:rPr lang="de-DE" dirty="0"/>
              <a:t>Verlaufsformen einer gelingenden Lesesozialisation in Kindheit und Jugend</a:t>
            </a:r>
            <a:endParaRPr lang="de-ES" dirty="0"/>
          </a:p>
          <a:p>
            <a:pPr lvl="0"/>
            <a:r>
              <a:rPr lang="de-DE" dirty="0"/>
              <a:t>Wenn Lesesozialisation nicht gelingt – ein Fallbeispiel</a:t>
            </a:r>
            <a:endParaRPr lang="de-ES" dirty="0"/>
          </a:p>
          <a:p>
            <a:pPr lvl="0"/>
            <a:r>
              <a:rPr lang="de-DE" dirty="0"/>
              <a:t>Schlussfolgerungen: Wie lassen sich auch nicht oder wenig lesende Schülerinnen und Schüler erreichen?</a:t>
            </a:r>
            <a:endParaRPr lang="de-ES"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14</a:t>
            </a:fld>
            <a:endParaRPr lang="en-US" dirty="0"/>
          </a:p>
        </p:txBody>
      </p:sp>
    </p:spTree>
    <p:extLst>
      <p:ext uri="{BB962C8B-B14F-4D97-AF65-F5344CB8AC3E}">
        <p14:creationId xmlns:p14="http://schemas.microsoft.com/office/powerpoint/2010/main" val="19343049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9.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0.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0.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7.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8.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9.jpe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EEBEC6E7-68B0-4DDB-AEEF-4378954A4BCD}"/>
              </a:ext>
            </a:extLst>
          </p:cNvPr>
          <p:cNvSpPr txBox="1">
            <a:spLocks/>
          </p:cNvSpPr>
          <p:nvPr userDrawn="1"/>
        </p:nvSpPr>
        <p:spPr>
          <a:xfrm>
            <a:off x="3905464" y="3284984"/>
            <a:ext cx="5238535" cy="30054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3600" b="1" dirty="0">
                <a:solidFill>
                  <a:schemeClr val="bg1"/>
                </a:solidFill>
              </a:rPr>
              <a:t>Modul :</a:t>
            </a:r>
            <a:br>
              <a:rPr lang="de-DE" sz="3600" dirty="0">
                <a:solidFill>
                  <a:schemeClr val="bg1"/>
                </a:solidFill>
              </a:rPr>
            </a:br>
            <a:br>
              <a:rPr lang="de-DE" sz="3600" dirty="0">
                <a:solidFill>
                  <a:schemeClr val="bg1"/>
                </a:solidFill>
              </a:rPr>
            </a:br>
            <a:r>
              <a:rPr lang="de-DE" sz="3600" b="1" dirty="0">
                <a:solidFill>
                  <a:schemeClr val="bg1"/>
                </a:solidFill>
              </a:rPr>
              <a:t>Block :</a:t>
            </a:r>
            <a:br>
              <a:rPr lang="de-DE" sz="3600" b="1" dirty="0">
                <a:solidFill>
                  <a:schemeClr val="bg1"/>
                </a:solidFill>
              </a:rPr>
            </a:br>
            <a:br>
              <a:rPr lang="de-DE" sz="3600" dirty="0">
                <a:solidFill>
                  <a:schemeClr val="bg1"/>
                </a:solidFill>
              </a:rPr>
            </a:br>
            <a:endParaRPr lang="de-DE" sz="3600" dirty="0">
              <a:solidFill>
                <a:schemeClr val="bg1"/>
              </a:solidFill>
            </a:endParaRPr>
          </a:p>
        </p:txBody>
      </p:sp>
      <p:pic>
        <p:nvPicPr>
          <p:cNvPr id="22" name="Grafik 21">
            <a:extLst>
              <a:ext uri="{FF2B5EF4-FFF2-40B4-BE49-F238E27FC236}">
                <a16:creationId xmlns:a16="http://schemas.microsoft.com/office/drawing/2014/main" id="{E7045018-2D2F-41BF-85F4-834E2CC6B2A8}"/>
              </a:ext>
            </a:extLst>
          </p:cNvPr>
          <p:cNvPicPr>
            <a:picLocks noChangeAspect="1"/>
          </p:cNvPicPr>
          <p:nvPr userDrawn="1"/>
        </p:nvPicPr>
        <p:blipFill>
          <a:blip r:embed="rId2"/>
          <a:stretch>
            <a:fillRect/>
          </a:stretch>
        </p:blipFill>
        <p:spPr>
          <a:xfrm>
            <a:off x="-36512" y="-27385"/>
            <a:ext cx="9216000" cy="6912000"/>
          </a:xfrm>
          <a:prstGeom prst="rect">
            <a:avLst/>
          </a:prstGeom>
        </p:spPr>
      </p:pic>
      <p:sp>
        <p:nvSpPr>
          <p:cNvPr id="24" name="Titel 1">
            <a:extLst>
              <a:ext uri="{FF2B5EF4-FFF2-40B4-BE49-F238E27FC236}">
                <a16:creationId xmlns:a16="http://schemas.microsoft.com/office/drawing/2014/main" id="{CAB9BD09-2F36-4DE5-AD78-03A74798FC2A}"/>
              </a:ext>
            </a:extLst>
          </p:cNvPr>
          <p:cNvSpPr>
            <a:spLocks noGrp="1"/>
          </p:cNvSpPr>
          <p:nvPr>
            <p:ph type="ctrTitle" hasCustomPrompt="1"/>
          </p:nvPr>
        </p:nvSpPr>
        <p:spPr>
          <a:xfrm>
            <a:off x="4104480" y="3356992"/>
            <a:ext cx="4788000" cy="2412000"/>
          </a:xfrm>
        </p:spPr>
        <p:txBody>
          <a:bodyPr anchor="ctr">
            <a:normAutofit/>
          </a:bodyPr>
          <a:lstStyle>
            <a:lvl1pPr algn="ctr">
              <a:defRPr sz="3600" b="1">
                <a:solidFill>
                  <a:schemeClr val="bg1"/>
                </a:solidFill>
              </a:defRPr>
            </a:lvl1pPr>
          </a:lstStyle>
          <a:p>
            <a:r>
              <a:rPr lang="de-DE" dirty="0"/>
              <a:t>Modul:</a:t>
            </a:r>
            <a:br>
              <a:rPr lang="de-DE" dirty="0"/>
            </a:br>
            <a:r>
              <a:rPr lang="de-DE" dirty="0"/>
              <a:t> </a:t>
            </a:r>
            <a:br>
              <a:rPr lang="de-DE" dirty="0"/>
            </a:br>
            <a:r>
              <a:rPr lang="de-DE" dirty="0"/>
              <a:t>Block:</a:t>
            </a:r>
          </a:p>
        </p:txBody>
      </p:sp>
      <p:sp>
        <p:nvSpPr>
          <p:cNvPr id="52" name="Rechteck 51">
            <a:extLst>
              <a:ext uri="{FF2B5EF4-FFF2-40B4-BE49-F238E27FC236}">
                <a16:creationId xmlns:a16="http://schemas.microsoft.com/office/drawing/2014/main" id="{E19AEB6A-B88B-482F-BBE0-0D2025BBF214}"/>
              </a:ext>
            </a:extLst>
          </p:cNvPr>
          <p:cNvSpPr/>
          <p:nvPr userDrawn="1"/>
        </p:nvSpPr>
        <p:spPr>
          <a:xfrm>
            <a:off x="395536" y="0"/>
            <a:ext cx="4968000" cy="18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Rechteck 52">
            <a:extLst>
              <a:ext uri="{FF2B5EF4-FFF2-40B4-BE49-F238E27FC236}">
                <a16:creationId xmlns:a16="http://schemas.microsoft.com/office/drawing/2014/main" id="{FD8A45DD-1E28-471B-B4A7-7E259981D3A9}"/>
              </a:ext>
            </a:extLst>
          </p:cNvPr>
          <p:cNvSpPr/>
          <p:nvPr userDrawn="1"/>
        </p:nvSpPr>
        <p:spPr>
          <a:xfrm>
            <a:off x="5076056" y="116632"/>
            <a:ext cx="14760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4" name="Rechteck 53">
            <a:extLst>
              <a:ext uri="{FF2B5EF4-FFF2-40B4-BE49-F238E27FC236}">
                <a16:creationId xmlns:a16="http://schemas.microsoft.com/office/drawing/2014/main" id="{82DA8EDD-8D3B-4BD8-A95C-31684EA5A937}"/>
              </a:ext>
            </a:extLst>
          </p:cNvPr>
          <p:cNvSpPr/>
          <p:nvPr userDrawn="1"/>
        </p:nvSpPr>
        <p:spPr>
          <a:xfrm>
            <a:off x="6012160" y="260648"/>
            <a:ext cx="9144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TextBox 4">
            <a:extLst>
              <a:ext uri="{FF2B5EF4-FFF2-40B4-BE49-F238E27FC236}">
                <a16:creationId xmlns:a16="http://schemas.microsoft.com/office/drawing/2014/main" id="{067FF892-9326-42CC-A491-2AC13B466245}"/>
              </a:ext>
            </a:extLst>
          </p:cNvPr>
          <p:cNvSpPr txBox="1"/>
          <p:nvPr userDrawn="1"/>
        </p:nvSpPr>
        <p:spPr>
          <a:xfrm>
            <a:off x="-180528" y="44624"/>
            <a:ext cx="6804248" cy="141577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err="1">
                <a:ln>
                  <a:noFill/>
                </a:ln>
                <a:solidFill>
                  <a:prstClr val="black"/>
                </a:solidFill>
                <a:effectLst/>
                <a:uLnTx/>
                <a:uFillTx/>
                <a:latin typeface="Calibri"/>
                <a:ea typeface="+mn-ea"/>
                <a:cs typeface="+mn-cs"/>
              </a:rPr>
              <a:t>BaCuLit</a:t>
            </a:r>
            <a:endParaRPr kumimoji="0" lang="en-US" sz="3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Basic Curriculum for Teachers’ In-Service Training in Content Area Literacy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Fortbildung für Lehrkräfte zur Vermittlung fachbezogener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Lese- und Schreibkompetenzen</a:t>
            </a:r>
          </a:p>
        </p:txBody>
      </p:sp>
      <p:grpSp>
        <p:nvGrpSpPr>
          <p:cNvPr id="56" name="officeArt object">
            <a:extLst>
              <a:ext uri="{FF2B5EF4-FFF2-40B4-BE49-F238E27FC236}">
                <a16:creationId xmlns:a16="http://schemas.microsoft.com/office/drawing/2014/main" id="{4ACC0FEF-2456-4A7B-8655-9A90D8706162}"/>
              </a:ext>
            </a:extLst>
          </p:cNvPr>
          <p:cNvGrpSpPr>
            <a:grpSpLocks/>
          </p:cNvGrpSpPr>
          <p:nvPr userDrawn="1"/>
        </p:nvGrpSpPr>
        <p:grpSpPr>
          <a:xfrm flipH="1">
            <a:off x="755576" y="565777"/>
            <a:ext cx="6032500" cy="37742"/>
            <a:chOff x="-1" y="0"/>
            <a:chExt cx="6032500" cy="37742"/>
          </a:xfrm>
        </p:grpSpPr>
        <p:cxnSp>
          <p:nvCxnSpPr>
            <p:cNvPr id="57" name="Shape 1073741838">
              <a:extLst>
                <a:ext uri="{FF2B5EF4-FFF2-40B4-BE49-F238E27FC236}">
                  <a16:creationId xmlns:a16="http://schemas.microsoft.com/office/drawing/2014/main" id="{FC019192-C254-4F56-802B-7F760BFB4F82}"/>
                </a:ext>
              </a:extLst>
            </p:cNvPr>
            <p:cNvCxnSpPr/>
            <p:nvPr/>
          </p:nvCxnSpPr>
          <p:spPr>
            <a:xfrm>
              <a:off x="4829048" y="18870"/>
              <a:ext cx="1200605" cy="1"/>
            </a:xfrm>
            <a:prstGeom prst="line">
              <a:avLst/>
            </a:prstGeom>
            <a:noFill/>
            <a:ln w="38100" cap="flat">
              <a:solidFill>
                <a:srgbClr val="D0D0E1"/>
              </a:solidFill>
              <a:prstDash val="solid"/>
              <a:miter lim="400000"/>
            </a:ln>
            <a:effectLst/>
          </p:spPr>
        </p:cxnSp>
        <p:cxnSp>
          <p:nvCxnSpPr>
            <p:cNvPr id="58" name="Shape 1073741839">
              <a:extLst>
                <a:ext uri="{FF2B5EF4-FFF2-40B4-BE49-F238E27FC236}">
                  <a16:creationId xmlns:a16="http://schemas.microsoft.com/office/drawing/2014/main" id="{593FFC4A-72E7-41D0-B148-800177093FC2}"/>
                </a:ext>
              </a:extLst>
            </p:cNvPr>
            <p:cNvCxnSpPr/>
            <p:nvPr/>
          </p:nvCxnSpPr>
          <p:spPr>
            <a:xfrm>
              <a:off x="22361" y="18870"/>
              <a:ext cx="1203380" cy="1"/>
            </a:xfrm>
            <a:prstGeom prst="line">
              <a:avLst/>
            </a:prstGeom>
            <a:noFill/>
            <a:ln w="38100" cap="flat">
              <a:solidFill>
                <a:srgbClr val="9EAECD"/>
              </a:solidFill>
              <a:prstDash val="solid"/>
              <a:miter lim="400000"/>
            </a:ln>
            <a:effectLst/>
          </p:spPr>
        </p:cxnSp>
        <p:grpSp>
          <p:nvGrpSpPr>
            <p:cNvPr id="59" name="Group 1073741848">
              <a:extLst>
                <a:ext uri="{FF2B5EF4-FFF2-40B4-BE49-F238E27FC236}">
                  <a16:creationId xmlns:a16="http://schemas.microsoft.com/office/drawing/2014/main" id="{0BADB378-D455-452F-A20F-72C2BBD812EC}"/>
                </a:ext>
              </a:extLst>
            </p:cNvPr>
            <p:cNvGrpSpPr/>
            <p:nvPr/>
          </p:nvGrpSpPr>
          <p:grpSpPr>
            <a:xfrm>
              <a:off x="-1" y="0"/>
              <a:ext cx="6032500" cy="37742"/>
              <a:chOff x="0" y="0"/>
              <a:chExt cx="6032500" cy="37742"/>
            </a:xfrm>
          </p:grpSpPr>
          <p:cxnSp>
            <p:nvCxnSpPr>
              <p:cNvPr id="60" name="Shape 1073741840">
                <a:extLst>
                  <a:ext uri="{FF2B5EF4-FFF2-40B4-BE49-F238E27FC236}">
                    <a16:creationId xmlns:a16="http://schemas.microsoft.com/office/drawing/2014/main" id="{F8108661-A0D2-4EEA-8340-5F3EBCA83B68}"/>
                  </a:ext>
                </a:extLst>
              </p:cNvPr>
              <p:cNvCxnSpPr/>
              <p:nvPr/>
            </p:nvCxnSpPr>
            <p:spPr>
              <a:xfrm>
                <a:off x="2428877" y="18870"/>
                <a:ext cx="1200912" cy="1"/>
              </a:xfrm>
              <a:prstGeom prst="line">
                <a:avLst/>
              </a:prstGeom>
              <a:noFill/>
              <a:ln w="38100" cap="flat">
                <a:solidFill>
                  <a:srgbClr val="6C899F"/>
                </a:solidFill>
                <a:prstDash val="solid"/>
                <a:miter lim="400000"/>
              </a:ln>
              <a:effectLst/>
            </p:spPr>
          </p:cxnSp>
          <p:grpSp>
            <p:nvGrpSpPr>
              <p:cNvPr id="61" name="Group 1073741847">
                <a:extLst>
                  <a:ext uri="{FF2B5EF4-FFF2-40B4-BE49-F238E27FC236}">
                    <a16:creationId xmlns:a16="http://schemas.microsoft.com/office/drawing/2014/main" id="{D0BAD502-76C0-4067-99EB-2BEBD65155EB}"/>
                  </a:ext>
                </a:extLst>
              </p:cNvPr>
              <p:cNvGrpSpPr/>
              <p:nvPr/>
            </p:nvGrpSpPr>
            <p:grpSpPr>
              <a:xfrm>
                <a:off x="0" y="0"/>
                <a:ext cx="6032500" cy="37742"/>
                <a:chOff x="0" y="0"/>
                <a:chExt cx="6032500" cy="37741"/>
              </a:xfrm>
            </p:grpSpPr>
            <p:sp>
              <p:nvSpPr>
                <p:cNvPr id="62" name="Shape 1073741841">
                  <a:extLst>
                    <a:ext uri="{FF2B5EF4-FFF2-40B4-BE49-F238E27FC236}">
                      <a16:creationId xmlns:a16="http://schemas.microsoft.com/office/drawing/2014/main" id="{0A79893F-9EFA-41B6-88CD-FE0FABBC209C}"/>
                    </a:ext>
                  </a:extLst>
                </p:cNvPr>
                <p:cNvSpPr/>
                <p:nvPr/>
              </p:nvSpPr>
              <p:spPr>
                <a:xfrm>
                  <a:off x="600008" y="0"/>
                  <a:ext cx="1258004" cy="37741"/>
                </a:xfrm>
                <a:prstGeom prst="rect">
                  <a:avLst/>
                </a:prstGeom>
                <a:gradFill flip="none" rotWithShape="1">
                  <a:gsLst>
                    <a:gs pos="0">
                      <a:srgbClr val="9EAECD"/>
                    </a:gs>
                    <a:gs pos="100000">
                      <a:srgbClr val="8EC2CD"/>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3" name="Shape 1073741842">
                  <a:extLst>
                    <a:ext uri="{FF2B5EF4-FFF2-40B4-BE49-F238E27FC236}">
                      <a16:creationId xmlns:a16="http://schemas.microsoft.com/office/drawing/2014/main" id="{98465935-59BB-40BB-B002-C0829807032A}"/>
                    </a:ext>
                  </a:extLst>
                </p:cNvPr>
                <p:cNvSpPr/>
                <p:nvPr/>
              </p:nvSpPr>
              <p:spPr>
                <a:xfrm>
                  <a:off x="1858011" y="0"/>
                  <a:ext cx="1258004" cy="37741"/>
                </a:xfrm>
                <a:prstGeom prst="rect">
                  <a:avLst/>
                </a:prstGeom>
                <a:gradFill flip="none" rotWithShape="1">
                  <a:gsLst>
                    <a:gs pos="0">
                      <a:srgbClr val="8EC2CD"/>
                    </a:gs>
                    <a:gs pos="100000">
                      <a:srgbClr val="6C899F"/>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4" name="Shape 1073741843">
                  <a:extLst>
                    <a:ext uri="{FF2B5EF4-FFF2-40B4-BE49-F238E27FC236}">
                      <a16:creationId xmlns:a16="http://schemas.microsoft.com/office/drawing/2014/main" id="{4CA34D7F-B787-4E51-9E90-C3F9AA89F487}"/>
                    </a:ext>
                  </a:extLst>
                </p:cNvPr>
                <p:cNvSpPr/>
                <p:nvPr/>
              </p:nvSpPr>
              <p:spPr>
                <a:xfrm>
                  <a:off x="0" y="0"/>
                  <a:ext cx="600009" cy="37741"/>
                </a:xfrm>
                <a:prstGeom prst="rect">
                  <a:avLst/>
                </a:prstGeom>
                <a:gradFill flip="none" rotWithShape="1">
                  <a:gsLst>
                    <a:gs pos="0">
                      <a:srgbClr val="9EAECD"/>
                    </a:gs>
                    <a:gs pos="100000">
                      <a:srgbClr val="FFFFFF"/>
                    </a:gs>
                  </a:gsLst>
                  <a:lin ang="1080000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5" name="Shape 1073741844">
                  <a:extLst>
                    <a:ext uri="{FF2B5EF4-FFF2-40B4-BE49-F238E27FC236}">
                      <a16:creationId xmlns:a16="http://schemas.microsoft.com/office/drawing/2014/main" id="{C4A99F5C-035B-4632-BCC3-A2DDD4ED28AE}"/>
                    </a:ext>
                  </a:extLst>
                </p:cNvPr>
                <p:cNvSpPr/>
                <p:nvPr/>
              </p:nvSpPr>
              <p:spPr>
                <a:xfrm>
                  <a:off x="3300871" y="0"/>
                  <a:ext cx="1258004" cy="37741"/>
                </a:xfrm>
                <a:prstGeom prst="rect">
                  <a:avLst/>
                </a:prstGeom>
                <a:gradFill flip="none" rotWithShape="1">
                  <a:gsLst>
                    <a:gs pos="0">
                      <a:srgbClr val="6C899F"/>
                    </a:gs>
                    <a:gs pos="100000">
                      <a:srgbClr val="5B3150"/>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6" name="Shape 1073741845">
                  <a:extLst>
                    <a:ext uri="{FF2B5EF4-FFF2-40B4-BE49-F238E27FC236}">
                      <a16:creationId xmlns:a16="http://schemas.microsoft.com/office/drawing/2014/main" id="{70B573C6-678B-4F23-B664-976CCB27C232}"/>
                    </a:ext>
                  </a:extLst>
                </p:cNvPr>
                <p:cNvSpPr/>
                <p:nvPr/>
              </p:nvSpPr>
              <p:spPr>
                <a:xfrm>
                  <a:off x="4436776" y="0"/>
                  <a:ext cx="1258004" cy="37741"/>
                </a:xfrm>
                <a:prstGeom prst="rect">
                  <a:avLst/>
                </a:prstGeom>
                <a:gradFill flip="none" rotWithShape="1">
                  <a:gsLst>
                    <a:gs pos="0">
                      <a:srgbClr val="5B3150"/>
                    </a:gs>
                    <a:gs pos="100000">
                      <a:srgbClr val="D0D0E1"/>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7" name="Shape 1073741846">
                  <a:extLst>
                    <a:ext uri="{FF2B5EF4-FFF2-40B4-BE49-F238E27FC236}">
                      <a16:creationId xmlns:a16="http://schemas.microsoft.com/office/drawing/2014/main" id="{1BF5E88F-2FC4-4257-8746-BDE0525E661F}"/>
                    </a:ext>
                  </a:extLst>
                </p:cNvPr>
                <p:cNvSpPr/>
                <p:nvPr/>
              </p:nvSpPr>
              <p:spPr>
                <a:xfrm>
                  <a:off x="5833074" y="0"/>
                  <a:ext cx="199426" cy="37741"/>
                </a:xfrm>
                <a:prstGeom prst="rect">
                  <a:avLst/>
                </a:prstGeom>
                <a:gradFill flip="none" rotWithShape="1">
                  <a:gsLst>
                    <a:gs pos="0">
                      <a:srgbClr val="D0D0E1"/>
                    </a:gs>
                    <a:gs pos="100000">
                      <a:srgbClr val="FFFFFF"/>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grpSp>
      </p:grpSp>
      <p:sp>
        <p:nvSpPr>
          <p:cNvPr id="68" name="Ellipse 67">
            <a:extLst>
              <a:ext uri="{FF2B5EF4-FFF2-40B4-BE49-F238E27FC236}">
                <a16:creationId xmlns:a16="http://schemas.microsoft.com/office/drawing/2014/main" id="{75B9C175-99BA-4CA6-A687-F7421CA58DC8}"/>
              </a:ext>
            </a:extLst>
          </p:cNvPr>
          <p:cNvSpPr/>
          <p:nvPr userDrawn="1"/>
        </p:nvSpPr>
        <p:spPr>
          <a:xfrm>
            <a:off x="1043608" y="2276872"/>
            <a:ext cx="2196000" cy="21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6" name="Grafik 5">
            <a:extLst>
              <a:ext uri="{FF2B5EF4-FFF2-40B4-BE49-F238E27FC236}">
                <a16:creationId xmlns:a16="http://schemas.microsoft.com/office/drawing/2014/main" id="{54129632-949F-4D97-A3FE-2FF5544D29D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4942" y="6123112"/>
            <a:ext cx="2589041" cy="720000"/>
          </a:xfrm>
          <a:prstGeom prst="rect">
            <a:avLst/>
          </a:prstGeom>
        </p:spPr>
      </p:pic>
      <p:sp>
        <p:nvSpPr>
          <p:cNvPr id="12" name="Rectangle 11">
            <a:extLst>
              <a:ext uri="{FF2B5EF4-FFF2-40B4-BE49-F238E27FC236}">
                <a16:creationId xmlns:a16="http://schemas.microsoft.com/office/drawing/2014/main" id="{70E46542-C9B7-4CFF-BED5-9DF778157336}"/>
              </a:ext>
            </a:extLst>
          </p:cNvPr>
          <p:cNvSpPr>
            <a:spLocks noChangeArrowheads="1"/>
          </p:cNvSpPr>
          <p:nvPr userDrawn="1"/>
        </p:nvSpPr>
        <p:spPr bwMode="auto">
          <a:xfrm>
            <a:off x="4427984" y="594586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1034" name="Grafik 6" descr="Creative Commons Lizenzvertrag">
            <a:extLst>
              <a:ext uri="{FF2B5EF4-FFF2-40B4-BE49-F238E27FC236}">
                <a16:creationId xmlns:a16="http://schemas.microsoft.com/office/drawing/2014/main" id="{2FBF8664-4987-463F-929A-3580E5CC521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64288" y="643989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B480266-D6C6-420E-A6D2-66D4DA882FB5}"/>
              </a:ext>
            </a:extLst>
          </p:cNvPr>
          <p:cNvSpPr>
            <a:spLocks noChangeArrowheads="1"/>
          </p:cNvSpPr>
          <p:nvPr userDrawn="1"/>
        </p:nvSpPr>
        <p:spPr bwMode="auto">
          <a:xfrm>
            <a:off x="7969242" y="638747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chemeClr val="bg1"/>
                </a:solidFill>
                <a:effectLst/>
              </a:rPr>
              <a:t> </a:t>
            </a:r>
            <a:endParaRPr kumimoji="0" lang="de-DE" altLang="de-DE" sz="2000" b="0" i="0" u="none" strike="noStrike" cap="none" normalizeH="0" baseline="0" dirty="0">
              <a:ln>
                <a:noFill/>
              </a:ln>
              <a:solidFill>
                <a:schemeClr val="bg1"/>
              </a:solidFill>
              <a:effectLst/>
              <a:latin typeface="Arial" panose="020B0604020202020204" pitchFamily="34" charset="0"/>
            </a:endParaRPr>
          </a:p>
        </p:txBody>
      </p:sp>
      <p:pic>
        <p:nvPicPr>
          <p:cNvPr id="27" name="Grafik 26">
            <a:extLst>
              <a:ext uri="{FF2B5EF4-FFF2-40B4-BE49-F238E27FC236}">
                <a16:creationId xmlns:a16="http://schemas.microsoft.com/office/drawing/2014/main" id="{C6E2295A-6F85-4678-8FDD-98CF9EA6894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43608" y="1711385"/>
            <a:ext cx="2195276" cy="2188800"/>
          </a:xfrm>
          <a:prstGeom prst="rect">
            <a:avLst/>
          </a:prstGeom>
        </p:spPr>
      </p:pic>
    </p:spTree>
    <p:extLst>
      <p:ext uri="{BB962C8B-B14F-4D97-AF65-F5344CB8AC3E}">
        <p14:creationId xmlns:p14="http://schemas.microsoft.com/office/powerpoint/2010/main" val="147764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er-Austausch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12">
            <a:extLst>
              <a:ext uri="{FF2B5EF4-FFF2-40B4-BE49-F238E27FC236}">
                <a16:creationId xmlns:a16="http://schemas.microsoft.com/office/drawing/2014/main" id="{CA81B279-628F-4FAA-9791-A8AF01F0C1E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9935"/>
            <a:ext cx="1836000" cy="1836000"/>
          </a:xfrm>
          <a:prstGeom prst="rect">
            <a:avLst/>
          </a:prstGeom>
        </p:spPr>
      </p:pic>
      <p:pic>
        <p:nvPicPr>
          <p:cNvPr id="15" name="Grafik 6" descr="Creative Commons Lizenzvertrag">
            <a:extLst>
              <a:ext uri="{FF2B5EF4-FFF2-40B4-BE49-F238E27FC236}">
                <a16:creationId xmlns:a16="http://schemas.microsoft.com/office/drawing/2014/main" id="{36E0FCD5-7A19-41B6-AE2E-A9C0A2788023}"/>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6C620641-F643-4128-845D-AEE1C9B4C02F}"/>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4DA0D405-0257-4B75-9484-92A6E3F3DB4B}"/>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F768F243-308D-4690-8B67-5CFF5B270E6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58ECBB5A-B37A-4FD7-A9E7-38297A579A52}"/>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45396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ink-Pair-Share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8" name="Grafik 7" descr="Ein Bild, das LEGO, Spielzeug enthält.&#10;&#10;Automatisch generierte Beschreibung">
            <a:extLst>
              <a:ext uri="{FF2B5EF4-FFF2-40B4-BE49-F238E27FC236}">
                <a16:creationId xmlns:a16="http://schemas.microsoft.com/office/drawing/2014/main" id="{0E7FFCAC-CE19-47EF-8AF3-9B3294F62D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0287"/>
            <a:ext cx="1836000" cy="1836000"/>
          </a:xfrm>
          <a:prstGeom prst="rect">
            <a:avLst/>
          </a:prstGeom>
        </p:spPr>
      </p:pic>
      <p:pic>
        <p:nvPicPr>
          <p:cNvPr id="13" name="Grafik 6" descr="Creative Commons Lizenzvertrag">
            <a:extLst>
              <a:ext uri="{FF2B5EF4-FFF2-40B4-BE49-F238E27FC236}">
                <a16:creationId xmlns:a16="http://schemas.microsoft.com/office/drawing/2014/main" id="{1E63925C-7A48-4D7F-99C6-EB28BA814CB0}"/>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44D1F88E-CC15-48E3-92C9-6B8C6057C353}"/>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BA58DBEC-25EC-4417-A137-70ED785EBB1A}"/>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433B7C47-1D6D-494B-9182-F47CF7A80D3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22A3EF67-1901-4360-8C20-65A7B3CA2C32}"/>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982273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ink-Pair-Shar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5" name="Grafik 14" descr="Ein Bild, das LEGO, Spielzeug enthält.&#10;&#10;Automatisch generierte Beschreibung">
            <a:extLst>
              <a:ext uri="{FF2B5EF4-FFF2-40B4-BE49-F238E27FC236}">
                <a16:creationId xmlns:a16="http://schemas.microsoft.com/office/drawing/2014/main" id="{D2ABE451-5EAD-4263-8C9C-99D0EF6AF7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0287"/>
            <a:ext cx="1836000" cy="1836000"/>
          </a:xfrm>
          <a:prstGeom prst="rect">
            <a:avLst/>
          </a:prstGeom>
        </p:spPr>
      </p:pic>
      <p:pic>
        <p:nvPicPr>
          <p:cNvPr id="13" name="Grafik 6" descr="Creative Commons Lizenzvertrag">
            <a:extLst>
              <a:ext uri="{FF2B5EF4-FFF2-40B4-BE49-F238E27FC236}">
                <a16:creationId xmlns:a16="http://schemas.microsoft.com/office/drawing/2014/main" id="{3DC0D342-D802-4279-B6C8-59F5096A094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7E023F70-480E-4E45-90C3-D76D812159A1}"/>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BDB57E82-7268-4B69-B252-5A178EAA0C03}"/>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28C176FD-A08B-4A33-A48D-F668BB25607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C6D90003-D8EC-4E7D-9D27-FE743B467BD9}"/>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798556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seauftra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a:extLst>
              <a:ext uri="{FF2B5EF4-FFF2-40B4-BE49-F238E27FC236}">
                <a16:creationId xmlns:a16="http://schemas.microsoft.com/office/drawing/2014/main" id="{60E1F306-6308-4B43-8A4B-D0C76DCA76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72504" y="1071277"/>
            <a:ext cx="1836000" cy="1836000"/>
          </a:xfrm>
          <a:prstGeom prst="rect">
            <a:avLst/>
          </a:prstGeom>
        </p:spPr>
      </p:pic>
      <p:sp>
        <p:nvSpPr>
          <p:cNvPr id="13" name="Textplatzhalter 14">
            <a:extLst>
              <a:ext uri="{FF2B5EF4-FFF2-40B4-BE49-F238E27FC236}">
                <a16:creationId xmlns:a16="http://schemas.microsoft.com/office/drawing/2014/main" id="{8B40609A-0508-4DA8-9C0B-5280A878DA6C}"/>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2196563B-B75D-4C55-8EF9-DD237CBF2F82}"/>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E5A72512-FB75-445F-995C-63DB89A470A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24B48BCE-B39C-47EB-AB5A-CF16057D1525}"/>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B9A9AEAF-C700-401A-957A-2DB5178D25A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4E90405C-655F-4D7A-9077-5C4D799DB81F}"/>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516452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rbeitsauftrag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14" name="Grafik 13">
            <a:extLst>
              <a:ext uri="{FF2B5EF4-FFF2-40B4-BE49-F238E27FC236}">
                <a16:creationId xmlns:a16="http://schemas.microsoft.com/office/drawing/2014/main" id="{D6CDFC70-19B7-4CFA-B0A2-D83FCDAF81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1082267"/>
            <a:ext cx="1836000" cy="1836000"/>
          </a:xfrm>
          <a:prstGeom prst="rect">
            <a:avLst/>
          </a:prstGeom>
        </p:spPr>
      </p:pic>
      <p:sp>
        <p:nvSpPr>
          <p:cNvPr id="13" name="Textplatzhalter 14">
            <a:extLst>
              <a:ext uri="{FF2B5EF4-FFF2-40B4-BE49-F238E27FC236}">
                <a16:creationId xmlns:a16="http://schemas.microsoft.com/office/drawing/2014/main" id="{21A22438-095C-4858-8879-0689BD8237D3}"/>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5" name="Grafik 6" descr="Creative Commons Lizenzvertrag">
            <a:extLst>
              <a:ext uri="{FF2B5EF4-FFF2-40B4-BE49-F238E27FC236}">
                <a16:creationId xmlns:a16="http://schemas.microsoft.com/office/drawing/2014/main" id="{A7B8408C-AD5A-4C5C-974D-4E80AC94773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46960414-6B28-4829-B88C-C87FDB2771FB}"/>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C4AD15E9-F32B-452C-B86B-2B59746F666F}"/>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DDC21F11-B9F2-4D2E-A2BC-70797FE801B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E8A29F57-0457-49F3-AF0E-20172F077730}"/>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525051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inwei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a:extLst>
              <a:ext uri="{FF2B5EF4-FFF2-40B4-BE49-F238E27FC236}">
                <a16:creationId xmlns:a16="http://schemas.microsoft.com/office/drawing/2014/main" id="{EE6EB5C9-0708-44D5-A2C3-2AB42792AD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72728" y="1071907"/>
            <a:ext cx="1836000" cy="1836000"/>
          </a:xfrm>
          <a:prstGeom prst="rect">
            <a:avLst/>
          </a:prstGeom>
        </p:spPr>
      </p:pic>
      <p:sp>
        <p:nvSpPr>
          <p:cNvPr id="13" name="Textplatzhalter 14">
            <a:extLst>
              <a:ext uri="{FF2B5EF4-FFF2-40B4-BE49-F238E27FC236}">
                <a16:creationId xmlns:a16="http://schemas.microsoft.com/office/drawing/2014/main" id="{CDA6299B-89D9-4805-907D-E32EF8B0FA4D}"/>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3A6C2456-52F5-4AC8-AA86-B20896E4B1C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0D87EB89-7415-4011-A532-2C05377BF8D5}"/>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6BDB3EEC-536C-462B-9F4D-6AD25B8DE8C4}"/>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2896381F-F6C6-4D42-AF87-922F197A8B0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B638A8A5-F117-4746-898E-175420F451A1}"/>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617871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ernet-Link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a:extLst>
              <a:ext uri="{FF2B5EF4-FFF2-40B4-BE49-F238E27FC236}">
                <a16:creationId xmlns:a16="http://schemas.microsoft.com/office/drawing/2014/main" id="{44597C96-7B23-4B84-B810-BF9F08C7D4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44512" y="1087160"/>
            <a:ext cx="1836000" cy="1836000"/>
          </a:xfrm>
          <a:prstGeom prst="rect">
            <a:avLst/>
          </a:prstGeom>
        </p:spPr>
      </p:pic>
      <p:sp>
        <p:nvSpPr>
          <p:cNvPr id="13" name="Textplatzhalter 14">
            <a:extLst>
              <a:ext uri="{FF2B5EF4-FFF2-40B4-BE49-F238E27FC236}">
                <a16:creationId xmlns:a16="http://schemas.microsoft.com/office/drawing/2014/main" id="{4FA1809B-6AE2-4AFE-98EF-1498568080A6}"/>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9840D880-A173-4306-9E4E-159D87CF4DC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C7C042CA-074F-4CCE-8A56-98C64CE33A3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EC64AD68-37BF-4675-9636-2A617C5984C2}"/>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4066D2BA-5519-426E-8221-FF228DE02A3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60B6933E-C002-40F9-828F-BC2E28FC59F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199388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iteraturtipp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descr="Ein Bild, das Buch, Regal, drinnen enthält.&#10;&#10;Automatisch generierte Beschreibung">
            <a:extLst>
              <a:ext uri="{FF2B5EF4-FFF2-40B4-BE49-F238E27FC236}">
                <a16:creationId xmlns:a16="http://schemas.microsoft.com/office/drawing/2014/main" id="{49E62309-8C5C-4491-86BF-0F34AB7326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23213" y="1057023"/>
            <a:ext cx="1836000" cy="1836000"/>
          </a:xfrm>
          <a:prstGeom prst="rect">
            <a:avLst/>
          </a:prstGeom>
        </p:spPr>
      </p:pic>
      <p:sp>
        <p:nvSpPr>
          <p:cNvPr id="13" name="Textplatzhalter 14">
            <a:extLst>
              <a:ext uri="{FF2B5EF4-FFF2-40B4-BE49-F238E27FC236}">
                <a16:creationId xmlns:a16="http://schemas.microsoft.com/office/drawing/2014/main" id="{62A3635D-CAEA-40C2-B2E2-247BB139D4A8}"/>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10453BE8-76F5-4DB3-94E4-DAFD993A513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B6188A4B-524B-4442-86B0-810E3E891614}"/>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1F559F8F-56EF-4C72-B434-64AFF9A1A57E}"/>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7BE69D21-C693-4B0E-8804-A28C38F0B52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1B825C18-C77C-434D-A2EF-E4625D128341}"/>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5043933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use">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descr="Ein Bild, das Automat enthält.&#10;&#10;Automatisch generierte Beschreibung">
            <a:extLst>
              <a:ext uri="{FF2B5EF4-FFF2-40B4-BE49-F238E27FC236}">
                <a16:creationId xmlns:a16="http://schemas.microsoft.com/office/drawing/2014/main" id="{357EE6E9-7C71-44AD-8E49-F617C38887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272" y="1330448"/>
            <a:ext cx="4320000" cy="4320000"/>
          </a:xfrm>
          <a:prstGeom prst="rect">
            <a:avLst/>
          </a:prstGeom>
        </p:spPr>
      </p:pic>
      <p:pic>
        <p:nvPicPr>
          <p:cNvPr id="8" name="Grafik 7">
            <a:extLst>
              <a:ext uri="{FF2B5EF4-FFF2-40B4-BE49-F238E27FC236}">
                <a16:creationId xmlns:a16="http://schemas.microsoft.com/office/drawing/2014/main" id="{896A8F2E-58CB-4414-B94F-217AB90C690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54359" y="1612843"/>
            <a:ext cx="3416440" cy="3416440"/>
          </a:xfrm>
          <a:prstGeom prst="rect">
            <a:avLst/>
          </a:prstGeom>
        </p:spPr>
      </p:pic>
      <p:pic>
        <p:nvPicPr>
          <p:cNvPr id="13" name="Grafik 6" descr="Creative Commons Lizenzvertrag">
            <a:extLst>
              <a:ext uri="{FF2B5EF4-FFF2-40B4-BE49-F238E27FC236}">
                <a16:creationId xmlns:a16="http://schemas.microsoft.com/office/drawing/2014/main" id="{6351C348-0E9B-4562-AC2C-DE0DFACFD2D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18C5DF38-9C88-4EE0-949B-E7AED631594B}"/>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B41EE7F0-E636-4588-9B0A-6F283FC8AF46}"/>
              </a:ext>
            </a:extLst>
          </p:cNvPr>
          <p:cNvSpPr txBox="1">
            <a:spLocks/>
          </p:cNvSpPr>
          <p:nvPr userDrawn="1"/>
        </p:nvSpPr>
        <p:spPr>
          <a:xfrm>
            <a:off x="323528" y="10990"/>
            <a:ext cx="7926184" cy="106028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a:solidFill>
                  <a:schemeClr val="bg1"/>
                </a:solidFill>
                <a:latin typeface="+mj-lt"/>
                <a:ea typeface="+mj-ea"/>
                <a:cs typeface="+mj-cs"/>
              </a:defRPr>
            </a:lvl1pPr>
          </a:lstStyle>
          <a:p>
            <a:r>
              <a:rPr lang="de-DE" dirty="0"/>
              <a:t>Kaffee- bzw. Teepause</a:t>
            </a:r>
          </a:p>
        </p:txBody>
      </p:sp>
      <p:pic>
        <p:nvPicPr>
          <p:cNvPr id="16" name="Grafik 15">
            <a:extLst>
              <a:ext uri="{FF2B5EF4-FFF2-40B4-BE49-F238E27FC236}">
                <a16:creationId xmlns:a16="http://schemas.microsoft.com/office/drawing/2014/main" id="{340009F4-6C00-4822-930F-1C66B3F8554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5053112D-5483-4582-AE9A-8849A38A5BCD}"/>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316542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ragen TN">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descr="Ein Bild, das LEGO, Spielzeug enthält.&#10;&#10;Automatisch generierte Beschreibung">
            <a:extLst>
              <a:ext uri="{FF2B5EF4-FFF2-40B4-BE49-F238E27FC236}">
                <a16:creationId xmlns:a16="http://schemas.microsoft.com/office/drawing/2014/main" id="{DE750C04-5A6A-4E29-8EB2-ED4AC60E0E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5715" y="1124744"/>
            <a:ext cx="5112568" cy="5112568"/>
          </a:xfrm>
          <a:prstGeom prst="rect">
            <a:avLst/>
          </a:prstGeom>
        </p:spPr>
      </p:pic>
      <p:pic>
        <p:nvPicPr>
          <p:cNvPr id="10" name="Grafik 6" descr="Creative Commons Lizenzvertrag">
            <a:extLst>
              <a:ext uri="{FF2B5EF4-FFF2-40B4-BE49-F238E27FC236}">
                <a16:creationId xmlns:a16="http://schemas.microsoft.com/office/drawing/2014/main" id="{53E2A491-2E65-459A-91FB-F42819830EB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14C9267E-2E83-4158-AEDF-6F54EA640A80}"/>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18467627-49D8-4AD8-BA12-17B028F3215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3CECFFB4-5123-45D4-802A-7D518D822D1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01D5856F-FA6F-47F7-8901-A007EA7DB934}"/>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5487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lieder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20032"/>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3" name="Grafik 2">
            <a:extLst>
              <a:ext uri="{FF2B5EF4-FFF2-40B4-BE49-F238E27FC236}">
                <a16:creationId xmlns:a16="http://schemas.microsoft.com/office/drawing/2014/main" id="{F892ED4D-FE09-466F-A4A7-DD507060E9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2" name="Foliennummernplatzhalter 3">
            <a:extLst>
              <a:ext uri="{FF2B5EF4-FFF2-40B4-BE49-F238E27FC236}">
                <a16:creationId xmlns:a16="http://schemas.microsoft.com/office/drawing/2014/main" id="{7ACD2F1E-F434-4A6B-9059-F89076F9702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pic>
        <p:nvPicPr>
          <p:cNvPr id="10" name="Grafik 6" descr="Creative Commons Lizenzvertrag">
            <a:extLst>
              <a:ext uri="{FF2B5EF4-FFF2-40B4-BE49-F238E27FC236}">
                <a16:creationId xmlns:a16="http://schemas.microsoft.com/office/drawing/2014/main" id="{F12053D1-6F03-4C8F-8467-1F790D1A1DC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CE065FCE-EAF4-4612-8932-C5FE54D360D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4" name="Titel 4">
            <a:extLst>
              <a:ext uri="{FF2B5EF4-FFF2-40B4-BE49-F238E27FC236}">
                <a16:creationId xmlns:a16="http://schemas.microsoft.com/office/drawing/2014/main" id="{DF3C2912-F5A8-4AC4-BDA2-E1B6EAE0E34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spTree>
    <p:extLst>
      <p:ext uri="{BB962C8B-B14F-4D97-AF65-F5344CB8AC3E}">
        <p14:creationId xmlns:p14="http://schemas.microsoft.com/office/powerpoint/2010/main" val="1501454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orstell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sp>
        <p:nvSpPr>
          <p:cNvPr id="8" name="Regelmäßiges Fünfeck 7"/>
          <p:cNvSpPr/>
          <p:nvPr userDrawn="1"/>
        </p:nvSpPr>
        <p:spPr>
          <a:xfrm>
            <a:off x="8411598" y="5835036"/>
            <a:ext cx="385700" cy="398883"/>
          </a:xfrm>
          <a:prstGeom prst="pen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pic>
        <p:nvPicPr>
          <p:cNvPr id="12" name="Grafik 11">
            <a:extLst>
              <a:ext uri="{FF2B5EF4-FFF2-40B4-BE49-F238E27FC236}">
                <a16:creationId xmlns:a16="http://schemas.microsoft.com/office/drawing/2014/main" id="{BBE47BC9-124E-427A-A0E5-155A78C2704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08872" y="1293571"/>
            <a:ext cx="2926259" cy="4865835"/>
          </a:xfrm>
          <a:prstGeom prst="rect">
            <a:avLst/>
          </a:prstGeom>
        </p:spPr>
      </p:pic>
      <p:sp>
        <p:nvSpPr>
          <p:cNvPr id="13" name="TextBox 4">
            <a:extLst>
              <a:ext uri="{FF2B5EF4-FFF2-40B4-BE49-F238E27FC236}">
                <a16:creationId xmlns:a16="http://schemas.microsoft.com/office/drawing/2014/main" id="{9F13EA7F-75DF-4A1D-A198-54692D68067E}"/>
              </a:ext>
            </a:extLst>
          </p:cNvPr>
          <p:cNvSpPr txBox="1"/>
          <p:nvPr userDrawn="1"/>
        </p:nvSpPr>
        <p:spPr>
          <a:xfrm>
            <a:off x="1" y="6519446"/>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Schreibkompete</a:t>
            </a:r>
            <a:r>
              <a:rPr lang="de-DE" sz="1200" dirty="0">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9" name="Titel 4">
            <a:extLst>
              <a:ext uri="{FF2B5EF4-FFF2-40B4-BE49-F238E27FC236}">
                <a16:creationId xmlns:a16="http://schemas.microsoft.com/office/drawing/2014/main" id="{E0B4106C-A632-4F25-8ACB-9E6F9D6439BF}"/>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0" name="Grafik 9">
            <a:extLst>
              <a:ext uri="{FF2B5EF4-FFF2-40B4-BE49-F238E27FC236}">
                <a16:creationId xmlns:a16="http://schemas.microsoft.com/office/drawing/2014/main" id="{DAF949DD-23F6-46DA-9B86-9D48DA902D7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5" name="Foliennummernplatzhalter 3">
            <a:extLst>
              <a:ext uri="{FF2B5EF4-FFF2-40B4-BE49-F238E27FC236}">
                <a16:creationId xmlns:a16="http://schemas.microsoft.com/office/drawing/2014/main" id="{0AA2403F-D8A2-4086-8D34-0CBDC5504AFD}"/>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36027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Arbeitsfolie">
    <p:spTree>
      <p:nvGrpSpPr>
        <p:cNvPr id="1" name=""/>
        <p:cNvGrpSpPr/>
        <p:nvPr/>
      </p:nvGrpSpPr>
      <p:grpSpPr>
        <a:xfrm>
          <a:off x="0" y="0"/>
          <a:ext cx="0" cy="0"/>
          <a:chOff x="0" y="0"/>
          <a:chExt cx="0" cy="0"/>
        </a:xfrm>
      </p:grpSpPr>
      <p:sp>
        <p:nvSpPr>
          <p:cNvPr id="16" name="Parallelogram 8">
            <a:extLst>
              <a:ext uri="{FF2B5EF4-FFF2-40B4-BE49-F238E27FC236}">
                <a16:creationId xmlns:a16="http://schemas.microsoft.com/office/drawing/2014/main" id="{BCF73D3A-4AAA-4B04-A926-5D97C36E024E}"/>
              </a:ext>
            </a:extLst>
          </p:cNvPr>
          <p:cNvSpPr/>
          <p:nvPr userDrawn="1"/>
        </p:nvSpPr>
        <p:spPr>
          <a:xfrm>
            <a:off x="4537124" y="692696"/>
            <a:ext cx="5651500" cy="1398740"/>
          </a:xfrm>
          <a:prstGeom prst="parallelogram">
            <a:avLst/>
          </a:prstGeom>
          <a:solidFill>
            <a:srgbClr val="7EC4CF">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2">
            <a:extLst>
              <a:ext uri="{FF2B5EF4-FFF2-40B4-BE49-F238E27FC236}">
                <a16:creationId xmlns:a16="http://schemas.microsoft.com/office/drawing/2014/main" id="{13FB6398-B742-4526-93B2-1C00F9E46B37}"/>
              </a:ext>
            </a:extLst>
          </p:cNvPr>
          <p:cNvSpPr/>
          <p:nvPr userDrawn="1"/>
        </p:nvSpPr>
        <p:spPr>
          <a:xfrm rot="8640000">
            <a:off x="-1867049" y="3085756"/>
            <a:ext cx="7690104" cy="6172200"/>
          </a:xfrm>
          <a:prstGeom prst="parallelogram">
            <a:avLst>
              <a:gd name="adj" fmla="val 33457"/>
            </a:avLst>
          </a:prstGeom>
          <a:solidFill>
            <a:srgbClr val="5B315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8" name="Title 1">
            <a:extLst>
              <a:ext uri="{FF2B5EF4-FFF2-40B4-BE49-F238E27FC236}">
                <a16:creationId xmlns:a16="http://schemas.microsoft.com/office/drawing/2014/main" id="{02E357A1-8D3A-453B-AEF5-27A41AB96BBE}"/>
              </a:ext>
            </a:extLst>
          </p:cNvPr>
          <p:cNvSpPr txBox="1">
            <a:spLocks/>
          </p:cNvSpPr>
          <p:nvPr userDrawn="1"/>
        </p:nvSpPr>
        <p:spPr>
          <a:xfrm>
            <a:off x="181487" y="3740830"/>
            <a:ext cx="4966577" cy="163238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0" i="1" dirty="0">
                <a:solidFill>
                  <a:schemeClr val="bg1"/>
                </a:solidFill>
                <a:latin typeface="Avenir Next" charset="0"/>
                <a:ea typeface="Avenir Next" charset="0"/>
                <a:cs typeface="Avenir Next" charset="0"/>
              </a:rPr>
              <a:t>Danke für Ihre Aufmerksamkeit.</a:t>
            </a:r>
          </a:p>
        </p:txBody>
      </p:sp>
      <p:pic>
        <p:nvPicPr>
          <p:cNvPr id="5" name="Grafik 4">
            <a:extLst>
              <a:ext uri="{FF2B5EF4-FFF2-40B4-BE49-F238E27FC236}">
                <a16:creationId xmlns:a16="http://schemas.microsoft.com/office/drawing/2014/main" id="{6DD74D0A-1F17-4E52-B575-15F268F33F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6096" y="1055083"/>
            <a:ext cx="2589041" cy="720000"/>
          </a:xfrm>
          <a:prstGeom prst="rect">
            <a:avLst/>
          </a:prstGeom>
        </p:spPr>
      </p:pic>
      <p:pic>
        <p:nvPicPr>
          <p:cNvPr id="8" name="Grafik 6" descr="Creative Commons Lizenzvertrag">
            <a:extLst>
              <a:ext uri="{FF2B5EF4-FFF2-40B4-BE49-F238E27FC236}">
                <a16:creationId xmlns:a16="http://schemas.microsoft.com/office/drawing/2014/main" id="{22B36B9B-B32F-4509-A0CF-DAC1C196977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2">
            <a:extLst>
              <a:ext uri="{FF2B5EF4-FFF2-40B4-BE49-F238E27FC236}">
                <a16:creationId xmlns:a16="http://schemas.microsoft.com/office/drawing/2014/main" id="{57CA059D-56DC-43EF-BF2B-6E141F657947}"/>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pic>
        <p:nvPicPr>
          <p:cNvPr id="11" name="Grafik 10">
            <a:extLst>
              <a:ext uri="{FF2B5EF4-FFF2-40B4-BE49-F238E27FC236}">
                <a16:creationId xmlns:a16="http://schemas.microsoft.com/office/drawing/2014/main" id="{33C02042-3ECC-405F-B62C-0D351D5E370E}"/>
              </a:ext>
            </a:extLst>
          </p:cNvPr>
          <p:cNvPicPr>
            <a:picLocks noChangeAspect="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25112" y="293328"/>
            <a:ext cx="2494960" cy="2487600"/>
          </a:xfrm>
          <a:prstGeom prst="rect">
            <a:avLst/>
          </a:prstGeom>
        </p:spPr>
      </p:pic>
    </p:spTree>
    <p:extLst>
      <p:ext uri="{BB962C8B-B14F-4D97-AF65-F5344CB8AC3E}">
        <p14:creationId xmlns:p14="http://schemas.microsoft.com/office/powerpoint/2010/main" val="434965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393610D-F519-475A-B33D-C2D7F84B7389}" type="datetimeFigureOut">
              <a:rPr lang="de-DE" smtClean="0"/>
              <a:t>27.10.22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3716C5D-123D-4EDE-A4A5-85ED365A388D}" type="slidenum">
              <a:rPr lang="de-DE" smtClean="0"/>
              <a:t>‹Nr.›</a:t>
            </a:fld>
            <a:endParaRPr lang="de-DE" dirty="0"/>
          </a:p>
        </p:txBody>
      </p:sp>
    </p:spTree>
    <p:extLst>
      <p:ext uri="{BB962C8B-B14F-4D97-AF65-F5344CB8AC3E}">
        <p14:creationId xmlns:p14="http://schemas.microsoft.com/office/powerpoint/2010/main" val="3924805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Arbeitsfolie">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chemeClr val="bg1"/>
                </a:solidFill>
                <a:latin typeface="Calibri"/>
              </a:rPr>
              <a:t>BaCuLit 2.0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3" name="Grafik 2">
            <a:extLst>
              <a:ext uri="{FF2B5EF4-FFF2-40B4-BE49-F238E27FC236}">
                <a16:creationId xmlns:a16="http://schemas.microsoft.com/office/drawing/2014/main" id="{F892ED4D-FE09-466F-A4A7-DD507060E9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2" name="Foliennummernplatzhalter 3">
            <a:extLst>
              <a:ext uri="{FF2B5EF4-FFF2-40B4-BE49-F238E27FC236}">
                <a16:creationId xmlns:a16="http://schemas.microsoft.com/office/drawing/2014/main" id="{7ACD2F1E-F434-4A6B-9059-F89076F9702C}"/>
              </a:ext>
            </a:extLst>
          </p:cNvPr>
          <p:cNvSpPr txBox="1">
            <a:spLocks/>
          </p:cNvSpPr>
          <p:nvPr userDrawn="1"/>
        </p:nvSpPr>
        <p:spPr>
          <a:xfrm>
            <a:off x="6542856" y="5945147"/>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3716C5D-123D-4EDE-A4A5-85ED365A388D}" type="slidenum">
              <a:rPr lang="de-DE" sz="1600" smtClean="0"/>
              <a:pPr algn="r"/>
              <a:t>‹Nr.›</a:t>
            </a:fld>
            <a:endParaRPr lang="de-DE" sz="1600" dirty="0"/>
          </a:p>
        </p:txBody>
      </p:sp>
      <p:sp>
        <p:nvSpPr>
          <p:cNvPr id="4" name="Textfeld 3">
            <a:extLst>
              <a:ext uri="{FF2B5EF4-FFF2-40B4-BE49-F238E27FC236}">
                <a16:creationId xmlns:a16="http://schemas.microsoft.com/office/drawing/2014/main" id="{775262AC-834F-4EEF-A4B4-C105F50278F3}"/>
              </a:ext>
            </a:extLst>
          </p:cNvPr>
          <p:cNvSpPr txBox="1"/>
          <p:nvPr userDrawn="1"/>
        </p:nvSpPr>
        <p:spPr>
          <a:xfrm>
            <a:off x="6058711" y="6204073"/>
            <a:ext cx="2233288" cy="407035"/>
          </a:xfrm>
          <a:prstGeom prst="rect">
            <a:avLst/>
          </a:prstGeom>
          <a:noFill/>
        </p:spPr>
        <p:txBody>
          <a:bodyPr wrap="square">
            <a:spAutoFit/>
          </a:bodyPr>
          <a:lstStyle/>
          <a:p>
            <a:pPr algn="r">
              <a:lnSpc>
                <a:spcPct val="107000"/>
              </a:lnSpc>
              <a:spcAft>
                <a:spcPts val="800"/>
              </a:spcAft>
            </a:pPr>
            <a:r>
              <a:rPr lang="de-DE" sz="2000" kern="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a:t>
            </a:r>
            <a:r>
              <a:rPr lang="de-DE" sz="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 </a:t>
            </a:r>
            <a:r>
              <a:rPr lang="de-DE" sz="1600" kern="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CC-BaCuLit 2.0-NC-SA</a:t>
            </a:r>
            <a:endParaRPr lang="de-DE" sz="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8569647" cy="410368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itel 4">
            <a:extLst>
              <a:ext uri="{FF2B5EF4-FFF2-40B4-BE49-F238E27FC236}">
                <a16:creationId xmlns:a16="http://schemas.microsoft.com/office/drawing/2014/main" id="{AACB194C-D24A-4104-A45D-904D8FE5EC70}"/>
              </a:ext>
            </a:extLst>
          </p:cNvPr>
          <p:cNvSpPr>
            <a:spLocks noGrp="1"/>
          </p:cNvSpPr>
          <p:nvPr>
            <p:ph type="title"/>
          </p:nvPr>
        </p:nvSpPr>
        <p:spPr>
          <a:xfrm>
            <a:off x="20112" y="10990"/>
            <a:ext cx="8229600" cy="1060287"/>
          </a:xfrm>
        </p:spPr>
        <p:txBody>
          <a:bodyPr>
            <a:normAutofit/>
          </a:bodyPr>
          <a:lstStyle>
            <a:lvl1pPr algn="l">
              <a:defRPr sz="3200">
                <a:solidFill>
                  <a:schemeClr val="bg1"/>
                </a:solidFill>
              </a:defRPr>
            </a:lvl1pPr>
          </a:lstStyle>
          <a:p>
            <a:r>
              <a:rPr lang="de-DE" dirty="0"/>
              <a:t>Mastertitelformat bearbeiten</a:t>
            </a:r>
          </a:p>
        </p:txBody>
      </p:sp>
    </p:spTree>
    <p:extLst>
      <p:ext uri="{BB962C8B-B14F-4D97-AF65-F5344CB8AC3E}">
        <p14:creationId xmlns:p14="http://schemas.microsoft.com/office/powerpoint/2010/main" val="1899577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Glieder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10" name="Grafik 6" descr="Creative Commons Lizenzvertrag">
            <a:extLst>
              <a:ext uri="{FF2B5EF4-FFF2-40B4-BE49-F238E27FC236}">
                <a16:creationId xmlns:a16="http://schemas.microsoft.com/office/drawing/2014/main" id="{3DDE063E-481C-4629-A492-8C0B2770F5F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00E8F90E-D561-4F36-A3EE-BB91494DD9BD}"/>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4" name="Titel 4">
            <a:extLst>
              <a:ext uri="{FF2B5EF4-FFF2-40B4-BE49-F238E27FC236}">
                <a16:creationId xmlns:a16="http://schemas.microsoft.com/office/drawing/2014/main" id="{C2B8DE9E-8F90-465F-B5F4-D794CB53A0A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5" name="Grafik 14">
            <a:extLst>
              <a:ext uri="{FF2B5EF4-FFF2-40B4-BE49-F238E27FC236}">
                <a16:creationId xmlns:a16="http://schemas.microsoft.com/office/drawing/2014/main" id="{329D9AB8-857D-4C01-8E72-2DFCDEA762C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6" name="Foliennummernplatzhalter 3">
            <a:extLst>
              <a:ext uri="{FF2B5EF4-FFF2-40B4-BE49-F238E27FC236}">
                <a16:creationId xmlns:a16="http://schemas.microsoft.com/office/drawing/2014/main" id="{022C63EE-6ED4-48CC-81BB-7269E3A05E43}"/>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43323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beitsfolie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8569647" cy="4103687"/>
          </a:xfrm>
        </p:spPr>
        <p:txBody>
          <a:bodyPr/>
          <a:lstStyle>
            <a:lvl1pPr marL="457200" indent="-4572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itel 4">
            <a:extLst>
              <a:ext uri="{FF2B5EF4-FFF2-40B4-BE49-F238E27FC236}">
                <a16:creationId xmlns:a16="http://schemas.microsoft.com/office/drawing/2014/main" id="{AACB194C-D24A-4104-A45D-904D8FE5EC7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3" name="Grafik 6" descr="Creative Commons Lizenzvertrag">
            <a:extLst>
              <a:ext uri="{FF2B5EF4-FFF2-40B4-BE49-F238E27FC236}">
                <a16:creationId xmlns:a16="http://schemas.microsoft.com/office/drawing/2014/main" id="{0CFE9BA6-C323-46CA-8BF5-2C82F2F32F8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88DE496E-CB1F-4E27-A1A9-8600B8BAA70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pic>
        <p:nvPicPr>
          <p:cNvPr id="15" name="Grafik 14">
            <a:extLst>
              <a:ext uri="{FF2B5EF4-FFF2-40B4-BE49-F238E27FC236}">
                <a16:creationId xmlns:a16="http://schemas.microsoft.com/office/drawing/2014/main" id="{AD0C9BA6-6775-458C-92FD-657C15DD7A4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6" name="Foliennummernplatzhalter 3">
            <a:extLst>
              <a:ext uri="{FF2B5EF4-FFF2-40B4-BE49-F238E27FC236}">
                <a16:creationId xmlns:a16="http://schemas.microsoft.com/office/drawing/2014/main" id="{DBF41FF2-CFC4-48D5-9E4A-2B30ABEBC2F4}"/>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71897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rbeitsfoli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4104456" cy="4103687"/>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1BEEE726-0667-4289-9C9C-C9692BE6B1F1}"/>
              </a:ext>
            </a:extLst>
          </p:cNvPr>
          <p:cNvSpPr>
            <a:spLocks noGrp="1"/>
          </p:cNvSpPr>
          <p:nvPr>
            <p:ph type="body" sz="quarter" idx="14"/>
          </p:nvPr>
        </p:nvSpPr>
        <p:spPr>
          <a:xfrm>
            <a:off x="4716017" y="1349538"/>
            <a:ext cx="4104456" cy="4103687"/>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16287349-25AB-45D1-ADED-377AE270B5D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FFD8D916-7648-4B28-B214-1CF7AC96C3A2}"/>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98C243EC-FC74-40C8-BE95-F9D24D35DDA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0C8BB2B9-155C-4D87-89C8-72E6153F753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D92171CB-45D6-4619-B068-961DC9003EDF}"/>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03191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rbeitsfoli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8496942" cy="2095563"/>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1BEEE726-0667-4289-9C9C-C9692BE6B1F1}"/>
              </a:ext>
            </a:extLst>
          </p:cNvPr>
          <p:cNvSpPr>
            <a:spLocks noGrp="1"/>
          </p:cNvSpPr>
          <p:nvPr>
            <p:ph type="body" sz="quarter" idx="14"/>
          </p:nvPr>
        </p:nvSpPr>
        <p:spPr>
          <a:xfrm>
            <a:off x="323529" y="3717032"/>
            <a:ext cx="8496944" cy="1975325"/>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B2D025FE-A551-43D5-8157-3908A97ED16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A78169AB-F976-4DE6-88CD-9D16C177003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8ACD8015-1CAD-4E50-B077-1001E8DE6A74}"/>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BE34FD0D-70DE-4A44-80E3-0E564BB2B8B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6FC8C7C2-682D-44F6-A162-768D8F4199CE}"/>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825672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uppen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pic>
        <p:nvPicPr>
          <p:cNvPr id="13" name="Grafik 6" descr="Creative Commons Lizenzvertrag">
            <a:extLst>
              <a:ext uri="{FF2B5EF4-FFF2-40B4-BE49-F238E27FC236}">
                <a16:creationId xmlns:a16="http://schemas.microsoft.com/office/drawing/2014/main" id="{51D8A932-7E7E-4B98-91BA-594E3746890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AEF91E15-068F-4E7B-8A43-49FC2D5DC560}"/>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F3A2FF8D-312D-4D77-AA38-254A0DD2C9EE}"/>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7A48B728-D6A4-4A8B-B58F-6FE6481ED3C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A25991B5-E3A8-4C21-B68E-2B4A7214F207}"/>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35432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uppenaustausch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A782D8CF-F006-4F75-86DB-CE6A8AA24FD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17967B71-3271-4355-A8D6-FB6E7F7E136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9DD28723-FE6C-4220-85C3-544A65D14A15}"/>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48B38F2E-2C38-414C-B80C-5625B234FA2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8D1E3524-7F4A-4391-BFC2-150BF0D0F3A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77595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er-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12">
            <a:extLst>
              <a:ext uri="{FF2B5EF4-FFF2-40B4-BE49-F238E27FC236}">
                <a16:creationId xmlns:a16="http://schemas.microsoft.com/office/drawing/2014/main" id="{C4DA072A-F2D1-452F-8D89-1106BC4CCD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9935"/>
            <a:ext cx="1836000" cy="1836000"/>
          </a:xfrm>
          <a:prstGeom prst="rect">
            <a:avLst/>
          </a:prstGeom>
        </p:spPr>
      </p:pic>
      <p:pic>
        <p:nvPicPr>
          <p:cNvPr id="14" name="Grafik 6" descr="Creative Commons Lizenzvertrag">
            <a:extLst>
              <a:ext uri="{FF2B5EF4-FFF2-40B4-BE49-F238E27FC236}">
                <a16:creationId xmlns:a16="http://schemas.microsoft.com/office/drawing/2014/main" id="{45AC9A40-F7E6-450F-B517-F3CEF33B0D1C}"/>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A53AC0E2-8785-4CA0-B70F-6265EB1F6341}"/>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3DE2CC11-06AE-44A0-808A-AB906355A65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7BA152E1-00DD-4691-8752-C653C00EF0E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02CE6E9A-256C-4427-8E04-E3410EFE6418}"/>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05748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3610D-F519-475A-B33D-C2D7F84B7389}" type="datetimeFigureOut">
              <a:rPr lang="de-DE" smtClean="0"/>
              <a:t>27.10.22</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16C5D-123D-4EDE-A4A5-85ED365A388D}" type="slidenum">
              <a:rPr lang="de-DE" smtClean="0"/>
              <a:t>‹Nr.›</a:t>
            </a:fld>
            <a:endParaRPr lang="de-DE" dirty="0"/>
          </a:p>
        </p:txBody>
      </p:sp>
    </p:spTree>
    <p:extLst>
      <p:ext uri="{BB962C8B-B14F-4D97-AF65-F5344CB8AC3E}">
        <p14:creationId xmlns:p14="http://schemas.microsoft.com/office/powerpoint/2010/main" val="1279507422"/>
      </p:ext>
    </p:extLst>
  </p:cSld>
  <p:clrMap bg1="lt1" tx1="dk1" bg2="lt2" tx2="dk2" accent1="accent1" accent2="accent2" accent3="accent3" accent4="accent4" accent5="accent5" accent6="accent6" hlink="hlink" folHlink="folHlink"/>
  <p:sldLayoutIdLst>
    <p:sldLayoutId id="2147483666" r:id="rId1"/>
    <p:sldLayoutId id="2147483691" r:id="rId2"/>
    <p:sldLayoutId id="2147483692" r:id="rId3"/>
    <p:sldLayoutId id="2147483671" r:id="rId4"/>
    <p:sldLayoutId id="2147483685" r:id="rId5"/>
    <p:sldLayoutId id="2147483693" r:id="rId6"/>
    <p:sldLayoutId id="2147483676" r:id="rId7"/>
    <p:sldLayoutId id="2147483686" r:id="rId8"/>
    <p:sldLayoutId id="2147483687" r:id="rId9"/>
    <p:sldLayoutId id="2147483688" r:id="rId10"/>
    <p:sldLayoutId id="2147483689" r:id="rId11"/>
    <p:sldLayoutId id="2147483690" r:id="rId12"/>
    <p:sldLayoutId id="2147483684" r:id="rId13"/>
    <p:sldLayoutId id="2147483678" r:id="rId14"/>
    <p:sldLayoutId id="2147483680" r:id="rId15"/>
    <p:sldLayoutId id="2147483681" r:id="rId16"/>
    <p:sldLayoutId id="2147483675" r:id="rId17"/>
    <p:sldLayoutId id="2147483679" r:id="rId18"/>
    <p:sldLayoutId id="2147483677" r:id="rId19"/>
    <p:sldLayoutId id="2147483669" r:id="rId20"/>
    <p:sldLayoutId id="2147483674" r:id="rId21"/>
    <p:sldLayoutId id="2147483650" r:id="rId22"/>
    <p:sldLayoutId id="2147483698" r:id="rId2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3.xml"/><Relationship Id="rId7" Type="http://schemas.openxmlformats.org/officeDocument/2006/relationships/diagramColors" Target="../diagrams/colors7.xml"/><Relationship Id="rId2" Type="http://schemas.openxmlformats.org/officeDocument/2006/relationships/slideLayout" Target="../slideLayouts/slideLayout4.xml"/><Relationship Id="rId1" Type="http://schemas.openxmlformats.org/officeDocument/2006/relationships/themeOverride" Target="../theme/themeOverride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D27E5BD-6941-405A-9D8F-FF811CD48B76}"/>
              </a:ext>
            </a:extLst>
          </p:cNvPr>
          <p:cNvSpPr>
            <a:spLocks noGrp="1"/>
          </p:cNvSpPr>
          <p:nvPr>
            <p:ph type="ctrTitle"/>
          </p:nvPr>
        </p:nvSpPr>
        <p:spPr/>
        <p:txBody>
          <a:bodyPr>
            <a:normAutofit fontScale="90000"/>
          </a:bodyPr>
          <a:lstStyle/>
          <a:p>
            <a:r>
              <a:rPr lang="de-DE" dirty="0"/>
              <a:t>Modul: 1.1</a:t>
            </a:r>
            <a:br>
              <a:rPr lang="de-DE" dirty="0"/>
            </a:br>
            <a:br>
              <a:rPr lang="de-DE" dirty="0"/>
            </a:br>
            <a:r>
              <a:rPr lang="de-DE" dirty="0"/>
              <a:t>Teil 2:</a:t>
            </a:r>
            <a:br>
              <a:rPr lang="de-DE" dirty="0"/>
            </a:br>
            <a:r>
              <a:rPr lang="de-DE" dirty="0"/>
              <a:t>Prinzipien professioneller Lehrkräftefortbildungen; Gesamtkonzeption und Arbeitsformen von </a:t>
            </a:r>
            <a:r>
              <a:rPr lang="de-DE" dirty="0" err="1"/>
              <a:t>BaCuLit</a:t>
            </a:r>
            <a:br>
              <a:rPr lang="de-DE" dirty="0"/>
            </a:br>
            <a:br>
              <a:rPr lang="de-DE" dirty="0"/>
            </a:br>
            <a:endParaRPr lang="de-DE" dirty="0"/>
          </a:p>
        </p:txBody>
      </p:sp>
    </p:spTree>
    <p:extLst>
      <p:ext uri="{BB962C8B-B14F-4D97-AF65-F5344CB8AC3E}">
        <p14:creationId xmlns:p14="http://schemas.microsoft.com/office/powerpoint/2010/main" val="1629274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81BE2E30-B745-2842-A89C-D52FA3ED2F6F}"/>
              </a:ext>
            </a:extLst>
          </p:cNvPr>
          <p:cNvSpPr>
            <a:spLocks noGrp="1"/>
          </p:cNvSpPr>
          <p:nvPr>
            <p:ph type="title"/>
          </p:nvPr>
        </p:nvSpPr>
        <p:spPr>
          <a:xfrm>
            <a:off x="323527" y="10990"/>
            <a:ext cx="8569647" cy="1060287"/>
          </a:xfrm>
        </p:spPr>
        <p:txBody>
          <a:bodyPr>
            <a:normAutofit/>
          </a:bodyPr>
          <a:lstStyle/>
          <a:p>
            <a:r>
              <a:rPr kumimoji="0" lang="en-US" sz="3200" b="1" i="0" u="none" strike="noStrike" kern="1200" cap="none" spc="0" normalizeH="0" baseline="0" noProof="0" dirty="0" err="1">
                <a:ln>
                  <a:noFill/>
                </a:ln>
                <a:solidFill>
                  <a:prstClr val="white"/>
                </a:solidFill>
                <a:effectLst/>
                <a:uLnTx/>
                <a:uFillTx/>
                <a:latin typeface="Calibri"/>
                <a:ea typeface="+mn-ea"/>
                <a:cs typeface="+mn-cs"/>
              </a:rPr>
              <a:t>Arbeitsmethoden</a:t>
            </a:r>
            <a:r>
              <a:rPr kumimoji="0" lang="en-US" sz="3200" b="1" i="0" u="none" strike="noStrike" kern="1200" cap="none" spc="0" normalizeH="0" baseline="0" noProof="0" dirty="0">
                <a:ln>
                  <a:noFill/>
                </a:ln>
                <a:solidFill>
                  <a:prstClr val="white"/>
                </a:solidFill>
                <a:effectLst/>
                <a:uLnTx/>
                <a:uFillTx/>
                <a:latin typeface="Calibri"/>
                <a:ea typeface="+mn-ea"/>
                <a:cs typeface="+mn-cs"/>
              </a:rPr>
              <a:t> in den </a:t>
            </a:r>
            <a:r>
              <a:rPr kumimoji="0" lang="en-US" sz="3200" b="1" i="0" u="none" strike="noStrike" kern="1200" cap="none" spc="0" normalizeH="0" baseline="0" noProof="0" dirty="0" err="1">
                <a:ln>
                  <a:noFill/>
                </a:ln>
                <a:solidFill>
                  <a:prstClr val="white"/>
                </a:solidFill>
                <a:effectLst/>
                <a:uLnTx/>
                <a:uFillTx/>
                <a:latin typeface="Calibri"/>
                <a:ea typeface="+mn-ea"/>
                <a:cs typeface="+mn-cs"/>
              </a:rPr>
              <a:t>BaCuLit-Kursen</a:t>
            </a:r>
            <a:endParaRPr lang="de-DE" dirty="0"/>
          </a:p>
        </p:txBody>
      </p:sp>
      <p:grpSp>
        <p:nvGrpSpPr>
          <p:cNvPr id="2" name="Gruppieren 1">
            <a:extLst>
              <a:ext uri="{FF2B5EF4-FFF2-40B4-BE49-F238E27FC236}">
                <a16:creationId xmlns:a16="http://schemas.microsoft.com/office/drawing/2014/main" id="{3BE0B88A-97D7-0145-3A15-A663D2D83C8A}"/>
              </a:ext>
            </a:extLst>
          </p:cNvPr>
          <p:cNvGrpSpPr/>
          <p:nvPr/>
        </p:nvGrpSpPr>
        <p:grpSpPr>
          <a:xfrm>
            <a:off x="683568" y="1196752"/>
            <a:ext cx="7357494" cy="5184576"/>
            <a:chOff x="1041591" y="1050052"/>
            <a:chExt cx="6999471" cy="5161770"/>
          </a:xfrm>
          <a:effectLst>
            <a:outerShdw blurRad="50800" dist="38100" dir="2700000" algn="tl" rotWithShape="0">
              <a:prstClr val="black">
                <a:alpha val="40000"/>
              </a:prstClr>
            </a:outerShdw>
          </a:effectLst>
        </p:grpSpPr>
        <p:sp>
          <p:nvSpPr>
            <p:cNvPr id="4" name="Oval 18">
              <a:extLst>
                <a:ext uri="{FF2B5EF4-FFF2-40B4-BE49-F238E27FC236}">
                  <a16:creationId xmlns:a16="http://schemas.microsoft.com/office/drawing/2014/main" id="{C1261CF0-7491-C291-C301-B1B9E84B7833}"/>
                </a:ext>
              </a:extLst>
            </p:cNvPr>
            <p:cNvSpPr/>
            <p:nvPr/>
          </p:nvSpPr>
          <p:spPr>
            <a:xfrm>
              <a:off x="2364464" y="1456181"/>
              <a:ext cx="4421675" cy="4421675"/>
            </a:xfrm>
            <a:prstGeom prst="ellipse">
              <a:avLst/>
            </a:prstGeom>
            <a:noFill/>
            <a:ln w="647700">
              <a:solidFill>
                <a:schemeClr val="accent4">
                  <a:lumMod val="60000"/>
                  <a:lumOff val="40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Rechteck 4">
              <a:extLst>
                <a:ext uri="{FF2B5EF4-FFF2-40B4-BE49-F238E27FC236}">
                  <a16:creationId xmlns:a16="http://schemas.microsoft.com/office/drawing/2014/main" id="{A1C63C3D-6E5C-3807-3C86-485C9D6C19F5}"/>
                </a:ext>
              </a:extLst>
            </p:cNvPr>
            <p:cNvSpPr/>
            <p:nvPr/>
          </p:nvSpPr>
          <p:spPr>
            <a:xfrm>
              <a:off x="1041591" y="1914599"/>
              <a:ext cx="2060503" cy="1487656"/>
            </a:xfrm>
            <a:prstGeom prst="rect">
              <a:avLst/>
            </a:prstGeom>
            <a:solidFill>
              <a:schemeClr val="accent5">
                <a:lumMod val="60000"/>
                <a:lumOff val="4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6.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Reflexion</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der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Anwendung</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 der 3.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Sitzung</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Auf der </a:t>
              </a:r>
              <a:r>
                <a:rPr lang="en-US" sz="1200" dirty="0" err="1">
                  <a:solidFill>
                    <a:prstClr val="black"/>
                  </a:solidFill>
                  <a:latin typeface="Arial" pitchFamily="34" charset="0"/>
                  <a:cs typeface="Arial" pitchFamily="34" charset="0"/>
                </a:rPr>
                <a:t>Lern</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Plattform</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dirty="0">
                <a:ln>
                  <a:noFill/>
                </a:ln>
                <a:solidFill>
                  <a:prstClr val="black"/>
                </a:solidFill>
                <a:effectLst/>
                <a:uLnTx/>
                <a:uFillTx/>
                <a:latin typeface="Arial"/>
                <a:ea typeface="+mn-ea"/>
                <a:cs typeface="Arial"/>
              </a:endParaRPr>
            </a:p>
          </p:txBody>
        </p:sp>
        <p:sp>
          <p:nvSpPr>
            <p:cNvPr id="25" name="Rechteck 24">
              <a:extLst>
                <a:ext uri="{FF2B5EF4-FFF2-40B4-BE49-F238E27FC236}">
                  <a16:creationId xmlns:a16="http://schemas.microsoft.com/office/drawing/2014/main" id="{940605BD-850A-18D0-28B2-EC7D864FF15C}"/>
                </a:ext>
              </a:extLst>
            </p:cNvPr>
            <p:cNvSpPr/>
            <p:nvPr/>
          </p:nvSpPr>
          <p:spPr>
            <a:xfrm>
              <a:off x="5980559" y="1950315"/>
              <a:ext cx="2060503" cy="1487656"/>
            </a:xfrm>
            <a:prstGeom prst="rect">
              <a:avLst/>
            </a:prstGeom>
            <a:solidFill>
              <a:schemeClr val="accent5">
                <a:lumMod val="60000"/>
                <a:lumOff val="4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26" name="Textfeld 25">
              <a:extLst>
                <a:ext uri="{FF2B5EF4-FFF2-40B4-BE49-F238E27FC236}">
                  <a16:creationId xmlns:a16="http://schemas.microsoft.com/office/drawing/2014/main" id="{96E0EB0C-D403-C932-BEE3-F01BFA5C54B2}"/>
                </a:ext>
              </a:extLst>
            </p:cNvPr>
            <p:cNvSpPr txBox="1"/>
            <p:nvPr/>
          </p:nvSpPr>
          <p:spPr>
            <a:xfrm>
              <a:off x="6020453" y="1894721"/>
              <a:ext cx="2020609" cy="153211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1000"/>
                </a:spcBef>
                <a:spcAft>
                  <a:spcPts val="40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2. A</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ufgaben</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Übungszeit</a:t>
              </a:r>
              <a:endPar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l" defTabSz="914400" rtl="0" eaLnBrk="1" fontAlgn="auto" latinLnBrk="0" hangingPunct="1">
                <a:lnSpc>
                  <a:spcPct val="100000"/>
                </a:lnSpc>
                <a:spcBef>
                  <a:spcPts val="0"/>
                </a:spcBef>
                <a:spcAft>
                  <a:spcPts val="400"/>
                </a:spcAft>
                <a:buClrTx/>
                <a:buSzTx/>
                <a:buFont typeface="Wingdings" pitchFamily="2" charset="2"/>
                <a:buChar char="§"/>
                <a:tabLst/>
                <a:defRPr/>
              </a:pP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Im</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Arbeitsbuch</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a:p>
              <a:pPr marL="285750" marR="0" lvl="0" indent="-285750" algn="l" defTabSz="914400" rtl="0" eaLnBrk="1" fontAlgn="auto" latinLnBrk="0" hangingPunct="1">
                <a:lnSpc>
                  <a:spcPct val="100000"/>
                </a:lnSpc>
                <a:spcBef>
                  <a:spcPts val="0"/>
                </a:spcBef>
                <a:spcAft>
                  <a:spcPts val="400"/>
                </a:spcAft>
                <a:buClrTx/>
                <a:buSzTx/>
                <a:buFont typeface="Wingdings" pitchFamily="2" charset="2"/>
                <a:buChar char="§"/>
                <a:tabLst/>
                <a:defRPr/>
              </a:pP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Im</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eigenen</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Fachunterricht</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a:p>
              <a:pPr marL="285750" marR="0" lvl="0" indent="-285750" algn="l" defTabSz="914400" rtl="0" eaLnBrk="1" fontAlgn="auto" latinLnBrk="0" hangingPunct="1">
                <a:lnSpc>
                  <a:spcPct val="100000"/>
                </a:lnSpc>
                <a:spcBef>
                  <a:spcPts val="0"/>
                </a:spcBef>
                <a:spcAft>
                  <a:spcPts val="400"/>
                </a:spcAft>
                <a:buClrTx/>
                <a:buSzTx/>
                <a:buFont typeface="Wingdings" pitchFamily="2" charset="2"/>
                <a:buChar char="§"/>
                <a:tabLst/>
                <a:defRPr/>
              </a:pPr>
              <a:r>
                <a:rPr lang="en-US" sz="1200" dirty="0" err="1">
                  <a:solidFill>
                    <a:prstClr val="black"/>
                  </a:solidFill>
                  <a:latin typeface="Arial" pitchFamily="34" charset="0"/>
                  <a:cs typeface="Arial" pitchFamily="34" charset="0"/>
                  <a:sym typeface="Wingdings" pitchFamily="2" charset="2"/>
                </a:rPr>
                <a:t>Ggf</a:t>
              </a:r>
              <a:r>
                <a:rPr lang="en-US" sz="1200" dirty="0">
                  <a:solidFill>
                    <a:prstClr val="black"/>
                  </a:solidFill>
                  <a:latin typeface="Arial" pitchFamily="34" charset="0"/>
                  <a:cs typeface="Arial" pitchFamily="34" charset="0"/>
                  <a:sym typeface="Wingdings" pitchFamily="2" charset="2"/>
                </a:rPr>
                <a:t>. a</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uf</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lang="en-US" sz="1200" dirty="0" err="1">
                  <a:solidFill>
                    <a:prstClr val="black"/>
                  </a:solidFill>
                  <a:latin typeface="Arial" pitchFamily="34" charset="0"/>
                  <a:cs typeface="Arial" pitchFamily="34" charset="0"/>
                  <a:sym typeface="Wingdings" pitchFamily="2" charset="2"/>
                </a:rPr>
                <a:t>ein</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er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Lern-Plattform</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p:txBody>
        </p:sp>
        <p:sp>
          <p:nvSpPr>
            <p:cNvPr id="27" name="Textfeld 26">
              <a:extLst>
                <a:ext uri="{FF2B5EF4-FFF2-40B4-BE49-F238E27FC236}">
                  <a16:creationId xmlns:a16="http://schemas.microsoft.com/office/drawing/2014/main" id="{832E41AB-5D3F-8126-6FBA-A5D92111FC78}"/>
                </a:ext>
              </a:extLst>
            </p:cNvPr>
            <p:cNvSpPr txBox="1"/>
            <p:nvPr/>
          </p:nvSpPr>
          <p:spPr>
            <a:xfrm>
              <a:off x="1396762" y="2116347"/>
              <a:ext cx="19354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1000"/>
                </a:spcBef>
                <a:spcAft>
                  <a:spcPts val="40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p:txBody>
        </p:sp>
        <p:sp>
          <p:nvSpPr>
            <p:cNvPr id="28" name="Rechteck 27">
              <a:extLst>
                <a:ext uri="{FF2B5EF4-FFF2-40B4-BE49-F238E27FC236}">
                  <a16:creationId xmlns:a16="http://schemas.microsoft.com/office/drawing/2014/main" id="{35C49BFC-A15D-9DAE-8E3A-D4268686B410}"/>
                </a:ext>
              </a:extLst>
            </p:cNvPr>
            <p:cNvSpPr/>
            <p:nvPr/>
          </p:nvSpPr>
          <p:spPr>
            <a:xfrm>
              <a:off x="1090858" y="3934681"/>
              <a:ext cx="2060503" cy="1487656"/>
            </a:xfrm>
            <a:prstGeom prst="rect">
              <a:avLst/>
            </a:prstGeom>
            <a:solidFill>
              <a:schemeClr val="accent5">
                <a:lumMod val="60000"/>
                <a:lumOff val="4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29" name="Textfeld 28">
              <a:extLst>
                <a:ext uri="{FF2B5EF4-FFF2-40B4-BE49-F238E27FC236}">
                  <a16:creationId xmlns:a16="http://schemas.microsoft.com/office/drawing/2014/main" id="{085714E3-2575-7B1B-8651-583BCB9B56C5}"/>
                </a:ext>
              </a:extLst>
            </p:cNvPr>
            <p:cNvSpPr txBox="1"/>
            <p:nvPr/>
          </p:nvSpPr>
          <p:spPr>
            <a:xfrm>
              <a:off x="1118227" y="4030848"/>
              <a:ext cx="1983867" cy="1399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1000"/>
                </a:spcBef>
                <a:spcAft>
                  <a:spcPts val="40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5. A</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ufgaben</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Übungszeit</a:t>
              </a:r>
              <a:endPar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l" defTabSz="914400" rtl="0" eaLnBrk="1" fontAlgn="auto" latinLnBrk="0" hangingPunct="1">
                <a:lnSpc>
                  <a:spcPct val="100000"/>
                </a:lnSpc>
                <a:spcBef>
                  <a:spcPts val="0"/>
                </a:spcBef>
                <a:spcAft>
                  <a:spcPts val="400"/>
                </a:spcAft>
                <a:buClrTx/>
                <a:buSzTx/>
                <a:buFont typeface="Wingdings" pitchFamily="2" charset="2"/>
                <a:buChar char="§"/>
                <a:tabLst/>
                <a:defRPr/>
              </a:pP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Im</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Arbeitsbuch</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a:p>
              <a:pPr marL="285750" marR="0" lvl="0" indent="-285750" algn="l" defTabSz="914400" rtl="0" eaLnBrk="1" fontAlgn="auto" latinLnBrk="0" hangingPunct="1">
                <a:lnSpc>
                  <a:spcPct val="100000"/>
                </a:lnSpc>
                <a:spcBef>
                  <a:spcPts val="0"/>
                </a:spcBef>
                <a:spcAft>
                  <a:spcPts val="400"/>
                </a:spcAft>
                <a:buClrTx/>
                <a:buSzTx/>
                <a:buFont typeface="Wingdings" pitchFamily="2" charset="2"/>
                <a:buChar char="§"/>
                <a:tabLst/>
                <a:defRPr/>
              </a:pP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Im</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eigenen</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Fachunterricht</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a:p>
              <a:pPr marL="285750" marR="0" lvl="0" indent="-285750" algn="l" defTabSz="914400" rtl="0" eaLnBrk="1" fontAlgn="auto" latinLnBrk="0" hangingPunct="1">
                <a:lnSpc>
                  <a:spcPct val="100000"/>
                </a:lnSpc>
                <a:spcBef>
                  <a:spcPts val="0"/>
                </a:spcBef>
                <a:spcAft>
                  <a:spcPts val="400"/>
                </a:spcAft>
                <a:buClrTx/>
                <a:buSzTx/>
                <a:buFont typeface="Wingdings" pitchFamily="2" charset="2"/>
                <a:buChar char="§"/>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Auf der </a:t>
              </a:r>
              <a:r>
                <a:rPr lang="en-US" sz="1200" dirty="0" err="1">
                  <a:solidFill>
                    <a:prstClr val="black"/>
                  </a:solidFill>
                  <a:latin typeface="Arial" pitchFamily="34" charset="0"/>
                  <a:cs typeface="Arial" pitchFamily="34" charset="0"/>
                  <a:sym typeface="Wingdings" pitchFamily="2" charset="2"/>
                </a:rPr>
                <a:t>Lern</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sym typeface="Wingdings" pitchFamily="2" charset="2"/>
                </a:rPr>
                <a:t>Plattform</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30" name="Rechteck 29">
              <a:extLst>
                <a:ext uri="{FF2B5EF4-FFF2-40B4-BE49-F238E27FC236}">
                  <a16:creationId xmlns:a16="http://schemas.microsoft.com/office/drawing/2014/main" id="{AABF5B46-6DB1-85EF-B786-B9372D47ED93}"/>
                </a:ext>
              </a:extLst>
            </p:cNvPr>
            <p:cNvSpPr/>
            <p:nvPr/>
          </p:nvSpPr>
          <p:spPr>
            <a:xfrm>
              <a:off x="5957213" y="3910319"/>
              <a:ext cx="2060503" cy="1487656"/>
            </a:xfrm>
            <a:prstGeom prst="rect">
              <a:avLst/>
            </a:prstGeom>
            <a:solidFill>
              <a:schemeClr val="accent5">
                <a:lumMod val="60000"/>
                <a:lumOff val="4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31" name="Textfeld 30">
              <a:extLst>
                <a:ext uri="{FF2B5EF4-FFF2-40B4-BE49-F238E27FC236}">
                  <a16:creationId xmlns:a16="http://schemas.microsoft.com/office/drawing/2014/main" id="{E05ED5A1-9CBA-B5C0-EAC0-7AB567B31B0E}"/>
                </a:ext>
              </a:extLst>
            </p:cNvPr>
            <p:cNvSpPr txBox="1"/>
            <p:nvPr/>
          </p:nvSpPr>
          <p:spPr>
            <a:xfrm>
              <a:off x="5996958" y="3958627"/>
              <a:ext cx="2020758" cy="10418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3.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Reflexion</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der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Anwendung</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 der 2.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Sitzung</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Auf der </a:t>
              </a:r>
              <a:r>
                <a:rPr lang="en-US" sz="1200" dirty="0" err="1">
                  <a:solidFill>
                    <a:prstClr val="black"/>
                  </a:solidFill>
                  <a:latin typeface="Arial" pitchFamily="34" charset="0"/>
                  <a:cs typeface="Arial" pitchFamily="34" charset="0"/>
                </a:rPr>
                <a:t>Lern</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Plattform</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400" b="0" i="0" u="none" strike="noStrike" kern="1200" cap="none" spc="0" normalizeH="0" baseline="0" noProof="0" dirty="0">
                <a:ln>
                  <a:noFill/>
                </a:ln>
                <a:solidFill>
                  <a:prstClr val="black"/>
                </a:solidFill>
                <a:effectLst/>
                <a:uLnTx/>
                <a:uFillTx/>
                <a:latin typeface="Arial"/>
                <a:ea typeface="+mn-ea"/>
                <a:cs typeface="Arial"/>
              </a:endParaRPr>
            </a:p>
          </p:txBody>
        </p:sp>
        <p:sp>
          <p:nvSpPr>
            <p:cNvPr id="32" name="Rechteck 31">
              <a:extLst>
                <a:ext uri="{FF2B5EF4-FFF2-40B4-BE49-F238E27FC236}">
                  <a16:creationId xmlns:a16="http://schemas.microsoft.com/office/drawing/2014/main" id="{878D50A9-A126-9AFD-AA0F-E721AC07ADAA}"/>
                </a:ext>
              </a:extLst>
            </p:cNvPr>
            <p:cNvSpPr/>
            <p:nvPr/>
          </p:nvSpPr>
          <p:spPr>
            <a:xfrm>
              <a:off x="3575171" y="1050052"/>
              <a:ext cx="2060503" cy="812258"/>
            </a:xfrm>
            <a:prstGeom prst="rect">
              <a:avLst/>
            </a:prstGeom>
            <a:solidFill>
              <a:schemeClr val="accent5">
                <a:lumMod val="60000"/>
                <a:lumOff val="4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33" name="Textfeld 32">
              <a:extLst>
                <a:ext uri="{FF2B5EF4-FFF2-40B4-BE49-F238E27FC236}">
                  <a16:creationId xmlns:a16="http://schemas.microsoft.com/office/drawing/2014/main" id="{DF96310B-8CF3-8DDB-53F9-D4820A04B9B2}"/>
                </a:ext>
              </a:extLst>
            </p:cNvPr>
            <p:cNvSpPr txBox="1"/>
            <p:nvPr/>
          </p:nvSpPr>
          <p:spPr>
            <a:xfrm>
              <a:off x="3575171" y="1086849"/>
              <a:ext cx="206050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1.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Trainingskurs-Sitzung</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Teil</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1: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Dauer</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3 Std.</a:t>
              </a:r>
            </a:p>
          </p:txBody>
        </p:sp>
        <p:sp>
          <p:nvSpPr>
            <p:cNvPr id="34" name="Rechteck 33">
              <a:extLst>
                <a:ext uri="{FF2B5EF4-FFF2-40B4-BE49-F238E27FC236}">
                  <a16:creationId xmlns:a16="http://schemas.microsoft.com/office/drawing/2014/main" id="{763F3D08-4ABA-7F81-C62A-F315A35FA41F}"/>
                </a:ext>
              </a:extLst>
            </p:cNvPr>
            <p:cNvSpPr/>
            <p:nvPr/>
          </p:nvSpPr>
          <p:spPr>
            <a:xfrm>
              <a:off x="3575171" y="5399564"/>
              <a:ext cx="2060503" cy="812258"/>
            </a:xfrm>
            <a:prstGeom prst="rect">
              <a:avLst/>
            </a:prstGeom>
            <a:solidFill>
              <a:schemeClr val="accent5">
                <a:lumMod val="60000"/>
                <a:lumOff val="40000"/>
              </a:schemeClr>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35" name="Textfeld 34">
              <a:extLst>
                <a:ext uri="{FF2B5EF4-FFF2-40B4-BE49-F238E27FC236}">
                  <a16:creationId xmlns:a16="http://schemas.microsoft.com/office/drawing/2014/main" id="{DF0EF3A6-5995-80A3-CD81-422A38B74FBC}"/>
                </a:ext>
              </a:extLst>
            </p:cNvPr>
            <p:cNvSpPr txBox="1"/>
            <p:nvPr/>
          </p:nvSpPr>
          <p:spPr>
            <a:xfrm>
              <a:off x="3584805" y="5485117"/>
              <a:ext cx="206050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4.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Trainingskurs</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Sitzung</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Teil</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2: </a:t>
              </a:r>
              <a:r>
                <a:rPr kumimoji="0" lang="en-US"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Dauer</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3 Std.</a:t>
              </a:r>
            </a:p>
          </p:txBody>
        </p:sp>
      </p:grpSp>
      <p:sp>
        <p:nvSpPr>
          <p:cNvPr id="36" name="Textfeld 35">
            <a:extLst>
              <a:ext uri="{FF2B5EF4-FFF2-40B4-BE49-F238E27FC236}">
                <a16:creationId xmlns:a16="http://schemas.microsoft.com/office/drawing/2014/main" id="{72E1C10A-A74B-D5B0-AD18-F1D040E30B71}"/>
              </a:ext>
            </a:extLst>
          </p:cNvPr>
          <p:cNvSpPr txBox="1"/>
          <p:nvPr/>
        </p:nvSpPr>
        <p:spPr>
          <a:xfrm>
            <a:off x="3399182" y="3099153"/>
            <a:ext cx="236551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1000"/>
              </a:spcBef>
              <a:spcAft>
                <a:spcPts val="40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sym typeface="Wingdings" pitchFamily="2" charset="2"/>
              </a:rPr>
              <a:t>Beispiel für 3-stündige Workshops (bei 6-stündigem Modul)</a:t>
            </a:r>
          </a:p>
        </p:txBody>
      </p:sp>
    </p:spTree>
    <p:extLst>
      <p:ext uri="{BB962C8B-B14F-4D97-AF65-F5344CB8AC3E}">
        <p14:creationId xmlns:p14="http://schemas.microsoft.com/office/powerpoint/2010/main" val="311029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61872B41-9008-8844-1081-7BF2F99D29AB}"/>
              </a:ext>
            </a:extLst>
          </p:cNvPr>
          <p:cNvSpPr>
            <a:spLocks noGrp="1"/>
          </p:cNvSpPr>
          <p:nvPr>
            <p:ph type="body" sz="quarter" idx="13"/>
          </p:nvPr>
        </p:nvSpPr>
        <p:spPr/>
        <p:txBody>
          <a:bodyPr>
            <a:normAutofit fontScale="85000" lnSpcReduction="20000"/>
          </a:bodyPr>
          <a:lstStyle/>
          <a:p>
            <a:pPr>
              <a:buFont typeface="Arial" panose="020B0604020202020204" pitchFamily="34" charset="0"/>
              <a:buNone/>
            </a:pPr>
            <a:r>
              <a:rPr lang="de-DE" sz="3200" b="1" dirty="0">
                <a:solidFill>
                  <a:srgbClr val="002060"/>
                </a:solidFill>
              </a:rPr>
              <a:t>Angebote:</a:t>
            </a:r>
          </a:p>
          <a:p>
            <a:pPr>
              <a:buFont typeface="Arial" panose="020B0604020202020204" pitchFamily="34" charset="0"/>
              <a:buNone/>
            </a:pPr>
            <a:endParaRPr lang="de-DE" sz="3200" dirty="0">
              <a:solidFill>
                <a:srgbClr val="002060"/>
              </a:solidFill>
            </a:endParaRPr>
          </a:p>
          <a:p>
            <a:pPr>
              <a:buFont typeface="Wingdings" panose="05000000000000000000" pitchFamily="2" charset="2"/>
              <a:buChar char="ü"/>
            </a:pPr>
            <a:r>
              <a:rPr lang="de-DE" sz="3200" dirty="0">
                <a:solidFill>
                  <a:srgbClr val="002060"/>
                </a:solidFill>
              </a:rPr>
              <a:t> Arbeitsblätter</a:t>
            </a:r>
          </a:p>
          <a:p>
            <a:pPr>
              <a:buFont typeface="Wingdings" panose="05000000000000000000" pitchFamily="2" charset="2"/>
              <a:buChar char="ü"/>
            </a:pPr>
            <a:r>
              <a:rPr lang="de-DE" sz="3200" dirty="0">
                <a:solidFill>
                  <a:srgbClr val="002060"/>
                </a:solidFill>
              </a:rPr>
              <a:t>Hintergrundinformation</a:t>
            </a:r>
          </a:p>
          <a:p>
            <a:pPr>
              <a:buFont typeface="Wingdings" panose="05000000000000000000" pitchFamily="2" charset="2"/>
              <a:buChar char="ü"/>
            </a:pPr>
            <a:r>
              <a:rPr lang="de-DE" sz="3200" dirty="0">
                <a:solidFill>
                  <a:srgbClr val="002060"/>
                </a:solidFill>
              </a:rPr>
              <a:t>Praktische Lernangebote und Aufgaben</a:t>
            </a:r>
          </a:p>
          <a:p>
            <a:pPr>
              <a:buFont typeface="Wingdings" panose="05000000000000000000" pitchFamily="2" charset="2"/>
              <a:buChar char="ü"/>
            </a:pPr>
            <a:r>
              <a:rPr lang="de-DE" sz="3200" dirty="0">
                <a:solidFill>
                  <a:srgbClr val="002060"/>
                </a:solidFill>
              </a:rPr>
              <a:t>Hilfsmittel für den Unterrichtsalltag</a:t>
            </a:r>
          </a:p>
          <a:p>
            <a:pPr>
              <a:buFont typeface="Wingdings" panose="05000000000000000000" pitchFamily="2" charset="2"/>
              <a:buChar char="ü"/>
            </a:pPr>
            <a:r>
              <a:rPr lang="de-DE" sz="3200" dirty="0">
                <a:solidFill>
                  <a:srgbClr val="002060"/>
                </a:solidFill>
              </a:rPr>
              <a:t>Diagnostische Verfahren </a:t>
            </a:r>
          </a:p>
          <a:p>
            <a:pPr>
              <a:buFont typeface="Wingdings" panose="05000000000000000000" pitchFamily="2" charset="2"/>
              <a:buChar char="ü"/>
            </a:pPr>
            <a:r>
              <a:rPr lang="de-DE" sz="3200" dirty="0">
                <a:solidFill>
                  <a:srgbClr val="002060"/>
                </a:solidFill>
              </a:rPr>
              <a:t>Evaluationsbögen </a:t>
            </a:r>
          </a:p>
          <a:p>
            <a:endParaRPr lang="de-DE" sz="3200" dirty="0"/>
          </a:p>
          <a:p>
            <a:endParaRPr lang="de-DE" dirty="0"/>
          </a:p>
        </p:txBody>
      </p:sp>
      <p:sp>
        <p:nvSpPr>
          <p:cNvPr id="5" name="Textplatzhalter 4">
            <a:extLst>
              <a:ext uri="{FF2B5EF4-FFF2-40B4-BE49-F238E27FC236}">
                <a16:creationId xmlns:a16="http://schemas.microsoft.com/office/drawing/2014/main" id="{F2D352CE-CC61-3BB0-5170-C676AC610EDF}"/>
              </a:ext>
            </a:extLst>
          </p:cNvPr>
          <p:cNvSpPr>
            <a:spLocks noGrp="1"/>
          </p:cNvSpPr>
          <p:nvPr>
            <p:ph type="body" sz="quarter" idx="14"/>
          </p:nvPr>
        </p:nvSpPr>
        <p:spPr/>
        <p:txBody>
          <a:bodyPr>
            <a:normAutofit fontScale="70000" lnSpcReduction="20000"/>
          </a:bodyPr>
          <a:lstStyle/>
          <a:p>
            <a:pPr marL="0" indent="0">
              <a:buFont typeface="Arial" panose="020B0604020202020204" pitchFamily="34" charset="0"/>
              <a:buNone/>
            </a:pPr>
            <a:r>
              <a:rPr lang="de-DE" sz="3200" b="1" dirty="0">
                <a:solidFill>
                  <a:srgbClr val="002060"/>
                </a:solidFill>
              </a:rPr>
              <a:t>Nutzung für den eigenen Lernprozess: </a:t>
            </a:r>
          </a:p>
          <a:p>
            <a:pPr>
              <a:buFont typeface="Wingdings" panose="05000000000000000000" pitchFamily="2" charset="2"/>
              <a:buChar char="ü"/>
            </a:pPr>
            <a:endParaRPr lang="de-DE" sz="2800" dirty="0">
              <a:solidFill>
                <a:srgbClr val="002060"/>
              </a:solidFill>
            </a:endParaRPr>
          </a:p>
          <a:p>
            <a:pPr>
              <a:buFont typeface="Wingdings" panose="05000000000000000000" pitchFamily="2" charset="2"/>
              <a:buChar char="ü"/>
            </a:pPr>
            <a:r>
              <a:rPr lang="de-DE" sz="3200" dirty="0">
                <a:solidFill>
                  <a:srgbClr val="002060"/>
                </a:solidFill>
              </a:rPr>
              <a:t>Ergebnisse dokumentieren</a:t>
            </a:r>
          </a:p>
          <a:p>
            <a:pPr>
              <a:buFont typeface="Wingdings" panose="05000000000000000000" pitchFamily="2" charset="2"/>
              <a:buChar char="ü"/>
            </a:pPr>
            <a:r>
              <a:rPr lang="de-DE" sz="3200" dirty="0">
                <a:solidFill>
                  <a:srgbClr val="002060"/>
                </a:solidFill>
              </a:rPr>
              <a:t>Schülerarbeiten dokumentieren</a:t>
            </a:r>
          </a:p>
          <a:p>
            <a:pPr>
              <a:buFont typeface="Wingdings" panose="05000000000000000000" pitchFamily="2" charset="2"/>
              <a:buChar char="ü"/>
            </a:pPr>
            <a:r>
              <a:rPr lang="de-DE" sz="3200" dirty="0">
                <a:solidFill>
                  <a:srgbClr val="002060"/>
                </a:solidFill>
              </a:rPr>
              <a:t>Umsetzung von Veränderungen im Alltag reflektieren</a:t>
            </a:r>
          </a:p>
          <a:p>
            <a:pPr>
              <a:buFont typeface="Wingdings" panose="05000000000000000000" pitchFamily="2" charset="2"/>
              <a:buChar char="ü"/>
            </a:pPr>
            <a:r>
              <a:rPr lang="de-DE" sz="3200" dirty="0">
                <a:solidFill>
                  <a:srgbClr val="002060"/>
                </a:solidFill>
              </a:rPr>
              <a:t>Testergebnisse und Auswertung diagnostischer Erhebungen</a:t>
            </a:r>
          </a:p>
          <a:p>
            <a:pPr>
              <a:buFont typeface="Wingdings" panose="05000000000000000000" pitchFamily="2" charset="2"/>
              <a:buChar char="ü"/>
            </a:pPr>
            <a:r>
              <a:rPr lang="de-DE" sz="3200" dirty="0">
                <a:solidFill>
                  <a:srgbClr val="002060"/>
                </a:solidFill>
              </a:rPr>
              <a:t>Feedback, Evaluation und Reflexion des </a:t>
            </a:r>
            <a:r>
              <a:rPr lang="de-DE" sz="3200" dirty="0" err="1">
                <a:solidFill>
                  <a:srgbClr val="002060"/>
                </a:solidFill>
              </a:rPr>
              <a:t>BaCuLit</a:t>
            </a:r>
            <a:r>
              <a:rPr lang="de-DE" sz="3200" dirty="0">
                <a:solidFill>
                  <a:srgbClr val="002060"/>
                </a:solidFill>
              </a:rPr>
              <a:t>-Kurses</a:t>
            </a:r>
          </a:p>
          <a:p>
            <a:endParaRPr lang="de-DE" sz="2800" dirty="0"/>
          </a:p>
          <a:p>
            <a:endParaRPr lang="de-DE" sz="2800" dirty="0"/>
          </a:p>
          <a:p>
            <a:endParaRPr lang="de-DE" sz="2800" dirty="0"/>
          </a:p>
          <a:p>
            <a:endParaRPr lang="de-DE" dirty="0"/>
          </a:p>
        </p:txBody>
      </p:sp>
      <p:sp>
        <p:nvSpPr>
          <p:cNvPr id="3" name="Titel 2">
            <a:extLst>
              <a:ext uri="{FF2B5EF4-FFF2-40B4-BE49-F238E27FC236}">
                <a16:creationId xmlns:a16="http://schemas.microsoft.com/office/drawing/2014/main" id="{AEAFF7EE-CADE-C92B-AA60-5C6E2DA8119D}"/>
              </a:ext>
            </a:extLst>
          </p:cNvPr>
          <p:cNvSpPr>
            <a:spLocks noGrp="1"/>
          </p:cNvSpPr>
          <p:nvPr>
            <p:ph type="title"/>
          </p:nvPr>
        </p:nvSpPr>
        <p:spPr>
          <a:xfrm>
            <a:off x="323528" y="10990"/>
            <a:ext cx="8928992" cy="1060287"/>
          </a:xfrm>
        </p:spPr>
        <p:txBody>
          <a:bodyPr>
            <a:normAutofit fontScale="90000"/>
          </a:bodyPr>
          <a:lstStyle/>
          <a:p>
            <a:r>
              <a:rPr lang="de-DE" sz="3200" b="1" dirty="0">
                <a:solidFill>
                  <a:schemeClr val="bg1"/>
                </a:solidFill>
              </a:rPr>
              <a:t>Das </a:t>
            </a:r>
            <a:r>
              <a:rPr lang="de-DE" sz="3200" b="1" dirty="0" err="1">
                <a:solidFill>
                  <a:schemeClr val="bg1"/>
                </a:solidFill>
              </a:rPr>
              <a:t>BaCuLit</a:t>
            </a:r>
            <a:r>
              <a:rPr lang="de-DE" sz="3200" b="1" dirty="0">
                <a:solidFill>
                  <a:schemeClr val="bg1"/>
                </a:solidFill>
              </a:rPr>
              <a:t> - Arbeitsbuch (optional, z.B. bei Angebot des kompletten Kurses / Trainerqualifizierung)</a:t>
            </a:r>
            <a:endParaRPr lang="en-US" sz="3200" b="1" dirty="0"/>
          </a:p>
        </p:txBody>
      </p:sp>
    </p:spTree>
    <p:extLst>
      <p:ext uri="{BB962C8B-B14F-4D97-AF65-F5344CB8AC3E}">
        <p14:creationId xmlns:p14="http://schemas.microsoft.com/office/powerpoint/2010/main" val="313005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F34840B-3C47-4523-8EA8-874A95106A06}"/>
              </a:ext>
            </a:extLst>
          </p:cNvPr>
          <p:cNvSpPr>
            <a:spLocks noGrp="1"/>
          </p:cNvSpPr>
          <p:nvPr>
            <p:ph type="title"/>
          </p:nvPr>
        </p:nvSpPr>
        <p:spPr>
          <a:xfrm>
            <a:off x="20112" y="10990"/>
            <a:ext cx="8229600" cy="1060287"/>
          </a:xfrm>
        </p:spPr>
        <p:txBody>
          <a:bodyPr/>
          <a:lstStyle/>
          <a:p>
            <a:endParaRPr lang="de-DE"/>
          </a:p>
        </p:txBody>
      </p:sp>
      <p:sp>
        <p:nvSpPr>
          <p:cNvPr id="5" name="Halbbogen 4">
            <a:extLst>
              <a:ext uri="{FF2B5EF4-FFF2-40B4-BE49-F238E27FC236}">
                <a16:creationId xmlns:a16="http://schemas.microsoft.com/office/drawing/2014/main" id="{163E6863-EDA5-4133-AD01-41F1E7EF6B64}"/>
              </a:ext>
            </a:extLst>
          </p:cNvPr>
          <p:cNvSpPr/>
          <p:nvPr/>
        </p:nvSpPr>
        <p:spPr>
          <a:xfrm>
            <a:off x="-2844824" y="692592"/>
            <a:ext cx="5472816" cy="5472816"/>
          </a:xfrm>
          <a:prstGeom prst="blockArc">
            <a:avLst>
              <a:gd name="adj1" fmla="val 18900000"/>
              <a:gd name="adj2" fmla="val 2700000"/>
              <a:gd name="adj3" fmla="val 395"/>
            </a:avLst>
          </a:prstGeom>
        </p:spPr>
        <p:style>
          <a:lnRef idx="2">
            <a:schemeClr val="accent5">
              <a:tint val="90000"/>
              <a:hueOff val="0"/>
              <a:satOff val="0"/>
              <a:lumOff val="0"/>
              <a:alphaOff val="0"/>
            </a:schemeClr>
          </a:lnRef>
          <a:fillRef idx="0">
            <a:schemeClr val="accent5">
              <a:tint val="90000"/>
              <a:hueOff val="0"/>
              <a:satOff val="0"/>
              <a:lumOff val="0"/>
              <a:alphaOff val="0"/>
            </a:schemeClr>
          </a:fillRef>
          <a:effectRef idx="0">
            <a:schemeClr val="accent5">
              <a:tint val="90000"/>
              <a:hueOff val="0"/>
              <a:satOff val="0"/>
              <a:lumOff val="0"/>
              <a:alphaOff val="0"/>
            </a:schemeClr>
          </a:effectRef>
          <a:fontRef idx="minor">
            <a:schemeClr val="tx1">
              <a:hueOff val="0"/>
              <a:satOff val="0"/>
              <a:lumOff val="0"/>
              <a:alphaOff val="0"/>
            </a:schemeClr>
          </a:fontRef>
        </p:style>
      </p:sp>
      <p:grpSp>
        <p:nvGrpSpPr>
          <p:cNvPr id="6" name="Gruppieren 5">
            <a:extLst>
              <a:ext uri="{FF2B5EF4-FFF2-40B4-BE49-F238E27FC236}">
                <a16:creationId xmlns:a16="http://schemas.microsoft.com/office/drawing/2014/main" id="{961050C2-7B52-448C-A43B-68993FF44BAD}"/>
              </a:ext>
            </a:extLst>
          </p:cNvPr>
          <p:cNvGrpSpPr/>
          <p:nvPr/>
        </p:nvGrpSpPr>
        <p:grpSpPr>
          <a:xfrm>
            <a:off x="2591118" y="2462383"/>
            <a:ext cx="5941322" cy="1933231"/>
            <a:chOff x="1208269" y="1065384"/>
            <a:chExt cx="5941322" cy="1933231"/>
          </a:xfrm>
        </p:grpSpPr>
        <p:sp>
          <p:nvSpPr>
            <p:cNvPr id="8" name="Rechteck 7">
              <a:extLst>
                <a:ext uri="{FF2B5EF4-FFF2-40B4-BE49-F238E27FC236}">
                  <a16:creationId xmlns:a16="http://schemas.microsoft.com/office/drawing/2014/main" id="{D432E895-7837-47FD-9330-9F9C9AE61D97}"/>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EAA0E7D5-4B4D-4FD9-A6F3-D48DB4FD6FD7}"/>
                </a:ext>
              </a:extLst>
            </p:cNvPr>
            <p:cNvSpPr txBox="1"/>
            <p:nvPr/>
          </p:nvSpPr>
          <p:spPr>
            <a:xfrm>
              <a:off x="1208269" y="1065384"/>
              <a:ext cx="594132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kern="1200" dirty="0"/>
                <a:t>Die Kursinhalte des </a:t>
              </a:r>
              <a:r>
                <a:rPr lang="de-DE" sz="3200" b="1" kern="1200" dirty="0" err="1"/>
                <a:t>BaCuLit</a:t>
              </a:r>
              <a:r>
                <a:rPr lang="de-DE" sz="3200" b="1" kern="1200" dirty="0"/>
                <a:t>-Curriculums</a:t>
              </a:r>
            </a:p>
          </p:txBody>
        </p:sp>
      </p:grpSp>
      <p:sp>
        <p:nvSpPr>
          <p:cNvPr id="7" name="Ellipse 6">
            <a:extLst>
              <a:ext uri="{FF2B5EF4-FFF2-40B4-BE49-F238E27FC236}">
                <a16:creationId xmlns:a16="http://schemas.microsoft.com/office/drawing/2014/main" id="{A25B4F37-A9B0-42C9-940F-2DDCAB35099E}"/>
              </a:ext>
            </a:extLst>
          </p:cNvPr>
          <p:cNvSpPr/>
          <p:nvPr/>
        </p:nvSpPr>
        <p:spPr>
          <a:xfrm>
            <a:off x="1382849" y="2220729"/>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1578206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a:extLst>
              <a:ext uri="{FF2B5EF4-FFF2-40B4-BE49-F238E27FC236}">
                <a16:creationId xmlns:a16="http://schemas.microsoft.com/office/drawing/2014/main" id="{AB818219-48B0-4B78-B45B-C0A6AF9FB20C}"/>
              </a:ext>
            </a:extLst>
          </p:cNvPr>
          <p:cNvGraphicFramePr/>
          <p:nvPr/>
        </p:nvGraphicFramePr>
        <p:xfrm>
          <a:off x="539552" y="1340768"/>
          <a:ext cx="799288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lussdiagramm: Verbinder 2">
            <a:extLst>
              <a:ext uri="{FF2B5EF4-FFF2-40B4-BE49-F238E27FC236}">
                <a16:creationId xmlns:a16="http://schemas.microsoft.com/office/drawing/2014/main" id="{0AB0D00F-020D-4E39-9423-E0A76A666182}"/>
              </a:ext>
            </a:extLst>
          </p:cNvPr>
          <p:cNvSpPr/>
          <p:nvPr/>
        </p:nvSpPr>
        <p:spPr>
          <a:xfrm>
            <a:off x="3275856" y="2348880"/>
            <a:ext cx="2520280" cy="2592288"/>
          </a:xfrm>
          <a:prstGeom prst="flowChartConnector">
            <a:avLst/>
          </a:prstGeom>
          <a:solidFill>
            <a:srgbClr val="6689A1"/>
          </a:solidFill>
          <a:ln>
            <a:solidFill>
              <a:srgbClr val="7EC4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white"/>
                </a:solidFill>
                <a:effectLst/>
                <a:uLnTx/>
                <a:uFillTx/>
                <a:latin typeface="Calibri"/>
                <a:ea typeface="+mn-ea"/>
                <a:cs typeface="Arial" pitchFamily="34" charset="0"/>
              </a:rPr>
              <a:t>Förderung des Selbstkonzeptes von Lehrkräften als Vermittler fachbezogener Schriftsprach-Kompetenzen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itel 5">
            <a:extLst>
              <a:ext uri="{FF2B5EF4-FFF2-40B4-BE49-F238E27FC236}">
                <a16:creationId xmlns:a16="http://schemas.microsoft.com/office/drawing/2014/main" id="{AE7BD577-A839-D532-D758-B37BCB37830F}"/>
              </a:ext>
            </a:extLst>
          </p:cNvPr>
          <p:cNvSpPr>
            <a:spLocks noGrp="1"/>
          </p:cNvSpPr>
          <p:nvPr>
            <p:ph type="title"/>
          </p:nvPr>
        </p:nvSpPr>
        <p:spPr/>
        <p:txBody>
          <a:bodyPr>
            <a:normAutofit fontScale="90000"/>
          </a:bodyPr>
          <a:lstStyle/>
          <a:p>
            <a:r>
              <a:rPr lang="de-DE" sz="3200" b="1" dirty="0">
                <a:solidFill>
                  <a:schemeClr val="bg1"/>
                </a:solidFill>
              </a:rPr>
              <a:t>Das </a:t>
            </a:r>
            <a:r>
              <a:rPr lang="de-DE" sz="3200" b="1" dirty="0" err="1">
                <a:solidFill>
                  <a:schemeClr val="bg1"/>
                </a:solidFill>
              </a:rPr>
              <a:t>BaCuLit</a:t>
            </a:r>
            <a:r>
              <a:rPr lang="de-DE" sz="3200" b="1" dirty="0">
                <a:solidFill>
                  <a:schemeClr val="bg1"/>
                </a:solidFill>
              </a:rPr>
              <a:t>-Kerncurriculum: 9 Module in 23 (optionalen) Dreistunden-Lehreinheiten </a:t>
            </a:r>
            <a:endParaRPr lang="de-DE" dirty="0"/>
          </a:p>
        </p:txBody>
      </p:sp>
    </p:spTree>
    <p:extLst>
      <p:ext uri="{BB962C8B-B14F-4D97-AF65-F5344CB8AC3E}">
        <p14:creationId xmlns:p14="http://schemas.microsoft.com/office/powerpoint/2010/main" val="2796756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93B2C82A-47BB-0DFE-833C-F0EAD3099C7C}"/>
              </a:ext>
            </a:extLst>
          </p:cNvPr>
          <p:cNvGraphicFramePr/>
          <p:nvPr/>
        </p:nvGraphicFramePr>
        <p:xfrm>
          <a:off x="323528" y="1341438"/>
          <a:ext cx="856964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C201ACD2-5E01-37DF-D9DC-3396EC5807BF}"/>
              </a:ext>
            </a:extLst>
          </p:cNvPr>
          <p:cNvSpPr>
            <a:spLocks noGrp="1"/>
          </p:cNvSpPr>
          <p:nvPr>
            <p:ph type="title"/>
          </p:nvPr>
        </p:nvSpPr>
        <p:spPr>
          <a:xfrm>
            <a:off x="107504" y="10990"/>
            <a:ext cx="8785670" cy="1060287"/>
          </a:xfrm>
        </p:spPr>
        <p:txBody>
          <a:bodyPr>
            <a:normAutofit fontScale="90000"/>
          </a:bodyPr>
          <a:lstStyle/>
          <a:p>
            <a:r>
              <a:rPr lang="de-DE" sz="3100" b="1" dirty="0"/>
              <a:t>Modul 1: Zur Bedeutung von Lese- und </a:t>
            </a:r>
            <a:r>
              <a:rPr lang="de-DE" sz="3100" b="1" dirty="0" err="1"/>
              <a:t>Schreibkompeten-zen</a:t>
            </a:r>
            <a:r>
              <a:rPr lang="de-DE" sz="3100" b="1" dirty="0"/>
              <a:t> für erfolgreiches Lernen – Einführung und Übersicht </a:t>
            </a:r>
            <a:endParaRPr lang="de-DE" dirty="0"/>
          </a:p>
        </p:txBody>
      </p:sp>
    </p:spTree>
    <p:extLst>
      <p:ext uri="{BB962C8B-B14F-4D97-AF65-F5344CB8AC3E}">
        <p14:creationId xmlns:p14="http://schemas.microsoft.com/office/powerpoint/2010/main" val="295013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C0A2F86-B19F-98E0-5598-DF8138B7FC11}"/>
              </a:ext>
            </a:extLst>
          </p:cNvPr>
          <p:cNvGraphicFramePr/>
          <p:nvPr/>
        </p:nvGraphicFramePr>
        <p:xfrm>
          <a:off x="323528" y="1341438"/>
          <a:ext cx="856964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422E787C-4931-E517-D0F3-AC40F8023B36}"/>
              </a:ext>
            </a:extLst>
          </p:cNvPr>
          <p:cNvSpPr>
            <a:spLocks noGrp="1"/>
          </p:cNvSpPr>
          <p:nvPr>
            <p:ph type="title"/>
          </p:nvPr>
        </p:nvSpPr>
        <p:spPr/>
        <p:txBody>
          <a:bodyPr>
            <a:noAutofit/>
          </a:bodyPr>
          <a:lstStyle/>
          <a:p>
            <a:r>
              <a:rPr lang="de-DE" b="1" dirty="0"/>
              <a:t>Modul 2: Grundlagen der Unterrichtsplanung nach </a:t>
            </a:r>
            <a:r>
              <a:rPr lang="de-DE" b="1" dirty="0" err="1"/>
              <a:t>BaCuLit</a:t>
            </a:r>
            <a:endParaRPr lang="de-DE" dirty="0"/>
          </a:p>
        </p:txBody>
      </p:sp>
    </p:spTree>
    <p:extLst>
      <p:ext uri="{BB962C8B-B14F-4D97-AF65-F5344CB8AC3E}">
        <p14:creationId xmlns:p14="http://schemas.microsoft.com/office/powerpoint/2010/main" val="3393112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0C71F377-20A4-91E4-B9D6-54B96D5D5577}"/>
              </a:ext>
            </a:extLst>
          </p:cNvPr>
          <p:cNvGraphicFramePr/>
          <p:nvPr/>
        </p:nvGraphicFramePr>
        <p:xfrm>
          <a:off x="323528" y="1341438"/>
          <a:ext cx="8569647" cy="4823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53962086-36BB-D74A-8891-BF65A041FF00}"/>
              </a:ext>
            </a:extLst>
          </p:cNvPr>
          <p:cNvSpPr>
            <a:spLocks noGrp="1"/>
          </p:cNvSpPr>
          <p:nvPr>
            <p:ph type="title"/>
          </p:nvPr>
        </p:nvSpPr>
        <p:spPr>
          <a:xfrm>
            <a:off x="323528" y="10990"/>
            <a:ext cx="8569646" cy="1060287"/>
          </a:xfrm>
        </p:spPr>
        <p:txBody>
          <a:bodyPr>
            <a:normAutofit fontScale="90000"/>
          </a:bodyPr>
          <a:lstStyle/>
          <a:p>
            <a:r>
              <a:rPr lang="de-DE" b="1" dirty="0"/>
              <a:t>Modul 3: Fachvokabular erarbeiten / Concept Maps</a:t>
            </a:r>
            <a:endParaRPr lang="de-DE" dirty="0"/>
          </a:p>
        </p:txBody>
      </p:sp>
    </p:spTree>
    <p:extLst>
      <p:ext uri="{BB962C8B-B14F-4D97-AF65-F5344CB8AC3E}">
        <p14:creationId xmlns:p14="http://schemas.microsoft.com/office/powerpoint/2010/main" val="303098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1C657E7B-0D51-55B4-EBDA-319BC2301FC6}"/>
              </a:ext>
            </a:extLst>
          </p:cNvPr>
          <p:cNvGraphicFramePr/>
          <p:nvPr/>
        </p:nvGraphicFramePr>
        <p:xfrm>
          <a:off x="323529" y="1341438"/>
          <a:ext cx="8568952" cy="45358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97415D45-DBB6-3B4F-AAC0-3D0178A9DEDD}"/>
              </a:ext>
            </a:extLst>
          </p:cNvPr>
          <p:cNvSpPr>
            <a:spLocks noGrp="1"/>
          </p:cNvSpPr>
          <p:nvPr>
            <p:ph type="title"/>
          </p:nvPr>
        </p:nvSpPr>
        <p:spPr/>
        <p:txBody>
          <a:bodyPr>
            <a:normAutofit fontScale="90000"/>
          </a:bodyPr>
          <a:lstStyle/>
          <a:p>
            <a:r>
              <a:rPr lang="de-DE" b="1" dirty="0"/>
              <a:t>Modul 4: Fachtexte lesen und schreiben lernen</a:t>
            </a:r>
            <a:endParaRPr lang="de-DE" dirty="0"/>
          </a:p>
        </p:txBody>
      </p:sp>
    </p:spTree>
    <p:extLst>
      <p:ext uri="{BB962C8B-B14F-4D97-AF65-F5344CB8AC3E}">
        <p14:creationId xmlns:p14="http://schemas.microsoft.com/office/powerpoint/2010/main" val="1902365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7C41D9D-A0F2-A5B7-C346-04839A61893D}"/>
              </a:ext>
            </a:extLst>
          </p:cNvPr>
          <p:cNvGraphicFramePr/>
          <p:nvPr>
            <p:extLst>
              <p:ext uri="{D42A27DB-BD31-4B8C-83A1-F6EECF244321}">
                <p14:modId xmlns:p14="http://schemas.microsoft.com/office/powerpoint/2010/main" val="643511060"/>
              </p:ext>
            </p:extLst>
          </p:nvPr>
        </p:nvGraphicFramePr>
        <p:xfrm>
          <a:off x="287524" y="1134014"/>
          <a:ext cx="8568952" cy="45899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itel 2">
            <a:extLst>
              <a:ext uri="{FF2B5EF4-FFF2-40B4-BE49-F238E27FC236}">
                <a16:creationId xmlns:a16="http://schemas.microsoft.com/office/drawing/2014/main" id="{F0A7BCB8-67B3-6E43-BA88-4F2DEB33A7D0}"/>
              </a:ext>
            </a:extLst>
          </p:cNvPr>
          <p:cNvSpPr>
            <a:spLocks noGrp="1"/>
          </p:cNvSpPr>
          <p:nvPr>
            <p:ph type="title"/>
          </p:nvPr>
        </p:nvSpPr>
        <p:spPr/>
        <p:txBody>
          <a:bodyPr>
            <a:noAutofit/>
          </a:bodyPr>
          <a:lstStyle/>
          <a:p>
            <a:pPr marL="271463"/>
            <a:r>
              <a:rPr lang="de-DE" b="1" dirty="0"/>
              <a:t>Modul 5: Kognitive und metakognitive Lesestrategien unterrichten</a:t>
            </a:r>
          </a:p>
        </p:txBody>
      </p:sp>
    </p:spTree>
    <p:extLst>
      <p:ext uri="{BB962C8B-B14F-4D97-AF65-F5344CB8AC3E}">
        <p14:creationId xmlns:p14="http://schemas.microsoft.com/office/powerpoint/2010/main" val="864944547"/>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7C41D9D-A0F2-A5B7-C346-04839A61893D}"/>
              </a:ext>
            </a:extLst>
          </p:cNvPr>
          <p:cNvGraphicFramePr/>
          <p:nvPr/>
        </p:nvGraphicFramePr>
        <p:xfrm>
          <a:off x="323528" y="1071277"/>
          <a:ext cx="8640960" cy="49500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F0A7BCB8-67B3-6E43-BA88-4F2DEB33A7D0}"/>
              </a:ext>
            </a:extLst>
          </p:cNvPr>
          <p:cNvSpPr>
            <a:spLocks noGrp="1"/>
          </p:cNvSpPr>
          <p:nvPr>
            <p:ph type="title"/>
          </p:nvPr>
        </p:nvSpPr>
        <p:spPr/>
        <p:txBody>
          <a:bodyPr>
            <a:noAutofit/>
          </a:bodyPr>
          <a:lstStyle/>
          <a:p>
            <a:pPr marL="271463"/>
            <a:r>
              <a:rPr lang="de-DE" b="1" dirty="0"/>
              <a:t>Modul 6: Kognitive und metakognitive Schreibstrategien unterrichten</a:t>
            </a:r>
          </a:p>
        </p:txBody>
      </p:sp>
    </p:spTree>
    <p:extLst>
      <p:ext uri="{BB962C8B-B14F-4D97-AF65-F5344CB8AC3E}">
        <p14:creationId xmlns:p14="http://schemas.microsoft.com/office/powerpoint/2010/main" val="131738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0CFA9-3097-47B4-930C-7800765CAFBD}"/>
              </a:ext>
            </a:extLst>
          </p:cNvPr>
          <p:cNvSpPr>
            <a:spLocks noGrp="1"/>
          </p:cNvSpPr>
          <p:nvPr>
            <p:ph type="title"/>
          </p:nvPr>
        </p:nvSpPr>
        <p:spPr>
          <a:xfrm>
            <a:off x="467544" y="10990"/>
            <a:ext cx="7782168" cy="1060287"/>
          </a:xfrm>
        </p:spPr>
        <p:txBody>
          <a:bodyPr/>
          <a:lstStyle/>
          <a:p>
            <a:r>
              <a:rPr lang="de-DE" b="1" dirty="0"/>
              <a:t>Inhalte dieses Modulblocks, Teil 2</a:t>
            </a:r>
          </a:p>
        </p:txBody>
      </p:sp>
      <p:graphicFrame>
        <p:nvGraphicFramePr>
          <p:cNvPr id="3" name="Diagramm 2">
            <a:extLst>
              <a:ext uri="{FF2B5EF4-FFF2-40B4-BE49-F238E27FC236}">
                <a16:creationId xmlns:a16="http://schemas.microsoft.com/office/drawing/2014/main" id="{7BCA2457-7507-496F-8D4B-2A2A1630EB3F}"/>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49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7C41D9D-A0F2-A5B7-C346-04839A61893D}"/>
              </a:ext>
            </a:extLst>
          </p:cNvPr>
          <p:cNvGraphicFramePr/>
          <p:nvPr>
            <p:extLst>
              <p:ext uri="{D42A27DB-BD31-4B8C-83A1-F6EECF244321}">
                <p14:modId xmlns:p14="http://schemas.microsoft.com/office/powerpoint/2010/main" val="466366585"/>
              </p:ext>
            </p:extLst>
          </p:nvPr>
        </p:nvGraphicFramePr>
        <p:xfrm>
          <a:off x="323528" y="1268760"/>
          <a:ext cx="8496944" cy="45899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F0A7BCB8-67B3-6E43-BA88-4F2DEB33A7D0}"/>
              </a:ext>
            </a:extLst>
          </p:cNvPr>
          <p:cNvSpPr>
            <a:spLocks noGrp="1"/>
          </p:cNvSpPr>
          <p:nvPr>
            <p:ph type="title"/>
          </p:nvPr>
        </p:nvSpPr>
        <p:spPr/>
        <p:txBody>
          <a:bodyPr>
            <a:noAutofit/>
          </a:bodyPr>
          <a:lstStyle/>
          <a:p>
            <a:pPr marL="271463"/>
            <a:r>
              <a:rPr lang="de-DE" b="1" dirty="0"/>
              <a:t>Modul 7: Textverständnis in allen Fächern – mehrsprachige Lernende unterrichten</a:t>
            </a:r>
          </a:p>
        </p:txBody>
      </p:sp>
    </p:spTree>
    <p:extLst>
      <p:ext uri="{BB962C8B-B14F-4D97-AF65-F5344CB8AC3E}">
        <p14:creationId xmlns:p14="http://schemas.microsoft.com/office/powerpoint/2010/main" val="4225411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7C41D9D-A0F2-A5B7-C346-04839A61893D}"/>
              </a:ext>
            </a:extLst>
          </p:cNvPr>
          <p:cNvGraphicFramePr/>
          <p:nvPr>
            <p:extLst>
              <p:ext uri="{D42A27DB-BD31-4B8C-83A1-F6EECF244321}">
                <p14:modId xmlns:p14="http://schemas.microsoft.com/office/powerpoint/2010/main" val="3490090594"/>
              </p:ext>
            </p:extLst>
          </p:nvPr>
        </p:nvGraphicFramePr>
        <p:xfrm>
          <a:off x="359532" y="1196752"/>
          <a:ext cx="8424936" cy="46619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F0A7BCB8-67B3-6E43-BA88-4F2DEB33A7D0}"/>
              </a:ext>
            </a:extLst>
          </p:cNvPr>
          <p:cNvSpPr>
            <a:spLocks noGrp="1"/>
          </p:cNvSpPr>
          <p:nvPr>
            <p:ph type="title"/>
          </p:nvPr>
        </p:nvSpPr>
        <p:spPr/>
        <p:txBody>
          <a:bodyPr>
            <a:noAutofit/>
          </a:bodyPr>
          <a:lstStyle/>
          <a:p>
            <a:pPr marL="271463"/>
            <a:r>
              <a:rPr lang="de-DE" sz="3000" b="1" dirty="0"/>
              <a:t>Modul 8: </a:t>
            </a:r>
            <a:r>
              <a:rPr lang="de-DE" b="1" dirty="0"/>
              <a:t>Lesemotivation und eigenständiges Lesen fördern</a:t>
            </a:r>
          </a:p>
        </p:txBody>
      </p:sp>
    </p:spTree>
    <p:extLst>
      <p:ext uri="{BB962C8B-B14F-4D97-AF65-F5344CB8AC3E}">
        <p14:creationId xmlns:p14="http://schemas.microsoft.com/office/powerpoint/2010/main" val="1218953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7C41D9D-A0F2-A5B7-C346-04839A61893D}"/>
              </a:ext>
            </a:extLst>
          </p:cNvPr>
          <p:cNvGraphicFramePr/>
          <p:nvPr>
            <p:extLst>
              <p:ext uri="{D42A27DB-BD31-4B8C-83A1-F6EECF244321}">
                <p14:modId xmlns:p14="http://schemas.microsoft.com/office/powerpoint/2010/main" val="624735448"/>
              </p:ext>
            </p:extLst>
          </p:nvPr>
        </p:nvGraphicFramePr>
        <p:xfrm>
          <a:off x="395536" y="1412776"/>
          <a:ext cx="8352928" cy="43739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F0A7BCB8-67B3-6E43-BA88-4F2DEB33A7D0}"/>
              </a:ext>
            </a:extLst>
          </p:cNvPr>
          <p:cNvSpPr>
            <a:spLocks noGrp="1"/>
          </p:cNvSpPr>
          <p:nvPr>
            <p:ph type="title"/>
          </p:nvPr>
        </p:nvSpPr>
        <p:spPr>
          <a:xfrm>
            <a:off x="323528" y="10990"/>
            <a:ext cx="8820472" cy="1060287"/>
          </a:xfrm>
        </p:spPr>
        <p:txBody>
          <a:bodyPr>
            <a:noAutofit/>
          </a:bodyPr>
          <a:lstStyle/>
          <a:p>
            <a:pPr marL="271463"/>
            <a:r>
              <a:rPr lang="de-DE" sz="2800" b="1" dirty="0"/>
              <a:t>Modul 9: Diagnostik und Förderung von Lese- und Schreibkompetenzen als Teil von Schulentwicklung </a:t>
            </a:r>
          </a:p>
        </p:txBody>
      </p:sp>
    </p:spTree>
    <p:extLst>
      <p:ext uri="{BB962C8B-B14F-4D97-AF65-F5344CB8AC3E}">
        <p14:creationId xmlns:p14="http://schemas.microsoft.com/office/powerpoint/2010/main" val="1433140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4FF2D1-9AC5-3942-8024-88F9D88B2B35}"/>
              </a:ext>
            </a:extLst>
          </p:cNvPr>
          <p:cNvSpPr>
            <a:spLocks noGrp="1"/>
          </p:cNvSpPr>
          <p:nvPr>
            <p:ph type="title"/>
          </p:nvPr>
        </p:nvSpPr>
        <p:spPr/>
        <p:txBody>
          <a:bodyPr/>
          <a:lstStyle/>
          <a:p>
            <a:r>
              <a:rPr lang="de-DE" b="1" dirty="0"/>
              <a:t>Zeit für Fragen und Kommentare</a:t>
            </a:r>
          </a:p>
        </p:txBody>
      </p:sp>
    </p:spTree>
    <p:extLst>
      <p:ext uri="{BB962C8B-B14F-4D97-AF65-F5344CB8AC3E}">
        <p14:creationId xmlns:p14="http://schemas.microsoft.com/office/powerpoint/2010/main" val="69582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42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F34840B-3C47-4523-8EA8-874A95106A06}"/>
              </a:ext>
            </a:extLst>
          </p:cNvPr>
          <p:cNvSpPr>
            <a:spLocks noGrp="1"/>
          </p:cNvSpPr>
          <p:nvPr>
            <p:ph type="title"/>
          </p:nvPr>
        </p:nvSpPr>
        <p:spPr>
          <a:xfrm>
            <a:off x="20112" y="10990"/>
            <a:ext cx="8229600" cy="1060287"/>
          </a:xfrm>
        </p:spPr>
        <p:txBody>
          <a:bodyPr/>
          <a:lstStyle/>
          <a:p>
            <a:endParaRPr lang="de-DE"/>
          </a:p>
        </p:txBody>
      </p:sp>
      <p:sp>
        <p:nvSpPr>
          <p:cNvPr id="5" name="Halbbogen 4">
            <a:extLst>
              <a:ext uri="{FF2B5EF4-FFF2-40B4-BE49-F238E27FC236}">
                <a16:creationId xmlns:a16="http://schemas.microsoft.com/office/drawing/2014/main" id="{163E6863-EDA5-4133-AD01-41F1E7EF6B64}"/>
              </a:ext>
            </a:extLst>
          </p:cNvPr>
          <p:cNvSpPr/>
          <p:nvPr/>
        </p:nvSpPr>
        <p:spPr>
          <a:xfrm>
            <a:off x="-2844824" y="692592"/>
            <a:ext cx="5472816" cy="5472816"/>
          </a:xfrm>
          <a:prstGeom prst="blockArc">
            <a:avLst>
              <a:gd name="adj1" fmla="val 18900000"/>
              <a:gd name="adj2" fmla="val 2700000"/>
              <a:gd name="adj3" fmla="val 395"/>
            </a:avLst>
          </a:prstGeom>
        </p:spPr>
        <p:style>
          <a:lnRef idx="2">
            <a:schemeClr val="accent5">
              <a:tint val="90000"/>
              <a:hueOff val="0"/>
              <a:satOff val="0"/>
              <a:lumOff val="0"/>
              <a:alphaOff val="0"/>
            </a:schemeClr>
          </a:lnRef>
          <a:fillRef idx="0">
            <a:schemeClr val="accent5">
              <a:tint val="90000"/>
              <a:hueOff val="0"/>
              <a:satOff val="0"/>
              <a:lumOff val="0"/>
              <a:alphaOff val="0"/>
            </a:schemeClr>
          </a:fillRef>
          <a:effectRef idx="0">
            <a:schemeClr val="accent5">
              <a:tint val="90000"/>
              <a:hueOff val="0"/>
              <a:satOff val="0"/>
              <a:lumOff val="0"/>
              <a:alphaOff val="0"/>
            </a:schemeClr>
          </a:effectRef>
          <a:fontRef idx="minor">
            <a:schemeClr val="tx1">
              <a:hueOff val="0"/>
              <a:satOff val="0"/>
              <a:lumOff val="0"/>
              <a:alphaOff val="0"/>
            </a:schemeClr>
          </a:fontRef>
        </p:style>
      </p:sp>
      <p:grpSp>
        <p:nvGrpSpPr>
          <p:cNvPr id="6" name="Gruppieren 5">
            <a:extLst>
              <a:ext uri="{FF2B5EF4-FFF2-40B4-BE49-F238E27FC236}">
                <a16:creationId xmlns:a16="http://schemas.microsoft.com/office/drawing/2014/main" id="{961050C2-7B52-448C-A43B-68993FF44BAD}"/>
              </a:ext>
            </a:extLst>
          </p:cNvPr>
          <p:cNvGrpSpPr/>
          <p:nvPr/>
        </p:nvGrpSpPr>
        <p:grpSpPr>
          <a:xfrm>
            <a:off x="2591118" y="2462383"/>
            <a:ext cx="5941322" cy="1933231"/>
            <a:chOff x="1208269" y="1065384"/>
            <a:chExt cx="5941322" cy="1933231"/>
          </a:xfrm>
        </p:grpSpPr>
        <p:sp>
          <p:nvSpPr>
            <p:cNvPr id="8" name="Rechteck 7">
              <a:extLst>
                <a:ext uri="{FF2B5EF4-FFF2-40B4-BE49-F238E27FC236}">
                  <a16:creationId xmlns:a16="http://schemas.microsoft.com/office/drawing/2014/main" id="{D432E895-7837-47FD-9330-9F9C9AE61D97}"/>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EAA0E7D5-4B4D-4FD9-A6F3-D48DB4FD6FD7}"/>
                </a:ext>
              </a:extLst>
            </p:cNvPr>
            <p:cNvSpPr txBox="1"/>
            <p:nvPr/>
          </p:nvSpPr>
          <p:spPr>
            <a:xfrm>
              <a:off x="1208269" y="1065384"/>
              <a:ext cx="594132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kern="1200" dirty="0"/>
                <a:t>Zur Wirksamkeit von Lehrkräfte-Fortbildungen</a:t>
              </a:r>
            </a:p>
          </p:txBody>
        </p:sp>
      </p:grpSp>
      <p:sp>
        <p:nvSpPr>
          <p:cNvPr id="7" name="Ellipse 6">
            <a:extLst>
              <a:ext uri="{FF2B5EF4-FFF2-40B4-BE49-F238E27FC236}">
                <a16:creationId xmlns:a16="http://schemas.microsoft.com/office/drawing/2014/main" id="{A25B4F37-A9B0-42C9-940F-2DDCAB35099E}"/>
              </a:ext>
            </a:extLst>
          </p:cNvPr>
          <p:cNvSpPr/>
          <p:nvPr/>
        </p:nvSpPr>
        <p:spPr>
          <a:xfrm>
            <a:off x="1382849" y="2220729"/>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88515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536B7E60-B7C2-884F-E2F1-B8727CF48E9A}"/>
              </a:ext>
            </a:extLst>
          </p:cNvPr>
          <p:cNvSpPr>
            <a:spLocks noGrp="1"/>
          </p:cNvSpPr>
          <p:nvPr>
            <p:ph type="body" sz="quarter" idx="13"/>
          </p:nvPr>
        </p:nvSpPr>
        <p:spPr>
          <a:xfrm>
            <a:off x="323528" y="1341438"/>
            <a:ext cx="6851827" cy="4895874"/>
          </a:xfrm>
        </p:spPr>
        <p:txBody>
          <a:bodyPr>
            <a:normAutofit fontScale="77500" lnSpcReduction="20000"/>
          </a:bodyPr>
          <a:lstStyle/>
          <a:p>
            <a:pPr>
              <a:spcAft>
                <a:spcPts val="1200"/>
              </a:spcAft>
            </a:pPr>
            <a:r>
              <a:rPr lang="de-DE" dirty="0"/>
              <a:t>Welche Probleme haben Sie bei früheren Lehrkräfte-Fortbildungen erlebt? </a:t>
            </a:r>
            <a:r>
              <a:rPr lang="de-DE" dirty="0" err="1"/>
              <a:t>Wählen</a:t>
            </a:r>
            <a:r>
              <a:rPr lang="de-DE" dirty="0"/>
              <a:t> Sie ein typisches Beispiel aus und fragen Sie sich, wie Sie in der Veranstaltung gearbeitet haben.</a:t>
            </a:r>
          </a:p>
          <a:p>
            <a:pPr>
              <a:spcAft>
                <a:spcPts val="1200"/>
              </a:spcAft>
            </a:pPr>
            <a:r>
              <a:rPr lang="de-DE" dirty="0"/>
              <a:t>Hat Ihnen der Kurs konkret geholfen, Ihre Unterrichtspraxis im Alltag zu </a:t>
            </a:r>
            <a:r>
              <a:rPr lang="de-DE" dirty="0" err="1"/>
              <a:t>verändern</a:t>
            </a:r>
            <a:r>
              <a:rPr lang="de-DE" dirty="0"/>
              <a:t>?</a:t>
            </a:r>
          </a:p>
          <a:p>
            <a:pPr>
              <a:spcAft>
                <a:spcPts val="1200"/>
              </a:spcAft>
            </a:pPr>
            <a:r>
              <a:rPr lang="de-DE" dirty="0"/>
              <a:t>Wie sollten Fortbildungen organisiert sein, damit Sie deren Inhalte im Unterrichtsalltag umsetzen </a:t>
            </a:r>
            <a:r>
              <a:rPr lang="de-DE" dirty="0" err="1"/>
              <a:t>können</a:t>
            </a:r>
            <a:r>
              <a:rPr lang="de-DE" dirty="0"/>
              <a:t>?</a:t>
            </a:r>
          </a:p>
          <a:p>
            <a:endParaRPr lang="de-DE" dirty="0"/>
          </a:p>
          <a:p>
            <a:pPr marL="0" indent="0" algn="r">
              <a:buNone/>
            </a:pPr>
            <a:r>
              <a:rPr lang="de-DE" sz="2600" dirty="0"/>
              <a:t>Beschreibung des Arbeitsablaufes: AB </a:t>
            </a:r>
            <a:r>
              <a:rPr lang="de-DE" sz="2600" dirty="0" err="1"/>
              <a:t>Platzset</a:t>
            </a:r>
            <a:r>
              <a:rPr lang="de-DE" sz="2600" dirty="0"/>
              <a:t> (</a:t>
            </a:r>
            <a:r>
              <a:rPr lang="de-DE" sz="2600" dirty="0" err="1"/>
              <a:t>BaCuLit</a:t>
            </a:r>
            <a:r>
              <a:rPr lang="de-DE" sz="2600" dirty="0"/>
              <a:t> M1_1 AB4)</a:t>
            </a:r>
          </a:p>
          <a:p>
            <a:pPr marL="0" indent="0" algn="r">
              <a:buNone/>
            </a:pPr>
            <a:r>
              <a:rPr lang="de-DE" sz="2600" dirty="0"/>
              <a:t>Zeitvorgabe: 20 Min.</a:t>
            </a:r>
          </a:p>
          <a:p>
            <a:endParaRPr lang="de-DE" dirty="0"/>
          </a:p>
        </p:txBody>
      </p:sp>
      <p:sp>
        <p:nvSpPr>
          <p:cNvPr id="2" name="Titel 1">
            <a:extLst>
              <a:ext uri="{FF2B5EF4-FFF2-40B4-BE49-F238E27FC236}">
                <a16:creationId xmlns:a16="http://schemas.microsoft.com/office/drawing/2014/main" id="{C7A53FF8-E157-4AE9-BB72-8D0955E6970B}"/>
              </a:ext>
            </a:extLst>
          </p:cNvPr>
          <p:cNvSpPr>
            <a:spLocks noGrp="1"/>
          </p:cNvSpPr>
          <p:nvPr>
            <p:ph type="title"/>
          </p:nvPr>
        </p:nvSpPr>
        <p:spPr/>
        <p:txBody>
          <a:bodyPr>
            <a:normAutofit fontScale="90000"/>
          </a:bodyPr>
          <a:lstStyle/>
          <a:p>
            <a:r>
              <a:rPr lang="de-DE" b="1" dirty="0"/>
              <a:t>Teilnehmer-Aktivität in 4er Gruppen mit Platzsets:</a:t>
            </a:r>
            <a:endParaRPr lang="de-DE" dirty="0"/>
          </a:p>
        </p:txBody>
      </p:sp>
    </p:spTree>
    <p:extLst>
      <p:ext uri="{BB962C8B-B14F-4D97-AF65-F5344CB8AC3E}">
        <p14:creationId xmlns:p14="http://schemas.microsoft.com/office/powerpoint/2010/main" val="159650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928DE42-FC9B-024C-8E92-1F201CF214A2}"/>
              </a:ext>
            </a:extLst>
          </p:cNvPr>
          <p:cNvSpPr>
            <a:spLocks noGrp="1"/>
          </p:cNvSpPr>
          <p:nvPr>
            <p:ph type="body" sz="quarter" idx="13"/>
          </p:nvPr>
        </p:nvSpPr>
        <p:spPr/>
        <p:txBody>
          <a:bodyPr>
            <a:normAutofit fontScale="32500" lnSpcReduction="20000"/>
          </a:bodyPr>
          <a:lstStyle/>
          <a:p>
            <a:pPr marL="0" indent="0">
              <a:buNone/>
            </a:pPr>
            <a:r>
              <a:rPr lang="de-DE" sz="7000" b="1" dirty="0"/>
              <a:t>Fortbildungserfolg </a:t>
            </a:r>
            <a:r>
              <a:rPr lang="de-DE" sz="7000" dirty="0"/>
              <a:t>ist messbar auf vier Ebenen:</a:t>
            </a:r>
          </a:p>
          <a:p>
            <a:pPr marL="0" indent="0">
              <a:buNone/>
            </a:pPr>
            <a:endParaRPr lang="de-DE" dirty="0"/>
          </a:p>
          <a:p>
            <a:pPr lvl="0">
              <a:spcBef>
                <a:spcPts val="0"/>
              </a:spcBef>
              <a:spcAft>
                <a:spcPts val="1200"/>
              </a:spcAft>
            </a:pPr>
            <a:r>
              <a:rPr lang="de-DE" sz="6000" b="1" dirty="0"/>
              <a:t>Ebene 1: Akzeptanz und Zufriedenheit </a:t>
            </a:r>
            <a:r>
              <a:rPr lang="de-DE" sz="6000" dirty="0"/>
              <a:t>der teilnehmenden Lehrpersonen</a:t>
            </a:r>
          </a:p>
          <a:p>
            <a:pPr lvl="0">
              <a:spcBef>
                <a:spcPts val="0"/>
              </a:spcBef>
              <a:spcAft>
                <a:spcPts val="1200"/>
              </a:spcAft>
            </a:pPr>
            <a:r>
              <a:rPr lang="de-DE" sz="6000" b="1" dirty="0"/>
              <a:t>Ebene 2: Erweiterung des Lehrerwissens</a:t>
            </a:r>
            <a:r>
              <a:rPr lang="de-DE" sz="6000" dirty="0"/>
              <a:t>, Weiterentwicklung der Überzeugungen und Orientierungen u.a.</a:t>
            </a:r>
          </a:p>
          <a:p>
            <a:pPr lvl="0">
              <a:spcBef>
                <a:spcPts val="0"/>
              </a:spcBef>
              <a:spcAft>
                <a:spcPts val="1200"/>
              </a:spcAft>
            </a:pPr>
            <a:r>
              <a:rPr lang="de-DE" sz="6000" b="1" dirty="0"/>
              <a:t>Ebene 3: Weiterentwicklung der Unterrichtsqualität</a:t>
            </a:r>
          </a:p>
          <a:p>
            <a:pPr lvl="0">
              <a:spcBef>
                <a:spcPts val="0"/>
              </a:spcBef>
              <a:spcAft>
                <a:spcPts val="1200"/>
              </a:spcAft>
            </a:pPr>
            <a:r>
              <a:rPr lang="de-DE" sz="6000" b="1" dirty="0">
                <a:solidFill>
                  <a:srgbClr val="C00000"/>
                </a:solidFill>
              </a:rPr>
              <a:t>Ebene 4: Förderung des Lernens der Schülerinnen und Schüler</a:t>
            </a:r>
            <a:r>
              <a:rPr lang="de-DE" sz="6000" dirty="0"/>
              <a:t>.</a:t>
            </a:r>
          </a:p>
          <a:p>
            <a:pPr marL="0" indent="0">
              <a:spcBef>
                <a:spcPts val="0"/>
              </a:spcBef>
              <a:spcAft>
                <a:spcPts val="1200"/>
              </a:spcAft>
              <a:buNone/>
            </a:pPr>
            <a:endParaRPr lang="de-DE" sz="6200" b="1" dirty="0"/>
          </a:p>
          <a:p>
            <a:pPr marL="0" indent="0">
              <a:spcBef>
                <a:spcPts val="0"/>
              </a:spcBef>
              <a:spcAft>
                <a:spcPts val="1200"/>
              </a:spcAft>
              <a:buNone/>
            </a:pPr>
            <a:r>
              <a:rPr lang="de-DE" sz="6200" dirty="0"/>
              <a:t>Studien besagen, „dass Angaben zur Zufriedenheit und Akzeptanz gar nicht oder in einem nur geringen Maße mit Veränderungen und Weiterentwicklungen auf den anderen Ebenen zusammenhängen.“ (</a:t>
            </a:r>
            <a:r>
              <a:rPr lang="de-DE" sz="6200" dirty="0" err="1"/>
              <a:t>Lipowsky</a:t>
            </a:r>
            <a:r>
              <a:rPr lang="de-DE" sz="6200" dirty="0"/>
              <a:t> &amp; </a:t>
            </a:r>
            <a:r>
              <a:rPr lang="de-DE" sz="6200" dirty="0" err="1"/>
              <a:t>Rzejak</a:t>
            </a:r>
            <a:r>
              <a:rPr lang="de-DE" sz="6200" dirty="0"/>
              <a:t> 2019, S. 18)</a:t>
            </a:r>
          </a:p>
          <a:p>
            <a:pPr marL="0" indent="0" algn="r">
              <a:buNone/>
            </a:pPr>
            <a:r>
              <a:rPr lang="de-DE" sz="3500" b="1" dirty="0"/>
              <a:t>Quelle: </a:t>
            </a:r>
            <a:r>
              <a:rPr lang="de-DE" sz="3500" dirty="0"/>
              <a:t>Frank </a:t>
            </a:r>
            <a:r>
              <a:rPr lang="de-DE" sz="3500" dirty="0" err="1"/>
              <a:t>Lipowsky</a:t>
            </a:r>
            <a:r>
              <a:rPr lang="de-DE" sz="3500" dirty="0"/>
              <a:t> &amp; Daniela </a:t>
            </a:r>
            <a:r>
              <a:rPr lang="de-DE" sz="3500" dirty="0" err="1"/>
              <a:t>Rzejak</a:t>
            </a:r>
            <a:r>
              <a:rPr lang="de-DE" sz="3500" dirty="0"/>
              <a:t>, Was macht Fortbildungen für Lehrkräfte erfolgreich? </a:t>
            </a:r>
          </a:p>
          <a:p>
            <a:pPr marL="0" indent="0" algn="r">
              <a:buNone/>
            </a:pPr>
            <a:r>
              <a:rPr lang="de-DE" sz="3500" dirty="0"/>
              <a:t>Ein Update. In: </a:t>
            </a:r>
            <a:r>
              <a:rPr lang="de-DE" sz="3500" dirty="0" err="1"/>
              <a:t>Groot</a:t>
            </a:r>
            <a:r>
              <a:rPr lang="de-DE" sz="3500" dirty="0"/>
              <a:t>-Wilken, Bernd; Koerber, Rolf (Hrsg.) (2019 ), S. 15-56</a:t>
            </a:r>
            <a:endParaRPr lang="de-DE" sz="3500" b="1" dirty="0"/>
          </a:p>
          <a:p>
            <a:pPr marL="0" lvl="0" indent="0">
              <a:spcBef>
                <a:spcPts val="0"/>
              </a:spcBef>
              <a:spcAft>
                <a:spcPts val="1200"/>
              </a:spcAft>
              <a:buNone/>
            </a:pPr>
            <a:endParaRPr lang="de-DE" sz="3500" dirty="0"/>
          </a:p>
          <a:p>
            <a:pPr lvl="0">
              <a:spcBef>
                <a:spcPts val="0"/>
              </a:spcBef>
              <a:spcAft>
                <a:spcPts val="1200"/>
              </a:spcAft>
            </a:pPr>
            <a:endParaRPr lang="de-DE" sz="2800" dirty="0"/>
          </a:p>
          <a:p>
            <a:pPr lvl="0">
              <a:spcBef>
                <a:spcPts val="0"/>
              </a:spcBef>
              <a:spcAft>
                <a:spcPts val="1200"/>
              </a:spcAft>
            </a:pPr>
            <a:endParaRPr lang="de-DE" sz="2800" dirty="0"/>
          </a:p>
          <a:p>
            <a:pPr marL="0" indent="0">
              <a:buNone/>
            </a:pPr>
            <a:endParaRPr lang="de-DE" dirty="0"/>
          </a:p>
        </p:txBody>
      </p:sp>
      <p:sp>
        <p:nvSpPr>
          <p:cNvPr id="3" name="Titel 2">
            <a:extLst>
              <a:ext uri="{FF2B5EF4-FFF2-40B4-BE49-F238E27FC236}">
                <a16:creationId xmlns:a16="http://schemas.microsoft.com/office/drawing/2014/main" id="{8C088BFC-DDFA-E84C-B489-75A1E1471648}"/>
              </a:ext>
            </a:extLst>
          </p:cNvPr>
          <p:cNvSpPr>
            <a:spLocks noGrp="1"/>
          </p:cNvSpPr>
          <p:nvPr>
            <p:ph type="title"/>
          </p:nvPr>
        </p:nvSpPr>
        <p:spPr/>
        <p:txBody>
          <a:bodyPr>
            <a:noAutofit/>
          </a:bodyPr>
          <a:lstStyle/>
          <a:p>
            <a:r>
              <a:rPr lang="de-DE" sz="2800" b="1" dirty="0">
                <a:latin typeface="Arial" pitchFamily="34" charset="0"/>
                <a:cs typeface="Arial" pitchFamily="34" charset="0"/>
              </a:rPr>
              <a:t>Forschungsergebnisse: „Was macht Fortbildungen für Lehrkräfte erfolgreich?“</a:t>
            </a:r>
            <a:endParaRPr lang="de-DE" sz="2800" dirty="0"/>
          </a:p>
        </p:txBody>
      </p:sp>
    </p:spTree>
    <p:extLst>
      <p:ext uri="{BB962C8B-B14F-4D97-AF65-F5344CB8AC3E}">
        <p14:creationId xmlns:p14="http://schemas.microsoft.com/office/powerpoint/2010/main" val="82338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4139D0D-DF3E-674F-AEE9-A996727C7FEF}"/>
              </a:ext>
            </a:extLst>
          </p:cNvPr>
          <p:cNvSpPr>
            <a:spLocks noGrp="1"/>
          </p:cNvSpPr>
          <p:nvPr>
            <p:ph type="body" sz="quarter" idx="13"/>
          </p:nvPr>
        </p:nvSpPr>
        <p:spPr/>
        <p:txBody>
          <a:bodyPr>
            <a:normAutofit fontScale="92500" lnSpcReduction="10000"/>
          </a:bodyPr>
          <a:lstStyle/>
          <a:p>
            <a:pPr marL="514350" indent="-514350">
              <a:buFont typeface="+mj-lt"/>
              <a:buAutoNum type="arabicPeriod"/>
            </a:pPr>
            <a:r>
              <a:rPr lang="de-DE" sz="2800" b="1" dirty="0"/>
              <a:t>Keine „</a:t>
            </a:r>
            <a:r>
              <a:rPr lang="de-DE" sz="2800" b="1" dirty="0" err="1"/>
              <a:t>one</a:t>
            </a:r>
            <a:r>
              <a:rPr lang="de-DE" sz="2800" b="1" dirty="0"/>
              <a:t> </a:t>
            </a:r>
            <a:r>
              <a:rPr lang="de-DE" sz="2800" b="1" dirty="0" err="1"/>
              <a:t>shot</a:t>
            </a:r>
            <a:r>
              <a:rPr lang="de-DE" sz="2800" b="1" dirty="0"/>
              <a:t>“–Veranstaltungen: Länge und Dauer </a:t>
            </a:r>
            <a:r>
              <a:rPr lang="de-DE" sz="2800" dirty="0"/>
              <a:t>von nachhaltigen Fortbildungen (80 Std., ein halbes Jahr / ein Jahr)</a:t>
            </a:r>
          </a:p>
          <a:p>
            <a:pPr marL="514350" indent="-514350">
              <a:buFont typeface="+mj-lt"/>
              <a:buAutoNum type="arabicPeriod"/>
            </a:pPr>
            <a:r>
              <a:rPr lang="de-DE" sz="2800" b="1" dirty="0"/>
              <a:t>Verschränkung von Input-, Erprobungs-, Feedback- und Reflexionsphasen </a:t>
            </a:r>
            <a:r>
              <a:rPr lang="de-DE" sz="2800" dirty="0"/>
              <a:t>(nur möglich in kontinuierlichen </a:t>
            </a:r>
            <a:r>
              <a:rPr lang="de-DE" sz="2800" dirty="0" err="1"/>
              <a:t>Fortb</a:t>
            </a:r>
            <a:r>
              <a:rPr lang="de-DE" sz="2800" dirty="0"/>
              <a:t>.)</a:t>
            </a:r>
            <a:endParaRPr lang="de-DE" sz="2800" b="1" dirty="0"/>
          </a:p>
          <a:p>
            <a:pPr marL="514350" indent="-514350">
              <a:buFont typeface="+mj-lt"/>
              <a:buAutoNum type="arabicPeriod"/>
            </a:pPr>
            <a:r>
              <a:rPr lang="de-DE" sz="2800" b="1" dirty="0"/>
              <a:t>Inhaltlicher Fokus </a:t>
            </a:r>
            <a:r>
              <a:rPr lang="de-DE" sz="2800" dirty="0"/>
              <a:t>und Orientierung an den fachlichen Lernprozessen von </a:t>
            </a:r>
            <a:r>
              <a:rPr lang="de-DE" sz="2800" dirty="0" err="1"/>
              <a:t>SuS</a:t>
            </a:r>
            <a:endParaRPr lang="de-DE" sz="2800" dirty="0"/>
          </a:p>
          <a:p>
            <a:pPr marL="514350" indent="-514350">
              <a:buFont typeface="+mj-lt"/>
              <a:buAutoNum type="arabicPeriod"/>
            </a:pPr>
            <a:r>
              <a:rPr lang="de-DE" sz="2800" b="1" dirty="0"/>
              <a:t>Orientierung an Befunden der Unterrichtsforschung</a:t>
            </a:r>
            <a:r>
              <a:rPr lang="de-DE" sz="2800" dirty="0"/>
              <a:t>, vor allem Veränderung der </a:t>
            </a:r>
            <a:r>
              <a:rPr lang="de-DE" sz="2800" b="1" dirty="0"/>
              <a:t>Tiefenstruktur von Unterricht</a:t>
            </a:r>
          </a:p>
          <a:p>
            <a:pPr marL="514350" indent="-514350">
              <a:buFont typeface="+mj-lt"/>
              <a:buAutoNum type="arabicPeriod"/>
            </a:pPr>
            <a:r>
              <a:rPr lang="de-DE" sz="2800" b="1" dirty="0"/>
              <a:t>Einbezug wissenschaftlicher Expertise.</a:t>
            </a:r>
          </a:p>
          <a:p>
            <a:pPr marL="514350" indent="-514350">
              <a:buFont typeface="+mj-lt"/>
              <a:buAutoNum type="arabicPeriod"/>
            </a:pPr>
            <a:endParaRPr lang="de-DE" sz="2400" b="1" dirty="0"/>
          </a:p>
          <a:p>
            <a:pPr marL="514350" indent="-514350">
              <a:buFont typeface="+mj-lt"/>
              <a:buAutoNum type="arabicPeriod"/>
            </a:pPr>
            <a:endParaRPr lang="de-DE" sz="2400" dirty="0"/>
          </a:p>
          <a:p>
            <a:pPr marL="514350" indent="-514350">
              <a:buFont typeface="+mj-lt"/>
              <a:buAutoNum type="arabicPeriod"/>
            </a:pPr>
            <a:endParaRPr lang="de-DE" sz="2400" b="1" dirty="0"/>
          </a:p>
        </p:txBody>
      </p:sp>
      <p:sp>
        <p:nvSpPr>
          <p:cNvPr id="3" name="Titel 2">
            <a:extLst>
              <a:ext uri="{FF2B5EF4-FFF2-40B4-BE49-F238E27FC236}">
                <a16:creationId xmlns:a16="http://schemas.microsoft.com/office/drawing/2014/main" id="{81BE2E30-B745-2842-A89C-D52FA3ED2F6F}"/>
              </a:ext>
            </a:extLst>
          </p:cNvPr>
          <p:cNvSpPr>
            <a:spLocks noGrp="1"/>
          </p:cNvSpPr>
          <p:nvPr>
            <p:ph type="title"/>
          </p:nvPr>
        </p:nvSpPr>
        <p:spPr>
          <a:xfrm>
            <a:off x="323527" y="10990"/>
            <a:ext cx="8569647" cy="1060287"/>
          </a:xfrm>
        </p:spPr>
        <p:txBody>
          <a:bodyPr>
            <a:normAutofit fontScale="90000"/>
          </a:bodyPr>
          <a:lstStyle/>
          <a:p>
            <a:r>
              <a:rPr lang="de-DE" b="1" dirty="0">
                <a:latin typeface="Arial" pitchFamily="34" charset="0"/>
                <a:cs typeface="Arial" pitchFamily="34" charset="0"/>
              </a:rPr>
              <a:t>Merkmale wirksamer Lehrkräftefortbildungen </a:t>
            </a:r>
            <a:endParaRPr lang="de-DE" dirty="0"/>
          </a:p>
        </p:txBody>
      </p:sp>
    </p:spTree>
    <p:extLst>
      <p:ext uri="{BB962C8B-B14F-4D97-AF65-F5344CB8AC3E}">
        <p14:creationId xmlns:p14="http://schemas.microsoft.com/office/powerpoint/2010/main" val="364009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4139D0D-DF3E-674F-AEE9-A996727C7FEF}"/>
              </a:ext>
            </a:extLst>
          </p:cNvPr>
          <p:cNvSpPr>
            <a:spLocks noGrp="1"/>
          </p:cNvSpPr>
          <p:nvPr>
            <p:ph type="body" sz="quarter" idx="13"/>
          </p:nvPr>
        </p:nvSpPr>
        <p:spPr/>
        <p:txBody>
          <a:bodyPr>
            <a:normAutofit fontScale="92500"/>
          </a:bodyPr>
          <a:lstStyle/>
          <a:p>
            <a:pPr marL="514350" indent="-514350">
              <a:buFont typeface="+mj-lt"/>
              <a:buAutoNum type="arabicPeriod" startAt="6"/>
            </a:pPr>
            <a:r>
              <a:rPr lang="de-DE" sz="2600" b="1" dirty="0"/>
              <a:t>Gelegenheiten zum Erleben eigener Wirksamkeit </a:t>
            </a:r>
            <a:r>
              <a:rPr lang="de-DE" sz="2600" dirty="0"/>
              <a:t>schaffen – durch Umsetzung des Gelernten in den Unterricht</a:t>
            </a:r>
            <a:endParaRPr lang="de-DE" sz="2600" b="1" dirty="0"/>
          </a:p>
          <a:p>
            <a:pPr marL="514350" indent="-514350">
              <a:buFont typeface="+mj-lt"/>
              <a:buAutoNum type="arabicPeriod" startAt="6"/>
            </a:pPr>
            <a:r>
              <a:rPr lang="de-DE" sz="2600" b="1" dirty="0"/>
              <a:t>Erfolgserlebnisse und Praxistauglichkeit: </a:t>
            </a:r>
            <a:r>
              <a:rPr lang="de-DE" sz="2600" i="1" dirty="0"/>
              <a:t>„Think </a:t>
            </a:r>
            <a:r>
              <a:rPr lang="de-DE" sz="2600" i="1" dirty="0" err="1"/>
              <a:t>big</a:t>
            </a:r>
            <a:r>
              <a:rPr lang="de-DE" sz="2600" i="1" dirty="0"/>
              <a:t>, but </a:t>
            </a:r>
            <a:r>
              <a:rPr lang="de-DE" sz="2600" i="1" dirty="0" err="1"/>
              <a:t>start</a:t>
            </a:r>
            <a:r>
              <a:rPr lang="de-DE" sz="2600" i="1" dirty="0"/>
              <a:t> </a:t>
            </a:r>
            <a:r>
              <a:rPr lang="de-DE" sz="2600" i="1" dirty="0" err="1"/>
              <a:t>small</a:t>
            </a:r>
            <a:r>
              <a:rPr lang="de-DE" sz="2600" i="1" dirty="0"/>
              <a:t>“, z.B. </a:t>
            </a:r>
            <a:r>
              <a:rPr lang="de-DE" sz="2600" i="1" dirty="0" err="1"/>
              <a:t>Microteaching</a:t>
            </a:r>
            <a:endParaRPr lang="de-DE" sz="2600" i="1" dirty="0"/>
          </a:p>
          <a:p>
            <a:pPr marL="514350" indent="-514350">
              <a:buFont typeface="+mj-lt"/>
              <a:buAutoNum type="arabicPeriod" startAt="6"/>
            </a:pPr>
            <a:r>
              <a:rPr lang="de-DE" sz="2600" b="1" dirty="0"/>
              <a:t>Feedback und Coaching für Lehrpersonen </a:t>
            </a:r>
          </a:p>
          <a:p>
            <a:pPr marL="514350" indent="-514350">
              <a:buFont typeface="+mj-lt"/>
              <a:buAutoNum type="arabicPeriod" startAt="6"/>
            </a:pPr>
            <a:r>
              <a:rPr lang="de-DE" sz="2600" b="1" dirty="0"/>
              <a:t>Förderung der Kooperation von Lehrpersonen: </a:t>
            </a:r>
            <a:r>
              <a:rPr lang="de-DE" sz="2600" dirty="0"/>
              <a:t>Das Konzept der „professionellen Lerngemeinschaften“ (z.B. </a:t>
            </a:r>
            <a:r>
              <a:rPr lang="de-DE" sz="2600" i="1" dirty="0" err="1"/>
              <a:t>Lesson</a:t>
            </a:r>
            <a:r>
              <a:rPr lang="de-DE" sz="2600" i="1" dirty="0"/>
              <a:t> Studies / Learning Studies</a:t>
            </a:r>
            <a:r>
              <a:rPr lang="de-DE" sz="2600" dirty="0"/>
              <a:t>)</a:t>
            </a:r>
          </a:p>
          <a:p>
            <a:pPr marL="514350" indent="-514350">
              <a:buFont typeface="+mj-lt"/>
              <a:buAutoNum type="arabicPeriod" startAt="6"/>
            </a:pPr>
            <a:r>
              <a:rPr lang="de-DE" sz="2600" b="1" dirty="0"/>
              <a:t>Situiertes Lernen durch Arbeiten mit Fällen und Beispielen aus der Unterrichtspraxis. </a:t>
            </a:r>
          </a:p>
          <a:p>
            <a:pPr marL="0" indent="0">
              <a:buNone/>
            </a:pPr>
            <a:endParaRPr lang="de-DE" sz="2600" b="1" dirty="0"/>
          </a:p>
          <a:p>
            <a:pPr marL="0" indent="0">
              <a:buNone/>
            </a:pPr>
            <a:endParaRPr lang="de-DE" dirty="0"/>
          </a:p>
        </p:txBody>
      </p:sp>
      <p:sp>
        <p:nvSpPr>
          <p:cNvPr id="3" name="Titel 2">
            <a:extLst>
              <a:ext uri="{FF2B5EF4-FFF2-40B4-BE49-F238E27FC236}">
                <a16:creationId xmlns:a16="http://schemas.microsoft.com/office/drawing/2014/main" id="{81BE2E30-B745-2842-A89C-D52FA3ED2F6F}"/>
              </a:ext>
            </a:extLst>
          </p:cNvPr>
          <p:cNvSpPr>
            <a:spLocks noGrp="1"/>
          </p:cNvSpPr>
          <p:nvPr>
            <p:ph type="title"/>
          </p:nvPr>
        </p:nvSpPr>
        <p:spPr>
          <a:xfrm>
            <a:off x="323527" y="10990"/>
            <a:ext cx="8569647" cy="1060287"/>
          </a:xfrm>
        </p:spPr>
        <p:txBody>
          <a:bodyPr>
            <a:normAutofit fontScale="90000"/>
          </a:bodyPr>
          <a:lstStyle/>
          <a:p>
            <a:r>
              <a:rPr lang="de-DE" b="1" dirty="0">
                <a:latin typeface="Arial" pitchFamily="34" charset="0"/>
                <a:cs typeface="Arial" pitchFamily="34" charset="0"/>
              </a:rPr>
              <a:t>Merkmale wirksamer Lehrkräftefortbildungen </a:t>
            </a:r>
            <a:endParaRPr lang="de-DE" dirty="0"/>
          </a:p>
        </p:txBody>
      </p:sp>
    </p:spTree>
    <p:extLst>
      <p:ext uri="{BB962C8B-B14F-4D97-AF65-F5344CB8AC3E}">
        <p14:creationId xmlns:p14="http://schemas.microsoft.com/office/powerpoint/2010/main" val="797495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F34840B-3C47-4523-8EA8-874A95106A06}"/>
              </a:ext>
            </a:extLst>
          </p:cNvPr>
          <p:cNvSpPr>
            <a:spLocks noGrp="1"/>
          </p:cNvSpPr>
          <p:nvPr>
            <p:ph type="title"/>
          </p:nvPr>
        </p:nvSpPr>
        <p:spPr>
          <a:xfrm>
            <a:off x="20112" y="10990"/>
            <a:ext cx="8229600" cy="1060287"/>
          </a:xfrm>
        </p:spPr>
        <p:txBody>
          <a:bodyPr/>
          <a:lstStyle/>
          <a:p>
            <a:endParaRPr lang="de-DE"/>
          </a:p>
        </p:txBody>
      </p:sp>
      <p:sp>
        <p:nvSpPr>
          <p:cNvPr id="5" name="Halbbogen 4">
            <a:extLst>
              <a:ext uri="{FF2B5EF4-FFF2-40B4-BE49-F238E27FC236}">
                <a16:creationId xmlns:a16="http://schemas.microsoft.com/office/drawing/2014/main" id="{163E6863-EDA5-4133-AD01-41F1E7EF6B64}"/>
              </a:ext>
            </a:extLst>
          </p:cNvPr>
          <p:cNvSpPr/>
          <p:nvPr/>
        </p:nvSpPr>
        <p:spPr>
          <a:xfrm>
            <a:off x="-2844824" y="692592"/>
            <a:ext cx="5472816" cy="5472816"/>
          </a:xfrm>
          <a:prstGeom prst="blockArc">
            <a:avLst>
              <a:gd name="adj1" fmla="val 18900000"/>
              <a:gd name="adj2" fmla="val 2700000"/>
              <a:gd name="adj3" fmla="val 395"/>
            </a:avLst>
          </a:prstGeom>
        </p:spPr>
        <p:style>
          <a:lnRef idx="2">
            <a:schemeClr val="accent5">
              <a:tint val="90000"/>
              <a:hueOff val="0"/>
              <a:satOff val="0"/>
              <a:lumOff val="0"/>
              <a:alphaOff val="0"/>
            </a:schemeClr>
          </a:lnRef>
          <a:fillRef idx="0">
            <a:schemeClr val="accent5">
              <a:tint val="90000"/>
              <a:hueOff val="0"/>
              <a:satOff val="0"/>
              <a:lumOff val="0"/>
              <a:alphaOff val="0"/>
            </a:schemeClr>
          </a:fillRef>
          <a:effectRef idx="0">
            <a:schemeClr val="accent5">
              <a:tint val="90000"/>
              <a:hueOff val="0"/>
              <a:satOff val="0"/>
              <a:lumOff val="0"/>
              <a:alphaOff val="0"/>
            </a:schemeClr>
          </a:effectRef>
          <a:fontRef idx="minor">
            <a:schemeClr val="tx1">
              <a:hueOff val="0"/>
              <a:satOff val="0"/>
              <a:lumOff val="0"/>
              <a:alphaOff val="0"/>
            </a:schemeClr>
          </a:fontRef>
        </p:style>
      </p:sp>
      <p:grpSp>
        <p:nvGrpSpPr>
          <p:cNvPr id="6" name="Gruppieren 5">
            <a:extLst>
              <a:ext uri="{FF2B5EF4-FFF2-40B4-BE49-F238E27FC236}">
                <a16:creationId xmlns:a16="http://schemas.microsoft.com/office/drawing/2014/main" id="{961050C2-7B52-448C-A43B-68993FF44BAD}"/>
              </a:ext>
            </a:extLst>
          </p:cNvPr>
          <p:cNvGrpSpPr/>
          <p:nvPr/>
        </p:nvGrpSpPr>
        <p:grpSpPr>
          <a:xfrm>
            <a:off x="2591118" y="2462383"/>
            <a:ext cx="5941322" cy="1933231"/>
            <a:chOff x="1208269" y="1065384"/>
            <a:chExt cx="5941322" cy="1933231"/>
          </a:xfrm>
        </p:grpSpPr>
        <p:sp>
          <p:nvSpPr>
            <p:cNvPr id="8" name="Rechteck 7">
              <a:extLst>
                <a:ext uri="{FF2B5EF4-FFF2-40B4-BE49-F238E27FC236}">
                  <a16:creationId xmlns:a16="http://schemas.microsoft.com/office/drawing/2014/main" id="{D432E895-7837-47FD-9330-9F9C9AE61D97}"/>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EAA0E7D5-4B4D-4FD9-A6F3-D48DB4FD6FD7}"/>
                </a:ext>
              </a:extLst>
            </p:cNvPr>
            <p:cNvSpPr txBox="1"/>
            <p:nvPr/>
          </p:nvSpPr>
          <p:spPr>
            <a:xfrm>
              <a:off x="1208269" y="1065384"/>
              <a:ext cx="594132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kern="1200" dirty="0"/>
                <a:t>Die </a:t>
              </a:r>
              <a:r>
                <a:rPr lang="de-DE" sz="3200" b="1" kern="1200" dirty="0" err="1"/>
                <a:t>BaCuLit</a:t>
              </a:r>
              <a:r>
                <a:rPr lang="de-DE" sz="3200" b="1" kern="1200" dirty="0"/>
                <a:t>-Prinzipien einer professionellen Lehrkräfte-Fortbildung</a:t>
              </a:r>
            </a:p>
          </p:txBody>
        </p:sp>
      </p:grpSp>
      <p:sp>
        <p:nvSpPr>
          <p:cNvPr id="7" name="Ellipse 6">
            <a:extLst>
              <a:ext uri="{FF2B5EF4-FFF2-40B4-BE49-F238E27FC236}">
                <a16:creationId xmlns:a16="http://schemas.microsoft.com/office/drawing/2014/main" id="{A25B4F37-A9B0-42C9-940F-2DDCAB35099E}"/>
              </a:ext>
            </a:extLst>
          </p:cNvPr>
          <p:cNvSpPr/>
          <p:nvPr/>
        </p:nvSpPr>
        <p:spPr>
          <a:xfrm>
            <a:off x="1382849" y="2220729"/>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017938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81BE2E30-B745-2842-A89C-D52FA3ED2F6F}"/>
              </a:ext>
            </a:extLst>
          </p:cNvPr>
          <p:cNvSpPr>
            <a:spLocks noGrp="1"/>
          </p:cNvSpPr>
          <p:nvPr>
            <p:ph type="title"/>
          </p:nvPr>
        </p:nvSpPr>
        <p:spPr>
          <a:xfrm>
            <a:off x="323527" y="10990"/>
            <a:ext cx="8569647" cy="1060287"/>
          </a:xfrm>
        </p:spPr>
        <p:txBody>
          <a:bodyPr>
            <a:normAutofit fontScale="90000"/>
          </a:bodyPr>
          <a:lstStyle/>
          <a:p>
            <a:r>
              <a:rPr kumimoji="0" lang="de-DE" sz="3200" b="1" i="0" u="none" strike="noStrike" kern="1200" cap="none" spc="0" normalizeH="0" baseline="0" noProof="0" dirty="0">
                <a:ln>
                  <a:noFill/>
                </a:ln>
                <a:solidFill>
                  <a:prstClr val="white"/>
                </a:solidFill>
                <a:effectLst/>
                <a:uLnTx/>
                <a:uFillTx/>
                <a:latin typeface="Calibri"/>
                <a:ea typeface="+mn-ea"/>
                <a:cs typeface="+mn-cs"/>
              </a:rPr>
              <a:t>Lernaktivitäten im Kurs &amp; </a:t>
            </a:r>
            <a:r>
              <a:rPr kumimoji="0" lang="de-DE" sz="3200" b="1" i="0" u="none" strike="noStrike" kern="1200" cap="none" spc="0" normalizeH="0" baseline="0" noProof="0" dirty="0" err="1">
                <a:ln>
                  <a:noFill/>
                </a:ln>
                <a:solidFill>
                  <a:prstClr val="white"/>
                </a:solidFill>
                <a:effectLst/>
                <a:uLnTx/>
                <a:uFillTx/>
                <a:latin typeface="Calibri"/>
                <a:ea typeface="+mn-ea"/>
                <a:cs typeface="+mn-cs"/>
              </a:rPr>
              <a:t>BaCuLit</a:t>
            </a:r>
            <a:r>
              <a:rPr lang="de-DE" sz="3200" b="1" dirty="0">
                <a:solidFill>
                  <a:prstClr val="white"/>
                </a:solidFill>
                <a:latin typeface="Calibri"/>
              </a:rPr>
              <a:t>-Prinzipien einer professionellen Lehrkräftefortbildung</a:t>
            </a:r>
            <a:r>
              <a:rPr kumimoji="0" lang="de-DE" sz="3200" b="1" i="0" u="none" strike="noStrike" kern="1200" cap="none" spc="0" normalizeH="0" baseline="0" noProof="0" dirty="0">
                <a:ln>
                  <a:noFill/>
                </a:ln>
                <a:solidFill>
                  <a:prstClr val="white"/>
                </a:solidFill>
                <a:effectLst/>
                <a:uLnTx/>
                <a:uFillTx/>
                <a:latin typeface="Calibri"/>
                <a:ea typeface="+mn-ea"/>
                <a:cs typeface="+mn-cs"/>
              </a:rPr>
              <a:t> </a:t>
            </a:r>
            <a:endParaRPr lang="de-DE" dirty="0"/>
          </a:p>
        </p:txBody>
      </p:sp>
      <p:grpSp>
        <p:nvGrpSpPr>
          <p:cNvPr id="6" name="Gruppieren 5">
            <a:extLst>
              <a:ext uri="{FF2B5EF4-FFF2-40B4-BE49-F238E27FC236}">
                <a16:creationId xmlns:a16="http://schemas.microsoft.com/office/drawing/2014/main" id="{B5150D6F-9D15-35A2-D084-3B62662B727B}"/>
              </a:ext>
            </a:extLst>
          </p:cNvPr>
          <p:cNvGrpSpPr/>
          <p:nvPr/>
        </p:nvGrpSpPr>
        <p:grpSpPr>
          <a:xfrm>
            <a:off x="-180528" y="1253063"/>
            <a:ext cx="9119062" cy="4952891"/>
            <a:chOff x="0" y="1143541"/>
            <a:chExt cx="9119062" cy="4952891"/>
          </a:xfrm>
          <a:effectLst>
            <a:outerShdw blurRad="50800" dist="38100" dir="2700000" algn="tl" rotWithShape="0">
              <a:prstClr val="black">
                <a:alpha val="40000"/>
              </a:prstClr>
            </a:outerShdw>
          </a:effectLst>
        </p:grpSpPr>
        <p:sp>
          <p:nvSpPr>
            <p:cNvPr id="7" name="Oval 15">
              <a:extLst>
                <a:ext uri="{FF2B5EF4-FFF2-40B4-BE49-F238E27FC236}">
                  <a16:creationId xmlns:a16="http://schemas.microsoft.com/office/drawing/2014/main" id="{DA80F1F1-D2D0-26E6-A5DB-613791DD0B4D}"/>
                </a:ext>
              </a:extLst>
            </p:cNvPr>
            <p:cNvSpPr/>
            <p:nvPr/>
          </p:nvSpPr>
          <p:spPr>
            <a:xfrm>
              <a:off x="1521717" y="1456181"/>
              <a:ext cx="6316777" cy="4421675"/>
            </a:xfrm>
            <a:prstGeom prst="ellipse">
              <a:avLst/>
            </a:prstGeom>
            <a:noFill/>
            <a:ln w="647700">
              <a:solidFill>
                <a:srgbClr val="DFE8C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Rechteck 7">
              <a:extLst>
                <a:ext uri="{FF2B5EF4-FFF2-40B4-BE49-F238E27FC236}">
                  <a16:creationId xmlns:a16="http://schemas.microsoft.com/office/drawing/2014/main" id="{4B2377EA-485C-04EB-36D3-C72E0652D069}"/>
                </a:ext>
              </a:extLst>
            </p:cNvPr>
            <p:cNvSpPr/>
            <p:nvPr/>
          </p:nvSpPr>
          <p:spPr>
            <a:xfrm>
              <a:off x="639116" y="2099737"/>
              <a:ext cx="2189525" cy="920518"/>
            </a:xfrm>
            <a:prstGeom prst="rect">
              <a:avLst/>
            </a:prstGeom>
            <a:solidFill>
              <a:schemeClr val="accent5">
                <a:lumMod val="60000"/>
                <a:lumOff val="40000"/>
              </a:schemeClr>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9" name="Textfeld 8">
              <a:extLst>
                <a:ext uri="{FF2B5EF4-FFF2-40B4-BE49-F238E27FC236}">
                  <a16:creationId xmlns:a16="http://schemas.microsoft.com/office/drawing/2014/main" id="{0447174A-6F8B-E690-6FD4-669211906921}"/>
                </a:ext>
              </a:extLst>
            </p:cNvPr>
            <p:cNvSpPr txBox="1"/>
            <p:nvPr/>
          </p:nvSpPr>
          <p:spPr>
            <a:xfrm>
              <a:off x="639116" y="2145462"/>
              <a:ext cx="2189525" cy="830997"/>
            </a:xfrm>
            <a:prstGeom prst="rect">
              <a:avLst/>
            </a:prstGeom>
            <a:noFill/>
            <a:ln>
              <a:noFill/>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Übungen, Praxiserfahrung, Anleitung zur  Beobachtung der eigenen Unterrichtspraxis</a:t>
              </a:r>
            </a:p>
          </p:txBody>
        </p:sp>
        <p:sp>
          <p:nvSpPr>
            <p:cNvPr id="10" name="Rechteck 9">
              <a:extLst>
                <a:ext uri="{FF2B5EF4-FFF2-40B4-BE49-F238E27FC236}">
                  <a16:creationId xmlns:a16="http://schemas.microsoft.com/office/drawing/2014/main" id="{A45F4964-13DF-7EEC-1E49-C43E86D15524}"/>
                </a:ext>
              </a:extLst>
            </p:cNvPr>
            <p:cNvSpPr/>
            <p:nvPr/>
          </p:nvSpPr>
          <p:spPr>
            <a:xfrm>
              <a:off x="380302" y="3274035"/>
              <a:ext cx="2672744" cy="917584"/>
            </a:xfrm>
            <a:prstGeom prst="rect">
              <a:avLst/>
            </a:prstGeom>
            <a:solidFill>
              <a:schemeClr val="accent4">
                <a:lumMod val="60000"/>
                <a:lumOff val="40000"/>
              </a:schemeClr>
            </a:solidFill>
            <a:ln>
              <a:noFill/>
              <a:headEnd/>
              <a:tailEnd/>
            </a:ln>
            <a:effectLst/>
          </p:spPr>
          <p:style>
            <a:lnRef idx="1">
              <a:schemeClr val="accent1"/>
            </a:lnRef>
            <a:fillRef idx="3">
              <a:schemeClr val="accent1"/>
            </a:fillRef>
            <a:effectRef idx="2">
              <a:schemeClr val="accent1"/>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11" name="Textfeld 10">
              <a:extLst>
                <a:ext uri="{FF2B5EF4-FFF2-40B4-BE49-F238E27FC236}">
                  <a16:creationId xmlns:a16="http://schemas.microsoft.com/office/drawing/2014/main" id="{2461DBDF-61D3-B6DF-C2CE-EA1FE2953054}"/>
                </a:ext>
              </a:extLst>
            </p:cNvPr>
            <p:cNvSpPr txBox="1"/>
            <p:nvPr/>
          </p:nvSpPr>
          <p:spPr>
            <a:xfrm>
              <a:off x="0" y="3399690"/>
              <a:ext cx="3392737" cy="646331"/>
            </a:xfrm>
            <a:prstGeom prst="rect">
              <a:avLst/>
            </a:prstGeom>
            <a:noFill/>
            <a:ln>
              <a:noFill/>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3. Implementierung von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Strategien zur Lese- und Schreib-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förderung</a:t>
              </a: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im Unterricht</a:t>
              </a:r>
            </a:p>
          </p:txBody>
        </p:sp>
        <p:sp>
          <p:nvSpPr>
            <p:cNvPr id="12" name="Rechteck 11">
              <a:extLst>
                <a:ext uri="{FF2B5EF4-FFF2-40B4-BE49-F238E27FC236}">
                  <a16:creationId xmlns:a16="http://schemas.microsoft.com/office/drawing/2014/main" id="{DC53732A-7A29-F81E-FB51-B955C20A8D27}"/>
                </a:ext>
              </a:extLst>
            </p:cNvPr>
            <p:cNvSpPr/>
            <p:nvPr/>
          </p:nvSpPr>
          <p:spPr>
            <a:xfrm>
              <a:off x="639116" y="4503875"/>
              <a:ext cx="2189525" cy="920518"/>
            </a:xfrm>
            <a:prstGeom prst="rect">
              <a:avLst/>
            </a:prstGeom>
            <a:solidFill>
              <a:schemeClr val="accent5">
                <a:lumMod val="60000"/>
                <a:lumOff val="40000"/>
              </a:schemeClr>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13" name="Rechteck 12">
              <a:extLst>
                <a:ext uri="{FF2B5EF4-FFF2-40B4-BE49-F238E27FC236}">
                  <a16:creationId xmlns:a16="http://schemas.microsoft.com/office/drawing/2014/main" id="{E04F264D-C008-F6DF-E40B-FE94EEA12940}"/>
                </a:ext>
              </a:extLst>
            </p:cNvPr>
            <p:cNvSpPr/>
            <p:nvPr/>
          </p:nvSpPr>
          <p:spPr>
            <a:xfrm>
              <a:off x="3743909" y="5066049"/>
              <a:ext cx="1656184" cy="801546"/>
            </a:xfrm>
            <a:prstGeom prst="rect">
              <a:avLst/>
            </a:prstGeom>
            <a:solidFill>
              <a:srgbClr val="BDCF8E"/>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14" name="Rechteck 13">
              <a:extLst>
                <a:ext uri="{FF2B5EF4-FFF2-40B4-BE49-F238E27FC236}">
                  <a16:creationId xmlns:a16="http://schemas.microsoft.com/office/drawing/2014/main" id="{29E17B26-F9E5-7F74-F78D-FB6DF8CCD2E0}"/>
                </a:ext>
              </a:extLst>
            </p:cNvPr>
            <p:cNvSpPr/>
            <p:nvPr/>
          </p:nvSpPr>
          <p:spPr>
            <a:xfrm>
              <a:off x="6305565" y="4503875"/>
              <a:ext cx="2189525" cy="920518"/>
            </a:xfrm>
            <a:prstGeom prst="rect">
              <a:avLst/>
            </a:prstGeom>
            <a:solidFill>
              <a:schemeClr val="accent5">
                <a:lumMod val="60000"/>
                <a:lumOff val="40000"/>
              </a:schemeClr>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15" name="Textfeld 14">
              <a:extLst>
                <a:ext uri="{FF2B5EF4-FFF2-40B4-BE49-F238E27FC236}">
                  <a16:creationId xmlns:a16="http://schemas.microsoft.com/office/drawing/2014/main" id="{187A4210-E2C8-DF3F-400D-5DD122A26954}"/>
                </a:ext>
              </a:extLst>
            </p:cNvPr>
            <p:cNvSpPr txBox="1"/>
            <p:nvPr/>
          </p:nvSpPr>
          <p:spPr>
            <a:xfrm>
              <a:off x="650064" y="4560549"/>
              <a:ext cx="2160619" cy="830997"/>
            </a:xfrm>
            <a:prstGeom prst="rect">
              <a:avLst/>
            </a:prstGeom>
            <a:noFill/>
            <a:ln>
              <a:noFill/>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Unterstützung &amp; individuelle Rückmeldung durch Trainer &amp; Peers (“Lerngemeinschaften”)</a:t>
              </a:r>
            </a:p>
          </p:txBody>
        </p:sp>
        <p:sp>
          <p:nvSpPr>
            <p:cNvPr id="16" name="Textfeld 15">
              <a:extLst>
                <a:ext uri="{FF2B5EF4-FFF2-40B4-BE49-F238E27FC236}">
                  <a16:creationId xmlns:a16="http://schemas.microsoft.com/office/drawing/2014/main" id="{E008700C-6021-AD77-75E5-AB4068920F4A}"/>
                </a:ext>
              </a:extLst>
            </p:cNvPr>
            <p:cNvSpPr txBox="1"/>
            <p:nvPr/>
          </p:nvSpPr>
          <p:spPr>
            <a:xfrm>
              <a:off x="3743906" y="5080769"/>
              <a:ext cx="1656187" cy="1015663"/>
            </a:xfrm>
            <a:prstGeom prst="rect">
              <a:avLst/>
            </a:prstGeom>
            <a:solidFill>
              <a:schemeClr val="accent5">
                <a:lumMod val="60000"/>
                <a:lumOff val="40000"/>
              </a:schemeClr>
            </a:solidFill>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Vorführen bestimmter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Methoden und Unterrichts-strategien</a:t>
              </a:r>
            </a:p>
          </p:txBody>
        </p:sp>
        <p:sp>
          <p:nvSpPr>
            <p:cNvPr id="17" name="Textfeld 16">
              <a:extLst>
                <a:ext uri="{FF2B5EF4-FFF2-40B4-BE49-F238E27FC236}">
                  <a16:creationId xmlns:a16="http://schemas.microsoft.com/office/drawing/2014/main" id="{68329C1D-366D-DF19-0B10-BCFCE9096795}"/>
                </a:ext>
              </a:extLst>
            </p:cNvPr>
            <p:cNvSpPr txBox="1"/>
            <p:nvPr/>
          </p:nvSpPr>
          <p:spPr>
            <a:xfrm>
              <a:off x="6305565" y="4576237"/>
              <a:ext cx="2189524" cy="646331"/>
            </a:xfrm>
            <a:prstGeom prst="rect">
              <a:avLst/>
            </a:prstGeom>
            <a:noFill/>
            <a:ln>
              <a:noFill/>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Einführung von Methoden zur Förderung und von Unterrichtsstrategien </a:t>
              </a:r>
            </a:p>
          </p:txBody>
        </p:sp>
        <p:sp>
          <p:nvSpPr>
            <p:cNvPr id="18" name="Rechteck 17">
              <a:extLst>
                <a:ext uri="{FF2B5EF4-FFF2-40B4-BE49-F238E27FC236}">
                  <a16:creationId xmlns:a16="http://schemas.microsoft.com/office/drawing/2014/main" id="{EC4C3029-FB4C-0ED0-C62D-46C7A7FD9A1B}"/>
                </a:ext>
              </a:extLst>
            </p:cNvPr>
            <p:cNvSpPr/>
            <p:nvPr/>
          </p:nvSpPr>
          <p:spPr>
            <a:xfrm>
              <a:off x="3743909" y="2099737"/>
              <a:ext cx="1656184" cy="616880"/>
            </a:xfrm>
            <a:prstGeom prst="rect">
              <a:avLst/>
            </a:prstGeom>
            <a:solidFill>
              <a:schemeClr val="accent5">
                <a:lumMod val="60000"/>
                <a:lumOff val="40000"/>
              </a:schemeClr>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srgbClr val="000000"/>
                </a:solidFill>
                <a:effectLst/>
                <a:uLnTx/>
                <a:uFillTx/>
                <a:latin typeface="Arial"/>
                <a:ea typeface="+mn-ea"/>
                <a:cs typeface="Arial"/>
              </a:endParaRPr>
            </a:p>
          </p:txBody>
        </p:sp>
        <p:sp>
          <p:nvSpPr>
            <p:cNvPr id="19" name="Textfeld 18">
              <a:extLst>
                <a:ext uri="{FF2B5EF4-FFF2-40B4-BE49-F238E27FC236}">
                  <a16:creationId xmlns:a16="http://schemas.microsoft.com/office/drawing/2014/main" id="{C53B87C1-7D97-D9F2-7BB8-5581B476AA2D}"/>
                </a:ext>
              </a:extLst>
            </p:cNvPr>
            <p:cNvSpPr txBox="1"/>
            <p:nvPr/>
          </p:nvSpPr>
          <p:spPr>
            <a:xfrm>
              <a:off x="3743907" y="2189258"/>
              <a:ext cx="1656185" cy="461665"/>
            </a:xfrm>
            <a:prstGeom prst="rect">
              <a:avLst/>
            </a:prstGeom>
            <a:noFill/>
            <a:ln>
              <a:noFill/>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Partner- und Gruppengespräche</a:t>
              </a:r>
            </a:p>
          </p:txBody>
        </p:sp>
        <p:pic>
          <p:nvPicPr>
            <p:cNvPr id="20" name="Picture 5">
              <a:extLst>
                <a:ext uri="{FF2B5EF4-FFF2-40B4-BE49-F238E27FC236}">
                  <a16:creationId xmlns:a16="http://schemas.microsoft.com/office/drawing/2014/main" id="{18AB0893-9BB5-744C-578E-CFF0954E41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1732" y="3049401"/>
              <a:ext cx="2462213" cy="1652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feld 20">
              <a:extLst>
                <a:ext uri="{FF2B5EF4-FFF2-40B4-BE49-F238E27FC236}">
                  <a16:creationId xmlns:a16="http://schemas.microsoft.com/office/drawing/2014/main" id="{C1CA7009-460E-7688-E822-399B831B8A6E}"/>
                </a:ext>
              </a:extLst>
            </p:cNvPr>
            <p:cNvSpPr txBox="1"/>
            <p:nvPr/>
          </p:nvSpPr>
          <p:spPr>
            <a:xfrm>
              <a:off x="6280163" y="2254952"/>
              <a:ext cx="2189525" cy="646331"/>
            </a:xfrm>
            <a:prstGeom prst="rect">
              <a:avLst/>
            </a:prstGeom>
            <a:solidFill>
              <a:schemeClr val="accent5">
                <a:lumMod val="60000"/>
                <a:lumOff val="40000"/>
              </a:schemeClr>
            </a:solidFill>
            <a:ln>
              <a:noFill/>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Einführung von Modellen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guter</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Praxis &amp; Vermittlung des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notwendigen</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2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Wissens</a:t>
              </a:r>
              <a:endPar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22" name="Textfeld 21">
              <a:extLst>
                <a:ext uri="{FF2B5EF4-FFF2-40B4-BE49-F238E27FC236}">
                  <a16:creationId xmlns:a16="http://schemas.microsoft.com/office/drawing/2014/main" id="{E5AAE1E7-F3DB-C78D-1A73-AE0B1BE580F0}"/>
                </a:ext>
              </a:extLst>
            </p:cNvPr>
            <p:cNvSpPr txBox="1"/>
            <p:nvPr/>
          </p:nvSpPr>
          <p:spPr>
            <a:xfrm>
              <a:off x="5865581" y="3502529"/>
              <a:ext cx="3253481" cy="646331"/>
            </a:xfrm>
            <a:prstGeom prst="rect">
              <a:avLst/>
            </a:prstGeom>
            <a:solidFill>
              <a:schemeClr val="accent4">
                <a:lumMod val="60000"/>
                <a:lumOff val="40000"/>
              </a:schemeClr>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2. Üben von Lehr-/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Lernstrategien zur Vermittlung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von Lese-/Schreibkompetenz</a:t>
              </a:r>
            </a:p>
          </p:txBody>
        </p:sp>
        <p:sp>
          <p:nvSpPr>
            <p:cNvPr id="23" name="Textfeld 22">
              <a:extLst>
                <a:ext uri="{FF2B5EF4-FFF2-40B4-BE49-F238E27FC236}">
                  <a16:creationId xmlns:a16="http://schemas.microsoft.com/office/drawing/2014/main" id="{F57C58C7-140E-92A8-F94F-AA661FDC1F88}"/>
                </a:ext>
              </a:extLst>
            </p:cNvPr>
            <p:cNvSpPr txBox="1"/>
            <p:nvPr/>
          </p:nvSpPr>
          <p:spPr>
            <a:xfrm>
              <a:off x="2921016" y="1143541"/>
              <a:ext cx="3392737" cy="646331"/>
            </a:xfrm>
            <a:prstGeom prst="rect">
              <a:avLst/>
            </a:prstGeom>
            <a:solidFill>
              <a:schemeClr val="accent4">
                <a:lumMod val="60000"/>
                <a:lumOff val="40000"/>
              </a:schemeClr>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1. Austausch und Reflexion der eigenen Unterrichtserfahrungen und Überzeugungen</a:t>
              </a:r>
            </a:p>
          </p:txBody>
        </p:sp>
      </p:grpSp>
      <p:sp>
        <p:nvSpPr>
          <p:cNvPr id="24" name="Textfeld 23">
            <a:extLst>
              <a:ext uri="{FF2B5EF4-FFF2-40B4-BE49-F238E27FC236}">
                <a16:creationId xmlns:a16="http://schemas.microsoft.com/office/drawing/2014/main" id="{0CAE2F4E-B730-34F1-6669-B587F5605158}"/>
              </a:ext>
            </a:extLst>
          </p:cNvPr>
          <p:cNvSpPr txBox="1"/>
          <p:nvPr/>
        </p:nvSpPr>
        <p:spPr>
          <a:xfrm>
            <a:off x="3286196" y="3272627"/>
            <a:ext cx="2152078" cy="15388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300" b="1" i="0" u="none" strike="noStrike" kern="1200" cap="none" spc="0" normalizeH="0" baseline="0" noProof="0" dirty="0">
                <a:ln>
                  <a:noFill/>
                </a:ln>
                <a:solidFill>
                  <a:prstClr val="black"/>
                </a:solidFill>
                <a:effectLst/>
                <a:uLnTx/>
                <a:uFillTx/>
                <a:latin typeface="Arial"/>
                <a:ea typeface="+mn-ea"/>
                <a:cs typeface="Arial"/>
              </a:rPr>
              <a:t>Unterstützung des Selbstkonzeptes von Lehrkräften als Vermittler fachbezogener Lese- und Schreibkompetenz</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60332832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3650</Words>
  <Application>Microsoft Macintosh PowerPoint</Application>
  <PresentationFormat>Bildschirmpräsentation (4:3)</PresentationFormat>
  <Paragraphs>420</Paragraphs>
  <Slides>24</Slides>
  <Notes>18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Avenir Next</vt:lpstr>
      <vt:lpstr>Calibri</vt:lpstr>
      <vt:lpstr>Wingdings</vt:lpstr>
      <vt:lpstr>Larissa</vt:lpstr>
      <vt:lpstr>Modul: 1.1  Teil 2: Prinzipien professioneller Lehrkräftefortbildungen; Gesamtkonzeption und Arbeitsformen von BaCuLit  </vt:lpstr>
      <vt:lpstr>Inhalte dieses Modulblocks, Teil 2</vt:lpstr>
      <vt:lpstr>PowerPoint-Präsentation</vt:lpstr>
      <vt:lpstr>Teilnehmer-Aktivität in 4er Gruppen mit Platzsets:</vt:lpstr>
      <vt:lpstr>Forschungsergebnisse: „Was macht Fortbildungen für Lehrkräfte erfolgreich?“</vt:lpstr>
      <vt:lpstr>Merkmale wirksamer Lehrkräftefortbildungen </vt:lpstr>
      <vt:lpstr>Merkmale wirksamer Lehrkräftefortbildungen </vt:lpstr>
      <vt:lpstr>PowerPoint-Präsentation</vt:lpstr>
      <vt:lpstr>Lernaktivitäten im Kurs &amp; BaCuLit-Prinzipien einer professionellen Lehrkräftefortbildung </vt:lpstr>
      <vt:lpstr>Arbeitsmethoden in den BaCuLit-Kursen</vt:lpstr>
      <vt:lpstr>Das BaCuLit - Arbeitsbuch (optional, z.B. bei Angebot des kompletten Kurses / Trainerqualifizierung)</vt:lpstr>
      <vt:lpstr>PowerPoint-Präsentation</vt:lpstr>
      <vt:lpstr>Das BaCuLit-Kerncurriculum: 9 Module in 23 (optionalen) Dreistunden-Lehreinheiten </vt:lpstr>
      <vt:lpstr>Modul 1: Zur Bedeutung von Lese- und Schreibkompeten-zen für erfolgreiches Lernen – Einführung und Übersicht </vt:lpstr>
      <vt:lpstr>Modul 2: Grundlagen der Unterrichtsplanung nach BaCuLit</vt:lpstr>
      <vt:lpstr>Modul 3: Fachvokabular erarbeiten / Concept Maps</vt:lpstr>
      <vt:lpstr>Modul 4: Fachtexte lesen und schreiben lernen</vt:lpstr>
      <vt:lpstr>Modul 5: Kognitive und metakognitive Lesestrategien unterrichten</vt:lpstr>
      <vt:lpstr>Modul 6: Kognitive und metakognitive Schreibstrategien unterrichten</vt:lpstr>
      <vt:lpstr>Modul 7: Textverständnis in allen Fächern – mehrsprachige Lernende unterrichten</vt:lpstr>
      <vt:lpstr>Modul 8: Lesemotivation und eigenständiges Lesen fördern</vt:lpstr>
      <vt:lpstr>Modul 9: Diagnostik und Förderung von Lese- und Schreibkompetenzen als Teil von Schulentwicklung </vt:lpstr>
      <vt:lpstr>Zeit für Fragen und Kommentare</vt:lpstr>
      <vt:lpstr>PowerPoint-Präsentation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Garbe</dc:creator>
  <cp:lastModifiedBy>Christine Garbe</cp:lastModifiedBy>
  <cp:revision>159</cp:revision>
  <cp:lastPrinted>2018-08-17T13:39:57Z</cp:lastPrinted>
  <dcterms:created xsi:type="dcterms:W3CDTF">2016-11-02T10:00:14Z</dcterms:created>
  <dcterms:modified xsi:type="dcterms:W3CDTF">2022-10-27T09:23:07Z</dcterms:modified>
</cp:coreProperties>
</file>