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88" r:id="rId2"/>
    <p:sldId id="458" r:id="rId3"/>
    <p:sldId id="459" r:id="rId4"/>
    <p:sldId id="447" r:id="rId5"/>
    <p:sldId id="448" r:id="rId6"/>
    <p:sldId id="449" r:id="rId7"/>
    <p:sldId id="450" r:id="rId8"/>
    <p:sldId id="451" r:id="rId9"/>
    <p:sldId id="371" r:id="rId10"/>
    <p:sldId id="358" r:id="rId11"/>
    <p:sldId id="452" r:id="rId12"/>
    <p:sldId id="339" r:id="rId13"/>
    <p:sldId id="453" r:id="rId14"/>
    <p:sldId id="340" r:id="rId15"/>
    <p:sldId id="341" r:id="rId16"/>
    <p:sldId id="372" r:id="rId17"/>
    <p:sldId id="454" r:id="rId18"/>
    <p:sldId id="455" r:id="rId19"/>
    <p:sldId id="363" r:id="rId20"/>
    <p:sldId id="456" r:id="rId21"/>
    <p:sldId id="342" r:id="rId22"/>
    <p:sldId id="359" r:id="rId23"/>
    <p:sldId id="457"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D9E1"/>
    <a:srgbClr val="D1C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65198" autoAdjust="0"/>
  </p:normalViewPr>
  <p:slideViewPr>
    <p:cSldViewPr>
      <p:cViewPr varScale="1">
        <p:scale>
          <a:sx n="67" d="100"/>
          <a:sy n="67" d="100"/>
        </p:scale>
        <p:origin x="282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09D1DF-D6FB-4621-9DC3-BEEBE96FC6AE}" type="doc">
      <dgm:prSet loTypeId="urn:microsoft.com/office/officeart/2005/8/layout/cycle3" loCatId="cycle" qsTypeId="urn:microsoft.com/office/officeart/2005/8/quickstyle/simple5" qsCatId="simple" csTypeId="urn:microsoft.com/office/officeart/2005/8/colors/accent5_2" csCatId="accent5" phldr="1"/>
      <dgm:spPr/>
      <dgm:t>
        <a:bodyPr/>
        <a:lstStyle/>
        <a:p>
          <a:endParaRPr lang="de-DE"/>
        </a:p>
      </dgm:t>
    </dgm:pt>
    <dgm:pt modelId="{95058CA7-3F8A-4A70-A4B0-8C84D1FBE683}">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(9</a:t>
          </a:r>
          <a:r>
            <a:rPr kumimoji="0" lang="de-DE" sz="1800" b="0" i="0" u="none" strike="noStrike" cap="none" spc="0" normalizeH="0" baseline="0" noProof="0">
              <a:ln/>
              <a:effectLst/>
              <a:uLnTx/>
              <a:uFillTx/>
              <a:latin typeface="Calibri"/>
              <a:ea typeface="+mn-ea"/>
              <a:cs typeface="+mn-cs"/>
            </a:rPr>
            <a:t>) Diagnostik &amp; </a:t>
          </a:r>
          <a:r>
            <a:rPr kumimoji="0" lang="de-DE" sz="1800" b="0" i="0" u="none" strike="noStrike" cap="none" spc="0" normalizeH="0" baseline="0" noProof="0" dirty="0">
              <a:ln/>
              <a:effectLst/>
              <a:uLnTx/>
              <a:uFillTx/>
              <a:latin typeface="Calibri"/>
              <a:ea typeface="+mn-ea"/>
              <a:cs typeface="+mn-cs"/>
            </a:rPr>
            <a:t>Schulentwicklung</a:t>
          </a:r>
          <a:endParaRPr lang="de-DE" sz="1800" dirty="0"/>
        </a:p>
      </dgm:t>
    </dgm:pt>
    <dgm:pt modelId="{8CC8982F-6033-4F3A-A24C-A94F9CD4EB34}" type="parTrans" cxnId="{148AFF29-7C3E-435D-AB61-5BEB8149337F}">
      <dgm:prSet/>
      <dgm:spPr/>
      <dgm:t>
        <a:bodyPr/>
        <a:lstStyle/>
        <a:p>
          <a:endParaRPr lang="de-DE"/>
        </a:p>
      </dgm:t>
    </dgm:pt>
    <dgm:pt modelId="{2428A602-06FE-42D3-BE26-40116D2485D3}" type="sibTrans" cxnId="{148AFF29-7C3E-435D-AB61-5BEB8149337F}">
      <dgm:prSet/>
      <dgm:spPr/>
      <dgm:t>
        <a:bodyPr/>
        <a:lstStyle/>
        <a:p>
          <a:endParaRPr lang="de-DE"/>
        </a:p>
      </dgm:t>
    </dgm:pt>
    <dgm:pt modelId="{82678BDB-58C2-4E1A-BFC7-810F1F3BEEB1}">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5C1508B4-BFB6-4E74-96EE-D814169D4F07}" type="parTrans" cxnId="{B7163381-3995-4CF0-AAFB-572E082BB877}">
      <dgm:prSet/>
      <dgm:spPr/>
      <dgm:t>
        <a:bodyPr/>
        <a:lstStyle/>
        <a:p>
          <a:endParaRPr lang="de-DE"/>
        </a:p>
      </dgm:t>
    </dgm:pt>
    <dgm:pt modelId="{8ABA0F12-EB15-41A4-B865-0FB90E077AC3}" type="sibTrans" cxnId="{B7163381-3995-4CF0-AAFB-572E082BB877}">
      <dgm:prSet/>
      <dgm:spPr/>
      <dgm:t>
        <a:bodyPr/>
        <a:lstStyle/>
        <a:p>
          <a:endParaRPr lang="de-DE"/>
        </a:p>
      </dgm:t>
    </dgm:pt>
    <dgm:pt modelId="{AC2F5B03-A634-4632-87F1-5CD8E1748A58}">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(2) Grundlagen Unterrichtsplanung</a:t>
          </a:r>
          <a:endParaRPr lang="de-DE" sz="1800" dirty="0"/>
        </a:p>
      </dgm:t>
    </dgm:pt>
    <dgm:pt modelId="{EE61993C-F706-4B63-85B8-C92913F9A54C}" type="parTrans" cxnId="{688EEF8E-17F6-43A8-B491-F99B1A3694A3}">
      <dgm:prSet/>
      <dgm:spPr/>
      <dgm:t>
        <a:bodyPr/>
        <a:lstStyle/>
        <a:p>
          <a:endParaRPr lang="de-DE"/>
        </a:p>
      </dgm:t>
    </dgm:pt>
    <dgm:pt modelId="{FF6A5952-1E3C-49E4-B330-09D9FFDCF1F5}" type="sibTrans" cxnId="{688EEF8E-17F6-43A8-B491-F99B1A3694A3}">
      <dgm:prSet/>
      <dgm:spPr/>
      <dgm:t>
        <a:bodyPr/>
        <a:lstStyle/>
        <a:p>
          <a:endParaRPr lang="de-DE"/>
        </a:p>
      </dgm:t>
    </dgm:pt>
    <dgm:pt modelId="{96EF904B-6F14-4E9C-9C96-60B837C8B7CA}">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(4</a:t>
          </a:r>
          <a:r>
            <a:rPr kumimoji="0" lang="de-DE" sz="1800" b="0" i="0" u="none" strike="noStrike" cap="none" spc="0" normalizeH="0" baseline="0" noProof="0" dirty="0">
              <a:ln/>
              <a:effectLst/>
              <a:uLnTx/>
              <a:uFillTx/>
              <a:latin typeface="+mn-lt"/>
              <a:ea typeface="+mn-ea"/>
              <a:cs typeface="+mn-cs"/>
            </a:rPr>
            <a:t>) Fachtexte</a:t>
          </a:r>
          <a:endParaRPr lang="de-DE" sz="1800" dirty="0"/>
        </a:p>
      </dgm:t>
    </dgm:pt>
    <dgm:pt modelId="{99904122-098A-43CC-A24D-63E36092C8CF}" type="parTrans" cxnId="{685B2E15-C482-4D10-BBED-E34E36F9F1F6}">
      <dgm:prSet/>
      <dgm:spPr/>
      <dgm:t>
        <a:bodyPr/>
        <a:lstStyle/>
        <a:p>
          <a:endParaRPr lang="de-DE"/>
        </a:p>
      </dgm:t>
    </dgm:pt>
    <dgm:pt modelId="{6068E793-D201-4698-A365-61FC0A09E9AF}" type="sibTrans" cxnId="{685B2E15-C482-4D10-BBED-E34E36F9F1F6}">
      <dgm:prSet/>
      <dgm:spPr/>
      <dgm:t>
        <a:bodyPr/>
        <a:lstStyle/>
        <a:p>
          <a:endParaRPr lang="de-DE"/>
        </a:p>
      </dgm:t>
    </dgm:pt>
    <dgm:pt modelId="{1D414591-4D4E-4098-B6A6-8FF1D056C587}">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(5) Lesestrategien</a:t>
          </a:r>
          <a:endParaRPr lang="de-DE" sz="1800" dirty="0"/>
        </a:p>
      </dgm:t>
    </dgm:pt>
    <dgm:pt modelId="{1FC1A42C-FBE2-40E5-90FB-1B5A94E87CAB}" type="parTrans" cxnId="{C48FE9F3-D92A-4E0D-92E4-C71A949AC46A}">
      <dgm:prSet/>
      <dgm:spPr/>
      <dgm:t>
        <a:bodyPr/>
        <a:lstStyle/>
        <a:p>
          <a:endParaRPr lang="de-DE"/>
        </a:p>
      </dgm:t>
    </dgm:pt>
    <dgm:pt modelId="{9DA650A3-7426-46DB-93A4-0550E36FE05D}" type="sibTrans" cxnId="{C48FE9F3-D92A-4E0D-92E4-C71A949AC46A}">
      <dgm:prSet/>
      <dgm:spPr/>
      <dgm:t>
        <a:bodyPr/>
        <a:lstStyle/>
        <a:p>
          <a:endParaRPr lang="de-DE"/>
        </a:p>
      </dgm:t>
    </dgm:pt>
    <dgm:pt modelId="{931946D3-8168-4272-AA3B-F2271B6889D1}">
      <dgm:prSet custT="1"/>
      <dgm:spPr/>
      <dgm:t>
        <a:bodyPr/>
        <a:lstStyle/>
        <a:p>
          <a:pPr>
            <a:buClrTx/>
            <a:buSzTx/>
            <a:buFontTx/>
            <a:buNone/>
          </a:pPr>
          <a:r>
            <a:rPr kumimoji="0" lang="de-DE" sz="1800" b="0" i="0" u="none" strike="noStrike" cap="none" spc="0" normalizeH="0" baseline="0" noProof="0" dirty="0">
              <a:ln/>
              <a:effectLst/>
              <a:uLnTx/>
              <a:uFillTx/>
              <a:latin typeface="Calibri"/>
              <a:ea typeface="+mn-ea"/>
              <a:cs typeface="+mn-cs"/>
            </a:rPr>
            <a:t>(6) Schreibstrategien</a:t>
          </a:r>
          <a:endParaRPr lang="de-DE" sz="1800" dirty="0"/>
        </a:p>
      </dgm:t>
    </dgm:pt>
    <dgm:pt modelId="{2A2424A2-5BB8-4516-997D-6C54E0CB689D}" type="parTrans" cxnId="{AD3EFDDB-B471-4CC1-98D9-5813EE6592DA}">
      <dgm:prSet/>
      <dgm:spPr/>
      <dgm:t>
        <a:bodyPr/>
        <a:lstStyle/>
        <a:p>
          <a:endParaRPr lang="de-DE"/>
        </a:p>
      </dgm:t>
    </dgm:pt>
    <dgm:pt modelId="{1C51AAFF-3AE1-4516-9032-54208AE43962}" type="sibTrans" cxnId="{AD3EFDDB-B471-4CC1-98D9-5813EE6592DA}">
      <dgm:prSet/>
      <dgm:spPr/>
      <dgm:t>
        <a:bodyPr/>
        <a:lstStyle/>
        <a:p>
          <a:endParaRPr lang="de-DE"/>
        </a:p>
      </dgm:t>
    </dgm:pt>
    <dgm:pt modelId="{EC5CD961-98FB-407D-96DD-CF008BA5F855}">
      <dgm:prSet custT="1"/>
      <dgm:spPr/>
      <dgm:t>
        <a:bodyPr/>
        <a:lstStyle/>
        <a:p>
          <a:pPr>
            <a:buClrTx/>
            <a:buSzTx/>
            <a:buFontTx/>
            <a:buNone/>
          </a:pPr>
          <a:r>
            <a:rPr lang="de-DE" sz="1800" dirty="0"/>
            <a:t>(7) Mehrsprachige</a:t>
          </a:r>
          <a:r>
            <a:rPr lang="de-DE" sz="1800" baseline="0" dirty="0"/>
            <a:t> Lernende</a:t>
          </a:r>
          <a:endParaRPr lang="de-DE" sz="1800" dirty="0"/>
        </a:p>
      </dgm:t>
    </dgm:pt>
    <dgm:pt modelId="{9E5A19C3-901D-49BB-8181-3CE354637CAE}" type="parTrans" cxnId="{BAA370C3-675F-4DD5-A2DD-980A5E3C7B2D}">
      <dgm:prSet/>
      <dgm:spPr/>
      <dgm:t>
        <a:bodyPr/>
        <a:lstStyle/>
        <a:p>
          <a:endParaRPr lang="de-DE"/>
        </a:p>
      </dgm:t>
    </dgm:pt>
    <dgm:pt modelId="{8A92503B-01C1-4532-B106-8BB590688372}" type="sibTrans" cxnId="{BAA370C3-675F-4DD5-A2DD-980A5E3C7B2D}">
      <dgm:prSet/>
      <dgm:spPr/>
      <dgm:t>
        <a:bodyPr/>
        <a:lstStyle/>
        <a:p>
          <a:endParaRPr lang="de-DE"/>
        </a:p>
      </dgm:t>
    </dgm:pt>
    <dgm:pt modelId="{26F96612-148D-4395-841B-DC7EBDFA13B7}">
      <dgm:prSet custT="1"/>
      <dgm:spPr/>
      <dgm:t>
        <a:bodyPr/>
        <a:lstStyle/>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(8) Lesemotivation &amp; </a:t>
          </a:r>
        </a:p>
        <a:p>
          <a:pPr>
            <a:lnSpc>
              <a:spcPct val="100000"/>
            </a:lnSpc>
            <a:spcAft>
              <a:spcPts val="0"/>
            </a:spcAft>
            <a:buClrTx/>
            <a:buSzTx/>
            <a:buFontTx/>
            <a:buNone/>
          </a:pPr>
          <a:r>
            <a:rPr kumimoji="0" lang="de-DE" sz="1800" b="0" i="0" u="none" strike="noStrike" cap="none" spc="0" normalizeH="0" baseline="0" noProof="0" dirty="0">
              <a:ln/>
              <a:effectLst/>
              <a:uLnTx/>
              <a:uFillTx/>
              <a:latin typeface="Calibri"/>
              <a:ea typeface="+mn-ea"/>
              <a:cs typeface="+mn-cs"/>
            </a:rPr>
            <a:t>Eigenständiges Lesen</a:t>
          </a:r>
          <a:endParaRPr lang="de-DE" sz="1800" dirty="0"/>
        </a:p>
      </dgm:t>
    </dgm:pt>
    <dgm:pt modelId="{0E524B3C-3F15-4E0E-ABE0-399CF3AF7951}" type="parTrans" cxnId="{0C44D43A-241F-4463-A6D7-778C52B3BF9F}">
      <dgm:prSet/>
      <dgm:spPr/>
      <dgm:t>
        <a:bodyPr/>
        <a:lstStyle/>
        <a:p>
          <a:endParaRPr lang="de-DE"/>
        </a:p>
      </dgm:t>
    </dgm:pt>
    <dgm:pt modelId="{7A2D6429-5600-4965-BF95-B8924406D236}" type="sibTrans" cxnId="{0C44D43A-241F-4463-A6D7-778C52B3BF9F}">
      <dgm:prSet/>
      <dgm:spPr/>
      <dgm:t>
        <a:bodyPr/>
        <a:lstStyle/>
        <a:p>
          <a:endParaRPr lang="de-DE"/>
        </a:p>
      </dgm:t>
    </dgm:pt>
    <dgm:pt modelId="{A215E77C-A3BC-4A8E-BEDD-A05CB9A124AE}">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spcFirstLastPara="0" vert="horz" wrap="square" lIns="68580" tIns="68580" rIns="68580" bIns="68580" numCol="1" spcCol="1270" anchor="ctr" anchorCtr="0"/>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gm:t>
    </dgm:pt>
    <dgm:pt modelId="{0ECE9D1E-BE49-4F9B-9DC1-660B9B634193}" type="parTrans" cxnId="{7468E869-0B41-424B-B9D9-262D49C2CE33}">
      <dgm:prSet/>
      <dgm:spPr/>
      <dgm:t>
        <a:bodyPr/>
        <a:lstStyle/>
        <a:p>
          <a:endParaRPr lang="de-DE"/>
        </a:p>
      </dgm:t>
    </dgm:pt>
    <dgm:pt modelId="{B304B58D-256E-4B00-B39F-8FEA8CA3FEFA}" type="sibTrans" cxnId="{7468E869-0B41-424B-B9D9-262D49C2CE33}">
      <dgm:prSet/>
      <dgm:spPr/>
      <dgm:t>
        <a:bodyPr/>
        <a:lstStyle/>
        <a:p>
          <a:endParaRPr lang="de-DE"/>
        </a:p>
      </dgm:t>
    </dgm:pt>
    <dgm:pt modelId="{9A8607C8-CF0A-457F-BD86-8B61654C4CF5}" type="pres">
      <dgm:prSet presAssocID="{8B09D1DF-D6FB-4621-9DC3-BEEBE96FC6AE}" presName="Name0" presStyleCnt="0">
        <dgm:presLayoutVars>
          <dgm:dir/>
          <dgm:resizeHandles val="exact"/>
        </dgm:presLayoutVars>
      </dgm:prSet>
      <dgm:spPr/>
    </dgm:pt>
    <dgm:pt modelId="{59EE5170-3816-4A38-BA66-3D84E4DCC414}" type="pres">
      <dgm:prSet presAssocID="{8B09D1DF-D6FB-4621-9DC3-BEEBE96FC6AE}" presName="cycle" presStyleCnt="0"/>
      <dgm:spPr/>
    </dgm:pt>
    <dgm:pt modelId="{46741B13-0897-40C2-8F2B-9BB5AA3049AA}" type="pres">
      <dgm:prSet presAssocID="{95058CA7-3F8A-4A70-A4B0-8C84D1FBE683}" presName="nodeFirstNode" presStyleLbl="node1" presStyleIdx="0" presStyleCnt="9" custScaleX="171742">
        <dgm:presLayoutVars>
          <dgm:bulletEnabled val="1"/>
        </dgm:presLayoutVars>
      </dgm:prSet>
      <dgm:spPr/>
    </dgm:pt>
    <dgm:pt modelId="{8AD64ADA-A9C3-48CE-8347-ED667CE16ED6}" type="pres">
      <dgm:prSet presAssocID="{2428A602-06FE-42D3-BE26-40116D2485D3}" presName="sibTransFirstNode" presStyleLbl="bgShp" presStyleIdx="0" presStyleCnt="1"/>
      <dgm:spPr/>
    </dgm:pt>
    <dgm:pt modelId="{B0D3CCDC-C10B-47A8-B946-1A43B4312188}" type="pres">
      <dgm:prSet presAssocID="{82678BDB-58C2-4E1A-BFC7-810F1F3BEEB1}" presName="nodeFollowingNodes" presStyleLbl="node1" presStyleIdx="1" presStyleCnt="9" custScaleX="171742" custRadScaleRad="119593" custRadScaleInc="55403">
        <dgm:presLayoutVars>
          <dgm:bulletEnabled val="1"/>
        </dgm:presLayoutVars>
      </dgm:prSet>
      <dgm:spPr>
        <a:xfrm>
          <a:off x="5106577" y="864103"/>
          <a:ext cx="2232001" cy="649812"/>
        </a:xfrm>
        <a:prstGeom prst="roundRect">
          <a:avLst/>
        </a:prstGeom>
      </dgm:spPr>
    </dgm:pt>
    <dgm:pt modelId="{5B0873A4-F700-4F29-9748-98C5C8521A46}" type="pres">
      <dgm:prSet presAssocID="{AC2F5B03-A634-4632-87F1-5CD8E1748A58}" presName="nodeFollowingNodes" presStyleLbl="node1" presStyleIdx="2" presStyleCnt="9" custScaleX="171742" custRadScaleRad="127599" custRadScaleInc="7305">
        <dgm:presLayoutVars>
          <dgm:bulletEnabled val="1"/>
        </dgm:presLayoutVars>
      </dgm:prSet>
      <dgm:spPr/>
    </dgm:pt>
    <dgm:pt modelId="{8662FC47-0303-4D47-8B68-4B9CB86DE8E5}" type="pres">
      <dgm:prSet presAssocID="{A215E77C-A3BC-4A8E-BEDD-A05CB9A124AE}" presName="nodeFollowingNodes" presStyleLbl="node1" presStyleIdx="3" presStyleCnt="9" custScaleX="171742" custRadScaleRad="117854" custRadScaleInc="-41659">
        <dgm:presLayoutVars>
          <dgm:bulletEnabled val="1"/>
        </dgm:presLayoutVars>
      </dgm:prSet>
      <dgm:spPr>
        <a:xfrm>
          <a:off x="5328593" y="2808315"/>
          <a:ext cx="2232001" cy="649812"/>
        </a:xfrm>
        <a:prstGeom prst="roundRect">
          <a:avLst/>
        </a:prstGeom>
      </dgm:spPr>
    </dgm:pt>
    <dgm:pt modelId="{134C7451-639C-4FBE-AA6F-5299AC7B02C6}" type="pres">
      <dgm:prSet presAssocID="{96EF904B-6F14-4E9C-9C96-60B837C8B7CA}" presName="nodeFollowingNodes" presStyleLbl="node1" presStyleIdx="4" presStyleCnt="9" custScaleX="171742" custRadScaleRad="102492" custRadScaleInc="-58255">
        <dgm:presLayoutVars>
          <dgm:bulletEnabled val="1"/>
        </dgm:presLayoutVars>
      </dgm:prSet>
      <dgm:spPr/>
    </dgm:pt>
    <dgm:pt modelId="{0B8155CE-6EE0-4AF4-894D-E04F676935EB}" type="pres">
      <dgm:prSet presAssocID="{1D414591-4D4E-4098-B6A6-8FF1D056C587}" presName="nodeFollowingNodes" presStyleLbl="node1" presStyleIdx="5" presStyleCnt="9" custScaleX="171742" custRadScaleRad="102341" custRadScaleInc="57984">
        <dgm:presLayoutVars>
          <dgm:bulletEnabled val="1"/>
        </dgm:presLayoutVars>
      </dgm:prSet>
      <dgm:spPr/>
    </dgm:pt>
    <dgm:pt modelId="{696611D4-6ECB-43EC-9631-563BE88C2595}" type="pres">
      <dgm:prSet presAssocID="{931946D3-8168-4272-AA3B-F2271B6889D1}" presName="nodeFollowingNodes" presStyleLbl="node1" presStyleIdx="6" presStyleCnt="9" custScaleX="171742" custRadScaleRad="110702" custRadScaleInc="38898">
        <dgm:presLayoutVars>
          <dgm:bulletEnabled val="1"/>
        </dgm:presLayoutVars>
      </dgm:prSet>
      <dgm:spPr/>
    </dgm:pt>
    <dgm:pt modelId="{E822C1D9-1126-4C86-AF63-B48D0FF35DD5}" type="pres">
      <dgm:prSet presAssocID="{EC5CD961-98FB-407D-96DD-CF008BA5F855}" presName="nodeFollowingNodes" presStyleLbl="node1" presStyleIdx="7" presStyleCnt="9" custScaleX="171742" custRadScaleRad="118857" custRadScaleInc="-5790">
        <dgm:presLayoutVars>
          <dgm:bulletEnabled val="1"/>
        </dgm:presLayoutVars>
      </dgm:prSet>
      <dgm:spPr/>
    </dgm:pt>
    <dgm:pt modelId="{3C1A539E-6DA6-44CB-8349-72FEDF1C9AA3}" type="pres">
      <dgm:prSet presAssocID="{26F96612-148D-4395-841B-DC7EBDFA13B7}" presName="nodeFollowingNodes" presStyleLbl="node1" presStyleIdx="8" presStyleCnt="9" custScaleX="171742" custRadScaleRad="131767" custRadScaleInc="-63787">
        <dgm:presLayoutVars>
          <dgm:bulletEnabled val="1"/>
        </dgm:presLayoutVars>
      </dgm:prSet>
      <dgm:spPr/>
    </dgm:pt>
  </dgm:ptLst>
  <dgm:cxnLst>
    <dgm:cxn modelId="{A5EB8302-4EEC-445D-A038-C07469EE164B}" type="presOf" srcId="{95058CA7-3F8A-4A70-A4B0-8C84D1FBE683}" destId="{46741B13-0897-40C2-8F2B-9BB5AA3049AA}" srcOrd="0" destOrd="0" presId="urn:microsoft.com/office/officeart/2005/8/layout/cycle3"/>
    <dgm:cxn modelId="{989D1703-94FA-497C-808E-8A664BF65991}" type="presOf" srcId="{1D414591-4D4E-4098-B6A6-8FF1D056C587}" destId="{0B8155CE-6EE0-4AF4-894D-E04F676935EB}" srcOrd="0" destOrd="0" presId="urn:microsoft.com/office/officeart/2005/8/layout/cycle3"/>
    <dgm:cxn modelId="{37AED803-E5E7-45B9-97A5-B5415EF3D008}" type="presOf" srcId="{8B09D1DF-D6FB-4621-9DC3-BEEBE96FC6AE}" destId="{9A8607C8-CF0A-457F-BD86-8B61654C4CF5}" srcOrd="0" destOrd="0" presId="urn:microsoft.com/office/officeart/2005/8/layout/cycle3"/>
    <dgm:cxn modelId="{CAD14C0C-E3B4-4665-9616-DA2F85BA1F70}" type="presOf" srcId="{EC5CD961-98FB-407D-96DD-CF008BA5F855}" destId="{E822C1D9-1126-4C86-AF63-B48D0FF35DD5}" srcOrd="0" destOrd="0" presId="urn:microsoft.com/office/officeart/2005/8/layout/cycle3"/>
    <dgm:cxn modelId="{685B2E15-C482-4D10-BBED-E34E36F9F1F6}" srcId="{8B09D1DF-D6FB-4621-9DC3-BEEBE96FC6AE}" destId="{96EF904B-6F14-4E9C-9C96-60B837C8B7CA}" srcOrd="4" destOrd="0" parTransId="{99904122-098A-43CC-A24D-63E36092C8CF}" sibTransId="{6068E793-D201-4698-A365-61FC0A09E9AF}"/>
    <dgm:cxn modelId="{F3CB361B-2339-41C1-993F-C4CDBF2D8D0C}" type="presOf" srcId="{931946D3-8168-4272-AA3B-F2271B6889D1}" destId="{696611D4-6ECB-43EC-9631-563BE88C2595}" srcOrd="0" destOrd="0" presId="urn:microsoft.com/office/officeart/2005/8/layout/cycle3"/>
    <dgm:cxn modelId="{148AFF29-7C3E-435D-AB61-5BEB8149337F}" srcId="{8B09D1DF-D6FB-4621-9DC3-BEEBE96FC6AE}" destId="{95058CA7-3F8A-4A70-A4B0-8C84D1FBE683}" srcOrd="0" destOrd="0" parTransId="{8CC8982F-6033-4F3A-A24C-A94F9CD4EB34}" sibTransId="{2428A602-06FE-42D3-BE26-40116D2485D3}"/>
    <dgm:cxn modelId="{0C44D43A-241F-4463-A6D7-778C52B3BF9F}" srcId="{8B09D1DF-D6FB-4621-9DC3-BEEBE96FC6AE}" destId="{26F96612-148D-4395-841B-DC7EBDFA13B7}" srcOrd="8" destOrd="0" parTransId="{0E524B3C-3F15-4E0E-ABE0-399CF3AF7951}" sibTransId="{7A2D6429-5600-4965-BF95-B8924406D236}"/>
    <dgm:cxn modelId="{69F6EF5E-0CCA-46FC-9B13-77745E2933E7}" type="presOf" srcId="{2428A602-06FE-42D3-BE26-40116D2485D3}" destId="{8AD64ADA-A9C3-48CE-8347-ED667CE16ED6}" srcOrd="0" destOrd="0" presId="urn:microsoft.com/office/officeart/2005/8/layout/cycle3"/>
    <dgm:cxn modelId="{7468E869-0B41-424B-B9D9-262D49C2CE33}" srcId="{8B09D1DF-D6FB-4621-9DC3-BEEBE96FC6AE}" destId="{A215E77C-A3BC-4A8E-BEDD-A05CB9A124AE}" srcOrd="3" destOrd="0" parTransId="{0ECE9D1E-BE49-4F9B-9DC1-660B9B634193}" sibTransId="{B304B58D-256E-4B00-B39F-8FEA8CA3FEFA}"/>
    <dgm:cxn modelId="{AA8C7079-4EB9-44A2-8C6D-4601677CE8B1}" type="presOf" srcId="{96EF904B-6F14-4E9C-9C96-60B837C8B7CA}" destId="{134C7451-639C-4FBE-AA6F-5299AC7B02C6}" srcOrd="0" destOrd="0" presId="urn:microsoft.com/office/officeart/2005/8/layout/cycle3"/>
    <dgm:cxn modelId="{B7163381-3995-4CF0-AAFB-572E082BB877}" srcId="{8B09D1DF-D6FB-4621-9DC3-BEEBE96FC6AE}" destId="{82678BDB-58C2-4E1A-BFC7-810F1F3BEEB1}" srcOrd="1" destOrd="0" parTransId="{5C1508B4-BFB6-4E74-96EE-D814169D4F07}" sibTransId="{8ABA0F12-EB15-41A4-B865-0FB90E077AC3}"/>
    <dgm:cxn modelId="{688EEF8E-17F6-43A8-B491-F99B1A3694A3}" srcId="{8B09D1DF-D6FB-4621-9DC3-BEEBE96FC6AE}" destId="{AC2F5B03-A634-4632-87F1-5CD8E1748A58}" srcOrd="2" destOrd="0" parTransId="{EE61993C-F706-4B63-85B8-C92913F9A54C}" sibTransId="{FF6A5952-1E3C-49E4-B330-09D9FFDCF1F5}"/>
    <dgm:cxn modelId="{5157C2B3-6861-4740-AADD-AF02D6F4C545}" type="presOf" srcId="{AC2F5B03-A634-4632-87F1-5CD8E1748A58}" destId="{5B0873A4-F700-4F29-9748-98C5C8521A46}" srcOrd="0" destOrd="0" presId="urn:microsoft.com/office/officeart/2005/8/layout/cycle3"/>
    <dgm:cxn modelId="{70BBE7BC-1344-4234-8065-2F0E1EA985C1}" type="presOf" srcId="{A215E77C-A3BC-4A8E-BEDD-A05CB9A124AE}" destId="{8662FC47-0303-4D47-8B68-4B9CB86DE8E5}" srcOrd="0" destOrd="0" presId="urn:microsoft.com/office/officeart/2005/8/layout/cycle3"/>
    <dgm:cxn modelId="{BAA370C3-675F-4DD5-A2DD-980A5E3C7B2D}" srcId="{8B09D1DF-D6FB-4621-9DC3-BEEBE96FC6AE}" destId="{EC5CD961-98FB-407D-96DD-CF008BA5F855}" srcOrd="7" destOrd="0" parTransId="{9E5A19C3-901D-49BB-8181-3CE354637CAE}" sibTransId="{8A92503B-01C1-4532-B106-8BB590688372}"/>
    <dgm:cxn modelId="{A8311FDA-1335-4967-91DD-A89D6FDC4C39}" type="presOf" srcId="{82678BDB-58C2-4E1A-BFC7-810F1F3BEEB1}" destId="{B0D3CCDC-C10B-47A8-B946-1A43B4312188}" srcOrd="0" destOrd="0" presId="urn:microsoft.com/office/officeart/2005/8/layout/cycle3"/>
    <dgm:cxn modelId="{AD3EFDDB-B471-4CC1-98D9-5813EE6592DA}" srcId="{8B09D1DF-D6FB-4621-9DC3-BEEBE96FC6AE}" destId="{931946D3-8168-4272-AA3B-F2271B6889D1}" srcOrd="6" destOrd="0" parTransId="{2A2424A2-5BB8-4516-997D-6C54E0CB689D}" sibTransId="{1C51AAFF-3AE1-4516-9032-54208AE43962}"/>
    <dgm:cxn modelId="{C48FE9F3-D92A-4E0D-92E4-C71A949AC46A}" srcId="{8B09D1DF-D6FB-4621-9DC3-BEEBE96FC6AE}" destId="{1D414591-4D4E-4098-B6A6-8FF1D056C587}" srcOrd="5" destOrd="0" parTransId="{1FC1A42C-FBE2-40E5-90FB-1B5A94E87CAB}" sibTransId="{9DA650A3-7426-46DB-93A4-0550E36FE05D}"/>
    <dgm:cxn modelId="{2117AEFB-79F3-4529-B42B-961A5EC9FE6F}" type="presOf" srcId="{26F96612-148D-4395-841B-DC7EBDFA13B7}" destId="{3C1A539E-6DA6-44CB-8349-72FEDF1C9AA3}" srcOrd="0" destOrd="0" presId="urn:microsoft.com/office/officeart/2005/8/layout/cycle3"/>
    <dgm:cxn modelId="{E7A00745-AA3D-4176-A2C8-728CB8F4EF98}" type="presParOf" srcId="{9A8607C8-CF0A-457F-BD86-8B61654C4CF5}" destId="{59EE5170-3816-4A38-BA66-3D84E4DCC414}" srcOrd="0" destOrd="0" presId="urn:microsoft.com/office/officeart/2005/8/layout/cycle3"/>
    <dgm:cxn modelId="{EDD3A5BA-F86A-43B1-A9BD-F11CA1B23A4B}" type="presParOf" srcId="{59EE5170-3816-4A38-BA66-3D84E4DCC414}" destId="{46741B13-0897-40C2-8F2B-9BB5AA3049AA}" srcOrd="0" destOrd="0" presId="urn:microsoft.com/office/officeart/2005/8/layout/cycle3"/>
    <dgm:cxn modelId="{29B01467-BBAE-47B1-8129-E27E1C8E83A2}" type="presParOf" srcId="{59EE5170-3816-4A38-BA66-3D84E4DCC414}" destId="{8AD64ADA-A9C3-48CE-8347-ED667CE16ED6}" srcOrd="1" destOrd="0" presId="urn:microsoft.com/office/officeart/2005/8/layout/cycle3"/>
    <dgm:cxn modelId="{59CD231F-E4B0-4D78-B527-08BA7D1E5BA9}" type="presParOf" srcId="{59EE5170-3816-4A38-BA66-3D84E4DCC414}" destId="{B0D3CCDC-C10B-47A8-B946-1A43B4312188}" srcOrd="2" destOrd="0" presId="urn:microsoft.com/office/officeart/2005/8/layout/cycle3"/>
    <dgm:cxn modelId="{949C34F5-65CA-4B37-8189-08B0BA82FDDE}" type="presParOf" srcId="{59EE5170-3816-4A38-BA66-3D84E4DCC414}" destId="{5B0873A4-F700-4F29-9748-98C5C8521A46}" srcOrd="3" destOrd="0" presId="urn:microsoft.com/office/officeart/2005/8/layout/cycle3"/>
    <dgm:cxn modelId="{DABFD5A1-6BB0-487D-9538-9D7E9A08858E}" type="presParOf" srcId="{59EE5170-3816-4A38-BA66-3D84E4DCC414}" destId="{8662FC47-0303-4D47-8B68-4B9CB86DE8E5}" srcOrd="4" destOrd="0" presId="urn:microsoft.com/office/officeart/2005/8/layout/cycle3"/>
    <dgm:cxn modelId="{836EB3BA-DAAB-4339-8D06-CDF87B117255}" type="presParOf" srcId="{59EE5170-3816-4A38-BA66-3D84E4DCC414}" destId="{134C7451-639C-4FBE-AA6F-5299AC7B02C6}" srcOrd="5" destOrd="0" presId="urn:microsoft.com/office/officeart/2005/8/layout/cycle3"/>
    <dgm:cxn modelId="{67A9E0D2-63AA-4BF4-9399-1679066A4A3D}" type="presParOf" srcId="{59EE5170-3816-4A38-BA66-3D84E4DCC414}" destId="{0B8155CE-6EE0-4AF4-894D-E04F676935EB}" srcOrd="6" destOrd="0" presId="urn:microsoft.com/office/officeart/2005/8/layout/cycle3"/>
    <dgm:cxn modelId="{F3535D2C-4C5A-41E9-9865-F9DB4B39BEAB}" type="presParOf" srcId="{59EE5170-3816-4A38-BA66-3D84E4DCC414}" destId="{696611D4-6ECB-43EC-9631-563BE88C2595}" srcOrd="7" destOrd="0" presId="urn:microsoft.com/office/officeart/2005/8/layout/cycle3"/>
    <dgm:cxn modelId="{DE3265E7-1D09-4FCF-A1CF-CAEE45230311}" type="presParOf" srcId="{59EE5170-3816-4A38-BA66-3D84E4DCC414}" destId="{E822C1D9-1126-4C86-AF63-B48D0FF35DD5}" srcOrd="8" destOrd="0" presId="urn:microsoft.com/office/officeart/2005/8/layout/cycle3"/>
    <dgm:cxn modelId="{EBF06392-08B0-4106-8BAE-5ADBBE006274}" type="presParOf" srcId="{59EE5170-3816-4A38-BA66-3D84E4DCC414}" destId="{3C1A539E-6DA6-44CB-8349-72FEDF1C9AA3}"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3F6B4D-91E6-224D-BE34-F996063BAF6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de-DE"/>
        </a:p>
      </dgm:t>
    </dgm:pt>
    <dgm:pt modelId="{7DF36F74-3F6B-7545-9FA9-C4B295CD57E7}">
      <dgm:prSet phldrT="[Text]" custT="1"/>
      <dgm:spPr/>
      <dgm:t>
        <a:bodyPr/>
        <a:lstStyle/>
        <a:p>
          <a:r>
            <a:rPr lang="de-DE" sz="3600" b="1" dirty="0"/>
            <a:t>Block 1</a:t>
          </a:r>
          <a:endParaRPr lang="de-DE" sz="3600" dirty="0"/>
        </a:p>
      </dgm:t>
    </dgm:pt>
    <dgm:pt modelId="{39147B01-4F14-D548-9F99-7F462087EB1F}" type="parTrans" cxnId="{6C133003-C52D-5C46-8895-075DCAE4B4C5}">
      <dgm:prSet/>
      <dgm:spPr/>
      <dgm:t>
        <a:bodyPr/>
        <a:lstStyle/>
        <a:p>
          <a:endParaRPr lang="de-DE"/>
        </a:p>
      </dgm:t>
    </dgm:pt>
    <dgm:pt modelId="{7E356809-7100-ED45-B1BE-B2E3ED769F03}" type="sibTrans" cxnId="{6C133003-C52D-5C46-8895-075DCAE4B4C5}">
      <dgm:prSet/>
      <dgm:spPr/>
      <dgm:t>
        <a:bodyPr/>
        <a:lstStyle/>
        <a:p>
          <a:endParaRPr lang="de-DE"/>
        </a:p>
      </dgm:t>
    </dgm:pt>
    <dgm:pt modelId="{7A4E442D-B871-8244-8674-9578D4B7EE84}">
      <dgm:prSet phldrT="[Text]"/>
      <dgm:spPr/>
      <dgm:t>
        <a:bodyPr/>
        <a:lstStyle/>
        <a:p>
          <a:pPr>
            <a:buFont typeface="Arial" panose="020B0604020202020204" pitchFamily="34" charset="0"/>
            <a:buChar char="•"/>
          </a:pPr>
          <a:r>
            <a:rPr lang="de-DE" b="1" i="1" dirty="0">
              <a:solidFill>
                <a:srgbClr val="C00000"/>
              </a:solidFill>
            </a:rPr>
            <a:t>Lese- und Schreibkompetenzen als Grundlage fachlichen Lernens in allen Unterrichtsfächern</a:t>
          </a:r>
          <a:endParaRPr lang="de-DE" i="1" dirty="0">
            <a:solidFill>
              <a:srgbClr val="C00000"/>
            </a:solidFill>
          </a:endParaRPr>
        </a:p>
      </dgm:t>
    </dgm:pt>
    <dgm:pt modelId="{F8E676FB-E2FC-BF40-8DE1-71EBC5D59DB1}" type="parTrans" cxnId="{2E337171-96F7-7946-84B7-2A309C0114C5}">
      <dgm:prSet/>
      <dgm:spPr/>
      <dgm:t>
        <a:bodyPr/>
        <a:lstStyle/>
        <a:p>
          <a:endParaRPr lang="de-DE"/>
        </a:p>
      </dgm:t>
    </dgm:pt>
    <dgm:pt modelId="{DA9426DD-0E16-F04A-B0F8-46AA694333D1}" type="sibTrans" cxnId="{2E337171-96F7-7946-84B7-2A309C0114C5}">
      <dgm:prSet/>
      <dgm:spPr/>
      <dgm:t>
        <a:bodyPr/>
        <a:lstStyle/>
        <a:p>
          <a:endParaRPr lang="de-DE"/>
        </a:p>
      </dgm:t>
    </dgm:pt>
    <dgm:pt modelId="{7701FADD-70E0-B74E-A446-5C1D2BBBF74E}">
      <dgm:prSet phldrT="[Text]" custT="1"/>
      <dgm:spPr/>
      <dgm:t>
        <a:bodyPr/>
        <a:lstStyle/>
        <a:p>
          <a:r>
            <a:rPr lang="de-DE" sz="3600" b="1" dirty="0"/>
            <a:t>Block 2</a:t>
          </a:r>
          <a:endParaRPr lang="de-DE" sz="3600" dirty="0"/>
        </a:p>
      </dgm:t>
    </dgm:pt>
    <dgm:pt modelId="{DDEAA9E0-EE79-7E47-B246-2EC357BEE7AB}" type="parTrans" cxnId="{990890C6-669A-C742-85D0-5F11A38F9DDC}">
      <dgm:prSet/>
      <dgm:spPr/>
      <dgm:t>
        <a:bodyPr/>
        <a:lstStyle/>
        <a:p>
          <a:endParaRPr lang="de-DE"/>
        </a:p>
      </dgm:t>
    </dgm:pt>
    <dgm:pt modelId="{37EF58B5-3CB3-F14B-8E61-B11BA7A58957}" type="sibTrans" cxnId="{990890C6-669A-C742-85D0-5F11A38F9DDC}">
      <dgm:prSet/>
      <dgm:spPr/>
      <dgm:t>
        <a:bodyPr/>
        <a:lstStyle/>
        <a:p>
          <a:endParaRPr lang="de-DE"/>
        </a:p>
      </dgm:t>
    </dgm:pt>
    <dgm:pt modelId="{976B1EF7-5289-B14D-A303-B4DA11D6B3FE}">
      <dgm:prSet phldrT="[Text]"/>
      <dgm:spPr/>
      <dgm:t>
        <a:bodyPr/>
        <a:lstStyle/>
        <a:p>
          <a:r>
            <a:rPr lang="de-DE" b="1" i="1" dirty="0"/>
            <a:t>Wie kann die Lesesozialisation von Kindern und Jugendlichen gelingen? </a:t>
          </a:r>
          <a:endParaRPr lang="de-DE" i="1" dirty="0"/>
        </a:p>
      </dgm:t>
    </dgm:pt>
    <dgm:pt modelId="{074FA512-5F53-AB42-A506-BF95B545F0BC}" type="parTrans" cxnId="{2DB8B8B1-0141-4244-A742-FD7A73169C26}">
      <dgm:prSet/>
      <dgm:spPr/>
      <dgm:t>
        <a:bodyPr/>
        <a:lstStyle/>
        <a:p>
          <a:endParaRPr lang="de-DE"/>
        </a:p>
      </dgm:t>
    </dgm:pt>
    <dgm:pt modelId="{B6215FB9-EA47-7249-89C1-5341E0793311}" type="sibTrans" cxnId="{2DB8B8B1-0141-4244-A742-FD7A73169C26}">
      <dgm:prSet/>
      <dgm:spPr/>
      <dgm:t>
        <a:bodyPr/>
        <a:lstStyle/>
        <a:p>
          <a:endParaRPr lang="de-DE"/>
        </a:p>
      </dgm:t>
    </dgm:pt>
    <dgm:pt modelId="{BE190BC2-84B8-5C4F-A2A6-D889ABABD715}">
      <dgm:prSet phldrT="[Text]"/>
      <dgm:spPr/>
      <dgm:t>
        <a:bodyPr/>
        <a:lstStyle/>
        <a:p>
          <a:r>
            <a:rPr lang="de-DE" b="1" i="1" dirty="0"/>
            <a:t>Die eigene Lesebiografie (als Lehrkraft) schreiben und reflektieren.</a:t>
          </a:r>
          <a:endParaRPr lang="de-DE" i="1" dirty="0"/>
        </a:p>
      </dgm:t>
    </dgm:pt>
    <dgm:pt modelId="{A4AA4A24-CE80-E74B-B8A7-A98CC5B3BBC6}" type="parTrans" cxnId="{8F8C55B0-8696-DE49-B65B-57CBA21258A4}">
      <dgm:prSet/>
      <dgm:spPr/>
      <dgm:t>
        <a:bodyPr/>
        <a:lstStyle/>
        <a:p>
          <a:endParaRPr lang="de-DE"/>
        </a:p>
      </dgm:t>
    </dgm:pt>
    <dgm:pt modelId="{3F35B7ED-41B1-4D45-8417-48935AF33DE7}" type="sibTrans" cxnId="{8F8C55B0-8696-DE49-B65B-57CBA21258A4}">
      <dgm:prSet/>
      <dgm:spPr/>
      <dgm:t>
        <a:bodyPr/>
        <a:lstStyle/>
        <a:p>
          <a:endParaRPr lang="de-DE"/>
        </a:p>
      </dgm:t>
    </dgm:pt>
    <dgm:pt modelId="{ECB66E9C-8557-C14C-8472-58D7FB911000}" type="pres">
      <dgm:prSet presAssocID="{163F6B4D-91E6-224D-BE34-F996063BAF6F}" presName="Name0" presStyleCnt="0">
        <dgm:presLayoutVars>
          <dgm:dir/>
          <dgm:animLvl val="lvl"/>
          <dgm:resizeHandles val="exact"/>
        </dgm:presLayoutVars>
      </dgm:prSet>
      <dgm:spPr/>
    </dgm:pt>
    <dgm:pt modelId="{3CA8D9E4-61BB-904A-B5BB-9395734E424D}" type="pres">
      <dgm:prSet presAssocID="{7DF36F74-3F6B-7545-9FA9-C4B295CD57E7}" presName="linNode" presStyleCnt="0"/>
      <dgm:spPr/>
    </dgm:pt>
    <dgm:pt modelId="{A4822C61-B704-8F47-802F-D47058D89FD0}" type="pres">
      <dgm:prSet presAssocID="{7DF36F74-3F6B-7545-9FA9-C4B295CD57E7}" presName="parentText" presStyleLbl="node1" presStyleIdx="0" presStyleCnt="2">
        <dgm:presLayoutVars>
          <dgm:chMax val="1"/>
          <dgm:bulletEnabled val="1"/>
        </dgm:presLayoutVars>
      </dgm:prSet>
      <dgm:spPr/>
    </dgm:pt>
    <dgm:pt modelId="{689A60FB-A17B-864B-B2C6-1D0A3CFFE3BF}" type="pres">
      <dgm:prSet presAssocID="{7DF36F74-3F6B-7545-9FA9-C4B295CD57E7}" presName="descendantText" presStyleLbl="alignAccFollowNode1" presStyleIdx="0" presStyleCnt="2">
        <dgm:presLayoutVars>
          <dgm:bulletEnabled val="1"/>
        </dgm:presLayoutVars>
      </dgm:prSet>
      <dgm:spPr/>
    </dgm:pt>
    <dgm:pt modelId="{282985E3-27C5-E244-95A1-25E584EEF2E7}" type="pres">
      <dgm:prSet presAssocID="{7E356809-7100-ED45-B1BE-B2E3ED769F03}" presName="sp" presStyleCnt="0"/>
      <dgm:spPr/>
    </dgm:pt>
    <dgm:pt modelId="{E18B63C6-FE99-9540-94DE-501D3F414333}" type="pres">
      <dgm:prSet presAssocID="{7701FADD-70E0-B74E-A446-5C1D2BBBF74E}" presName="linNode" presStyleCnt="0"/>
      <dgm:spPr/>
    </dgm:pt>
    <dgm:pt modelId="{3A9EA753-4703-014D-83E1-52F8B1154924}" type="pres">
      <dgm:prSet presAssocID="{7701FADD-70E0-B74E-A446-5C1D2BBBF74E}" presName="parentText" presStyleLbl="node1" presStyleIdx="1" presStyleCnt="2">
        <dgm:presLayoutVars>
          <dgm:chMax val="1"/>
          <dgm:bulletEnabled val="1"/>
        </dgm:presLayoutVars>
      </dgm:prSet>
      <dgm:spPr/>
    </dgm:pt>
    <dgm:pt modelId="{04A00B4B-B520-2748-8509-41D326B0515F}" type="pres">
      <dgm:prSet presAssocID="{7701FADD-70E0-B74E-A446-5C1D2BBBF74E}" presName="descendantText" presStyleLbl="alignAccFollowNode1" presStyleIdx="1" presStyleCnt="2" custLinFactNeighborX="-1969" custLinFactNeighborY="3376">
        <dgm:presLayoutVars>
          <dgm:bulletEnabled val="1"/>
        </dgm:presLayoutVars>
      </dgm:prSet>
      <dgm:spPr/>
    </dgm:pt>
  </dgm:ptLst>
  <dgm:cxnLst>
    <dgm:cxn modelId="{18F9FC02-2C24-564D-8ADB-0ED76AA3CE73}" type="presOf" srcId="{7DF36F74-3F6B-7545-9FA9-C4B295CD57E7}" destId="{A4822C61-B704-8F47-802F-D47058D89FD0}" srcOrd="0" destOrd="0" presId="urn:microsoft.com/office/officeart/2005/8/layout/vList5"/>
    <dgm:cxn modelId="{6C133003-C52D-5C46-8895-075DCAE4B4C5}" srcId="{163F6B4D-91E6-224D-BE34-F996063BAF6F}" destId="{7DF36F74-3F6B-7545-9FA9-C4B295CD57E7}" srcOrd="0" destOrd="0" parTransId="{39147B01-4F14-D548-9F99-7F462087EB1F}" sibTransId="{7E356809-7100-ED45-B1BE-B2E3ED769F03}"/>
    <dgm:cxn modelId="{BE603835-7DA6-EC4B-89FA-9556797ED0BC}" type="presOf" srcId="{BE190BC2-84B8-5C4F-A2A6-D889ABABD715}" destId="{04A00B4B-B520-2748-8509-41D326B0515F}" srcOrd="0" destOrd="1" presId="urn:microsoft.com/office/officeart/2005/8/layout/vList5"/>
    <dgm:cxn modelId="{6C3F5F5B-D8D0-D249-B34A-FA1480199DA7}" type="presOf" srcId="{976B1EF7-5289-B14D-A303-B4DA11D6B3FE}" destId="{04A00B4B-B520-2748-8509-41D326B0515F}" srcOrd="0" destOrd="0" presId="urn:microsoft.com/office/officeart/2005/8/layout/vList5"/>
    <dgm:cxn modelId="{2E337171-96F7-7946-84B7-2A309C0114C5}" srcId="{7DF36F74-3F6B-7545-9FA9-C4B295CD57E7}" destId="{7A4E442D-B871-8244-8674-9578D4B7EE84}" srcOrd="0" destOrd="0" parTransId="{F8E676FB-E2FC-BF40-8DE1-71EBC5D59DB1}" sibTransId="{DA9426DD-0E16-F04A-B0F8-46AA694333D1}"/>
    <dgm:cxn modelId="{CB70487D-D6CB-0945-BFAC-FFC0F23A14A5}" type="presOf" srcId="{7701FADD-70E0-B74E-A446-5C1D2BBBF74E}" destId="{3A9EA753-4703-014D-83E1-52F8B1154924}" srcOrd="0" destOrd="0" presId="urn:microsoft.com/office/officeart/2005/8/layout/vList5"/>
    <dgm:cxn modelId="{82E6FD9A-A0CE-0349-BCB2-8E170B4473A3}" type="presOf" srcId="{7A4E442D-B871-8244-8674-9578D4B7EE84}" destId="{689A60FB-A17B-864B-B2C6-1D0A3CFFE3BF}" srcOrd="0" destOrd="0" presId="urn:microsoft.com/office/officeart/2005/8/layout/vList5"/>
    <dgm:cxn modelId="{8F8C55B0-8696-DE49-B65B-57CBA21258A4}" srcId="{7701FADD-70E0-B74E-A446-5C1D2BBBF74E}" destId="{BE190BC2-84B8-5C4F-A2A6-D889ABABD715}" srcOrd="1" destOrd="0" parTransId="{A4AA4A24-CE80-E74B-B8A7-A98CC5B3BBC6}" sibTransId="{3F35B7ED-41B1-4D45-8417-48935AF33DE7}"/>
    <dgm:cxn modelId="{2DB8B8B1-0141-4244-A742-FD7A73169C26}" srcId="{7701FADD-70E0-B74E-A446-5C1D2BBBF74E}" destId="{976B1EF7-5289-B14D-A303-B4DA11D6B3FE}" srcOrd="0" destOrd="0" parTransId="{074FA512-5F53-AB42-A506-BF95B545F0BC}" sibTransId="{B6215FB9-EA47-7249-89C1-5341E0793311}"/>
    <dgm:cxn modelId="{990890C6-669A-C742-85D0-5F11A38F9DDC}" srcId="{163F6B4D-91E6-224D-BE34-F996063BAF6F}" destId="{7701FADD-70E0-B74E-A446-5C1D2BBBF74E}" srcOrd="1" destOrd="0" parTransId="{DDEAA9E0-EE79-7E47-B246-2EC357BEE7AB}" sibTransId="{37EF58B5-3CB3-F14B-8E61-B11BA7A58957}"/>
    <dgm:cxn modelId="{89EC98F8-77E3-DB4F-B2BD-85FFDDF4601E}" type="presOf" srcId="{163F6B4D-91E6-224D-BE34-F996063BAF6F}" destId="{ECB66E9C-8557-C14C-8472-58D7FB911000}" srcOrd="0" destOrd="0" presId="urn:microsoft.com/office/officeart/2005/8/layout/vList5"/>
    <dgm:cxn modelId="{4E7CCFA3-0213-BD4C-9CE2-6A681C139962}" type="presParOf" srcId="{ECB66E9C-8557-C14C-8472-58D7FB911000}" destId="{3CA8D9E4-61BB-904A-B5BB-9395734E424D}" srcOrd="0" destOrd="0" presId="urn:microsoft.com/office/officeart/2005/8/layout/vList5"/>
    <dgm:cxn modelId="{73053B26-3D46-FD44-A434-AFC1D6A2E9FF}" type="presParOf" srcId="{3CA8D9E4-61BB-904A-B5BB-9395734E424D}" destId="{A4822C61-B704-8F47-802F-D47058D89FD0}" srcOrd="0" destOrd="0" presId="urn:microsoft.com/office/officeart/2005/8/layout/vList5"/>
    <dgm:cxn modelId="{A3B32941-8851-804F-8D8A-7A0691B9A069}" type="presParOf" srcId="{3CA8D9E4-61BB-904A-B5BB-9395734E424D}" destId="{689A60FB-A17B-864B-B2C6-1D0A3CFFE3BF}" srcOrd="1" destOrd="0" presId="urn:microsoft.com/office/officeart/2005/8/layout/vList5"/>
    <dgm:cxn modelId="{282EA25C-4720-4244-9267-3454FC900FD7}" type="presParOf" srcId="{ECB66E9C-8557-C14C-8472-58D7FB911000}" destId="{282985E3-27C5-E244-95A1-25E584EEF2E7}" srcOrd="1" destOrd="0" presId="urn:microsoft.com/office/officeart/2005/8/layout/vList5"/>
    <dgm:cxn modelId="{D8B8C570-800B-7042-82D9-25ED09CADD29}" type="presParOf" srcId="{ECB66E9C-8557-C14C-8472-58D7FB911000}" destId="{E18B63C6-FE99-9540-94DE-501D3F414333}" srcOrd="2" destOrd="0" presId="urn:microsoft.com/office/officeart/2005/8/layout/vList5"/>
    <dgm:cxn modelId="{652B033B-77A7-EB4F-AAEB-89CD4546F2E1}" type="presParOf" srcId="{E18B63C6-FE99-9540-94DE-501D3F414333}" destId="{3A9EA753-4703-014D-83E1-52F8B1154924}" srcOrd="0" destOrd="0" presId="urn:microsoft.com/office/officeart/2005/8/layout/vList5"/>
    <dgm:cxn modelId="{85AD40C1-A7FD-BB48-90D6-833BF53C8211}" type="presParOf" srcId="{E18B63C6-FE99-9540-94DE-501D3F414333}" destId="{04A00B4B-B520-2748-8509-41D326B0515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1BB95-785F-4BB2-9849-B3FCA0756ED1}" type="doc">
      <dgm:prSet loTypeId="urn:microsoft.com/office/officeart/2008/layout/VerticalCurvedList" loCatId="list" qsTypeId="urn:microsoft.com/office/officeart/2005/8/quickstyle/simple1" qsCatId="simple" csTypeId="urn:microsoft.com/office/officeart/2005/8/colors/accent5_5" csCatId="accent5" phldr="1"/>
      <dgm:spPr/>
      <dgm:t>
        <a:bodyPr/>
        <a:lstStyle/>
        <a:p>
          <a:endParaRPr lang="de-DE"/>
        </a:p>
      </dgm:t>
    </dgm:pt>
    <dgm:pt modelId="{87B74E2B-AA19-4F2B-9DC1-9AD7042F5B90}">
      <dgm:prSet phldrT="[Text]"/>
      <dgm:spPr/>
      <dgm:t>
        <a:bodyPr/>
        <a:lstStyle/>
        <a:p>
          <a:r>
            <a:rPr lang="de-DE" b="1" dirty="0"/>
            <a:t>Das PISA-Modell der Lesekompetenz – alte und neue Version</a:t>
          </a:r>
        </a:p>
      </dgm:t>
    </dgm:pt>
    <dgm:pt modelId="{30E5145F-4D9F-4514-9B4C-C9FD8CDC14FE}" type="parTrans" cxnId="{ED8F1CB5-3C42-45A1-8494-BDD611536F72}">
      <dgm:prSet/>
      <dgm:spPr/>
      <dgm:t>
        <a:bodyPr/>
        <a:lstStyle/>
        <a:p>
          <a:endParaRPr lang="de-DE"/>
        </a:p>
      </dgm:t>
    </dgm:pt>
    <dgm:pt modelId="{100767C9-D4BC-48B5-A94D-CF6AECEF43E0}" type="sibTrans" cxnId="{ED8F1CB5-3C42-45A1-8494-BDD611536F72}">
      <dgm:prSet/>
      <dgm:spPr/>
      <dgm:t>
        <a:bodyPr/>
        <a:lstStyle/>
        <a:p>
          <a:endParaRPr lang="de-DE"/>
        </a:p>
      </dgm:t>
    </dgm:pt>
    <dgm:pt modelId="{51A52C53-FF4E-4301-AEFE-EB6CF0CCEA85}">
      <dgm:prSet phldrT="[Text]"/>
      <dgm:spPr/>
      <dgm:t>
        <a:bodyPr/>
        <a:lstStyle/>
        <a:p>
          <a:r>
            <a:rPr lang="de-DE" b="1" dirty="0"/>
            <a:t>Inhalte und</a:t>
          </a:r>
          <a:r>
            <a:rPr lang="de-DE" b="1" baseline="0" dirty="0"/>
            <a:t> Arbeitsweisen des </a:t>
          </a:r>
          <a:r>
            <a:rPr lang="de-DE" b="1" baseline="0" dirty="0" err="1"/>
            <a:t>BaCuLit</a:t>
          </a:r>
          <a:r>
            <a:rPr lang="de-DE" b="1" baseline="0" dirty="0"/>
            <a:t>-Kurses (PPT2)</a:t>
          </a:r>
          <a:endParaRPr lang="de-DE" b="1" dirty="0"/>
        </a:p>
      </dgm:t>
    </dgm:pt>
    <dgm:pt modelId="{5B74963F-CA78-4949-A1F7-9983D65C3D1F}" type="parTrans" cxnId="{4974428E-20E5-49B8-92E8-B704D5EE32D6}">
      <dgm:prSet/>
      <dgm:spPr/>
      <dgm:t>
        <a:bodyPr/>
        <a:lstStyle/>
        <a:p>
          <a:endParaRPr lang="de-DE"/>
        </a:p>
      </dgm:t>
    </dgm:pt>
    <dgm:pt modelId="{EB228DD4-B8A4-437C-8D53-B27B3A7877FF}" type="sibTrans" cxnId="{4974428E-20E5-49B8-92E8-B704D5EE32D6}">
      <dgm:prSet/>
      <dgm:spPr/>
      <dgm:t>
        <a:bodyPr/>
        <a:lstStyle/>
        <a:p>
          <a:endParaRPr lang="de-DE"/>
        </a:p>
      </dgm:t>
    </dgm:pt>
    <dgm:pt modelId="{C9421C1C-85DA-46AB-B510-DA53D1044BA9}">
      <dgm:prSet phldrT="[Text]"/>
      <dgm:spPr/>
      <dgm:t>
        <a:bodyPr/>
        <a:lstStyle/>
        <a:p>
          <a:r>
            <a:rPr lang="de-DE" b="1" dirty="0"/>
            <a:t>Beispiel Mathematik: Leseanforderungen im Fachunterricht</a:t>
          </a:r>
        </a:p>
      </dgm:t>
    </dgm:pt>
    <dgm:pt modelId="{C735BC86-1B35-4466-A3A0-CD90F12EA4BE}" type="parTrans" cxnId="{CBC0267B-09A4-4715-88B9-244C255F7B3F}">
      <dgm:prSet/>
      <dgm:spPr/>
      <dgm:t>
        <a:bodyPr/>
        <a:lstStyle/>
        <a:p>
          <a:endParaRPr lang="de-DE"/>
        </a:p>
      </dgm:t>
    </dgm:pt>
    <dgm:pt modelId="{9EC4009C-EFC7-4A20-93FC-468712539C9C}" type="sibTrans" cxnId="{CBC0267B-09A4-4715-88B9-244C255F7B3F}">
      <dgm:prSet/>
      <dgm:spPr/>
      <dgm:t>
        <a:bodyPr/>
        <a:lstStyle/>
        <a:p>
          <a:endParaRPr lang="de-DE"/>
        </a:p>
      </dgm:t>
    </dgm:pt>
    <dgm:pt modelId="{3B28CE75-C7FD-41CD-8C90-3C2A5F95C3CE}">
      <dgm:prSet phldrT="[Text]"/>
      <dgm:spPr/>
      <dgm:t>
        <a:bodyPr/>
        <a:lstStyle/>
        <a:p>
          <a:r>
            <a:rPr lang="de-DE" b="1" dirty="0"/>
            <a:t>Die Bedeutung des Lesens im Alltag und im Fachunterricht</a:t>
          </a:r>
        </a:p>
      </dgm:t>
    </dgm:pt>
    <dgm:pt modelId="{5D22DC4E-418F-4115-BDE0-996F5AD96A4A}" type="sibTrans" cxnId="{9009718E-8A76-442B-87D0-66A289920190}">
      <dgm:prSet/>
      <dgm:spPr/>
      <dgm:t>
        <a:bodyPr/>
        <a:lstStyle/>
        <a:p>
          <a:endParaRPr lang="de-DE"/>
        </a:p>
      </dgm:t>
    </dgm:pt>
    <dgm:pt modelId="{CD5BAFB8-0B41-4652-99E1-32025F752BB9}" type="parTrans" cxnId="{9009718E-8A76-442B-87D0-66A289920190}">
      <dgm:prSet/>
      <dgm:spPr/>
      <dgm:t>
        <a:bodyPr/>
        <a:lstStyle/>
        <a:p>
          <a:endParaRPr lang="de-DE"/>
        </a:p>
      </dgm:t>
    </dgm:pt>
    <dgm:pt modelId="{CF2AC5F0-1C57-4174-9252-8EBAC59BD9F6}" type="pres">
      <dgm:prSet presAssocID="{C901BB95-785F-4BB2-9849-B3FCA0756ED1}" presName="Name0" presStyleCnt="0">
        <dgm:presLayoutVars>
          <dgm:chMax val="7"/>
          <dgm:chPref val="7"/>
          <dgm:dir/>
        </dgm:presLayoutVars>
      </dgm:prSet>
      <dgm:spPr/>
    </dgm:pt>
    <dgm:pt modelId="{5E2A32DB-7EC0-434C-B2EB-CBCF16523135}" type="pres">
      <dgm:prSet presAssocID="{C901BB95-785F-4BB2-9849-B3FCA0756ED1}" presName="Name1" presStyleCnt="0"/>
      <dgm:spPr/>
    </dgm:pt>
    <dgm:pt modelId="{F819871A-E79B-4D14-9C88-39A88309526D}" type="pres">
      <dgm:prSet presAssocID="{C901BB95-785F-4BB2-9849-B3FCA0756ED1}" presName="cycle" presStyleCnt="0"/>
      <dgm:spPr/>
    </dgm:pt>
    <dgm:pt modelId="{F8B2D8D5-1677-4862-9508-BCC29A761CDD}" type="pres">
      <dgm:prSet presAssocID="{C901BB95-785F-4BB2-9849-B3FCA0756ED1}" presName="srcNode" presStyleLbl="node1" presStyleIdx="0" presStyleCnt="4"/>
      <dgm:spPr/>
    </dgm:pt>
    <dgm:pt modelId="{C7921C71-D269-4FFD-952A-9AE5DC4B9B26}" type="pres">
      <dgm:prSet presAssocID="{C901BB95-785F-4BB2-9849-B3FCA0756ED1}" presName="conn" presStyleLbl="parChTrans1D2" presStyleIdx="0" presStyleCnt="1"/>
      <dgm:spPr/>
    </dgm:pt>
    <dgm:pt modelId="{A31E2B67-A253-46A2-84ED-4D52A44E775B}" type="pres">
      <dgm:prSet presAssocID="{C901BB95-785F-4BB2-9849-B3FCA0756ED1}" presName="extraNode" presStyleLbl="node1" presStyleIdx="0" presStyleCnt="4"/>
      <dgm:spPr/>
    </dgm:pt>
    <dgm:pt modelId="{C4670574-B1CE-499F-9C31-A631D80CAAC0}" type="pres">
      <dgm:prSet presAssocID="{C901BB95-785F-4BB2-9849-B3FCA0756ED1}" presName="dstNode" presStyleLbl="node1" presStyleIdx="0" presStyleCnt="4"/>
      <dgm:spPr/>
    </dgm:pt>
    <dgm:pt modelId="{F342CDCC-29D3-4B9D-B9D1-28C6E09579A5}" type="pres">
      <dgm:prSet presAssocID="{3B28CE75-C7FD-41CD-8C90-3C2A5F95C3CE}" presName="text_1" presStyleLbl="node1" presStyleIdx="0" presStyleCnt="4">
        <dgm:presLayoutVars>
          <dgm:bulletEnabled val="1"/>
        </dgm:presLayoutVars>
      </dgm:prSet>
      <dgm:spPr/>
    </dgm:pt>
    <dgm:pt modelId="{B9077D14-9D05-49DC-BCB3-A35924F30175}" type="pres">
      <dgm:prSet presAssocID="{3B28CE75-C7FD-41CD-8C90-3C2A5F95C3CE}" presName="accent_1" presStyleCnt="0"/>
      <dgm:spPr/>
    </dgm:pt>
    <dgm:pt modelId="{EF9C9375-61BD-4B84-B5D3-2E34BF693A14}" type="pres">
      <dgm:prSet presAssocID="{3B28CE75-C7FD-41CD-8C90-3C2A5F95C3CE}" presName="accentRepeatNode" presStyleLbl="solidFgAcc1" presStyleIdx="0"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CF53D53-3089-427A-B767-E4411978DCE0}" type="pres">
      <dgm:prSet presAssocID="{87B74E2B-AA19-4F2B-9DC1-9AD7042F5B90}" presName="text_2" presStyleLbl="node1" presStyleIdx="1" presStyleCnt="4">
        <dgm:presLayoutVars>
          <dgm:bulletEnabled val="1"/>
        </dgm:presLayoutVars>
      </dgm:prSet>
      <dgm:spPr/>
    </dgm:pt>
    <dgm:pt modelId="{37C76100-591F-4CD5-A305-4D8E91D2FEBF}" type="pres">
      <dgm:prSet presAssocID="{87B74E2B-AA19-4F2B-9DC1-9AD7042F5B90}" presName="accent_2" presStyleCnt="0"/>
      <dgm:spPr/>
    </dgm:pt>
    <dgm:pt modelId="{F6023A61-5D55-43C4-B9C2-EE21DB1DE2D2}" type="pres">
      <dgm:prSet presAssocID="{87B74E2B-AA19-4F2B-9DC1-9AD7042F5B90}" presName="accentRepeatNode" presStyleLbl="solidFgAcc1" presStyleIdx="1"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C8F8B8C-C098-4C2C-92FC-27E3C90D4284}" type="pres">
      <dgm:prSet presAssocID="{C9421C1C-85DA-46AB-B510-DA53D1044BA9}" presName="text_3" presStyleLbl="node1" presStyleIdx="2" presStyleCnt="4">
        <dgm:presLayoutVars>
          <dgm:bulletEnabled val="1"/>
        </dgm:presLayoutVars>
      </dgm:prSet>
      <dgm:spPr/>
    </dgm:pt>
    <dgm:pt modelId="{F1FF1908-D0A8-4A57-9CB6-AB295F759E33}" type="pres">
      <dgm:prSet presAssocID="{C9421C1C-85DA-46AB-B510-DA53D1044BA9}" presName="accent_3" presStyleCnt="0"/>
      <dgm:spPr/>
    </dgm:pt>
    <dgm:pt modelId="{F8CEE7CC-07F0-4AF7-90AE-518824AEC43E}" type="pres">
      <dgm:prSet presAssocID="{C9421C1C-85DA-46AB-B510-DA53D1044BA9}" presName="accentRepeatNode" presStyleLbl="solidFgAcc1" presStyleIdx="2"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D8E12FBA-1487-4021-BB36-FD67DB8EC7CB}" type="pres">
      <dgm:prSet presAssocID="{51A52C53-FF4E-4301-AEFE-EB6CF0CCEA85}" presName="text_4" presStyleLbl="node1" presStyleIdx="3" presStyleCnt="4">
        <dgm:presLayoutVars>
          <dgm:bulletEnabled val="1"/>
        </dgm:presLayoutVars>
      </dgm:prSet>
      <dgm:spPr/>
    </dgm:pt>
    <dgm:pt modelId="{BFDD985E-716C-452A-983A-B82C31FEA1DE}" type="pres">
      <dgm:prSet presAssocID="{51A52C53-FF4E-4301-AEFE-EB6CF0CCEA85}" presName="accent_4" presStyleCnt="0"/>
      <dgm:spPr/>
    </dgm:pt>
    <dgm:pt modelId="{81EBC999-8E0F-4991-910F-297DE99866E8}" type="pres">
      <dgm:prSet presAssocID="{51A52C53-FF4E-4301-AEFE-EB6CF0CCEA85}" presName="accentRepeatNode" presStyleLbl="solidFgAcc1" presStyleIdx="3" presStyleCnt="4"/>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3E2A3B43-ED4A-4E76-97E5-78BAFA5D2BF4}" type="presOf" srcId="{5D22DC4E-418F-4115-BDE0-996F5AD96A4A}" destId="{C7921C71-D269-4FFD-952A-9AE5DC4B9B26}" srcOrd="0" destOrd="0" presId="urn:microsoft.com/office/officeart/2008/layout/VerticalCurvedList"/>
    <dgm:cxn modelId="{CBC0267B-09A4-4715-88B9-244C255F7B3F}" srcId="{C901BB95-785F-4BB2-9849-B3FCA0756ED1}" destId="{C9421C1C-85DA-46AB-B510-DA53D1044BA9}" srcOrd="2" destOrd="0" parTransId="{C735BC86-1B35-4466-A3A0-CD90F12EA4BE}" sibTransId="{9EC4009C-EFC7-4A20-93FC-468712539C9C}"/>
    <dgm:cxn modelId="{4974428E-20E5-49B8-92E8-B704D5EE32D6}" srcId="{C901BB95-785F-4BB2-9849-B3FCA0756ED1}" destId="{51A52C53-FF4E-4301-AEFE-EB6CF0CCEA85}" srcOrd="3" destOrd="0" parTransId="{5B74963F-CA78-4949-A1F7-9983D65C3D1F}" sibTransId="{EB228DD4-B8A4-437C-8D53-B27B3A7877FF}"/>
    <dgm:cxn modelId="{9009718E-8A76-442B-87D0-66A289920190}" srcId="{C901BB95-785F-4BB2-9849-B3FCA0756ED1}" destId="{3B28CE75-C7FD-41CD-8C90-3C2A5F95C3CE}" srcOrd="0" destOrd="0" parTransId="{CD5BAFB8-0B41-4652-99E1-32025F752BB9}" sibTransId="{5D22DC4E-418F-4115-BDE0-996F5AD96A4A}"/>
    <dgm:cxn modelId="{24E965A8-F1CB-478B-90DB-A372F3AA9B60}" type="presOf" srcId="{C9421C1C-85DA-46AB-B510-DA53D1044BA9}" destId="{1C8F8B8C-C098-4C2C-92FC-27E3C90D4284}" srcOrd="0" destOrd="0" presId="urn:microsoft.com/office/officeart/2008/layout/VerticalCurvedList"/>
    <dgm:cxn modelId="{ED8F1CB5-3C42-45A1-8494-BDD611536F72}" srcId="{C901BB95-785F-4BB2-9849-B3FCA0756ED1}" destId="{87B74E2B-AA19-4F2B-9DC1-9AD7042F5B90}" srcOrd="1" destOrd="0" parTransId="{30E5145F-4D9F-4514-9B4C-C9FD8CDC14FE}" sibTransId="{100767C9-D4BC-48B5-A94D-CF6AECEF43E0}"/>
    <dgm:cxn modelId="{7A7B49C0-269F-4D01-999D-5FF0236CA03A}" type="presOf" srcId="{51A52C53-FF4E-4301-AEFE-EB6CF0CCEA85}" destId="{D8E12FBA-1487-4021-BB36-FD67DB8EC7CB}" srcOrd="0" destOrd="0" presId="urn:microsoft.com/office/officeart/2008/layout/VerticalCurvedList"/>
    <dgm:cxn modelId="{7EED78D9-824C-44EC-A9F9-567044C319D6}" type="presOf" srcId="{87B74E2B-AA19-4F2B-9DC1-9AD7042F5B90}" destId="{8CF53D53-3089-427A-B767-E4411978DCE0}" srcOrd="0" destOrd="0" presId="urn:microsoft.com/office/officeart/2008/layout/VerticalCurvedList"/>
    <dgm:cxn modelId="{DEB54FEC-1DDA-4FCA-9950-FA9AC54AA6C5}" type="presOf" srcId="{3B28CE75-C7FD-41CD-8C90-3C2A5F95C3CE}" destId="{F342CDCC-29D3-4B9D-B9D1-28C6E09579A5}" srcOrd="0" destOrd="0" presId="urn:microsoft.com/office/officeart/2008/layout/VerticalCurvedList"/>
    <dgm:cxn modelId="{CE8552FE-F641-4BFE-990C-AE95C858CDCF}" type="presOf" srcId="{C901BB95-785F-4BB2-9849-B3FCA0756ED1}" destId="{CF2AC5F0-1C57-4174-9252-8EBAC59BD9F6}" srcOrd="0" destOrd="0" presId="urn:microsoft.com/office/officeart/2008/layout/VerticalCurvedList"/>
    <dgm:cxn modelId="{6A71DB95-548D-4AD9-828E-D2BE896E239B}" type="presParOf" srcId="{CF2AC5F0-1C57-4174-9252-8EBAC59BD9F6}" destId="{5E2A32DB-7EC0-434C-B2EB-CBCF16523135}" srcOrd="0" destOrd="0" presId="urn:microsoft.com/office/officeart/2008/layout/VerticalCurvedList"/>
    <dgm:cxn modelId="{8BEE6BAB-DCEF-46E5-9EE7-A77A287250F3}" type="presParOf" srcId="{5E2A32DB-7EC0-434C-B2EB-CBCF16523135}" destId="{F819871A-E79B-4D14-9C88-39A88309526D}" srcOrd="0" destOrd="0" presId="urn:microsoft.com/office/officeart/2008/layout/VerticalCurvedList"/>
    <dgm:cxn modelId="{63679178-B4DA-4B6D-B989-681BEC131E1C}" type="presParOf" srcId="{F819871A-E79B-4D14-9C88-39A88309526D}" destId="{F8B2D8D5-1677-4862-9508-BCC29A761CDD}" srcOrd="0" destOrd="0" presId="urn:microsoft.com/office/officeart/2008/layout/VerticalCurvedList"/>
    <dgm:cxn modelId="{098F24A0-A9C1-4DA9-941C-51D3F5F5C547}" type="presParOf" srcId="{F819871A-E79B-4D14-9C88-39A88309526D}" destId="{C7921C71-D269-4FFD-952A-9AE5DC4B9B26}" srcOrd="1" destOrd="0" presId="urn:microsoft.com/office/officeart/2008/layout/VerticalCurvedList"/>
    <dgm:cxn modelId="{BD0593E0-B220-4759-90A5-EF67D1E6164E}" type="presParOf" srcId="{F819871A-E79B-4D14-9C88-39A88309526D}" destId="{A31E2B67-A253-46A2-84ED-4D52A44E775B}" srcOrd="2" destOrd="0" presId="urn:microsoft.com/office/officeart/2008/layout/VerticalCurvedList"/>
    <dgm:cxn modelId="{1BB097DB-55FE-45C8-991A-485B83F00C4C}" type="presParOf" srcId="{F819871A-E79B-4D14-9C88-39A88309526D}" destId="{C4670574-B1CE-499F-9C31-A631D80CAAC0}" srcOrd="3" destOrd="0" presId="urn:microsoft.com/office/officeart/2008/layout/VerticalCurvedList"/>
    <dgm:cxn modelId="{C02409B5-BEE2-4092-8733-E8A7E1EB2636}" type="presParOf" srcId="{5E2A32DB-7EC0-434C-B2EB-CBCF16523135}" destId="{F342CDCC-29D3-4B9D-B9D1-28C6E09579A5}" srcOrd="1" destOrd="0" presId="urn:microsoft.com/office/officeart/2008/layout/VerticalCurvedList"/>
    <dgm:cxn modelId="{C2494910-A354-43B3-88D8-4A8F20F43DB0}" type="presParOf" srcId="{5E2A32DB-7EC0-434C-B2EB-CBCF16523135}" destId="{B9077D14-9D05-49DC-BCB3-A35924F30175}" srcOrd="2" destOrd="0" presId="urn:microsoft.com/office/officeart/2008/layout/VerticalCurvedList"/>
    <dgm:cxn modelId="{309EE26F-87E7-4493-8E44-828A8EE9F4FF}" type="presParOf" srcId="{B9077D14-9D05-49DC-BCB3-A35924F30175}" destId="{EF9C9375-61BD-4B84-B5D3-2E34BF693A14}" srcOrd="0" destOrd="0" presId="urn:microsoft.com/office/officeart/2008/layout/VerticalCurvedList"/>
    <dgm:cxn modelId="{6962C947-FB92-4BDE-80E9-85D757E40D4F}" type="presParOf" srcId="{5E2A32DB-7EC0-434C-B2EB-CBCF16523135}" destId="{8CF53D53-3089-427A-B767-E4411978DCE0}" srcOrd="3" destOrd="0" presId="urn:microsoft.com/office/officeart/2008/layout/VerticalCurvedList"/>
    <dgm:cxn modelId="{57F3D459-9F30-4CB5-808F-0537E9862191}" type="presParOf" srcId="{5E2A32DB-7EC0-434C-B2EB-CBCF16523135}" destId="{37C76100-591F-4CD5-A305-4D8E91D2FEBF}" srcOrd="4" destOrd="0" presId="urn:microsoft.com/office/officeart/2008/layout/VerticalCurvedList"/>
    <dgm:cxn modelId="{4E73D0A7-2519-4329-88E4-E9AAB669FFDA}" type="presParOf" srcId="{37C76100-591F-4CD5-A305-4D8E91D2FEBF}" destId="{F6023A61-5D55-43C4-B9C2-EE21DB1DE2D2}" srcOrd="0" destOrd="0" presId="urn:microsoft.com/office/officeart/2008/layout/VerticalCurvedList"/>
    <dgm:cxn modelId="{0F1F4455-5A69-47ED-94B7-967DF6C61643}" type="presParOf" srcId="{5E2A32DB-7EC0-434C-B2EB-CBCF16523135}" destId="{1C8F8B8C-C098-4C2C-92FC-27E3C90D4284}" srcOrd="5" destOrd="0" presId="urn:microsoft.com/office/officeart/2008/layout/VerticalCurvedList"/>
    <dgm:cxn modelId="{1B0AD1FD-5B01-4809-8863-8A6A9265BF2C}" type="presParOf" srcId="{5E2A32DB-7EC0-434C-B2EB-CBCF16523135}" destId="{F1FF1908-D0A8-4A57-9CB6-AB295F759E33}" srcOrd="6" destOrd="0" presId="urn:microsoft.com/office/officeart/2008/layout/VerticalCurvedList"/>
    <dgm:cxn modelId="{11D952A8-E23E-4AB3-A1F0-6746FF795469}" type="presParOf" srcId="{F1FF1908-D0A8-4A57-9CB6-AB295F759E33}" destId="{F8CEE7CC-07F0-4AF7-90AE-518824AEC43E}" srcOrd="0" destOrd="0" presId="urn:microsoft.com/office/officeart/2008/layout/VerticalCurvedList"/>
    <dgm:cxn modelId="{92D8DCE6-7F62-4E5F-9566-23167701B8CF}" type="presParOf" srcId="{5E2A32DB-7EC0-434C-B2EB-CBCF16523135}" destId="{D8E12FBA-1487-4021-BB36-FD67DB8EC7CB}" srcOrd="7" destOrd="0" presId="urn:microsoft.com/office/officeart/2008/layout/VerticalCurvedList"/>
    <dgm:cxn modelId="{D6825750-7821-4D98-94A9-0114AA783030}" type="presParOf" srcId="{5E2A32DB-7EC0-434C-B2EB-CBCF16523135}" destId="{BFDD985E-716C-452A-983A-B82C31FEA1DE}" srcOrd="8" destOrd="0" presId="urn:microsoft.com/office/officeart/2008/layout/VerticalCurvedList"/>
    <dgm:cxn modelId="{12E702FF-771A-4D9D-8B74-748A2F809219}" type="presParOf" srcId="{BFDD985E-716C-452A-983A-B82C31FEA1DE}" destId="{81EBC999-8E0F-4991-910F-297DE99866E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4ADA-A9C3-48CE-8347-ED667CE16ED6}">
      <dsp:nvSpPr>
        <dsp:cNvPr id="0" name=""/>
        <dsp:cNvSpPr/>
      </dsp:nvSpPr>
      <dsp:spPr>
        <a:xfrm>
          <a:off x="1474889" y="-256737"/>
          <a:ext cx="5043109" cy="5043109"/>
        </a:xfrm>
        <a:prstGeom prst="circularArrow">
          <a:avLst>
            <a:gd name="adj1" fmla="val 5544"/>
            <a:gd name="adj2" fmla="val 330680"/>
            <a:gd name="adj3" fmla="val 13901868"/>
            <a:gd name="adj4" fmla="val 17309783"/>
            <a:gd name="adj5" fmla="val 5757"/>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6741B13-0897-40C2-8F2B-9BB5AA3049AA}">
      <dsp:nvSpPr>
        <dsp:cNvPr id="0" name=""/>
        <dsp:cNvSpPr/>
      </dsp:nvSpPr>
      <dsp:spPr>
        <a:xfrm>
          <a:off x="2880443" y="1629"/>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(9</a:t>
          </a:r>
          <a:r>
            <a:rPr kumimoji="0" lang="de-DE" sz="1800" b="0" i="0" u="none" strike="noStrike" kern="1200" cap="none" spc="0" normalizeH="0" baseline="0" noProof="0">
              <a:ln/>
              <a:effectLst/>
              <a:uLnTx/>
              <a:uFillTx/>
              <a:latin typeface="Calibri"/>
              <a:ea typeface="+mn-ea"/>
              <a:cs typeface="+mn-cs"/>
            </a:rPr>
            <a:t>) Diagnostik &amp; </a:t>
          </a:r>
          <a:r>
            <a:rPr kumimoji="0" lang="de-DE" sz="1800" b="0" i="0" u="none" strike="noStrike" kern="1200" cap="none" spc="0" normalizeH="0" baseline="0" noProof="0" dirty="0">
              <a:ln/>
              <a:effectLst/>
              <a:uLnTx/>
              <a:uFillTx/>
              <a:latin typeface="Calibri"/>
              <a:ea typeface="+mn-ea"/>
              <a:cs typeface="+mn-cs"/>
            </a:rPr>
            <a:t>Schulentwicklung</a:t>
          </a:r>
          <a:endParaRPr lang="de-DE" sz="1800" kern="1200" dirty="0"/>
        </a:p>
      </dsp:txBody>
      <dsp:txXfrm>
        <a:off x="2912164" y="33350"/>
        <a:ext cx="2168559" cy="586370"/>
      </dsp:txXfrm>
    </dsp:sp>
    <dsp:sp modelId="{B0D3CCDC-C10B-47A8-B946-1A43B4312188}">
      <dsp:nvSpPr>
        <dsp:cNvPr id="0" name=""/>
        <dsp:cNvSpPr/>
      </dsp:nvSpPr>
      <dsp:spPr>
        <a:xfrm>
          <a:off x="5106577" y="864103"/>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w="57150">
          <a:solidFill>
            <a:srgbClr val="C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(1) Einführung</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138298" y="895824"/>
        <a:ext cx="2168559" cy="586370"/>
      </dsp:txXfrm>
    </dsp:sp>
    <dsp:sp modelId="{5B0873A4-F700-4F29-9748-98C5C8521A46}">
      <dsp:nvSpPr>
        <dsp:cNvPr id="0" name=""/>
        <dsp:cNvSpPr/>
      </dsp:nvSpPr>
      <dsp:spPr>
        <a:xfrm>
          <a:off x="5601889" y="180019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(2) Grundlagen Unterrichtsplanung</a:t>
          </a:r>
          <a:endParaRPr lang="de-DE" sz="1800" kern="1200" dirty="0"/>
        </a:p>
      </dsp:txBody>
      <dsp:txXfrm>
        <a:off x="5633610" y="1831915"/>
        <a:ext cx="2168559" cy="586370"/>
      </dsp:txXfrm>
    </dsp:sp>
    <dsp:sp modelId="{8662FC47-0303-4D47-8B68-4B9CB86DE8E5}">
      <dsp:nvSpPr>
        <dsp:cNvPr id="0" name=""/>
        <dsp:cNvSpPr/>
      </dsp:nvSpPr>
      <dsp:spPr>
        <a:xfrm>
          <a:off x="5328593" y="2808315"/>
          <a:ext cx="2232001" cy="64981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solidFill>
                <a:prstClr val="white"/>
              </a:solidFill>
              <a:effectLst/>
              <a:uLnTx/>
              <a:uFillTx/>
              <a:latin typeface="Calibri"/>
              <a:ea typeface="+mn-ea"/>
              <a:cs typeface="+mn-cs"/>
            </a:rPr>
            <a:t>(3) Fachvokabular</a:t>
          </a:r>
          <a:endParaRPr kumimoji="0" lang="de-DE" sz="1800" b="0" i="0" u="none" strike="noStrike" kern="1200" cap="none" spc="0" normalizeH="0" baseline="0" dirty="0">
            <a:ln/>
            <a:solidFill>
              <a:prstClr val="white"/>
            </a:solidFill>
            <a:effectLst/>
            <a:uLnTx/>
            <a:uFillTx/>
            <a:latin typeface="Calibri"/>
            <a:ea typeface="+mn-ea"/>
            <a:cs typeface="+mn-cs"/>
          </a:endParaRPr>
        </a:p>
      </dsp:txBody>
      <dsp:txXfrm>
        <a:off x="5360314" y="2840036"/>
        <a:ext cx="2168559" cy="586370"/>
      </dsp:txXfrm>
    </dsp:sp>
    <dsp:sp modelId="{134C7451-639C-4FBE-AA6F-5299AC7B02C6}">
      <dsp:nvSpPr>
        <dsp:cNvPr id="0" name=""/>
        <dsp:cNvSpPr/>
      </dsp:nvSpPr>
      <dsp:spPr>
        <a:xfrm>
          <a:off x="4325691" y="3816431"/>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(4</a:t>
          </a:r>
          <a:r>
            <a:rPr kumimoji="0" lang="de-DE" sz="1800" b="0" i="0" u="none" strike="noStrike" kern="1200" cap="none" spc="0" normalizeH="0" baseline="0" noProof="0" dirty="0">
              <a:ln/>
              <a:effectLst/>
              <a:uLnTx/>
              <a:uFillTx/>
              <a:latin typeface="+mn-lt"/>
              <a:ea typeface="+mn-ea"/>
              <a:cs typeface="+mn-cs"/>
            </a:rPr>
            <a:t>) Fachtexte</a:t>
          </a:r>
          <a:endParaRPr lang="de-DE" sz="1800" kern="1200" dirty="0"/>
        </a:p>
      </dsp:txBody>
      <dsp:txXfrm>
        <a:off x="4357412" y="3848152"/>
        <a:ext cx="2168559" cy="586370"/>
      </dsp:txXfrm>
    </dsp:sp>
    <dsp:sp modelId="{0B8155CE-6EE0-4AF4-894D-E04F676935EB}">
      <dsp:nvSpPr>
        <dsp:cNvPr id="0" name=""/>
        <dsp:cNvSpPr/>
      </dsp:nvSpPr>
      <dsp:spPr>
        <a:xfrm>
          <a:off x="1440155" y="3816434"/>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(5) Lesestrategien</a:t>
          </a:r>
          <a:endParaRPr lang="de-DE" sz="1800" kern="1200" dirty="0"/>
        </a:p>
      </dsp:txBody>
      <dsp:txXfrm>
        <a:off x="1471876" y="3848155"/>
        <a:ext cx="2168559" cy="586370"/>
      </dsp:txXfrm>
    </dsp:sp>
    <dsp:sp modelId="{696611D4-6ECB-43EC-9631-563BE88C2595}">
      <dsp:nvSpPr>
        <dsp:cNvPr id="0" name=""/>
        <dsp:cNvSpPr/>
      </dsp:nvSpPr>
      <dsp:spPr>
        <a:xfrm>
          <a:off x="591896" y="2808298"/>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kumimoji="0" lang="de-DE" sz="1800" b="0" i="0" u="none" strike="noStrike" kern="1200" cap="none" spc="0" normalizeH="0" baseline="0" noProof="0" dirty="0">
              <a:ln/>
              <a:effectLst/>
              <a:uLnTx/>
              <a:uFillTx/>
              <a:latin typeface="Calibri"/>
              <a:ea typeface="+mn-ea"/>
              <a:cs typeface="+mn-cs"/>
            </a:rPr>
            <a:t>(6) Schreibstrategien</a:t>
          </a:r>
          <a:endParaRPr lang="de-DE" sz="1800" kern="1200" dirty="0"/>
        </a:p>
      </dsp:txBody>
      <dsp:txXfrm>
        <a:off x="623617" y="2840019"/>
        <a:ext cx="2168559" cy="586370"/>
      </dsp:txXfrm>
    </dsp:sp>
    <dsp:sp modelId="{E822C1D9-1126-4C86-AF63-B48D0FF35DD5}">
      <dsp:nvSpPr>
        <dsp:cNvPr id="0" name=""/>
        <dsp:cNvSpPr/>
      </dsp:nvSpPr>
      <dsp:spPr>
        <a:xfrm>
          <a:off x="348683" y="1800196"/>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de-DE" sz="1800" kern="1200" dirty="0"/>
            <a:t>(7) Mehrsprachige</a:t>
          </a:r>
          <a:r>
            <a:rPr lang="de-DE" sz="1800" kern="1200" baseline="0" dirty="0"/>
            <a:t> Lernende</a:t>
          </a:r>
          <a:endParaRPr lang="de-DE" sz="1800" kern="1200" dirty="0"/>
        </a:p>
      </dsp:txBody>
      <dsp:txXfrm>
        <a:off x="380404" y="1831917"/>
        <a:ext cx="2168559" cy="586370"/>
      </dsp:txXfrm>
    </dsp:sp>
    <dsp:sp modelId="{3C1A539E-6DA6-44CB-8349-72FEDF1C9AA3}">
      <dsp:nvSpPr>
        <dsp:cNvPr id="0" name=""/>
        <dsp:cNvSpPr/>
      </dsp:nvSpPr>
      <dsp:spPr>
        <a:xfrm>
          <a:off x="356373" y="864095"/>
          <a:ext cx="2232001" cy="6498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(8) Lesemotivation &amp; </a:t>
          </a:r>
        </a:p>
        <a:p>
          <a:pPr marL="0" lvl="0" indent="0" algn="ctr" defTabSz="800100">
            <a:lnSpc>
              <a:spcPct val="100000"/>
            </a:lnSpc>
            <a:spcBef>
              <a:spcPct val="0"/>
            </a:spcBef>
            <a:spcAft>
              <a:spcPts val="0"/>
            </a:spcAft>
            <a:buClrTx/>
            <a:buSzTx/>
            <a:buFontTx/>
            <a:buNone/>
          </a:pPr>
          <a:r>
            <a:rPr kumimoji="0" lang="de-DE" sz="1800" b="0" i="0" u="none" strike="noStrike" kern="1200" cap="none" spc="0" normalizeH="0" baseline="0" noProof="0" dirty="0">
              <a:ln/>
              <a:effectLst/>
              <a:uLnTx/>
              <a:uFillTx/>
              <a:latin typeface="Calibri"/>
              <a:ea typeface="+mn-ea"/>
              <a:cs typeface="+mn-cs"/>
            </a:rPr>
            <a:t>Eigenständiges Lesen</a:t>
          </a:r>
          <a:endParaRPr lang="de-DE" sz="1800" kern="1200" dirty="0"/>
        </a:p>
      </dsp:txBody>
      <dsp:txXfrm>
        <a:off x="388094" y="895816"/>
        <a:ext cx="2168559" cy="58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A60FB-A17B-864B-B2C6-1D0A3CFFE3BF}">
      <dsp:nvSpPr>
        <dsp:cNvPr id="0" name=""/>
        <dsp:cNvSpPr/>
      </dsp:nvSpPr>
      <dsp:spPr>
        <a:xfrm rot="5400000">
          <a:off x="5026660" y="-1741362"/>
          <a:ext cx="1601399" cy="5484574"/>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Font typeface="Arial" panose="020B0604020202020204" pitchFamily="34" charset="0"/>
            <a:buChar char="•"/>
          </a:pPr>
          <a:r>
            <a:rPr lang="de-DE" sz="2300" b="1" i="1" kern="1200" dirty="0">
              <a:solidFill>
                <a:srgbClr val="C00000"/>
              </a:solidFill>
            </a:rPr>
            <a:t>Lese- und Schreibkompetenzen als Grundlage fachlichen Lernens in allen Unterrichtsfächern</a:t>
          </a:r>
          <a:endParaRPr lang="de-DE" sz="2300" i="1" kern="1200" dirty="0">
            <a:solidFill>
              <a:srgbClr val="C00000"/>
            </a:solidFill>
          </a:endParaRPr>
        </a:p>
      </dsp:txBody>
      <dsp:txXfrm rot="-5400000">
        <a:off x="3085073" y="278399"/>
        <a:ext cx="5406400" cy="1445051"/>
      </dsp:txXfrm>
    </dsp:sp>
    <dsp:sp modelId="{A4822C61-B704-8F47-802F-D47058D89FD0}">
      <dsp:nvSpPr>
        <dsp:cNvPr id="0" name=""/>
        <dsp:cNvSpPr/>
      </dsp:nvSpPr>
      <dsp:spPr>
        <a:xfrm>
          <a:off x="0" y="50"/>
          <a:ext cx="3085072" cy="20017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1</a:t>
          </a:r>
          <a:endParaRPr lang="de-DE" sz="3600" kern="1200" dirty="0"/>
        </a:p>
      </dsp:txBody>
      <dsp:txXfrm>
        <a:off x="97717" y="97767"/>
        <a:ext cx="2889638" cy="1806315"/>
      </dsp:txXfrm>
    </dsp:sp>
    <dsp:sp modelId="{04A00B4B-B520-2748-8509-41D326B0515F}">
      <dsp:nvSpPr>
        <dsp:cNvPr id="0" name=""/>
        <dsp:cNvSpPr/>
      </dsp:nvSpPr>
      <dsp:spPr>
        <a:xfrm rot="5400000">
          <a:off x="4965915" y="414538"/>
          <a:ext cx="1601399" cy="5484574"/>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de-DE" sz="2300" b="1" i="1" kern="1200" dirty="0"/>
            <a:t>Wie kann die Lesesozialisation von Kindern und Jugendlichen gelingen? </a:t>
          </a:r>
          <a:endParaRPr lang="de-DE" sz="2300" i="1" kern="1200" dirty="0"/>
        </a:p>
        <a:p>
          <a:pPr marL="228600" lvl="1" indent="-228600" algn="l" defTabSz="1022350">
            <a:lnSpc>
              <a:spcPct val="90000"/>
            </a:lnSpc>
            <a:spcBef>
              <a:spcPct val="0"/>
            </a:spcBef>
            <a:spcAft>
              <a:spcPct val="15000"/>
            </a:spcAft>
            <a:buChar char="•"/>
          </a:pPr>
          <a:r>
            <a:rPr lang="de-DE" sz="2300" b="1" i="1" kern="1200" dirty="0"/>
            <a:t>Die eigene Lesebiografie (als Lehrkraft) schreiben und reflektieren.</a:t>
          </a:r>
          <a:endParaRPr lang="de-DE" sz="2300" i="1" kern="1200" dirty="0"/>
        </a:p>
      </dsp:txBody>
      <dsp:txXfrm rot="-5400000">
        <a:off x="3024328" y="2434299"/>
        <a:ext cx="5406400" cy="1445051"/>
      </dsp:txXfrm>
    </dsp:sp>
    <dsp:sp modelId="{3A9EA753-4703-014D-83E1-52F8B1154924}">
      <dsp:nvSpPr>
        <dsp:cNvPr id="0" name=""/>
        <dsp:cNvSpPr/>
      </dsp:nvSpPr>
      <dsp:spPr>
        <a:xfrm>
          <a:off x="0" y="2101887"/>
          <a:ext cx="3085072" cy="2001749"/>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de-DE" sz="3600" b="1" kern="1200" dirty="0"/>
            <a:t>Block 2</a:t>
          </a:r>
          <a:endParaRPr lang="de-DE" sz="3600" kern="1200" dirty="0"/>
        </a:p>
      </dsp:txBody>
      <dsp:txXfrm>
        <a:off x="97717" y="2199604"/>
        <a:ext cx="2889638" cy="1806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21C71-D269-4FFD-952A-9AE5DC4B9B26}">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42CDCC-29D3-4B9D-B9D1-28C6E09579A5}">
      <dsp:nvSpPr>
        <dsp:cNvPr id="0" name=""/>
        <dsp:cNvSpPr/>
      </dsp:nvSpPr>
      <dsp:spPr>
        <a:xfrm>
          <a:off x="460128" y="312440"/>
          <a:ext cx="5580684" cy="625205"/>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Die Bedeutung des Lesens im Alltag und im Fachunterricht</a:t>
          </a:r>
        </a:p>
      </dsp:txBody>
      <dsp:txXfrm>
        <a:off x="460128" y="312440"/>
        <a:ext cx="5580684" cy="625205"/>
      </dsp:txXfrm>
    </dsp:sp>
    <dsp:sp modelId="{EF9C9375-61BD-4B84-B5D3-2E34BF693A14}">
      <dsp:nvSpPr>
        <dsp:cNvPr id="0" name=""/>
        <dsp:cNvSpPr/>
      </dsp:nvSpPr>
      <dsp:spPr>
        <a:xfrm>
          <a:off x="69375" y="234289"/>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F53D53-3089-427A-B767-E4411978DCE0}">
      <dsp:nvSpPr>
        <dsp:cNvPr id="0" name=""/>
        <dsp:cNvSpPr/>
      </dsp:nvSpPr>
      <dsp:spPr>
        <a:xfrm>
          <a:off x="818573" y="1250411"/>
          <a:ext cx="5222240" cy="625205"/>
        </a:xfrm>
        <a:prstGeom prst="rect">
          <a:avLst/>
        </a:prstGeom>
        <a:solidFill>
          <a:schemeClr val="accent5">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Das PISA-Modell der Lesekompetenz – alte und neue Version</a:t>
          </a:r>
        </a:p>
      </dsp:txBody>
      <dsp:txXfrm>
        <a:off x="818573" y="1250411"/>
        <a:ext cx="5222240" cy="625205"/>
      </dsp:txXfrm>
    </dsp:sp>
    <dsp:sp modelId="{F6023A61-5D55-43C4-B9C2-EE21DB1DE2D2}">
      <dsp:nvSpPr>
        <dsp:cNvPr id="0" name=""/>
        <dsp:cNvSpPr/>
      </dsp:nvSpPr>
      <dsp:spPr>
        <a:xfrm>
          <a:off x="427819" y="1172260"/>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sp>
    <dsp:sp modelId="{1C8F8B8C-C098-4C2C-92FC-27E3C90D4284}">
      <dsp:nvSpPr>
        <dsp:cNvPr id="0" name=""/>
        <dsp:cNvSpPr/>
      </dsp:nvSpPr>
      <dsp:spPr>
        <a:xfrm>
          <a:off x="818573" y="2188382"/>
          <a:ext cx="5222240" cy="625205"/>
        </a:xfrm>
        <a:prstGeom prst="rect">
          <a:avLst/>
        </a:prstGeom>
        <a:solidFill>
          <a:schemeClr val="accent5">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Beispiel Mathematik: Leseanforderungen im Fachunterricht</a:t>
          </a:r>
        </a:p>
      </dsp:txBody>
      <dsp:txXfrm>
        <a:off x="818573" y="2188382"/>
        <a:ext cx="5222240" cy="625205"/>
      </dsp:txXfrm>
    </dsp:sp>
    <dsp:sp modelId="{F8CEE7CC-07F0-4AF7-90AE-518824AEC43E}">
      <dsp:nvSpPr>
        <dsp:cNvPr id="0" name=""/>
        <dsp:cNvSpPr/>
      </dsp:nvSpPr>
      <dsp:spPr>
        <a:xfrm>
          <a:off x="427819" y="2110232"/>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sp>
    <dsp:sp modelId="{D8E12FBA-1487-4021-BB36-FD67DB8EC7CB}">
      <dsp:nvSpPr>
        <dsp:cNvPr id="0" name=""/>
        <dsp:cNvSpPr/>
      </dsp:nvSpPr>
      <dsp:spPr>
        <a:xfrm>
          <a:off x="460128" y="3126353"/>
          <a:ext cx="5580684" cy="625205"/>
        </a:xfrm>
        <a:prstGeom prst="rect">
          <a:avLst/>
        </a:prstGeom>
        <a:solidFill>
          <a:schemeClr val="accent5">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6257" tIns="45720" rIns="45720" bIns="45720" numCol="1" spcCol="1270" anchor="ctr" anchorCtr="0">
          <a:noAutofit/>
        </a:bodyPr>
        <a:lstStyle/>
        <a:p>
          <a:pPr marL="0" lvl="0" indent="0" algn="l" defTabSz="800100">
            <a:lnSpc>
              <a:spcPct val="90000"/>
            </a:lnSpc>
            <a:spcBef>
              <a:spcPct val="0"/>
            </a:spcBef>
            <a:spcAft>
              <a:spcPct val="35000"/>
            </a:spcAft>
            <a:buNone/>
          </a:pPr>
          <a:r>
            <a:rPr lang="de-DE" sz="1800" b="1" kern="1200" dirty="0"/>
            <a:t>Inhalte und</a:t>
          </a:r>
          <a:r>
            <a:rPr lang="de-DE" sz="1800" b="1" kern="1200" baseline="0" dirty="0"/>
            <a:t> Arbeitsweisen des </a:t>
          </a:r>
          <a:r>
            <a:rPr lang="de-DE" sz="1800" b="1" kern="1200" baseline="0" dirty="0" err="1"/>
            <a:t>BaCuLit</a:t>
          </a:r>
          <a:r>
            <a:rPr lang="de-DE" sz="1800" b="1" kern="1200" baseline="0" dirty="0"/>
            <a:t>-Kurses (PPT2)</a:t>
          </a:r>
          <a:endParaRPr lang="de-DE" sz="1800" b="1" kern="1200" dirty="0"/>
        </a:p>
      </dsp:txBody>
      <dsp:txXfrm>
        <a:off x="460128" y="3126353"/>
        <a:ext cx="5580684" cy="625205"/>
      </dsp:txXfrm>
    </dsp:sp>
    <dsp:sp modelId="{81EBC999-8E0F-4991-910F-297DE99866E8}">
      <dsp:nvSpPr>
        <dsp:cNvPr id="0" name=""/>
        <dsp:cNvSpPr/>
      </dsp:nvSpPr>
      <dsp:spPr>
        <a:xfrm>
          <a:off x="69375" y="3048203"/>
          <a:ext cx="781507" cy="781507"/>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199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5FF8D-9311-4407-A3A9-97E1D02B18A1}" type="datetimeFigureOut">
              <a:rPr lang="en-US" smtClean="0"/>
              <a:t>10/27/22</a:t>
            </a:fld>
            <a:endParaRPr lang="en-US"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31116-AC31-4588-BB05-E7350721AD54}" type="slidenum">
              <a:rPr lang="en-US" smtClean="0"/>
              <a:t>‹Nr.›</a:t>
            </a:fld>
            <a:endParaRPr lang="en-US" dirty="0"/>
          </a:p>
        </p:txBody>
      </p:sp>
    </p:spTree>
    <p:extLst>
      <p:ext uri="{BB962C8B-B14F-4D97-AF65-F5344CB8AC3E}">
        <p14:creationId xmlns:p14="http://schemas.microsoft.com/office/powerpoint/2010/main" val="3718261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a:t>
            </a:fld>
            <a:endParaRPr lang="en-US" dirty="0"/>
          </a:p>
        </p:txBody>
      </p:sp>
    </p:spTree>
    <p:extLst>
      <p:ext uri="{BB962C8B-B14F-4D97-AF65-F5344CB8AC3E}">
        <p14:creationId xmlns:p14="http://schemas.microsoft.com/office/powerpoint/2010/main" val="248188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PISA 2000 </a:t>
            </a:r>
            <a:r>
              <a:rPr lang="en-US" sz="1200" b="0" kern="1200" dirty="0" err="1">
                <a:solidFill>
                  <a:schemeClr val="tx1"/>
                </a:solidFill>
                <a:effectLst/>
                <a:latin typeface="+mn-lt"/>
                <a:ea typeface="+mn-ea"/>
                <a:cs typeface="+mn-cs"/>
              </a:rPr>
              <a:t>definierte</a:t>
            </a:r>
            <a:r>
              <a:rPr lang="en-US" sz="1200" b="0" kern="1200" dirty="0">
                <a:solidFill>
                  <a:schemeClr val="tx1"/>
                </a:solidFill>
                <a:effectLst/>
                <a:latin typeface="+mn-lt"/>
                <a:ea typeface="+mn-ea"/>
                <a:cs typeface="+mn-cs"/>
              </a:rPr>
              <a:t> die </a:t>
            </a:r>
            <a:r>
              <a:rPr lang="en-US" sz="1200" b="0" kern="1200" dirty="0" err="1">
                <a:solidFill>
                  <a:schemeClr val="tx1"/>
                </a:solidFill>
                <a:effectLst/>
                <a:latin typeface="+mn-lt"/>
                <a:ea typeface="+mn-ea"/>
                <a:cs typeface="+mn-cs"/>
              </a:rPr>
              <a:t>Lesekompetenz</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als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aktive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Auseinandersetzung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mit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schriftlichen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Texten</a:t>
            </a:r>
            <a:r>
              <a:rPr lang="en-US" sz="1200" b="0" kern="1200" dirty="0">
                <a:solidFill>
                  <a:schemeClr val="tx1"/>
                </a:solidFill>
                <a:effectLst/>
                <a:latin typeface="+mn-lt"/>
                <a:ea typeface="+mn-ea"/>
                <a:cs typeface="+mn-cs"/>
              </a:rPr>
              <a:t>. (…) In der </a:t>
            </a:r>
            <a:r>
              <a:rPr lang="en-US" sz="1200" b="0" kern="1200" dirty="0" err="1">
                <a:solidFill>
                  <a:schemeClr val="tx1"/>
                </a:solidFill>
                <a:effectLst/>
                <a:latin typeface="+mn-lt"/>
                <a:ea typeface="+mn-ea"/>
                <a:cs typeface="+mn-cs"/>
              </a:rPr>
              <a:t>psychologischen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Forschung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zum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Textverständnis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herrscht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Einigkeit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darüber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dass</a:t>
            </a:r>
            <a:r>
              <a:rPr lang="en-US" sz="1200" b="0" kern="1200" dirty="0">
                <a:solidFill>
                  <a:schemeClr val="tx1"/>
                </a:solidFill>
                <a:effectLst/>
                <a:latin typeface="+mn-lt"/>
                <a:ea typeface="+mn-ea"/>
                <a:cs typeface="+mn-cs"/>
              </a:rPr>
              <a:t> die </a:t>
            </a:r>
            <a:r>
              <a:rPr lang="en-US" sz="1200" b="0" kern="1200" dirty="0" err="1">
                <a:solidFill>
                  <a:schemeClr val="tx1"/>
                </a:solidFill>
                <a:effectLst/>
                <a:latin typeface="+mn-lt"/>
                <a:ea typeface="+mn-ea"/>
                <a:cs typeface="+mn-cs"/>
              </a:rPr>
              <a:t>Leser</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innen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Bedeutung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aus</a:t>
            </a:r>
            <a:r>
              <a:rPr lang="en-US" sz="1200" b="0" kern="1200" dirty="0">
                <a:solidFill>
                  <a:schemeClr val="tx1"/>
                </a:solidFill>
                <a:effectLst/>
                <a:latin typeface="+mn-lt"/>
                <a:ea typeface="+mn-ea"/>
                <a:cs typeface="+mn-cs"/>
              </a:rPr>
              <a:t> den </a:t>
            </a:r>
            <a:r>
              <a:rPr lang="en-US" sz="1200" b="0" kern="1200" dirty="0" err="1">
                <a:solidFill>
                  <a:schemeClr val="tx1"/>
                </a:solidFill>
                <a:effectLst/>
                <a:latin typeface="+mn-lt"/>
                <a:ea typeface="+mn-ea"/>
                <a:cs typeface="+mn-cs"/>
              </a:rPr>
              <a:t>schriftlichen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Texten</a:t>
            </a:r>
            <a:r>
              <a:rPr lang="en-US" sz="1200" b="0" kern="1200" dirty="0">
                <a:solidFill>
                  <a:schemeClr val="tx1"/>
                </a:solidFill>
                <a:effectLst/>
                <a:latin typeface="+mn-lt"/>
                <a:ea typeface="+mn-ea"/>
                <a:cs typeface="+mn-cs"/>
              </a:rPr>
              <a:t> (re-)</a:t>
            </a:r>
            <a:r>
              <a:rPr lang="en-US" sz="1200" b="0" kern="1200" dirty="0" err="1">
                <a:solidFill>
                  <a:schemeClr val="tx1"/>
                </a:solidFill>
                <a:effectLst/>
                <a:latin typeface="+mn-lt"/>
                <a:ea typeface="+mn-ea"/>
                <a:cs typeface="+mn-cs"/>
              </a:rPr>
              <a:t>konstruieren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müssen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Lesen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ist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keine</a:t>
            </a:r>
            <a:r>
              <a:rPr lang="en-US" sz="1200" b="0" kern="1200" dirty="0">
                <a:solidFill>
                  <a:schemeClr val="tx1"/>
                </a:solidFill>
                <a:effectLst/>
                <a:latin typeface="+mn-lt"/>
                <a:ea typeface="+mn-ea"/>
                <a:cs typeface="+mn-cs"/>
              </a:rPr>
              <a:t> passive </a:t>
            </a:r>
            <a:r>
              <a:rPr lang="en-US" sz="1200" b="0" kern="1200" dirty="0" err="1">
                <a:solidFill>
                  <a:schemeClr val="tx1"/>
                </a:solidFill>
                <a:effectLst/>
                <a:latin typeface="+mn-lt"/>
                <a:ea typeface="+mn-ea"/>
                <a:cs typeface="+mn-cs"/>
              </a:rPr>
              <a:t>Rezeption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dessen</a:t>
            </a:r>
            <a:r>
              <a:rPr lang="en-US" sz="1200" b="0" kern="1200" dirty="0">
                <a:solidFill>
                  <a:schemeClr val="tx1"/>
                </a:solidFill>
                <a:effectLst/>
                <a:latin typeface="+mn-lt"/>
                <a:ea typeface="+mn-ea"/>
                <a:cs typeface="+mn-cs"/>
              </a:rPr>
              <a:t>, was </a:t>
            </a:r>
            <a:r>
              <a:rPr lang="en-US" sz="1200" b="0" kern="1200" dirty="0" err="1">
                <a:solidFill>
                  <a:schemeClr val="tx1"/>
                </a:solidFill>
                <a:effectLst/>
                <a:latin typeface="+mn-lt"/>
                <a:ea typeface="+mn-ea"/>
                <a:cs typeface="+mn-cs"/>
              </a:rPr>
              <a:t>im</a:t>
            </a:r>
            <a:r>
              <a:rPr lang="en-US" sz="1200" b="0" kern="1200" dirty="0">
                <a:solidFill>
                  <a:schemeClr val="tx1"/>
                </a:solidFill>
                <a:effectLst/>
                <a:latin typeface="+mn-lt"/>
                <a:ea typeface="+mn-ea"/>
                <a:cs typeface="+mn-cs"/>
              </a:rPr>
              <a:t> Text an </a:t>
            </a:r>
            <a:r>
              <a:rPr lang="en-US" sz="1200" b="0" kern="1200" dirty="0" err="1">
                <a:solidFill>
                  <a:schemeClr val="tx1"/>
                </a:solidFill>
                <a:effectLst/>
                <a:latin typeface="+mn-lt"/>
                <a:ea typeface="+mn-ea"/>
                <a:cs typeface="+mn-cs"/>
              </a:rPr>
              <a:t>Informationen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enthalten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ist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sondern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eine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aktive</a:t>
            </a:r>
            <a:r>
              <a:rPr lang="en-US" sz="1200" b="0" kern="1200" dirty="0">
                <a:solidFill>
                  <a:schemeClr val="tx1"/>
                </a:solidFill>
                <a:effectLst/>
                <a:latin typeface="+mn-lt"/>
                <a:ea typeface="+mn-ea"/>
                <a:cs typeface="+mn-cs"/>
              </a:rPr>
              <a:t> (Re-)</a:t>
            </a:r>
            <a:r>
              <a:rPr lang="en-US" sz="1200" b="0" kern="1200" dirty="0" err="1">
                <a:solidFill>
                  <a:schemeClr val="tx1"/>
                </a:solidFill>
                <a:effectLst/>
                <a:latin typeface="+mn-lt"/>
                <a:ea typeface="+mn-ea"/>
                <a:cs typeface="+mn-cs"/>
              </a:rPr>
              <a:t>Konstruktion</a:t>
            </a:r>
            <a:r>
              <a:rPr lang="en-US" sz="1200" b="0" kern="1200" dirty="0">
                <a:solidFill>
                  <a:schemeClr val="tx1"/>
                </a:solidFill>
                <a:effectLst/>
                <a:latin typeface="+mn-lt"/>
                <a:ea typeface="+mn-ea"/>
                <a:cs typeface="+mn-cs"/>
              </a:rPr>
              <a:t> der </a:t>
            </a:r>
            <a:r>
              <a:rPr lang="en-US" sz="1200" b="0" kern="1200" dirty="0" err="1">
                <a:solidFill>
                  <a:schemeClr val="tx1"/>
                </a:solidFill>
                <a:effectLst/>
                <a:latin typeface="+mn-lt"/>
                <a:ea typeface="+mn-ea"/>
                <a:cs typeface="+mn-cs"/>
              </a:rPr>
              <a:t>Textbedeutung</a:t>
            </a:r>
            <a:r>
              <a:rPr lang="en-US" sz="1200" b="0" kern="1200" dirty="0">
                <a:solidFill>
                  <a:schemeClr val="tx1"/>
                </a:solidFill>
                <a:effectLst/>
                <a:latin typeface="+mn-lt"/>
                <a:ea typeface="+mn-ea"/>
                <a:cs typeface="+mn-cs"/>
              </a:rPr>
              <a:t>. Die </a:t>
            </a:r>
            <a:r>
              <a:rPr lang="en-US" sz="1200" b="0" kern="1200" dirty="0" err="1">
                <a:solidFill>
                  <a:schemeClr val="tx1"/>
                </a:solidFill>
                <a:effectLst/>
                <a:latin typeface="+mn-lt"/>
                <a:ea typeface="+mn-ea"/>
                <a:cs typeface="+mn-cs"/>
              </a:rPr>
              <a:t>schriftlichen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Informationen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werden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mit</a:t>
            </a:r>
            <a:r>
              <a:rPr lang="en-US" sz="1200" b="0" kern="1200" dirty="0">
                <a:solidFill>
                  <a:schemeClr val="tx1"/>
                </a:solidFill>
                <a:effectLst/>
                <a:latin typeface="+mn-lt"/>
                <a:ea typeface="+mn-ea"/>
                <a:cs typeface="+mn-cs"/>
              </a:rPr>
              <a:t> dem Wissen der </a:t>
            </a:r>
            <a:r>
              <a:rPr lang="en-US" sz="1200" b="0" kern="1200" dirty="0" err="1">
                <a:solidFill>
                  <a:schemeClr val="tx1"/>
                </a:solidFill>
                <a:effectLst/>
                <a:latin typeface="+mn-lt"/>
                <a:ea typeface="+mn-ea"/>
                <a:cs typeface="+mn-cs"/>
              </a:rPr>
              <a:t>Leser</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innen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verbunden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Folglich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kann</a:t>
            </a:r>
            <a:r>
              <a:rPr lang="en-US" sz="1200" b="0" kern="1200" dirty="0">
                <a:solidFill>
                  <a:schemeClr val="tx1"/>
                </a:solidFill>
                <a:effectLst/>
                <a:latin typeface="+mn-lt"/>
                <a:ea typeface="+mn-ea"/>
                <a:cs typeface="+mn-cs"/>
              </a:rPr>
              <a:t> man die </a:t>
            </a:r>
            <a:r>
              <a:rPr lang="en-US" sz="1200" b="0" kern="1200" dirty="0" err="1">
                <a:solidFill>
                  <a:schemeClr val="tx1"/>
                </a:solidFill>
                <a:effectLst/>
                <a:latin typeface="+mn-lt"/>
                <a:ea typeface="+mn-ea"/>
                <a:cs typeface="+mn-cs"/>
              </a:rPr>
              <a:t>Beschäftigung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mit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schriftlichen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Texten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als</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eine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Bedeutungsgenerierung</a:t>
            </a:r>
            <a:r>
              <a:rPr lang="en-US" sz="1200" b="0" kern="1200" dirty="0">
                <a:solidFill>
                  <a:schemeClr val="tx1"/>
                </a:solidFill>
                <a:effectLst/>
                <a:latin typeface="+mn-lt"/>
                <a:ea typeface="+mn-ea"/>
                <a:cs typeface="+mn-cs"/>
              </a:rPr>
              <a:t> verstehen, </a:t>
            </a:r>
            <a:r>
              <a:rPr lang="en-US" sz="1200" b="0" kern="1200" dirty="0" err="1">
                <a:solidFill>
                  <a:schemeClr val="tx1"/>
                </a:solidFill>
                <a:effectLst/>
                <a:latin typeface="+mn-lt"/>
                <a:ea typeface="+mn-ea"/>
                <a:cs typeface="+mn-cs"/>
              </a:rPr>
              <a:t>bei</a:t>
            </a:r>
            <a:r>
              <a:rPr lang="en-US" sz="1200" b="0" kern="1200" dirty="0">
                <a:solidFill>
                  <a:schemeClr val="tx1"/>
                </a:solidFill>
                <a:effectLst/>
                <a:latin typeface="+mn-lt"/>
                <a:ea typeface="+mn-ea"/>
                <a:cs typeface="+mn-cs"/>
              </a:rPr>
              <a:t> der das </a:t>
            </a:r>
            <a:r>
              <a:rPr lang="en-US" sz="1200" b="0" kern="1200" dirty="0" err="1">
                <a:solidFill>
                  <a:schemeClr val="tx1"/>
                </a:solidFill>
                <a:effectLst/>
                <a:latin typeface="+mn-lt"/>
                <a:ea typeface="+mn-ea"/>
                <a:cs typeface="+mn-cs"/>
              </a:rPr>
              <a:t>Vorwissen</a:t>
            </a:r>
            <a:r>
              <a:rPr lang="en-US" sz="1200" b="0" kern="1200" dirty="0">
                <a:solidFill>
                  <a:schemeClr val="tx1"/>
                </a:solidFill>
                <a:effectLst/>
                <a:latin typeface="+mn-lt"/>
                <a:ea typeface="+mn-ea"/>
                <a:cs typeface="+mn-cs"/>
              </a:rPr>
              <a:t> der </a:t>
            </a:r>
            <a:r>
              <a:rPr lang="en-US" sz="1200" b="0" kern="1200" dirty="0" err="1">
                <a:solidFill>
                  <a:schemeClr val="tx1"/>
                </a:solidFill>
                <a:effectLst/>
                <a:latin typeface="+mn-lt"/>
                <a:ea typeface="+mn-ea"/>
                <a:cs typeface="+mn-cs"/>
              </a:rPr>
              <a:t>Leser</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innen</a:t>
            </a:r>
            <a:r>
              <a:rPr lang="en-US" sz="1200" b="0" kern="1200" dirty="0">
                <a:solidFill>
                  <a:schemeClr val="tx1"/>
                </a:solidFill>
                <a:effectLst/>
                <a:latin typeface="+mn-lt"/>
                <a:ea typeface="+mn-ea"/>
                <a:cs typeface="+mn-cs"/>
              </a:rPr>
              <a:t> und der Text </a:t>
            </a:r>
            <a:r>
              <a:rPr lang="en-US" sz="1200" b="0" kern="1200" dirty="0" err="1">
                <a:solidFill>
                  <a:schemeClr val="tx1"/>
                </a:solidFill>
                <a:effectLst/>
                <a:latin typeface="+mn-lt"/>
                <a:ea typeface="+mn-ea"/>
                <a:cs typeface="+mn-cs"/>
              </a:rPr>
              <a:t>selbst</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interagieren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Artelt</a:t>
            </a:r>
            <a:r>
              <a:rPr lang="en-US" sz="1200" b="0"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Stanat</a:t>
            </a:r>
            <a:r>
              <a:rPr lang="en-US" sz="1200" b="0" kern="1200" dirty="0">
                <a:solidFill>
                  <a:schemeClr val="tx1"/>
                </a:solidFill>
                <a:effectLst/>
                <a:latin typeface="+mn-lt"/>
                <a:ea typeface="+mn-ea"/>
                <a:cs typeface="+mn-cs"/>
              </a:rPr>
              <a:t>/Schneider/</a:t>
            </a:r>
            <a:r>
              <a:rPr lang="en-US" sz="1200" b="0" kern="1200" dirty="0" err="1">
                <a:solidFill>
                  <a:schemeClr val="tx1"/>
                </a:solidFill>
                <a:effectLst/>
                <a:latin typeface="+mn-lt"/>
                <a:ea typeface="+mn-ea"/>
                <a:cs typeface="+mn-cs"/>
              </a:rPr>
              <a:t>Schiefele</a:t>
            </a:r>
            <a:r>
              <a:rPr lang="en-US" sz="1200" b="0" kern="1200" dirty="0">
                <a:solidFill>
                  <a:schemeClr val="tx1"/>
                </a:solidFill>
                <a:effectLst/>
                <a:latin typeface="+mn-lt"/>
                <a:ea typeface="+mn-ea"/>
                <a:cs typeface="+mn-cs"/>
              </a:rPr>
              <a:t> 2001: 70f.)</a:t>
            </a:r>
          </a:p>
          <a:p>
            <a:endParaRPr lang="en-US" sz="1200" b="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In der erweiterten Definition in PISA 2018 wurde die Einengung auf GESCHRIEBENE Texte gestrichen: Der </a:t>
            </a:r>
            <a:r>
              <a:rPr lang="de-DE" sz="1200" i="1" kern="1200" dirty="0">
                <a:solidFill>
                  <a:schemeClr val="tx1"/>
                </a:solidFill>
                <a:effectLst/>
                <a:latin typeface="+mn-lt"/>
                <a:ea typeface="+mn-ea"/>
                <a:cs typeface="+mn-cs"/>
              </a:rPr>
              <a:t>Textbegriff </a:t>
            </a:r>
            <a:r>
              <a:rPr lang="de-DE" sz="1200" kern="1200" dirty="0">
                <a:solidFill>
                  <a:schemeClr val="tx1"/>
                </a:solidFill>
                <a:effectLst/>
                <a:latin typeface="+mn-lt"/>
                <a:ea typeface="+mn-ea"/>
                <a:cs typeface="+mn-cs"/>
              </a:rPr>
              <a:t>umfasst nun ausdrücklich neben </a:t>
            </a:r>
            <a:r>
              <a:rPr lang="de-DE" sz="1200" i="1" kern="1200" dirty="0">
                <a:solidFill>
                  <a:schemeClr val="tx1"/>
                </a:solidFill>
                <a:effectLst/>
                <a:latin typeface="+mn-lt"/>
                <a:ea typeface="+mn-ea"/>
                <a:cs typeface="+mn-cs"/>
              </a:rPr>
              <a:t>gedruckten </a:t>
            </a:r>
            <a:r>
              <a:rPr lang="de-DE" sz="1200" kern="1200" dirty="0">
                <a:solidFill>
                  <a:schemeClr val="tx1"/>
                </a:solidFill>
                <a:effectLst/>
                <a:latin typeface="+mn-lt"/>
                <a:ea typeface="+mn-ea"/>
                <a:cs typeface="+mn-cs"/>
              </a:rPr>
              <a:t>auch </a:t>
            </a:r>
            <a:r>
              <a:rPr lang="de-DE" sz="1200" i="1" kern="1200" dirty="0">
                <a:solidFill>
                  <a:schemeClr val="tx1"/>
                </a:solidFill>
                <a:effectLst/>
                <a:latin typeface="+mn-lt"/>
                <a:ea typeface="+mn-ea"/>
                <a:cs typeface="+mn-cs"/>
              </a:rPr>
              <a:t>digitale </a:t>
            </a:r>
            <a:r>
              <a:rPr lang="de-DE" sz="1200" kern="1200" dirty="0">
                <a:solidFill>
                  <a:schemeClr val="tx1"/>
                </a:solidFill>
                <a:effectLst/>
                <a:latin typeface="+mn-lt"/>
                <a:ea typeface="+mn-ea"/>
                <a:cs typeface="+mn-cs"/>
              </a:rPr>
              <a:t>Texte jeder Art. Der deutsche Terminus der Bereitschaft, „sich mit Texten auseinanderzusetzen“, wurde bereits in die PISA-Definition 2009 aufgenommen und heißt im Englischen prägnanter „</a:t>
            </a:r>
            <a:r>
              <a:rPr lang="de-DE" sz="1200" i="1" kern="1200" dirty="0" err="1">
                <a:solidFill>
                  <a:schemeClr val="tx1"/>
                </a:solidFill>
                <a:effectLst/>
                <a:latin typeface="+mn-lt"/>
                <a:ea typeface="+mn-ea"/>
                <a:cs typeface="+mn-cs"/>
              </a:rPr>
              <a:t>engaging</a:t>
            </a:r>
            <a:r>
              <a:rPr lang="de-DE" sz="1200" i="1" kern="1200" dirty="0">
                <a:solidFill>
                  <a:schemeClr val="tx1"/>
                </a:solidFill>
                <a:effectLst/>
                <a:latin typeface="+mn-lt"/>
                <a:ea typeface="+mn-ea"/>
                <a:cs typeface="+mn-cs"/>
              </a:rPr>
              <a:t> </a:t>
            </a:r>
            <a:r>
              <a:rPr lang="de-DE" sz="1200" i="1" kern="1200" dirty="0" err="1">
                <a:solidFill>
                  <a:schemeClr val="tx1"/>
                </a:solidFill>
                <a:effectLst/>
                <a:latin typeface="+mn-lt"/>
                <a:ea typeface="+mn-ea"/>
                <a:cs typeface="+mn-cs"/>
              </a:rPr>
              <a:t>with</a:t>
            </a:r>
            <a:r>
              <a:rPr lang="de-DE" sz="1200" kern="1200" dirty="0">
                <a:solidFill>
                  <a:schemeClr val="tx1"/>
                </a:solidFill>
                <a:effectLst/>
                <a:latin typeface="+mn-lt"/>
                <a:ea typeface="+mn-ea"/>
                <a:cs typeface="+mn-cs"/>
              </a:rPr>
              <a:t> </a:t>
            </a:r>
            <a:r>
              <a:rPr lang="de-DE" sz="1200" kern="1200" dirty="0" err="1">
                <a:solidFill>
                  <a:schemeClr val="tx1"/>
                </a:solidFill>
                <a:effectLst/>
                <a:latin typeface="+mn-lt"/>
                <a:ea typeface="+mn-ea"/>
                <a:cs typeface="+mn-cs"/>
              </a:rPr>
              <a:t>texts</a:t>
            </a:r>
            <a:r>
              <a:rPr lang="de-DE" sz="1200" kern="1200" dirty="0">
                <a:solidFill>
                  <a:schemeClr val="tx1"/>
                </a:solidFill>
                <a:effectLst/>
                <a:latin typeface="+mn-lt"/>
                <a:ea typeface="+mn-ea"/>
                <a:cs typeface="+mn-cs"/>
              </a:rPr>
              <a:t>“; neu ist in PISA 2018 hingegen das Element des </a:t>
            </a:r>
            <a:r>
              <a:rPr lang="de-DE" sz="1200" i="1" kern="1200" dirty="0">
                <a:solidFill>
                  <a:schemeClr val="tx1"/>
                </a:solidFill>
                <a:effectLst/>
                <a:latin typeface="+mn-lt"/>
                <a:ea typeface="+mn-ea"/>
                <a:cs typeface="+mn-cs"/>
              </a:rPr>
              <a:t>Bewertens </a:t>
            </a:r>
            <a:r>
              <a:rPr lang="de-DE" sz="1200" kern="1200" dirty="0">
                <a:solidFill>
                  <a:schemeClr val="tx1"/>
                </a:solidFill>
                <a:effectLst/>
                <a:latin typeface="+mn-lt"/>
                <a:ea typeface="+mn-ea"/>
                <a:cs typeface="+mn-cs"/>
              </a:rPr>
              <a:t>von Textaussagen sowie der kritischen Einschätzung der Glaubwürdigkeit der genutzten Quellen – eine Fähigkeit, die vor allem in der Nutzung des Internets elementar ist. </a:t>
            </a:r>
            <a:r>
              <a:rPr lang="en-US" sz="1200" b="0" kern="1200" dirty="0">
                <a:solidFill>
                  <a:schemeClr val="tx1"/>
                </a:solidFill>
                <a:effectLst/>
                <a:latin typeface="+mn-lt"/>
                <a:ea typeface="+mn-ea"/>
                <a:cs typeface="+mn-cs"/>
              </a:rPr>
              <a:t>  </a:t>
            </a:r>
          </a:p>
          <a:p>
            <a:endParaRPr lang="en-US" sz="1200" b="0" kern="1200" dirty="0">
              <a:solidFill>
                <a:schemeClr val="tx1"/>
              </a:solidFill>
              <a:effectLst/>
              <a:latin typeface="+mn-lt"/>
              <a:ea typeface="+mn-ea"/>
              <a:cs typeface="+mn-cs"/>
            </a:endParaRPr>
          </a:p>
          <a:p>
            <a:r>
              <a:rPr lang="en-US" sz="1200" b="0" kern="1200" dirty="0" err="1">
                <a:solidFill>
                  <a:schemeClr val="tx1"/>
                </a:solidFill>
                <a:effectLst/>
                <a:latin typeface="+mn-lt"/>
                <a:ea typeface="+mn-ea"/>
                <a:cs typeface="+mn-cs"/>
              </a:rPr>
              <a:t>Diese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relativ</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abstrakten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Definitionen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sollten</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anhand</a:t>
            </a:r>
            <a:r>
              <a:rPr lang="en-US" sz="1200" b="0" kern="1200" dirty="0">
                <a:solidFill>
                  <a:schemeClr val="tx1"/>
                </a:solidFill>
                <a:effectLst/>
                <a:latin typeface="+mn-lt"/>
                <a:ea typeface="+mn-ea"/>
                <a:cs typeface="+mn-cs"/>
              </a:rPr>
              <a:t> des </a:t>
            </a:r>
            <a:r>
              <a:rPr lang="en-US" sz="1200" b="0" kern="1200" dirty="0" err="1">
                <a:solidFill>
                  <a:schemeClr val="tx1"/>
                </a:solidFill>
                <a:effectLst/>
                <a:latin typeface="+mn-lt"/>
                <a:ea typeface="+mn-ea"/>
                <a:cs typeface="+mn-cs"/>
              </a:rPr>
              <a:t>zuvor</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durchgeführten</a:t>
            </a:r>
            <a:r>
              <a:rPr lang="en-US" sz="1200" b="0" kern="1200" dirty="0">
                <a:solidFill>
                  <a:schemeClr val="tx1"/>
                </a:solidFill>
                <a:effectLst/>
                <a:latin typeface="+mn-lt"/>
                <a:ea typeface="+mn-ea"/>
                <a:cs typeface="+mn-cs"/>
              </a:rPr>
              <a:t> Experiments </a:t>
            </a:r>
            <a:r>
              <a:rPr lang="en-US" sz="1200" b="0" kern="1200" dirty="0" err="1">
                <a:solidFill>
                  <a:schemeClr val="tx1"/>
                </a:solidFill>
                <a:effectLst/>
                <a:latin typeface="+mn-lt"/>
                <a:ea typeface="+mn-ea"/>
                <a:cs typeface="+mn-cs"/>
              </a:rPr>
              <a:t>veranschaulicht</a:t>
            </a:r>
            <a:r>
              <a:rPr lang="en-US" sz="1200" b="0" kern="1200" dirty="0">
                <a:solidFill>
                  <a:schemeClr val="tx1"/>
                </a:solidFill>
                <a:effectLst/>
                <a:latin typeface="+mn-lt"/>
                <a:ea typeface="+mn-ea"/>
                <a:cs typeface="+mn-cs"/>
              </a:rPr>
              <a:t> und </a:t>
            </a:r>
            <a:r>
              <a:rPr lang="en-US" sz="1200" b="0" kern="1200" dirty="0" err="1">
                <a:solidFill>
                  <a:schemeClr val="tx1"/>
                </a:solidFill>
                <a:effectLst/>
                <a:latin typeface="+mn-lt"/>
                <a:ea typeface="+mn-ea"/>
                <a:cs typeface="+mn-cs"/>
              </a:rPr>
              <a:t>ggf</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durch</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weitere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Beispiele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erläutert</a:t>
            </a:r>
            <a:r>
              <a:rPr lang="en-US" sz="1200" b="0" kern="1200" dirty="0">
                <a:solidFill>
                  <a:schemeClr val="tx1"/>
                </a:solidFill>
                <a:effectLst/>
                <a:latin typeface="+mn-lt"/>
                <a:ea typeface="+mn-ea"/>
                <a:cs typeface="+mn-cs"/>
              </a:rPr>
              <a:t> </a:t>
            </a:r>
            <a:r>
              <a:rPr lang="de-DE" sz="1200" b="0" kern="1200" noProof="0" dirty="0">
                <a:solidFill>
                  <a:schemeClr val="tx1"/>
                </a:solidFill>
                <a:effectLst/>
                <a:latin typeface="+mn-lt"/>
                <a:ea typeface="+mn-ea"/>
                <a:cs typeface="+mn-cs"/>
              </a:rPr>
              <a:t>werden</a:t>
            </a:r>
            <a:r>
              <a:rPr lang="en-US" sz="1200" b="0" kern="1200" dirty="0">
                <a:solidFill>
                  <a:schemeClr val="tx1"/>
                </a:solidFill>
                <a:effectLst/>
                <a:latin typeface="+mn-lt"/>
                <a:ea typeface="+mn-ea"/>
                <a:cs typeface="+mn-cs"/>
              </a:rPr>
              <a:t>.</a:t>
            </a:r>
          </a:p>
          <a:p>
            <a:endParaRPr lang="en-US" sz="1200" b="1"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F1331116-AC31-4588-BB05-E7350721AD54}" type="slidenum">
              <a:rPr lang="en-US" smtClean="0"/>
              <a:t>14</a:t>
            </a:fld>
            <a:endParaRPr lang="en-US"/>
          </a:p>
        </p:txBody>
      </p:sp>
    </p:spTree>
    <p:extLst>
      <p:ext uri="{BB962C8B-B14F-4D97-AF65-F5344CB8AC3E}">
        <p14:creationId xmlns:p14="http://schemas.microsoft.com/office/powerpoint/2010/main" val="3283762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Das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PISA-Modell</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basiert</a:t>
            </a:r>
            <a:r>
              <a:rPr lang="en-US" sz="1200" kern="1200" baseline="0" dirty="0">
                <a:solidFill>
                  <a:schemeClr val="tx1"/>
                </a:solidFill>
                <a:effectLst/>
                <a:latin typeface="+mn-lt"/>
                <a:ea typeface="+mn-ea"/>
                <a:cs typeface="+mn-cs"/>
              </a:rPr>
              <a:t> auf </a:t>
            </a:r>
            <a:r>
              <a:rPr lang="en-US" sz="1200" kern="1200" baseline="0" dirty="0" err="1">
                <a:solidFill>
                  <a:schemeClr val="tx1"/>
                </a:solidFill>
                <a:effectLst/>
                <a:latin typeface="+mn-lt"/>
                <a:ea typeface="+mn-ea"/>
                <a:cs typeface="+mn-cs"/>
              </a:rPr>
              <a:t>zwei</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Säulen</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28600" indent="-228600">
              <a:buAutoNum type="alphaLcParenR"/>
            </a:pPr>
            <a:r>
              <a:rPr lang="en-US" dirty="0" err="1"/>
              <a:t>Informationen</a:t>
            </a:r>
            <a:r>
              <a:rPr lang="en-US" dirty="0"/>
              <a:t> </a:t>
            </a:r>
            <a:r>
              <a:rPr lang="en-US" b="1" dirty="0" err="1"/>
              <a:t>aus</a:t>
            </a:r>
            <a:r>
              <a:rPr lang="en-US" b="1" dirty="0"/>
              <a:t> dem Text </a:t>
            </a:r>
            <a:r>
              <a:rPr lang="en-US" dirty="0" err="1"/>
              <a:t>verwenden</a:t>
            </a:r>
            <a:r>
              <a:rPr lang="en-US" dirty="0"/>
              <a:t> (“</a:t>
            </a:r>
            <a:r>
              <a:rPr lang="en-US" dirty="0" err="1"/>
              <a:t>textinterne</a:t>
            </a:r>
            <a:r>
              <a:rPr lang="en-US" dirty="0"/>
              <a:t> </a:t>
            </a:r>
            <a:r>
              <a:rPr lang="en-US" dirty="0" err="1"/>
              <a:t>Informationen</a:t>
            </a:r>
            <a:r>
              <a:rPr lang="en-US" dirty="0"/>
              <a:t> </a:t>
            </a:r>
            <a:r>
              <a:rPr lang="en-US" dirty="0" err="1"/>
              <a:t>nutzen</a:t>
            </a:r>
            <a:r>
              <a:rPr lang="en-US" dirty="0"/>
              <a:t>”)</a:t>
            </a:r>
            <a:endParaRPr lang="en-US" b="1" dirty="0"/>
          </a:p>
          <a:p>
            <a:pPr marL="228600" indent="-228600">
              <a:buAutoNum type="alphaLcParenR"/>
            </a:pPr>
            <a:r>
              <a:rPr lang="en-US" dirty="0" err="1"/>
              <a:t>Externes</a:t>
            </a:r>
            <a:r>
              <a:rPr lang="en-US" baseline="0" dirty="0"/>
              <a:t> </a:t>
            </a:r>
            <a:r>
              <a:rPr lang="en-US" baseline="0" dirty="0" err="1"/>
              <a:t>Wissen</a:t>
            </a:r>
            <a:r>
              <a:rPr lang="en-US" baseline="0" dirty="0"/>
              <a:t> </a:t>
            </a:r>
            <a:r>
              <a:rPr lang="en-US" baseline="0" dirty="0" err="1"/>
              <a:t>heranziehen</a:t>
            </a:r>
            <a:r>
              <a:rPr lang="en-US" baseline="0" dirty="0"/>
              <a:t>. Dieses </a:t>
            </a:r>
            <a:r>
              <a:rPr lang="en-US" baseline="0" dirty="0" err="1"/>
              <a:t>Wissen</a:t>
            </a:r>
            <a:r>
              <a:rPr lang="en-US" baseline="0" dirty="0"/>
              <a:t> </a:t>
            </a:r>
            <a:r>
              <a:rPr lang="en-US" b="1" baseline="0" dirty="0"/>
              <a:t>von </a:t>
            </a:r>
            <a:r>
              <a:rPr lang="en-US" b="1" baseline="0" dirty="0" err="1"/>
              <a:t>außen</a:t>
            </a:r>
            <a:r>
              <a:rPr lang="en-US" b="1" baseline="0" dirty="0"/>
              <a:t> </a:t>
            </a:r>
            <a:r>
              <a:rPr lang="en-US" baseline="0" dirty="0"/>
              <a:t>(</a:t>
            </a:r>
            <a:r>
              <a:rPr lang="en-US" baseline="0" dirty="0" err="1"/>
              <a:t>oder</a:t>
            </a:r>
            <a:r>
              <a:rPr lang="en-US" baseline="0" dirty="0"/>
              <a:t> </a:t>
            </a:r>
            <a:r>
              <a:rPr lang="en-US" baseline="0" dirty="0" err="1"/>
              <a:t>Hintergrundwissen</a:t>
            </a:r>
            <a:r>
              <a:rPr lang="en-US" baseline="0" dirty="0"/>
              <a:t>) </a:t>
            </a:r>
            <a:r>
              <a:rPr lang="en-US" baseline="0" dirty="0" err="1"/>
              <a:t>ist</a:t>
            </a:r>
            <a:r>
              <a:rPr lang="en-US" baseline="0" dirty="0"/>
              <a:t> das, was die </a:t>
            </a:r>
            <a:r>
              <a:rPr lang="en-US" baseline="0" dirty="0" err="1"/>
              <a:t>Leser</a:t>
            </a:r>
            <a:r>
              <a:rPr lang="en-US" baseline="0" dirty="0"/>
              <a:t>/-</a:t>
            </a:r>
            <a:r>
              <a:rPr lang="en-US" baseline="0" dirty="0" err="1"/>
              <a:t>innen</a:t>
            </a:r>
            <a:r>
              <a:rPr lang="en-US" baseline="0" dirty="0"/>
              <a:t> </a:t>
            </a:r>
            <a:r>
              <a:rPr lang="en-US" baseline="0" dirty="0" err="1"/>
              <a:t>mit</a:t>
            </a:r>
            <a:r>
              <a:rPr lang="en-US" baseline="0" dirty="0"/>
              <a:t> in den </a:t>
            </a:r>
            <a:r>
              <a:rPr lang="en-US" baseline="0" dirty="0" err="1"/>
              <a:t>Leseprozess</a:t>
            </a:r>
            <a:r>
              <a:rPr lang="en-US" baseline="0" dirty="0"/>
              <a:t> </a:t>
            </a:r>
            <a:r>
              <a:rPr lang="en-US" baseline="0" dirty="0" err="1"/>
              <a:t>einbringen</a:t>
            </a:r>
            <a:r>
              <a:rPr lang="en-US" baseline="0" dirty="0"/>
              <a:t>, um </a:t>
            </a:r>
            <a:r>
              <a:rPr lang="en-US" baseline="0" dirty="0" err="1"/>
              <a:t>ihn</a:t>
            </a:r>
            <a:r>
              <a:rPr lang="en-US" baseline="0" dirty="0"/>
              <a:t> </a:t>
            </a:r>
            <a:r>
              <a:rPr lang="en-US" baseline="0" dirty="0" err="1"/>
              <a:t>erfolgreich</a:t>
            </a:r>
            <a:r>
              <a:rPr lang="en-US" baseline="0" dirty="0"/>
              <a:t> </a:t>
            </a:r>
            <a:r>
              <a:rPr lang="en-US" baseline="0" dirty="0" err="1"/>
              <a:t>zu</a:t>
            </a:r>
            <a:r>
              <a:rPr lang="en-US" baseline="0" dirty="0"/>
              <a:t> </a:t>
            </a:r>
            <a:r>
              <a:rPr lang="en-US" baseline="0" dirty="0" err="1"/>
              <a:t>gestalten</a:t>
            </a:r>
            <a:r>
              <a:rPr lang="en-US" baseline="0" dirty="0"/>
              <a:t>. </a:t>
            </a:r>
            <a:endParaRPr lang="en-US" dirty="0"/>
          </a:p>
          <a:p>
            <a:r>
              <a:rPr lang="en-US" dirty="0" err="1"/>
              <a:t>Lesen</a:t>
            </a:r>
            <a:r>
              <a:rPr lang="en-US" baseline="0" dirty="0"/>
              <a:t> </a:t>
            </a:r>
            <a:r>
              <a:rPr lang="en-US" baseline="0" dirty="0" err="1"/>
              <a:t>ist</a:t>
            </a:r>
            <a:r>
              <a:rPr lang="en-US" baseline="0" dirty="0"/>
              <a:t> </a:t>
            </a:r>
            <a:r>
              <a:rPr lang="en-US" baseline="0" dirty="0" err="1"/>
              <a:t>immer</a:t>
            </a:r>
            <a:r>
              <a:rPr lang="en-US" baseline="0" dirty="0"/>
              <a:t> </a:t>
            </a:r>
            <a:r>
              <a:rPr lang="en-US" baseline="0" dirty="0" err="1"/>
              <a:t>ein</a:t>
            </a:r>
            <a:r>
              <a:rPr lang="en-US" baseline="0" dirty="0"/>
              <a:t> </a:t>
            </a:r>
            <a:r>
              <a:rPr lang="en-US" baseline="0" dirty="0" err="1"/>
              <a:t>interaktionaler</a:t>
            </a:r>
            <a:r>
              <a:rPr lang="en-US" baseline="0" dirty="0"/>
              <a:t> </a:t>
            </a:r>
            <a:r>
              <a:rPr lang="en-US" baseline="0" dirty="0" err="1"/>
              <a:t>Prozess</a:t>
            </a:r>
            <a:r>
              <a:rPr lang="en-US" baseline="0" dirty="0"/>
              <a:t>. </a:t>
            </a:r>
            <a:r>
              <a:rPr lang="en-US" baseline="0" dirty="0" err="1"/>
              <a:t>Folglich</a:t>
            </a:r>
            <a:r>
              <a:rPr lang="en-US" baseline="0" dirty="0"/>
              <a:t> </a:t>
            </a:r>
            <a:r>
              <a:rPr lang="en-US" baseline="0" dirty="0" err="1"/>
              <a:t>können</a:t>
            </a:r>
            <a:r>
              <a:rPr lang="en-US" baseline="0" dirty="0"/>
              <a:t> </a:t>
            </a:r>
            <a:r>
              <a:rPr lang="en-US" baseline="0" dirty="0" err="1"/>
              <a:t>Probleme</a:t>
            </a:r>
            <a:r>
              <a:rPr lang="en-US" baseline="0" dirty="0"/>
              <a:t> </a:t>
            </a:r>
            <a:r>
              <a:rPr lang="en-US" baseline="0" dirty="0" err="1"/>
              <a:t>im</a:t>
            </a:r>
            <a:r>
              <a:rPr lang="en-US" baseline="0" dirty="0"/>
              <a:t> </a:t>
            </a:r>
            <a:r>
              <a:rPr lang="en-US" baseline="0" dirty="0" err="1"/>
              <a:t>Leseprozess</a:t>
            </a:r>
            <a:r>
              <a:rPr lang="en-US" baseline="0" dirty="0"/>
              <a:t> </a:t>
            </a:r>
            <a:r>
              <a:rPr lang="en-US" baseline="0" dirty="0" err="1"/>
              <a:t>verschiedene</a:t>
            </a:r>
            <a:r>
              <a:rPr lang="en-US" baseline="0" dirty="0"/>
              <a:t> </a:t>
            </a:r>
            <a:r>
              <a:rPr lang="en-US" baseline="0" dirty="0" err="1"/>
              <a:t>Ursachen</a:t>
            </a:r>
            <a:r>
              <a:rPr lang="en-US" baseline="0" dirty="0"/>
              <a:t> </a:t>
            </a:r>
            <a:r>
              <a:rPr lang="en-US" baseline="0" dirty="0" err="1"/>
              <a:t>haben</a:t>
            </a:r>
            <a:r>
              <a:rPr lang="en-US" baseline="0" dirty="0"/>
              <a:t>:</a:t>
            </a:r>
            <a:endParaRPr lang="en-US" dirty="0"/>
          </a:p>
          <a:p>
            <a:pPr marL="228600" indent="-228600">
              <a:buAutoNum type="alphaLcParenR"/>
            </a:pPr>
            <a:r>
              <a:rPr lang="en-US" dirty="0" err="1"/>
              <a:t>Entweder</a:t>
            </a:r>
            <a:r>
              <a:rPr lang="en-US" dirty="0"/>
              <a:t> </a:t>
            </a:r>
            <a:r>
              <a:rPr lang="en-US" dirty="0" err="1"/>
              <a:t>wissen</a:t>
            </a:r>
            <a:r>
              <a:rPr lang="en-US" dirty="0"/>
              <a:t> </a:t>
            </a:r>
            <a:r>
              <a:rPr lang="en-US" dirty="0" err="1"/>
              <a:t>Leser</a:t>
            </a:r>
            <a:r>
              <a:rPr lang="en-US" dirty="0"/>
              <a:t> /</a:t>
            </a:r>
            <a:r>
              <a:rPr lang="en-US" dirty="0" err="1"/>
              <a:t>Leserinnen</a:t>
            </a:r>
            <a:r>
              <a:rPr lang="en-US" dirty="0"/>
              <a:t> </a:t>
            </a:r>
            <a:r>
              <a:rPr lang="en-US" dirty="0" err="1"/>
              <a:t>nicht</a:t>
            </a:r>
            <a:r>
              <a:rPr lang="en-US" dirty="0"/>
              <a:t>, </a:t>
            </a:r>
            <a:r>
              <a:rPr lang="en-US" dirty="0" err="1"/>
              <a:t>wie</a:t>
            </a:r>
            <a:r>
              <a:rPr lang="en-US" dirty="0"/>
              <a:t> </a:t>
            </a:r>
            <a:r>
              <a:rPr lang="en-US" dirty="0" err="1"/>
              <a:t>sie</a:t>
            </a:r>
            <a:r>
              <a:rPr lang="en-US" dirty="0"/>
              <a:t> </a:t>
            </a:r>
            <a:r>
              <a:rPr lang="en-US" dirty="0" err="1"/>
              <a:t>Informationen</a:t>
            </a:r>
            <a:r>
              <a:rPr lang="en-US" dirty="0"/>
              <a:t> </a:t>
            </a:r>
            <a:r>
              <a:rPr lang="en-US" dirty="0" err="1"/>
              <a:t>aus</a:t>
            </a:r>
            <a:r>
              <a:rPr lang="en-US" dirty="0"/>
              <a:t> dem Text </a:t>
            </a:r>
            <a:r>
              <a:rPr lang="en-US" dirty="0" err="1"/>
              <a:t>entnehmen</a:t>
            </a:r>
            <a:r>
              <a:rPr lang="en-US" dirty="0"/>
              <a:t> </a:t>
            </a:r>
            <a:r>
              <a:rPr lang="en-US" dirty="0" err="1"/>
              <a:t>können</a:t>
            </a:r>
            <a:r>
              <a:rPr lang="en-US" dirty="0"/>
              <a:t> </a:t>
            </a:r>
            <a:r>
              <a:rPr lang="en-US" dirty="0" err="1"/>
              <a:t>oder</a:t>
            </a:r>
            <a:r>
              <a:rPr lang="en-US" dirty="0"/>
              <a:t>:</a:t>
            </a:r>
          </a:p>
          <a:p>
            <a:pPr marL="228600" indent="-228600">
              <a:buAutoNum type="alphaLcParenR"/>
            </a:pPr>
            <a:r>
              <a:rPr lang="en-US" dirty="0"/>
              <a:t>Es</a:t>
            </a:r>
            <a:r>
              <a:rPr lang="en-US" baseline="0" dirty="0"/>
              <a:t> </a:t>
            </a:r>
            <a:r>
              <a:rPr lang="en-US" baseline="0" dirty="0" err="1"/>
              <a:t>fehlt</a:t>
            </a:r>
            <a:r>
              <a:rPr lang="en-US" baseline="0" dirty="0"/>
              <a:t> </a:t>
            </a:r>
            <a:r>
              <a:rPr lang="en-US" baseline="0" dirty="0" err="1"/>
              <a:t>ihnen</a:t>
            </a:r>
            <a:r>
              <a:rPr lang="en-US" baseline="0" dirty="0"/>
              <a:t> das </a:t>
            </a:r>
            <a:r>
              <a:rPr lang="en-US" baseline="0" dirty="0" err="1"/>
              <a:t>nötige</a:t>
            </a:r>
            <a:r>
              <a:rPr lang="en-US" baseline="0" dirty="0"/>
              <a:t> </a:t>
            </a:r>
            <a:r>
              <a:rPr lang="en-US" baseline="0" dirty="0" err="1"/>
              <a:t>Hintergrundwissen</a:t>
            </a:r>
            <a:r>
              <a:rPr lang="en-US" baseline="0" dirty="0"/>
              <a:t>, das </a:t>
            </a:r>
            <a:r>
              <a:rPr lang="en-US" baseline="0" dirty="0" err="1"/>
              <a:t>sie</a:t>
            </a:r>
            <a:r>
              <a:rPr lang="en-US" baseline="0" dirty="0"/>
              <a:t> für das </a:t>
            </a:r>
            <a:r>
              <a:rPr lang="en-US" baseline="0" dirty="0" err="1"/>
              <a:t>Verständnis</a:t>
            </a:r>
            <a:r>
              <a:rPr lang="en-US" baseline="0" dirty="0"/>
              <a:t> der </a:t>
            </a:r>
            <a:r>
              <a:rPr lang="en-US" baseline="0" dirty="0" err="1"/>
              <a:t>Konzepte</a:t>
            </a:r>
            <a:r>
              <a:rPr lang="en-US" baseline="0" dirty="0"/>
              <a:t> und des </a:t>
            </a:r>
            <a:r>
              <a:rPr lang="en-US" baseline="0" dirty="0" err="1"/>
              <a:t>Fachwortschatzes</a:t>
            </a:r>
            <a:r>
              <a:rPr lang="en-US" baseline="0" dirty="0"/>
              <a:t> </a:t>
            </a:r>
            <a:r>
              <a:rPr lang="en-US" baseline="0" dirty="0" err="1"/>
              <a:t>brauchen</a:t>
            </a:r>
            <a:r>
              <a:rPr lang="en-US" baseline="0" dirty="0"/>
              <a:t>. </a:t>
            </a:r>
            <a:r>
              <a:rPr lang="en-US" baseline="0" dirty="0" err="1"/>
              <a:t>Insbesondere</a:t>
            </a:r>
            <a:r>
              <a:rPr lang="en-US" baseline="0" dirty="0"/>
              <a:t> </a:t>
            </a:r>
            <a:r>
              <a:rPr lang="en-US" baseline="0" dirty="0" err="1"/>
              <a:t>für</a:t>
            </a:r>
            <a:r>
              <a:rPr lang="en-US" baseline="0" dirty="0"/>
              <a:t> </a:t>
            </a:r>
            <a:r>
              <a:rPr lang="en-US" baseline="0" dirty="0" err="1"/>
              <a:t>diesen</a:t>
            </a:r>
            <a:r>
              <a:rPr lang="en-US" baseline="0" dirty="0"/>
              <a:t> </a:t>
            </a:r>
            <a:r>
              <a:rPr lang="en-US" baseline="0" dirty="0" err="1"/>
              <a:t>zweiten</a:t>
            </a:r>
            <a:r>
              <a:rPr lang="en-US" baseline="0" dirty="0"/>
              <a:t> </a:t>
            </a:r>
            <a:r>
              <a:rPr lang="en-US" baseline="0" dirty="0" err="1"/>
              <a:t>Aspekt</a:t>
            </a:r>
            <a:r>
              <a:rPr lang="en-US" baseline="0" dirty="0"/>
              <a:t> </a:t>
            </a:r>
            <a:r>
              <a:rPr lang="de-DE" baseline="0" noProof="0" dirty="0"/>
              <a:t>werden</a:t>
            </a:r>
            <a:r>
              <a:rPr lang="en-US" baseline="0" dirty="0"/>
              <a:t> </a:t>
            </a:r>
            <a:r>
              <a:rPr lang="de-DE" baseline="0" noProof="1"/>
              <a:t>die Fachlehrkräfte benötigt, da dies vom Deutschunterricht allein nicht geleistet werden kann. </a:t>
            </a:r>
            <a:endParaRPr lang="en-US" baseline="0" dirty="0"/>
          </a:p>
          <a:p>
            <a:pPr marL="228600" indent="-228600">
              <a:buNone/>
            </a:pPr>
            <a:r>
              <a:rPr lang="en-US" baseline="0" dirty="0"/>
              <a:t> </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15</a:t>
            </a:fld>
            <a:endParaRPr lang="en-US"/>
          </a:p>
        </p:txBody>
      </p:sp>
    </p:spTree>
    <p:extLst>
      <p:ext uri="{BB962C8B-B14F-4D97-AF65-F5344CB8AC3E}">
        <p14:creationId xmlns:p14="http://schemas.microsoft.com/office/powerpoint/2010/main" val="1970953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err="1">
                <a:solidFill>
                  <a:schemeClr val="tx1"/>
                </a:solidFill>
                <a:effectLst/>
                <a:latin typeface="+mn-lt"/>
                <a:ea typeface="+mn-ea"/>
                <a:cs typeface="+mn-cs"/>
              </a:rPr>
              <a:t>Hintergrund-Informationen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zu</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PISA: </a:t>
            </a:r>
          </a:p>
          <a:p>
            <a:pPr marL="171450" indent="-171450">
              <a:lnSpc>
                <a:spcPct val="150000"/>
              </a:lnSpc>
              <a:buFont typeface="Arial" panose="020B0604020202020204" pitchFamily="34" charset="0"/>
              <a:buChar char="•"/>
            </a:pPr>
            <a:r>
              <a:rPr lang="en-US" dirty="0"/>
              <a:t>PISA (</a:t>
            </a:r>
            <a:r>
              <a:rPr lang="en-US" b="1" dirty="0" err="1"/>
              <a:t>P</a:t>
            </a:r>
            <a:r>
              <a:rPr lang="en-US" dirty="0" err="1"/>
              <a:t>rogramme</a:t>
            </a:r>
            <a:r>
              <a:rPr lang="en-US" dirty="0"/>
              <a:t> for </a:t>
            </a:r>
            <a:r>
              <a:rPr lang="en-US" b="1" dirty="0"/>
              <a:t>I</a:t>
            </a:r>
            <a:r>
              <a:rPr lang="en-US" dirty="0"/>
              <a:t>nternational </a:t>
            </a:r>
            <a:r>
              <a:rPr lang="en-US" b="1" dirty="0"/>
              <a:t>S</a:t>
            </a:r>
            <a:r>
              <a:rPr lang="en-US" dirty="0"/>
              <a:t>tudent </a:t>
            </a:r>
            <a:r>
              <a:rPr lang="en-US" b="1" dirty="0"/>
              <a:t>A</a:t>
            </a:r>
            <a:r>
              <a:rPr lang="en-US" dirty="0"/>
              <a:t>ssessment) </a:t>
            </a:r>
            <a:r>
              <a:rPr lang="en-US" dirty="0" err="1"/>
              <a:t>ist</a:t>
            </a:r>
            <a:r>
              <a:rPr lang="en-US" dirty="0"/>
              <a:t> </a:t>
            </a:r>
            <a:r>
              <a:rPr lang="en-US" dirty="0" err="1"/>
              <a:t>eine</a:t>
            </a:r>
            <a:r>
              <a:rPr lang="en-US" dirty="0"/>
              <a:t> </a:t>
            </a:r>
            <a:r>
              <a:rPr lang="en-US" b="1" dirty="0" err="1"/>
              <a:t>internationale</a:t>
            </a:r>
            <a:r>
              <a:rPr lang="en-US" b="1" dirty="0"/>
              <a:t> </a:t>
            </a:r>
            <a:r>
              <a:rPr lang="en-US" b="1" dirty="0" err="1"/>
              <a:t>Vergleichsstudie</a:t>
            </a:r>
            <a:r>
              <a:rPr lang="en-US" b="1" dirty="0"/>
              <a:t> </a:t>
            </a:r>
            <a:r>
              <a:rPr lang="en-US" b="0" dirty="0"/>
              <a:t>der</a:t>
            </a:r>
            <a:r>
              <a:rPr lang="en-US" dirty="0"/>
              <a:t> OECD, die </a:t>
            </a:r>
            <a:r>
              <a:rPr lang="en-US" dirty="0" err="1"/>
              <a:t>im</a:t>
            </a:r>
            <a:r>
              <a:rPr lang="en-US" dirty="0"/>
              <a:t> </a:t>
            </a:r>
            <a:r>
              <a:rPr lang="en-US" dirty="0" err="1"/>
              <a:t>Abstand</a:t>
            </a:r>
            <a:r>
              <a:rPr lang="en-US" dirty="0"/>
              <a:t> von </a:t>
            </a:r>
            <a:r>
              <a:rPr lang="en-US" dirty="0" err="1"/>
              <a:t>drei</a:t>
            </a:r>
            <a:r>
              <a:rPr lang="en-US" dirty="0"/>
              <a:t> Jahren </a:t>
            </a:r>
            <a:r>
              <a:rPr lang="en-US" dirty="0" err="1"/>
              <a:t>erhoben</a:t>
            </a:r>
            <a:r>
              <a:rPr lang="en-US" dirty="0"/>
              <a:t> </a:t>
            </a:r>
            <a:r>
              <a:rPr lang="en-US" dirty="0" err="1"/>
              <a:t>wird</a:t>
            </a:r>
            <a:r>
              <a:rPr lang="en-US" dirty="0"/>
              <a:t>. (2000 – 2003 – 2006 – 2009 etc.) </a:t>
            </a:r>
          </a:p>
          <a:p>
            <a:pPr marL="171450" indent="-171450">
              <a:lnSpc>
                <a:spcPct val="150000"/>
              </a:lnSpc>
              <a:buFont typeface="Arial" panose="020B0604020202020204" pitchFamily="34" charset="0"/>
              <a:buChar char="•"/>
            </a:pPr>
            <a:r>
              <a:rPr lang="en-US" dirty="0"/>
              <a:t>Die OECD </a:t>
            </a:r>
            <a:r>
              <a:rPr lang="en-US" dirty="0" err="1"/>
              <a:t>mit</a:t>
            </a:r>
            <a:r>
              <a:rPr lang="en-US" dirty="0"/>
              <a:t> Sitz in Paris </a:t>
            </a:r>
            <a:r>
              <a:rPr lang="en-US" dirty="0" err="1"/>
              <a:t>ist</a:t>
            </a:r>
            <a:r>
              <a:rPr lang="en-US" dirty="0"/>
              <a:t> die “</a:t>
            </a:r>
            <a:r>
              <a:rPr lang="en-US" dirty="0" err="1"/>
              <a:t>Organisation</a:t>
            </a:r>
            <a:r>
              <a:rPr lang="en-US" dirty="0"/>
              <a:t> for </a:t>
            </a:r>
            <a:r>
              <a:rPr lang="en-US" b="1" dirty="0"/>
              <a:t>Economic</a:t>
            </a:r>
            <a:r>
              <a:rPr lang="en-US" dirty="0"/>
              <a:t> Cooperation and Development”, also </a:t>
            </a:r>
            <a:r>
              <a:rPr lang="en-US" dirty="0" err="1"/>
              <a:t>eine</a:t>
            </a:r>
            <a:r>
              <a:rPr lang="en-US" dirty="0"/>
              <a:t> </a:t>
            </a:r>
            <a:r>
              <a:rPr lang="en-US" dirty="0" err="1"/>
              <a:t>wirtschaftspolitische</a:t>
            </a:r>
            <a:r>
              <a:rPr lang="en-US" dirty="0"/>
              <a:t> </a:t>
            </a:r>
            <a:r>
              <a:rPr lang="en-US" dirty="0" err="1"/>
              <a:t>Organisation</a:t>
            </a:r>
            <a:r>
              <a:rPr lang="en-US" dirty="0"/>
              <a:t> der </a:t>
            </a:r>
            <a:r>
              <a:rPr lang="en-US" dirty="0" err="1"/>
              <a:t>führenden</a:t>
            </a:r>
            <a:r>
              <a:rPr lang="en-US" dirty="0"/>
              <a:t> </a:t>
            </a:r>
            <a:r>
              <a:rPr lang="en-US" dirty="0" err="1"/>
              <a:t>Industrienationen</a:t>
            </a:r>
            <a:r>
              <a:rPr lang="en-US" dirty="0"/>
              <a:t>. </a:t>
            </a:r>
          </a:p>
          <a:p>
            <a:pPr marL="171450" indent="-171450">
              <a:lnSpc>
                <a:spcPct val="150000"/>
              </a:lnSpc>
              <a:buFont typeface="Arial" panose="020B0604020202020204" pitchFamily="34" charset="0"/>
              <a:buChar char="•"/>
            </a:pPr>
            <a:r>
              <a:rPr lang="en-US" dirty="0"/>
              <a:t>PISA </a:t>
            </a:r>
            <a:r>
              <a:rPr lang="en-US" dirty="0" err="1"/>
              <a:t>misst</a:t>
            </a:r>
            <a:r>
              <a:rPr lang="en-US" dirty="0"/>
              <a:t> und </a:t>
            </a:r>
            <a:r>
              <a:rPr lang="en-US" dirty="0" err="1"/>
              <a:t>vergleicht</a:t>
            </a:r>
            <a:r>
              <a:rPr lang="en-US" dirty="0"/>
              <a:t> die </a:t>
            </a:r>
            <a:r>
              <a:rPr lang="en-US" dirty="0" err="1"/>
              <a:t>Wirksamkeit</a:t>
            </a:r>
            <a:r>
              <a:rPr lang="en-US" dirty="0"/>
              <a:t> </a:t>
            </a:r>
            <a:r>
              <a:rPr lang="en-US" dirty="0" err="1"/>
              <a:t>nationaler</a:t>
            </a:r>
            <a:r>
              <a:rPr lang="en-US" dirty="0"/>
              <a:t> </a:t>
            </a:r>
            <a:r>
              <a:rPr lang="en-US" dirty="0" err="1"/>
              <a:t>Bildungssysteme</a:t>
            </a:r>
            <a:r>
              <a:rPr lang="en-US" dirty="0"/>
              <a:t>, um </a:t>
            </a:r>
            <a:r>
              <a:rPr lang="en-US" dirty="0" err="1"/>
              <a:t>Rückmeldungen</a:t>
            </a:r>
            <a:r>
              <a:rPr lang="en-US" dirty="0"/>
              <a:t> an die </a:t>
            </a:r>
            <a:r>
              <a:rPr lang="en-US" dirty="0" err="1"/>
              <a:t>Bildungspolitik</a:t>
            </a:r>
            <a:r>
              <a:rPr lang="en-US" dirty="0"/>
              <a:t> der </a:t>
            </a:r>
            <a:r>
              <a:rPr lang="en-US" dirty="0" err="1"/>
              <a:t>Teilnehmerstaaten</a:t>
            </a:r>
            <a:r>
              <a:rPr lang="en-US" dirty="0"/>
              <a:t> </a:t>
            </a:r>
            <a:r>
              <a:rPr lang="en-US" dirty="0" err="1"/>
              <a:t>zu</a:t>
            </a:r>
            <a:r>
              <a:rPr lang="en-US" dirty="0"/>
              <a:t> </a:t>
            </a:r>
            <a:r>
              <a:rPr lang="en-US" dirty="0" err="1"/>
              <a:t>geben</a:t>
            </a:r>
            <a:r>
              <a:rPr lang="en-US" dirty="0"/>
              <a:t>, </a:t>
            </a:r>
            <a:r>
              <a:rPr lang="en-US" dirty="0" err="1"/>
              <a:t>wie</a:t>
            </a:r>
            <a:r>
              <a:rPr lang="en-US" dirty="0"/>
              <a:t> gut (</a:t>
            </a:r>
            <a:r>
              <a:rPr lang="en-US" dirty="0" err="1"/>
              <a:t>oder</a:t>
            </a:r>
            <a:r>
              <a:rPr lang="en-US" dirty="0"/>
              <a:t> </a:t>
            </a:r>
            <a:r>
              <a:rPr lang="en-US" dirty="0" err="1"/>
              <a:t>schlecht</a:t>
            </a:r>
            <a:r>
              <a:rPr lang="en-US" dirty="0"/>
              <a:t>) das </a:t>
            </a:r>
            <a:r>
              <a:rPr lang="en-US" dirty="0" err="1"/>
              <a:t>jeweilige</a:t>
            </a:r>
            <a:r>
              <a:rPr lang="en-US" dirty="0"/>
              <a:t> </a:t>
            </a:r>
            <a:r>
              <a:rPr lang="en-US" dirty="0" err="1"/>
              <a:t>Bildungssystem</a:t>
            </a:r>
            <a:r>
              <a:rPr lang="en-US" dirty="0"/>
              <a:t> die </a:t>
            </a:r>
            <a:r>
              <a:rPr lang="en-US" dirty="0" err="1"/>
              <a:t>SuS</a:t>
            </a:r>
            <a:r>
              <a:rPr lang="en-US" dirty="0"/>
              <a:t> auf die </a:t>
            </a:r>
            <a:r>
              <a:rPr lang="en-US" dirty="0" err="1"/>
              <a:t>Anforderungen</a:t>
            </a:r>
            <a:r>
              <a:rPr lang="en-US" dirty="0"/>
              <a:t> </a:t>
            </a:r>
            <a:r>
              <a:rPr lang="en-US" dirty="0" err="1"/>
              <a:t>globalisierter</a:t>
            </a:r>
            <a:r>
              <a:rPr lang="en-US" dirty="0"/>
              <a:t> </a:t>
            </a:r>
            <a:r>
              <a:rPr lang="en-US" dirty="0" err="1"/>
              <a:t>Wissensgesellschaften</a:t>
            </a:r>
            <a:r>
              <a:rPr lang="en-US" dirty="0"/>
              <a:t> und </a:t>
            </a:r>
            <a:r>
              <a:rPr lang="en-US" dirty="0" err="1"/>
              <a:t>lebenslangen</a:t>
            </a:r>
            <a:r>
              <a:rPr lang="en-US" dirty="0"/>
              <a:t> </a:t>
            </a:r>
            <a:r>
              <a:rPr lang="en-US" dirty="0" err="1"/>
              <a:t>Lernens</a:t>
            </a:r>
            <a:r>
              <a:rPr lang="en-US" dirty="0"/>
              <a:t> </a:t>
            </a:r>
            <a:r>
              <a:rPr lang="en-US" dirty="0" err="1"/>
              <a:t>vorbereitet</a:t>
            </a:r>
            <a:r>
              <a:rPr lang="en-US" dirty="0"/>
              <a:t>. </a:t>
            </a:r>
          </a:p>
          <a:p>
            <a:pPr marL="171450" indent="-171450">
              <a:lnSpc>
                <a:spcPct val="150000"/>
              </a:lnSpc>
              <a:buFont typeface="Arial" panose="020B0604020202020204" pitchFamily="34" charset="0"/>
              <a:buChar char="•"/>
            </a:pPr>
            <a:r>
              <a:rPr lang="en-US" dirty="0"/>
              <a:t>Die </a:t>
            </a:r>
            <a:r>
              <a:rPr lang="en-US" dirty="0" err="1"/>
              <a:t>Zielgruppe</a:t>
            </a:r>
            <a:r>
              <a:rPr lang="en-US" dirty="0"/>
              <a:t> der </a:t>
            </a:r>
            <a:r>
              <a:rPr lang="en-US" dirty="0" err="1"/>
              <a:t>Fünfzehnjährigen</a:t>
            </a:r>
            <a:r>
              <a:rPr lang="en-US" dirty="0"/>
              <a:t> </a:t>
            </a:r>
            <a:r>
              <a:rPr lang="en-US" dirty="0" err="1"/>
              <a:t>wurde</a:t>
            </a:r>
            <a:r>
              <a:rPr lang="en-US" dirty="0"/>
              <a:t> </a:t>
            </a:r>
            <a:r>
              <a:rPr lang="en-US" dirty="0" err="1"/>
              <a:t>gewählt</a:t>
            </a:r>
            <a:r>
              <a:rPr lang="en-US" dirty="0"/>
              <a:t>, </a:t>
            </a:r>
            <a:r>
              <a:rPr lang="en-US" dirty="0" err="1"/>
              <a:t>weil</a:t>
            </a:r>
            <a:r>
              <a:rPr lang="en-US" dirty="0"/>
              <a:t> </a:t>
            </a:r>
            <a:r>
              <a:rPr lang="en-US" dirty="0" err="1"/>
              <a:t>im</a:t>
            </a:r>
            <a:r>
              <a:rPr lang="en-US" dirty="0"/>
              <a:t> </a:t>
            </a:r>
            <a:r>
              <a:rPr lang="en-US" dirty="0" err="1"/>
              <a:t>internationalen</a:t>
            </a:r>
            <a:r>
              <a:rPr lang="en-US" dirty="0"/>
              <a:t> </a:t>
            </a:r>
            <a:r>
              <a:rPr lang="en-US" dirty="0" err="1"/>
              <a:t>Durchschnitt</a:t>
            </a:r>
            <a:r>
              <a:rPr lang="en-US" dirty="0"/>
              <a:t> </a:t>
            </a:r>
            <a:r>
              <a:rPr lang="en-US" dirty="0" err="1"/>
              <a:t>mit</a:t>
            </a:r>
            <a:r>
              <a:rPr lang="en-US" dirty="0"/>
              <a:t> 15 Jahren die </a:t>
            </a:r>
            <a:r>
              <a:rPr lang="en-US" dirty="0" err="1"/>
              <a:t>Schulpflicht</a:t>
            </a:r>
            <a:r>
              <a:rPr lang="en-US" dirty="0"/>
              <a:t> </a:t>
            </a:r>
            <a:r>
              <a:rPr lang="en-US" dirty="0" err="1"/>
              <a:t>endet</a:t>
            </a:r>
            <a:r>
              <a:rPr lang="en-US" dirty="0"/>
              <a:t>, </a:t>
            </a:r>
            <a:r>
              <a:rPr lang="en-US" dirty="0" err="1"/>
              <a:t>d.h.</a:t>
            </a:r>
            <a:r>
              <a:rPr lang="en-US" dirty="0"/>
              <a:t> es </a:t>
            </a:r>
            <a:r>
              <a:rPr lang="de-DE" noProof="0" dirty="0"/>
              <a:t>werden</a:t>
            </a:r>
            <a:r>
              <a:rPr lang="en-US" dirty="0"/>
              <a:t> die </a:t>
            </a:r>
            <a:r>
              <a:rPr lang="en-US" dirty="0" err="1"/>
              <a:t>Schulabgänger</a:t>
            </a:r>
            <a:r>
              <a:rPr lang="en-US" dirty="0"/>
              <a:t> </a:t>
            </a:r>
            <a:r>
              <a:rPr lang="en-US" dirty="0" err="1"/>
              <a:t>getestet</a:t>
            </a:r>
            <a:r>
              <a:rPr lang="en-US" dirty="0"/>
              <a:t>. </a:t>
            </a:r>
            <a:r>
              <a:rPr lang="en-US" dirty="0" err="1"/>
              <a:t>Dabei</a:t>
            </a:r>
            <a:r>
              <a:rPr lang="en-US" dirty="0"/>
              <a:t> </a:t>
            </a:r>
            <a:r>
              <a:rPr lang="en-US" dirty="0" err="1"/>
              <a:t>ist</a:t>
            </a:r>
            <a:r>
              <a:rPr lang="en-US" dirty="0"/>
              <a:t> die </a:t>
            </a:r>
            <a:r>
              <a:rPr lang="en-US" dirty="0" err="1"/>
              <a:t>Frage</a:t>
            </a:r>
            <a:r>
              <a:rPr lang="en-US" dirty="0"/>
              <a:t>, </a:t>
            </a:r>
            <a:r>
              <a:rPr lang="en-US" dirty="0" err="1"/>
              <a:t>wie</a:t>
            </a:r>
            <a:r>
              <a:rPr lang="en-US" dirty="0"/>
              <a:t> gut die Schule </a:t>
            </a:r>
            <a:r>
              <a:rPr lang="en-US" dirty="0" err="1"/>
              <a:t>diese</a:t>
            </a:r>
            <a:r>
              <a:rPr lang="en-US" dirty="0"/>
              <a:t> auf ‘das Leben’ </a:t>
            </a:r>
            <a:r>
              <a:rPr lang="en-US" dirty="0" err="1"/>
              <a:t>nach</a:t>
            </a:r>
            <a:r>
              <a:rPr lang="en-US" dirty="0"/>
              <a:t> der Schule </a:t>
            </a:r>
            <a:r>
              <a:rPr lang="en-US" dirty="0" err="1"/>
              <a:t>vorbereitet</a:t>
            </a:r>
            <a:r>
              <a:rPr lang="en-US" dirty="0"/>
              <a:t> hat.</a:t>
            </a:r>
          </a:p>
          <a:p>
            <a:pPr marL="171450" indent="-171450">
              <a:lnSpc>
                <a:spcPct val="150000"/>
              </a:lnSpc>
              <a:buFont typeface="Arial" panose="020B0604020202020204" pitchFamily="34" charset="0"/>
              <a:buChar char="•"/>
            </a:pPr>
            <a:endParaRPr lang="en-US"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16</a:t>
            </a:fld>
            <a:endParaRPr lang="en-US" dirty="0"/>
          </a:p>
        </p:txBody>
      </p:sp>
    </p:spTree>
    <p:extLst>
      <p:ext uri="{BB962C8B-B14F-4D97-AF65-F5344CB8AC3E}">
        <p14:creationId xmlns:p14="http://schemas.microsoft.com/office/powerpoint/2010/main" val="189514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a:p>
            <a:r>
              <a:rPr lang="en-US" dirty="0"/>
              <a:t>PISA </a:t>
            </a:r>
            <a:r>
              <a:rPr lang="en-US" dirty="0" err="1"/>
              <a:t>misst</a:t>
            </a:r>
            <a:r>
              <a:rPr lang="en-US" dirty="0"/>
              <a:t>:</a:t>
            </a:r>
            <a:endParaRPr lang="de-DE" dirty="0"/>
          </a:p>
          <a:p>
            <a:pPr marL="228600" indent="-228600">
              <a:buAutoNum type="alphaLcParenR"/>
            </a:pPr>
            <a:r>
              <a:rPr lang="en-US" dirty="0"/>
              <a:t>die </a:t>
            </a:r>
            <a:r>
              <a:rPr lang="en-US" dirty="0" err="1"/>
              <a:t>Leistungen</a:t>
            </a:r>
            <a:r>
              <a:rPr lang="en-US" dirty="0"/>
              <a:t> von 15-jährigen </a:t>
            </a:r>
            <a:r>
              <a:rPr lang="en-US" dirty="0" err="1"/>
              <a:t>Schüler</a:t>
            </a:r>
            <a:r>
              <a:rPr lang="en-US" dirty="0"/>
              <a:t>/-</a:t>
            </a:r>
            <a:r>
              <a:rPr lang="en-US" dirty="0" err="1"/>
              <a:t>innen</a:t>
            </a:r>
            <a:r>
              <a:rPr lang="en-US" dirty="0"/>
              <a:t> in den </a:t>
            </a:r>
            <a:r>
              <a:rPr lang="en-US" dirty="0" err="1"/>
              <a:t>Basiskompetenzen</a:t>
            </a:r>
            <a:r>
              <a:rPr lang="en-US" baseline="0" dirty="0"/>
              <a:t> </a:t>
            </a:r>
            <a:r>
              <a:rPr lang="en-US" baseline="0" dirty="0" err="1"/>
              <a:t>Lesekompetenz</a:t>
            </a:r>
            <a:r>
              <a:rPr lang="en-US" baseline="0" dirty="0"/>
              <a:t>, </a:t>
            </a:r>
            <a:r>
              <a:rPr lang="en-US" baseline="0" dirty="0" err="1"/>
              <a:t>mathematische</a:t>
            </a:r>
            <a:r>
              <a:rPr lang="en-US" baseline="0" dirty="0"/>
              <a:t> </a:t>
            </a:r>
            <a:r>
              <a:rPr lang="en-US" baseline="0" dirty="0" err="1"/>
              <a:t>Grundbildung</a:t>
            </a:r>
            <a:r>
              <a:rPr lang="en-US" baseline="0" dirty="0"/>
              <a:t> und </a:t>
            </a:r>
            <a:r>
              <a:rPr lang="en-US" baseline="0" dirty="0" err="1"/>
              <a:t>naturwissenschaftliche</a:t>
            </a:r>
            <a:r>
              <a:rPr lang="en-US" baseline="0" dirty="0"/>
              <a:t> </a:t>
            </a:r>
            <a:r>
              <a:rPr lang="en-US" baseline="0" dirty="0" err="1"/>
              <a:t>Grundbildung</a:t>
            </a:r>
            <a:r>
              <a:rPr lang="en-US" baseline="0" dirty="0"/>
              <a:t> und</a:t>
            </a:r>
          </a:p>
          <a:p>
            <a:r>
              <a:rPr lang="en-US" dirty="0"/>
              <a:t>b) </a:t>
            </a:r>
            <a:r>
              <a:rPr lang="en-US" dirty="0" err="1"/>
              <a:t>weitere</a:t>
            </a:r>
            <a:r>
              <a:rPr lang="en-US" dirty="0"/>
              <a:t> </a:t>
            </a:r>
            <a:r>
              <a:rPr lang="en-US" dirty="0" err="1"/>
              <a:t>disziplinübergreifende</a:t>
            </a:r>
            <a:r>
              <a:rPr lang="en-US" dirty="0"/>
              <a:t> </a:t>
            </a:r>
            <a:r>
              <a:rPr lang="en-US" dirty="0" err="1"/>
              <a:t>Fertigkeiten</a:t>
            </a:r>
            <a:r>
              <a:rPr lang="en-US" dirty="0"/>
              <a:t> </a:t>
            </a:r>
            <a:r>
              <a:rPr lang="en-US" dirty="0" err="1"/>
              <a:t>wie</a:t>
            </a:r>
            <a:r>
              <a:rPr lang="en-US" dirty="0"/>
              <a:t> </a:t>
            </a:r>
            <a:r>
              <a:rPr lang="en-US" dirty="0" err="1"/>
              <a:t>Einstellungen</a:t>
            </a:r>
            <a:r>
              <a:rPr lang="en-US" baseline="0" dirty="0"/>
              <a:t> </a:t>
            </a:r>
            <a:r>
              <a:rPr lang="en-US" baseline="0" dirty="0" err="1"/>
              <a:t>zum</a:t>
            </a:r>
            <a:r>
              <a:rPr lang="en-US" baseline="0" dirty="0"/>
              <a:t> </a:t>
            </a:r>
            <a:r>
              <a:rPr lang="en-US" baseline="0" dirty="0" err="1"/>
              <a:t>Lernen</a:t>
            </a:r>
            <a:r>
              <a:rPr lang="en-US" baseline="0" dirty="0"/>
              <a:t>, das </a:t>
            </a:r>
            <a:r>
              <a:rPr lang="en-US" baseline="0" dirty="0" err="1"/>
              <a:t>Selbstkonzept</a:t>
            </a:r>
            <a:r>
              <a:rPr lang="en-US" baseline="0" dirty="0"/>
              <a:t> </a:t>
            </a:r>
            <a:r>
              <a:rPr lang="en-US" baseline="0" dirty="0" err="1"/>
              <a:t>oder</a:t>
            </a:r>
            <a:r>
              <a:rPr lang="en-US" baseline="0" dirty="0"/>
              <a:t> </a:t>
            </a:r>
            <a:r>
              <a:rPr lang="en-US" baseline="0" dirty="0" err="1"/>
              <a:t>Lernstrategien</a:t>
            </a:r>
            <a:r>
              <a:rPr lang="en-US" baseline="0" dirty="0"/>
              <a:t>. Wie </a:t>
            </a:r>
            <a:r>
              <a:rPr lang="en-US" baseline="0" dirty="0" err="1"/>
              <a:t>auch</a:t>
            </a:r>
            <a:r>
              <a:rPr lang="en-US" baseline="0" dirty="0"/>
              <a:t> </a:t>
            </a:r>
            <a:r>
              <a:rPr lang="en-US" baseline="0" dirty="0" err="1"/>
              <a:t>bei</a:t>
            </a:r>
            <a:r>
              <a:rPr lang="en-US" baseline="0" dirty="0"/>
              <a:t> den </a:t>
            </a:r>
            <a:r>
              <a:rPr lang="en-US" baseline="0" dirty="0" err="1"/>
              <a:t>Basiskompetenzen</a:t>
            </a:r>
            <a:r>
              <a:rPr lang="en-US" baseline="0" dirty="0"/>
              <a:t> alle </a:t>
            </a:r>
            <a:r>
              <a:rPr lang="en-US" baseline="0" dirty="0" err="1"/>
              <a:t>drei</a:t>
            </a:r>
            <a:r>
              <a:rPr lang="en-US" baseline="0" dirty="0"/>
              <a:t> Jahre der </a:t>
            </a:r>
            <a:r>
              <a:rPr lang="en-US" baseline="0" dirty="0" err="1"/>
              <a:t>Schwerpunkt</a:t>
            </a:r>
            <a:r>
              <a:rPr lang="en-US" baseline="0" dirty="0"/>
              <a:t> </a:t>
            </a:r>
            <a:r>
              <a:rPr lang="en-US" baseline="0" dirty="0" err="1"/>
              <a:t>gewechselt</a:t>
            </a:r>
            <a:r>
              <a:rPr lang="en-US" baseline="0" dirty="0"/>
              <a:t> </a:t>
            </a:r>
            <a:r>
              <a:rPr lang="en-US" baseline="0" dirty="0" err="1"/>
              <a:t>wird</a:t>
            </a:r>
            <a:r>
              <a:rPr lang="en-US" baseline="0" dirty="0"/>
              <a:t>, so </a:t>
            </a:r>
            <a:r>
              <a:rPr lang="en-US" baseline="0" dirty="0" err="1"/>
              <a:t>werden</a:t>
            </a:r>
            <a:r>
              <a:rPr lang="en-US" baseline="0" dirty="0"/>
              <a:t> </a:t>
            </a:r>
            <a:r>
              <a:rPr lang="en-US" baseline="0" dirty="0" err="1"/>
              <a:t>auch</a:t>
            </a:r>
            <a:r>
              <a:rPr lang="en-US" baseline="0" dirty="0"/>
              <a:t> in </a:t>
            </a:r>
            <a:r>
              <a:rPr lang="en-US" baseline="0" dirty="0" err="1"/>
              <a:t>jeder</a:t>
            </a:r>
            <a:r>
              <a:rPr lang="en-US" baseline="0" dirty="0"/>
              <a:t> PISA-</a:t>
            </a:r>
            <a:r>
              <a:rPr lang="en-US" baseline="0" dirty="0" err="1"/>
              <a:t>Studie</a:t>
            </a:r>
            <a:r>
              <a:rPr lang="en-US" baseline="0" dirty="0"/>
              <a:t> </a:t>
            </a:r>
            <a:r>
              <a:rPr lang="en-US" baseline="0" dirty="0" err="1"/>
              <a:t>andere</a:t>
            </a:r>
            <a:r>
              <a:rPr lang="en-US" baseline="0" dirty="0"/>
              <a:t> </a:t>
            </a:r>
            <a:r>
              <a:rPr lang="en-US" baseline="0" dirty="0" err="1"/>
              <a:t>übergreifende</a:t>
            </a:r>
            <a:r>
              <a:rPr lang="en-US" baseline="0" dirty="0"/>
              <a:t> </a:t>
            </a:r>
            <a:r>
              <a:rPr lang="en-US" baseline="0" dirty="0" err="1"/>
              <a:t>Kompetenzen</a:t>
            </a:r>
            <a:r>
              <a:rPr lang="en-US" baseline="0" dirty="0"/>
              <a:t> </a:t>
            </a:r>
            <a:r>
              <a:rPr lang="en-US" baseline="0" dirty="0" err="1"/>
              <a:t>erhoben</a:t>
            </a:r>
            <a:r>
              <a:rPr lang="en-US" baseline="0" dirty="0"/>
              <a:t>. </a:t>
            </a:r>
            <a:r>
              <a:rPr lang="en-US" baseline="0" dirty="0" err="1"/>
              <a:t>Lesekompetenz</a:t>
            </a:r>
            <a:r>
              <a:rPr lang="en-US" baseline="0" dirty="0"/>
              <a:t> </a:t>
            </a:r>
            <a:r>
              <a:rPr lang="en-US" baseline="0" dirty="0" err="1"/>
              <a:t>wurde</a:t>
            </a:r>
            <a:r>
              <a:rPr lang="en-US" baseline="0" dirty="0"/>
              <a:t> </a:t>
            </a:r>
            <a:r>
              <a:rPr lang="en-US" baseline="0" dirty="0" err="1"/>
              <a:t>im</a:t>
            </a:r>
            <a:r>
              <a:rPr lang="en-US" baseline="0" dirty="0"/>
              <a:t> </a:t>
            </a:r>
            <a:r>
              <a:rPr lang="en-US" baseline="0" dirty="0" err="1"/>
              <a:t>Schwerpunkt</a:t>
            </a:r>
            <a:r>
              <a:rPr lang="en-US" baseline="0" dirty="0"/>
              <a:t> 2000, 2009 und 2018 </a:t>
            </a:r>
            <a:r>
              <a:rPr lang="en-US" baseline="0" dirty="0" err="1"/>
              <a:t>erhoben</a:t>
            </a:r>
            <a:r>
              <a:rPr lang="en-US" baseline="0" dirty="0"/>
              <a:t>.</a:t>
            </a:r>
          </a:p>
          <a:p>
            <a:endParaRPr lang="de-DE" dirty="0"/>
          </a:p>
          <a:p>
            <a:r>
              <a:rPr lang="en-US" dirty="0"/>
              <a:t>PISA </a:t>
            </a:r>
            <a:r>
              <a:rPr lang="en-US" dirty="0" err="1"/>
              <a:t>konzentriert</a:t>
            </a:r>
            <a:r>
              <a:rPr lang="en-US" dirty="0"/>
              <a:t> </a:t>
            </a:r>
            <a:r>
              <a:rPr lang="en-US" dirty="0" err="1"/>
              <a:t>sich</a:t>
            </a:r>
            <a:r>
              <a:rPr lang="en-US" dirty="0"/>
              <a:t> auf die </a:t>
            </a:r>
            <a:r>
              <a:rPr lang="en-US" dirty="0" err="1"/>
              <a:t>Frage</a:t>
            </a:r>
            <a:r>
              <a:rPr lang="en-US" dirty="0"/>
              <a:t>, </a:t>
            </a:r>
            <a:r>
              <a:rPr lang="en-US" dirty="0" err="1"/>
              <a:t>wie</a:t>
            </a:r>
            <a:r>
              <a:rPr lang="en-US" dirty="0"/>
              <a:t> </a:t>
            </a:r>
            <a:r>
              <a:rPr lang="en-US" dirty="0" err="1"/>
              <a:t>Schülerinnen</a:t>
            </a:r>
            <a:r>
              <a:rPr lang="en-US" dirty="0"/>
              <a:t> und </a:t>
            </a:r>
            <a:r>
              <a:rPr lang="en-US" dirty="0" err="1"/>
              <a:t>Schüler</a:t>
            </a:r>
            <a:r>
              <a:rPr lang="en-US" dirty="0"/>
              <a:t> Wissen auf</a:t>
            </a:r>
            <a:r>
              <a:rPr lang="en-US" baseline="0" dirty="0"/>
              <a:t> </a:t>
            </a:r>
            <a:r>
              <a:rPr lang="en-US" baseline="0" dirty="0" err="1"/>
              <a:t>neue</a:t>
            </a:r>
            <a:r>
              <a:rPr lang="en-US" baseline="0" dirty="0"/>
              <a:t> </a:t>
            </a:r>
            <a:r>
              <a:rPr lang="en-US" baseline="0" dirty="0" err="1"/>
              <a:t>Situationen</a:t>
            </a:r>
            <a:r>
              <a:rPr lang="en-US" baseline="0" dirty="0"/>
              <a:t> </a:t>
            </a:r>
            <a:r>
              <a:rPr lang="en-US" baseline="0" dirty="0" err="1"/>
              <a:t>anwenden</a:t>
            </a:r>
            <a:r>
              <a:rPr lang="en-US" baseline="0" dirty="0"/>
              <a:t>; es </a:t>
            </a:r>
            <a:r>
              <a:rPr lang="en-US" baseline="0" dirty="0" err="1"/>
              <a:t>geht</a:t>
            </a:r>
            <a:r>
              <a:rPr lang="en-US" baseline="0" dirty="0"/>
              <a:t> also </a:t>
            </a:r>
            <a:r>
              <a:rPr lang="en-US" baseline="0" dirty="0" err="1"/>
              <a:t>nicht</a:t>
            </a:r>
            <a:r>
              <a:rPr lang="en-US" baseline="0" dirty="0"/>
              <a:t> um die </a:t>
            </a:r>
            <a:r>
              <a:rPr lang="en-US" baseline="0" dirty="0" err="1"/>
              <a:t>Beherrschung</a:t>
            </a:r>
            <a:r>
              <a:rPr lang="en-US" baseline="0" dirty="0"/>
              <a:t> des </a:t>
            </a:r>
            <a:r>
              <a:rPr lang="en-US" baseline="0" dirty="0" err="1"/>
              <a:t>jeweils</a:t>
            </a:r>
            <a:r>
              <a:rPr lang="en-US" baseline="0" dirty="0"/>
              <a:t> </a:t>
            </a:r>
            <a:r>
              <a:rPr lang="en-US" baseline="0" dirty="0" err="1"/>
              <a:t>nationalen</a:t>
            </a:r>
            <a:r>
              <a:rPr lang="en-US" baseline="0" dirty="0"/>
              <a:t> Curriculums.</a:t>
            </a:r>
            <a:endParaRPr lang="de-DE" dirty="0"/>
          </a:p>
          <a:p>
            <a:r>
              <a:rPr lang="en-US" dirty="0"/>
              <a:t>PISA </a:t>
            </a:r>
            <a:r>
              <a:rPr lang="en-US" dirty="0" err="1"/>
              <a:t>führt</a:t>
            </a:r>
            <a:r>
              <a:rPr lang="en-US" dirty="0"/>
              <a:t> Tests auf </a:t>
            </a:r>
            <a:r>
              <a:rPr lang="en-US" dirty="0" err="1"/>
              <a:t>grundlegendem</a:t>
            </a:r>
            <a:r>
              <a:rPr lang="en-US" dirty="0"/>
              <a:t> </a:t>
            </a:r>
            <a:r>
              <a:rPr lang="en-US" dirty="0" err="1"/>
              <a:t>Niveau</a:t>
            </a:r>
            <a:r>
              <a:rPr lang="en-US" dirty="0"/>
              <a:t> </a:t>
            </a:r>
            <a:r>
              <a:rPr lang="en-US" dirty="0" err="1"/>
              <a:t>durch</a:t>
            </a:r>
            <a:r>
              <a:rPr lang="en-US" dirty="0"/>
              <a:t> und </a:t>
            </a:r>
            <a:r>
              <a:rPr lang="en-US" dirty="0" err="1"/>
              <a:t>sammelt</a:t>
            </a:r>
            <a:r>
              <a:rPr lang="en-US" dirty="0"/>
              <a:t> </a:t>
            </a:r>
            <a:r>
              <a:rPr lang="en-US" dirty="0" err="1"/>
              <a:t>Daten</a:t>
            </a:r>
            <a:r>
              <a:rPr lang="en-US" dirty="0"/>
              <a:t> (</a:t>
            </a:r>
            <a:r>
              <a:rPr lang="en-US" dirty="0" err="1"/>
              <a:t>Schulen</a:t>
            </a:r>
            <a:r>
              <a:rPr lang="en-US" dirty="0"/>
              <a:t>, </a:t>
            </a:r>
            <a:r>
              <a:rPr lang="en-US" dirty="0" err="1"/>
              <a:t>Eltern</a:t>
            </a:r>
            <a:r>
              <a:rPr lang="en-US" dirty="0"/>
              <a:t>, </a:t>
            </a:r>
            <a:r>
              <a:rPr lang="en-US" dirty="0" err="1"/>
              <a:t>Schüler</a:t>
            </a:r>
            <a:r>
              <a:rPr lang="en-US" dirty="0"/>
              <a:t>/-</a:t>
            </a:r>
            <a:r>
              <a:rPr lang="en-US" dirty="0" err="1"/>
              <a:t>innen</a:t>
            </a:r>
            <a:r>
              <a:rPr lang="en-US" dirty="0"/>
              <a:t>).</a:t>
            </a: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PISA </a:t>
            </a:r>
            <a:r>
              <a:rPr lang="en-US" dirty="0" err="1"/>
              <a:t>beurteilt</a:t>
            </a:r>
            <a:r>
              <a:rPr lang="en-US" dirty="0"/>
              <a:t> </a:t>
            </a:r>
            <a:r>
              <a:rPr lang="en-US" dirty="0" err="1"/>
              <a:t>repräsentative</a:t>
            </a:r>
            <a:r>
              <a:rPr lang="en-US" dirty="0"/>
              <a:t> </a:t>
            </a:r>
            <a:r>
              <a:rPr lang="en-US" dirty="0" err="1"/>
              <a:t>Daten</a:t>
            </a:r>
            <a:r>
              <a:rPr lang="en-US" dirty="0"/>
              <a:t> </a:t>
            </a:r>
            <a:r>
              <a:rPr lang="en-US" dirty="0" err="1"/>
              <a:t>aus</a:t>
            </a:r>
            <a:r>
              <a:rPr lang="en-US" dirty="0"/>
              <a:t> </a:t>
            </a:r>
            <a:r>
              <a:rPr lang="en-US" dirty="0" err="1"/>
              <a:t>allen</a:t>
            </a:r>
            <a:r>
              <a:rPr lang="en-US" dirty="0"/>
              <a:t> </a:t>
            </a:r>
            <a:r>
              <a:rPr lang="en-US" dirty="0" err="1"/>
              <a:t>teilnehmenden</a:t>
            </a:r>
            <a:r>
              <a:rPr lang="en-US" dirty="0"/>
              <a:t> </a:t>
            </a:r>
            <a:r>
              <a:rPr lang="en-US" dirty="0" err="1"/>
              <a:t>Ländern</a:t>
            </a:r>
            <a:r>
              <a:rPr lang="en-US" dirty="0"/>
              <a:t> (4.500 bis 10.000 </a:t>
            </a:r>
            <a:r>
              <a:rPr lang="en-US" dirty="0" err="1"/>
              <a:t>Lernende</a:t>
            </a:r>
            <a:r>
              <a:rPr lang="en-US" dirty="0"/>
              <a:t> pro Land). </a:t>
            </a:r>
            <a:r>
              <a:rPr lang="en-US" dirty="0" err="1"/>
              <a:t>Im</a:t>
            </a:r>
            <a:r>
              <a:rPr lang="en-US" dirty="0"/>
              <a:t> </a:t>
            </a:r>
            <a:r>
              <a:rPr lang="en-US" dirty="0" err="1"/>
              <a:t>Jahr</a:t>
            </a:r>
            <a:r>
              <a:rPr lang="en-US" dirty="0"/>
              <a:t> 2009 </a:t>
            </a:r>
            <a:r>
              <a:rPr lang="en-US" dirty="0" err="1"/>
              <a:t>wurden</a:t>
            </a:r>
            <a:r>
              <a:rPr lang="en-US" baseline="0" dirty="0"/>
              <a:t> 65 Länder und </a:t>
            </a:r>
            <a:r>
              <a:rPr lang="en-US" baseline="0" dirty="0" err="1"/>
              <a:t>Regionen</a:t>
            </a:r>
            <a:r>
              <a:rPr lang="en-US" baseline="0" dirty="0"/>
              <a:t> der </a:t>
            </a:r>
            <a:r>
              <a:rPr lang="en-US" baseline="0" dirty="0" err="1"/>
              <a:t>Erde</a:t>
            </a:r>
            <a:r>
              <a:rPr lang="en-US" baseline="0" dirty="0"/>
              <a:t> </a:t>
            </a:r>
            <a:r>
              <a:rPr lang="en-US" baseline="0" dirty="0" err="1"/>
              <a:t>untersucht</a:t>
            </a:r>
            <a:r>
              <a:rPr lang="en-US" baseline="0" dirty="0"/>
              <a:t>, die </a:t>
            </a:r>
            <a:r>
              <a:rPr lang="en-US" baseline="0" dirty="0" err="1"/>
              <a:t>zusammen</a:t>
            </a:r>
            <a:r>
              <a:rPr lang="en-US" baseline="0" dirty="0"/>
              <a:t> ca. 90% der Welt-</a:t>
            </a:r>
            <a:r>
              <a:rPr lang="en-US" baseline="0" dirty="0" err="1"/>
              <a:t>Wirtschaftsleistung</a:t>
            </a:r>
            <a:r>
              <a:rPr lang="en-US" baseline="0" dirty="0"/>
              <a:t> </a:t>
            </a:r>
            <a:r>
              <a:rPr lang="en-US" baseline="0" dirty="0" err="1"/>
              <a:t>repräsentieren</a:t>
            </a:r>
            <a:r>
              <a:rPr lang="en-US" baseline="0" dirty="0"/>
              <a:t>, </a:t>
            </a:r>
            <a:r>
              <a:rPr lang="de-DE" sz="1200" kern="1200" dirty="0">
                <a:solidFill>
                  <a:schemeClr val="tx1"/>
                </a:solidFill>
                <a:effectLst/>
                <a:latin typeface="+mn-lt"/>
                <a:ea typeface="+mn-ea"/>
                <a:cs typeface="+mn-cs"/>
              </a:rPr>
              <a:t>im Jahr 2018 nahmen mehr als 600.000 </a:t>
            </a:r>
            <a:r>
              <a:rPr lang="de-DE" sz="1200" kern="1200" dirty="0" err="1">
                <a:solidFill>
                  <a:schemeClr val="tx1"/>
                </a:solidFill>
                <a:effectLst/>
                <a:latin typeface="+mn-lt"/>
                <a:ea typeface="+mn-ea"/>
                <a:cs typeface="+mn-cs"/>
              </a:rPr>
              <a:t>SuS</a:t>
            </a:r>
            <a:r>
              <a:rPr lang="de-DE" sz="1200" kern="1200" dirty="0">
                <a:solidFill>
                  <a:schemeClr val="tx1"/>
                </a:solidFill>
                <a:effectLst/>
                <a:latin typeface="+mn-lt"/>
                <a:ea typeface="+mn-ea"/>
                <a:cs typeface="+mn-cs"/>
              </a:rPr>
              <a:t> aus 79 Staaten teil (</a:t>
            </a:r>
            <a:r>
              <a:rPr lang="de-DE" sz="1200" kern="1200" dirty="0" err="1">
                <a:solidFill>
                  <a:schemeClr val="tx1"/>
                </a:solidFill>
                <a:effectLst/>
                <a:latin typeface="+mn-lt"/>
                <a:ea typeface="+mn-ea"/>
                <a:cs typeface="+mn-cs"/>
              </a:rPr>
              <a:t>Reiss</a:t>
            </a:r>
            <a:r>
              <a:rPr lang="de-DE" sz="1200" kern="1200" dirty="0">
                <a:solidFill>
                  <a:schemeClr val="tx1"/>
                </a:solidFill>
                <a:effectLst/>
                <a:latin typeface="+mn-lt"/>
                <a:ea typeface="+mn-ea"/>
                <a:cs typeface="+mn-cs"/>
              </a:rPr>
              <a:t> et al. 2019, S. 13).</a:t>
            </a:r>
          </a:p>
          <a:p>
            <a:endParaRPr lang="de-DE"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17</a:t>
            </a:fld>
            <a:endParaRPr lang="en-US" dirty="0"/>
          </a:p>
        </p:txBody>
      </p:sp>
    </p:spTree>
    <p:extLst>
      <p:ext uri="{BB962C8B-B14F-4D97-AF65-F5344CB8AC3E}">
        <p14:creationId xmlns:p14="http://schemas.microsoft.com/office/powerpoint/2010/main" val="183829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kern="1200" dirty="0" err="1">
                <a:solidFill>
                  <a:schemeClr val="tx1"/>
                </a:solidFill>
                <a:effectLst/>
                <a:latin typeface="+mn-lt"/>
                <a:ea typeface="+mn-ea"/>
                <a:cs typeface="+mn-cs"/>
              </a:rPr>
              <a:t>Hintergrund-Informationen</a:t>
            </a:r>
            <a:r>
              <a:rPr lang="en-US" sz="1200" b="1" kern="1200" baseline="0" dirty="0">
                <a:solidFill>
                  <a:schemeClr val="tx1"/>
                </a:solidFill>
                <a:effectLst/>
                <a:latin typeface="+mn-lt"/>
                <a:ea typeface="+mn-ea"/>
                <a:cs typeface="+mn-cs"/>
              </a:rPr>
              <a:t> </a:t>
            </a:r>
            <a:r>
              <a:rPr lang="en-US" sz="1200" b="1" kern="1200" baseline="0" dirty="0" err="1">
                <a:solidFill>
                  <a:schemeClr val="tx1"/>
                </a:solidFill>
                <a:effectLst/>
                <a:latin typeface="+mn-lt"/>
                <a:ea typeface="+mn-ea"/>
                <a:cs typeface="+mn-cs"/>
              </a:rPr>
              <a:t>zu</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PISA 2018:</a:t>
            </a:r>
          </a:p>
          <a:p>
            <a:endParaRPr lang="en-US" sz="1200" b="1"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Dieses neue Modell der Leseprozesse von PISA 2018 zeigt die Einbettung des Lesens in eine </a:t>
            </a:r>
            <a:r>
              <a:rPr lang="de-DE" sz="1200" kern="1200" dirty="0" err="1">
                <a:solidFill>
                  <a:schemeClr val="tx1"/>
                </a:solidFill>
                <a:effectLst/>
                <a:latin typeface="+mn-lt"/>
                <a:ea typeface="+mn-ea"/>
                <a:cs typeface="+mn-cs"/>
              </a:rPr>
              <a:t>übergeordnete</a:t>
            </a:r>
            <a:r>
              <a:rPr lang="de-DE" sz="1200" kern="1200" dirty="0">
                <a:solidFill>
                  <a:schemeClr val="tx1"/>
                </a:solidFill>
                <a:effectLst/>
                <a:latin typeface="+mn-lt"/>
                <a:ea typeface="+mn-ea"/>
                <a:cs typeface="+mn-cs"/>
              </a:rPr>
              <a:t> Aufgabe, indem es zwei wesentliche Komponenten unterscheidet, </a:t>
            </a:r>
            <a:r>
              <a:rPr lang="de-DE" sz="1200" kern="1200" dirty="0" err="1">
                <a:solidFill>
                  <a:schemeClr val="tx1"/>
                </a:solidFill>
                <a:effectLst/>
                <a:latin typeface="+mn-lt"/>
                <a:ea typeface="+mn-ea"/>
                <a:cs typeface="+mn-cs"/>
              </a:rPr>
              <a:t>nämlich</a:t>
            </a:r>
            <a:r>
              <a:rPr lang="de-DE" sz="1200" kern="1200" dirty="0">
                <a:solidFill>
                  <a:schemeClr val="tx1"/>
                </a:solidFill>
                <a:effectLst/>
                <a:latin typeface="+mn-lt"/>
                <a:ea typeface="+mn-ea"/>
                <a:cs typeface="+mn-cs"/>
              </a:rPr>
              <a:t> das Aufgabenmanagement und den eigentlichen Leseprozess. Das Aufgabenmanagement bildet – auch graphisch – den Hintergrund des Leseprozesses und umfasst andere </a:t>
            </a:r>
            <a:r>
              <a:rPr lang="de-DE" sz="1200" kern="1200" dirty="0" err="1">
                <a:solidFill>
                  <a:schemeClr val="tx1"/>
                </a:solidFill>
                <a:effectLst/>
                <a:latin typeface="+mn-lt"/>
                <a:ea typeface="+mn-ea"/>
                <a:cs typeface="+mn-cs"/>
              </a:rPr>
              <a:t>Aktivitäten</a:t>
            </a:r>
            <a:r>
              <a:rPr lang="de-DE" sz="1200" kern="1200" dirty="0">
                <a:solidFill>
                  <a:schemeClr val="tx1"/>
                </a:solidFill>
                <a:effectLst/>
                <a:latin typeface="+mn-lt"/>
                <a:ea typeface="+mn-ea"/>
                <a:cs typeface="+mn-cs"/>
              </a:rPr>
              <a:t> als der eigentliche Leseprozess. Es macht zugleich deutlich, dass der Leseprozess </a:t>
            </a:r>
            <a:r>
              <a:rPr lang="de-DE" sz="1200" kern="1200" dirty="0" err="1">
                <a:solidFill>
                  <a:schemeClr val="tx1"/>
                </a:solidFill>
                <a:effectLst/>
                <a:latin typeface="+mn-lt"/>
                <a:ea typeface="+mn-ea"/>
                <a:cs typeface="+mn-cs"/>
              </a:rPr>
              <a:t>regelmäßig</a:t>
            </a:r>
            <a:r>
              <a:rPr lang="de-DE" sz="1200" kern="1200" dirty="0">
                <a:solidFill>
                  <a:schemeClr val="tx1"/>
                </a:solidFill>
                <a:effectLst/>
                <a:latin typeface="+mn-lt"/>
                <a:ea typeface="+mn-ea"/>
                <a:cs typeface="+mn-cs"/>
              </a:rPr>
              <a:t> Teil eines </a:t>
            </a:r>
            <a:r>
              <a:rPr lang="de-DE" sz="1200" kern="1200" dirty="0" err="1">
                <a:solidFill>
                  <a:schemeClr val="tx1"/>
                </a:solidFill>
                <a:effectLst/>
                <a:latin typeface="+mn-lt"/>
                <a:ea typeface="+mn-ea"/>
                <a:cs typeface="+mn-cs"/>
              </a:rPr>
              <a:t>größeren</a:t>
            </a:r>
            <a:r>
              <a:rPr lang="de-DE" sz="1200" kern="1200" dirty="0">
                <a:solidFill>
                  <a:schemeClr val="tx1"/>
                </a:solidFill>
                <a:effectLst/>
                <a:latin typeface="+mn-lt"/>
                <a:ea typeface="+mn-ea"/>
                <a:cs typeface="+mn-cs"/>
              </a:rPr>
              <a:t> Handlungszusammenhangs ist. Das Aufgabenmanagement verlangt also Prozesse der Zielsetzung, der Selbstregulation und des Monitorings. Der Leseprozess selbst ist eine aktive zielorientierte Handlung und kann in mehrere Teilprozesse unterteilt werden. Aus dieser Rahmenkonzeption von PISA 2018 sowie dem angepassten Test ergeben sich drei Teilskalen der Lesekompetenz, </a:t>
            </a:r>
            <a:r>
              <a:rPr lang="de-DE" sz="1200" kern="1200" dirty="0" err="1">
                <a:solidFill>
                  <a:schemeClr val="tx1"/>
                </a:solidFill>
                <a:effectLst/>
                <a:latin typeface="+mn-lt"/>
                <a:ea typeface="+mn-ea"/>
                <a:cs typeface="+mn-cs"/>
              </a:rPr>
              <a:t>für</a:t>
            </a:r>
            <a:r>
              <a:rPr lang="de-DE" sz="1200" kern="1200" dirty="0">
                <a:solidFill>
                  <a:schemeClr val="tx1"/>
                </a:solidFill>
                <a:effectLst/>
                <a:latin typeface="+mn-lt"/>
                <a:ea typeface="+mn-ea"/>
                <a:cs typeface="+mn-cs"/>
              </a:rPr>
              <a:t> die Ergebnisse berichtet werden; sie weichen etwas von denen der bisherigen PISA-Studien ab, versuchen jedoch so weit wie möglich eine Kontinuität zu wahren:</a:t>
            </a:r>
          </a:p>
          <a:p>
            <a:r>
              <a:rPr lang="de-DE" sz="1200" kern="1200" dirty="0">
                <a:solidFill>
                  <a:schemeClr val="tx1"/>
                </a:solidFill>
                <a:effectLst/>
                <a:latin typeface="+mn-lt"/>
                <a:ea typeface="+mn-ea"/>
                <a:cs typeface="+mn-cs"/>
              </a:rPr>
              <a:t>1) Lokalisieren von Informationen</a:t>
            </a:r>
          </a:p>
          <a:p>
            <a:r>
              <a:rPr lang="de-DE" sz="1200" kern="1200" dirty="0">
                <a:solidFill>
                  <a:schemeClr val="tx1"/>
                </a:solidFill>
                <a:effectLst/>
                <a:latin typeface="+mn-lt"/>
                <a:ea typeface="+mn-ea"/>
                <a:cs typeface="+mn-cs"/>
              </a:rPr>
              <a:t> 2) Textverstehen</a:t>
            </a:r>
          </a:p>
          <a:p>
            <a:r>
              <a:rPr lang="de-DE" sz="1200" kern="1200" dirty="0">
                <a:solidFill>
                  <a:schemeClr val="tx1"/>
                </a:solidFill>
                <a:effectLst/>
                <a:latin typeface="+mn-lt"/>
                <a:ea typeface="+mn-ea"/>
                <a:cs typeface="+mn-cs"/>
              </a:rPr>
              <a:t>3) Bewerten und Reflektieren (vgl. PISA 2018 / </a:t>
            </a:r>
            <a:r>
              <a:rPr lang="de-DE" sz="1200" kern="1200" dirty="0" err="1">
                <a:solidFill>
                  <a:schemeClr val="tx1"/>
                </a:solidFill>
                <a:effectLst/>
                <a:latin typeface="+mn-lt"/>
                <a:ea typeface="+mn-ea"/>
                <a:cs typeface="+mn-cs"/>
              </a:rPr>
              <a:t>Reiss</a:t>
            </a:r>
            <a:r>
              <a:rPr lang="de-DE" sz="1200" kern="1200" dirty="0">
                <a:solidFill>
                  <a:schemeClr val="tx1"/>
                </a:solidFill>
                <a:effectLst/>
                <a:latin typeface="+mn-lt"/>
                <a:ea typeface="+mn-ea"/>
                <a:cs typeface="+mn-cs"/>
              </a:rPr>
              <a:t> et al. 2019, S. 51). </a:t>
            </a:r>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18</a:t>
            </a:fld>
            <a:endParaRPr lang="en-US" dirty="0"/>
          </a:p>
        </p:txBody>
      </p:sp>
    </p:spTree>
    <p:extLst>
      <p:ext uri="{BB962C8B-B14F-4D97-AF65-F5344CB8AC3E}">
        <p14:creationId xmlns:p14="http://schemas.microsoft.com/office/powerpoint/2010/main" val="459342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19</a:t>
            </a:fld>
            <a:endParaRPr lang="en-US" dirty="0"/>
          </a:p>
        </p:txBody>
      </p:sp>
    </p:spTree>
    <p:extLst>
      <p:ext uri="{BB962C8B-B14F-4D97-AF65-F5344CB8AC3E}">
        <p14:creationId xmlns:p14="http://schemas.microsoft.com/office/powerpoint/2010/main" val="4256829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9758" eaLnBrk="0" fontAlgn="base" hangingPunct="0">
              <a:spcBef>
                <a:spcPct val="30000"/>
              </a:spcBef>
              <a:spcAft>
                <a:spcPct val="0"/>
              </a:spcAft>
              <a:defRPr/>
            </a:pPr>
            <a:r>
              <a:rPr lang="en-US" sz="1200" dirty="0" err="1">
                <a:latin typeface="Arial" panose="020B0604020202020204" pitchFamily="34" charset="0"/>
                <a:cs typeface="Arial" panose="020B0604020202020204" pitchFamily="34" charset="0"/>
              </a:rPr>
              <a:t>Diese</a:t>
            </a:r>
            <a:r>
              <a:rPr lang="en-US" sz="1200" dirty="0">
                <a:latin typeface="Arial" panose="020B0604020202020204" pitchFamily="34" charset="0"/>
                <a:cs typeface="Arial" panose="020B0604020202020204" pitchFamily="34" charset="0"/>
              </a:rPr>
              <a:t> Folie </a:t>
            </a:r>
            <a:r>
              <a:rPr lang="en-US" sz="1200" dirty="0" err="1">
                <a:latin typeface="Arial" panose="020B0604020202020204" pitchFamily="34" charset="0"/>
                <a:cs typeface="Arial" panose="020B0604020202020204" pitchFamily="34" charset="0"/>
              </a:rPr>
              <a:t>zeigt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dass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Schülerinnen</a:t>
            </a:r>
            <a:r>
              <a:rPr lang="en-US" sz="1200" dirty="0">
                <a:latin typeface="Arial" panose="020B0604020202020204" pitchFamily="34" charset="0"/>
                <a:cs typeface="Arial" panose="020B0604020202020204" pitchFamily="34" charset="0"/>
              </a:rPr>
              <a:t> und </a:t>
            </a:r>
            <a:r>
              <a:rPr lang="en-US" sz="1200" dirty="0" err="1">
                <a:latin typeface="Arial" panose="020B0604020202020204" pitchFamily="34" charset="0"/>
                <a:cs typeface="Arial" panose="020B0604020202020204" pitchFamily="34" charset="0"/>
              </a:rPr>
              <a:t>Schüler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SuS</a:t>
            </a:r>
            <a:r>
              <a:rPr lang="en-US" sz="1200" dirty="0">
                <a:latin typeface="Arial" panose="020B0604020202020204" pitchFamily="34" charset="0"/>
                <a:cs typeface="Arial" panose="020B0604020202020204" pitchFamily="34" charset="0"/>
              </a:rPr>
              <a:t>)  in </a:t>
            </a:r>
            <a:r>
              <a:rPr lang="en-US" sz="1200" dirty="0" err="1">
                <a:latin typeface="Arial" panose="020B0604020202020204" pitchFamily="34" charset="0"/>
                <a:cs typeface="Arial" panose="020B0604020202020204" pitchFamily="34" charset="0"/>
              </a:rPr>
              <a:t>Mathematik</a:t>
            </a:r>
            <a:r>
              <a:rPr lang="en-US" sz="1200" dirty="0">
                <a:latin typeface="Arial" panose="020B0604020202020204" pitchFamily="34" charset="0"/>
                <a:cs typeface="Arial" panose="020B0604020202020204" pitchFamily="34" charset="0"/>
              </a:rPr>
              <a:t> an Lese- und </a:t>
            </a:r>
            <a:r>
              <a:rPr lang="en-US" sz="1200" dirty="0" err="1">
                <a:latin typeface="Arial" panose="020B0604020202020204" pitchFamily="34" charset="0"/>
                <a:cs typeface="Arial" panose="020B0604020202020204" pitchFamily="34" charset="0"/>
              </a:rPr>
              <a:t>Verstehensaufgaben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scheitern</a:t>
            </a:r>
            <a:r>
              <a:rPr lang="en-US" sz="1200" dirty="0">
                <a:latin typeface="Arial" panose="020B0604020202020204" pitchFamily="34" charset="0"/>
                <a:cs typeface="Arial" panose="020B0604020202020204" pitchFamily="34" charset="0"/>
              </a:rPr>
              <a:t>, bevor </a:t>
            </a:r>
            <a:r>
              <a:rPr lang="en-US" sz="1200" dirty="0" err="1">
                <a:latin typeface="Arial" panose="020B0604020202020204" pitchFamily="34" charset="0"/>
                <a:cs typeface="Arial" panose="020B0604020202020204" pitchFamily="34" charset="0"/>
              </a:rPr>
              <a:t>sie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überhaupt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rechnen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beginnen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können</a:t>
            </a:r>
            <a:r>
              <a:rPr lang="en-US" sz="1200" dirty="0">
                <a:latin typeface="Arial" panose="020B0604020202020204" pitchFamily="34" charset="0"/>
                <a:cs typeface="Arial" panose="020B0604020202020204" pitchFamily="34" charset="0"/>
              </a:rPr>
              <a:t>). Das </a:t>
            </a:r>
            <a:r>
              <a:rPr lang="en-US" sz="1200" dirty="0" err="1">
                <a:latin typeface="Arial" panose="020B0604020202020204" pitchFamily="34" charset="0"/>
                <a:cs typeface="Arial" panose="020B0604020202020204" pitchFamily="34" charset="0"/>
              </a:rPr>
              <a:t>hier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gezeigte</a:t>
            </a:r>
            <a:r>
              <a:rPr lang="en-US" sz="1200" dirty="0">
                <a:latin typeface="Arial" panose="020B0604020202020204" pitchFamily="34" charset="0"/>
                <a:cs typeface="Arial" panose="020B0604020202020204" pitchFamily="34" charset="0"/>
              </a:rPr>
              <a:t> Modell </a:t>
            </a:r>
            <a:r>
              <a:rPr lang="en-US" sz="1200" dirty="0" err="1">
                <a:latin typeface="Arial" panose="020B0604020202020204" pitchFamily="34" charset="0"/>
                <a:cs typeface="Arial" panose="020B0604020202020204" pitchFamily="34" charset="0"/>
              </a:rPr>
              <a:t>stammt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einer</a:t>
            </a:r>
            <a:r>
              <a:rPr lang="en-US" sz="1200"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ungarischen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Studie</a:t>
            </a:r>
            <a:r>
              <a:rPr lang="en-US" sz="1200" dirty="0">
                <a:latin typeface="Arial" panose="020B0604020202020204" pitchFamily="34" charset="0"/>
                <a:cs typeface="Arial" panose="020B0604020202020204" pitchFamily="34" charset="0"/>
              </a:rPr>
              <a:t> </a:t>
            </a:r>
            <a:r>
              <a:rPr lang="en-US" sz="1200" b="1" dirty="0">
                <a:solidFill>
                  <a:srgbClr val="00B050"/>
                </a:solidFill>
                <a:latin typeface="Arial" panose="020B0604020202020204" pitchFamily="34" charset="0"/>
                <a:cs typeface="Arial" panose="020B0604020202020204" pitchFamily="34" charset="0"/>
              </a:rPr>
              <a:t>von 2010</a:t>
            </a:r>
            <a:r>
              <a:rPr lang="en-US" sz="1200" dirty="0">
                <a:latin typeface="Arial" panose="020B0604020202020204" pitchFamily="34" charset="0"/>
                <a:cs typeface="Arial" panose="020B0604020202020204" pitchFamily="34" charset="0"/>
              </a:rPr>
              <a:t>. Rita Kelemen </a:t>
            </a:r>
            <a:r>
              <a:rPr lang="en-US" sz="1200" dirty="0" err="1">
                <a:latin typeface="Arial" panose="020B0604020202020204" pitchFamily="34" charset="0"/>
                <a:cs typeface="Arial" panose="020B0604020202020204" pitchFamily="34" charset="0"/>
              </a:rPr>
              <a:t>führte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empirische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Untersuchung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mit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mehr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als</a:t>
            </a:r>
            <a:r>
              <a:rPr lang="en-US" sz="1200" dirty="0">
                <a:latin typeface="Arial" panose="020B0604020202020204" pitchFamily="34" charset="0"/>
                <a:cs typeface="Arial" panose="020B0604020202020204" pitchFamily="34" charset="0"/>
              </a:rPr>
              <a:t> 1500 </a:t>
            </a:r>
            <a:r>
              <a:rPr lang="en-US" sz="1200" dirty="0" err="1">
                <a:latin typeface="Arial" panose="020B0604020202020204" pitchFamily="34" charset="0"/>
                <a:cs typeface="Arial" panose="020B0604020202020204" pitchFamily="34" charset="0"/>
              </a:rPr>
              <a:t>SuS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im</a:t>
            </a:r>
            <a:r>
              <a:rPr lang="en-US" sz="1200" dirty="0">
                <a:latin typeface="Arial" panose="020B0604020202020204" pitchFamily="34" charset="0"/>
                <a:cs typeface="Arial" panose="020B0604020202020204" pitchFamily="34" charset="0"/>
              </a:rPr>
              <a:t> Alter von 9 bis 13 Jahren </a:t>
            </a:r>
            <a:r>
              <a:rPr lang="en-US" sz="1200" dirty="0" err="1">
                <a:latin typeface="Arial" panose="020B0604020202020204" pitchFamily="34" charset="0"/>
                <a:cs typeface="Arial" panose="020B0604020202020204" pitchFamily="34" charset="0"/>
              </a:rPr>
              <a:t>durch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zu</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Frage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woran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diese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beim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Lösen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mathematischer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Aufgaben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scheitern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Aus</a:t>
            </a:r>
            <a:r>
              <a:rPr lang="en-US" sz="1200" dirty="0">
                <a:latin typeface="Arial" panose="020B0604020202020204" pitchFamily="34" charset="0"/>
                <a:cs typeface="Arial" panose="020B0604020202020204" pitchFamily="34" charset="0"/>
              </a:rPr>
              <a:t> den </a:t>
            </a:r>
            <a:r>
              <a:rPr lang="en-US" sz="1200" dirty="0" err="1">
                <a:latin typeface="Arial" panose="020B0604020202020204" pitchFamily="34" charset="0"/>
                <a:cs typeface="Arial" panose="020B0604020202020204" pitchFamily="34" charset="0"/>
              </a:rPr>
              <a:t>Ergebnissen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entwickelte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sie</a:t>
            </a:r>
            <a:r>
              <a:rPr lang="en-US" sz="1200" dirty="0">
                <a:latin typeface="Arial" panose="020B0604020202020204" pitchFamily="34" charset="0"/>
                <a:cs typeface="Arial" panose="020B0604020202020204" pitchFamily="34" charset="0"/>
              </a:rPr>
              <a:t> das auf der Folie </a:t>
            </a:r>
            <a:r>
              <a:rPr lang="en-US" sz="1200" dirty="0" err="1">
                <a:latin typeface="Arial" panose="020B0604020202020204" pitchFamily="34" charset="0"/>
                <a:cs typeface="Arial" panose="020B0604020202020204" pitchFamily="34" charset="0"/>
              </a:rPr>
              <a:t>dargestellte</a:t>
            </a:r>
            <a:r>
              <a:rPr lang="en-US" sz="1200" dirty="0">
                <a:latin typeface="Arial" panose="020B0604020202020204" pitchFamily="34" charset="0"/>
                <a:cs typeface="Arial" panose="020B0604020202020204" pitchFamily="34" charset="0"/>
              </a:rPr>
              <a:t> Modell. An </a:t>
            </a:r>
            <a:r>
              <a:rPr lang="en-US" sz="1200" dirty="0" err="1">
                <a:latin typeface="Arial" panose="020B0604020202020204" pitchFamily="34" charset="0"/>
                <a:cs typeface="Arial" panose="020B0604020202020204" pitchFamily="34" charset="0"/>
              </a:rPr>
              <a:t>diesem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lässt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sich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ablesen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dass</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grundlegenden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Wissenselemente</a:t>
            </a:r>
            <a:r>
              <a:rPr lang="en-US" sz="1200" dirty="0">
                <a:latin typeface="Arial" panose="020B0604020202020204" pitchFamily="34" charset="0"/>
                <a:cs typeface="Arial" panose="020B0604020202020204" pitchFamily="34" charset="0"/>
              </a:rPr>
              <a:t> zur </a:t>
            </a:r>
            <a:r>
              <a:rPr lang="en-US" sz="1200" dirty="0" err="1">
                <a:latin typeface="Arial" panose="020B0604020202020204" pitchFamily="34" charset="0"/>
                <a:cs typeface="Arial" panose="020B0604020202020204" pitchFamily="34" charset="0"/>
              </a:rPr>
              <a:t>Lösung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mathematischer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Probleme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Kriterien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innerhalb</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Modells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dargestellt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werden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können</a:t>
            </a:r>
            <a:r>
              <a:rPr lang="en-US" sz="1200" dirty="0">
                <a:latin typeface="Arial" panose="020B0604020202020204" pitchFamily="34" charset="0"/>
                <a:cs typeface="Arial" panose="020B0604020202020204" pitchFamily="34" charset="0"/>
              </a:rPr>
              <a:t>. </a:t>
            </a:r>
          </a:p>
          <a:p>
            <a:pPr defTabSz="919758" eaLnBrk="0" fontAlgn="base" hangingPunct="0">
              <a:spcBef>
                <a:spcPct val="30000"/>
              </a:spcBef>
              <a:spcAft>
                <a:spcPct val="0"/>
              </a:spcAft>
              <a:defRPr/>
            </a:pPr>
            <a:endParaRPr lang="en-US" sz="1200" dirty="0">
              <a:latin typeface="Arial" panose="020B0604020202020204" pitchFamily="34" charset="0"/>
              <a:cs typeface="Arial" panose="020B0604020202020204" pitchFamily="34" charset="0"/>
            </a:endParaRPr>
          </a:p>
          <a:p>
            <a:pPr defTabSz="919758" eaLnBrk="0" fontAlgn="base" hangingPunct="0">
              <a:spcBef>
                <a:spcPct val="30000"/>
              </a:spcBef>
              <a:spcAft>
                <a:spcPct val="0"/>
              </a:spcAft>
              <a:defRPr/>
            </a:pPr>
            <a:r>
              <a:rPr lang="en-US" sz="1200" dirty="0">
                <a:latin typeface="Arial" panose="020B0604020202020204" pitchFamily="34" charset="0"/>
                <a:cs typeface="Arial" panose="020B0604020202020204" pitchFamily="34" charset="0"/>
              </a:rPr>
              <a:t>Die </a:t>
            </a:r>
            <a:r>
              <a:rPr lang="en-US" sz="1200" dirty="0" err="1">
                <a:latin typeface="Arial" panose="020B0604020202020204" pitchFamily="34" charset="0"/>
                <a:cs typeface="Arial" panose="020B0604020202020204" pitchFamily="34" charset="0"/>
              </a:rPr>
              <a:t>hier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abgebildeten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Ellipsen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bezeichnet</a:t>
            </a:r>
            <a:r>
              <a:rPr lang="en-US" sz="1200" dirty="0">
                <a:latin typeface="Arial" panose="020B0604020202020204" pitchFamily="34" charset="0"/>
                <a:cs typeface="Arial" panose="020B0604020202020204" pitchFamily="34" charset="0"/>
              </a:rPr>
              <a:t> die </a:t>
            </a:r>
            <a:r>
              <a:rPr lang="en-US" sz="1200" dirty="0" err="1">
                <a:latin typeface="Arial" panose="020B0604020202020204" pitchFamily="34" charset="0"/>
                <a:cs typeface="Arial" panose="020B0604020202020204" pitchFamily="34" charset="0"/>
              </a:rPr>
              <a:t>Autorin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als</a:t>
            </a:r>
            <a:r>
              <a:rPr lang="en-US" sz="1200" dirty="0">
                <a:latin typeface="Arial" panose="020B0604020202020204" pitchFamily="34" charset="0"/>
                <a:cs typeface="Arial" panose="020B0604020202020204" pitchFamily="34" charset="0"/>
              </a:rPr>
              <a:t> “Filter”. </a:t>
            </a:r>
          </a:p>
          <a:p>
            <a:pPr defTabSz="919758" eaLnBrk="0" fontAlgn="base" hangingPunct="0">
              <a:spcBef>
                <a:spcPct val="30000"/>
              </a:spcBef>
              <a:spcAft>
                <a:spcPct val="0"/>
              </a:spcAft>
              <a:defRPr/>
            </a:pPr>
            <a:r>
              <a:rPr lang="en-US" sz="1200" dirty="0" err="1">
                <a:latin typeface="Arial" panose="020B0604020202020204" pitchFamily="34" charset="0"/>
                <a:cs typeface="Arial" panose="020B0604020202020204" pitchFamily="34" charset="0"/>
              </a:rPr>
              <a:t>Diese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sind</a:t>
            </a:r>
            <a:r>
              <a:rPr lang="en-US" sz="1200" dirty="0">
                <a:latin typeface="Arial" panose="020B0604020202020204" pitchFamily="34" charset="0"/>
                <a:cs typeface="Arial" panose="020B0604020202020204" pitchFamily="34" charset="0"/>
              </a:rPr>
              <a:t>: </a:t>
            </a:r>
          </a:p>
          <a:p>
            <a:pPr marL="159208" indent="-159208" defTabSz="919758" eaLnBrk="0" fontAlgn="base" hangingPunct="0">
              <a:spcBef>
                <a:spcPct val="30000"/>
              </a:spcBef>
              <a:spcAft>
                <a:spcPct val="0"/>
              </a:spcAft>
              <a:buFontTx/>
              <a:buChar char="-"/>
              <a:defRPr/>
            </a:pPr>
            <a:r>
              <a:rPr lang="en-US" sz="1200" dirty="0" err="1">
                <a:latin typeface="Arial" panose="020B0604020202020204" pitchFamily="34" charset="0"/>
                <a:cs typeface="Arial" panose="020B0604020202020204" pitchFamily="34" charset="0"/>
              </a:rPr>
              <a:t>Wortverständnis</a:t>
            </a:r>
            <a:r>
              <a:rPr lang="en-US" sz="1200" dirty="0">
                <a:latin typeface="Arial" panose="020B0604020202020204" pitchFamily="34" charset="0"/>
                <a:cs typeface="Arial" panose="020B0604020202020204" pitchFamily="34" charset="0"/>
              </a:rPr>
              <a:t>, </a:t>
            </a:r>
          </a:p>
          <a:p>
            <a:pPr marL="159208" indent="-159208" defTabSz="919758" eaLnBrk="0" fontAlgn="base" hangingPunct="0">
              <a:spcBef>
                <a:spcPct val="30000"/>
              </a:spcBef>
              <a:spcAft>
                <a:spcPct val="0"/>
              </a:spcAft>
              <a:buFontTx/>
              <a:buChar char="-"/>
              <a:defRPr/>
            </a:pPr>
            <a:r>
              <a:rPr lang="en-US" sz="1200" dirty="0" err="1">
                <a:latin typeface="Arial" panose="020B0604020202020204" pitchFamily="34" charset="0"/>
                <a:cs typeface="Arial" panose="020B0604020202020204" pitchFamily="34" charset="0"/>
              </a:rPr>
              <a:t>Textverständnis</a:t>
            </a:r>
            <a:r>
              <a:rPr lang="en-US" sz="1200" dirty="0">
                <a:latin typeface="Arial" panose="020B0604020202020204" pitchFamily="34" charset="0"/>
                <a:cs typeface="Arial" panose="020B0604020202020204" pitchFamily="34" charset="0"/>
              </a:rPr>
              <a:t>, </a:t>
            </a:r>
          </a:p>
          <a:p>
            <a:pPr marL="159208" indent="-159208" defTabSz="919758" eaLnBrk="0" fontAlgn="base" hangingPunct="0">
              <a:spcBef>
                <a:spcPct val="30000"/>
              </a:spcBef>
              <a:spcAft>
                <a:spcPct val="0"/>
              </a:spcAft>
              <a:buFontTx/>
              <a:buChar char="-"/>
              <a:defRPr/>
            </a:pPr>
            <a:r>
              <a:rPr lang="en-US" sz="1200" dirty="0">
                <a:latin typeface="Arial" panose="020B0604020202020204" pitchFamily="34" charset="0"/>
                <a:cs typeface="Arial" panose="020B0604020202020204" pitchFamily="34" charset="0"/>
              </a:rPr>
              <a:t>Transformation </a:t>
            </a:r>
            <a:r>
              <a:rPr lang="en-US" sz="1200" dirty="0" err="1">
                <a:latin typeface="Arial" panose="020B0604020202020204" pitchFamily="34" charset="0"/>
                <a:cs typeface="Arial" panose="020B0604020202020204" pitchFamily="34" charset="0"/>
              </a:rPr>
              <a:t>eines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Textes</a:t>
            </a:r>
            <a:r>
              <a:rPr lang="en-US" sz="1200" dirty="0">
                <a:latin typeface="Arial" panose="020B0604020202020204" pitchFamily="34" charset="0"/>
                <a:cs typeface="Arial" panose="020B0604020202020204" pitchFamily="34" charset="0"/>
              </a:rPr>
              <a:t> in </a:t>
            </a:r>
            <a:r>
              <a:rPr lang="en-US" sz="1200" dirty="0" err="1">
                <a:latin typeface="Arial" panose="020B0604020202020204" pitchFamily="34" charset="0"/>
                <a:cs typeface="Arial" panose="020B0604020202020204" pitchFamily="34" charset="0"/>
              </a:rPr>
              <a:t>eine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mathematische</a:t>
            </a:r>
            <a:r>
              <a:rPr lang="en-US" sz="1200" dirty="0">
                <a:latin typeface="Arial" panose="020B0604020202020204" pitchFamily="34" charset="0"/>
                <a:cs typeface="Arial" panose="020B0604020202020204" pitchFamily="34" charset="0"/>
              </a:rPr>
              <a:t> Aufgabe und </a:t>
            </a:r>
          </a:p>
          <a:p>
            <a:pPr marL="159208" indent="-159208" defTabSz="919758" eaLnBrk="0" fontAlgn="base" hangingPunct="0">
              <a:spcBef>
                <a:spcPct val="30000"/>
              </a:spcBef>
              <a:spcAft>
                <a:spcPct val="0"/>
              </a:spcAft>
              <a:buFontTx/>
              <a:buChar char="-"/>
              <a:defRPr/>
            </a:pPr>
            <a:r>
              <a:rPr lang="en-US" sz="1200" dirty="0" err="1">
                <a:latin typeface="Arial" panose="020B0604020202020204" pitchFamily="34" charset="0"/>
                <a:cs typeface="Arial" panose="020B0604020202020204" pitchFamily="34" charset="0"/>
              </a:rPr>
              <a:t>Rechenkompetenz</a:t>
            </a:r>
            <a:r>
              <a:rPr lang="en-US" sz="1200" dirty="0">
                <a:latin typeface="Arial" panose="020B0604020202020204" pitchFamily="34" charset="0"/>
                <a:cs typeface="Arial" panose="020B0604020202020204" pitchFamily="34" charset="0"/>
              </a:rPr>
              <a:t>. </a:t>
            </a:r>
          </a:p>
          <a:p>
            <a:pPr defTabSz="919758" eaLnBrk="0" fontAlgn="base" hangingPunct="0">
              <a:spcBef>
                <a:spcPct val="30000"/>
              </a:spcBef>
              <a:spcAft>
                <a:spcPct val="0"/>
              </a:spcAft>
              <a:defRPr/>
            </a:pPr>
            <a:endParaRPr lang="en-US" sz="1200" dirty="0">
              <a:latin typeface="Arial" panose="020B0604020202020204" pitchFamily="34" charset="0"/>
              <a:cs typeface="Arial" panose="020B0604020202020204" pitchFamily="34" charset="0"/>
            </a:endParaRPr>
          </a:p>
          <a:p>
            <a:pPr defTabSz="919758" eaLnBrk="0" fontAlgn="base" hangingPunct="0">
              <a:spcBef>
                <a:spcPct val="30000"/>
              </a:spcBef>
              <a:spcAft>
                <a:spcPct val="0"/>
              </a:spcAft>
              <a:defRPr/>
            </a:pPr>
            <a:r>
              <a:rPr lang="en-US" sz="1200" dirty="0">
                <a:latin typeface="Arial" panose="020B0604020202020204" pitchFamily="34" charset="0"/>
                <a:cs typeface="Arial" panose="020B0604020202020204" pitchFamily="34" charset="0"/>
              </a:rPr>
              <a:t>Die </a:t>
            </a:r>
            <a:r>
              <a:rPr lang="en-US" sz="1200" dirty="0" err="1">
                <a:latin typeface="Arial" panose="020B0604020202020204" pitchFamily="34" charset="0"/>
                <a:cs typeface="Arial" panose="020B0604020202020204" pitchFamily="34" charset="0"/>
              </a:rPr>
              <a:t>ersten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drei</a:t>
            </a:r>
            <a:r>
              <a:rPr lang="en-US" sz="1200" dirty="0">
                <a:latin typeface="Arial" panose="020B0604020202020204" pitchFamily="34" charset="0"/>
                <a:cs typeface="Arial" panose="020B0604020202020204" pitchFamily="34" charset="0"/>
              </a:rPr>
              <a:t> Filter </a:t>
            </a:r>
            <a:r>
              <a:rPr lang="en-US" sz="1200" dirty="0" err="1">
                <a:latin typeface="Arial" panose="020B0604020202020204" pitchFamily="34" charset="0"/>
                <a:cs typeface="Arial" panose="020B0604020202020204" pitchFamily="34" charset="0"/>
              </a:rPr>
              <a:t>kann</a:t>
            </a:r>
            <a:r>
              <a:rPr lang="en-US" sz="1200" dirty="0">
                <a:latin typeface="Arial" panose="020B0604020202020204" pitchFamily="34" charset="0"/>
                <a:cs typeface="Arial" panose="020B0604020202020204" pitchFamily="34" charset="0"/>
              </a:rPr>
              <a:t> man dem </a:t>
            </a:r>
            <a:r>
              <a:rPr lang="en-US" sz="1200" dirty="0" err="1">
                <a:latin typeface="Arial" panose="020B0604020202020204" pitchFamily="34" charset="0"/>
                <a:cs typeface="Arial" panose="020B0604020202020204" pitchFamily="34" charset="0"/>
              </a:rPr>
              <a:t>Bereich</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Lesekompetenz</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Sinne</a:t>
            </a:r>
            <a:r>
              <a:rPr lang="en-US" sz="1200" dirty="0">
                <a:latin typeface="Arial" panose="020B0604020202020204" pitchFamily="34" charset="0"/>
                <a:cs typeface="Arial" panose="020B0604020202020204" pitchFamily="34" charset="0"/>
              </a:rPr>
              <a:t> PISAs </a:t>
            </a:r>
            <a:r>
              <a:rPr lang="en-US" sz="1200" dirty="0" err="1">
                <a:latin typeface="Arial" panose="020B0604020202020204" pitchFamily="34" charset="0"/>
                <a:cs typeface="Arial" panose="020B0604020202020204" pitchFamily="34" charset="0"/>
              </a:rPr>
              <a:t>zurechnen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Informationen</a:t>
            </a:r>
            <a:r>
              <a:rPr lang="en-US" sz="1200" dirty="0">
                <a:latin typeface="Arial" panose="020B0604020202020204" pitchFamily="34" charset="0"/>
                <a:cs typeface="Arial" panose="020B0604020202020204" pitchFamily="34" charset="0"/>
              </a:rPr>
              <a:t> verstehen und (</a:t>
            </a:r>
            <a:r>
              <a:rPr lang="en-US" sz="1200" dirty="0" err="1">
                <a:latin typeface="Arial" panose="020B0604020202020204" pitchFamily="34" charset="0"/>
                <a:cs typeface="Arial" panose="020B0604020202020204" pitchFamily="34" charset="0"/>
              </a:rPr>
              <a:t>zur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Lösung</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mathematischen</a:t>
            </a:r>
            <a:r>
              <a:rPr lang="en-US" sz="1200" dirty="0">
                <a:latin typeface="Arial" panose="020B0604020202020204" pitchFamily="34" charset="0"/>
                <a:cs typeface="Arial" panose="020B0604020202020204" pitchFamily="34" charset="0"/>
              </a:rPr>
              <a:t> Aufgabe) </a:t>
            </a:r>
            <a:r>
              <a:rPr lang="en-US" sz="1200" dirty="0" err="1">
                <a:latin typeface="Arial" panose="020B0604020202020204" pitchFamily="34" charset="0"/>
                <a:cs typeface="Arial" panose="020B0604020202020204" pitchFamily="34" charset="0"/>
              </a:rPr>
              <a:t>nutzen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können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Eindrucksvoll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kann</a:t>
            </a:r>
            <a:r>
              <a:rPr lang="en-US" sz="1200" dirty="0">
                <a:latin typeface="Arial" panose="020B0604020202020204" pitchFamily="34" charset="0"/>
                <a:cs typeface="Arial" panose="020B0604020202020204" pitchFamily="34" charset="0"/>
              </a:rPr>
              <a:t> man </a:t>
            </a:r>
            <a:r>
              <a:rPr lang="en-US" sz="1200" dirty="0" err="1">
                <a:latin typeface="Arial" panose="020B0604020202020204" pitchFamily="34" charset="0"/>
                <a:cs typeface="Arial" panose="020B0604020202020204" pitchFamily="34" charset="0"/>
              </a:rPr>
              <a:t>sehen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wie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viele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Schüler</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innen</a:t>
            </a:r>
            <a:r>
              <a:rPr lang="en-US" sz="1200" dirty="0">
                <a:latin typeface="Arial" panose="020B0604020202020204" pitchFamily="34" charset="0"/>
                <a:cs typeface="Arial" panose="020B0604020202020204" pitchFamily="34" charset="0"/>
              </a:rPr>
              <a:t> in </a:t>
            </a:r>
            <a:r>
              <a:rPr lang="en-US" sz="1200" dirty="0" err="1">
                <a:latin typeface="Arial" panose="020B0604020202020204" pitchFamily="34" charset="0"/>
                <a:cs typeface="Arial" panose="020B0604020202020204" pitchFamily="34" charset="0"/>
              </a:rPr>
              <a:t>diesen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ersten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drei</a:t>
            </a:r>
            <a:r>
              <a:rPr lang="en-US" sz="1200"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Filtern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hängen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bleiben</a:t>
            </a:r>
            <a:r>
              <a:rPr lang="en-US" sz="1200" dirty="0">
                <a:latin typeface="Arial" panose="020B0604020202020204" pitchFamily="34" charset="0"/>
                <a:cs typeface="Arial" panose="020B0604020202020204" pitchFamily="34" charset="0"/>
              </a:rPr>
              <a:t>: </a:t>
            </a:r>
          </a:p>
          <a:p>
            <a:pPr marL="159208" indent="-159208" defTabSz="919758" eaLnBrk="0" fontAlgn="base" hangingPunct="0">
              <a:spcBef>
                <a:spcPct val="30000"/>
              </a:spcBef>
              <a:spcAft>
                <a:spcPct val="0"/>
              </a:spcAft>
              <a:buFontTx/>
              <a:buChar char="-"/>
              <a:defRPr/>
            </a:pPr>
            <a:r>
              <a:rPr lang="en-US" sz="1200" dirty="0" err="1">
                <a:latin typeface="Arial" panose="020B0604020202020204" pitchFamily="34" charset="0"/>
                <a:cs typeface="Arial" panose="020B0604020202020204" pitchFamily="34" charset="0"/>
              </a:rPr>
              <a:t>Wenn</a:t>
            </a:r>
            <a:r>
              <a:rPr lang="en-US" sz="1200" dirty="0">
                <a:latin typeface="Arial" panose="020B0604020202020204" pitchFamily="34" charset="0"/>
                <a:cs typeface="Arial" panose="020B0604020202020204" pitchFamily="34" charset="0"/>
              </a:rPr>
              <a:t> 12 </a:t>
            </a:r>
            <a:r>
              <a:rPr lang="en-US" sz="1200" dirty="0" err="1">
                <a:latin typeface="Arial" panose="020B0604020202020204" pitchFamily="34" charset="0"/>
                <a:cs typeface="Arial" panose="020B0604020202020204" pitchFamily="34" charset="0"/>
              </a:rPr>
              <a:t>Schüler</a:t>
            </a:r>
            <a:r>
              <a:rPr lang="en-US" sz="1200" dirty="0">
                <a:latin typeface="Arial" panose="020B0604020202020204" pitchFamily="34" charset="0"/>
                <a:cs typeface="Arial" panose="020B0604020202020204" pitchFamily="34" charset="0"/>
              </a:rPr>
              <a:t>/</a:t>
            </a:r>
            <a:r>
              <a:rPr lang="en-US" sz="1200" dirty="0" err="1">
                <a:latin typeface="Arial" panose="020B0604020202020204" pitchFamily="34" charset="0"/>
                <a:cs typeface="Arial" panose="020B0604020202020204" pitchFamily="34" charset="0"/>
              </a:rPr>
              <a:t>innen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starten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bleibt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bereits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beim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Wortverständnis</a:t>
            </a:r>
            <a:r>
              <a:rPr lang="en-US" sz="1200" dirty="0">
                <a:latin typeface="Arial" panose="020B0604020202020204" pitchFamily="34" charset="0"/>
                <a:cs typeface="Arial" panose="020B0604020202020204" pitchFamily="34" charset="0"/>
              </a:rPr>
              <a:t> auf der </a:t>
            </a:r>
            <a:r>
              <a:rPr lang="en-US" sz="1200" dirty="0" err="1">
                <a:latin typeface="Arial" panose="020B0604020202020204" pitchFamily="34" charset="0"/>
                <a:cs typeface="Arial" panose="020B0604020202020204" pitchFamily="34" charset="0"/>
              </a:rPr>
              <a:t>Strecke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z.B</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ein</a:t>
            </a:r>
            <a:r>
              <a:rPr lang="en-US" sz="1200" dirty="0">
                <a:latin typeface="Arial" panose="020B0604020202020204" pitchFamily="34" charset="0"/>
                <a:cs typeface="Arial" panose="020B0604020202020204" pitchFamily="34" charset="0"/>
              </a:rPr>
              <a:t> Kind </a:t>
            </a:r>
            <a:r>
              <a:rPr lang="en-US" sz="1200" dirty="0" err="1">
                <a:latin typeface="Arial" panose="020B0604020202020204" pitchFamily="34" charset="0"/>
                <a:cs typeface="Arial" panose="020B0604020202020204" pitchFamily="34" charset="0"/>
              </a:rPr>
              <a:t>mit</a:t>
            </a:r>
            <a:r>
              <a:rPr lang="en-US" sz="1200" dirty="0">
                <a:latin typeface="Arial" panose="020B0604020202020204" pitchFamily="34" charset="0"/>
                <a:cs typeface="Arial" panose="020B0604020202020204" pitchFamily="34" charset="0"/>
              </a:rPr>
              <a:t> Deutsch </a:t>
            </a:r>
            <a:r>
              <a:rPr lang="en-US" sz="1200" dirty="0" err="1">
                <a:latin typeface="Arial" panose="020B0604020202020204" pitchFamily="34" charset="0"/>
                <a:cs typeface="Arial" panose="020B0604020202020204" pitchFamily="34" charset="0"/>
              </a:rPr>
              <a:t>als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Zweitsprache</a:t>
            </a:r>
            <a:r>
              <a:rPr lang="en-US" sz="1200" dirty="0">
                <a:latin typeface="Arial" panose="020B0604020202020204" pitchFamily="34" charset="0"/>
                <a:cs typeface="Arial" panose="020B0604020202020204" pitchFamily="34" charset="0"/>
              </a:rPr>
              <a:t>), </a:t>
            </a:r>
          </a:p>
          <a:p>
            <a:pPr marL="159208" indent="-159208" defTabSz="919758" eaLnBrk="0" fontAlgn="base" hangingPunct="0">
              <a:spcBef>
                <a:spcPct val="30000"/>
              </a:spcBef>
              <a:spcAft>
                <a:spcPct val="0"/>
              </a:spcAft>
              <a:buFontTx/>
              <a:buChar char="-"/>
              <a:defRPr/>
            </a:pPr>
            <a:r>
              <a:rPr lang="en-US" sz="1200" dirty="0" err="1">
                <a:latin typeface="Arial" panose="020B0604020202020204" pitchFamily="34" charset="0"/>
                <a:cs typeface="Arial" panose="020B0604020202020204" pitchFamily="34" charset="0"/>
              </a:rPr>
              <a:t>drei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gehen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beim</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Textverständnis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verloren</a:t>
            </a:r>
            <a:r>
              <a:rPr lang="en-US" sz="1200" dirty="0">
                <a:latin typeface="Arial" panose="020B0604020202020204" pitchFamily="34" charset="0"/>
                <a:cs typeface="Arial" panose="020B0604020202020204" pitchFamily="34" charset="0"/>
              </a:rPr>
              <a:t> und </a:t>
            </a:r>
          </a:p>
          <a:p>
            <a:pPr marL="159208" indent="-159208" defTabSz="919758" eaLnBrk="0" fontAlgn="base" hangingPunct="0">
              <a:spcBef>
                <a:spcPct val="30000"/>
              </a:spcBef>
              <a:spcAft>
                <a:spcPct val="0"/>
              </a:spcAft>
              <a:buFontTx/>
              <a:buChar char="-"/>
              <a:defRPr/>
            </a:pPr>
            <a:r>
              <a:rPr lang="en-US" sz="1200" dirty="0" err="1">
                <a:latin typeface="Arial" panose="020B0604020202020204" pitchFamily="34" charset="0"/>
                <a:cs typeface="Arial" panose="020B0604020202020204" pitchFamily="34" charset="0"/>
              </a:rPr>
              <a:t>vier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weitere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bei</a:t>
            </a:r>
            <a:r>
              <a:rPr lang="en-US" sz="1200" dirty="0">
                <a:latin typeface="Arial" panose="020B0604020202020204" pitchFamily="34" charset="0"/>
                <a:cs typeface="Arial" panose="020B0604020202020204" pitchFamily="34" charset="0"/>
              </a:rPr>
              <a:t> der Aufgabe, das </a:t>
            </a:r>
            <a:r>
              <a:rPr lang="en-US" sz="1200" dirty="0" err="1">
                <a:latin typeface="Arial" panose="020B0604020202020204" pitchFamily="34" charset="0"/>
                <a:cs typeface="Arial" panose="020B0604020202020204" pitchFamily="34" charset="0"/>
              </a:rPr>
              <a:t>Gelesene</a:t>
            </a:r>
            <a:r>
              <a:rPr lang="en-US" sz="1200" dirty="0">
                <a:latin typeface="Arial" panose="020B0604020202020204" pitchFamily="34" charset="0"/>
                <a:cs typeface="Arial" panose="020B0604020202020204" pitchFamily="34" charset="0"/>
              </a:rPr>
              <a:t> in </a:t>
            </a:r>
            <a:r>
              <a:rPr lang="en-US" sz="1200" dirty="0" err="1">
                <a:latin typeface="Arial" panose="020B0604020202020204" pitchFamily="34" charset="0"/>
                <a:cs typeface="Arial" panose="020B0604020202020204" pitchFamily="34" charset="0"/>
              </a:rPr>
              <a:t>eine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mathematische</a:t>
            </a:r>
            <a:r>
              <a:rPr lang="en-US" sz="1200" dirty="0">
                <a:latin typeface="Arial" panose="020B0604020202020204" pitchFamily="34" charset="0"/>
                <a:cs typeface="Arial" panose="020B0604020202020204" pitchFamily="34" charset="0"/>
              </a:rPr>
              <a:t> Aufgabe </a:t>
            </a:r>
            <a:r>
              <a:rPr lang="en-US" sz="1200" dirty="0" err="1">
                <a:latin typeface="Arial" panose="020B0604020202020204" pitchFamily="34" charset="0"/>
                <a:cs typeface="Arial" panose="020B0604020202020204" pitchFamily="34" charset="0"/>
              </a:rPr>
              <a:t>zu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transformieren</a:t>
            </a:r>
            <a:r>
              <a:rPr lang="en-US" sz="1200" dirty="0">
                <a:latin typeface="Arial" panose="020B0604020202020204" pitchFamily="34" charset="0"/>
                <a:cs typeface="Arial" panose="020B0604020202020204" pitchFamily="34" charset="0"/>
              </a:rPr>
              <a:t>. </a:t>
            </a:r>
          </a:p>
          <a:p>
            <a:pPr marL="159208" indent="-159208" defTabSz="919758" eaLnBrk="0" fontAlgn="base" hangingPunct="0">
              <a:spcBef>
                <a:spcPct val="30000"/>
              </a:spcBef>
              <a:spcAft>
                <a:spcPct val="0"/>
              </a:spcAft>
              <a:buFontTx/>
              <a:buChar char="-"/>
              <a:defRPr/>
            </a:pPr>
            <a:r>
              <a:rPr lang="en-US" sz="1200" dirty="0">
                <a:latin typeface="Arial" panose="020B0604020202020204" pitchFamily="34" charset="0"/>
                <a:cs typeface="Arial" panose="020B0604020202020204" pitchFamily="34" charset="0"/>
              </a:rPr>
              <a:t>Nur </a:t>
            </a:r>
            <a:r>
              <a:rPr lang="en-US" sz="1200" dirty="0" err="1">
                <a:latin typeface="Arial" panose="020B0604020202020204" pitchFamily="34" charset="0"/>
                <a:cs typeface="Arial" panose="020B0604020202020204" pitchFamily="34" charset="0"/>
              </a:rPr>
              <a:t>ein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Schüler</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scheitert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bei</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eigentlichen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Rechenaufgabe</a:t>
            </a:r>
            <a:r>
              <a:rPr lang="en-US" sz="1200" dirty="0">
                <a:latin typeface="Arial" panose="020B0604020202020204" pitchFamily="34" charset="0"/>
                <a:cs typeface="Arial" panose="020B0604020202020204" pitchFamily="34" charset="0"/>
              </a:rPr>
              <a:t> und </a:t>
            </a:r>
          </a:p>
          <a:p>
            <a:pPr marL="159208" indent="-159208" defTabSz="919758" eaLnBrk="0" fontAlgn="base" hangingPunct="0">
              <a:spcBef>
                <a:spcPct val="30000"/>
              </a:spcBef>
              <a:spcAft>
                <a:spcPct val="0"/>
              </a:spcAft>
              <a:buFontTx/>
              <a:buChar char="-"/>
              <a:defRPr/>
            </a:pPr>
            <a:r>
              <a:rPr lang="en-US" sz="1200" dirty="0" err="1">
                <a:latin typeface="Arial" panose="020B0604020202020204" pitchFamily="34" charset="0"/>
                <a:cs typeface="Arial" panose="020B0604020202020204" pitchFamily="34" charset="0"/>
              </a:rPr>
              <a:t>drei</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gelangen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erfolgreich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ans</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Ziel</a:t>
            </a:r>
            <a:r>
              <a:rPr lang="en-US" sz="1200" dirty="0">
                <a:latin typeface="Arial" panose="020B0604020202020204" pitchFamily="34" charset="0"/>
                <a:cs typeface="Arial" panose="020B0604020202020204" pitchFamily="34" charset="0"/>
              </a:rPr>
              <a:t>.</a:t>
            </a:r>
          </a:p>
          <a:p>
            <a:pPr defTabSz="919758" eaLnBrk="0" fontAlgn="base" hangingPunct="0">
              <a:spcBef>
                <a:spcPct val="30000"/>
              </a:spcBef>
              <a:spcAft>
                <a:spcPct val="0"/>
              </a:spcAft>
              <a:defRPr/>
            </a:pPr>
            <a:endParaRPr lang="en-US" sz="1200" b="1" dirty="0">
              <a:latin typeface="Arial" panose="020B0604020202020204" pitchFamily="34" charset="0"/>
              <a:cs typeface="Arial" panose="020B0604020202020204" pitchFamily="34" charset="0"/>
            </a:endParaRPr>
          </a:p>
          <a:p>
            <a:pPr defTabSz="919758" eaLnBrk="0" fontAlgn="base" hangingPunct="0">
              <a:spcBef>
                <a:spcPct val="30000"/>
              </a:spcBef>
              <a:spcAft>
                <a:spcPct val="0"/>
              </a:spcAft>
              <a:defRPr/>
            </a:pPr>
            <a:r>
              <a:rPr lang="en-US" sz="1200" b="1" dirty="0">
                <a:latin typeface="Arial" panose="020B0604020202020204" pitchFamily="34" charset="0"/>
                <a:cs typeface="Arial" panose="020B0604020202020204" pitchFamily="34" charset="0"/>
              </a:rPr>
              <a:t>Das </a:t>
            </a:r>
            <a:r>
              <a:rPr lang="en-US" sz="1200" b="1" dirty="0" err="1">
                <a:latin typeface="Arial" panose="020B0604020202020204" pitchFamily="34" charset="0"/>
                <a:cs typeface="Arial" panose="020B0604020202020204" pitchFamily="34" charset="0"/>
              </a:rPr>
              <a:t>bedeutet</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dass</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nur</a:t>
            </a:r>
            <a:r>
              <a:rPr lang="en-US" sz="1200" b="1" dirty="0">
                <a:latin typeface="Arial" panose="020B0604020202020204" pitchFamily="34" charset="0"/>
                <a:cs typeface="Arial" panose="020B0604020202020204" pitchFamily="34" charset="0"/>
              </a:rPr>
              <a:t> 25% der </a:t>
            </a:r>
            <a:r>
              <a:rPr lang="en-US" sz="1200" b="1" dirty="0" err="1">
                <a:latin typeface="Arial" panose="020B0604020202020204" pitchFamily="34" charset="0"/>
                <a:cs typeface="Arial" panose="020B0604020202020204" pitchFamily="34" charset="0"/>
              </a:rPr>
              <a:t>Lernenden</a:t>
            </a:r>
            <a:r>
              <a:rPr lang="en-US" sz="1200" b="1" dirty="0">
                <a:latin typeface="Arial" panose="020B0604020202020204" pitchFamily="34" charset="0"/>
                <a:cs typeface="Arial" panose="020B0604020202020204" pitchFamily="34" charset="0"/>
              </a:rPr>
              <a:t> die </a:t>
            </a:r>
            <a:r>
              <a:rPr lang="en-US" sz="1200" b="1" dirty="0" err="1">
                <a:latin typeface="Arial" panose="020B0604020202020204" pitchFamily="34" charset="0"/>
                <a:cs typeface="Arial" panose="020B0604020202020204" pitchFamily="34" charset="0"/>
              </a:rPr>
              <a:t>Verstehenshürden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bei</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dieser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mathematischen</a:t>
            </a:r>
            <a:r>
              <a:rPr lang="en-US" sz="1200" b="1" dirty="0">
                <a:latin typeface="Arial" panose="020B0604020202020204" pitchFamily="34" charset="0"/>
                <a:cs typeface="Arial" panose="020B0604020202020204" pitchFamily="34" charset="0"/>
              </a:rPr>
              <a:t> Aufgabe </a:t>
            </a:r>
            <a:r>
              <a:rPr lang="en-US" sz="1200" b="1" dirty="0" err="1">
                <a:latin typeface="Arial" panose="020B0604020202020204" pitchFamily="34" charset="0"/>
                <a:cs typeface="Arial" panose="020B0604020202020204" pitchFamily="34" charset="0"/>
              </a:rPr>
              <a:t>meistern</a:t>
            </a:r>
            <a:r>
              <a:rPr lang="en-US" sz="1200" dirty="0">
                <a:latin typeface="Arial" panose="020B0604020202020204" pitchFamily="34" charset="0"/>
                <a:cs typeface="Arial" panose="020B0604020202020204" pitchFamily="34" charset="0"/>
              </a:rPr>
              <a:t>. </a:t>
            </a:r>
          </a:p>
          <a:p>
            <a:pPr defTabSz="919758" eaLnBrk="0" fontAlgn="base" hangingPunct="0">
              <a:spcBef>
                <a:spcPct val="30000"/>
              </a:spcBef>
              <a:spcAft>
                <a:spcPct val="0"/>
              </a:spcAft>
              <a:defRPr/>
            </a:pPr>
            <a:r>
              <a:rPr lang="en-US" sz="1200" b="1" dirty="0">
                <a:latin typeface="Arial" panose="020B0604020202020204" pitchFamily="34" charset="0"/>
                <a:cs typeface="Arial" panose="020B0604020202020204" pitchFamily="34" charset="0"/>
              </a:rPr>
              <a:t>Und </a:t>
            </a:r>
            <a:r>
              <a:rPr lang="en-US" sz="1200" b="1" dirty="0" err="1">
                <a:latin typeface="Arial" panose="020B0604020202020204" pitchFamily="34" charset="0"/>
                <a:cs typeface="Arial" panose="020B0604020202020204" pitchFamily="34" charset="0"/>
              </a:rPr>
              <a:t>noch</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eine</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Zahl</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zum</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Vergleich</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Während</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bei</a:t>
            </a:r>
            <a:r>
              <a:rPr lang="en-US" sz="1200" b="1" dirty="0">
                <a:latin typeface="Arial" panose="020B0604020202020204" pitchFamily="34" charset="0"/>
                <a:cs typeface="Arial" panose="020B0604020202020204" pitchFamily="34" charset="0"/>
              </a:rPr>
              <a:t> den PISA-</a:t>
            </a:r>
            <a:r>
              <a:rPr lang="en-US" sz="1200" b="1" dirty="0" err="1">
                <a:latin typeface="Arial" panose="020B0604020202020204" pitchFamily="34" charset="0"/>
                <a:cs typeface="Arial" panose="020B0604020202020204" pitchFamily="34" charset="0"/>
              </a:rPr>
              <a:t>Aufgaben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zum</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Leseverstehen</a:t>
            </a:r>
            <a:r>
              <a:rPr lang="en-US" sz="1200" b="1" dirty="0">
                <a:latin typeface="Arial" panose="020B0604020202020204" pitchFamily="34" charset="0"/>
                <a:cs typeface="Arial" panose="020B0604020202020204" pitchFamily="34" charset="0"/>
              </a:rPr>
              <a:t> ca 25 % </a:t>
            </a:r>
            <a:r>
              <a:rPr lang="en-US" sz="1200" b="1" dirty="0" err="1">
                <a:latin typeface="Arial" panose="020B0604020202020204" pitchFamily="34" charset="0"/>
                <a:cs typeface="Arial" panose="020B0604020202020204" pitchFamily="34" charset="0"/>
              </a:rPr>
              <a:t>scheitern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scheitern</a:t>
            </a:r>
            <a:r>
              <a:rPr lang="en-US" sz="1200" b="1" dirty="0">
                <a:latin typeface="Arial" panose="020B0604020202020204" pitchFamily="34" charset="0"/>
                <a:cs typeface="Arial" panose="020B0604020202020204" pitchFamily="34" charset="0"/>
              </a:rPr>
              <a:t> an </a:t>
            </a:r>
            <a:r>
              <a:rPr lang="en-US" sz="1200" b="1" dirty="0" err="1">
                <a:latin typeface="Arial" panose="020B0604020202020204" pitchFamily="34" charset="0"/>
                <a:cs typeface="Arial" panose="020B0604020202020204" pitchFamily="34" charset="0"/>
              </a:rPr>
              <a:t>dieser</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Mathematikaufgabe</a:t>
            </a:r>
            <a:r>
              <a:rPr lang="en-US" sz="1200" b="1" dirty="0">
                <a:latin typeface="Arial" panose="020B0604020202020204" pitchFamily="34" charset="0"/>
                <a:cs typeface="Arial" panose="020B0604020202020204" pitchFamily="34" charset="0"/>
              </a:rPr>
              <a:t> 75%.</a:t>
            </a:r>
          </a:p>
        </p:txBody>
      </p:sp>
      <p:sp>
        <p:nvSpPr>
          <p:cNvPr id="4" name="Foliennummernplatzhalter 3"/>
          <p:cNvSpPr>
            <a:spLocks noGrp="1"/>
          </p:cNvSpPr>
          <p:nvPr>
            <p:ph type="sldNum" sz="quarter" idx="10"/>
          </p:nvPr>
        </p:nvSpPr>
        <p:spPr/>
        <p:txBody>
          <a:bodyPr/>
          <a:lstStyle/>
          <a:p>
            <a:fld id="{F1331116-AC31-4588-BB05-E7350721AD54}" type="slidenum">
              <a:rPr lang="en-US" smtClean="0"/>
              <a:t>21</a:t>
            </a:fld>
            <a:endParaRPr lang="en-US"/>
          </a:p>
        </p:txBody>
      </p:sp>
    </p:spTree>
    <p:extLst>
      <p:ext uri="{BB962C8B-B14F-4D97-AF65-F5344CB8AC3E}">
        <p14:creationId xmlns:p14="http://schemas.microsoft.com/office/powerpoint/2010/main" val="3001359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22</a:t>
            </a:fld>
            <a:endParaRPr lang="en-US"/>
          </a:p>
        </p:txBody>
      </p:sp>
    </p:spTree>
    <p:extLst>
      <p:ext uri="{BB962C8B-B14F-4D97-AF65-F5344CB8AC3E}">
        <p14:creationId xmlns:p14="http://schemas.microsoft.com/office/powerpoint/2010/main" val="1552798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3</a:t>
            </a:fld>
            <a:endParaRPr lang="en-US" dirty="0"/>
          </a:p>
        </p:txBody>
      </p:sp>
    </p:spTree>
    <p:extLst>
      <p:ext uri="{BB962C8B-B14F-4D97-AF65-F5344CB8AC3E}">
        <p14:creationId xmlns:p14="http://schemas.microsoft.com/office/powerpoint/2010/main" val="214263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Übersicht über die Modulblöcke mit Untertiteln:</a:t>
            </a:r>
          </a:p>
          <a:p>
            <a:endParaRPr lang="de-DE" dirty="0"/>
          </a:p>
          <a:p>
            <a:pPr marL="0" indent="0">
              <a:buNone/>
            </a:pPr>
            <a:r>
              <a:rPr lang="de-DE" b="1" dirty="0"/>
              <a:t>Block 1: Lese- und Schreibkompetenzen als Grundlage fachlichen Lernens in allen Unterrichtsfächern</a:t>
            </a:r>
            <a:endParaRPr lang="de-ES" b="1" dirty="0"/>
          </a:p>
          <a:p>
            <a:pPr lvl="0"/>
            <a:r>
              <a:rPr lang="de-DE" dirty="0"/>
              <a:t>Das PISA-Modell der Lesekompetenz, alte und neue Version </a:t>
            </a:r>
            <a:endParaRPr lang="de-ES" dirty="0"/>
          </a:p>
          <a:p>
            <a:pPr lvl="0"/>
            <a:r>
              <a:rPr lang="de-DE" dirty="0"/>
              <a:t>Leseanforderungen im Fachunterricht – Beispiel Mathematik</a:t>
            </a:r>
            <a:endParaRPr lang="de-ES" dirty="0"/>
          </a:p>
          <a:p>
            <a:pPr lvl="0"/>
            <a:r>
              <a:rPr lang="de-DE" dirty="0"/>
              <a:t>Inhalt und Aufbau, Anforderungen und Hilfsmittel des </a:t>
            </a:r>
            <a:r>
              <a:rPr lang="de-DE" dirty="0" err="1"/>
              <a:t>BaCuLit</a:t>
            </a:r>
            <a:r>
              <a:rPr lang="de-DE" dirty="0"/>
              <a:t>-Kurses</a:t>
            </a:r>
          </a:p>
          <a:p>
            <a:pPr lvl="0"/>
            <a:endParaRPr lang="de-ES" dirty="0"/>
          </a:p>
          <a:p>
            <a:pPr marL="0" indent="0">
              <a:buNone/>
            </a:pPr>
            <a:r>
              <a:rPr lang="de-DE" b="1" dirty="0"/>
              <a:t>Block 2: Wie kann die Lesesozialisation von Kindern und Jugendlichen gelingen? Die eigene Lesebiografie (als Lehrkraft) schreiben und reflektieren</a:t>
            </a:r>
            <a:endParaRPr lang="de-ES" b="1" dirty="0"/>
          </a:p>
          <a:p>
            <a:pPr lvl="0"/>
            <a:r>
              <a:rPr lang="de-DE" dirty="0"/>
              <a:t>Selbstreflexion der eigenen Lesebiografie (der Lehrkräfte)</a:t>
            </a:r>
            <a:endParaRPr lang="de-ES" dirty="0"/>
          </a:p>
          <a:p>
            <a:pPr lvl="0"/>
            <a:r>
              <a:rPr lang="de-DE" dirty="0"/>
              <a:t>Verlaufsformen einer gelingenden Lesesozialisation in Kindheit und Jugend</a:t>
            </a:r>
            <a:endParaRPr lang="de-ES" dirty="0"/>
          </a:p>
          <a:p>
            <a:pPr lvl="0"/>
            <a:r>
              <a:rPr lang="de-DE" dirty="0"/>
              <a:t>Wenn Lesesozialisation nicht gelingt – ein Fallbeispiel</a:t>
            </a:r>
            <a:endParaRPr lang="de-ES" dirty="0"/>
          </a:p>
          <a:p>
            <a:pPr lvl="0"/>
            <a:r>
              <a:rPr lang="de-DE" dirty="0"/>
              <a:t>Schlussfolgerungen: Wie lassen sich auch nicht oder wenig lesende Schülerinnen und Schüler erreichen?</a:t>
            </a:r>
            <a:endParaRPr lang="de-ES"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4</a:t>
            </a:fld>
            <a:endParaRPr lang="en-US" dirty="0"/>
          </a:p>
        </p:txBody>
      </p:sp>
    </p:spTree>
    <p:extLst>
      <p:ext uri="{BB962C8B-B14F-4D97-AF65-F5344CB8AC3E}">
        <p14:creationId xmlns:p14="http://schemas.microsoft.com/office/powerpoint/2010/main" val="1934304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DE" sz="1200" dirty="0"/>
          </a:p>
        </p:txBody>
      </p:sp>
      <p:sp>
        <p:nvSpPr>
          <p:cNvPr id="4" name="Foliennummernplatzhalter 3"/>
          <p:cNvSpPr>
            <a:spLocks noGrp="1"/>
          </p:cNvSpPr>
          <p:nvPr>
            <p:ph type="sldNum" sz="quarter" idx="10"/>
          </p:nvPr>
        </p:nvSpPr>
        <p:spPr/>
        <p:txBody>
          <a:bodyPr/>
          <a:lstStyle/>
          <a:p>
            <a:fld id="{F1331116-AC31-4588-BB05-E7350721AD54}" type="slidenum">
              <a:rPr lang="en-US" smtClean="0"/>
              <a:t>7</a:t>
            </a:fld>
            <a:endParaRPr lang="en-US"/>
          </a:p>
        </p:txBody>
      </p:sp>
    </p:spTree>
    <p:extLst>
      <p:ext uri="{BB962C8B-B14F-4D97-AF65-F5344CB8AC3E}">
        <p14:creationId xmlns:p14="http://schemas.microsoft.com/office/powerpoint/2010/main" val="110011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sz="1200" dirty="0"/>
              <a:t>Diskussion über unterschiedliche Sichtweisen</a:t>
            </a:r>
          </a:p>
          <a:p>
            <a:pPr marL="171450" indent="-171450">
              <a:buFontTx/>
              <a:buChar char="-"/>
              <a:defRPr/>
            </a:pPr>
            <a:r>
              <a:rPr lang="de-DE" sz="1200" dirty="0"/>
              <a:t>Lesen als Grundlage des Fachunterrichts</a:t>
            </a:r>
          </a:p>
          <a:p>
            <a:pPr marL="171450" indent="-171450">
              <a:buFontTx/>
              <a:buChar char="-"/>
              <a:defRPr/>
            </a:pPr>
            <a:r>
              <a:rPr lang="de-DE" sz="1200" dirty="0"/>
              <a:t>Lesen als begleitende Tätigkeit</a:t>
            </a:r>
          </a:p>
          <a:p>
            <a:pPr marL="171450" indent="-171450">
              <a:buFontTx/>
              <a:buChar char="-"/>
              <a:defRPr/>
            </a:pPr>
            <a:r>
              <a:rPr lang="de-DE" sz="1200" dirty="0"/>
              <a:t>…</a:t>
            </a:r>
          </a:p>
          <a:p>
            <a:pPr marL="171450" indent="-171450">
              <a:buFontTx/>
              <a:buChar char="-"/>
              <a:defRPr/>
            </a:pPr>
            <a:endParaRPr lang="de-DE" sz="1200" dirty="0"/>
          </a:p>
          <a:p>
            <a:pPr marL="0" indent="0">
              <a:buFontTx/>
              <a:buNone/>
              <a:defRPr/>
            </a:pPr>
            <a:r>
              <a:rPr lang="de-DE" sz="1200" dirty="0"/>
              <a:t>Eine mögliche weitere Sichtweise sehen Sie auf der folgenden Folie..</a:t>
            </a:r>
          </a:p>
        </p:txBody>
      </p:sp>
      <p:sp>
        <p:nvSpPr>
          <p:cNvPr id="4" name="Foliennummernplatzhalter 3"/>
          <p:cNvSpPr>
            <a:spLocks noGrp="1"/>
          </p:cNvSpPr>
          <p:nvPr>
            <p:ph type="sldNum" sz="quarter" idx="10"/>
          </p:nvPr>
        </p:nvSpPr>
        <p:spPr/>
        <p:txBody>
          <a:bodyPr/>
          <a:lstStyle/>
          <a:p>
            <a:fld id="{F1331116-AC31-4588-BB05-E7350721AD54}" type="slidenum">
              <a:rPr lang="en-US" smtClean="0"/>
              <a:t>8</a:t>
            </a:fld>
            <a:endParaRPr lang="en-US"/>
          </a:p>
        </p:txBody>
      </p:sp>
    </p:spTree>
    <p:extLst>
      <p:ext uri="{BB962C8B-B14F-4D97-AF65-F5344CB8AC3E}">
        <p14:creationId xmlns:p14="http://schemas.microsoft.com/office/powerpoint/2010/main" val="1749681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r>
              <a:rPr lang="de-DE" sz="1400" b="0" i="0" dirty="0"/>
              <a:t>Diese Folie kann als Anstoß genutzt werden zu einer allgemeinen Reflexion, warum Lesen eigentlich in allen Lebensvollzügen heute unverzichtbar geworden ist und ganz eng mit „</a:t>
            </a:r>
            <a:r>
              <a:rPr lang="de-DE" sz="1400" b="0" i="0" dirty="0" err="1"/>
              <a:t>Empowerment</a:t>
            </a:r>
            <a:r>
              <a:rPr lang="de-DE" sz="1400" b="0" i="0" dirty="0"/>
              <a:t>“ zusammenhängt, also der „Selbstbestimmung“ über die eigene Lebensgestaltung. Nachstehend die Quelle und der dazu gehörige Text:</a:t>
            </a:r>
          </a:p>
          <a:p>
            <a:pPr>
              <a:defRPr/>
            </a:pPr>
            <a:r>
              <a:rPr lang="en-US" dirty="0"/>
              <a:t> </a:t>
            </a:r>
            <a:endParaRPr lang="de-DE" dirty="0"/>
          </a:p>
          <a:p>
            <a:pPr>
              <a:defRPr/>
            </a:pPr>
            <a:r>
              <a:rPr lang="en-US" dirty="0"/>
              <a:t>http://</a:t>
            </a:r>
            <a:r>
              <a:rPr lang="en-US" dirty="0" err="1"/>
              <a:t>www.literacytrust.org.uk</a:t>
            </a:r>
            <a:r>
              <a:rPr lang="en-US" dirty="0"/>
              <a:t>/assets/0000/6669/Tony_Robinson1.pdf</a:t>
            </a:r>
            <a:endParaRPr lang="de-DE" dirty="0"/>
          </a:p>
          <a:p>
            <a:pPr>
              <a:defRPr/>
            </a:pPr>
            <a:r>
              <a:rPr lang="en-US" dirty="0"/>
              <a:t> </a:t>
            </a:r>
            <a:endParaRPr lang="de-DE" dirty="0"/>
          </a:p>
          <a:p>
            <a:pPr>
              <a:defRPr/>
            </a:pPr>
            <a:r>
              <a:rPr lang="de-DE" dirty="0"/>
              <a:t>Lesen bedeutet Macht. Es erklärt mir, wie ich von A nach B komme. Es erklärt mir, was die Politiker wirklich meinen und warum meine Telefonrechnung so hoch ist. Es erklärt mir, was sich wirklich in meiner Nudelsuppe befindet. Jammere nicht - lies einfach, und hol dir die Informationen, die du brauchst.</a:t>
            </a:r>
          </a:p>
          <a:p>
            <a:pPr>
              <a:buFont typeface="Arial" pitchFamily="34" charset="0"/>
              <a:buNone/>
              <a:defRPr/>
            </a:pPr>
            <a:endParaRPr lang="de-DE" dirty="0"/>
          </a:p>
          <a:p>
            <a:pPr>
              <a:defRPr/>
            </a:pPr>
            <a:r>
              <a:rPr lang="en-US" i="1" dirty="0"/>
              <a:t>Tony Robinson , </a:t>
            </a:r>
            <a:r>
              <a:rPr lang="en-US" i="1" dirty="0" err="1"/>
              <a:t>Englischer</a:t>
            </a:r>
            <a:r>
              <a:rPr lang="en-US" i="1" dirty="0"/>
              <a:t> </a:t>
            </a:r>
            <a:r>
              <a:rPr lang="en-US" i="1" dirty="0" err="1"/>
              <a:t>Schauspieler</a:t>
            </a:r>
            <a:r>
              <a:rPr lang="en-US" i="1" dirty="0"/>
              <a:t> und Autor</a:t>
            </a:r>
            <a:endParaRPr lang="de-DE" i="1" dirty="0"/>
          </a:p>
          <a:p>
            <a:endParaRPr lang="de-DE" dirty="0"/>
          </a:p>
        </p:txBody>
      </p:sp>
      <p:sp>
        <p:nvSpPr>
          <p:cNvPr id="4" name="Foliennummernplatzhalter 3"/>
          <p:cNvSpPr>
            <a:spLocks noGrp="1"/>
          </p:cNvSpPr>
          <p:nvPr>
            <p:ph type="sldNum" sz="quarter" idx="5"/>
          </p:nvPr>
        </p:nvSpPr>
        <p:spPr/>
        <p:txBody>
          <a:bodyPr/>
          <a:lstStyle/>
          <a:p>
            <a:fld id="{F1331116-AC31-4588-BB05-E7350721AD54}" type="slidenum">
              <a:rPr lang="en-US" smtClean="0"/>
              <a:t>9</a:t>
            </a:fld>
            <a:endParaRPr lang="en-US" dirty="0"/>
          </a:p>
        </p:txBody>
      </p:sp>
    </p:spTree>
    <p:extLst>
      <p:ext uri="{BB962C8B-B14F-4D97-AF65-F5344CB8AC3E}">
        <p14:creationId xmlns:p14="http://schemas.microsoft.com/office/powerpoint/2010/main" val="229262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defRPr/>
            </a:pPr>
            <a:endParaRPr lang="de-DE" sz="1200" dirty="0"/>
          </a:p>
        </p:txBody>
      </p:sp>
      <p:sp>
        <p:nvSpPr>
          <p:cNvPr id="4" name="Foliennummernplatzhalter 3"/>
          <p:cNvSpPr>
            <a:spLocks noGrp="1"/>
          </p:cNvSpPr>
          <p:nvPr>
            <p:ph type="sldNum" sz="quarter" idx="10"/>
          </p:nvPr>
        </p:nvSpPr>
        <p:spPr/>
        <p:txBody>
          <a:bodyPr/>
          <a:lstStyle/>
          <a:p>
            <a:fld id="{F1331116-AC31-4588-BB05-E7350721AD54}" type="slidenum">
              <a:rPr lang="en-US" smtClean="0"/>
              <a:t>10</a:t>
            </a:fld>
            <a:endParaRPr lang="en-US"/>
          </a:p>
        </p:txBody>
      </p:sp>
    </p:spTree>
    <p:extLst>
      <p:ext uri="{BB962C8B-B14F-4D97-AF65-F5344CB8AC3E}">
        <p14:creationId xmlns:p14="http://schemas.microsoft.com/office/powerpoint/2010/main" val="375393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Quelle: </a:t>
            </a:r>
            <a:r>
              <a:rPr lang="de-DE" sz="1800" dirty="0" err="1">
                <a:effectLst/>
                <a:latin typeface="Calibri" panose="020F0502020204030204" pitchFamily="34" charset="0"/>
              </a:rPr>
              <a:t>Thierney</a:t>
            </a:r>
            <a:r>
              <a:rPr lang="de-DE" sz="1800" dirty="0">
                <a:effectLst/>
                <a:latin typeface="Calibri" panose="020F0502020204030204" pitchFamily="34" charset="0"/>
              </a:rPr>
              <a:t>, R.J. &amp; Pearson, P.D. (1994), Learning </a:t>
            </a:r>
            <a:r>
              <a:rPr lang="de-DE" sz="1800" dirty="0" err="1">
                <a:effectLst/>
                <a:latin typeface="Calibri" panose="020F0502020204030204" pitchFamily="34" charset="0"/>
              </a:rPr>
              <a:t>to</a:t>
            </a:r>
            <a:r>
              <a:rPr lang="de-DE" sz="1800" dirty="0">
                <a:effectLst/>
                <a:latin typeface="Calibri" panose="020F0502020204030204" pitchFamily="34" charset="0"/>
              </a:rPr>
              <a:t> </a:t>
            </a:r>
            <a:r>
              <a:rPr lang="de-DE" sz="1800" dirty="0" err="1">
                <a:effectLst/>
                <a:latin typeface="Calibri" panose="020F0502020204030204" pitchFamily="34" charset="0"/>
              </a:rPr>
              <a:t>Learn</a:t>
            </a:r>
            <a:r>
              <a:rPr lang="de-DE" sz="1800" dirty="0">
                <a:effectLst/>
                <a:latin typeface="Calibri" panose="020F0502020204030204" pitchFamily="34" charset="0"/>
              </a:rPr>
              <a:t> </a:t>
            </a:r>
            <a:r>
              <a:rPr lang="de-DE" sz="1800" dirty="0" err="1">
                <a:effectLst/>
                <a:latin typeface="Calibri" panose="020F0502020204030204" pitchFamily="34" charset="0"/>
              </a:rPr>
              <a:t>from</a:t>
            </a:r>
            <a:r>
              <a:rPr lang="de-DE" sz="1800" dirty="0">
                <a:effectLst/>
                <a:latin typeface="Calibri" panose="020F0502020204030204" pitchFamily="34" charset="0"/>
              </a:rPr>
              <a:t> Text: A Framework </a:t>
            </a:r>
            <a:r>
              <a:rPr lang="de-DE" sz="1800" dirty="0" err="1">
                <a:effectLst/>
                <a:latin typeface="Calibri" panose="020F0502020204030204" pitchFamily="34" charset="0"/>
              </a:rPr>
              <a:t>for</a:t>
            </a:r>
            <a:r>
              <a:rPr lang="de-DE" sz="1800" dirty="0">
                <a:effectLst/>
                <a:latin typeface="Calibri" panose="020F0502020204030204" pitchFamily="34" charset="0"/>
              </a:rPr>
              <a:t> </a:t>
            </a:r>
            <a:r>
              <a:rPr lang="de-DE" sz="1800" dirty="0" err="1">
                <a:effectLst/>
                <a:latin typeface="Calibri" panose="020F0502020204030204" pitchFamily="34" charset="0"/>
              </a:rPr>
              <a:t>Improving</a:t>
            </a:r>
            <a:r>
              <a:rPr lang="de-DE" sz="1800" dirty="0">
                <a:effectLst/>
                <a:latin typeface="Calibri" panose="020F0502020204030204" pitchFamily="34" charset="0"/>
              </a:rPr>
              <a:t> Classroom Practice. In: R.B. </a:t>
            </a:r>
            <a:r>
              <a:rPr lang="de-DE" sz="1800" dirty="0" err="1">
                <a:effectLst/>
                <a:latin typeface="Calibri" panose="020F0502020204030204" pitchFamily="34" charset="0"/>
              </a:rPr>
              <a:t>Ruddel</a:t>
            </a:r>
            <a:r>
              <a:rPr lang="de-DE" sz="1800" dirty="0">
                <a:effectLst/>
                <a:latin typeface="Calibri" panose="020F0502020204030204" pitchFamily="34" charset="0"/>
              </a:rPr>
              <a:t> et al. (Eds.), </a:t>
            </a:r>
            <a:r>
              <a:rPr lang="de-DE" sz="1800" i="1" dirty="0" err="1">
                <a:effectLst/>
                <a:latin typeface="Calibri" panose="020F0502020204030204" pitchFamily="34" charset="0"/>
              </a:rPr>
              <a:t>Theoretical</a:t>
            </a:r>
            <a:r>
              <a:rPr lang="de-DE" sz="1800" i="1" dirty="0">
                <a:effectLst/>
                <a:latin typeface="Calibri" panose="020F0502020204030204" pitchFamily="34" charset="0"/>
              </a:rPr>
              <a:t> Models and </a:t>
            </a:r>
            <a:r>
              <a:rPr lang="de-DE" sz="1800" i="1" dirty="0" err="1">
                <a:effectLst/>
                <a:latin typeface="Calibri" panose="020F0502020204030204" pitchFamily="34" charset="0"/>
              </a:rPr>
              <a:t>Processes</a:t>
            </a:r>
            <a:r>
              <a:rPr lang="de-DE" sz="1800" i="1" dirty="0">
                <a:effectLst/>
                <a:latin typeface="Calibri" panose="020F0502020204030204" pitchFamily="34" charset="0"/>
              </a:rPr>
              <a:t> </a:t>
            </a:r>
            <a:r>
              <a:rPr lang="de-DE" sz="1800" i="1" dirty="0" err="1">
                <a:effectLst/>
                <a:latin typeface="Calibri" panose="020F0502020204030204" pitchFamily="34" charset="0"/>
              </a:rPr>
              <a:t>of</a:t>
            </a:r>
            <a:r>
              <a:rPr lang="de-DE" sz="1800" i="1" dirty="0">
                <a:effectLst/>
                <a:latin typeface="Calibri" panose="020F0502020204030204" pitchFamily="34" charset="0"/>
              </a:rPr>
              <a:t> Reading</a:t>
            </a:r>
            <a:r>
              <a:rPr lang="de-DE" sz="1800" dirty="0">
                <a:effectLst/>
                <a:latin typeface="Calibri" panose="020F0502020204030204" pitchFamily="34" charset="0"/>
              </a:rPr>
              <a:t>. 4th </a:t>
            </a:r>
            <a:r>
              <a:rPr lang="de-DE" sz="1800" dirty="0" err="1">
                <a:effectLst/>
                <a:latin typeface="Calibri" panose="020F0502020204030204" pitchFamily="34" charset="0"/>
              </a:rPr>
              <a:t>ed</a:t>
            </a:r>
            <a:r>
              <a:rPr lang="de-DE" sz="1800" dirty="0">
                <a:effectLst/>
                <a:latin typeface="Calibri" panose="020F0502020204030204" pitchFamily="34" charset="0"/>
              </a:rPr>
              <a:t>. Newark, Del.: International Reading </a:t>
            </a:r>
            <a:r>
              <a:rPr lang="de-DE" sz="1800" dirty="0" err="1">
                <a:effectLst/>
                <a:latin typeface="Calibri" panose="020F0502020204030204" pitchFamily="34" charset="0"/>
              </a:rPr>
              <a:t>Association</a:t>
            </a:r>
            <a:r>
              <a:rPr lang="de-DE" sz="1800" dirty="0">
                <a:effectLst/>
                <a:latin typeface="Calibri" panose="020F0502020204030204" pitchFamily="34" charset="0"/>
              </a:rPr>
              <a:t>. 496-513. </a:t>
            </a:r>
            <a:endParaRPr lang="de-DE" dirty="0"/>
          </a:p>
          <a:p>
            <a:pPr>
              <a:defRPr/>
            </a:pPr>
            <a:endParaRPr lang="en-US" sz="1200" dirty="0"/>
          </a:p>
          <a:p>
            <a:pPr>
              <a:defRPr/>
            </a:pPr>
            <a:r>
              <a:rPr lang="en-US" sz="1200" dirty="0"/>
              <a:t>In </a:t>
            </a:r>
            <a:r>
              <a:rPr lang="en-US" sz="1200" dirty="0" err="1"/>
              <a:t>diesem</a:t>
            </a:r>
            <a:r>
              <a:rPr lang="en-US" sz="1200" dirty="0"/>
              <a:t> Teil </a:t>
            </a:r>
            <a:r>
              <a:rPr lang="en-US" sz="1200" dirty="0" err="1"/>
              <a:t>zeigen</a:t>
            </a:r>
            <a:r>
              <a:rPr lang="en-US" sz="1200" dirty="0"/>
              <a:t> Sie den </a:t>
            </a:r>
            <a:r>
              <a:rPr lang="en-US" sz="1200" dirty="0" err="1"/>
              <a:t>Lehrkräften</a:t>
            </a:r>
            <a:r>
              <a:rPr lang="en-US" sz="1200" dirty="0"/>
              <a:t> </a:t>
            </a:r>
            <a:r>
              <a:rPr lang="en-US" sz="1200" dirty="0" err="1"/>
              <a:t>einen</a:t>
            </a:r>
            <a:r>
              <a:rPr lang="en-US" sz="1200" dirty="0"/>
              <a:t> </a:t>
            </a:r>
            <a:r>
              <a:rPr lang="en-US" sz="1200" dirty="0" err="1"/>
              <a:t>kurzen</a:t>
            </a:r>
            <a:r>
              <a:rPr lang="en-US" sz="1200" dirty="0"/>
              <a:t> Text, den Sie Schritt für Schritt </a:t>
            </a:r>
            <a:r>
              <a:rPr lang="en-US" sz="1200" dirty="0" err="1"/>
              <a:t>präsentieren</a:t>
            </a:r>
            <a:r>
              <a:rPr lang="en-US" sz="1200" dirty="0"/>
              <a:t>. </a:t>
            </a:r>
            <a:r>
              <a:rPr lang="en-US" sz="1200" dirty="0" err="1"/>
              <a:t>Nach</a:t>
            </a:r>
            <a:r>
              <a:rPr lang="en-US" sz="1200" dirty="0"/>
              <a:t> </a:t>
            </a:r>
            <a:r>
              <a:rPr lang="en-US" sz="1200" dirty="0" err="1"/>
              <a:t>jedem</a:t>
            </a:r>
            <a:r>
              <a:rPr lang="en-US" sz="1200" dirty="0"/>
              <a:t> </a:t>
            </a:r>
            <a:r>
              <a:rPr lang="en-US" sz="1200" dirty="0" err="1"/>
              <a:t>Schritt</a:t>
            </a:r>
            <a:r>
              <a:rPr lang="en-US" sz="1200" dirty="0"/>
              <a:t> </a:t>
            </a:r>
            <a:r>
              <a:rPr lang="en-US" sz="1200" dirty="0" err="1"/>
              <a:t>werden</a:t>
            </a:r>
            <a:r>
              <a:rPr lang="en-US" sz="1200" baseline="0" dirty="0"/>
              <a:t> die </a:t>
            </a:r>
            <a:r>
              <a:rPr lang="en-US" sz="1200" dirty="0"/>
              <a:t>TN </a:t>
            </a:r>
            <a:r>
              <a:rPr lang="en-US" sz="1200" dirty="0" err="1"/>
              <a:t>gebeten</a:t>
            </a:r>
            <a:r>
              <a:rPr lang="en-US" sz="1200" dirty="0"/>
              <a:t>, </a:t>
            </a:r>
            <a:r>
              <a:rPr lang="en-US" sz="1200" dirty="0" err="1"/>
              <a:t>ihre</a:t>
            </a:r>
            <a:r>
              <a:rPr lang="en-US" sz="1200" dirty="0"/>
              <a:t> </a:t>
            </a:r>
            <a:r>
              <a:rPr lang="en-US" sz="1200" dirty="0" err="1"/>
              <a:t>Ideen</a:t>
            </a:r>
            <a:r>
              <a:rPr lang="en-US" sz="1200" dirty="0"/>
              <a:t> </a:t>
            </a:r>
            <a:r>
              <a:rPr lang="en-US" sz="1200" dirty="0" err="1"/>
              <a:t>über</a:t>
            </a:r>
            <a:r>
              <a:rPr lang="en-US" sz="1200" dirty="0"/>
              <a:t> die </a:t>
            </a:r>
            <a:r>
              <a:rPr lang="en-US" sz="1200" dirty="0" err="1"/>
              <a:t>Handlung</a:t>
            </a:r>
            <a:r>
              <a:rPr lang="en-US" sz="1200" dirty="0"/>
              <a:t>, die Situation und die </a:t>
            </a:r>
            <a:r>
              <a:rPr lang="en-US" sz="1200" dirty="0" err="1"/>
              <a:t>beteiligten</a:t>
            </a:r>
            <a:r>
              <a:rPr lang="en-US" sz="1200" dirty="0"/>
              <a:t> </a:t>
            </a:r>
            <a:r>
              <a:rPr lang="en-US" sz="1200" dirty="0" err="1"/>
              <a:t>Personen</a:t>
            </a:r>
            <a:r>
              <a:rPr lang="en-US" sz="1200" dirty="0"/>
              <a:t> </a:t>
            </a:r>
            <a:r>
              <a:rPr lang="en-US" sz="1200" dirty="0" err="1"/>
              <a:t>ihrem</a:t>
            </a:r>
            <a:r>
              <a:rPr lang="en-US" sz="1200" dirty="0"/>
              <a:t> Partner / </a:t>
            </a:r>
            <a:r>
              <a:rPr lang="en-US" sz="1200" dirty="0" err="1"/>
              <a:t>ihrer</a:t>
            </a:r>
            <a:r>
              <a:rPr lang="en-US" sz="1200" dirty="0"/>
              <a:t> </a:t>
            </a:r>
            <a:r>
              <a:rPr lang="en-US" sz="1200" dirty="0" err="1"/>
              <a:t>Partnerin</a:t>
            </a:r>
            <a:r>
              <a:rPr lang="en-US" sz="1200" dirty="0"/>
              <a:t> </a:t>
            </a:r>
            <a:r>
              <a:rPr lang="en-US" sz="1200" dirty="0" err="1"/>
              <a:t>mitzuteilen</a:t>
            </a:r>
            <a:r>
              <a:rPr lang="en-US" sz="1200" dirty="0"/>
              <a:t>. Auf </a:t>
            </a:r>
            <a:r>
              <a:rPr lang="en-US" sz="1200" dirty="0" err="1"/>
              <a:t>diese</a:t>
            </a:r>
            <a:r>
              <a:rPr lang="en-US" sz="1200" dirty="0"/>
              <a:t> Art </a:t>
            </a:r>
            <a:r>
              <a:rPr lang="en-US" sz="1200" dirty="0" err="1"/>
              <a:t>sollen</a:t>
            </a:r>
            <a:r>
              <a:rPr lang="en-US" sz="1200" dirty="0"/>
              <a:t> </a:t>
            </a:r>
            <a:r>
              <a:rPr lang="en-US" sz="1200" dirty="0" err="1"/>
              <a:t>sie</a:t>
            </a:r>
            <a:r>
              <a:rPr lang="en-US" sz="1200" baseline="0" dirty="0"/>
              <a:t> </a:t>
            </a:r>
            <a:r>
              <a:rPr lang="en-US" sz="1200" baseline="0" dirty="0" err="1"/>
              <a:t>sich</a:t>
            </a:r>
            <a:r>
              <a:rPr lang="en-US" sz="1200" baseline="0" dirty="0"/>
              <a:t> der </a:t>
            </a:r>
            <a:r>
              <a:rPr lang="en-US" sz="1200" baseline="0" dirty="0" err="1"/>
              <a:t>Tatsache</a:t>
            </a:r>
            <a:r>
              <a:rPr lang="en-US" sz="1200" baseline="0" dirty="0"/>
              <a:t> </a:t>
            </a:r>
            <a:r>
              <a:rPr lang="en-US" sz="1200" baseline="0" dirty="0" err="1"/>
              <a:t>bewusst</a:t>
            </a:r>
            <a:r>
              <a:rPr lang="en-US" sz="1200" baseline="0" dirty="0"/>
              <a:t> </a:t>
            </a:r>
            <a:r>
              <a:rPr lang="en-US" sz="1200" baseline="0" dirty="0" err="1"/>
              <a:t>werden</a:t>
            </a:r>
            <a:r>
              <a:rPr lang="en-US" sz="1200" dirty="0"/>
              <a:t>, </a:t>
            </a:r>
            <a:r>
              <a:rPr lang="en-US" sz="1200" dirty="0" err="1"/>
              <a:t>dass</a:t>
            </a:r>
            <a:r>
              <a:rPr lang="en-US" sz="1200" dirty="0"/>
              <a:t> </a:t>
            </a:r>
            <a:r>
              <a:rPr lang="en-US" sz="1200" dirty="0" err="1"/>
              <a:t>ein</a:t>
            </a:r>
            <a:r>
              <a:rPr lang="en-US" sz="1200" dirty="0"/>
              <a:t> </a:t>
            </a:r>
            <a:r>
              <a:rPr lang="en-US" sz="1200" dirty="0" err="1"/>
              <a:t>Leser</a:t>
            </a:r>
            <a:r>
              <a:rPr lang="en-US" sz="1200" dirty="0"/>
              <a:t> </a:t>
            </a:r>
            <a:r>
              <a:rPr lang="en-US" sz="1200" dirty="0" err="1"/>
              <a:t>ständig</a:t>
            </a:r>
            <a:r>
              <a:rPr lang="en-US" sz="1200" dirty="0"/>
              <a:t> </a:t>
            </a:r>
            <a:r>
              <a:rPr lang="en-US" sz="1200" dirty="0" err="1"/>
              <a:t>Bedeutung</a:t>
            </a:r>
            <a:r>
              <a:rPr lang="en-US" sz="1200" dirty="0"/>
              <a:t> </a:t>
            </a:r>
            <a:r>
              <a:rPr lang="en-US" sz="1200" dirty="0" err="1"/>
              <a:t>konstruiert</a:t>
            </a:r>
            <a:r>
              <a:rPr lang="en-US" sz="1200" dirty="0"/>
              <a:t> (</a:t>
            </a:r>
            <a:r>
              <a:rPr lang="en-US" sz="1200" dirty="0" err="1"/>
              <a:t>Kontext</a:t>
            </a:r>
            <a:r>
              <a:rPr lang="en-US" sz="1200" dirty="0"/>
              <a:t>, </a:t>
            </a:r>
            <a:r>
              <a:rPr lang="en-US" sz="1200" dirty="0" err="1"/>
              <a:t>Konkretisierung</a:t>
            </a:r>
            <a:r>
              <a:rPr lang="en-US" sz="1200" dirty="0"/>
              <a:t>) – und </a:t>
            </a:r>
            <a:r>
              <a:rPr lang="en-US" sz="1200" dirty="0" err="1"/>
              <a:t>auch</a:t>
            </a:r>
            <a:r>
              <a:rPr lang="en-US" sz="1200" dirty="0"/>
              <a:t> </a:t>
            </a:r>
            <a:r>
              <a:rPr lang="en-US" sz="1200" baseline="0" dirty="0" err="1"/>
              <a:t>überarbeitet</a:t>
            </a:r>
            <a:r>
              <a:rPr lang="en-US" sz="1200" dirty="0"/>
              <a:t>, falls die </a:t>
            </a:r>
            <a:r>
              <a:rPr lang="en-US" sz="1200" dirty="0" err="1"/>
              <a:t>nächste</a:t>
            </a:r>
            <a:r>
              <a:rPr lang="en-US" sz="1200" dirty="0"/>
              <a:t> Information </a:t>
            </a:r>
            <a:r>
              <a:rPr lang="en-US" sz="1200" dirty="0" err="1"/>
              <a:t>nicht</a:t>
            </a:r>
            <a:r>
              <a:rPr lang="en-US" sz="1200" dirty="0"/>
              <a:t> ins Schema </a:t>
            </a:r>
            <a:r>
              <a:rPr lang="en-US" sz="1200" dirty="0" err="1"/>
              <a:t>passt</a:t>
            </a:r>
            <a:r>
              <a:rPr lang="en-US" sz="1200" dirty="0"/>
              <a:t>. In </a:t>
            </a:r>
            <a:r>
              <a:rPr lang="en-US" sz="1200" dirty="0" err="1"/>
              <a:t>diesem</a:t>
            </a:r>
            <a:r>
              <a:rPr lang="en-US" sz="1200" dirty="0"/>
              <a:t> </a:t>
            </a:r>
            <a:r>
              <a:rPr lang="en-US" sz="1200" dirty="0" err="1"/>
              <a:t>Beispiel</a:t>
            </a:r>
            <a:r>
              <a:rPr lang="en-US" sz="1200" dirty="0"/>
              <a:t> </a:t>
            </a:r>
            <a:r>
              <a:rPr lang="en-US" sz="1200" dirty="0" err="1"/>
              <a:t>haben</a:t>
            </a:r>
            <a:r>
              <a:rPr lang="en-US" sz="1200" dirty="0"/>
              <a:t> die </a:t>
            </a:r>
            <a:r>
              <a:rPr lang="en-US" sz="1200" dirty="0" err="1"/>
              <a:t>Leser</a:t>
            </a:r>
            <a:r>
              <a:rPr lang="en-US" sz="1200" dirty="0"/>
              <a:t> </a:t>
            </a:r>
            <a:r>
              <a:rPr lang="en-US" sz="1200" dirty="0" err="1"/>
              <a:t>vielleicht</a:t>
            </a:r>
            <a:r>
              <a:rPr lang="en-US" sz="1200" dirty="0"/>
              <a:t> </a:t>
            </a:r>
            <a:r>
              <a:rPr lang="en-US" sz="1200" dirty="0" err="1"/>
              <a:t>eine</a:t>
            </a:r>
            <a:r>
              <a:rPr lang="en-US" sz="1200" dirty="0"/>
              <a:t> </a:t>
            </a:r>
            <a:r>
              <a:rPr lang="en-US" sz="1200" dirty="0" err="1"/>
              <a:t>klare</a:t>
            </a:r>
            <a:r>
              <a:rPr lang="en-US" sz="1200" dirty="0"/>
              <a:t> </a:t>
            </a:r>
            <a:r>
              <a:rPr lang="en-US" sz="1200" dirty="0" err="1"/>
              <a:t>Vorstellung</a:t>
            </a:r>
            <a:r>
              <a:rPr lang="en-US" sz="1200" dirty="0"/>
              <a:t> </a:t>
            </a:r>
            <a:r>
              <a:rPr lang="en-US" sz="1200" dirty="0" err="1"/>
              <a:t>vom</a:t>
            </a:r>
            <a:r>
              <a:rPr lang="en-US" sz="1200" dirty="0"/>
              <a:t> Ort der </a:t>
            </a:r>
            <a:r>
              <a:rPr lang="en-US" sz="1200" dirty="0" err="1"/>
              <a:t>Handlung</a:t>
            </a:r>
            <a:r>
              <a:rPr lang="en-US" sz="1200" dirty="0"/>
              <a:t>, </a:t>
            </a:r>
            <a:r>
              <a:rPr lang="en-US" sz="1200" dirty="0" err="1"/>
              <a:t>vielleicht</a:t>
            </a:r>
            <a:r>
              <a:rPr lang="en-US" sz="1200" dirty="0"/>
              <a:t> </a:t>
            </a:r>
            <a:r>
              <a:rPr lang="en-US" sz="1200" dirty="0" err="1"/>
              <a:t>ein</a:t>
            </a:r>
            <a:r>
              <a:rPr lang="en-US" sz="1200" dirty="0"/>
              <a:t> Laden, </a:t>
            </a:r>
            <a:r>
              <a:rPr lang="en-US" sz="1200" dirty="0" err="1"/>
              <a:t>ein</a:t>
            </a:r>
            <a:r>
              <a:rPr lang="en-US" sz="1200" dirty="0"/>
              <a:t> </a:t>
            </a:r>
            <a:r>
              <a:rPr lang="en-US" sz="1200" dirty="0" err="1"/>
              <a:t>Sportstadion</a:t>
            </a:r>
            <a:r>
              <a:rPr lang="en-US" sz="1200" dirty="0"/>
              <a:t> </a:t>
            </a:r>
            <a:r>
              <a:rPr lang="en-US" sz="1200" dirty="0" err="1"/>
              <a:t>oder</a:t>
            </a:r>
            <a:r>
              <a:rPr lang="en-US" sz="1200" dirty="0"/>
              <a:t> </a:t>
            </a:r>
            <a:r>
              <a:rPr lang="en-US" sz="1200" dirty="0" err="1"/>
              <a:t>eine</a:t>
            </a:r>
            <a:r>
              <a:rPr lang="en-US" sz="1200" dirty="0"/>
              <a:t> </a:t>
            </a:r>
            <a:r>
              <a:rPr lang="en-US" sz="1200" dirty="0" err="1"/>
              <a:t>Konzerthalle</a:t>
            </a:r>
            <a:r>
              <a:rPr lang="en-US" sz="1200" dirty="0"/>
              <a:t>. </a:t>
            </a:r>
            <a:r>
              <a:rPr lang="en-US" sz="1200" dirty="0" err="1"/>
              <a:t>Dasselbe</a:t>
            </a:r>
            <a:r>
              <a:rPr lang="en-US" sz="1200" dirty="0"/>
              <a:t> gilt für die </a:t>
            </a:r>
            <a:r>
              <a:rPr lang="en-US" sz="1200" dirty="0" err="1"/>
              <a:t>beiden</a:t>
            </a:r>
            <a:r>
              <a:rPr lang="en-US" sz="1200" dirty="0"/>
              <a:t> </a:t>
            </a:r>
            <a:r>
              <a:rPr lang="en-US" sz="1200" dirty="0" err="1"/>
              <a:t>beteiligten</a:t>
            </a:r>
            <a:r>
              <a:rPr lang="en-US" sz="1200" dirty="0"/>
              <a:t> </a:t>
            </a:r>
            <a:r>
              <a:rPr lang="en-US" sz="1200" dirty="0" err="1"/>
              <a:t>Personen</a:t>
            </a:r>
            <a:r>
              <a:rPr lang="en-US" sz="1200" dirty="0"/>
              <a:t>: Der Kunde </a:t>
            </a:r>
            <a:r>
              <a:rPr lang="en-US" sz="1200" dirty="0" err="1"/>
              <a:t>gibt</a:t>
            </a:r>
            <a:r>
              <a:rPr lang="en-US" sz="1200" dirty="0"/>
              <a:t> der </a:t>
            </a:r>
            <a:r>
              <a:rPr lang="en-US" sz="1200" dirty="0" err="1"/>
              <a:t>Kassiererin</a:t>
            </a:r>
            <a:r>
              <a:rPr lang="en-US" sz="1200" dirty="0"/>
              <a:t> Geld und </a:t>
            </a:r>
            <a:r>
              <a:rPr lang="en-US" sz="1200" dirty="0" err="1"/>
              <a:t>bekommt</a:t>
            </a:r>
            <a:r>
              <a:rPr lang="en-US" sz="1200" dirty="0"/>
              <a:t> </a:t>
            </a:r>
            <a:r>
              <a:rPr lang="en-US" sz="1200" dirty="0" err="1"/>
              <a:t>Wechselgeld</a:t>
            </a:r>
            <a:r>
              <a:rPr lang="en-US" sz="1200" dirty="0"/>
              <a:t>. Aber in </a:t>
            </a:r>
            <a:r>
              <a:rPr lang="en-US" sz="1200" dirty="0" err="1"/>
              <a:t>Zeile</a:t>
            </a:r>
            <a:r>
              <a:rPr lang="en-US" sz="1200" dirty="0"/>
              <a:t> 3 </a:t>
            </a:r>
            <a:r>
              <a:rPr lang="en-US" sz="1200" dirty="0" err="1"/>
              <a:t>kommt</a:t>
            </a:r>
            <a:r>
              <a:rPr lang="en-US" sz="1200" dirty="0"/>
              <a:t> es </a:t>
            </a:r>
            <a:r>
              <a:rPr lang="en-US" sz="1200" dirty="0" err="1"/>
              <a:t>zu</a:t>
            </a:r>
            <a:r>
              <a:rPr lang="en-US" sz="1200" dirty="0"/>
              <a:t> </a:t>
            </a:r>
            <a:r>
              <a:rPr lang="en-US" sz="1200" dirty="0" err="1"/>
              <a:t>einem</a:t>
            </a:r>
            <a:r>
              <a:rPr lang="en-US" sz="1200" dirty="0"/>
              <a:t> </a:t>
            </a:r>
            <a:r>
              <a:rPr lang="en-US" sz="1200" dirty="0" err="1"/>
              <a:t>Konflikt</a:t>
            </a:r>
            <a:r>
              <a:rPr lang="en-US" sz="1200" dirty="0"/>
              <a:t> </a:t>
            </a:r>
            <a:r>
              <a:rPr lang="en-US" sz="1200" dirty="0" err="1"/>
              <a:t>mit</a:t>
            </a:r>
            <a:r>
              <a:rPr lang="en-US" sz="1200" dirty="0"/>
              <a:t> den </a:t>
            </a:r>
            <a:r>
              <a:rPr lang="en-US" sz="1200" dirty="0" err="1"/>
              <a:t>Erwartungen</a:t>
            </a:r>
            <a:r>
              <a:rPr lang="en-US" sz="1200" dirty="0"/>
              <a:t>, das </a:t>
            </a:r>
            <a:r>
              <a:rPr lang="en-US" sz="1200" dirty="0" err="1"/>
              <a:t>löst</a:t>
            </a:r>
            <a:r>
              <a:rPr lang="en-US" sz="1200" dirty="0"/>
              <a:t> </a:t>
            </a:r>
            <a:r>
              <a:rPr lang="en-US" sz="1200" dirty="0" err="1"/>
              <a:t>Fragen</a:t>
            </a:r>
            <a:r>
              <a:rPr lang="en-US" sz="1200" dirty="0"/>
              <a:t> </a:t>
            </a:r>
            <a:r>
              <a:rPr lang="en-US" sz="1200" dirty="0" err="1"/>
              <a:t>aus.</a:t>
            </a:r>
            <a:r>
              <a:rPr lang="en-US" sz="1200" dirty="0"/>
              <a:t> Bei </a:t>
            </a:r>
            <a:r>
              <a:rPr lang="en-US" sz="1200" dirty="0" err="1"/>
              <a:t>Zeile</a:t>
            </a:r>
            <a:r>
              <a:rPr lang="en-US" sz="1200" dirty="0"/>
              <a:t> 4 und 5 verstehen die </a:t>
            </a:r>
            <a:r>
              <a:rPr lang="en-US" sz="1200" dirty="0" err="1"/>
              <a:t>Leser</a:t>
            </a:r>
            <a:r>
              <a:rPr lang="en-US" sz="1200" dirty="0"/>
              <a:t>, </a:t>
            </a:r>
            <a:r>
              <a:rPr lang="en-US" sz="1200" dirty="0" err="1"/>
              <a:t>dass</a:t>
            </a:r>
            <a:r>
              <a:rPr lang="en-US" sz="1200" dirty="0"/>
              <a:t> </a:t>
            </a:r>
            <a:r>
              <a:rPr lang="en-US" sz="1200" dirty="0" err="1"/>
              <a:t>eine</a:t>
            </a:r>
            <a:r>
              <a:rPr lang="en-US" sz="1200" dirty="0"/>
              <a:t> </a:t>
            </a:r>
            <a:r>
              <a:rPr lang="en-US" sz="1200" dirty="0" err="1"/>
              <a:t>dritte</a:t>
            </a:r>
            <a:r>
              <a:rPr lang="en-US" sz="1200" dirty="0"/>
              <a:t> Person </a:t>
            </a:r>
            <a:r>
              <a:rPr lang="en-US" sz="1200" dirty="0" err="1"/>
              <a:t>beteiligt</a:t>
            </a:r>
            <a:r>
              <a:rPr lang="en-US" sz="1200" dirty="0"/>
              <a:t> sein muss. Das </a:t>
            </a:r>
            <a:r>
              <a:rPr lang="en-US" sz="1200" dirty="0" err="1"/>
              <a:t>verändert</a:t>
            </a:r>
            <a:r>
              <a:rPr lang="en-US" sz="1200" dirty="0"/>
              <a:t> die </a:t>
            </a:r>
            <a:r>
              <a:rPr lang="en-US" sz="1200" dirty="0" err="1"/>
              <a:t>Vorstellung</a:t>
            </a:r>
            <a:r>
              <a:rPr lang="en-US" sz="1200" dirty="0"/>
              <a:t> von der Situation. Da “Popcorn” in </a:t>
            </a:r>
            <a:r>
              <a:rPr lang="en-US" sz="1200" dirty="0" err="1"/>
              <a:t>unserer</a:t>
            </a:r>
            <a:r>
              <a:rPr lang="en-US" sz="1200" dirty="0"/>
              <a:t> Kultur </a:t>
            </a:r>
            <a:r>
              <a:rPr lang="en-US" sz="1200" dirty="0" err="1"/>
              <a:t>eng</a:t>
            </a:r>
            <a:r>
              <a:rPr lang="en-US" sz="1200" dirty="0"/>
              <a:t> </a:t>
            </a:r>
            <a:r>
              <a:rPr lang="en-US" sz="1200" dirty="0" err="1"/>
              <a:t>mit</a:t>
            </a:r>
            <a:r>
              <a:rPr lang="en-US" sz="1200" dirty="0"/>
              <a:t> dem Kino </a:t>
            </a:r>
            <a:r>
              <a:rPr lang="en-US" sz="1200" dirty="0" err="1"/>
              <a:t>verbunden</a:t>
            </a:r>
            <a:r>
              <a:rPr lang="en-US" sz="1200" dirty="0"/>
              <a:t> </a:t>
            </a:r>
            <a:r>
              <a:rPr lang="en-US" sz="1200" dirty="0" err="1"/>
              <a:t>ist</a:t>
            </a:r>
            <a:r>
              <a:rPr lang="en-US" sz="1200" dirty="0"/>
              <a:t>,  </a:t>
            </a:r>
            <a:r>
              <a:rPr lang="en-US" sz="1200" dirty="0" err="1"/>
              <a:t>vermuten</a:t>
            </a:r>
            <a:r>
              <a:rPr lang="en-US" sz="1200" dirty="0"/>
              <a:t> </a:t>
            </a:r>
            <a:r>
              <a:rPr lang="en-US" sz="1200" dirty="0" err="1"/>
              <a:t>viele</a:t>
            </a:r>
            <a:r>
              <a:rPr lang="en-US" sz="1200" dirty="0"/>
              <a:t> </a:t>
            </a:r>
            <a:r>
              <a:rPr lang="en-US" sz="1200" dirty="0" err="1"/>
              <a:t>Leser</a:t>
            </a:r>
            <a:r>
              <a:rPr lang="en-US" sz="1200" dirty="0"/>
              <a:t> </a:t>
            </a:r>
            <a:r>
              <a:rPr lang="en-US" sz="1200" dirty="0" err="1"/>
              <a:t>folgendes</a:t>
            </a:r>
            <a:r>
              <a:rPr lang="en-US" sz="1200" dirty="0"/>
              <a:t>: Ein Mann will seine </a:t>
            </a:r>
            <a:r>
              <a:rPr lang="en-US" sz="1200" dirty="0" err="1"/>
              <a:t>Begleiterin</a:t>
            </a:r>
            <a:r>
              <a:rPr lang="en-US" sz="1200" dirty="0"/>
              <a:t> ins Kino </a:t>
            </a:r>
            <a:r>
              <a:rPr lang="en-US" sz="1200" dirty="0" err="1"/>
              <a:t>einladen</a:t>
            </a:r>
            <a:r>
              <a:rPr lang="en-US" sz="1200" dirty="0"/>
              <a:t> also </a:t>
            </a:r>
            <a:r>
              <a:rPr lang="en-US" sz="1200" dirty="0" err="1"/>
              <a:t>lehnt</a:t>
            </a:r>
            <a:r>
              <a:rPr lang="en-US" sz="1200" dirty="0"/>
              <a:t> </a:t>
            </a:r>
            <a:r>
              <a:rPr lang="en-US" sz="1200" dirty="0" err="1"/>
              <a:t>er</a:t>
            </a:r>
            <a:r>
              <a:rPr lang="en-US" sz="1200" dirty="0"/>
              <a:t> </a:t>
            </a:r>
            <a:r>
              <a:rPr lang="en-US" sz="1200" dirty="0" err="1"/>
              <a:t>ihr</a:t>
            </a:r>
            <a:r>
              <a:rPr lang="en-US" sz="1200" dirty="0"/>
              <a:t> Geld ab. </a:t>
            </a:r>
            <a:r>
              <a:rPr lang="en-US" sz="1200" dirty="0" err="1"/>
              <a:t>Bisher</a:t>
            </a:r>
            <a:r>
              <a:rPr lang="en-US" sz="1200" dirty="0"/>
              <a:t> </a:t>
            </a:r>
            <a:r>
              <a:rPr lang="en-US" sz="1200" dirty="0" err="1"/>
              <a:t>sind</a:t>
            </a:r>
            <a:r>
              <a:rPr lang="en-US" sz="1200" dirty="0"/>
              <a:t> </a:t>
            </a:r>
            <a:r>
              <a:rPr lang="en-US" sz="1200" dirty="0" err="1"/>
              <a:t>drei</a:t>
            </a:r>
            <a:r>
              <a:rPr lang="en-US" sz="1200" dirty="0"/>
              <a:t> </a:t>
            </a:r>
            <a:r>
              <a:rPr lang="en-US" sz="1200" dirty="0" err="1"/>
              <a:t>Personen</a:t>
            </a:r>
            <a:r>
              <a:rPr lang="en-US" sz="1200" dirty="0"/>
              <a:t> </a:t>
            </a:r>
            <a:r>
              <a:rPr lang="en-US" sz="1200" dirty="0" err="1"/>
              <a:t>beteiligt</a:t>
            </a:r>
            <a:r>
              <a:rPr lang="en-US" sz="1200" dirty="0"/>
              <a:t>: </a:t>
            </a:r>
            <a:r>
              <a:rPr lang="en-US" sz="1200" dirty="0" err="1"/>
              <a:t>Zwei</a:t>
            </a:r>
            <a:r>
              <a:rPr lang="en-US" sz="1200" dirty="0"/>
              <a:t> </a:t>
            </a:r>
            <a:r>
              <a:rPr lang="en-US" sz="1200" dirty="0" err="1"/>
              <a:t>Kunden</a:t>
            </a:r>
            <a:r>
              <a:rPr lang="en-US" sz="1200" dirty="0"/>
              <a:t> und </a:t>
            </a:r>
            <a:r>
              <a:rPr lang="en-US" sz="1200" dirty="0" err="1"/>
              <a:t>eine</a:t>
            </a:r>
            <a:r>
              <a:rPr lang="en-US" sz="1200" dirty="0"/>
              <a:t> </a:t>
            </a:r>
            <a:r>
              <a:rPr lang="en-US" sz="1200" dirty="0" err="1"/>
              <a:t>Verkäuerin</a:t>
            </a:r>
            <a:r>
              <a:rPr lang="en-US" sz="1200" baseline="0" dirty="0"/>
              <a:t> an der </a:t>
            </a:r>
            <a:r>
              <a:rPr lang="en-US" sz="1200" dirty="0" err="1"/>
              <a:t>Kinokasse</a:t>
            </a:r>
            <a:r>
              <a:rPr lang="en-US" sz="1200" dirty="0"/>
              <a:t>. Dann </a:t>
            </a:r>
            <a:r>
              <a:rPr lang="en-US" sz="1200" dirty="0" err="1"/>
              <a:t>betritt</a:t>
            </a:r>
            <a:r>
              <a:rPr lang="en-US" sz="1200" dirty="0"/>
              <a:t> das </a:t>
            </a:r>
            <a:r>
              <a:rPr lang="en-US" sz="1200" dirty="0" err="1"/>
              <a:t>Paar</a:t>
            </a:r>
            <a:r>
              <a:rPr lang="en-US" sz="1200" dirty="0"/>
              <a:t> den </a:t>
            </a:r>
            <a:r>
              <a:rPr lang="en-US" sz="1200" dirty="0" err="1"/>
              <a:t>Thekenbereich</a:t>
            </a:r>
            <a:r>
              <a:rPr lang="en-US" sz="1200" dirty="0"/>
              <a:t>, wo das Popcorn </a:t>
            </a:r>
            <a:r>
              <a:rPr lang="en-US" sz="1200" dirty="0" err="1"/>
              <a:t>verkauft</a:t>
            </a:r>
            <a:r>
              <a:rPr lang="en-US" sz="1200" dirty="0"/>
              <a:t> </a:t>
            </a:r>
            <a:r>
              <a:rPr lang="en-US" sz="1200" dirty="0" err="1"/>
              <a:t>wird</a:t>
            </a:r>
            <a:r>
              <a:rPr lang="en-US" sz="1200" dirty="0"/>
              <a:t>.  Dieses </a:t>
            </a:r>
            <a:r>
              <a:rPr lang="en-US" sz="1200" dirty="0" err="1"/>
              <a:t>Szenario</a:t>
            </a:r>
            <a:r>
              <a:rPr lang="en-US" sz="1200" dirty="0"/>
              <a:t> </a:t>
            </a:r>
            <a:r>
              <a:rPr lang="en-US" sz="1200" dirty="0" err="1"/>
              <a:t>ist</a:t>
            </a:r>
            <a:r>
              <a:rPr lang="en-US" sz="1200" dirty="0"/>
              <a:t> </a:t>
            </a:r>
            <a:r>
              <a:rPr lang="en-US" sz="1200" dirty="0" err="1"/>
              <a:t>möglich</a:t>
            </a:r>
            <a:r>
              <a:rPr lang="en-US" sz="1200" dirty="0"/>
              <a:t>, </a:t>
            </a:r>
            <a:r>
              <a:rPr lang="en-US" sz="1200" dirty="0" err="1"/>
              <a:t>aber</a:t>
            </a:r>
            <a:r>
              <a:rPr lang="en-US" sz="1200" dirty="0"/>
              <a:t> es </a:t>
            </a:r>
            <a:r>
              <a:rPr lang="en-US" sz="1200" dirty="0" err="1"/>
              <a:t>gibt</a:t>
            </a:r>
            <a:r>
              <a:rPr lang="en-US" sz="1200" dirty="0"/>
              <a:t> </a:t>
            </a:r>
            <a:r>
              <a:rPr lang="en-US" sz="1200" dirty="0" err="1"/>
              <a:t>viele</a:t>
            </a:r>
            <a:r>
              <a:rPr lang="en-US" sz="1200" dirty="0"/>
              <a:t> </a:t>
            </a:r>
            <a:r>
              <a:rPr lang="en-US" sz="1200" dirty="0" err="1"/>
              <a:t>Leerstellen</a:t>
            </a:r>
            <a:r>
              <a:rPr lang="en-US" sz="1200" dirty="0"/>
              <a:t>, die </a:t>
            </a:r>
            <a:r>
              <a:rPr lang="en-US" sz="1200" dirty="0" err="1"/>
              <a:t>eine</a:t>
            </a:r>
            <a:r>
              <a:rPr lang="en-US" sz="1200" dirty="0"/>
              <a:t> </a:t>
            </a:r>
            <a:r>
              <a:rPr lang="en-US" sz="1200" dirty="0" err="1"/>
              <a:t>sichere</a:t>
            </a:r>
            <a:r>
              <a:rPr lang="en-US" sz="1200" dirty="0"/>
              <a:t> </a:t>
            </a:r>
            <a:r>
              <a:rPr lang="en-US" sz="1200" dirty="0" err="1"/>
              <a:t>Festlegung</a:t>
            </a:r>
            <a:r>
              <a:rPr lang="en-US" sz="1200" dirty="0"/>
              <a:t> </a:t>
            </a:r>
            <a:r>
              <a:rPr lang="en-US" sz="1200" dirty="0" err="1"/>
              <a:t>unmöglich</a:t>
            </a:r>
            <a:r>
              <a:rPr lang="en-US" sz="1200" dirty="0"/>
              <a:t> </a:t>
            </a:r>
            <a:r>
              <a:rPr lang="en-US" sz="1200" dirty="0" err="1"/>
              <a:t>machen</a:t>
            </a:r>
            <a:r>
              <a:rPr lang="en-US" sz="1200" dirty="0"/>
              <a:t>. </a:t>
            </a: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Trotzdem</a:t>
            </a:r>
            <a:r>
              <a:rPr lang="en-US" sz="1200" dirty="0"/>
              <a:t> </a:t>
            </a:r>
            <a:r>
              <a:rPr lang="en-US" sz="1200" dirty="0" err="1"/>
              <a:t>zeigt</a:t>
            </a:r>
            <a:r>
              <a:rPr lang="en-US" sz="1200" dirty="0"/>
              <a:t> </a:t>
            </a:r>
            <a:r>
              <a:rPr lang="en-US" sz="1200" dirty="0" err="1"/>
              <a:t>uns</a:t>
            </a:r>
            <a:r>
              <a:rPr lang="en-US" sz="1200" dirty="0"/>
              <a:t> </a:t>
            </a:r>
            <a:r>
              <a:rPr lang="en-US" sz="1200" dirty="0" err="1"/>
              <a:t>diese</a:t>
            </a:r>
            <a:r>
              <a:rPr lang="en-US" sz="1200" dirty="0"/>
              <a:t> Situation, </a:t>
            </a:r>
            <a:r>
              <a:rPr lang="en-US" sz="1200" dirty="0" err="1"/>
              <a:t>wie</a:t>
            </a:r>
            <a:r>
              <a:rPr lang="en-US" sz="1200" dirty="0"/>
              <a:t> </a:t>
            </a:r>
            <a:r>
              <a:rPr lang="en-US" sz="1200" dirty="0" err="1"/>
              <a:t>wir</a:t>
            </a:r>
            <a:r>
              <a:rPr lang="en-US" sz="1200" dirty="0"/>
              <a:t> </a:t>
            </a:r>
            <a:r>
              <a:rPr lang="en-US" sz="1200" dirty="0" err="1"/>
              <a:t>Bedeutung</a:t>
            </a:r>
            <a:r>
              <a:rPr lang="en-US" sz="1200" dirty="0"/>
              <a:t> </a:t>
            </a:r>
            <a:r>
              <a:rPr lang="en-US" sz="1200" dirty="0" err="1"/>
              <a:t>konstruieren</a:t>
            </a:r>
            <a:r>
              <a:rPr lang="en-US" sz="1200" dirty="0"/>
              <a:t>. </a:t>
            </a:r>
            <a:r>
              <a:rPr lang="en-US" sz="1200" dirty="0" err="1"/>
              <a:t>Wir</a:t>
            </a:r>
            <a:r>
              <a:rPr lang="en-US" sz="1200" dirty="0"/>
              <a:t> </a:t>
            </a:r>
            <a:r>
              <a:rPr lang="en-US" sz="1200" dirty="0" err="1"/>
              <a:t>brauchen</a:t>
            </a:r>
            <a:r>
              <a:rPr lang="en-US" sz="1200" dirty="0"/>
              <a:t> </a:t>
            </a:r>
            <a:r>
              <a:rPr lang="en-US" sz="1200" dirty="0" err="1"/>
              <a:t>nicht</a:t>
            </a:r>
            <a:r>
              <a:rPr lang="en-US" sz="1200" dirty="0"/>
              <a:t> </a:t>
            </a:r>
            <a:r>
              <a:rPr lang="en-US" sz="1200" dirty="0" err="1"/>
              <a:t>nur</a:t>
            </a:r>
            <a:r>
              <a:rPr lang="en-US" sz="1200" dirty="0"/>
              <a:t> </a:t>
            </a:r>
            <a:r>
              <a:rPr lang="en-US" sz="1200" dirty="0" err="1"/>
              <a:t>Wortschatz</a:t>
            </a:r>
            <a:r>
              <a:rPr lang="en-US" sz="1200" dirty="0"/>
              <a:t>, </a:t>
            </a:r>
            <a:r>
              <a:rPr lang="en-US" sz="1200" dirty="0" err="1"/>
              <a:t>sondern</a:t>
            </a:r>
            <a:r>
              <a:rPr lang="en-US" sz="1200" dirty="0"/>
              <a:t> </a:t>
            </a:r>
            <a:r>
              <a:rPr lang="en-US" sz="1200" dirty="0" err="1"/>
              <a:t>auch</a:t>
            </a:r>
            <a:r>
              <a:rPr lang="en-US" sz="1200" dirty="0"/>
              <a:t> </a:t>
            </a:r>
            <a:r>
              <a:rPr lang="en-US" sz="1200" dirty="0" err="1"/>
              <a:t>Hintergrundwissen</a:t>
            </a:r>
            <a:r>
              <a:rPr lang="en-US" sz="1200" dirty="0"/>
              <a:t>, in </a:t>
            </a:r>
            <a:r>
              <a:rPr lang="en-US" sz="1200" dirty="0" err="1"/>
              <a:t>diesem</a:t>
            </a:r>
            <a:r>
              <a:rPr lang="en-US" sz="1200" dirty="0"/>
              <a:t> Fall </a:t>
            </a:r>
            <a:r>
              <a:rPr lang="en-US" sz="1200" dirty="0" err="1"/>
              <a:t>über</a:t>
            </a:r>
            <a:r>
              <a:rPr lang="en-US" sz="1200" dirty="0"/>
              <a:t> </a:t>
            </a:r>
            <a:r>
              <a:rPr lang="en-US" sz="1200" dirty="0" err="1"/>
              <a:t>kulturelle</a:t>
            </a:r>
            <a:r>
              <a:rPr lang="en-US" sz="1200" dirty="0"/>
              <a:t> </a:t>
            </a:r>
            <a:r>
              <a:rPr lang="en-US" sz="1200" dirty="0" err="1"/>
              <a:t>Gewohnheiten</a:t>
            </a:r>
            <a:r>
              <a:rPr lang="en-US" sz="1200" dirty="0"/>
              <a:t> </a:t>
            </a:r>
            <a:r>
              <a:rPr lang="en-US" sz="1200" dirty="0" err="1"/>
              <a:t>wie</a:t>
            </a:r>
            <a:r>
              <a:rPr lang="en-US" sz="1200" dirty="0"/>
              <a:t> Popcorn </a:t>
            </a:r>
            <a:r>
              <a:rPr lang="en-US" sz="1200" dirty="0" err="1"/>
              <a:t>im</a:t>
            </a:r>
            <a:r>
              <a:rPr lang="en-US" sz="1200" dirty="0"/>
              <a:t> Kino und </a:t>
            </a:r>
            <a:r>
              <a:rPr lang="en-US" sz="1200" dirty="0" err="1"/>
              <a:t>Geschlechterrollen</a:t>
            </a:r>
            <a:r>
              <a:rPr lang="en-US" sz="1200" dirty="0"/>
              <a:t>: Der “Gentleman” und die </a:t>
            </a:r>
            <a:r>
              <a:rPr lang="en-US" sz="1200" dirty="0" err="1"/>
              <a:t>emanzipierte</a:t>
            </a:r>
            <a:r>
              <a:rPr lang="en-US" sz="1200" dirty="0"/>
              <a:t> Frau </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sowie</a:t>
            </a:r>
            <a:r>
              <a:rPr lang="en-US" sz="1200" kern="1200" dirty="0">
                <a:solidFill>
                  <a:schemeClr val="tx1"/>
                </a:solidFill>
                <a:effectLst/>
                <a:latin typeface="+mn-lt"/>
                <a:ea typeface="+mn-ea"/>
                <a:cs typeface="+mn-cs"/>
              </a:rPr>
              <a:t> die </a:t>
            </a:r>
            <a:r>
              <a:rPr lang="en-US" sz="1200" kern="1200" dirty="0" err="1">
                <a:solidFill>
                  <a:schemeClr val="tx1"/>
                </a:solidFill>
                <a:effectLst/>
                <a:latin typeface="+mn-lt"/>
                <a:ea typeface="+mn-ea"/>
                <a:cs typeface="+mn-cs"/>
              </a:rPr>
              <a:t>Konflikte</a:t>
            </a:r>
            <a:r>
              <a:rPr lang="en-US" sz="1200" kern="1200" dirty="0">
                <a:solidFill>
                  <a:schemeClr val="tx1"/>
                </a:solidFill>
                <a:effectLst/>
                <a:latin typeface="+mn-lt"/>
                <a:ea typeface="+mn-ea"/>
                <a:cs typeface="+mn-cs"/>
              </a:rPr>
              <a:t>, die </a:t>
            </a:r>
            <a:r>
              <a:rPr lang="en-US" sz="1200" kern="1200" dirty="0" err="1">
                <a:solidFill>
                  <a:schemeClr val="tx1"/>
                </a:solidFill>
                <a:effectLst/>
                <a:latin typeface="+mn-lt"/>
                <a:ea typeface="+mn-ea"/>
                <a:cs typeface="+mn-cs"/>
              </a:rPr>
              <a:t>sich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daraus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ergeben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können</a:t>
            </a:r>
            <a:r>
              <a:rPr lang="en-US" sz="1200" kern="1200" dirty="0">
                <a:solidFill>
                  <a:schemeClr val="tx1"/>
                </a:solidFill>
                <a:effectLst/>
                <a:latin typeface="+mn-lt"/>
                <a:ea typeface="+mn-ea"/>
                <a:cs typeface="+mn-cs"/>
              </a:rPr>
              <a:t> und die </a:t>
            </a:r>
            <a:r>
              <a:rPr lang="en-US" sz="1200" kern="1200" dirty="0" err="1">
                <a:solidFill>
                  <a:schemeClr val="tx1"/>
                </a:solidFill>
                <a:effectLst/>
                <a:latin typeface="+mn-lt"/>
                <a:ea typeface="+mn-ea"/>
                <a:cs typeface="+mn-cs"/>
              </a:rPr>
              <a:t>Auflösung</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Komplikation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durch</a:t>
            </a:r>
            <a:r>
              <a:rPr lang="en-US" sz="1200" kern="1200" dirty="0">
                <a:solidFill>
                  <a:schemeClr val="tx1"/>
                </a:solidFill>
                <a:effectLst/>
                <a:latin typeface="+mn-lt"/>
                <a:ea typeface="+mn-ea"/>
                <a:cs typeface="+mn-cs"/>
              </a:rPr>
              <a:t> den </a:t>
            </a:r>
            <a:r>
              <a:rPr lang="en-US" sz="1200" kern="1200" dirty="0" err="1">
                <a:solidFill>
                  <a:schemeClr val="tx1"/>
                </a:solidFill>
                <a:effectLst/>
                <a:latin typeface="+mn-lt"/>
                <a:ea typeface="+mn-ea"/>
                <a:cs typeface="+mn-cs"/>
              </a:rPr>
              <a:t>Popkorn-Kauf</a:t>
            </a:r>
            <a:r>
              <a:rPr lang="en-US" sz="1200" dirty="0"/>
              <a:t>. </a:t>
            </a:r>
            <a:r>
              <a:rPr lang="en-US" sz="1200" dirty="0" err="1"/>
              <a:t>Besprechen</a:t>
            </a:r>
            <a:r>
              <a:rPr lang="en-US" sz="1200" dirty="0"/>
              <a:t> Sie </a:t>
            </a:r>
            <a:r>
              <a:rPr lang="en-US" sz="1200" dirty="0" err="1"/>
              <a:t>diese</a:t>
            </a:r>
            <a:r>
              <a:rPr lang="en-US" sz="1200" dirty="0"/>
              <a:t> </a:t>
            </a:r>
            <a:r>
              <a:rPr lang="en-US" sz="1200" dirty="0" err="1"/>
              <a:t>Folie</a:t>
            </a:r>
            <a:r>
              <a:rPr lang="en-US" sz="1200" dirty="0"/>
              <a:t> </a:t>
            </a:r>
            <a:r>
              <a:rPr lang="en-US" sz="1200" dirty="0" err="1"/>
              <a:t>einige</a:t>
            </a:r>
            <a:r>
              <a:rPr lang="en-US" sz="1200" dirty="0"/>
              <a:t> </a:t>
            </a:r>
            <a:r>
              <a:rPr lang="en-US" sz="1200" dirty="0" err="1"/>
              <a:t>Minuten</a:t>
            </a:r>
            <a:r>
              <a:rPr lang="en-US" sz="1200" dirty="0"/>
              <a:t> </a:t>
            </a:r>
            <a:r>
              <a:rPr lang="en-US" sz="1200" dirty="0" err="1"/>
              <a:t>lang</a:t>
            </a:r>
            <a:r>
              <a:rPr lang="en-US" sz="1200" dirty="0"/>
              <a:t>, bevor Sie zur </a:t>
            </a:r>
            <a:r>
              <a:rPr lang="en-US" sz="1200" dirty="0" err="1"/>
              <a:t>nächsten</a:t>
            </a:r>
            <a:r>
              <a:rPr lang="en-US" sz="1200" dirty="0"/>
              <a:t> </a:t>
            </a:r>
            <a:r>
              <a:rPr lang="en-US" sz="1200" dirty="0" err="1"/>
              <a:t>Folie</a:t>
            </a:r>
            <a:r>
              <a:rPr lang="en-US" sz="1200" dirty="0"/>
              <a:t> </a:t>
            </a:r>
            <a:r>
              <a:rPr lang="en-US" sz="1200" dirty="0" err="1"/>
              <a:t>gehen</a:t>
            </a:r>
            <a:r>
              <a:rPr lang="en-US" sz="1200" dirty="0"/>
              <a:t>.. </a:t>
            </a:r>
            <a:endParaRPr lang="de-DE" sz="1200" dirty="0"/>
          </a:p>
        </p:txBody>
      </p:sp>
      <p:sp>
        <p:nvSpPr>
          <p:cNvPr id="4" name="Foliennummernplatzhalter 3"/>
          <p:cNvSpPr>
            <a:spLocks noGrp="1"/>
          </p:cNvSpPr>
          <p:nvPr>
            <p:ph type="sldNum" sz="quarter" idx="10"/>
          </p:nvPr>
        </p:nvSpPr>
        <p:spPr/>
        <p:txBody>
          <a:bodyPr/>
          <a:lstStyle/>
          <a:p>
            <a:fld id="{F1331116-AC31-4588-BB05-E7350721AD54}" type="slidenum">
              <a:rPr lang="en-US" smtClean="0"/>
              <a:t>11</a:t>
            </a:fld>
            <a:endParaRPr lang="en-US"/>
          </a:p>
        </p:txBody>
      </p:sp>
    </p:spTree>
    <p:extLst>
      <p:ext uri="{BB962C8B-B14F-4D97-AF65-F5344CB8AC3E}">
        <p14:creationId xmlns:p14="http://schemas.microsoft.com/office/powerpoint/2010/main" val="3246209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Früher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dachte</a:t>
            </a:r>
            <a:r>
              <a:rPr lang="en-US" sz="1200" kern="1200" dirty="0">
                <a:solidFill>
                  <a:schemeClr val="tx1"/>
                </a:solidFill>
                <a:effectLst/>
                <a:latin typeface="+mn-lt"/>
                <a:ea typeface="+mn-ea"/>
                <a:cs typeface="+mn-cs"/>
              </a:rPr>
              <a:t> man, </a:t>
            </a:r>
            <a:r>
              <a:rPr lang="en-US" sz="1200" kern="1200" dirty="0" err="1">
                <a:solidFill>
                  <a:schemeClr val="tx1"/>
                </a:solidFill>
                <a:effectLst/>
                <a:latin typeface="+mn-lt"/>
                <a:ea typeface="+mn-ea"/>
                <a:cs typeface="+mn-cs"/>
              </a:rPr>
              <a:t>Lesen</a:t>
            </a:r>
            <a:r>
              <a:rPr lang="en-US" sz="1200" kern="1200" dirty="0">
                <a:solidFill>
                  <a:schemeClr val="tx1"/>
                </a:solidFill>
                <a:effectLst/>
                <a:latin typeface="+mn-lt"/>
                <a:ea typeface="+mn-ea"/>
                <a:cs typeface="+mn-cs"/>
              </a:rPr>
              <a:t> sei </a:t>
            </a:r>
            <a:r>
              <a:rPr lang="en-US" sz="1200" kern="1200" dirty="0" err="1">
                <a:solidFill>
                  <a:schemeClr val="tx1"/>
                </a:solidFill>
                <a:effectLst/>
                <a:latin typeface="+mn-lt"/>
                <a:ea typeface="+mn-ea"/>
                <a:cs typeface="+mn-cs"/>
              </a:rPr>
              <a:t>ein</a:t>
            </a:r>
            <a:r>
              <a:rPr lang="en-US" sz="1200" kern="1200" dirty="0">
                <a:solidFill>
                  <a:schemeClr val="tx1"/>
                </a:solidFill>
                <a:effectLst/>
                <a:latin typeface="+mn-lt"/>
                <a:ea typeface="+mn-ea"/>
                <a:cs typeface="+mn-cs"/>
              </a:rPr>
              <a:t> Akt des “</a:t>
            </a:r>
            <a:r>
              <a:rPr lang="en-US" sz="1200" kern="1200" dirty="0" err="1">
                <a:solidFill>
                  <a:schemeClr val="tx1"/>
                </a:solidFill>
                <a:effectLst/>
                <a:latin typeface="+mn-lt"/>
                <a:ea typeface="+mn-ea"/>
                <a:cs typeface="+mn-cs"/>
              </a:rPr>
              <a:t>Entnehmens</a:t>
            </a:r>
            <a:r>
              <a:rPr lang="en-US" sz="1200" kern="1200" dirty="0">
                <a:solidFill>
                  <a:schemeClr val="tx1"/>
                </a:solidFill>
                <a:effectLst/>
                <a:latin typeface="+mn-lt"/>
                <a:ea typeface="+mn-ea"/>
                <a:cs typeface="+mn-cs"/>
              </a:rPr>
              <a:t>” von </a:t>
            </a:r>
            <a:r>
              <a:rPr lang="en-US" sz="1200" kern="1200" dirty="0" err="1">
                <a:solidFill>
                  <a:schemeClr val="tx1"/>
                </a:solidFill>
                <a:effectLst/>
                <a:latin typeface="+mn-lt"/>
                <a:ea typeface="+mn-ea"/>
                <a:cs typeface="+mn-cs"/>
              </a:rPr>
              <a:t>Bedeutung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a:t>
            </a:r>
            <a:r>
              <a:rPr lang="en-US" sz="1200" kern="1200" dirty="0">
                <a:solidFill>
                  <a:schemeClr val="tx1"/>
                </a:solidFill>
                <a:effectLst/>
                <a:latin typeface="+mn-lt"/>
                <a:ea typeface="+mn-ea"/>
                <a:cs typeface="+mn-cs"/>
              </a:rPr>
              <a:t> dem Text, also </a:t>
            </a:r>
            <a:r>
              <a:rPr lang="en-US" sz="1200" kern="1200" dirty="0" err="1">
                <a:solidFill>
                  <a:schemeClr val="tx1"/>
                </a:solidFill>
                <a:effectLst/>
                <a:latin typeface="+mn-lt"/>
                <a:ea typeface="+mn-ea"/>
                <a:cs typeface="+mn-cs"/>
              </a:rPr>
              <a:t>ein</a:t>
            </a:r>
            <a:r>
              <a:rPr lang="en-US" sz="1200" kern="1200" dirty="0">
                <a:solidFill>
                  <a:schemeClr val="tx1"/>
                </a:solidFill>
                <a:effectLst/>
                <a:latin typeface="+mn-lt"/>
                <a:ea typeface="+mn-ea"/>
                <a:cs typeface="+mn-cs"/>
              </a:rPr>
              <a:t> Transport des </a:t>
            </a:r>
            <a:r>
              <a:rPr lang="en-US" sz="1200" kern="1200" dirty="0" err="1">
                <a:solidFill>
                  <a:schemeClr val="tx1"/>
                </a:solidFill>
                <a:effectLst/>
                <a:latin typeface="+mn-lt"/>
                <a:ea typeface="+mn-ea"/>
                <a:cs typeface="+mn-cs"/>
              </a:rPr>
              <a:t>Inhaltes</a:t>
            </a:r>
            <a:r>
              <a:rPr lang="en-US" sz="1200" kern="1200" dirty="0">
                <a:solidFill>
                  <a:schemeClr val="tx1"/>
                </a:solidFill>
                <a:effectLst/>
                <a:latin typeface="+mn-lt"/>
                <a:ea typeface="+mn-ea"/>
                <a:cs typeface="+mn-cs"/>
              </a:rPr>
              <a:t> von </a:t>
            </a:r>
            <a:r>
              <a:rPr lang="en-US" sz="1200" kern="1200" dirty="0" err="1">
                <a:solidFill>
                  <a:schemeClr val="tx1"/>
                </a:solidFill>
                <a:effectLst/>
                <a:latin typeface="+mn-lt"/>
                <a:ea typeface="+mn-ea"/>
                <a:cs typeface="+mn-cs"/>
              </a:rPr>
              <a:t>einem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Gefäß</a:t>
            </a:r>
            <a:r>
              <a:rPr lang="en-US" sz="1200" kern="1200" dirty="0">
                <a:solidFill>
                  <a:schemeClr val="tx1"/>
                </a:solidFill>
                <a:effectLst/>
                <a:latin typeface="+mn-lt"/>
                <a:ea typeface="+mn-ea"/>
                <a:cs typeface="+mn-cs"/>
              </a:rPr>
              <a:t>” (dem Text) in </a:t>
            </a:r>
            <a:r>
              <a:rPr lang="en-US" sz="1200" kern="1200" dirty="0" err="1">
                <a:solidFill>
                  <a:schemeClr val="tx1"/>
                </a:solidFill>
                <a:effectLst/>
                <a:latin typeface="+mn-lt"/>
                <a:ea typeface="+mn-ea"/>
                <a:cs typeface="+mn-cs"/>
              </a:rPr>
              <a:t>ein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anderes</a:t>
            </a:r>
            <a:r>
              <a:rPr lang="en-US" sz="1200" kern="1200" dirty="0">
                <a:solidFill>
                  <a:schemeClr val="tx1"/>
                </a:solidFill>
                <a:effectLst/>
                <a:latin typeface="+mn-lt"/>
                <a:ea typeface="+mn-ea"/>
                <a:cs typeface="+mn-cs"/>
              </a:rPr>
              <a:t> (das </a:t>
            </a:r>
            <a:r>
              <a:rPr lang="en-US" sz="1200" kern="1200" dirty="0" err="1">
                <a:solidFill>
                  <a:schemeClr val="tx1"/>
                </a:solidFill>
                <a:effectLst/>
                <a:latin typeface="+mn-lt"/>
                <a:ea typeface="+mn-ea"/>
                <a:cs typeface="+mn-cs"/>
              </a:rPr>
              <a:t>Hirn</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Lesers</a:t>
            </a:r>
            <a:r>
              <a:rPr lang="en-US" sz="1200" kern="1200" dirty="0">
                <a:solidFill>
                  <a:schemeClr val="tx1"/>
                </a:solidFill>
                <a:effectLst/>
                <a:latin typeface="+mn-lt"/>
                <a:ea typeface="+mn-ea"/>
                <a:cs typeface="+mn-cs"/>
              </a:rPr>
              <a:t> / der </a:t>
            </a:r>
            <a:r>
              <a:rPr lang="en-US" sz="1200" kern="1200" dirty="0" err="1">
                <a:solidFill>
                  <a:schemeClr val="tx1"/>
                </a:solidFill>
                <a:effectLst/>
                <a:latin typeface="+mn-lt"/>
                <a:ea typeface="+mn-ea"/>
                <a:cs typeface="+mn-cs"/>
              </a:rPr>
              <a:t>Leserin</a:t>
            </a:r>
            <a:r>
              <a:rPr lang="en-US" sz="1200" kern="1200" dirty="0">
                <a:solidFill>
                  <a:schemeClr val="tx1"/>
                </a:solidFill>
                <a:effectLst/>
                <a:latin typeface="+mn-lt"/>
                <a:ea typeface="+mn-ea"/>
                <a:cs typeface="+mn-cs"/>
              </a:rPr>
              <a:t>). Das </a:t>
            </a:r>
            <a:r>
              <a:rPr lang="en-US" sz="1200" kern="1200" dirty="0" err="1">
                <a:solidFill>
                  <a:schemeClr val="tx1"/>
                </a:solidFill>
                <a:effectLst/>
                <a:latin typeface="+mn-lt"/>
                <a:ea typeface="+mn-ea"/>
                <a:cs typeface="+mn-cs"/>
              </a:rPr>
              <a:t>ist</a:t>
            </a:r>
            <a:r>
              <a:rPr lang="en-US" sz="1200" kern="1200" dirty="0">
                <a:solidFill>
                  <a:schemeClr val="tx1"/>
                </a:solidFill>
                <a:effectLst/>
                <a:latin typeface="+mn-lt"/>
                <a:ea typeface="+mn-ea"/>
                <a:cs typeface="+mn-cs"/>
              </a:rPr>
              <a:t> das </a:t>
            </a:r>
            <a:r>
              <a:rPr lang="en-US" sz="1200" kern="1200" dirty="0" err="1">
                <a:solidFill>
                  <a:schemeClr val="tx1"/>
                </a:solidFill>
                <a:effectLst/>
                <a:latin typeface="+mn-lt"/>
                <a:ea typeface="+mn-ea"/>
                <a:cs typeface="+mn-cs"/>
              </a:rPr>
              <a:t>sog</a:t>
            </a:r>
            <a:r>
              <a:rPr lang="en-US" sz="1200" kern="1200" dirty="0">
                <a:solidFill>
                  <a:schemeClr val="tx1"/>
                </a:solidFill>
                <a:effectLst/>
                <a:latin typeface="+mn-lt"/>
                <a:ea typeface="+mn-ea"/>
                <a:cs typeface="+mn-cs"/>
              </a:rPr>
              <a:t>. Container-Modell des </a:t>
            </a:r>
            <a:r>
              <a:rPr lang="en-US" sz="1200" kern="1200" dirty="0" err="1">
                <a:solidFill>
                  <a:schemeClr val="tx1"/>
                </a:solidFill>
                <a:effectLst/>
                <a:latin typeface="+mn-lt"/>
                <a:ea typeface="+mn-ea"/>
                <a:cs typeface="+mn-cs"/>
              </a:rPr>
              <a:t>Lesens</a:t>
            </a:r>
            <a:r>
              <a:rPr lang="en-US"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Heute </a:t>
            </a:r>
            <a:r>
              <a:rPr lang="en-US" sz="1200" kern="1200" dirty="0" err="1">
                <a:solidFill>
                  <a:schemeClr val="tx1"/>
                </a:solidFill>
                <a:effectLst/>
                <a:latin typeface="+mn-lt"/>
                <a:ea typeface="+mn-ea"/>
                <a:cs typeface="+mn-cs"/>
              </a:rPr>
              <a:t>wissen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Forschung</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Rezeptionsästhetik</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Psycholinguistik</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kognitiven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Psychologie</a:t>
            </a:r>
            <a:r>
              <a:rPr lang="en-US" sz="1200" kern="1200" dirty="0">
                <a:solidFill>
                  <a:schemeClr val="tx1"/>
                </a:solidFill>
                <a:effectLst/>
                <a:latin typeface="+mn-lt"/>
                <a:ea typeface="+mn-ea"/>
                <a:cs typeface="+mn-cs"/>
              </a:rPr>
              <a:t> und der </a:t>
            </a:r>
            <a:r>
              <a:rPr lang="en-US" sz="1200" kern="1200" dirty="0" err="1">
                <a:solidFill>
                  <a:schemeClr val="tx1"/>
                </a:solidFill>
                <a:effectLst/>
                <a:latin typeface="+mn-lt"/>
                <a:ea typeface="+mn-ea"/>
                <a:cs typeface="+mn-cs"/>
              </a:rPr>
              <a:t>Hirnforschung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dass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aktive</a:t>
            </a:r>
            <a:r>
              <a:rPr lang="en-US" sz="1200" kern="1200" dirty="0">
                <a:solidFill>
                  <a:schemeClr val="tx1"/>
                </a:solidFill>
                <a:effectLst/>
                <a:latin typeface="+mn-lt"/>
                <a:ea typeface="+mn-ea"/>
                <a:cs typeface="+mn-cs"/>
              </a:rPr>
              <a:t> (Re)</a:t>
            </a:r>
            <a:r>
              <a:rPr lang="en-US" sz="1200" kern="1200" dirty="0" err="1">
                <a:solidFill>
                  <a:schemeClr val="tx1"/>
                </a:solidFill>
                <a:effectLst/>
                <a:latin typeface="+mn-lt"/>
                <a:ea typeface="+mn-ea"/>
                <a:cs typeface="+mn-cs"/>
              </a:rPr>
              <a:t>Konstruktion</a:t>
            </a:r>
            <a:r>
              <a:rPr lang="en-US" sz="1200" kern="1200" dirty="0">
                <a:solidFill>
                  <a:schemeClr val="tx1"/>
                </a:solidFill>
                <a:effectLst/>
                <a:latin typeface="+mn-lt"/>
                <a:ea typeface="+mn-ea"/>
                <a:cs typeface="+mn-cs"/>
              </a:rPr>
              <a:t> von </a:t>
            </a:r>
            <a:r>
              <a:rPr lang="en-US" sz="1200" kern="1200" dirty="0" err="1">
                <a:solidFill>
                  <a:schemeClr val="tx1"/>
                </a:solidFill>
                <a:effectLst/>
                <a:latin typeface="+mn-lt"/>
                <a:ea typeface="+mn-ea"/>
                <a:cs typeface="+mn-cs"/>
              </a:rPr>
              <a:t>Bedeutung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Wenn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Wörter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Sätze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oder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Texte</a:t>
            </a:r>
            <a:r>
              <a:rPr lang="en-US" sz="1200" kern="1200" dirty="0">
                <a:solidFill>
                  <a:schemeClr val="tx1"/>
                </a:solidFill>
                <a:effectLst/>
                <a:latin typeface="+mn-lt"/>
                <a:ea typeface="+mn-ea"/>
                <a:cs typeface="+mn-cs"/>
              </a:rPr>
              <a:t> verstehen </a:t>
            </a:r>
            <a:r>
              <a:rPr lang="en-US" sz="1200" kern="1200" dirty="0" err="1">
                <a:solidFill>
                  <a:schemeClr val="tx1"/>
                </a:solidFill>
                <a:effectLst/>
                <a:latin typeface="+mn-lt"/>
                <a:ea typeface="+mn-ea"/>
                <a:cs typeface="+mn-cs"/>
              </a:rPr>
              <a:t>möchten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müssen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Hintergrundwissen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über</a:t>
            </a:r>
            <a:r>
              <a:rPr lang="en-US" sz="1200" kern="1200" dirty="0">
                <a:solidFill>
                  <a:schemeClr val="tx1"/>
                </a:solidFill>
                <a:effectLst/>
                <a:latin typeface="+mn-lt"/>
                <a:ea typeface="+mn-ea"/>
                <a:cs typeface="+mn-cs"/>
              </a:rPr>
              <a:t> die </a:t>
            </a:r>
            <a:r>
              <a:rPr lang="en-US" sz="1200" kern="1200" dirty="0" err="1">
                <a:solidFill>
                  <a:schemeClr val="tx1"/>
                </a:solidFill>
                <a:effectLst/>
                <a:latin typeface="+mn-lt"/>
                <a:ea typeface="+mn-ea"/>
                <a:cs typeface="+mn-cs"/>
              </a:rPr>
              <a:t>Sprache</a:t>
            </a:r>
            <a:r>
              <a:rPr lang="en-US" sz="1200" kern="1200" dirty="0">
                <a:solidFill>
                  <a:schemeClr val="tx1"/>
                </a:solidFill>
                <a:effectLst/>
                <a:latin typeface="+mn-lt"/>
                <a:ea typeface="+mn-ea"/>
                <a:cs typeface="+mn-cs"/>
              </a:rPr>
              <a:t>, die Welt </a:t>
            </a:r>
            <a:r>
              <a:rPr lang="en-US" sz="1200" kern="1200" dirty="0" err="1">
                <a:solidFill>
                  <a:schemeClr val="tx1"/>
                </a:solidFill>
                <a:effectLst/>
                <a:latin typeface="+mn-lt"/>
                <a:ea typeface="+mn-ea"/>
                <a:cs typeface="+mn-cs"/>
              </a:rPr>
              <a:t>oder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kulturelle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Handlungsschemata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mit</a:t>
            </a:r>
            <a:r>
              <a:rPr lang="en-US" sz="1200" kern="1200" dirty="0">
                <a:solidFill>
                  <a:schemeClr val="tx1"/>
                </a:solidFill>
                <a:effectLst/>
                <a:latin typeface="+mn-lt"/>
                <a:ea typeface="+mn-ea"/>
                <a:cs typeface="+mn-cs"/>
              </a:rPr>
              <a:t> dem Text </a:t>
            </a:r>
            <a:r>
              <a:rPr lang="en-US" sz="1200" kern="1200" dirty="0" err="1">
                <a:solidFill>
                  <a:schemeClr val="tx1"/>
                </a:solidFill>
                <a:effectLst/>
                <a:latin typeface="+mn-lt"/>
                <a:ea typeface="+mn-ea"/>
                <a:cs typeface="+mn-cs"/>
              </a:rPr>
              <a:t>verbinden</a:t>
            </a:r>
            <a:r>
              <a:rPr lang="en-US" sz="1200" kern="1200" dirty="0">
                <a:solidFill>
                  <a:schemeClr val="tx1"/>
                </a:solidFill>
                <a:effectLst/>
                <a:latin typeface="+mn-lt"/>
                <a:ea typeface="+mn-ea"/>
                <a:cs typeface="+mn-cs"/>
              </a:rPr>
              <a:t>. So </a:t>
            </a:r>
            <a:r>
              <a:rPr lang="en-US" sz="1200" kern="1200" dirty="0" err="1">
                <a:solidFill>
                  <a:schemeClr val="tx1"/>
                </a:solidFill>
                <a:effectLst/>
                <a:latin typeface="+mn-lt"/>
                <a:ea typeface="+mn-ea"/>
                <a:cs typeface="+mn-cs"/>
              </a:rPr>
              <a:t>ist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interaktiver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Prozess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zwischen</a:t>
            </a:r>
            <a:r>
              <a:rPr lang="en-US" sz="1200" kern="1200" dirty="0">
                <a:solidFill>
                  <a:schemeClr val="tx1"/>
                </a:solidFill>
                <a:effectLst/>
                <a:latin typeface="+mn-lt"/>
                <a:ea typeface="+mn-ea"/>
                <a:cs typeface="+mn-cs"/>
              </a:rPr>
              <a:t> Text und </a:t>
            </a:r>
            <a:r>
              <a:rPr lang="en-US" sz="1200" kern="1200" dirty="0" err="1">
                <a:solidFill>
                  <a:schemeClr val="tx1"/>
                </a:solidFill>
                <a:effectLst/>
                <a:latin typeface="+mn-lt"/>
                <a:ea typeface="+mn-ea"/>
                <a:cs typeface="+mn-cs"/>
              </a:rPr>
              <a:t>Leser</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Leserin</a:t>
            </a:r>
            <a:r>
              <a:rPr lang="en-US" sz="1200" kern="1200" dirty="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Literaturhinweis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Vertiefung</a:t>
            </a:r>
            <a:r>
              <a:rPr lang="en-US" sz="1200" kern="1200" dirty="0">
                <a:solidFill>
                  <a:schemeClr val="tx1"/>
                </a:solidFill>
                <a:effectLst/>
                <a:latin typeface="+mn-lt"/>
                <a:ea typeface="+mn-ea"/>
                <a:cs typeface="+mn-cs"/>
              </a:rPr>
              <a:t>: Ursula </a:t>
            </a:r>
            <a:r>
              <a:rPr lang="en-US" sz="1200" kern="1200" dirty="0" err="1">
                <a:solidFill>
                  <a:schemeClr val="tx1"/>
                </a:solidFill>
                <a:effectLst/>
                <a:latin typeface="+mn-lt"/>
                <a:ea typeface="+mn-ea"/>
                <a:cs typeface="+mn-cs"/>
              </a:rPr>
              <a:t>Rautenberg</a:t>
            </a:r>
            <a:r>
              <a:rPr lang="en-US" sz="1200" kern="1200" dirty="0">
                <a:solidFill>
                  <a:schemeClr val="tx1"/>
                </a:solidFill>
                <a:effectLst/>
                <a:latin typeface="+mn-lt"/>
                <a:ea typeface="+mn-ea"/>
                <a:cs typeface="+mn-cs"/>
              </a:rPr>
              <a:t> / Ute Schneider (</a:t>
            </a:r>
            <a:r>
              <a:rPr lang="en-US" sz="1200" kern="1200" dirty="0" err="1">
                <a:solidFill>
                  <a:schemeClr val="tx1"/>
                </a:solidFill>
                <a:effectLst/>
                <a:latin typeface="+mn-lt"/>
                <a:ea typeface="+mn-ea"/>
                <a:cs typeface="+mn-cs"/>
              </a:rPr>
              <a:t>Hrsg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Lesen</a:t>
            </a:r>
            <a:r>
              <a:rPr lang="en-US" sz="1200" kern="1200" dirty="0">
                <a:solidFill>
                  <a:schemeClr val="tx1"/>
                </a:solidFill>
                <a:effectLst/>
                <a:latin typeface="+mn-lt"/>
                <a:ea typeface="+mn-ea"/>
                <a:cs typeface="+mn-cs"/>
              </a:rPr>
              <a:t>. Ein </a:t>
            </a:r>
            <a:r>
              <a:rPr lang="en-US" sz="1200" kern="1200" dirty="0" err="1">
                <a:solidFill>
                  <a:schemeClr val="tx1"/>
                </a:solidFill>
                <a:effectLst/>
                <a:latin typeface="+mn-lt"/>
                <a:ea typeface="+mn-ea"/>
                <a:cs typeface="+mn-cs"/>
              </a:rPr>
              <a:t>interdisziplinäres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Handbuch</a:t>
            </a:r>
            <a:r>
              <a:rPr lang="en-US" sz="1200" kern="1200" dirty="0">
                <a:solidFill>
                  <a:schemeClr val="tx1"/>
                </a:solidFill>
                <a:effectLst/>
                <a:latin typeface="+mn-lt"/>
                <a:ea typeface="+mn-ea"/>
                <a:cs typeface="+mn-cs"/>
              </a:rPr>
              <a:t>. Berlin / Boston: de Gruyter Verlag, 2015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Die </a:t>
            </a:r>
            <a:r>
              <a:rPr lang="en-US" sz="1200" kern="1200" dirty="0" err="1">
                <a:solidFill>
                  <a:schemeClr val="tx1"/>
                </a:solidFill>
                <a:effectLst/>
                <a:latin typeface="+mn-lt"/>
                <a:ea typeface="+mn-ea"/>
                <a:cs typeface="+mn-cs"/>
              </a:rPr>
              <a:t>Folgerung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aus</a:t>
            </a:r>
            <a:r>
              <a:rPr lang="en-US" sz="1200" kern="1200" dirty="0">
                <a:solidFill>
                  <a:schemeClr val="tx1"/>
                </a:solidFill>
                <a:effectLst/>
                <a:latin typeface="+mn-lt"/>
                <a:ea typeface="+mn-ea"/>
                <a:cs typeface="+mn-cs"/>
              </a:rPr>
              <a:t> der </a:t>
            </a:r>
            <a:r>
              <a:rPr lang="en-US" sz="1200" kern="1200" dirty="0" err="1">
                <a:solidFill>
                  <a:schemeClr val="tx1"/>
                </a:solidFill>
                <a:effectLst/>
                <a:latin typeface="+mn-lt"/>
                <a:ea typeface="+mn-ea"/>
                <a:cs typeface="+mn-cs"/>
              </a:rPr>
              <a:t>eigenen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Erfahrung</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führt</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direkt</a:t>
            </a:r>
            <a:r>
              <a:rPr lang="en-US" sz="1200" kern="1200" baseline="0" dirty="0">
                <a:solidFill>
                  <a:schemeClr val="tx1"/>
                </a:solidFill>
                <a:effectLst/>
                <a:latin typeface="+mn-lt"/>
                <a:ea typeface="+mn-ea"/>
                <a:cs typeface="+mn-cs"/>
              </a:rPr>
              <a:t> zur PISA-Definition der </a:t>
            </a:r>
            <a:r>
              <a:rPr lang="en-US" sz="1200" kern="1200" baseline="0" dirty="0" err="1">
                <a:solidFill>
                  <a:schemeClr val="tx1"/>
                </a:solidFill>
                <a:effectLst/>
                <a:latin typeface="+mn-lt"/>
                <a:ea typeface="+mn-ea"/>
                <a:cs typeface="+mn-cs"/>
              </a:rPr>
              <a:t>Lesekompetenz</a:t>
            </a:r>
            <a:r>
              <a:rPr lang="en-US" sz="1200" kern="1200" baseline="0" dirty="0">
                <a:solidFill>
                  <a:schemeClr val="tx1"/>
                </a:solidFill>
                <a:effectLst/>
                <a:latin typeface="+mn-lt"/>
                <a:ea typeface="+mn-ea"/>
                <a:cs typeface="+mn-cs"/>
              </a:rPr>
              <a:t> auf der </a:t>
            </a:r>
            <a:r>
              <a:rPr lang="en-US" sz="1200" kern="1200" baseline="0" dirty="0" err="1">
                <a:solidFill>
                  <a:schemeClr val="tx1"/>
                </a:solidFill>
                <a:effectLst/>
                <a:latin typeface="+mn-lt"/>
                <a:ea typeface="+mn-ea"/>
                <a:cs typeface="+mn-cs"/>
              </a:rPr>
              <a:t>nächsten</a:t>
            </a:r>
            <a:r>
              <a:rPr lang="en-US" sz="1200" kern="1200" baseline="0" dirty="0">
                <a:solidFill>
                  <a:schemeClr val="tx1"/>
                </a:solidFill>
                <a:effectLst/>
                <a:latin typeface="+mn-lt"/>
                <a:ea typeface="+mn-ea"/>
                <a:cs typeface="+mn-cs"/>
              </a:rPr>
              <a:t> Folie. </a:t>
            </a:r>
            <a:endParaRPr lang="de-DE" dirty="0"/>
          </a:p>
        </p:txBody>
      </p:sp>
      <p:sp>
        <p:nvSpPr>
          <p:cNvPr id="4" name="Foliennummernplatzhalter 3"/>
          <p:cNvSpPr>
            <a:spLocks noGrp="1"/>
          </p:cNvSpPr>
          <p:nvPr>
            <p:ph type="sldNum" sz="quarter" idx="10"/>
          </p:nvPr>
        </p:nvSpPr>
        <p:spPr/>
        <p:txBody>
          <a:bodyPr/>
          <a:lstStyle/>
          <a:p>
            <a:fld id="{F1331116-AC31-4588-BB05-E7350721AD54}" type="slidenum">
              <a:rPr lang="en-US" smtClean="0"/>
              <a:t>12</a:t>
            </a:fld>
            <a:endParaRPr lang="en-US"/>
          </a:p>
        </p:txBody>
      </p:sp>
    </p:spTree>
    <p:extLst>
      <p:ext uri="{BB962C8B-B14F-4D97-AF65-F5344CB8AC3E}">
        <p14:creationId xmlns:p14="http://schemas.microsoft.com/office/powerpoint/2010/main" val="771181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BEC6E7-68B0-4DDB-AEEF-4378954A4BCD}"/>
              </a:ext>
            </a:extLst>
          </p:cNvPr>
          <p:cNvSpPr txBox="1">
            <a:spLocks/>
          </p:cNvSpPr>
          <p:nvPr userDrawn="1"/>
        </p:nvSpPr>
        <p:spPr>
          <a:xfrm>
            <a:off x="3905464" y="3284984"/>
            <a:ext cx="5238535" cy="30054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sz="3600" b="1" dirty="0">
                <a:solidFill>
                  <a:schemeClr val="bg1"/>
                </a:solidFill>
              </a:rPr>
              <a:t>Modul :</a:t>
            </a:r>
            <a:br>
              <a:rPr lang="de-DE" sz="3600" dirty="0">
                <a:solidFill>
                  <a:schemeClr val="bg1"/>
                </a:solidFill>
              </a:rPr>
            </a:br>
            <a:br>
              <a:rPr lang="de-DE" sz="3600" dirty="0">
                <a:solidFill>
                  <a:schemeClr val="bg1"/>
                </a:solidFill>
              </a:rPr>
            </a:br>
            <a:r>
              <a:rPr lang="de-DE" sz="3600" b="1" dirty="0">
                <a:solidFill>
                  <a:schemeClr val="bg1"/>
                </a:solidFill>
              </a:rPr>
              <a:t>Block :</a:t>
            </a:r>
            <a:br>
              <a:rPr lang="de-DE" sz="3600" b="1" dirty="0">
                <a:solidFill>
                  <a:schemeClr val="bg1"/>
                </a:solidFill>
              </a:rPr>
            </a:br>
            <a:br>
              <a:rPr lang="de-DE" sz="3600" dirty="0">
                <a:solidFill>
                  <a:schemeClr val="bg1"/>
                </a:solidFill>
              </a:rPr>
            </a:br>
            <a:endParaRPr lang="de-DE" sz="3600" dirty="0">
              <a:solidFill>
                <a:schemeClr val="bg1"/>
              </a:solidFill>
            </a:endParaRPr>
          </a:p>
        </p:txBody>
      </p:sp>
      <p:pic>
        <p:nvPicPr>
          <p:cNvPr id="22" name="Grafik 21">
            <a:extLst>
              <a:ext uri="{FF2B5EF4-FFF2-40B4-BE49-F238E27FC236}">
                <a16:creationId xmlns:a16="http://schemas.microsoft.com/office/drawing/2014/main" id="{E7045018-2D2F-41BF-85F4-834E2CC6B2A8}"/>
              </a:ext>
            </a:extLst>
          </p:cNvPr>
          <p:cNvPicPr>
            <a:picLocks noChangeAspect="1"/>
          </p:cNvPicPr>
          <p:nvPr userDrawn="1"/>
        </p:nvPicPr>
        <p:blipFill>
          <a:blip r:embed="rId2"/>
          <a:stretch>
            <a:fillRect/>
          </a:stretch>
        </p:blipFill>
        <p:spPr>
          <a:xfrm>
            <a:off x="-36512" y="-27385"/>
            <a:ext cx="9216000" cy="6912000"/>
          </a:xfrm>
          <a:prstGeom prst="rect">
            <a:avLst/>
          </a:prstGeom>
        </p:spPr>
      </p:pic>
      <p:sp>
        <p:nvSpPr>
          <p:cNvPr id="24" name="Titel 1">
            <a:extLst>
              <a:ext uri="{FF2B5EF4-FFF2-40B4-BE49-F238E27FC236}">
                <a16:creationId xmlns:a16="http://schemas.microsoft.com/office/drawing/2014/main" id="{CAB9BD09-2F36-4DE5-AD78-03A74798FC2A}"/>
              </a:ext>
            </a:extLst>
          </p:cNvPr>
          <p:cNvSpPr>
            <a:spLocks noGrp="1"/>
          </p:cNvSpPr>
          <p:nvPr>
            <p:ph type="ctrTitle" hasCustomPrompt="1"/>
          </p:nvPr>
        </p:nvSpPr>
        <p:spPr>
          <a:xfrm>
            <a:off x="4104480" y="3356992"/>
            <a:ext cx="4788000" cy="2412000"/>
          </a:xfrm>
        </p:spPr>
        <p:txBody>
          <a:bodyPr anchor="ctr">
            <a:normAutofit/>
          </a:bodyPr>
          <a:lstStyle>
            <a:lvl1pPr algn="ctr">
              <a:defRPr sz="3600" b="1">
                <a:solidFill>
                  <a:schemeClr val="bg1"/>
                </a:solidFill>
              </a:defRPr>
            </a:lvl1pPr>
          </a:lstStyle>
          <a:p>
            <a:r>
              <a:rPr lang="de-DE" dirty="0"/>
              <a:t>Modul:</a:t>
            </a:r>
            <a:br>
              <a:rPr lang="de-DE" dirty="0"/>
            </a:br>
            <a:r>
              <a:rPr lang="de-DE" dirty="0"/>
              <a:t> </a:t>
            </a:r>
            <a:br>
              <a:rPr lang="de-DE" dirty="0"/>
            </a:br>
            <a:r>
              <a:rPr lang="de-DE" dirty="0"/>
              <a:t>Block:</a:t>
            </a:r>
          </a:p>
        </p:txBody>
      </p:sp>
      <p:sp>
        <p:nvSpPr>
          <p:cNvPr id="52" name="Rechteck 51">
            <a:extLst>
              <a:ext uri="{FF2B5EF4-FFF2-40B4-BE49-F238E27FC236}">
                <a16:creationId xmlns:a16="http://schemas.microsoft.com/office/drawing/2014/main" id="{E19AEB6A-B88B-482F-BBE0-0D2025BBF214}"/>
              </a:ext>
            </a:extLst>
          </p:cNvPr>
          <p:cNvSpPr/>
          <p:nvPr userDrawn="1"/>
        </p:nvSpPr>
        <p:spPr>
          <a:xfrm>
            <a:off x="395536" y="0"/>
            <a:ext cx="4968000" cy="18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3" name="Rechteck 52">
            <a:extLst>
              <a:ext uri="{FF2B5EF4-FFF2-40B4-BE49-F238E27FC236}">
                <a16:creationId xmlns:a16="http://schemas.microsoft.com/office/drawing/2014/main" id="{FD8A45DD-1E28-471B-B4A7-7E259981D3A9}"/>
              </a:ext>
            </a:extLst>
          </p:cNvPr>
          <p:cNvSpPr/>
          <p:nvPr userDrawn="1"/>
        </p:nvSpPr>
        <p:spPr>
          <a:xfrm>
            <a:off x="5076056" y="116632"/>
            <a:ext cx="1476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4" name="Rechteck 53">
            <a:extLst>
              <a:ext uri="{FF2B5EF4-FFF2-40B4-BE49-F238E27FC236}">
                <a16:creationId xmlns:a16="http://schemas.microsoft.com/office/drawing/2014/main" id="{82DA8EDD-8D3B-4BD8-A95C-31684EA5A937}"/>
              </a:ext>
            </a:extLst>
          </p:cNvPr>
          <p:cNvSpPr/>
          <p:nvPr userDrawn="1"/>
        </p:nvSpPr>
        <p:spPr>
          <a:xfrm>
            <a:off x="6012160" y="260648"/>
            <a:ext cx="914400" cy="3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5" name="TextBox 4">
            <a:extLst>
              <a:ext uri="{FF2B5EF4-FFF2-40B4-BE49-F238E27FC236}">
                <a16:creationId xmlns:a16="http://schemas.microsoft.com/office/drawing/2014/main" id="{067FF892-9326-42CC-A491-2AC13B466245}"/>
              </a:ext>
            </a:extLst>
          </p:cNvPr>
          <p:cNvSpPr txBox="1"/>
          <p:nvPr userDrawn="1"/>
        </p:nvSpPr>
        <p:spPr>
          <a:xfrm>
            <a:off x="-180528" y="44624"/>
            <a:ext cx="6804248"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black"/>
                </a:solidFill>
                <a:effectLst/>
                <a:uLnTx/>
                <a:uFillTx/>
                <a:latin typeface="Calibri"/>
                <a:ea typeface="+mn-ea"/>
                <a:cs typeface="+mn-cs"/>
              </a:rPr>
              <a:t>BaCuLit</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Basic Curriculum for Teachers’ In-Service Training in Content Area Literacy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Fortbildung für Lehrkräfte zur Vermittlung fachbezogener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Lese- und Schreibkompetenzen</a:t>
            </a:r>
          </a:p>
        </p:txBody>
      </p:sp>
      <p:grpSp>
        <p:nvGrpSpPr>
          <p:cNvPr id="56" name="officeArt object">
            <a:extLst>
              <a:ext uri="{FF2B5EF4-FFF2-40B4-BE49-F238E27FC236}">
                <a16:creationId xmlns:a16="http://schemas.microsoft.com/office/drawing/2014/main" id="{4ACC0FEF-2456-4A7B-8655-9A90D8706162}"/>
              </a:ext>
            </a:extLst>
          </p:cNvPr>
          <p:cNvGrpSpPr>
            <a:grpSpLocks/>
          </p:cNvGrpSpPr>
          <p:nvPr userDrawn="1"/>
        </p:nvGrpSpPr>
        <p:grpSpPr>
          <a:xfrm flipH="1">
            <a:off x="755576" y="565777"/>
            <a:ext cx="6032500" cy="37742"/>
            <a:chOff x="-1" y="0"/>
            <a:chExt cx="6032500" cy="37742"/>
          </a:xfrm>
        </p:grpSpPr>
        <p:cxnSp>
          <p:nvCxnSpPr>
            <p:cNvPr id="57" name="Shape 1073741838">
              <a:extLst>
                <a:ext uri="{FF2B5EF4-FFF2-40B4-BE49-F238E27FC236}">
                  <a16:creationId xmlns:a16="http://schemas.microsoft.com/office/drawing/2014/main" id="{FC019192-C254-4F56-802B-7F760BFB4F82}"/>
                </a:ext>
              </a:extLst>
            </p:cNvPr>
            <p:cNvCxnSpPr/>
            <p:nvPr/>
          </p:nvCxnSpPr>
          <p:spPr>
            <a:xfrm>
              <a:off x="4829048" y="18870"/>
              <a:ext cx="1200605" cy="1"/>
            </a:xfrm>
            <a:prstGeom prst="line">
              <a:avLst/>
            </a:prstGeom>
            <a:noFill/>
            <a:ln w="38100" cap="flat">
              <a:solidFill>
                <a:srgbClr val="D0D0E1"/>
              </a:solidFill>
              <a:prstDash val="solid"/>
              <a:miter lim="400000"/>
            </a:ln>
            <a:effectLst/>
          </p:spPr>
        </p:cxnSp>
        <p:cxnSp>
          <p:nvCxnSpPr>
            <p:cNvPr id="58" name="Shape 1073741839">
              <a:extLst>
                <a:ext uri="{FF2B5EF4-FFF2-40B4-BE49-F238E27FC236}">
                  <a16:creationId xmlns:a16="http://schemas.microsoft.com/office/drawing/2014/main" id="{593FFC4A-72E7-41D0-B148-800177093FC2}"/>
                </a:ext>
              </a:extLst>
            </p:cNvPr>
            <p:cNvCxnSpPr/>
            <p:nvPr/>
          </p:nvCxnSpPr>
          <p:spPr>
            <a:xfrm>
              <a:off x="22361" y="18870"/>
              <a:ext cx="1203380" cy="1"/>
            </a:xfrm>
            <a:prstGeom prst="line">
              <a:avLst/>
            </a:prstGeom>
            <a:noFill/>
            <a:ln w="38100" cap="flat">
              <a:solidFill>
                <a:srgbClr val="9EAECD"/>
              </a:solidFill>
              <a:prstDash val="solid"/>
              <a:miter lim="400000"/>
            </a:ln>
            <a:effectLst/>
          </p:spPr>
        </p:cxnSp>
        <p:grpSp>
          <p:nvGrpSpPr>
            <p:cNvPr id="59" name="Group 1073741848">
              <a:extLst>
                <a:ext uri="{FF2B5EF4-FFF2-40B4-BE49-F238E27FC236}">
                  <a16:creationId xmlns:a16="http://schemas.microsoft.com/office/drawing/2014/main" id="{0BADB378-D455-452F-A20F-72C2BBD812EC}"/>
                </a:ext>
              </a:extLst>
            </p:cNvPr>
            <p:cNvGrpSpPr/>
            <p:nvPr/>
          </p:nvGrpSpPr>
          <p:grpSpPr>
            <a:xfrm>
              <a:off x="-1" y="0"/>
              <a:ext cx="6032500" cy="37742"/>
              <a:chOff x="0" y="0"/>
              <a:chExt cx="6032500" cy="37742"/>
            </a:xfrm>
          </p:grpSpPr>
          <p:cxnSp>
            <p:nvCxnSpPr>
              <p:cNvPr id="60" name="Shape 1073741840">
                <a:extLst>
                  <a:ext uri="{FF2B5EF4-FFF2-40B4-BE49-F238E27FC236}">
                    <a16:creationId xmlns:a16="http://schemas.microsoft.com/office/drawing/2014/main" id="{F8108661-A0D2-4EEA-8340-5F3EBCA83B68}"/>
                  </a:ext>
                </a:extLst>
              </p:cNvPr>
              <p:cNvCxnSpPr/>
              <p:nvPr/>
            </p:nvCxnSpPr>
            <p:spPr>
              <a:xfrm>
                <a:off x="2428877" y="18870"/>
                <a:ext cx="1200912" cy="1"/>
              </a:xfrm>
              <a:prstGeom prst="line">
                <a:avLst/>
              </a:prstGeom>
              <a:noFill/>
              <a:ln w="38100" cap="flat">
                <a:solidFill>
                  <a:srgbClr val="6C899F"/>
                </a:solidFill>
                <a:prstDash val="solid"/>
                <a:miter lim="400000"/>
              </a:ln>
              <a:effectLst/>
            </p:spPr>
          </p:cxnSp>
          <p:grpSp>
            <p:nvGrpSpPr>
              <p:cNvPr id="61" name="Group 1073741847">
                <a:extLst>
                  <a:ext uri="{FF2B5EF4-FFF2-40B4-BE49-F238E27FC236}">
                    <a16:creationId xmlns:a16="http://schemas.microsoft.com/office/drawing/2014/main" id="{D0BAD502-76C0-4067-99EB-2BEBD65155EB}"/>
                  </a:ext>
                </a:extLst>
              </p:cNvPr>
              <p:cNvGrpSpPr/>
              <p:nvPr/>
            </p:nvGrpSpPr>
            <p:grpSpPr>
              <a:xfrm>
                <a:off x="0" y="0"/>
                <a:ext cx="6032500" cy="37742"/>
                <a:chOff x="0" y="0"/>
                <a:chExt cx="6032500" cy="37741"/>
              </a:xfrm>
            </p:grpSpPr>
            <p:sp>
              <p:nvSpPr>
                <p:cNvPr id="62" name="Shape 1073741841">
                  <a:extLst>
                    <a:ext uri="{FF2B5EF4-FFF2-40B4-BE49-F238E27FC236}">
                      <a16:creationId xmlns:a16="http://schemas.microsoft.com/office/drawing/2014/main" id="{0A79893F-9EFA-41B6-88CD-FE0FABBC209C}"/>
                    </a:ext>
                  </a:extLst>
                </p:cNvPr>
                <p:cNvSpPr/>
                <p:nvPr/>
              </p:nvSpPr>
              <p:spPr>
                <a:xfrm>
                  <a:off x="600008" y="0"/>
                  <a:ext cx="1258004" cy="37741"/>
                </a:xfrm>
                <a:prstGeom prst="rect">
                  <a:avLst/>
                </a:prstGeom>
                <a:gradFill flip="none" rotWithShape="1">
                  <a:gsLst>
                    <a:gs pos="0">
                      <a:srgbClr val="9EAECD"/>
                    </a:gs>
                    <a:gs pos="100000">
                      <a:srgbClr val="8EC2CD"/>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3" name="Shape 1073741842">
                  <a:extLst>
                    <a:ext uri="{FF2B5EF4-FFF2-40B4-BE49-F238E27FC236}">
                      <a16:creationId xmlns:a16="http://schemas.microsoft.com/office/drawing/2014/main" id="{98465935-59BB-40BB-B002-C0829807032A}"/>
                    </a:ext>
                  </a:extLst>
                </p:cNvPr>
                <p:cNvSpPr/>
                <p:nvPr/>
              </p:nvSpPr>
              <p:spPr>
                <a:xfrm>
                  <a:off x="1858011" y="0"/>
                  <a:ext cx="1258004" cy="37741"/>
                </a:xfrm>
                <a:prstGeom prst="rect">
                  <a:avLst/>
                </a:prstGeom>
                <a:gradFill flip="none" rotWithShape="1">
                  <a:gsLst>
                    <a:gs pos="0">
                      <a:srgbClr val="8EC2CD"/>
                    </a:gs>
                    <a:gs pos="100000">
                      <a:srgbClr val="6C899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4" name="Shape 1073741843">
                  <a:extLst>
                    <a:ext uri="{FF2B5EF4-FFF2-40B4-BE49-F238E27FC236}">
                      <a16:creationId xmlns:a16="http://schemas.microsoft.com/office/drawing/2014/main" id="{4CA34D7F-B787-4E51-9E90-C3F9AA89F487}"/>
                    </a:ext>
                  </a:extLst>
                </p:cNvPr>
                <p:cNvSpPr/>
                <p:nvPr/>
              </p:nvSpPr>
              <p:spPr>
                <a:xfrm>
                  <a:off x="0" y="0"/>
                  <a:ext cx="600009" cy="37741"/>
                </a:xfrm>
                <a:prstGeom prst="rect">
                  <a:avLst/>
                </a:prstGeom>
                <a:gradFill flip="none" rotWithShape="1">
                  <a:gsLst>
                    <a:gs pos="0">
                      <a:srgbClr val="9EAECD"/>
                    </a:gs>
                    <a:gs pos="100000">
                      <a:srgbClr val="FFFFFF"/>
                    </a:gs>
                  </a:gsLst>
                  <a:lin ang="1080000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Shape 1073741844">
                  <a:extLst>
                    <a:ext uri="{FF2B5EF4-FFF2-40B4-BE49-F238E27FC236}">
                      <a16:creationId xmlns:a16="http://schemas.microsoft.com/office/drawing/2014/main" id="{C4A99F5C-035B-4632-BCC3-A2DDD4ED28AE}"/>
                    </a:ext>
                  </a:extLst>
                </p:cNvPr>
                <p:cNvSpPr/>
                <p:nvPr/>
              </p:nvSpPr>
              <p:spPr>
                <a:xfrm>
                  <a:off x="3300871" y="0"/>
                  <a:ext cx="1258004" cy="37741"/>
                </a:xfrm>
                <a:prstGeom prst="rect">
                  <a:avLst/>
                </a:prstGeom>
                <a:gradFill flip="none" rotWithShape="1">
                  <a:gsLst>
                    <a:gs pos="0">
                      <a:srgbClr val="6C899F"/>
                    </a:gs>
                    <a:gs pos="100000">
                      <a:srgbClr val="5B3150"/>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6" name="Shape 1073741845">
                  <a:extLst>
                    <a:ext uri="{FF2B5EF4-FFF2-40B4-BE49-F238E27FC236}">
                      <a16:creationId xmlns:a16="http://schemas.microsoft.com/office/drawing/2014/main" id="{70B573C6-678B-4F23-B664-976CCB27C232}"/>
                    </a:ext>
                  </a:extLst>
                </p:cNvPr>
                <p:cNvSpPr/>
                <p:nvPr/>
              </p:nvSpPr>
              <p:spPr>
                <a:xfrm>
                  <a:off x="4436776" y="0"/>
                  <a:ext cx="1258004" cy="37741"/>
                </a:xfrm>
                <a:prstGeom prst="rect">
                  <a:avLst/>
                </a:prstGeom>
                <a:gradFill flip="none" rotWithShape="1">
                  <a:gsLst>
                    <a:gs pos="0">
                      <a:srgbClr val="5B3150"/>
                    </a:gs>
                    <a:gs pos="100000">
                      <a:srgbClr val="D0D0E1"/>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7" name="Shape 1073741846">
                  <a:extLst>
                    <a:ext uri="{FF2B5EF4-FFF2-40B4-BE49-F238E27FC236}">
                      <a16:creationId xmlns:a16="http://schemas.microsoft.com/office/drawing/2014/main" id="{1BF5E88F-2FC4-4257-8746-BDE0525E661F}"/>
                    </a:ext>
                  </a:extLst>
                </p:cNvPr>
                <p:cNvSpPr/>
                <p:nvPr/>
              </p:nvSpPr>
              <p:spPr>
                <a:xfrm>
                  <a:off x="5833074" y="0"/>
                  <a:ext cx="199426" cy="37741"/>
                </a:xfrm>
                <a:prstGeom prst="rect">
                  <a:avLst/>
                </a:prstGeom>
                <a:gradFill flip="none" rotWithShape="1">
                  <a:gsLst>
                    <a:gs pos="0">
                      <a:srgbClr val="D0D0E1"/>
                    </a:gs>
                    <a:gs pos="100000">
                      <a:srgbClr val="FFFFFF"/>
                    </a:gs>
                  </a:gsLst>
                  <a:lin ang="0" scaled="0"/>
                </a:gradFill>
                <a:ln w="12700" cap="flat">
                  <a:noFill/>
                  <a:miter lim="4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sp>
        <p:nvSpPr>
          <p:cNvPr id="68" name="Ellipse 67">
            <a:extLst>
              <a:ext uri="{FF2B5EF4-FFF2-40B4-BE49-F238E27FC236}">
                <a16:creationId xmlns:a16="http://schemas.microsoft.com/office/drawing/2014/main" id="{75B9C175-99BA-4CA6-A687-F7421CA58DC8}"/>
              </a:ext>
            </a:extLst>
          </p:cNvPr>
          <p:cNvSpPr/>
          <p:nvPr userDrawn="1"/>
        </p:nvSpPr>
        <p:spPr>
          <a:xfrm>
            <a:off x="1043608" y="2276872"/>
            <a:ext cx="2196000" cy="216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4129632-949F-4D97-A3FE-2FF5544D29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4942" y="6123112"/>
            <a:ext cx="2589041" cy="720000"/>
          </a:xfrm>
          <a:prstGeom prst="rect">
            <a:avLst/>
          </a:prstGeom>
        </p:spPr>
      </p:pic>
      <p:sp>
        <p:nvSpPr>
          <p:cNvPr id="12" name="Rectangle 11">
            <a:extLst>
              <a:ext uri="{FF2B5EF4-FFF2-40B4-BE49-F238E27FC236}">
                <a16:creationId xmlns:a16="http://schemas.microsoft.com/office/drawing/2014/main" id="{70E46542-C9B7-4CFF-BED5-9DF778157336}"/>
              </a:ext>
            </a:extLst>
          </p:cNvPr>
          <p:cNvSpPr>
            <a:spLocks noChangeArrowheads="1"/>
          </p:cNvSpPr>
          <p:nvPr userDrawn="1"/>
        </p:nvSpPr>
        <p:spPr bwMode="auto">
          <a:xfrm>
            <a:off x="4427984" y="594586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1034" name="Grafik 6" descr="Creative Commons Lizenzvertrag">
            <a:extLst>
              <a:ext uri="{FF2B5EF4-FFF2-40B4-BE49-F238E27FC236}">
                <a16:creationId xmlns:a16="http://schemas.microsoft.com/office/drawing/2014/main" id="{2FBF8664-4987-463F-929A-3580E5CC521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4288" y="643989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B480266-D6C6-420E-A6D2-66D4DA882FB5}"/>
              </a:ext>
            </a:extLst>
          </p:cNvPr>
          <p:cNvSpPr>
            <a:spLocks noChangeArrowheads="1"/>
          </p:cNvSpPr>
          <p:nvPr userDrawn="1"/>
        </p:nvSpPr>
        <p:spPr bwMode="auto">
          <a:xfrm>
            <a:off x="7969242" y="638747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chemeClr val="bg1"/>
                </a:solidFill>
                <a:effectLst/>
              </a:rPr>
              <a:t> </a:t>
            </a:r>
            <a:endParaRPr kumimoji="0" lang="de-DE" altLang="de-DE" sz="2000" b="0" i="0" u="none" strike="noStrike" cap="none" normalizeH="0" baseline="0" dirty="0">
              <a:ln>
                <a:noFill/>
              </a:ln>
              <a:solidFill>
                <a:schemeClr val="bg1"/>
              </a:solidFill>
              <a:effectLst/>
              <a:latin typeface="Arial" panose="020B0604020202020204" pitchFamily="34" charset="0"/>
            </a:endParaRPr>
          </a:p>
        </p:txBody>
      </p:sp>
      <p:pic>
        <p:nvPicPr>
          <p:cNvPr id="27" name="Grafik 26">
            <a:extLst>
              <a:ext uri="{FF2B5EF4-FFF2-40B4-BE49-F238E27FC236}">
                <a16:creationId xmlns:a16="http://schemas.microsoft.com/office/drawing/2014/main" id="{C6E2295A-6F85-4678-8FDD-98CF9EA689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3608" y="1711385"/>
            <a:ext cx="2195276" cy="2188800"/>
          </a:xfrm>
          <a:prstGeom prst="rect">
            <a:avLst/>
          </a:prstGeom>
        </p:spPr>
      </p:pic>
    </p:spTree>
    <p:extLst>
      <p:ext uri="{BB962C8B-B14F-4D97-AF65-F5344CB8AC3E}">
        <p14:creationId xmlns:p14="http://schemas.microsoft.com/office/powerpoint/2010/main" val="1477645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er-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A81B279-628F-4FAA-9791-A8AF01F0C1E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5" name="Grafik 6" descr="Creative Commons Lizenzvertrag">
            <a:extLst>
              <a:ext uri="{FF2B5EF4-FFF2-40B4-BE49-F238E27FC236}">
                <a16:creationId xmlns:a16="http://schemas.microsoft.com/office/drawing/2014/main" id="{36E0FCD5-7A19-41B6-AE2E-A9C0A27880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6C620641-F643-4128-845D-AEE1C9B4C02F}"/>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4DA0D405-0257-4B75-9484-92A6E3F3DB4B}"/>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F768F243-308D-4690-8B67-5CFF5B270E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58ECBB5A-B37A-4FD7-A9E7-38297A579A5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53962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ink-Pair-Shar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Grafik 7" descr="Ein Bild, das LEGO, Spielzeug enthält.&#10;&#10;Automatisch generierte Beschreibung">
            <a:extLst>
              <a:ext uri="{FF2B5EF4-FFF2-40B4-BE49-F238E27FC236}">
                <a16:creationId xmlns:a16="http://schemas.microsoft.com/office/drawing/2014/main" id="{0E7FFCAC-CE19-47EF-8AF3-9B3294F62D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1E63925C-7A48-4D7F-99C6-EB28BA814C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44D1F88E-CC15-48E3-92C9-6B8C6057C353}"/>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A58DBEC-25EC-4417-A137-70ED785EBB1A}"/>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433B7C47-1D6D-494B-9182-F47CF7A80D3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22A3EF67-1901-4360-8C20-65A7B3CA2C32}"/>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982273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ink-Pair-Shar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14" descr="Ein Bild, das LEGO, Spielzeug enthält.&#10;&#10;Automatisch generierte Beschreibung">
            <a:extLst>
              <a:ext uri="{FF2B5EF4-FFF2-40B4-BE49-F238E27FC236}">
                <a16:creationId xmlns:a16="http://schemas.microsoft.com/office/drawing/2014/main" id="{D2ABE451-5EAD-4263-8C9C-99D0EF6AF7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0287"/>
            <a:ext cx="1836000" cy="1836000"/>
          </a:xfrm>
          <a:prstGeom prst="rect">
            <a:avLst/>
          </a:prstGeom>
        </p:spPr>
      </p:pic>
      <p:pic>
        <p:nvPicPr>
          <p:cNvPr id="13" name="Grafik 6" descr="Creative Commons Lizenzvertrag">
            <a:extLst>
              <a:ext uri="{FF2B5EF4-FFF2-40B4-BE49-F238E27FC236}">
                <a16:creationId xmlns:a16="http://schemas.microsoft.com/office/drawing/2014/main" id="{3DC0D342-D802-4279-B6C8-59F5096A094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7E023F70-480E-4E45-90C3-D76D812159A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BDB57E82-7268-4B69-B252-5A178EAA0C03}"/>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28C176FD-A08B-4A33-A48D-F668BB2560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C6D90003-D8EC-4E7D-9D27-FE743B467BD9}"/>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79855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seauftra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60E1F306-6308-4B43-8A4B-D0C76DCA76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504" y="1071277"/>
            <a:ext cx="1836000" cy="1836000"/>
          </a:xfrm>
          <a:prstGeom prst="rect">
            <a:avLst/>
          </a:prstGeom>
        </p:spPr>
      </p:pic>
      <p:sp>
        <p:nvSpPr>
          <p:cNvPr id="13" name="Textplatzhalter 14">
            <a:extLst>
              <a:ext uri="{FF2B5EF4-FFF2-40B4-BE49-F238E27FC236}">
                <a16:creationId xmlns:a16="http://schemas.microsoft.com/office/drawing/2014/main" id="{8B40609A-0508-4DA8-9C0B-5280A878DA6C}"/>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2196563B-B75D-4C55-8EF9-DD237CBF2F8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E5A72512-FB75-445F-995C-63DB89A470A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24B48BCE-B39C-47EB-AB5A-CF16057D152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9A9AEAF-C700-401A-957A-2DB5178D25A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4E90405C-655F-4D7A-9077-5C4D799DB81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516452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rbeitsauftrag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D6CDFC70-19B7-4CFA-B0A2-D83FCDAF81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8304" y="1082267"/>
            <a:ext cx="1836000" cy="1836000"/>
          </a:xfrm>
          <a:prstGeom prst="rect">
            <a:avLst/>
          </a:prstGeom>
        </p:spPr>
      </p:pic>
      <p:sp>
        <p:nvSpPr>
          <p:cNvPr id="13" name="Textplatzhalter 14">
            <a:extLst>
              <a:ext uri="{FF2B5EF4-FFF2-40B4-BE49-F238E27FC236}">
                <a16:creationId xmlns:a16="http://schemas.microsoft.com/office/drawing/2014/main" id="{21A22438-095C-4858-8879-0689BD8237D3}"/>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5" name="Grafik 6" descr="Creative Commons Lizenzvertrag">
            <a:extLst>
              <a:ext uri="{FF2B5EF4-FFF2-40B4-BE49-F238E27FC236}">
                <a16:creationId xmlns:a16="http://schemas.microsoft.com/office/drawing/2014/main" id="{A7B8408C-AD5A-4C5C-974D-4E80AC94773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2">
            <a:extLst>
              <a:ext uri="{FF2B5EF4-FFF2-40B4-BE49-F238E27FC236}">
                <a16:creationId xmlns:a16="http://schemas.microsoft.com/office/drawing/2014/main" id="{46960414-6B28-4829-B88C-C87FDB2771F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C4AD15E9-F32B-452C-B86B-2B59746F666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DDC21F11-B9F2-4D2E-A2BC-70797FE801B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E8A29F57-0457-49F3-AF0E-20172F077730}"/>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25051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inwei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a:extLst>
              <a:ext uri="{FF2B5EF4-FFF2-40B4-BE49-F238E27FC236}">
                <a16:creationId xmlns:a16="http://schemas.microsoft.com/office/drawing/2014/main" id="{EE6EB5C9-0708-44D5-A2C3-2AB42792AD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2728" y="1071907"/>
            <a:ext cx="1836000" cy="1836000"/>
          </a:xfrm>
          <a:prstGeom prst="rect">
            <a:avLst/>
          </a:prstGeom>
        </p:spPr>
      </p:pic>
      <p:sp>
        <p:nvSpPr>
          <p:cNvPr id="13" name="Textplatzhalter 14">
            <a:extLst>
              <a:ext uri="{FF2B5EF4-FFF2-40B4-BE49-F238E27FC236}">
                <a16:creationId xmlns:a16="http://schemas.microsoft.com/office/drawing/2014/main" id="{CDA6299B-89D9-4805-907D-E32EF8B0FA4D}"/>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3A6C2456-52F5-4AC8-AA86-B20896E4B1C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0D87EB89-7415-4011-A532-2C05377BF8D5}"/>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6BDB3EEC-536C-462B-9F4D-6AD25B8DE8C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2896381F-F6C6-4D42-AF87-922F197A8B0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B638A8A5-F117-4746-898E-175420F451A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6178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ernet-Link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a:extLst>
              <a:ext uri="{FF2B5EF4-FFF2-40B4-BE49-F238E27FC236}">
                <a16:creationId xmlns:a16="http://schemas.microsoft.com/office/drawing/2014/main" id="{44597C96-7B23-4B84-B810-BF9F08C7D4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512" y="1087160"/>
            <a:ext cx="1836000" cy="1836000"/>
          </a:xfrm>
          <a:prstGeom prst="rect">
            <a:avLst/>
          </a:prstGeom>
        </p:spPr>
      </p:pic>
      <p:sp>
        <p:nvSpPr>
          <p:cNvPr id="13" name="Textplatzhalter 14">
            <a:extLst>
              <a:ext uri="{FF2B5EF4-FFF2-40B4-BE49-F238E27FC236}">
                <a16:creationId xmlns:a16="http://schemas.microsoft.com/office/drawing/2014/main" id="{4FA1809B-6AE2-4AFE-98EF-1498568080A6}"/>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9840D880-A173-4306-9E4E-159D87CF4DC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C7C042CA-074F-4CCE-8A56-98C64CE33A3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EC64AD68-37BF-4675-9636-2A617C5984C2}"/>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066D2BA-5519-426E-8221-FF228DE02A3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0B6933E-C002-40F9-828F-BC2E28FC59F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199388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teraturtipps">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Buch, Regal, drinnen enthält.&#10;&#10;Automatisch generierte Beschreibung">
            <a:extLst>
              <a:ext uri="{FF2B5EF4-FFF2-40B4-BE49-F238E27FC236}">
                <a16:creationId xmlns:a16="http://schemas.microsoft.com/office/drawing/2014/main" id="{49E62309-8C5C-4491-86BF-0F34AB7326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23213" y="1057023"/>
            <a:ext cx="1836000" cy="1836000"/>
          </a:xfrm>
          <a:prstGeom prst="rect">
            <a:avLst/>
          </a:prstGeom>
        </p:spPr>
      </p:pic>
      <p:sp>
        <p:nvSpPr>
          <p:cNvPr id="13" name="Textplatzhalter 14">
            <a:extLst>
              <a:ext uri="{FF2B5EF4-FFF2-40B4-BE49-F238E27FC236}">
                <a16:creationId xmlns:a16="http://schemas.microsoft.com/office/drawing/2014/main" id="{62A3635D-CAEA-40C2-B2E2-247BB139D4A8}"/>
              </a:ext>
            </a:extLst>
          </p:cNvPr>
          <p:cNvSpPr>
            <a:spLocks noGrp="1"/>
          </p:cNvSpPr>
          <p:nvPr>
            <p:ph type="body" sz="quarter" idx="13"/>
          </p:nvPr>
        </p:nvSpPr>
        <p:spPr>
          <a:xfrm>
            <a:off x="323528" y="1341438"/>
            <a:ext cx="6851827" cy="4319810"/>
          </a:xfrm>
        </p:spPr>
        <p:txBody>
          <a:bodyPr/>
          <a:lstStyle>
            <a:lvl1pPr marL="342900" indent="-342900">
              <a:buFontTx/>
              <a:buBlip>
                <a:blip r:embed="rId4"/>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4" name="Grafik 6" descr="Creative Commons Lizenzvertrag">
            <a:extLst>
              <a:ext uri="{FF2B5EF4-FFF2-40B4-BE49-F238E27FC236}">
                <a16:creationId xmlns:a16="http://schemas.microsoft.com/office/drawing/2014/main" id="{10453BE8-76F5-4DB3-94E4-DAFD993A51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B6188A4B-524B-4442-86B0-810E3E891614}"/>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1F559F8F-56EF-4C72-B434-64AFF9A1A57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7BE69D21-C693-4B0E-8804-A28C38F0B5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1B825C18-C77C-434D-A2EF-E4625D128341}"/>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504393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9" name="Grafik 8" descr="Ein Bild, das Automat enthält.&#10;&#10;Automatisch generierte Beschreibung">
            <a:extLst>
              <a:ext uri="{FF2B5EF4-FFF2-40B4-BE49-F238E27FC236}">
                <a16:creationId xmlns:a16="http://schemas.microsoft.com/office/drawing/2014/main" id="{357EE6E9-7C71-44AD-8E49-F617C3888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7272" y="1330448"/>
            <a:ext cx="4320000" cy="4320000"/>
          </a:xfrm>
          <a:prstGeom prst="rect">
            <a:avLst/>
          </a:prstGeom>
        </p:spPr>
      </p:pic>
      <p:pic>
        <p:nvPicPr>
          <p:cNvPr id="8" name="Grafik 7">
            <a:extLst>
              <a:ext uri="{FF2B5EF4-FFF2-40B4-BE49-F238E27FC236}">
                <a16:creationId xmlns:a16="http://schemas.microsoft.com/office/drawing/2014/main" id="{896A8F2E-58CB-4414-B94F-217AB90C69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54359" y="1612843"/>
            <a:ext cx="3416440" cy="3416440"/>
          </a:xfrm>
          <a:prstGeom prst="rect">
            <a:avLst/>
          </a:prstGeom>
        </p:spPr>
      </p:pic>
      <p:pic>
        <p:nvPicPr>
          <p:cNvPr id="13" name="Grafik 6" descr="Creative Commons Lizenzvertrag">
            <a:extLst>
              <a:ext uri="{FF2B5EF4-FFF2-40B4-BE49-F238E27FC236}">
                <a16:creationId xmlns:a16="http://schemas.microsoft.com/office/drawing/2014/main" id="{6351C348-0E9B-4562-AC2C-DE0DFACFD2D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18C5DF38-9C88-4EE0-949B-E7AED631594B}"/>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B41EE7F0-E636-4588-9B0A-6F283FC8AF46}"/>
              </a:ext>
            </a:extLst>
          </p:cNvPr>
          <p:cNvSpPr txBox="1">
            <a:spLocks/>
          </p:cNvSpPr>
          <p:nvPr userDrawn="1"/>
        </p:nvSpPr>
        <p:spPr>
          <a:xfrm>
            <a:off x="323528" y="10990"/>
            <a:ext cx="7926184" cy="10602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de-DE" dirty="0"/>
              <a:t>Kaffee- bzw. Teepause</a:t>
            </a:r>
          </a:p>
        </p:txBody>
      </p:sp>
      <p:pic>
        <p:nvPicPr>
          <p:cNvPr id="16" name="Grafik 15">
            <a:extLst>
              <a:ext uri="{FF2B5EF4-FFF2-40B4-BE49-F238E27FC236}">
                <a16:creationId xmlns:a16="http://schemas.microsoft.com/office/drawing/2014/main" id="{340009F4-6C00-4822-930F-1C66B3F8554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5053112D-5483-4582-AE9A-8849A38A5BC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16542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agen T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8" name="Grafik 7" descr="Ein Bild, das LEGO, Spielzeug enthält.&#10;&#10;Automatisch generierte Beschreibung">
            <a:extLst>
              <a:ext uri="{FF2B5EF4-FFF2-40B4-BE49-F238E27FC236}">
                <a16:creationId xmlns:a16="http://schemas.microsoft.com/office/drawing/2014/main" id="{DE750C04-5A6A-4E29-8EB2-ED4AC60E0E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15715" y="1124744"/>
            <a:ext cx="5112568" cy="5112568"/>
          </a:xfrm>
          <a:prstGeom prst="rect">
            <a:avLst/>
          </a:prstGeom>
        </p:spPr>
      </p:pic>
      <p:pic>
        <p:nvPicPr>
          <p:cNvPr id="10" name="Grafik 6" descr="Creative Commons Lizenzvertrag">
            <a:extLst>
              <a:ext uri="{FF2B5EF4-FFF2-40B4-BE49-F238E27FC236}">
                <a16:creationId xmlns:a16="http://schemas.microsoft.com/office/drawing/2014/main" id="{53E2A491-2E65-459A-91FB-F42819830E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4C9267E-2E83-4158-AEDF-6F54EA640A8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18467627-49D8-4AD8-BA12-17B028F3215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3CECFFB4-5123-45D4-802A-7D518D822D1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01D5856F-FA6F-47F7-8901-A007EA7DB93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54872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20032"/>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3" name="Grafik 2">
            <a:extLst>
              <a:ext uri="{FF2B5EF4-FFF2-40B4-BE49-F238E27FC236}">
                <a16:creationId xmlns:a16="http://schemas.microsoft.com/office/drawing/2014/main" id="{F892ED4D-FE09-466F-A4A7-DD507060E9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7ACD2F1E-F434-4A6B-9059-F89076F9702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pic>
        <p:nvPicPr>
          <p:cNvPr id="10" name="Grafik 6" descr="Creative Commons Lizenzvertrag">
            <a:extLst>
              <a:ext uri="{FF2B5EF4-FFF2-40B4-BE49-F238E27FC236}">
                <a16:creationId xmlns:a16="http://schemas.microsoft.com/office/drawing/2014/main" id="{F12053D1-6F03-4C8F-8467-1F790D1A1DC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E065FCE-EAF4-4612-8932-C5FE54D360D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DF3C2912-F5A8-4AC4-BDA2-E1B6EAE0E34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spTree>
    <p:extLst>
      <p:ext uri="{BB962C8B-B14F-4D97-AF65-F5344CB8AC3E}">
        <p14:creationId xmlns:p14="http://schemas.microsoft.com/office/powerpoint/2010/main" val="1501454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9" name="Titel 4">
            <a:extLst>
              <a:ext uri="{FF2B5EF4-FFF2-40B4-BE49-F238E27FC236}">
                <a16:creationId xmlns:a16="http://schemas.microsoft.com/office/drawing/2014/main" id="{E0B4106C-A632-4F25-8ACB-9E6F9D6439BF}"/>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0" name="Grafik 9">
            <a:extLst>
              <a:ext uri="{FF2B5EF4-FFF2-40B4-BE49-F238E27FC236}">
                <a16:creationId xmlns:a16="http://schemas.microsoft.com/office/drawing/2014/main" id="{DAF949DD-23F6-46DA-9B86-9D48DA902D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5" name="Foliennummernplatzhalter 3">
            <a:extLst>
              <a:ext uri="{FF2B5EF4-FFF2-40B4-BE49-F238E27FC236}">
                <a16:creationId xmlns:a16="http://schemas.microsoft.com/office/drawing/2014/main" id="{0AA2403F-D8A2-4086-8D34-0CBDC5504AFD}"/>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36027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rbeitsfolie">
    <p:spTree>
      <p:nvGrpSpPr>
        <p:cNvPr id="1" name=""/>
        <p:cNvGrpSpPr/>
        <p:nvPr/>
      </p:nvGrpSpPr>
      <p:grpSpPr>
        <a:xfrm>
          <a:off x="0" y="0"/>
          <a:ext cx="0" cy="0"/>
          <a:chOff x="0" y="0"/>
          <a:chExt cx="0" cy="0"/>
        </a:xfrm>
      </p:grpSpPr>
      <p:sp>
        <p:nvSpPr>
          <p:cNvPr id="16" name="Parallelogram 8">
            <a:extLst>
              <a:ext uri="{FF2B5EF4-FFF2-40B4-BE49-F238E27FC236}">
                <a16:creationId xmlns:a16="http://schemas.microsoft.com/office/drawing/2014/main" id="{BCF73D3A-4AAA-4B04-A926-5D97C36E024E}"/>
              </a:ext>
            </a:extLst>
          </p:cNvPr>
          <p:cNvSpPr/>
          <p:nvPr userDrawn="1"/>
        </p:nvSpPr>
        <p:spPr>
          <a:xfrm>
            <a:off x="4537124" y="692696"/>
            <a:ext cx="5651500" cy="1398740"/>
          </a:xfrm>
          <a:prstGeom prst="parallelogram">
            <a:avLst/>
          </a:prstGeom>
          <a:solidFill>
            <a:srgbClr val="7EC4CF">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arallelogram 2">
            <a:extLst>
              <a:ext uri="{FF2B5EF4-FFF2-40B4-BE49-F238E27FC236}">
                <a16:creationId xmlns:a16="http://schemas.microsoft.com/office/drawing/2014/main" id="{13FB6398-B742-4526-93B2-1C00F9E46B37}"/>
              </a:ext>
            </a:extLst>
          </p:cNvPr>
          <p:cNvSpPr/>
          <p:nvPr userDrawn="1"/>
        </p:nvSpPr>
        <p:spPr>
          <a:xfrm rot="8640000">
            <a:off x="-1867049" y="3085756"/>
            <a:ext cx="7690104" cy="6172200"/>
          </a:xfrm>
          <a:prstGeom prst="parallelogram">
            <a:avLst>
              <a:gd name="adj" fmla="val 33457"/>
            </a:avLst>
          </a:prstGeom>
          <a:solidFill>
            <a:srgbClr val="5B31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Title 1">
            <a:extLst>
              <a:ext uri="{FF2B5EF4-FFF2-40B4-BE49-F238E27FC236}">
                <a16:creationId xmlns:a16="http://schemas.microsoft.com/office/drawing/2014/main" id="{02E357A1-8D3A-453B-AEF5-27A41AB96BBE}"/>
              </a:ext>
            </a:extLst>
          </p:cNvPr>
          <p:cNvSpPr txBox="1">
            <a:spLocks/>
          </p:cNvSpPr>
          <p:nvPr userDrawn="1"/>
        </p:nvSpPr>
        <p:spPr>
          <a:xfrm>
            <a:off x="181487" y="3740830"/>
            <a:ext cx="4966577" cy="16323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0" i="1" dirty="0">
                <a:solidFill>
                  <a:schemeClr val="bg1"/>
                </a:solidFill>
                <a:latin typeface="Avenir Next" charset="0"/>
                <a:ea typeface="Avenir Next" charset="0"/>
                <a:cs typeface="Avenir Next" charset="0"/>
              </a:rPr>
              <a:t>Danke für Ihre Aufmerksamkeit.</a:t>
            </a:r>
          </a:p>
        </p:txBody>
      </p:sp>
      <p:pic>
        <p:nvPicPr>
          <p:cNvPr id="5" name="Grafik 4">
            <a:extLst>
              <a:ext uri="{FF2B5EF4-FFF2-40B4-BE49-F238E27FC236}">
                <a16:creationId xmlns:a16="http://schemas.microsoft.com/office/drawing/2014/main" id="{6DD74D0A-1F17-4E52-B575-15F268F33F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6096" y="1055083"/>
            <a:ext cx="2589041" cy="720000"/>
          </a:xfrm>
          <a:prstGeom prst="rect">
            <a:avLst/>
          </a:prstGeom>
        </p:spPr>
      </p:pic>
      <p:pic>
        <p:nvPicPr>
          <p:cNvPr id="8" name="Grafik 6" descr="Creative Commons Lizenzvertrag">
            <a:extLst>
              <a:ext uri="{FF2B5EF4-FFF2-40B4-BE49-F238E27FC236}">
                <a16:creationId xmlns:a16="http://schemas.microsoft.com/office/drawing/2014/main" id="{22B36B9B-B32F-4509-A0CF-DAC1C19697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2">
            <a:extLst>
              <a:ext uri="{FF2B5EF4-FFF2-40B4-BE49-F238E27FC236}">
                <a16:creationId xmlns:a16="http://schemas.microsoft.com/office/drawing/2014/main" id="{57CA059D-56DC-43EF-BF2B-6E141F657947}"/>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1" name="Grafik 10">
            <a:extLst>
              <a:ext uri="{FF2B5EF4-FFF2-40B4-BE49-F238E27FC236}">
                <a16:creationId xmlns:a16="http://schemas.microsoft.com/office/drawing/2014/main" id="{33C02042-3ECC-405F-B62C-0D351D5E370E}"/>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25112" y="293328"/>
            <a:ext cx="2494960" cy="2487600"/>
          </a:xfrm>
          <a:prstGeom prst="rect">
            <a:avLst/>
          </a:prstGeom>
        </p:spPr>
      </p:pic>
    </p:spTree>
    <p:extLst>
      <p:ext uri="{BB962C8B-B14F-4D97-AF65-F5344CB8AC3E}">
        <p14:creationId xmlns:p14="http://schemas.microsoft.com/office/powerpoint/2010/main" val="434965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393610D-F519-475A-B33D-C2D7F84B7389}" type="datetimeFigureOut">
              <a:rPr lang="de-DE" smtClean="0"/>
              <a:t>27.10.22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63716C5D-123D-4EDE-A4A5-85ED365A388D}" type="slidenum">
              <a:rPr lang="de-DE" smtClean="0"/>
              <a:t>‹Nr.›</a:t>
            </a:fld>
            <a:endParaRPr lang="de-DE" dirty="0"/>
          </a:p>
        </p:txBody>
      </p:sp>
    </p:spTree>
    <p:extLst>
      <p:ext uri="{BB962C8B-B14F-4D97-AF65-F5344CB8AC3E}">
        <p14:creationId xmlns:p14="http://schemas.microsoft.com/office/powerpoint/2010/main" val="3924805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orstell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pic>
        <p:nvPicPr>
          <p:cNvPr id="12" name="Grafik 11">
            <a:extLst>
              <a:ext uri="{FF2B5EF4-FFF2-40B4-BE49-F238E27FC236}">
                <a16:creationId xmlns:a16="http://schemas.microsoft.com/office/drawing/2014/main" id="{BBE47BC9-124E-427A-A0E5-155A78C270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08872" y="1293571"/>
            <a:ext cx="2926259" cy="4865835"/>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4" name="Grafik 13">
            <a:extLst>
              <a:ext uri="{FF2B5EF4-FFF2-40B4-BE49-F238E27FC236}">
                <a16:creationId xmlns:a16="http://schemas.microsoft.com/office/drawing/2014/main" id="{3BA4B298-75B6-48D0-9160-3B6A1FD253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2" name="Foliennummernplatzhalter 3">
            <a:extLst>
              <a:ext uri="{FF2B5EF4-FFF2-40B4-BE49-F238E27FC236}">
                <a16:creationId xmlns:a16="http://schemas.microsoft.com/office/drawing/2014/main" id="{0E68F6B4-BFA3-45B0-ABDE-9F519A8672B0}"/>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2673662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Aufgabe">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3" name="Grafik 12">
            <a:extLst>
              <a:ext uri="{FF2B5EF4-FFF2-40B4-BE49-F238E27FC236}">
                <a16:creationId xmlns:a16="http://schemas.microsoft.com/office/drawing/2014/main" id="{8E18B339-33AB-4FD5-A4B2-A2299410D6B9}"/>
              </a:ext>
            </a:extLst>
          </p:cNvPr>
          <p:cNvPicPr/>
          <p:nvPr userDrawn="1"/>
        </p:nvPicPr>
        <p:blipFill rotWithShape="1">
          <a:blip r:embed="rId3"/>
          <a:srcRect l="21991" t="25583" r="44444" b="18545"/>
          <a:stretch/>
        </p:blipFill>
        <p:spPr bwMode="auto">
          <a:xfrm>
            <a:off x="134188" y="1191782"/>
            <a:ext cx="1800200" cy="1723029"/>
          </a:xfrm>
          <a:prstGeom prst="rect">
            <a:avLst/>
          </a:prstGeom>
          <a:ln>
            <a:noFill/>
          </a:ln>
          <a:extLst>
            <a:ext uri="{53640926-AAD7-44D8-BBD7-CCE9431645EC}">
              <a14:shadowObscured xmlns:a14="http://schemas.microsoft.com/office/drawing/2010/main"/>
            </a:ext>
          </a:extLst>
        </p:spPr>
      </p:pic>
      <p:sp>
        <p:nvSpPr>
          <p:cNvPr id="14" name="Inhaltsplatzhalter 3">
            <a:extLst>
              <a:ext uri="{FF2B5EF4-FFF2-40B4-BE49-F238E27FC236}">
                <a16:creationId xmlns:a16="http://schemas.microsoft.com/office/drawing/2014/main" id="{5B0C948F-1E2D-4E37-A466-BB2D57F72235}"/>
              </a:ext>
            </a:extLst>
          </p:cNvPr>
          <p:cNvSpPr txBox="1">
            <a:spLocks/>
          </p:cNvSpPr>
          <p:nvPr userDrawn="1"/>
        </p:nvSpPr>
        <p:spPr>
          <a:xfrm>
            <a:off x="2115227" y="1723030"/>
            <a:ext cx="6676461" cy="427485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p>
          <a:p>
            <a:pPr marL="0" indent="0">
              <a:buFont typeface="Arial" panose="020B0604020202020204" pitchFamily="34" charset="0"/>
              <a:buNone/>
            </a:pPr>
            <a:endParaRPr lang="de-DE" b="1" dirty="0"/>
          </a:p>
        </p:txBody>
      </p:sp>
      <p:pic>
        <p:nvPicPr>
          <p:cNvPr id="15" name="Grafik 14">
            <a:extLst>
              <a:ext uri="{FF2B5EF4-FFF2-40B4-BE49-F238E27FC236}">
                <a16:creationId xmlns:a16="http://schemas.microsoft.com/office/drawing/2014/main" id="{9E0BB3DB-FB76-4515-8730-7DDC7BD5CD8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AE3ABB4-EFFC-4EBD-B2CD-19E014F83DC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
        <p:nvSpPr>
          <p:cNvPr id="2" name="Textfeld 1">
            <a:extLst>
              <a:ext uri="{FF2B5EF4-FFF2-40B4-BE49-F238E27FC236}">
                <a16:creationId xmlns:a16="http://schemas.microsoft.com/office/drawing/2014/main" id="{3EBE783B-C5A6-4415-ABD5-4A5FC8ACB7E6}"/>
              </a:ext>
            </a:extLst>
          </p:cNvPr>
          <p:cNvSpPr txBox="1"/>
          <p:nvPr userDrawn="1"/>
        </p:nvSpPr>
        <p:spPr>
          <a:xfrm>
            <a:off x="6058711" y="6204073"/>
            <a:ext cx="2233288" cy="407035"/>
          </a:xfrm>
          <a:prstGeom prst="rect">
            <a:avLst/>
          </a:prstGeom>
          <a:noFill/>
        </p:spPr>
        <p:txBody>
          <a:bodyPr wrap="square">
            <a:spAutoFit/>
          </a:bodyPr>
          <a:lstStyle/>
          <a:p>
            <a:pPr algn="r">
              <a:lnSpc>
                <a:spcPct val="107000"/>
              </a:lnSpc>
              <a:spcAft>
                <a:spcPts val="800"/>
              </a:spcAft>
            </a:pPr>
            <a:r>
              <a:rPr lang="de-DE" sz="20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a:t>
            </a:r>
            <a:r>
              <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 </a:t>
            </a:r>
            <a:r>
              <a:rPr lang="de-DE" sz="1600" kern="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rPr>
              <a:t>CC-BaCuLit 2.0-NC-SA</a:t>
            </a:r>
            <a:endParaRPr lang="de-DE" sz="1200" dirty="0">
              <a:solidFill>
                <a:srgbClr val="7EC4C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5892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ragen">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sp>
        <p:nvSpPr>
          <p:cNvPr id="8" name="Regelmäßiges Fünfeck 7"/>
          <p:cNvSpPr/>
          <p:nvPr userDrawn="1"/>
        </p:nvSpPr>
        <p:spPr>
          <a:xfrm>
            <a:off x="8411598" y="5835036"/>
            <a:ext cx="385700" cy="398883"/>
          </a:xfrm>
          <a:prstGeom prst="pen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3" name="TextBox 4">
            <a:extLst>
              <a:ext uri="{FF2B5EF4-FFF2-40B4-BE49-F238E27FC236}">
                <a16:creationId xmlns:a16="http://schemas.microsoft.com/office/drawing/2014/main" id="{9F13EA7F-75DF-4A1D-A198-54692D68067E}"/>
              </a:ext>
            </a:extLst>
          </p:cNvPr>
          <p:cNvSpPr txBox="1"/>
          <p:nvPr userDrawn="1"/>
        </p:nvSpPr>
        <p:spPr>
          <a:xfrm>
            <a:off x="1" y="6519446"/>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Schreibkompete</a:t>
            </a:r>
            <a:r>
              <a:rPr lang="de-DE" sz="1200" dirty="0">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4" name="Textfeld 13">
            <a:extLst>
              <a:ext uri="{FF2B5EF4-FFF2-40B4-BE49-F238E27FC236}">
                <a16:creationId xmlns:a16="http://schemas.microsoft.com/office/drawing/2014/main" id="{1AE9170F-E439-48B7-8509-52BDA76F8C84}"/>
              </a:ext>
            </a:extLst>
          </p:cNvPr>
          <p:cNvSpPr txBox="1"/>
          <p:nvPr userDrawn="1"/>
        </p:nvSpPr>
        <p:spPr>
          <a:xfrm>
            <a:off x="107504" y="44624"/>
            <a:ext cx="8136904" cy="584775"/>
          </a:xfrm>
          <a:prstGeom prst="rect">
            <a:avLst/>
          </a:prstGeom>
          <a:noFill/>
        </p:spPr>
        <p:txBody>
          <a:bodyPr wrap="square" rtlCol="0">
            <a:spAutoFit/>
          </a:bodyPr>
          <a:lstStyle/>
          <a:p>
            <a:r>
              <a:rPr lang="de-DE" sz="3200" b="1" dirty="0">
                <a:solidFill>
                  <a:schemeClr val="bg1"/>
                </a:solidFill>
              </a:rPr>
              <a:t>Zeit für Fragen und Kommentare</a:t>
            </a:r>
          </a:p>
        </p:txBody>
      </p:sp>
      <p:pic>
        <p:nvPicPr>
          <p:cNvPr id="15" name="Bild 4">
            <a:extLst>
              <a:ext uri="{FF2B5EF4-FFF2-40B4-BE49-F238E27FC236}">
                <a16:creationId xmlns:a16="http://schemas.microsoft.com/office/drawing/2014/main" id="{E0ED05E8-BCA2-4EE7-B34E-1929DA4F8807}"/>
              </a:ext>
            </a:extLst>
          </p:cNvPr>
          <p:cNvPicPr>
            <a:picLocks noChangeAspect="1"/>
          </p:cNvPicPr>
          <p:nvPr userDrawn="1"/>
        </p:nvPicPr>
        <p:blipFill>
          <a:blip r:embed="rId3">
            <a:clrChange>
              <a:clrFrom>
                <a:srgbClr val="FFFFFF"/>
              </a:clrFrom>
              <a:clrTo>
                <a:srgbClr val="FFFFFF">
                  <a:alpha val="0"/>
                </a:srgbClr>
              </a:clrTo>
            </a:clrChange>
            <a:duotone>
              <a:prstClr val="black"/>
              <a:srgbClr val="D1CFE2">
                <a:tint val="45000"/>
                <a:satMod val="400000"/>
              </a:srgbClr>
            </a:duotone>
            <a:extLst>
              <a:ext uri="{28A0092B-C50C-407E-A947-70E740481C1C}">
                <a14:useLocalDpi xmlns:a14="http://schemas.microsoft.com/office/drawing/2010/main" val="0"/>
              </a:ext>
            </a:extLst>
          </a:blip>
          <a:stretch>
            <a:fillRect/>
          </a:stretch>
        </p:blipFill>
        <p:spPr>
          <a:xfrm>
            <a:off x="1740830" y="1623494"/>
            <a:ext cx="5678215" cy="4019259"/>
          </a:xfrm>
          <a:prstGeom prst="rect">
            <a:avLst/>
          </a:prstGeom>
        </p:spPr>
      </p:pic>
      <p:pic>
        <p:nvPicPr>
          <p:cNvPr id="16" name="Grafik 15">
            <a:extLst>
              <a:ext uri="{FF2B5EF4-FFF2-40B4-BE49-F238E27FC236}">
                <a16:creationId xmlns:a16="http://schemas.microsoft.com/office/drawing/2014/main" id="{51D142CA-E912-4D63-8FF7-B95130CD565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3" name="Foliennummernplatzhalter 3">
            <a:extLst>
              <a:ext uri="{FF2B5EF4-FFF2-40B4-BE49-F238E27FC236}">
                <a16:creationId xmlns:a16="http://schemas.microsoft.com/office/drawing/2014/main" id="{EDE60F1F-C139-4A66-B687-370E696B6145}"/>
              </a:ext>
            </a:extLst>
          </p:cNvPr>
          <p:cNvSpPr txBox="1">
            <a:spLocks/>
          </p:cNvSpPr>
          <p:nvPr userDrawn="1"/>
        </p:nvSpPr>
        <p:spPr>
          <a:xfrm>
            <a:off x="6542856" y="5945147"/>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3716C5D-123D-4EDE-A4A5-85ED365A388D}" type="slidenum">
              <a:rPr lang="de-DE" sz="1600" smtClean="0"/>
              <a:pPr algn="r"/>
              <a:t>‹Nr.›</a:t>
            </a:fld>
            <a:endParaRPr lang="de-DE" sz="1600" dirty="0"/>
          </a:p>
        </p:txBody>
      </p:sp>
    </p:spTree>
    <p:extLst>
      <p:ext uri="{BB962C8B-B14F-4D97-AF65-F5344CB8AC3E}">
        <p14:creationId xmlns:p14="http://schemas.microsoft.com/office/powerpoint/2010/main" val="547627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0" name="Grafik 6" descr="Creative Commons Lizenzvertrag">
            <a:extLst>
              <a:ext uri="{FF2B5EF4-FFF2-40B4-BE49-F238E27FC236}">
                <a16:creationId xmlns:a16="http://schemas.microsoft.com/office/drawing/2014/main" id="{3DDE063E-481C-4629-A492-8C0B2770F5F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00E8F90E-D561-4F36-A3EE-BB91494DD9BD}"/>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4" name="Titel 4">
            <a:extLst>
              <a:ext uri="{FF2B5EF4-FFF2-40B4-BE49-F238E27FC236}">
                <a16:creationId xmlns:a16="http://schemas.microsoft.com/office/drawing/2014/main" id="{C2B8DE9E-8F90-465F-B5F4-D794CB53A0A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5" name="Grafik 14">
            <a:extLst>
              <a:ext uri="{FF2B5EF4-FFF2-40B4-BE49-F238E27FC236}">
                <a16:creationId xmlns:a16="http://schemas.microsoft.com/office/drawing/2014/main" id="{329D9AB8-857D-4C01-8E72-2DFCDEA762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022C63EE-6ED4-48CC-81BB-7269E3A05E43}"/>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433233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rbeitsfolie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8569647" cy="4103687"/>
          </a:xfrm>
        </p:spPr>
        <p:txBody>
          <a:bodyPr/>
          <a:lstStyle>
            <a:lvl1pPr marL="457200" indent="-4572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AACB194C-D24A-4104-A45D-904D8FE5EC70}"/>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3" name="Grafik 6" descr="Creative Commons Lizenzvertrag">
            <a:extLst>
              <a:ext uri="{FF2B5EF4-FFF2-40B4-BE49-F238E27FC236}">
                <a16:creationId xmlns:a16="http://schemas.microsoft.com/office/drawing/2014/main" id="{0CFE9BA6-C323-46CA-8BF5-2C82F2F32F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88DE496E-CB1F-4E27-A1A9-8600B8BAA706}"/>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pic>
        <p:nvPicPr>
          <p:cNvPr id="15" name="Grafik 14">
            <a:extLst>
              <a:ext uri="{FF2B5EF4-FFF2-40B4-BE49-F238E27FC236}">
                <a16:creationId xmlns:a16="http://schemas.microsoft.com/office/drawing/2014/main" id="{AD0C9BA6-6775-458C-92FD-657C15DD7A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6" name="Foliennummernplatzhalter 3">
            <a:extLst>
              <a:ext uri="{FF2B5EF4-FFF2-40B4-BE49-F238E27FC236}">
                <a16:creationId xmlns:a16="http://schemas.microsoft.com/office/drawing/2014/main" id="{DBF41FF2-CFC4-48D5-9E4A-2B30ABEBC2F4}"/>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71897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4716017" y="1349538"/>
            <a:ext cx="4104456" cy="4103687"/>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16287349-25AB-45D1-ADED-377AE270B5DA}"/>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FFD8D916-7648-4B28-B214-1CF7AC96C3A2}"/>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8C243EC-FC74-40C8-BE95-F9D24D35DDA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0C8BB2B9-155C-4D87-89C8-72E6153F753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D92171CB-45D6-4619-B068-961DC9003EDF}"/>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03191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rbeitsfolie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8496942" cy="2095563"/>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Textplatzhalter 14">
            <a:extLst>
              <a:ext uri="{FF2B5EF4-FFF2-40B4-BE49-F238E27FC236}">
                <a16:creationId xmlns:a16="http://schemas.microsoft.com/office/drawing/2014/main" id="{1BEEE726-0667-4289-9C9C-C9692BE6B1F1}"/>
              </a:ext>
            </a:extLst>
          </p:cNvPr>
          <p:cNvSpPr>
            <a:spLocks noGrp="1"/>
          </p:cNvSpPr>
          <p:nvPr>
            <p:ph type="body" sz="quarter" idx="14"/>
          </p:nvPr>
        </p:nvSpPr>
        <p:spPr>
          <a:xfrm>
            <a:off x="323529" y="3717032"/>
            <a:ext cx="8496944" cy="1975325"/>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B2D025FE-A551-43D5-8157-3908A97ED16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78169AB-F976-4DE6-88CD-9D16C177003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8ACD8015-1CAD-4E50-B077-1001E8DE6A74}"/>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BE34FD0D-70DE-4A44-80E3-0E564BB2B8B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6FC8C7C2-682D-44F6-A162-768D8F4199CE}"/>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18256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uppen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pic>
        <p:nvPicPr>
          <p:cNvPr id="13" name="Grafik 6" descr="Creative Commons Lizenzvertrag">
            <a:extLst>
              <a:ext uri="{FF2B5EF4-FFF2-40B4-BE49-F238E27FC236}">
                <a16:creationId xmlns:a16="http://schemas.microsoft.com/office/drawing/2014/main" id="{51D8A932-7E7E-4B98-91BA-594E3746890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2">
            <a:extLst>
              <a:ext uri="{FF2B5EF4-FFF2-40B4-BE49-F238E27FC236}">
                <a16:creationId xmlns:a16="http://schemas.microsoft.com/office/drawing/2014/main" id="{AEF91E15-068F-4E7B-8A43-49FC2D5DC560}"/>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5" name="Titel 4">
            <a:extLst>
              <a:ext uri="{FF2B5EF4-FFF2-40B4-BE49-F238E27FC236}">
                <a16:creationId xmlns:a16="http://schemas.microsoft.com/office/drawing/2014/main" id="{F3A2FF8D-312D-4D77-AA38-254A0DD2C9EE}"/>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6" name="Grafik 15">
            <a:extLst>
              <a:ext uri="{FF2B5EF4-FFF2-40B4-BE49-F238E27FC236}">
                <a16:creationId xmlns:a16="http://schemas.microsoft.com/office/drawing/2014/main" id="{7A48B728-D6A4-4A8B-B58F-6FE6481ED3C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7" name="Foliennummernplatzhalter 3">
            <a:extLst>
              <a:ext uri="{FF2B5EF4-FFF2-40B4-BE49-F238E27FC236}">
                <a16:creationId xmlns:a16="http://schemas.microsoft.com/office/drawing/2014/main" id="{A25991B5-E3A8-4C21-B68E-2B4A7214F207}"/>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3354325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enaustausch 2">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9" y="1341438"/>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9" name="Grafik 8">
            <a:extLst>
              <a:ext uri="{FF2B5EF4-FFF2-40B4-BE49-F238E27FC236}">
                <a16:creationId xmlns:a16="http://schemas.microsoft.com/office/drawing/2014/main" id="{67CEB94E-2501-4354-A774-B1D30141DB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62304" y="1060287"/>
            <a:ext cx="1846800" cy="1846800"/>
          </a:xfrm>
          <a:prstGeom prst="rect">
            <a:avLst/>
          </a:prstGeom>
        </p:spPr>
      </p:pic>
      <p:sp>
        <p:nvSpPr>
          <p:cNvPr id="14" name="Textplatzhalter 14">
            <a:extLst>
              <a:ext uri="{FF2B5EF4-FFF2-40B4-BE49-F238E27FC236}">
                <a16:creationId xmlns:a16="http://schemas.microsoft.com/office/drawing/2014/main" id="{002E1060-9123-461C-A2C4-F84FA1F693B5}"/>
              </a:ext>
            </a:extLst>
          </p:cNvPr>
          <p:cNvSpPr>
            <a:spLocks noGrp="1"/>
          </p:cNvSpPr>
          <p:nvPr>
            <p:ph type="body" sz="quarter" idx="14"/>
          </p:nvPr>
        </p:nvSpPr>
        <p:spPr>
          <a:xfrm>
            <a:off x="3869689" y="1337317"/>
            <a:ext cx="3384375"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6" descr="Creative Commons Lizenzvertrag">
            <a:extLst>
              <a:ext uri="{FF2B5EF4-FFF2-40B4-BE49-F238E27FC236}">
                <a16:creationId xmlns:a16="http://schemas.microsoft.com/office/drawing/2014/main" id="{A782D8CF-F006-4F75-86DB-CE6A8AA24FD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17967B71-3271-4355-A8D6-FB6E7F7E1369}"/>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6" name="Titel 4">
            <a:extLst>
              <a:ext uri="{FF2B5EF4-FFF2-40B4-BE49-F238E27FC236}">
                <a16:creationId xmlns:a16="http://schemas.microsoft.com/office/drawing/2014/main" id="{9DD28723-FE6C-4220-85C3-544A65D14A15}"/>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7" name="Grafik 16">
            <a:extLst>
              <a:ext uri="{FF2B5EF4-FFF2-40B4-BE49-F238E27FC236}">
                <a16:creationId xmlns:a16="http://schemas.microsoft.com/office/drawing/2014/main" id="{48B38F2E-2C38-414C-B80C-5625B234FA2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8" name="Foliennummernplatzhalter 3">
            <a:extLst>
              <a:ext uri="{FF2B5EF4-FFF2-40B4-BE49-F238E27FC236}">
                <a16:creationId xmlns:a16="http://schemas.microsoft.com/office/drawing/2014/main" id="{8D1E3524-7F4A-4391-BFC2-150BF0D0F3AC}"/>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77595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er-Austausch 1">
    <p:spTree>
      <p:nvGrpSpPr>
        <p:cNvPr id="1" name=""/>
        <p:cNvGrpSpPr/>
        <p:nvPr/>
      </p:nvGrpSpPr>
      <p:grpSpPr>
        <a:xfrm>
          <a:off x="0" y="0"/>
          <a:ext cx="0" cy="0"/>
          <a:chOff x="0" y="0"/>
          <a:chExt cx="0" cy="0"/>
        </a:xfrm>
      </p:grpSpPr>
      <p:pic>
        <p:nvPicPr>
          <p:cNvPr id="6" name="Inhaltsplatzhalter 7"/>
          <p:cNvPicPr>
            <a:picLocks noChangeAspect="1"/>
          </p:cNvPicPr>
          <p:nvPr userDrawn="1"/>
        </p:nvPicPr>
        <p:blipFill rotWithShape="1">
          <a:blip r:embed="rId2"/>
          <a:srcRect l="24503" t="10299" r="15232" b="83337"/>
          <a:stretch/>
        </p:blipFill>
        <p:spPr>
          <a:xfrm>
            <a:off x="0" y="0"/>
            <a:ext cx="9173384" cy="1060287"/>
          </a:xfrm>
          <a:prstGeom prst="rect">
            <a:avLst/>
          </a:prstGeom>
        </p:spPr>
      </p:pic>
      <p:pic>
        <p:nvPicPr>
          <p:cNvPr id="11" name="Inhaltsplatzhalter 7"/>
          <p:cNvPicPr>
            <a:picLocks noChangeAspect="1"/>
          </p:cNvPicPr>
          <p:nvPr userDrawn="1"/>
        </p:nvPicPr>
        <p:blipFill rotWithShape="1">
          <a:blip r:embed="rId2"/>
          <a:srcRect l="24503" t="10299" r="15232" b="83337"/>
          <a:stretch/>
        </p:blipFill>
        <p:spPr>
          <a:xfrm>
            <a:off x="-14171" y="6541927"/>
            <a:ext cx="9173384" cy="328244"/>
          </a:xfrm>
          <a:prstGeom prst="rect">
            <a:avLst/>
          </a:prstGeom>
        </p:spPr>
      </p:pic>
      <p:sp>
        <p:nvSpPr>
          <p:cNvPr id="12" name="TextBox 4">
            <a:extLst>
              <a:ext uri="{FF2B5EF4-FFF2-40B4-BE49-F238E27FC236}">
                <a16:creationId xmlns:a16="http://schemas.microsoft.com/office/drawing/2014/main" id="{D7603042-2E5E-49EC-A746-13875C55A79E}"/>
              </a:ext>
            </a:extLst>
          </p:cNvPr>
          <p:cNvSpPr txBox="1"/>
          <p:nvPr userDrawn="1"/>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err="1">
                <a:solidFill>
                  <a:schemeClr val="bg1"/>
                </a:solidFill>
                <a:latin typeface="Calibri"/>
              </a:rPr>
              <a:t>BaCuLit</a:t>
            </a:r>
            <a:r>
              <a:rPr lang="de-DE" sz="1600" b="1" dirty="0">
                <a:solidFill>
                  <a:schemeClr val="bg1"/>
                </a:solidFill>
                <a:latin typeface="Calibri"/>
              </a:rPr>
              <a:t>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0" name="Textplatzhalter 14">
            <a:extLst>
              <a:ext uri="{FF2B5EF4-FFF2-40B4-BE49-F238E27FC236}">
                <a16:creationId xmlns:a16="http://schemas.microsoft.com/office/drawing/2014/main" id="{919282EF-514A-455B-94E5-6BC43662BE61}"/>
              </a:ext>
            </a:extLst>
          </p:cNvPr>
          <p:cNvSpPr>
            <a:spLocks noGrp="1"/>
          </p:cNvSpPr>
          <p:nvPr>
            <p:ph type="body" sz="quarter" idx="13"/>
          </p:nvPr>
        </p:nvSpPr>
        <p:spPr>
          <a:xfrm>
            <a:off x="323528" y="1341438"/>
            <a:ext cx="6851827" cy="4319810"/>
          </a:xfrm>
        </p:spPr>
        <p:txBody>
          <a:bodyPr/>
          <a:lstStyle>
            <a:lvl1pPr marL="342900" indent="-342900">
              <a:buFontTx/>
              <a:buBlip>
                <a:blip r:embed="rId3"/>
              </a:buBlip>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C4DA072A-F2D1-452F-8D89-1106BC4CCD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08304" y="1069935"/>
            <a:ext cx="1836000" cy="1836000"/>
          </a:xfrm>
          <a:prstGeom prst="rect">
            <a:avLst/>
          </a:prstGeom>
        </p:spPr>
      </p:pic>
      <p:pic>
        <p:nvPicPr>
          <p:cNvPr id="14" name="Grafik 6" descr="Creative Commons Lizenzvertrag">
            <a:extLst>
              <a:ext uri="{FF2B5EF4-FFF2-40B4-BE49-F238E27FC236}">
                <a16:creationId xmlns:a16="http://schemas.microsoft.com/office/drawing/2014/main" id="{45AC9A40-F7E6-450F-B517-F3CEF33B0D1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287326" y="619650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2">
            <a:extLst>
              <a:ext uri="{FF2B5EF4-FFF2-40B4-BE49-F238E27FC236}">
                <a16:creationId xmlns:a16="http://schemas.microsoft.com/office/drawing/2014/main" id="{A53AC0E2-8785-4CA0-B70F-6265EB1F6341}"/>
              </a:ext>
            </a:extLst>
          </p:cNvPr>
          <p:cNvSpPr>
            <a:spLocks noChangeArrowheads="1"/>
          </p:cNvSpPr>
          <p:nvPr userDrawn="1"/>
        </p:nvSpPr>
        <p:spPr bwMode="auto">
          <a:xfrm>
            <a:off x="7092280" y="6144087"/>
            <a:ext cx="12596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de-DE" altLang="de-DE" sz="1600" b="0" i="0" u="none" strike="noStrike" cap="none" normalizeH="0" baseline="0" dirty="0" err="1">
                <a:ln>
                  <a:noFill/>
                </a:ln>
                <a:solidFill>
                  <a:srgbClr val="3CD9E1"/>
                </a:solidFill>
                <a:effectLst/>
                <a:latin typeface="Calibri" panose="020F0502020204030204" pitchFamily="34" charset="0"/>
                <a:ea typeface="Times New Roman" panose="02020603050405020304" pitchFamily="18" charset="0"/>
                <a:cs typeface="Calibri" panose="020F0502020204030204" pitchFamily="34" charset="0"/>
              </a:rPr>
              <a:t>BaCuLit</a:t>
            </a:r>
            <a:r>
              <a:rPr kumimoji="0" lang="de-DE" altLang="de-DE" sz="500" b="0" i="0" u="none" strike="noStrike" cap="none" normalizeH="0" baseline="0" dirty="0">
                <a:ln>
                  <a:noFill/>
                </a:ln>
                <a:solidFill>
                  <a:srgbClr val="3CD9E1"/>
                </a:solidFill>
                <a:effectLst/>
              </a:rPr>
              <a:t> </a:t>
            </a:r>
            <a:endParaRPr kumimoji="0" lang="de-DE" altLang="de-DE" sz="2000" b="0" i="0" u="none" strike="noStrike" cap="none" normalizeH="0" baseline="0" dirty="0">
              <a:ln>
                <a:noFill/>
              </a:ln>
              <a:solidFill>
                <a:srgbClr val="3CD9E1"/>
              </a:solidFill>
              <a:effectLst/>
              <a:latin typeface="Arial" panose="020B0604020202020204" pitchFamily="34" charset="0"/>
            </a:endParaRPr>
          </a:p>
        </p:txBody>
      </p:sp>
      <p:sp>
        <p:nvSpPr>
          <p:cNvPr id="17" name="Titel 4">
            <a:extLst>
              <a:ext uri="{FF2B5EF4-FFF2-40B4-BE49-F238E27FC236}">
                <a16:creationId xmlns:a16="http://schemas.microsoft.com/office/drawing/2014/main" id="{3DE2CC11-06AE-44A0-808A-AB906355A65C}"/>
              </a:ext>
            </a:extLst>
          </p:cNvPr>
          <p:cNvSpPr>
            <a:spLocks noGrp="1"/>
          </p:cNvSpPr>
          <p:nvPr>
            <p:ph type="title"/>
          </p:nvPr>
        </p:nvSpPr>
        <p:spPr>
          <a:xfrm>
            <a:off x="323528" y="10990"/>
            <a:ext cx="7926184" cy="1060287"/>
          </a:xfrm>
        </p:spPr>
        <p:txBody>
          <a:bodyPr>
            <a:normAutofit/>
          </a:bodyPr>
          <a:lstStyle>
            <a:lvl1pPr algn="l">
              <a:defRPr sz="3200">
                <a:solidFill>
                  <a:schemeClr val="bg1"/>
                </a:solidFill>
              </a:defRPr>
            </a:lvl1pPr>
          </a:lstStyle>
          <a:p>
            <a:r>
              <a:rPr lang="de-DE" dirty="0"/>
              <a:t>Mastertitelformat bearbeiten</a:t>
            </a:r>
          </a:p>
        </p:txBody>
      </p:sp>
      <p:pic>
        <p:nvPicPr>
          <p:cNvPr id="18" name="Grafik 17">
            <a:extLst>
              <a:ext uri="{FF2B5EF4-FFF2-40B4-BE49-F238E27FC236}">
                <a16:creationId xmlns:a16="http://schemas.microsoft.com/office/drawing/2014/main" id="{7BA152E1-00DD-4691-8752-C653C00EF0E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72400" y="5733256"/>
            <a:ext cx="735135" cy="732966"/>
          </a:xfrm>
          <a:prstGeom prst="rect">
            <a:avLst/>
          </a:prstGeom>
        </p:spPr>
      </p:pic>
      <p:sp>
        <p:nvSpPr>
          <p:cNvPr id="19" name="Foliennummernplatzhalter 3">
            <a:extLst>
              <a:ext uri="{FF2B5EF4-FFF2-40B4-BE49-F238E27FC236}">
                <a16:creationId xmlns:a16="http://schemas.microsoft.com/office/drawing/2014/main" id="{02CE6E9A-256C-4427-8E04-E3410EFE6418}"/>
              </a:ext>
            </a:extLst>
          </p:cNvPr>
          <p:cNvSpPr txBox="1">
            <a:spLocks/>
          </p:cNvSpPr>
          <p:nvPr userDrawn="1"/>
        </p:nvSpPr>
        <p:spPr>
          <a:xfrm>
            <a:off x="8172400" y="5945147"/>
            <a:ext cx="735134"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63716C5D-123D-4EDE-A4A5-85ED365A388D}" type="slidenum">
              <a:rPr lang="de-DE" sz="1600" smtClean="0"/>
              <a:pPr algn="ctr"/>
              <a:t>‹Nr.›</a:t>
            </a:fld>
            <a:endParaRPr lang="de-DE" sz="1600" dirty="0"/>
          </a:p>
        </p:txBody>
      </p:sp>
    </p:spTree>
    <p:extLst>
      <p:ext uri="{BB962C8B-B14F-4D97-AF65-F5344CB8AC3E}">
        <p14:creationId xmlns:p14="http://schemas.microsoft.com/office/powerpoint/2010/main" val="2057480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3610D-F519-475A-B33D-C2D7F84B7389}" type="datetimeFigureOut">
              <a:rPr lang="de-DE" smtClean="0"/>
              <a:t>27.10.22</a:t>
            </a:fld>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716C5D-123D-4EDE-A4A5-85ED365A388D}" type="slidenum">
              <a:rPr lang="de-DE" smtClean="0"/>
              <a:t>‹Nr.›</a:t>
            </a:fld>
            <a:endParaRPr lang="de-DE" dirty="0"/>
          </a:p>
        </p:txBody>
      </p:sp>
    </p:spTree>
    <p:extLst>
      <p:ext uri="{BB962C8B-B14F-4D97-AF65-F5344CB8AC3E}">
        <p14:creationId xmlns:p14="http://schemas.microsoft.com/office/powerpoint/2010/main" val="1279507422"/>
      </p:ext>
    </p:extLst>
  </p:cSld>
  <p:clrMap bg1="lt1" tx1="dk1" bg2="lt2" tx2="dk2" accent1="accent1" accent2="accent2" accent3="accent3" accent4="accent4" accent5="accent5" accent6="accent6" hlink="hlink" folHlink="folHlink"/>
  <p:sldLayoutIdLst>
    <p:sldLayoutId id="2147483666" r:id="rId1"/>
    <p:sldLayoutId id="2147483691" r:id="rId2"/>
    <p:sldLayoutId id="2147483692" r:id="rId3"/>
    <p:sldLayoutId id="2147483671" r:id="rId4"/>
    <p:sldLayoutId id="2147483685" r:id="rId5"/>
    <p:sldLayoutId id="2147483693" r:id="rId6"/>
    <p:sldLayoutId id="2147483676" r:id="rId7"/>
    <p:sldLayoutId id="2147483686" r:id="rId8"/>
    <p:sldLayoutId id="2147483687" r:id="rId9"/>
    <p:sldLayoutId id="2147483688" r:id="rId10"/>
    <p:sldLayoutId id="2147483689" r:id="rId11"/>
    <p:sldLayoutId id="2147483690" r:id="rId12"/>
    <p:sldLayoutId id="2147483684" r:id="rId13"/>
    <p:sldLayoutId id="2147483678" r:id="rId14"/>
    <p:sldLayoutId id="2147483680" r:id="rId15"/>
    <p:sldLayoutId id="2147483681" r:id="rId16"/>
    <p:sldLayoutId id="2147483675" r:id="rId17"/>
    <p:sldLayoutId id="2147483679" r:id="rId18"/>
    <p:sldLayoutId id="2147483677" r:id="rId19"/>
    <p:sldLayoutId id="2147483669" r:id="rId20"/>
    <p:sldLayoutId id="2147483674" r:id="rId21"/>
    <p:sldLayoutId id="2147483650" r:id="rId22"/>
    <p:sldLayoutId id="2147483694" r:id="rId23"/>
    <p:sldLayoutId id="2147483695" r:id="rId24"/>
    <p:sldLayoutId id="2147483696" r:id="rId2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27E5BD-6941-405A-9D8F-FF811CD48B76}"/>
              </a:ext>
            </a:extLst>
          </p:cNvPr>
          <p:cNvSpPr>
            <a:spLocks noGrp="1"/>
          </p:cNvSpPr>
          <p:nvPr>
            <p:ph type="ctrTitle"/>
          </p:nvPr>
        </p:nvSpPr>
        <p:spPr>
          <a:xfrm>
            <a:off x="3707904" y="3356992"/>
            <a:ext cx="5184576" cy="2412000"/>
          </a:xfrm>
        </p:spPr>
        <p:txBody>
          <a:bodyPr>
            <a:normAutofit fontScale="90000"/>
          </a:bodyPr>
          <a:lstStyle/>
          <a:p>
            <a:r>
              <a:rPr lang="de-DE" dirty="0"/>
              <a:t>Modul 1.1</a:t>
            </a:r>
            <a:br>
              <a:rPr lang="de-DE" dirty="0"/>
            </a:br>
            <a:br>
              <a:rPr lang="de-DE" dirty="0"/>
            </a:br>
            <a:r>
              <a:rPr lang="de-DE" dirty="0"/>
              <a:t>Teil 1:</a:t>
            </a:r>
            <a:br>
              <a:rPr lang="de-DE" dirty="0"/>
            </a:br>
            <a:r>
              <a:rPr lang="de-DE" dirty="0"/>
              <a:t>Lese- und Schreibkompetenzen als Grundlage fachlichen Lernens in allen Unterrichtsfächern</a:t>
            </a:r>
            <a:r>
              <a:rPr lang="de-ES" dirty="0"/>
              <a:t> </a:t>
            </a:r>
            <a:br>
              <a:rPr lang="de-DE" dirty="0"/>
            </a:br>
            <a:br>
              <a:rPr lang="de-DE" dirty="0"/>
            </a:br>
            <a:endParaRPr lang="de-DE" dirty="0"/>
          </a:p>
        </p:txBody>
      </p:sp>
    </p:spTree>
    <p:extLst>
      <p:ext uri="{BB962C8B-B14F-4D97-AF65-F5344CB8AC3E}">
        <p14:creationId xmlns:p14="http://schemas.microsoft.com/office/powerpoint/2010/main" val="374827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2" name="Inhaltsplatzhalter 3">
            <a:extLst>
              <a:ext uri="{FF2B5EF4-FFF2-40B4-BE49-F238E27FC236}">
                <a16:creationId xmlns:a16="http://schemas.microsoft.com/office/drawing/2014/main" id="{E9228B17-FAD3-436D-9CBE-6DD1A9678B9B}"/>
              </a:ext>
            </a:extLst>
          </p:cNvPr>
          <p:cNvSpPr txBox="1">
            <a:spLocks/>
          </p:cNvSpPr>
          <p:nvPr/>
        </p:nvSpPr>
        <p:spPr>
          <a:xfrm>
            <a:off x="2115227" y="1723030"/>
            <a:ext cx="6676461" cy="427485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3" name="Textplatzhalter 2">
            <a:extLst>
              <a:ext uri="{FF2B5EF4-FFF2-40B4-BE49-F238E27FC236}">
                <a16:creationId xmlns:a16="http://schemas.microsoft.com/office/drawing/2014/main" id="{52E48807-60A4-C6EB-196C-EF12D2A2A4EF}"/>
              </a:ext>
            </a:extLst>
          </p:cNvPr>
          <p:cNvSpPr>
            <a:spLocks noGrp="1"/>
          </p:cNvSpPr>
          <p:nvPr>
            <p:ph type="body" sz="quarter" idx="13"/>
          </p:nvPr>
        </p:nvSpPr>
        <p:spPr/>
        <p:txBody>
          <a:bodyPr>
            <a:normAutofit fontScale="70000" lnSpcReduction="20000"/>
          </a:bodyPr>
          <a:lstStyle/>
          <a:p>
            <a:pPr>
              <a:spcAft>
                <a:spcPts val="600"/>
              </a:spcAft>
              <a:buFont typeface="Arial" panose="020B0604020202020204" pitchFamily="34" charset="0"/>
              <a:buNone/>
            </a:pPr>
            <a:r>
              <a:rPr lang="de-DE" sz="3600" b="1" dirty="0"/>
              <a:t>Selbsterfahrungs-Experiment: Einen kurzen Erzähltext verstehen. </a:t>
            </a:r>
          </a:p>
          <a:p>
            <a:pPr>
              <a:spcAft>
                <a:spcPts val="600"/>
              </a:spcAft>
            </a:pPr>
            <a:r>
              <a:rPr lang="de-DE" sz="3200" dirty="0"/>
              <a:t>Setzen Sie sich zu zweit zusammen.</a:t>
            </a:r>
          </a:p>
          <a:p>
            <a:pPr>
              <a:spcAft>
                <a:spcPts val="600"/>
              </a:spcAft>
            </a:pPr>
            <a:r>
              <a:rPr lang="de-DE" sz="3200" dirty="0"/>
              <a:t>Person A erklärt nach jeder Zeile, welche Situation er / sie sich genau vorstellt: Bitte malen Sie sich die Situation, den Ort der Handlung, beteiligten Personen, Motive usw. so genau wie möglich aus. </a:t>
            </a:r>
          </a:p>
          <a:p>
            <a:pPr>
              <a:spcAft>
                <a:spcPts val="600"/>
              </a:spcAft>
            </a:pPr>
            <a:r>
              <a:rPr lang="de-DE" sz="3200" dirty="0"/>
              <a:t>Formulieren Sie Ihre Gedanken. Alles Aussagen sind erlaubt!</a:t>
            </a:r>
          </a:p>
          <a:p>
            <a:pPr>
              <a:spcAft>
                <a:spcPts val="600"/>
              </a:spcAft>
            </a:pPr>
            <a:r>
              <a:rPr lang="de-DE" sz="3200" dirty="0"/>
              <a:t>Person B hört erstmal nur zu und erklärt erst am Ende, was seine / ihre Assoziationen zu den einzelnen Zeilen waren.  </a:t>
            </a:r>
          </a:p>
          <a:p>
            <a:pPr marL="0" indent="0">
              <a:buFont typeface="Arial" panose="020B0604020202020204" pitchFamily="34" charset="0"/>
              <a:buNone/>
            </a:pPr>
            <a:endParaRPr lang="de-DE" dirty="0"/>
          </a:p>
          <a:p>
            <a:endParaRPr lang="de-DE" dirty="0"/>
          </a:p>
        </p:txBody>
      </p:sp>
      <p:sp>
        <p:nvSpPr>
          <p:cNvPr id="2" name="Titel 1">
            <a:extLst>
              <a:ext uri="{FF2B5EF4-FFF2-40B4-BE49-F238E27FC236}">
                <a16:creationId xmlns:a16="http://schemas.microsoft.com/office/drawing/2014/main" id="{E887C249-8D39-E893-FFB5-68D146255117}"/>
              </a:ext>
            </a:extLst>
          </p:cNvPr>
          <p:cNvSpPr>
            <a:spLocks noGrp="1"/>
          </p:cNvSpPr>
          <p:nvPr>
            <p:ph type="title"/>
          </p:nvPr>
        </p:nvSpPr>
        <p:spPr/>
        <p:txBody>
          <a:bodyPr>
            <a:normAutofit/>
          </a:bodyPr>
          <a:lstStyle/>
          <a:p>
            <a:r>
              <a:rPr lang="de-DE" sz="3200" b="1" dirty="0">
                <a:solidFill>
                  <a:schemeClr val="bg1"/>
                </a:solidFill>
              </a:rPr>
              <a:t>Ein Selbsterfahrungs-Experiment</a:t>
            </a:r>
            <a:endParaRPr lang="de-DE" dirty="0"/>
          </a:p>
        </p:txBody>
      </p:sp>
    </p:spTree>
    <p:extLst>
      <p:ext uri="{BB962C8B-B14F-4D97-AF65-F5344CB8AC3E}">
        <p14:creationId xmlns:p14="http://schemas.microsoft.com/office/powerpoint/2010/main" val="86080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3FC10-32FB-3D58-7257-6389E73254D0}"/>
              </a:ext>
            </a:extLst>
          </p:cNvPr>
          <p:cNvSpPr>
            <a:spLocks noGrp="1"/>
          </p:cNvSpPr>
          <p:nvPr>
            <p:ph type="title"/>
          </p:nvPr>
        </p:nvSpPr>
        <p:spPr/>
        <p:txBody>
          <a:bodyPr/>
          <a:lstStyle/>
          <a:p>
            <a:endParaRPr lang="de-DE"/>
          </a:p>
        </p:txBody>
      </p:sp>
      <p:pic>
        <p:nvPicPr>
          <p:cNvPr id="8" name="Inhaltsplatzhalter 7"/>
          <p:cNvPicPr>
            <a:picLocks noGrp="1" noChangeAspect="1"/>
          </p:cNvPicPr>
          <p:nvPr>
            <p:ph idx="4294967295"/>
          </p:nvPr>
        </p:nvPicPr>
        <p:blipFill rotWithShape="1">
          <a:blip r:embed="rId3"/>
          <a:srcRect l="24503" t="10299" r="15232" b="83337"/>
          <a:stretch/>
        </p:blipFill>
        <p:spPr>
          <a:xfrm>
            <a:off x="0" y="0"/>
            <a:ext cx="9174163" cy="1060450"/>
          </a:xfrm>
          <a:prstGeom prst="rect">
            <a:avLst/>
          </a:prstGeom>
        </p:spPr>
      </p:pic>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2" name="Inhaltsplatzhalter 3">
            <a:extLst>
              <a:ext uri="{FF2B5EF4-FFF2-40B4-BE49-F238E27FC236}">
                <a16:creationId xmlns:a16="http://schemas.microsoft.com/office/drawing/2014/main" id="{E9228B17-FAD3-436D-9CBE-6DD1A9678B9B}"/>
              </a:ext>
            </a:extLst>
          </p:cNvPr>
          <p:cNvSpPr txBox="1">
            <a:spLocks/>
          </p:cNvSpPr>
          <p:nvPr/>
        </p:nvSpPr>
        <p:spPr>
          <a:xfrm>
            <a:off x="843622" y="1660168"/>
            <a:ext cx="6676461" cy="864096"/>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600"/>
              </a:spcAft>
              <a:buNone/>
            </a:pPr>
            <a:r>
              <a:rPr lang="de-DE" sz="2400" b="1" dirty="0"/>
              <a:t>Selbsterfahrungs-Experiment: Ein Beispiel</a:t>
            </a:r>
          </a:p>
        </p:txBody>
      </p:sp>
      <p:sp>
        <p:nvSpPr>
          <p:cNvPr id="19" name="Textfeld 4">
            <a:extLst>
              <a:ext uri="{FF2B5EF4-FFF2-40B4-BE49-F238E27FC236}">
                <a16:creationId xmlns:a16="http://schemas.microsoft.com/office/drawing/2014/main" id="{8678DDDA-2C53-4445-B323-7E740666CB69}"/>
              </a:ext>
            </a:extLst>
          </p:cNvPr>
          <p:cNvSpPr txBox="1">
            <a:spLocks noChangeArrowheads="1"/>
          </p:cNvSpPr>
          <p:nvPr/>
        </p:nvSpPr>
        <p:spPr bwMode="auto">
          <a:xfrm>
            <a:off x="820904" y="3129118"/>
            <a:ext cx="5214938" cy="369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88900" eaLnBrk="0" hangingPunct="0">
              <a:defRPr>
                <a:solidFill>
                  <a:schemeClr val="bg1"/>
                </a:solidFill>
                <a:latin typeface="Arial" charset="0"/>
                <a:ea typeface="ＭＳ Ｐゴシック" pitchFamily="-109" charset="-128"/>
              </a:defRPr>
            </a:lvl1pPr>
            <a:lvl2pPr eaLnBrk="0" hangingPunct="0">
              <a:defRPr>
                <a:solidFill>
                  <a:schemeClr val="bg1"/>
                </a:solidFill>
                <a:latin typeface="Arial" charset="0"/>
                <a:ea typeface="ＭＳ Ｐゴシック" pitchFamily="-109" charset="-128"/>
              </a:defRPr>
            </a:lvl2pPr>
            <a:lvl3pPr eaLnBrk="0" hangingPunct="0">
              <a:defRPr>
                <a:solidFill>
                  <a:schemeClr val="bg1"/>
                </a:solidFill>
                <a:latin typeface="Arial" charset="0"/>
                <a:ea typeface="ＭＳ Ｐゴシック" pitchFamily="-109" charset="-128"/>
              </a:defRPr>
            </a:lvl3pPr>
            <a:lvl4pPr eaLnBrk="0" hangingPunct="0">
              <a:defRPr>
                <a:solidFill>
                  <a:schemeClr val="bg1"/>
                </a:solidFill>
                <a:latin typeface="Arial" charset="0"/>
                <a:ea typeface="ＭＳ Ｐゴシック" pitchFamily="-109" charset="-128"/>
              </a:defRPr>
            </a:lvl4pPr>
            <a:lvl5pPr eaLnBrk="0" hangingPunct="0">
              <a:defRPr>
                <a:solidFill>
                  <a:schemeClr val="bg1"/>
                </a:solidFill>
                <a:latin typeface="Arial" charset="0"/>
                <a:ea typeface="ＭＳ Ｐゴシック" pitchFamily="-10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9pPr>
          </a:lstStyle>
          <a:p>
            <a:pPr eaLnBrk="1" hangingPunct="1"/>
            <a:r>
              <a:rPr lang="de-DE" dirty="0">
                <a:solidFill>
                  <a:schemeClr val="tx1"/>
                </a:solidFill>
              </a:rPr>
              <a:t>Er legte 18.00 € auf den Tresen.</a:t>
            </a:r>
          </a:p>
        </p:txBody>
      </p:sp>
      <p:sp>
        <p:nvSpPr>
          <p:cNvPr id="20" name="Textfeld 4">
            <a:extLst>
              <a:ext uri="{FF2B5EF4-FFF2-40B4-BE49-F238E27FC236}">
                <a16:creationId xmlns:a16="http://schemas.microsoft.com/office/drawing/2014/main" id="{26A3BB3F-A5BE-4FF8-896D-5C8E8DB5C4F4}"/>
              </a:ext>
            </a:extLst>
          </p:cNvPr>
          <p:cNvSpPr txBox="1">
            <a:spLocks noChangeArrowheads="1"/>
          </p:cNvSpPr>
          <p:nvPr/>
        </p:nvSpPr>
        <p:spPr bwMode="auto">
          <a:xfrm>
            <a:off x="820904" y="3633174"/>
            <a:ext cx="5214938"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88900" eaLnBrk="0" hangingPunct="0">
              <a:defRPr>
                <a:solidFill>
                  <a:schemeClr val="bg1"/>
                </a:solidFill>
                <a:latin typeface="Arial" charset="0"/>
                <a:ea typeface="ＭＳ Ｐゴシック" pitchFamily="-109" charset="-128"/>
              </a:defRPr>
            </a:lvl1pPr>
            <a:lvl2pPr eaLnBrk="0" hangingPunct="0">
              <a:defRPr>
                <a:solidFill>
                  <a:schemeClr val="bg1"/>
                </a:solidFill>
                <a:latin typeface="Arial" charset="0"/>
                <a:ea typeface="ＭＳ Ｐゴシック" pitchFamily="-109" charset="-128"/>
              </a:defRPr>
            </a:lvl2pPr>
            <a:lvl3pPr eaLnBrk="0" hangingPunct="0">
              <a:defRPr>
                <a:solidFill>
                  <a:schemeClr val="bg1"/>
                </a:solidFill>
                <a:latin typeface="Arial" charset="0"/>
                <a:ea typeface="ＭＳ Ｐゴシック" pitchFamily="-109" charset="-128"/>
              </a:defRPr>
            </a:lvl3pPr>
            <a:lvl4pPr eaLnBrk="0" hangingPunct="0">
              <a:defRPr>
                <a:solidFill>
                  <a:schemeClr val="bg1"/>
                </a:solidFill>
                <a:latin typeface="Arial" charset="0"/>
                <a:ea typeface="ＭＳ Ｐゴシック" pitchFamily="-109" charset="-128"/>
              </a:defRPr>
            </a:lvl4pPr>
            <a:lvl5pPr eaLnBrk="0" hangingPunct="0">
              <a:defRPr>
                <a:solidFill>
                  <a:schemeClr val="bg1"/>
                </a:solidFill>
                <a:latin typeface="Arial" charset="0"/>
                <a:ea typeface="ＭＳ Ｐゴシック" pitchFamily="-10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9pPr>
          </a:lstStyle>
          <a:p>
            <a:pPr eaLnBrk="1" hangingPunct="1"/>
            <a:r>
              <a:rPr lang="de-DE" dirty="0">
                <a:solidFill>
                  <a:schemeClr val="tx1"/>
                </a:solidFill>
              </a:rPr>
              <a:t>Sie versuchte, ihm  9.00 € zu geben, </a:t>
            </a:r>
          </a:p>
        </p:txBody>
      </p:sp>
      <p:sp>
        <p:nvSpPr>
          <p:cNvPr id="21" name="Textfeld 4">
            <a:extLst>
              <a:ext uri="{FF2B5EF4-FFF2-40B4-BE49-F238E27FC236}">
                <a16:creationId xmlns:a16="http://schemas.microsoft.com/office/drawing/2014/main" id="{B83707E6-F74A-4148-BB0B-8438724F3E69}"/>
              </a:ext>
            </a:extLst>
          </p:cNvPr>
          <p:cNvSpPr txBox="1">
            <a:spLocks noChangeArrowheads="1"/>
          </p:cNvSpPr>
          <p:nvPr/>
        </p:nvSpPr>
        <p:spPr bwMode="auto">
          <a:xfrm>
            <a:off x="820904" y="4641286"/>
            <a:ext cx="5214938"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88900" eaLnBrk="0" hangingPunct="0">
              <a:defRPr>
                <a:solidFill>
                  <a:schemeClr val="bg1"/>
                </a:solidFill>
                <a:latin typeface="Arial" charset="0"/>
                <a:ea typeface="ＭＳ Ｐゴシック" pitchFamily="-109" charset="-128"/>
              </a:defRPr>
            </a:lvl1pPr>
            <a:lvl2pPr eaLnBrk="0" hangingPunct="0">
              <a:defRPr>
                <a:solidFill>
                  <a:schemeClr val="bg1"/>
                </a:solidFill>
                <a:latin typeface="Arial" charset="0"/>
                <a:ea typeface="ＭＳ Ｐゴシック" pitchFamily="-109" charset="-128"/>
              </a:defRPr>
            </a:lvl2pPr>
            <a:lvl3pPr eaLnBrk="0" hangingPunct="0">
              <a:defRPr>
                <a:solidFill>
                  <a:schemeClr val="bg1"/>
                </a:solidFill>
                <a:latin typeface="Arial" charset="0"/>
                <a:ea typeface="ＭＳ Ｐゴシック" pitchFamily="-109" charset="-128"/>
              </a:defRPr>
            </a:lvl3pPr>
            <a:lvl4pPr eaLnBrk="0" hangingPunct="0">
              <a:defRPr>
                <a:solidFill>
                  <a:schemeClr val="bg1"/>
                </a:solidFill>
                <a:latin typeface="Arial" charset="0"/>
                <a:ea typeface="ＭＳ Ｐゴシック" pitchFamily="-109" charset="-128"/>
              </a:defRPr>
            </a:lvl4pPr>
            <a:lvl5pPr eaLnBrk="0" hangingPunct="0">
              <a:defRPr>
                <a:solidFill>
                  <a:schemeClr val="bg1"/>
                </a:solidFill>
                <a:latin typeface="Arial" charset="0"/>
                <a:ea typeface="ＭＳ Ｐゴシック" pitchFamily="-10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9pPr>
          </a:lstStyle>
          <a:p>
            <a:pPr eaLnBrk="1" hangingPunct="1"/>
            <a:r>
              <a:rPr lang="en-US" dirty="0" err="1">
                <a:solidFill>
                  <a:schemeClr val="tx1"/>
                </a:solidFill>
              </a:rPr>
              <a:t>Als</a:t>
            </a:r>
            <a:r>
              <a:rPr lang="en-US" dirty="0">
                <a:solidFill>
                  <a:schemeClr val="tx1"/>
                </a:solidFill>
              </a:rPr>
              <a:t> </a:t>
            </a:r>
            <a:r>
              <a:rPr lang="en-US" dirty="0" err="1">
                <a:solidFill>
                  <a:schemeClr val="tx1"/>
                </a:solidFill>
              </a:rPr>
              <a:t>sie</a:t>
            </a:r>
            <a:r>
              <a:rPr lang="en-US" dirty="0">
                <a:solidFill>
                  <a:schemeClr val="tx1"/>
                </a:solidFill>
              </a:rPr>
              <a:t> </a:t>
            </a:r>
            <a:r>
              <a:rPr lang="en-US" dirty="0" err="1">
                <a:solidFill>
                  <a:schemeClr val="tx1"/>
                </a:solidFill>
              </a:rPr>
              <a:t>hinein</a:t>
            </a:r>
            <a:r>
              <a:rPr lang="en-US" dirty="0">
                <a:solidFill>
                  <a:schemeClr val="tx1"/>
                </a:solidFill>
              </a:rPr>
              <a:t> </a:t>
            </a:r>
            <a:r>
              <a:rPr lang="en-US" dirty="0" err="1">
                <a:solidFill>
                  <a:schemeClr val="tx1"/>
                </a:solidFill>
              </a:rPr>
              <a:t>gingen</a:t>
            </a:r>
            <a:r>
              <a:rPr lang="en-US" dirty="0">
                <a:solidFill>
                  <a:schemeClr val="tx1"/>
                </a:solidFill>
              </a:rPr>
              <a:t>, </a:t>
            </a:r>
            <a:endParaRPr lang="de-DE" dirty="0">
              <a:solidFill>
                <a:schemeClr val="tx1"/>
              </a:solidFill>
            </a:endParaRPr>
          </a:p>
        </p:txBody>
      </p:sp>
      <p:sp>
        <p:nvSpPr>
          <p:cNvPr id="22" name="Textfeld 4">
            <a:extLst>
              <a:ext uri="{FF2B5EF4-FFF2-40B4-BE49-F238E27FC236}">
                <a16:creationId xmlns:a16="http://schemas.microsoft.com/office/drawing/2014/main" id="{61B87FE5-34B6-485A-9A79-A96DBC1A5BFF}"/>
              </a:ext>
            </a:extLst>
          </p:cNvPr>
          <p:cNvSpPr txBox="1">
            <a:spLocks noChangeArrowheads="1"/>
          </p:cNvSpPr>
          <p:nvPr/>
        </p:nvSpPr>
        <p:spPr bwMode="auto">
          <a:xfrm>
            <a:off x="804136" y="4137230"/>
            <a:ext cx="5214938" cy="36988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88900" eaLnBrk="0" hangingPunct="0">
              <a:defRPr>
                <a:solidFill>
                  <a:schemeClr val="bg1"/>
                </a:solidFill>
                <a:latin typeface="Arial" charset="0"/>
                <a:ea typeface="ＭＳ Ｐゴシック" pitchFamily="-109" charset="-128"/>
              </a:defRPr>
            </a:lvl1pPr>
            <a:lvl2pPr eaLnBrk="0" hangingPunct="0">
              <a:defRPr>
                <a:solidFill>
                  <a:schemeClr val="bg1"/>
                </a:solidFill>
                <a:latin typeface="Arial" charset="0"/>
                <a:ea typeface="ＭＳ Ｐゴシック" pitchFamily="-109" charset="-128"/>
              </a:defRPr>
            </a:lvl2pPr>
            <a:lvl3pPr eaLnBrk="0" hangingPunct="0">
              <a:defRPr>
                <a:solidFill>
                  <a:schemeClr val="bg1"/>
                </a:solidFill>
                <a:latin typeface="Arial" charset="0"/>
                <a:ea typeface="ＭＳ Ｐゴシック" pitchFamily="-109" charset="-128"/>
              </a:defRPr>
            </a:lvl3pPr>
            <a:lvl4pPr eaLnBrk="0" hangingPunct="0">
              <a:defRPr>
                <a:solidFill>
                  <a:schemeClr val="bg1"/>
                </a:solidFill>
                <a:latin typeface="Arial" charset="0"/>
                <a:ea typeface="ＭＳ Ｐゴシック" pitchFamily="-109" charset="-128"/>
              </a:defRPr>
            </a:lvl4pPr>
            <a:lvl5pPr eaLnBrk="0" hangingPunct="0">
              <a:defRPr>
                <a:solidFill>
                  <a:schemeClr val="bg1"/>
                </a:solidFill>
                <a:latin typeface="Arial" charset="0"/>
                <a:ea typeface="ＭＳ Ｐゴシック" pitchFamily="-10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9pPr>
          </a:lstStyle>
          <a:p>
            <a:pPr eaLnBrk="1" hangingPunct="1"/>
            <a:r>
              <a:rPr lang="de-DE" dirty="0">
                <a:solidFill>
                  <a:schemeClr val="tx1"/>
                </a:solidFill>
              </a:rPr>
              <a:t>aber er wollte das Geld  nicht annehmen.</a:t>
            </a:r>
          </a:p>
        </p:txBody>
      </p:sp>
      <p:sp>
        <p:nvSpPr>
          <p:cNvPr id="23" name="Textfeld 4">
            <a:extLst>
              <a:ext uri="{FF2B5EF4-FFF2-40B4-BE49-F238E27FC236}">
                <a16:creationId xmlns:a16="http://schemas.microsoft.com/office/drawing/2014/main" id="{83890EDD-7366-46F0-A327-4CD9662497FA}"/>
              </a:ext>
            </a:extLst>
          </p:cNvPr>
          <p:cNvSpPr txBox="1">
            <a:spLocks noChangeArrowheads="1"/>
          </p:cNvSpPr>
          <p:nvPr/>
        </p:nvSpPr>
        <p:spPr bwMode="auto">
          <a:xfrm>
            <a:off x="804136" y="5217350"/>
            <a:ext cx="5567462"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88900" eaLnBrk="0" hangingPunct="0">
              <a:defRPr>
                <a:solidFill>
                  <a:schemeClr val="bg1"/>
                </a:solidFill>
                <a:latin typeface="Arial" charset="0"/>
                <a:ea typeface="ＭＳ Ｐゴシック" pitchFamily="-109" charset="-128"/>
              </a:defRPr>
            </a:lvl1pPr>
            <a:lvl2pPr eaLnBrk="0" hangingPunct="0">
              <a:defRPr>
                <a:solidFill>
                  <a:schemeClr val="bg1"/>
                </a:solidFill>
                <a:latin typeface="Arial" charset="0"/>
                <a:ea typeface="ＭＳ Ｐゴシック" pitchFamily="-109" charset="-128"/>
              </a:defRPr>
            </a:lvl2pPr>
            <a:lvl3pPr eaLnBrk="0" hangingPunct="0">
              <a:defRPr>
                <a:solidFill>
                  <a:schemeClr val="bg1"/>
                </a:solidFill>
                <a:latin typeface="Arial" charset="0"/>
                <a:ea typeface="ＭＳ Ｐゴシック" pitchFamily="-109" charset="-128"/>
              </a:defRPr>
            </a:lvl3pPr>
            <a:lvl4pPr eaLnBrk="0" hangingPunct="0">
              <a:defRPr>
                <a:solidFill>
                  <a:schemeClr val="bg1"/>
                </a:solidFill>
                <a:latin typeface="Arial" charset="0"/>
                <a:ea typeface="ＭＳ Ｐゴシック" pitchFamily="-109" charset="-128"/>
              </a:defRPr>
            </a:lvl4pPr>
            <a:lvl5pPr eaLnBrk="0" hangingPunct="0">
              <a:defRPr>
                <a:solidFill>
                  <a:schemeClr val="bg1"/>
                </a:solidFill>
                <a:latin typeface="Arial" charset="0"/>
                <a:ea typeface="ＭＳ Ｐゴシック" pitchFamily="-109"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defRPr>
                <a:solidFill>
                  <a:schemeClr val="bg1"/>
                </a:solidFill>
                <a:latin typeface="Arial" charset="0"/>
                <a:ea typeface="ＭＳ Ｐゴシック" pitchFamily="-109" charset="-128"/>
              </a:defRPr>
            </a:lvl9pPr>
          </a:lstStyle>
          <a:p>
            <a:pPr eaLnBrk="1" hangingPunct="1"/>
            <a:r>
              <a:rPr lang="de-DE" dirty="0">
                <a:solidFill>
                  <a:schemeClr val="tx1"/>
                </a:solidFill>
              </a:rPr>
              <a:t>kaufte sie ihm deshalb eine große Tüte Popcorn.</a:t>
            </a:r>
          </a:p>
        </p:txBody>
      </p:sp>
    </p:spTree>
    <p:extLst>
      <p:ext uri="{BB962C8B-B14F-4D97-AF65-F5344CB8AC3E}">
        <p14:creationId xmlns:p14="http://schemas.microsoft.com/office/powerpoint/2010/main" val="21713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1FEC6E-F020-17C7-229F-2CF51DE2547F}"/>
              </a:ext>
            </a:extLst>
          </p:cNvPr>
          <p:cNvSpPr>
            <a:spLocks noGrp="1"/>
          </p:cNvSpPr>
          <p:nvPr>
            <p:ph type="title"/>
          </p:nvPr>
        </p:nvSpPr>
        <p:spPr/>
        <p:txBody>
          <a:bodyPr>
            <a:normAutofit/>
          </a:bodyPr>
          <a:lstStyle/>
          <a:p>
            <a:r>
              <a:rPr lang="de-DE" sz="3200" b="1" dirty="0">
                <a:solidFill>
                  <a:schemeClr val="bg1"/>
                </a:solidFill>
              </a:rPr>
              <a:t>Was heißt Lesen?</a:t>
            </a:r>
            <a:endParaRPr lang="de-DE" dirty="0"/>
          </a:p>
        </p:txBody>
      </p:sp>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
        <p:nvSpPr>
          <p:cNvPr id="12" name="Inhaltsplatzhalter 2">
            <a:extLst>
              <a:ext uri="{FF2B5EF4-FFF2-40B4-BE49-F238E27FC236}">
                <a16:creationId xmlns:a16="http://schemas.microsoft.com/office/drawing/2014/main" id="{37537FBC-36F2-46EB-ABF5-07B7C9F45AC4}"/>
              </a:ext>
            </a:extLst>
          </p:cNvPr>
          <p:cNvSpPr txBox="1">
            <a:spLocks/>
          </p:cNvSpPr>
          <p:nvPr/>
        </p:nvSpPr>
        <p:spPr>
          <a:xfrm>
            <a:off x="457200" y="1600200"/>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Font typeface="Arial" panose="020B0604020202020204" pitchFamily="34" charset="0"/>
              <a:buNone/>
            </a:pPr>
            <a:r>
              <a:rPr lang="de-DE" b="1" dirty="0">
                <a:solidFill>
                  <a:srgbClr val="002060"/>
                </a:solidFill>
              </a:rPr>
              <a:t>Traditionelle Auffassung:</a:t>
            </a:r>
            <a:endParaRPr lang="de-DE" sz="2800" b="1" dirty="0">
              <a:solidFill>
                <a:srgbClr val="002060"/>
              </a:solidFill>
            </a:endParaRPr>
          </a:p>
          <a:p>
            <a:r>
              <a:rPr lang="de-DE" dirty="0">
                <a:solidFill>
                  <a:srgbClr val="000000"/>
                </a:solidFill>
              </a:rPr>
              <a:t>Transport des Inhaltes von einem Gefäß (dem Text) in ein anderes (das Hirn des Lesers): </a:t>
            </a:r>
            <a:r>
              <a:rPr lang="de-DE" b="1" dirty="0">
                <a:solidFill>
                  <a:srgbClr val="C00000"/>
                </a:solidFill>
              </a:rPr>
              <a:t>„Container-Modell des Lesens“.</a:t>
            </a:r>
          </a:p>
          <a:p>
            <a:pPr marL="0" indent="0">
              <a:buNone/>
            </a:pPr>
            <a:endParaRPr lang="de-DE" dirty="0">
              <a:solidFill>
                <a:srgbClr val="000000"/>
              </a:solidFill>
            </a:endParaRPr>
          </a:p>
          <a:p>
            <a:pPr marL="0" indent="0">
              <a:buNone/>
            </a:pPr>
            <a:r>
              <a:rPr lang="de-DE" b="1" dirty="0">
                <a:solidFill>
                  <a:srgbClr val="000000"/>
                </a:solidFill>
              </a:rPr>
              <a:t>Zeitgenössische Auffassung:</a:t>
            </a:r>
          </a:p>
          <a:p>
            <a:r>
              <a:rPr lang="de-DE" dirty="0">
                <a:solidFill>
                  <a:srgbClr val="000000"/>
                </a:solidFill>
              </a:rPr>
              <a:t>Erkenntnisse aus Rezeptionsästhetik, Psycholinguistik, kognitiver Psychologie und Hirnforschung:</a:t>
            </a:r>
          </a:p>
          <a:p>
            <a:r>
              <a:rPr lang="de-DE" dirty="0">
                <a:solidFill>
                  <a:srgbClr val="000000"/>
                </a:solidFill>
              </a:rPr>
              <a:t>Lesen ist eine </a:t>
            </a:r>
            <a:r>
              <a:rPr lang="de-DE" b="1" dirty="0">
                <a:solidFill>
                  <a:srgbClr val="C00000"/>
                </a:solidFill>
              </a:rPr>
              <a:t>aktive (Re)Konstruktion von Bedeutung</a:t>
            </a:r>
          </a:p>
          <a:p>
            <a:r>
              <a:rPr lang="de-DE" dirty="0">
                <a:solidFill>
                  <a:srgbClr val="000000"/>
                </a:solidFill>
              </a:rPr>
              <a:t>Lesen ist ein </a:t>
            </a:r>
            <a:r>
              <a:rPr lang="de-DE" b="1" dirty="0">
                <a:solidFill>
                  <a:srgbClr val="C00000"/>
                </a:solidFill>
              </a:rPr>
              <a:t>interaktiver Prozess </a:t>
            </a:r>
            <a:r>
              <a:rPr lang="de-DE" dirty="0">
                <a:solidFill>
                  <a:srgbClr val="000000"/>
                </a:solidFill>
              </a:rPr>
              <a:t>zwischen Text und </a:t>
            </a:r>
            <a:r>
              <a:rPr lang="de-DE" dirty="0"/>
              <a:t>Leser / Leserin.</a:t>
            </a:r>
            <a:endParaRPr lang="de-DE" dirty="0">
              <a:solidFill>
                <a:srgbClr val="000000"/>
              </a:solidFill>
            </a:endParaRPr>
          </a:p>
        </p:txBody>
      </p:sp>
    </p:spTree>
    <p:extLst>
      <p:ext uri="{BB962C8B-B14F-4D97-AF65-F5344CB8AC3E}">
        <p14:creationId xmlns:p14="http://schemas.microsoft.com/office/powerpoint/2010/main" val="71988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Das PISA-Modell der Lesekompetenz – alte und neue Version</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40813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83E8264-2576-C9A3-0537-6F7E6337B220}"/>
              </a:ext>
            </a:extLst>
          </p:cNvPr>
          <p:cNvSpPr>
            <a:spLocks noGrp="1"/>
          </p:cNvSpPr>
          <p:nvPr>
            <p:ph type="body" sz="quarter" idx="13"/>
          </p:nvPr>
        </p:nvSpPr>
        <p:spPr/>
        <p:txBody>
          <a:bodyPr>
            <a:normAutofit fontScale="55000" lnSpcReduction="20000"/>
          </a:bodyPr>
          <a:lstStyle/>
          <a:p>
            <a:pPr marL="0" indent="0">
              <a:lnSpc>
                <a:spcPct val="120000"/>
              </a:lnSpc>
              <a:buClr>
                <a:srgbClr val="002060"/>
              </a:buClr>
              <a:buNone/>
            </a:pPr>
            <a:r>
              <a:rPr lang="de-DE" sz="4000" b="1" dirty="0"/>
              <a:t>PISA 2000:</a:t>
            </a:r>
          </a:p>
          <a:p>
            <a:pPr>
              <a:lnSpc>
                <a:spcPct val="120000"/>
              </a:lnSpc>
              <a:buClr>
                <a:srgbClr val="002060"/>
              </a:buClr>
            </a:pPr>
            <a:endParaRPr lang="de-DE" dirty="0"/>
          </a:p>
          <a:p>
            <a:pPr>
              <a:lnSpc>
                <a:spcPct val="120000"/>
              </a:lnSpc>
              <a:buClr>
                <a:srgbClr val="002060"/>
              </a:buClr>
            </a:pPr>
            <a:r>
              <a:rPr lang="de-DE" sz="3200" dirty="0"/>
              <a:t>„</a:t>
            </a:r>
            <a:r>
              <a:rPr lang="de-DE" sz="3200" b="1" dirty="0"/>
              <a:t>Lesekompetenz</a:t>
            </a:r>
            <a:r>
              <a:rPr lang="de-DE" sz="3200" dirty="0"/>
              <a:t> (Reading </a:t>
            </a:r>
            <a:r>
              <a:rPr lang="de-DE" sz="3200" dirty="0" err="1"/>
              <a:t>Literacy</a:t>
            </a:r>
            <a:r>
              <a:rPr lang="de-DE" sz="3200" dirty="0"/>
              <a:t>) heißt, </a:t>
            </a:r>
            <a:r>
              <a:rPr lang="de-DE" sz="3200" b="1" dirty="0"/>
              <a:t>geschriebene Texte </a:t>
            </a:r>
            <a:r>
              <a:rPr lang="de-DE" sz="3200" dirty="0"/>
              <a:t>zu </a:t>
            </a:r>
            <a:r>
              <a:rPr lang="de-DE" sz="3200" b="1" dirty="0"/>
              <a:t>verstehen</a:t>
            </a:r>
            <a:r>
              <a:rPr lang="de-DE" sz="3200" dirty="0"/>
              <a:t>, zu </a:t>
            </a:r>
            <a:r>
              <a:rPr lang="de-DE" sz="3200" b="1" dirty="0"/>
              <a:t>nutzen</a:t>
            </a:r>
            <a:r>
              <a:rPr lang="de-DE" sz="3200" dirty="0"/>
              <a:t> und </a:t>
            </a:r>
            <a:r>
              <a:rPr lang="de-DE" sz="3200" dirty="0" err="1"/>
              <a:t>über</a:t>
            </a:r>
            <a:r>
              <a:rPr lang="de-DE" sz="3200" dirty="0"/>
              <a:t> sie zu </a:t>
            </a:r>
            <a:r>
              <a:rPr lang="de-DE" sz="3200" b="1" dirty="0"/>
              <a:t>reflektieren</a:t>
            </a:r>
            <a:r>
              <a:rPr lang="de-DE" sz="3200" dirty="0"/>
              <a:t>, um eigene Ziele zu erreichen, das eigene Wissen und Potenzial weiterzuentwickeln und am gesellschaft­lichen Leben teilzunehmen“ (PISA 2000 / Baumert et al. 2001, S. 80). </a:t>
            </a:r>
          </a:p>
          <a:p>
            <a:pPr>
              <a:lnSpc>
                <a:spcPct val="120000"/>
              </a:lnSpc>
              <a:buClr>
                <a:srgbClr val="002060"/>
              </a:buClr>
            </a:pPr>
            <a:endParaRPr lang="de-DE" sz="2800" dirty="0"/>
          </a:p>
          <a:p>
            <a:pPr marL="0" indent="0">
              <a:lnSpc>
                <a:spcPct val="120000"/>
              </a:lnSpc>
              <a:buClr>
                <a:srgbClr val="002060"/>
              </a:buClr>
              <a:buNone/>
            </a:pPr>
            <a:r>
              <a:rPr lang="de-DE" sz="4000" b="1" dirty="0"/>
              <a:t>PISA 2018:</a:t>
            </a:r>
          </a:p>
          <a:p>
            <a:pPr>
              <a:lnSpc>
                <a:spcPct val="120000"/>
              </a:lnSpc>
              <a:buClr>
                <a:srgbClr val="002060"/>
              </a:buClr>
            </a:pPr>
            <a:endParaRPr lang="de-DE" sz="1400" dirty="0"/>
          </a:p>
          <a:p>
            <a:pPr>
              <a:lnSpc>
                <a:spcPct val="120000"/>
              </a:lnSpc>
              <a:buClr>
                <a:srgbClr val="002060"/>
              </a:buClr>
            </a:pPr>
            <a:r>
              <a:rPr lang="de-DE" sz="3200" dirty="0"/>
              <a:t>Lesekompetenz beschreibt die Fähigkeit, „</a:t>
            </a:r>
            <a:r>
              <a:rPr lang="de-DE" sz="3200" b="1" dirty="0"/>
              <a:t>Texte</a:t>
            </a:r>
            <a:r>
              <a:rPr lang="de-DE" sz="3200" i="1" dirty="0"/>
              <a:t> </a:t>
            </a:r>
            <a:r>
              <a:rPr lang="de-DE" sz="3200" dirty="0"/>
              <a:t>zu verstehen, zu nutzen, </a:t>
            </a:r>
            <a:r>
              <a:rPr lang="de-DE" sz="3200" b="1" dirty="0"/>
              <a:t>zu bewerten </a:t>
            </a:r>
            <a:r>
              <a:rPr lang="de-DE" sz="3200" dirty="0"/>
              <a:t>und </a:t>
            </a:r>
            <a:r>
              <a:rPr lang="de-DE" sz="3200" dirty="0" err="1"/>
              <a:t>über</a:t>
            </a:r>
            <a:r>
              <a:rPr lang="de-DE" sz="3200" dirty="0"/>
              <a:t> sie zu reflektieren sowie </a:t>
            </a:r>
            <a:r>
              <a:rPr lang="de-DE" sz="3200" b="1" dirty="0"/>
              <a:t>bereit zu sein, sich mit ihnen auseinanderzusetzen</a:t>
            </a:r>
            <a:r>
              <a:rPr lang="de-DE" sz="3200" dirty="0"/>
              <a:t>, um eigene Ziele zu erreichen, eigenes Wissen und Potenzial zu entwickeln und an der Gesellschaft teilzuhaben“ (PISA 2018 / </a:t>
            </a:r>
            <a:r>
              <a:rPr lang="de-DE" sz="3200" dirty="0" err="1"/>
              <a:t>Reiss</a:t>
            </a:r>
            <a:r>
              <a:rPr lang="de-DE" sz="3200" dirty="0"/>
              <a:t> et al. 2019, S. 48).</a:t>
            </a:r>
            <a:endParaRPr lang="en-US" sz="3200" i="1" dirty="0">
              <a:solidFill>
                <a:srgbClr val="002060"/>
              </a:solidFill>
            </a:endParaRPr>
          </a:p>
          <a:p>
            <a:pPr marL="0" indent="0" algn="r">
              <a:lnSpc>
                <a:spcPct val="120000"/>
              </a:lnSpc>
              <a:buClr>
                <a:srgbClr val="002060"/>
              </a:buClr>
              <a:buFont typeface="Arial" panose="020B0604020202020204" pitchFamily="34" charset="0"/>
              <a:buNone/>
            </a:pPr>
            <a:endParaRPr lang="en-US" sz="2400" i="1" dirty="0">
              <a:solidFill>
                <a:srgbClr val="002060"/>
              </a:solidFill>
            </a:endParaRPr>
          </a:p>
          <a:p>
            <a:pPr marL="0" indent="0" algn="r">
              <a:lnSpc>
                <a:spcPct val="120000"/>
              </a:lnSpc>
              <a:buClr>
                <a:srgbClr val="002060"/>
              </a:buClr>
              <a:buFont typeface="Arial" panose="020B0604020202020204" pitchFamily="34" charset="0"/>
              <a:buNone/>
            </a:pPr>
            <a:endParaRPr lang="en-US" sz="2400" i="1" dirty="0">
              <a:solidFill>
                <a:srgbClr val="002060"/>
              </a:solidFill>
            </a:endParaRPr>
          </a:p>
          <a:p>
            <a:pPr marL="0" indent="0" algn="r">
              <a:lnSpc>
                <a:spcPct val="120000"/>
              </a:lnSpc>
              <a:buClr>
                <a:srgbClr val="002060"/>
              </a:buClr>
              <a:buFont typeface="Arial" panose="020B0604020202020204" pitchFamily="34" charset="0"/>
              <a:buNone/>
            </a:pPr>
            <a:endParaRPr lang="en-US" sz="2400" i="1" dirty="0">
              <a:solidFill>
                <a:srgbClr val="002060"/>
              </a:solidFill>
            </a:endParaRPr>
          </a:p>
          <a:p>
            <a:pPr marL="0" indent="0" algn="r">
              <a:lnSpc>
                <a:spcPct val="120000"/>
              </a:lnSpc>
              <a:buClr>
                <a:srgbClr val="002060"/>
              </a:buClr>
              <a:buFont typeface="Arial" panose="020B0604020202020204" pitchFamily="34" charset="0"/>
              <a:buNone/>
            </a:pPr>
            <a:endParaRPr lang="en-US" sz="2400" i="1" dirty="0">
              <a:solidFill>
                <a:srgbClr val="002060"/>
              </a:solidFill>
            </a:endParaRPr>
          </a:p>
          <a:p>
            <a:pPr marL="0" indent="0" algn="r">
              <a:lnSpc>
                <a:spcPct val="120000"/>
              </a:lnSpc>
              <a:buClr>
                <a:srgbClr val="002060"/>
              </a:buClr>
              <a:buFont typeface="Arial" panose="020B0604020202020204" pitchFamily="34" charset="0"/>
              <a:buNone/>
            </a:pPr>
            <a:endParaRPr lang="de-DE" dirty="0"/>
          </a:p>
        </p:txBody>
      </p:sp>
      <p:sp>
        <p:nvSpPr>
          <p:cNvPr id="2" name="Titel 1">
            <a:extLst>
              <a:ext uri="{FF2B5EF4-FFF2-40B4-BE49-F238E27FC236}">
                <a16:creationId xmlns:a16="http://schemas.microsoft.com/office/drawing/2014/main" id="{A470D6A6-89A1-0DCA-43CB-53A90AC5E777}"/>
              </a:ext>
            </a:extLst>
          </p:cNvPr>
          <p:cNvSpPr>
            <a:spLocks noGrp="1"/>
          </p:cNvSpPr>
          <p:nvPr>
            <p:ph type="title"/>
          </p:nvPr>
        </p:nvSpPr>
        <p:spPr/>
        <p:txBody>
          <a:bodyPr>
            <a:normAutofit/>
          </a:bodyPr>
          <a:lstStyle/>
          <a:p>
            <a:r>
              <a:rPr lang="de-DE" sz="3200" b="1" dirty="0">
                <a:solidFill>
                  <a:schemeClr val="bg1"/>
                </a:solidFill>
              </a:rPr>
              <a:t>Die PISA-Definition von Lesekompetenz</a:t>
            </a:r>
            <a:endParaRPr lang="de-DE" dirty="0"/>
          </a:p>
        </p:txBody>
      </p:sp>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Tree>
    <p:extLst>
      <p:ext uri="{BB962C8B-B14F-4D97-AF65-F5344CB8AC3E}">
        <p14:creationId xmlns:p14="http://schemas.microsoft.com/office/powerpoint/2010/main" val="269843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1EEDC6-7DE4-FE5F-B30A-063F80181DA5}"/>
              </a:ext>
            </a:extLst>
          </p:cNvPr>
          <p:cNvSpPr>
            <a:spLocks noGrp="1"/>
          </p:cNvSpPr>
          <p:nvPr>
            <p:ph type="title"/>
          </p:nvPr>
        </p:nvSpPr>
        <p:spPr/>
        <p:txBody>
          <a:bodyPr>
            <a:normAutofit fontScale="90000"/>
          </a:bodyPr>
          <a:lstStyle/>
          <a:p>
            <a:r>
              <a:rPr lang="de-DE" sz="3200" b="1" dirty="0">
                <a:solidFill>
                  <a:schemeClr val="bg1"/>
                </a:solidFill>
              </a:rPr>
              <a:t>Die theoretische Struktur der Lesekompetenz </a:t>
            </a:r>
            <a:br>
              <a:rPr lang="de-DE" sz="3200" b="1" dirty="0">
                <a:solidFill>
                  <a:schemeClr val="bg1"/>
                </a:solidFill>
              </a:rPr>
            </a:br>
            <a:r>
              <a:rPr lang="de-DE" sz="3200" b="1" dirty="0">
                <a:solidFill>
                  <a:schemeClr val="bg1"/>
                </a:solidFill>
              </a:rPr>
              <a:t>nach PISA 2000</a:t>
            </a:r>
            <a:endParaRPr lang="de-DE" dirty="0"/>
          </a:p>
        </p:txBody>
      </p:sp>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grpSp>
        <p:nvGrpSpPr>
          <p:cNvPr id="12" name="Gruppieren 11">
            <a:extLst>
              <a:ext uri="{FF2B5EF4-FFF2-40B4-BE49-F238E27FC236}">
                <a16:creationId xmlns:a16="http://schemas.microsoft.com/office/drawing/2014/main" id="{AEFEFE5D-CFB0-49BC-B2F9-70B057DF1934}"/>
              </a:ext>
            </a:extLst>
          </p:cNvPr>
          <p:cNvGrpSpPr/>
          <p:nvPr/>
        </p:nvGrpSpPr>
        <p:grpSpPr>
          <a:xfrm>
            <a:off x="251520" y="1248566"/>
            <a:ext cx="7811459" cy="4720373"/>
            <a:chOff x="-133666" y="1055844"/>
            <a:chExt cx="8995637" cy="5037785"/>
          </a:xfrm>
        </p:grpSpPr>
        <p:cxnSp>
          <p:nvCxnSpPr>
            <p:cNvPr id="14" name="Gerade Verbindung 32">
              <a:extLst>
                <a:ext uri="{FF2B5EF4-FFF2-40B4-BE49-F238E27FC236}">
                  <a16:creationId xmlns:a16="http://schemas.microsoft.com/office/drawing/2014/main" id="{9C74A97D-6ABE-4F8B-B4F5-5237AABB83F8}"/>
                </a:ext>
              </a:extLst>
            </p:cNvPr>
            <p:cNvCxnSpPr>
              <a:stCxn id="37" idx="2"/>
              <a:endCxn id="30" idx="0"/>
            </p:cNvCxnSpPr>
            <p:nvPr/>
          </p:nvCxnSpPr>
          <p:spPr>
            <a:xfrm rot="5400000">
              <a:off x="8042517" y="4851184"/>
              <a:ext cx="214007" cy="3159"/>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Gerade Verbindung 33">
              <a:extLst>
                <a:ext uri="{FF2B5EF4-FFF2-40B4-BE49-F238E27FC236}">
                  <a16:creationId xmlns:a16="http://schemas.microsoft.com/office/drawing/2014/main" id="{8B6DFF03-6360-4BE2-B281-1582330F8EC5}"/>
                </a:ext>
              </a:extLst>
            </p:cNvPr>
            <p:cNvCxnSpPr>
              <a:stCxn id="38" idx="2"/>
              <a:endCxn id="31" idx="0"/>
            </p:cNvCxnSpPr>
            <p:nvPr/>
          </p:nvCxnSpPr>
          <p:spPr>
            <a:xfrm rot="5400000">
              <a:off x="6402721" y="4849030"/>
              <a:ext cx="218769" cy="270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Gerade Verbindung 34">
              <a:extLst>
                <a:ext uri="{FF2B5EF4-FFF2-40B4-BE49-F238E27FC236}">
                  <a16:creationId xmlns:a16="http://schemas.microsoft.com/office/drawing/2014/main" id="{CBD0CFD6-B840-4D9A-80ED-DD4CD30A2108}"/>
                </a:ext>
              </a:extLst>
            </p:cNvPr>
            <p:cNvCxnSpPr>
              <a:stCxn id="35" idx="2"/>
              <a:endCxn id="32" idx="0"/>
            </p:cNvCxnSpPr>
            <p:nvPr/>
          </p:nvCxnSpPr>
          <p:spPr>
            <a:xfrm rot="16200000" flipH="1">
              <a:off x="4666448" y="4847972"/>
              <a:ext cx="218769" cy="482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Gerade Verbindung 35">
              <a:extLst>
                <a:ext uri="{FF2B5EF4-FFF2-40B4-BE49-F238E27FC236}">
                  <a16:creationId xmlns:a16="http://schemas.microsoft.com/office/drawing/2014/main" id="{C41D43D4-B42A-4BC9-8A48-44A5218CE593}"/>
                </a:ext>
              </a:extLst>
            </p:cNvPr>
            <p:cNvCxnSpPr>
              <a:stCxn id="36" idx="2"/>
              <a:endCxn id="33" idx="0"/>
            </p:cNvCxnSpPr>
            <p:nvPr/>
          </p:nvCxnSpPr>
          <p:spPr>
            <a:xfrm rot="16200000" flipH="1">
              <a:off x="2859646" y="4849940"/>
              <a:ext cx="218769" cy="88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Gerade Verbindung 36">
              <a:extLst>
                <a:ext uri="{FF2B5EF4-FFF2-40B4-BE49-F238E27FC236}">
                  <a16:creationId xmlns:a16="http://schemas.microsoft.com/office/drawing/2014/main" id="{6A752277-ED13-4EE3-97BD-C397F819F8C2}"/>
                </a:ext>
              </a:extLst>
            </p:cNvPr>
            <p:cNvCxnSpPr>
              <a:stCxn id="40" idx="2"/>
              <a:endCxn id="34" idx="0"/>
            </p:cNvCxnSpPr>
            <p:nvPr/>
          </p:nvCxnSpPr>
          <p:spPr>
            <a:xfrm>
              <a:off x="1078706" y="3780233"/>
              <a:ext cx="794" cy="1179534"/>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 Verbindung 37">
              <a:extLst>
                <a:ext uri="{FF2B5EF4-FFF2-40B4-BE49-F238E27FC236}">
                  <a16:creationId xmlns:a16="http://schemas.microsoft.com/office/drawing/2014/main" id="{664CA83A-1B0A-4040-A35B-AD237AC87663}"/>
                </a:ext>
              </a:extLst>
            </p:cNvPr>
            <p:cNvCxnSpPr>
              <a:stCxn id="29" idx="2"/>
              <a:endCxn id="37" idx="0"/>
            </p:cNvCxnSpPr>
            <p:nvPr/>
          </p:nvCxnSpPr>
          <p:spPr>
            <a:xfrm rot="16200000" flipH="1">
              <a:off x="7070368" y="2649496"/>
              <a:ext cx="1245395" cy="91606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Gerade Verbindung 38">
              <a:extLst>
                <a:ext uri="{FF2B5EF4-FFF2-40B4-BE49-F238E27FC236}">
                  <a16:creationId xmlns:a16="http://schemas.microsoft.com/office/drawing/2014/main" id="{F2E44A47-CE5E-4D85-8F29-C4D895971AE3}"/>
                </a:ext>
              </a:extLst>
            </p:cNvPr>
            <p:cNvCxnSpPr>
              <a:stCxn id="29" idx="2"/>
              <a:endCxn id="38" idx="0"/>
            </p:cNvCxnSpPr>
            <p:nvPr/>
          </p:nvCxnSpPr>
          <p:spPr>
            <a:xfrm rot="5400000">
              <a:off x="6253929" y="2744362"/>
              <a:ext cx="1240633" cy="721575"/>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Gerade Verbindung 39">
              <a:extLst>
                <a:ext uri="{FF2B5EF4-FFF2-40B4-BE49-F238E27FC236}">
                  <a16:creationId xmlns:a16="http://schemas.microsoft.com/office/drawing/2014/main" id="{2606E741-E6D0-47CF-B748-ADC62C3DE8B7}"/>
                </a:ext>
              </a:extLst>
            </p:cNvPr>
            <p:cNvCxnSpPr>
              <a:cxnSpLocks/>
              <a:stCxn id="28" idx="2"/>
              <a:endCxn id="39" idx="0"/>
            </p:cNvCxnSpPr>
            <p:nvPr/>
          </p:nvCxnSpPr>
          <p:spPr>
            <a:xfrm>
              <a:off x="1966755" y="2484833"/>
              <a:ext cx="1901016" cy="21716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Gerade Verbindung 40">
              <a:extLst>
                <a:ext uri="{FF2B5EF4-FFF2-40B4-BE49-F238E27FC236}">
                  <a16:creationId xmlns:a16="http://schemas.microsoft.com/office/drawing/2014/main" id="{BF2C91C2-475E-4385-8230-A6FDE56E274A}"/>
                </a:ext>
              </a:extLst>
            </p:cNvPr>
            <p:cNvCxnSpPr>
              <a:cxnSpLocks/>
              <a:stCxn id="28" idx="2"/>
              <a:endCxn id="40" idx="0"/>
            </p:cNvCxnSpPr>
            <p:nvPr/>
          </p:nvCxnSpPr>
          <p:spPr>
            <a:xfrm flipH="1">
              <a:off x="1078706" y="2484833"/>
              <a:ext cx="888049" cy="215900"/>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Gerade Verbindung 41">
              <a:extLst>
                <a:ext uri="{FF2B5EF4-FFF2-40B4-BE49-F238E27FC236}">
                  <a16:creationId xmlns:a16="http://schemas.microsoft.com/office/drawing/2014/main" id="{52FD1E73-28AE-417D-9ABD-9B2A056E4F75}"/>
                </a:ext>
              </a:extLst>
            </p:cNvPr>
            <p:cNvCxnSpPr>
              <a:cxnSpLocks/>
              <a:stCxn id="27" idx="2"/>
              <a:endCxn id="28" idx="0"/>
            </p:cNvCxnSpPr>
            <p:nvPr/>
          </p:nvCxnSpPr>
          <p:spPr>
            <a:xfrm flipH="1">
              <a:off x="1966755" y="1487644"/>
              <a:ext cx="2635016" cy="205027"/>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Gerade Verbindung 42">
              <a:extLst>
                <a:ext uri="{FF2B5EF4-FFF2-40B4-BE49-F238E27FC236}">
                  <a16:creationId xmlns:a16="http://schemas.microsoft.com/office/drawing/2014/main" id="{CF24E78F-14E3-4BF2-BC1B-7B53B0D43835}"/>
                </a:ext>
              </a:extLst>
            </p:cNvPr>
            <p:cNvCxnSpPr>
              <a:stCxn id="27" idx="2"/>
              <a:endCxn id="29" idx="0"/>
            </p:cNvCxnSpPr>
            <p:nvPr/>
          </p:nvCxnSpPr>
          <p:spPr>
            <a:xfrm rot="16200000" flipH="1">
              <a:off x="5815888" y="273526"/>
              <a:ext cx="205027" cy="2633261"/>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Gerade Verbindung 43">
              <a:extLst>
                <a:ext uri="{FF2B5EF4-FFF2-40B4-BE49-F238E27FC236}">
                  <a16:creationId xmlns:a16="http://schemas.microsoft.com/office/drawing/2014/main" id="{E2DDB6A1-A86A-4966-8CD2-99D0ECFC4367}"/>
                </a:ext>
              </a:extLst>
            </p:cNvPr>
            <p:cNvCxnSpPr>
              <a:stCxn id="39" idx="2"/>
              <a:endCxn id="36" idx="0"/>
            </p:cNvCxnSpPr>
            <p:nvPr/>
          </p:nvCxnSpPr>
          <p:spPr>
            <a:xfrm rot="5400000">
              <a:off x="3302524" y="3160220"/>
              <a:ext cx="231310" cy="899182"/>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Gerade Verbindung 44">
              <a:extLst>
                <a:ext uri="{FF2B5EF4-FFF2-40B4-BE49-F238E27FC236}">
                  <a16:creationId xmlns:a16="http://schemas.microsoft.com/office/drawing/2014/main" id="{73D0BCF9-B686-481B-BE14-F25E49E710A1}"/>
                </a:ext>
              </a:extLst>
            </p:cNvPr>
            <p:cNvCxnSpPr>
              <a:stCxn id="39" idx="2"/>
              <a:endCxn id="35" idx="0"/>
            </p:cNvCxnSpPr>
            <p:nvPr/>
          </p:nvCxnSpPr>
          <p:spPr>
            <a:xfrm rot="16200000" flipH="1">
              <a:off x="4204941" y="3156985"/>
              <a:ext cx="231310" cy="905652"/>
            </a:xfrm>
            <a:prstGeom prst="line">
              <a:avLst/>
            </a:prstGeom>
            <a:ln w="6350" cap="flat" cmpd="sng" algn="ctr">
              <a:solidFill>
                <a:schemeClr val="tx1">
                  <a:lumMod val="50000"/>
                  <a:lumOff val="5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3">
              <a:extLst>
                <a:ext uri="{FF2B5EF4-FFF2-40B4-BE49-F238E27FC236}">
                  <a16:creationId xmlns:a16="http://schemas.microsoft.com/office/drawing/2014/main" id="{D29CF8F2-2262-4027-8016-40E19CE8CCC4}"/>
                </a:ext>
              </a:extLst>
            </p:cNvPr>
            <p:cNvSpPr>
              <a:spLocks noChangeArrowheads="1"/>
            </p:cNvSpPr>
            <p:nvPr/>
          </p:nvSpPr>
          <p:spPr bwMode="auto">
            <a:xfrm>
              <a:off x="3581130" y="1055844"/>
              <a:ext cx="2041282" cy="431800"/>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Lesekompetenz</a:t>
              </a:r>
              <a:endParaRPr lang="en-US" sz="1500" dirty="0">
                <a:solidFill>
                  <a:srgbClr val="000000"/>
                </a:solidFill>
                <a:latin typeface="Arial"/>
                <a:cs typeface="Arial"/>
              </a:endParaRPr>
            </a:p>
          </p:txBody>
        </p:sp>
        <p:sp>
          <p:nvSpPr>
            <p:cNvPr id="28" name="Rectangle 4">
              <a:extLst>
                <a:ext uri="{FF2B5EF4-FFF2-40B4-BE49-F238E27FC236}">
                  <a16:creationId xmlns:a16="http://schemas.microsoft.com/office/drawing/2014/main" id="{BB9CFBCE-E0CC-45D7-AE4C-1B861785C285}"/>
                </a:ext>
              </a:extLst>
            </p:cNvPr>
            <p:cNvSpPr>
              <a:spLocks noChangeArrowheads="1"/>
            </p:cNvSpPr>
            <p:nvPr/>
          </p:nvSpPr>
          <p:spPr bwMode="auto">
            <a:xfrm>
              <a:off x="-133666" y="1692671"/>
              <a:ext cx="4200841" cy="7921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Primär</a:t>
              </a:r>
              <a:r>
                <a:rPr lang="en-US" sz="1500" dirty="0">
                  <a:solidFill>
                    <a:srgbClr val="000000"/>
                  </a:solidFill>
                  <a:latin typeface="Arial"/>
                  <a:cs typeface="Arial"/>
                </a:rPr>
                <a:t> </a:t>
              </a:r>
              <a:r>
                <a:rPr lang="en-US" sz="1500" dirty="0" err="1">
                  <a:solidFill>
                    <a:srgbClr val="000000"/>
                  </a:solidFill>
                  <a:latin typeface="Arial"/>
                  <a:cs typeface="Arial"/>
                </a:rPr>
                <a:t>textinterne</a:t>
              </a:r>
              <a:r>
                <a:rPr lang="en-US" sz="1500" dirty="0">
                  <a:solidFill>
                    <a:srgbClr val="000000"/>
                  </a:solidFill>
                  <a:latin typeface="Arial"/>
                  <a:cs typeface="Arial"/>
                </a:rPr>
                <a:t> </a:t>
              </a:r>
              <a:r>
                <a:rPr lang="en-US" sz="1500" dirty="0" err="1">
                  <a:solidFill>
                    <a:srgbClr val="000000"/>
                  </a:solidFill>
                  <a:latin typeface="Arial"/>
                  <a:cs typeface="Arial"/>
                </a:rPr>
                <a:t>Informationen</a:t>
              </a:r>
              <a:r>
                <a:rPr lang="en-US" sz="1500" dirty="0">
                  <a:solidFill>
                    <a:srgbClr val="000000"/>
                  </a:solidFill>
                  <a:latin typeface="Arial"/>
                  <a:cs typeface="Arial"/>
                </a:rPr>
                <a:t> </a:t>
              </a:r>
              <a:r>
                <a:rPr lang="en-US" sz="1500" dirty="0" err="1">
                  <a:solidFill>
                    <a:srgbClr val="000000"/>
                  </a:solidFill>
                  <a:latin typeface="Arial"/>
                  <a:cs typeface="Arial"/>
                </a:rPr>
                <a:t>nutzen</a:t>
              </a:r>
              <a:endParaRPr lang="en-US" sz="1500" dirty="0">
                <a:solidFill>
                  <a:srgbClr val="000000"/>
                </a:solidFill>
                <a:latin typeface="Arial"/>
                <a:cs typeface="Arial"/>
              </a:endParaRPr>
            </a:p>
          </p:txBody>
        </p:sp>
        <p:sp>
          <p:nvSpPr>
            <p:cNvPr id="29" name="Rectangle 5">
              <a:extLst>
                <a:ext uri="{FF2B5EF4-FFF2-40B4-BE49-F238E27FC236}">
                  <a16:creationId xmlns:a16="http://schemas.microsoft.com/office/drawing/2014/main" id="{450C2B15-B86C-486A-BD58-A2DF1DA9369C}"/>
                </a:ext>
              </a:extLst>
            </p:cNvPr>
            <p:cNvSpPr>
              <a:spLocks noChangeArrowheads="1"/>
            </p:cNvSpPr>
            <p:nvPr/>
          </p:nvSpPr>
          <p:spPr bwMode="auto">
            <a:xfrm>
              <a:off x="5651500" y="1692671"/>
              <a:ext cx="3167063" cy="7921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Externes</a:t>
              </a:r>
              <a:r>
                <a:rPr lang="en-US" sz="1500" dirty="0">
                  <a:solidFill>
                    <a:srgbClr val="000000"/>
                  </a:solidFill>
                  <a:latin typeface="Arial"/>
                  <a:cs typeface="Arial"/>
                </a:rPr>
                <a:t> </a:t>
              </a:r>
              <a:r>
                <a:rPr lang="en-US" sz="1500" dirty="0" err="1">
                  <a:solidFill>
                    <a:srgbClr val="000000"/>
                  </a:solidFill>
                  <a:latin typeface="Arial"/>
                  <a:cs typeface="Arial"/>
                </a:rPr>
                <a:t>Wissen</a:t>
              </a:r>
              <a:r>
                <a:rPr lang="en-US" sz="1500" dirty="0">
                  <a:solidFill>
                    <a:srgbClr val="000000"/>
                  </a:solidFill>
                  <a:latin typeface="Arial"/>
                  <a:cs typeface="Arial"/>
                </a:rPr>
                <a:t> </a:t>
              </a:r>
              <a:r>
                <a:rPr lang="en-US" sz="1500" dirty="0" err="1">
                  <a:solidFill>
                    <a:srgbClr val="000000"/>
                  </a:solidFill>
                  <a:latin typeface="Arial"/>
                  <a:cs typeface="Arial"/>
                </a:rPr>
                <a:t>heranziehen</a:t>
              </a:r>
              <a:endParaRPr lang="en-US" sz="1500" dirty="0">
                <a:solidFill>
                  <a:srgbClr val="000000"/>
                </a:solidFill>
                <a:latin typeface="Arial"/>
                <a:cs typeface="Arial"/>
              </a:endParaRPr>
            </a:p>
          </p:txBody>
        </p:sp>
        <p:sp>
          <p:nvSpPr>
            <p:cNvPr id="30" name="Rectangle 6">
              <a:extLst>
                <a:ext uri="{FF2B5EF4-FFF2-40B4-BE49-F238E27FC236}">
                  <a16:creationId xmlns:a16="http://schemas.microsoft.com/office/drawing/2014/main" id="{B0EE1C2E-E555-484E-9995-9B9A20912B97}"/>
                </a:ext>
              </a:extLst>
            </p:cNvPr>
            <p:cNvSpPr>
              <a:spLocks noChangeArrowheads="1"/>
            </p:cNvSpPr>
            <p:nvPr/>
          </p:nvSpPr>
          <p:spPr bwMode="auto">
            <a:xfrm>
              <a:off x="7475730" y="4959767"/>
              <a:ext cx="1344420"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Über</a:t>
              </a:r>
              <a:r>
                <a:rPr lang="en-US" sz="1500" dirty="0">
                  <a:solidFill>
                    <a:srgbClr val="000000"/>
                  </a:solidFill>
                  <a:latin typeface="Arial"/>
                  <a:cs typeface="Arial"/>
                </a:rPr>
                <a:t> die Form </a:t>
              </a:r>
              <a:br>
                <a:rPr lang="en-US" sz="1500" dirty="0">
                  <a:solidFill>
                    <a:srgbClr val="000000"/>
                  </a:solidFill>
                  <a:latin typeface="Arial"/>
                  <a:cs typeface="Arial"/>
                </a:rPr>
              </a:br>
              <a:r>
                <a:rPr lang="en-US" sz="1500" dirty="0">
                  <a:solidFill>
                    <a:srgbClr val="000000"/>
                  </a:solidFill>
                  <a:latin typeface="Arial"/>
                  <a:cs typeface="Arial"/>
                </a:rPr>
                <a:t>des </a:t>
              </a:r>
              <a:r>
                <a:rPr lang="en-US" sz="1500" dirty="0" err="1">
                  <a:solidFill>
                    <a:srgbClr val="000000"/>
                  </a:solidFill>
                  <a:latin typeface="Arial"/>
                  <a:cs typeface="Arial"/>
                </a:rPr>
                <a:t>Textes</a:t>
              </a:r>
              <a:r>
                <a:rPr lang="en-US" sz="1500" dirty="0">
                  <a:solidFill>
                    <a:srgbClr val="000000"/>
                  </a:solidFill>
                  <a:latin typeface="Arial"/>
                  <a:cs typeface="Arial"/>
                </a:rPr>
                <a:t> </a:t>
              </a:r>
              <a:br>
                <a:rPr lang="en-US" sz="1500" dirty="0">
                  <a:solidFill>
                    <a:srgbClr val="000000"/>
                  </a:solidFill>
                  <a:latin typeface="Arial"/>
                  <a:cs typeface="Arial"/>
                </a:rPr>
              </a:br>
              <a:r>
                <a:rPr lang="en-US" sz="1500" dirty="0" err="1">
                  <a:solidFill>
                    <a:srgbClr val="000000"/>
                  </a:solidFill>
                  <a:latin typeface="Arial"/>
                  <a:cs typeface="Arial"/>
                </a:rPr>
                <a:t>reflektieren</a:t>
              </a:r>
              <a:endParaRPr lang="en-US" sz="1500" dirty="0">
                <a:solidFill>
                  <a:srgbClr val="000000"/>
                </a:solidFill>
                <a:latin typeface="Arial"/>
                <a:cs typeface="Arial"/>
              </a:endParaRPr>
            </a:p>
          </p:txBody>
        </p:sp>
        <p:sp>
          <p:nvSpPr>
            <p:cNvPr id="31" name="Rectangle 7">
              <a:extLst>
                <a:ext uri="{FF2B5EF4-FFF2-40B4-BE49-F238E27FC236}">
                  <a16:creationId xmlns:a16="http://schemas.microsoft.com/office/drawing/2014/main" id="{C2AD7BF2-BF9E-469A-AEE7-5731D9E0771E}"/>
                </a:ext>
              </a:extLst>
            </p:cNvPr>
            <p:cNvSpPr>
              <a:spLocks noChangeArrowheads="1"/>
            </p:cNvSpPr>
            <p:nvPr/>
          </p:nvSpPr>
          <p:spPr bwMode="auto">
            <a:xfrm>
              <a:off x="5847722" y="4959767"/>
              <a:ext cx="1326062"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Über</a:t>
              </a:r>
              <a:r>
                <a:rPr lang="en-US" sz="1500" dirty="0">
                  <a:solidFill>
                    <a:srgbClr val="000000"/>
                  </a:solidFill>
                  <a:latin typeface="Arial"/>
                  <a:cs typeface="Arial"/>
                </a:rPr>
                <a:t> den</a:t>
              </a:r>
            </a:p>
            <a:p>
              <a:pPr algn="ctr"/>
              <a:r>
                <a:rPr lang="en-US" sz="1500" dirty="0" err="1">
                  <a:solidFill>
                    <a:srgbClr val="000000"/>
                  </a:solidFill>
                  <a:latin typeface="Arial"/>
                  <a:cs typeface="Arial"/>
                </a:rPr>
                <a:t>Inhalt</a:t>
              </a:r>
              <a:r>
                <a:rPr lang="en-US" sz="1500" dirty="0">
                  <a:solidFill>
                    <a:srgbClr val="000000"/>
                  </a:solidFill>
                  <a:latin typeface="Arial"/>
                  <a:cs typeface="Arial"/>
                </a:rPr>
                <a:t> </a:t>
              </a:r>
            </a:p>
            <a:p>
              <a:pPr algn="ctr"/>
              <a:r>
                <a:rPr lang="en-US" sz="1500" dirty="0">
                  <a:solidFill>
                    <a:srgbClr val="000000"/>
                  </a:solidFill>
                  <a:latin typeface="Arial"/>
                  <a:cs typeface="Arial"/>
                </a:rPr>
                <a:t>des </a:t>
              </a:r>
              <a:r>
                <a:rPr lang="en-US" sz="1500" dirty="0" err="1">
                  <a:solidFill>
                    <a:srgbClr val="000000"/>
                  </a:solidFill>
                  <a:latin typeface="Arial"/>
                  <a:cs typeface="Arial"/>
                </a:rPr>
                <a:t>Textes</a:t>
              </a:r>
              <a:r>
                <a:rPr lang="en-US" sz="1500" dirty="0">
                  <a:solidFill>
                    <a:srgbClr val="000000"/>
                  </a:solidFill>
                  <a:latin typeface="Arial"/>
                  <a:cs typeface="Arial"/>
                </a:rPr>
                <a:t> </a:t>
              </a:r>
            </a:p>
            <a:p>
              <a:pPr algn="ctr"/>
              <a:r>
                <a:rPr lang="en-US" sz="1500" dirty="0" err="1">
                  <a:solidFill>
                    <a:srgbClr val="000000"/>
                  </a:solidFill>
                  <a:latin typeface="Arial"/>
                  <a:cs typeface="Arial"/>
                </a:rPr>
                <a:t>reflektieren</a:t>
              </a:r>
              <a:endParaRPr lang="en-US" sz="1500" dirty="0">
                <a:solidFill>
                  <a:srgbClr val="000000"/>
                </a:solidFill>
                <a:latin typeface="Arial"/>
                <a:cs typeface="Arial"/>
              </a:endParaRPr>
            </a:p>
          </p:txBody>
        </p:sp>
        <p:sp>
          <p:nvSpPr>
            <p:cNvPr id="32" name="Rectangle 8">
              <a:extLst>
                <a:ext uri="{FF2B5EF4-FFF2-40B4-BE49-F238E27FC236}">
                  <a16:creationId xmlns:a16="http://schemas.microsoft.com/office/drawing/2014/main" id="{DD42D623-AF97-40D7-B2CE-DCA8ED2DB4F8}"/>
                </a:ext>
              </a:extLst>
            </p:cNvPr>
            <p:cNvSpPr>
              <a:spLocks noChangeArrowheads="1"/>
            </p:cNvSpPr>
            <p:nvPr/>
          </p:nvSpPr>
          <p:spPr bwMode="auto">
            <a:xfrm>
              <a:off x="4010708" y="4959767"/>
              <a:ext cx="1535068"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Textbezogene</a:t>
              </a:r>
              <a:endParaRPr lang="en-US" sz="1500" dirty="0">
                <a:solidFill>
                  <a:srgbClr val="000000"/>
                </a:solidFill>
                <a:latin typeface="Arial"/>
                <a:cs typeface="Arial"/>
              </a:endParaRPr>
            </a:p>
            <a:p>
              <a:pPr algn="ctr"/>
              <a:r>
                <a:rPr lang="en-US" sz="1500" dirty="0">
                  <a:solidFill>
                    <a:srgbClr val="000000"/>
                  </a:solidFill>
                  <a:latin typeface="Arial"/>
                  <a:cs typeface="Arial"/>
                </a:rPr>
                <a:t>Interpretation </a:t>
              </a:r>
            </a:p>
            <a:p>
              <a:pPr algn="ctr"/>
              <a:r>
                <a:rPr lang="en-US" sz="1500" dirty="0" err="1">
                  <a:solidFill>
                    <a:srgbClr val="000000"/>
                  </a:solidFill>
                  <a:latin typeface="Arial"/>
                  <a:cs typeface="Arial"/>
                </a:rPr>
                <a:t>entwickeln</a:t>
              </a:r>
              <a:endParaRPr lang="en-US" sz="1500" dirty="0">
                <a:solidFill>
                  <a:srgbClr val="000000"/>
                </a:solidFill>
                <a:latin typeface="Arial"/>
                <a:cs typeface="Arial"/>
              </a:endParaRPr>
            </a:p>
          </p:txBody>
        </p:sp>
        <p:sp>
          <p:nvSpPr>
            <p:cNvPr id="33" name="Rectangle 9">
              <a:extLst>
                <a:ext uri="{FF2B5EF4-FFF2-40B4-BE49-F238E27FC236}">
                  <a16:creationId xmlns:a16="http://schemas.microsoft.com/office/drawing/2014/main" id="{DE8C67DC-B320-4372-B1CC-69AEE2994483}"/>
                </a:ext>
              </a:extLst>
            </p:cNvPr>
            <p:cNvSpPr>
              <a:spLocks noChangeArrowheads="1"/>
            </p:cNvSpPr>
            <p:nvPr/>
          </p:nvSpPr>
          <p:spPr bwMode="auto">
            <a:xfrm>
              <a:off x="2230182" y="4959767"/>
              <a:ext cx="1478580"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Informationen</a:t>
              </a:r>
              <a:endParaRPr lang="en-US" sz="1500" dirty="0">
                <a:solidFill>
                  <a:srgbClr val="000000"/>
                </a:solidFill>
                <a:latin typeface="Arial"/>
                <a:cs typeface="Arial"/>
              </a:endParaRPr>
            </a:p>
            <a:p>
              <a:pPr algn="ctr"/>
              <a:r>
                <a:rPr lang="en-US" sz="1500" dirty="0" err="1">
                  <a:solidFill>
                    <a:srgbClr val="000000"/>
                  </a:solidFill>
                  <a:latin typeface="Arial"/>
                  <a:cs typeface="Arial"/>
                </a:rPr>
                <a:t>ermitteln</a:t>
              </a:r>
              <a:endParaRPr lang="en-US" sz="1500" dirty="0">
                <a:solidFill>
                  <a:srgbClr val="000000"/>
                </a:solidFill>
                <a:latin typeface="Arial"/>
                <a:cs typeface="Arial"/>
              </a:endParaRPr>
            </a:p>
          </p:txBody>
        </p:sp>
        <p:sp>
          <p:nvSpPr>
            <p:cNvPr id="34" name="Rectangle 10">
              <a:extLst>
                <a:ext uri="{FF2B5EF4-FFF2-40B4-BE49-F238E27FC236}">
                  <a16:creationId xmlns:a16="http://schemas.microsoft.com/office/drawing/2014/main" id="{42A21F48-B615-44BC-BB27-FFB0D5B07711}"/>
                </a:ext>
              </a:extLst>
            </p:cNvPr>
            <p:cNvSpPr>
              <a:spLocks noChangeArrowheads="1"/>
            </p:cNvSpPr>
            <p:nvPr/>
          </p:nvSpPr>
          <p:spPr bwMode="auto">
            <a:xfrm>
              <a:off x="230764" y="4959767"/>
              <a:ext cx="1697472" cy="11338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Allgemeines</a:t>
              </a:r>
              <a:endParaRPr lang="en-US" sz="1500" dirty="0">
                <a:solidFill>
                  <a:srgbClr val="000000"/>
                </a:solidFill>
                <a:latin typeface="Arial"/>
                <a:cs typeface="Arial"/>
              </a:endParaRPr>
            </a:p>
            <a:p>
              <a:pPr algn="ctr"/>
              <a:r>
                <a:rPr lang="en-US" sz="1500" dirty="0" err="1">
                  <a:solidFill>
                    <a:srgbClr val="000000"/>
                  </a:solidFill>
                  <a:latin typeface="Arial"/>
                  <a:cs typeface="Arial"/>
                </a:rPr>
                <a:t>Textverständnis</a:t>
              </a:r>
              <a:endParaRPr lang="en-US" sz="1500" dirty="0">
                <a:solidFill>
                  <a:srgbClr val="000000"/>
                </a:solidFill>
                <a:latin typeface="Arial"/>
                <a:cs typeface="Arial"/>
              </a:endParaRPr>
            </a:p>
            <a:p>
              <a:pPr algn="ctr"/>
              <a:r>
                <a:rPr lang="en-US" sz="1500" dirty="0" err="1">
                  <a:solidFill>
                    <a:srgbClr val="000000"/>
                  </a:solidFill>
                  <a:latin typeface="Arial"/>
                  <a:cs typeface="Arial"/>
                </a:rPr>
                <a:t>entwickeln</a:t>
              </a:r>
              <a:endParaRPr lang="en-US" sz="1500" dirty="0">
                <a:solidFill>
                  <a:srgbClr val="000000"/>
                </a:solidFill>
                <a:latin typeface="Arial"/>
                <a:cs typeface="Arial"/>
              </a:endParaRPr>
            </a:p>
          </p:txBody>
        </p:sp>
        <p:sp>
          <p:nvSpPr>
            <p:cNvPr id="35" name="Rectangle 11">
              <a:extLst>
                <a:ext uri="{FF2B5EF4-FFF2-40B4-BE49-F238E27FC236}">
                  <a16:creationId xmlns:a16="http://schemas.microsoft.com/office/drawing/2014/main" id="{187F19DB-057F-4474-BC2E-D0031B6558CC}"/>
                </a:ext>
              </a:extLst>
            </p:cNvPr>
            <p:cNvSpPr>
              <a:spLocks noChangeArrowheads="1"/>
            </p:cNvSpPr>
            <p:nvPr/>
          </p:nvSpPr>
          <p:spPr bwMode="auto">
            <a:xfrm>
              <a:off x="3961743" y="3725466"/>
              <a:ext cx="1623358"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Beziehungen</a:t>
              </a:r>
              <a:r>
                <a:rPr lang="en-US" sz="1500" dirty="0">
                  <a:solidFill>
                    <a:srgbClr val="000000"/>
                  </a:solidFill>
                  <a:latin typeface="Arial"/>
                  <a:cs typeface="Arial"/>
                </a:rPr>
                <a:t> </a:t>
              </a:r>
              <a:br>
                <a:rPr lang="en-US" sz="1500" dirty="0">
                  <a:solidFill>
                    <a:srgbClr val="000000"/>
                  </a:solidFill>
                  <a:latin typeface="Arial"/>
                  <a:cs typeface="Arial"/>
                </a:rPr>
              </a:br>
              <a:r>
                <a:rPr lang="en-US" sz="1500" dirty="0" err="1">
                  <a:solidFill>
                    <a:srgbClr val="000000"/>
                  </a:solidFill>
                  <a:latin typeface="Arial"/>
                  <a:cs typeface="Arial"/>
                </a:rPr>
                <a:t>verstehen</a:t>
              </a:r>
              <a:endParaRPr lang="en-US" sz="1500" dirty="0">
                <a:solidFill>
                  <a:srgbClr val="000000"/>
                </a:solidFill>
                <a:latin typeface="Arial"/>
                <a:cs typeface="Arial"/>
              </a:endParaRPr>
            </a:p>
          </p:txBody>
        </p:sp>
        <p:sp>
          <p:nvSpPr>
            <p:cNvPr id="36" name="Rectangle 12">
              <a:extLst>
                <a:ext uri="{FF2B5EF4-FFF2-40B4-BE49-F238E27FC236}">
                  <a16:creationId xmlns:a16="http://schemas.microsoft.com/office/drawing/2014/main" id="{04E13415-3A85-458D-9559-B911EA5BA434}"/>
                </a:ext>
              </a:extLst>
            </p:cNvPr>
            <p:cNvSpPr>
              <a:spLocks noChangeArrowheads="1"/>
            </p:cNvSpPr>
            <p:nvPr/>
          </p:nvSpPr>
          <p:spPr bwMode="auto">
            <a:xfrm>
              <a:off x="2189764" y="3725466"/>
              <a:ext cx="1557648"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Unabhängige</a:t>
              </a:r>
              <a:r>
                <a:rPr lang="en-US" sz="1500" dirty="0">
                  <a:solidFill>
                    <a:srgbClr val="000000"/>
                  </a:solidFill>
                  <a:latin typeface="Arial"/>
                  <a:cs typeface="Arial"/>
                </a:rPr>
                <a:t> </a:t>
              </a:r>
            </a:p>
            <a:p>
              <a:pPr algn="ctr"/>
              <a:r>
                <a:rPr lang="en-US" sz="1500" dirty="0" err="1">
                  <a:solidFill>
                    <a:srgbClr val="000000"/>
                  </a:solidFill>
                  <a:latin typeface="Arial"/>
                  <a:cs typeface="Arial"/>
                </a:rPr>
                <a:t>Einzel</a:t>
              </a:r>
              <a:r>
                <a:rPr lang="en-US" sz="1500" dirty="0">
                  <a:solidFill>
                    <a:srgbClr val="000000"/>
                  </a:solidFill>
                  <a:latin typeface="Arial"/>
                  <a:cs typeface="Arial"/>
                </a:rPr>
                <a:t>-</a:t>
              </a:r>
            </a:p>
            <a:p>
              <a:pPr algn="ctr"/>
              <a:r>
                <a:rPr lang="en-US" sz="1500" dirty="0" err="1">
                  <a:solidFill>
                    <a:srgbClr val="000000"/>
                  </a:solidFill>
                  <a:latin typeface="Arial"/>
                  <a:cs typeface="Arial"/>
                </a:rPr>
                <a:t>informationen</a:t>
              </a:r>
              <a:endParaRPr lang="en-US" sz="1500" dirty="0">
                <a:solidFill>
                  <a:srgbClr val="000000"/>
                </a:solidFill>
                <a:latin typeface="Arial"/>
                <a:cs typeface="Arial"/>
              </a:endParaRPr>
            </a:p>
          </p:txBody>
        </p:sp>
        <p:sp>
          <p:nvSpPr>
            <p:cNvPr id="37" name="Rectangle 13">
              <a:extLst>
                <a:ext uri="{FF2B5EF4-FFF2-40B4-BE49-F238E27FC236}">
                  <a16:creationId xmlns:a16="http://schemas.microsoft.com/office/drawing/2014/main" id="{53F2F7E2-F1EE-4B5E-BDEB-CF7B79BBD166}"/>
                </a:ext>
              </a:extLst>
            </p:cNvPr>
            <p:cNvSpPr>
              <a:spLocks noChangeArrowheads="1"/>
            </p:cNvSpPr>
            <p:nvPr/>
          </p:nvSpPr>
          <p:spPr bwMode="auto">
            <a:xfrm>
              <a:off x="7440226" y="3730228"/>
              <a:ext cx="1421745"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Struktur</a:t>
              </a:r>
              <a:endParaRPr lang="en-US" sz="1500" dirty="0">
                <a:solidFill>
                  <a:srgbClr val="000000"/>
                </a:solidFill>
                <a:latin typeface="Arial"/>
                <a:cs typeface="Arial"/>
              </a:endParaRPr>
            </a:p>
          </p:txBody>
        </p:sp>
        <p:sp>
          <p:nvSpPr>
            <p:cNvPr id="38" name="Rectangle 14">
              <a:extLst>
                <a:ext uri="{FF2B5EF4-FFF2-40B4-BE49-F238E27FC236}">
                  <a16:creationId xmlns:a16="http://schemas.microsoft.com/office/drawing/2014/main" id="{C755122E-1410-4256-A154-7D6A4B4A3826}"/>
                </a:ext>
              </a:extLst>
            </p:cNvPr>
            <p:cNvSpPr>
              <a:spLocks noChangeArrowheads="1"/>
            </p:cNvSpPr>
            <p:nvPr/>
          </p:nvSpPr>
          <p:spPr bwMode="auto">
            <a:xfrm>
              <a:off x="5802584" y="3725466"/>
              <a:ext cx="1421745" cy="101553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Inhalt</a:t>
              </a:r>
              <a:endParaRPr lang="en-US" sz="1500" dirty="0">
                <a:solidFill>
                  <a:srgbClr val="000000"/>
                </a:solidFill>
                <a:latin typeface="Arial"/>
                <a:cs typeface="Arial"/>
              </a:endParaRPr>
            </a:p>
          </p:txBody>
        </p:sp>
        <p:sp>
          <p:nvSpPr>
            <p:cNvPr id="39" name="Rectangle 15">
              <a:extLst>
                <a:ext uri="{FF2B5EF4-FFF2-40B4-BE49-F238E27FC236}">
                  <a16:creationId xmlns:a16="http://schemas.microsoft.com/office/drawing/2014/main" id="{A26A9A2F-8A41-4C1C-AAA3-1B8886F7A64C}"/>
                </a:ext>
              </a:extLst>
            </p:cNvPr>
            <p:cNvSpPr>
              <a:spLocks noChangeArrowheads="1"/>
            </p:cNvSpPr>
            <p:nvPr/>
          </p:nvSpPr>
          <p:spPr bwMode="auto">
            <a:xfrm>
              <a:off x="2189764" y="2701994"/>
              <a:ext cx="3356012" cy="792162"/>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err="1">
                  <a:solidFill>
                    <a:srgbClr val="000000"/>
                  </a:solidFill>
                  <a:latin typeface="Arial"/>
                  <a:cs typeface="Arial"/>
                </a:rPr>
                <a:t>Sich</a:t>
              </a:r>
              <a:r>
                <a:rPr lang="en-US" sz="1500" dirty="0">
                  <a:solidFill>
                    <a:srgbClr val="000000"/>
                  </a:solidFill>
                  <a:latin typeface="Arial"/>
                  <a:cs typeface="Arial"/>
                </a:rPr>
                <a:t> auf </a:t>
              </a:r>
              <a:r>
                <a:rPr lang="en-US" sz="1500" dirty="0" err="1">
                  <a:solidFill>
                    <a:srgbClr val="000000"/>
                  </a:solidFill>
                  <a:latin typeface="Arial"/>
                  <a:cs typeface="Arial"/>
                </a:rPr>
                <a:t>bestimmte</a:t>
              </a:r>
              <a:r>
                <a:rPr lang="en-US" sz="1500" dirty="0">
                  <a:solidFill>
                    <a:srgbClr val="000000"/>
                  </a:solidFill>
                  <a:latin typeface="Arial"/>
                  <a:cs typeface="Arial"/>
                </a:rPr>
                <a:t> </a:t>
              </a:r>
              <a:r>
                <a:rPr lang="en-US" sz="1500" dirty="0" err="1">
                  <a:solidFill>
                    <a:srgbClr val="000000"/>
                  </a:solidFill>
                  <a:latin typeface="Arial"/>
                  <a:cs typeface="Arial"/>
                </a:rPr>
                <a:t>Textteile</a:t>
              </a:r>
              <a:endParaRPr lang="en-US" sz="1500" dirty="0">
                <a:solidFill>
                  <a:srgbClr val="000000"/>
                </a:solidFill>
                <a:latin typeface="Arial"/>
                <a:cs typeface="Arial"/>
              </a:endParaRPr>
            </a:p>
            <a:p>
              <a:pPr algn="ctr"/>
              <a:r>
                <a:rPr lang="en-US" sz="1500" dirty="0">
                  <a:solidFill>
                    <a:srgbClr val="000000"/>
                  </a:solidFill>
                  <a:latin typeface="Arial"/>
                  <a:cs typeface="Arial"/>
                </a:rPr>
                <a:t> </a:t>
              </a:r>
              <a:r>
                <a:rPr lang="en-US" sz="1500" dirty="0" err="1">
                  <a:solidFill>
                    <a:srgbClr val="000000"/>
                  </a:solidFill>
                  <a:latin typeface="Arial"/>
                  <a:cs typeface="Arial"/>
                </a:rPr>
                <a:t>konzentrieren</a:t>
              </a:r>
              <a:endParaRPr lang="en-US" sz="1500" dirty="0">
                <a:solidFill>
                  <a:srgbClr val="000000"/>
                </a:solidFill>
                <a:latin typeface="Arial"/>
                <a:cs typeface="Arial"/>
              </a:endParaRPr>
            </a:p>
          </p:txBody>
        </p:sp>
        <p:sp>
          <p:nvSpPr>
            <p:cNvPr id="40" name="Rectangle 16">
              <a:extLst>
                <a:ext uri="{FF2B5EF4-FFF2-40B4-BE49-F238E27FC236}">
                  <a16:creationId xmlns:a16="http://schemas.microsoft.com/office/drawing/2014/main" id="{DCF4BCF3-D163-4C90-B960-9D1EA6492FBC}"/>
                </a:ext>
              </a:extLst>
            </p:cNvPr>
            <p:cNvSpPr>
              <a:spLocks noChangeArrowheads="1"/>
            </p:cNvSpPr>
            <p:nvPr/>
          </p:nvSpPr>
          <p:spPr bwMode="auto">
            <a:xfrm>
              <a:off x="107156" y="2700733"/>
              <a:ext cx="1943100" cy="1079500"/>
            </a:xfrm>
            <a:prstGeom prst="rect">
              <a:avLst/>
            </a:prstGeom>
            <a:solidFill>
              <a:schemeClr val="accent1">
                <a:lumMod val="40000"/>
                <a:lumOff val="60000"/>
              </a:schemeClr>
            </a:solidFill>
            <a:ln>
              <a:no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500" dirty="0">
                  <a:solidFill>
                    <a:srgbClr val="000000"/>
                  </a:solidFill>
                  <a:latin typeface="Arial"/>
                  <a:cs typeface="Arial"/>
                </a:rPr>
                <a:t>Text </a:t>
              </a:r>
              <a:r>
                <a:rPr lang="en-US" sz="1500" dirty="0" err="1">
                  <a:solidFill>
                    <a:srgbClr val="000000"/>
                  </a:solidFill>
                  <a:latin typeface="Arial"/>
                  <a:cs typeface="Arial"/>
                </a:rPr>
                <a:t>als</a:t>
              </a:r>
              <a:r>
                <a:rPr lang="en-US" sz="1500" dirty="0">
                  <a:solidFill>
                    <a:srgbClr val="000000"/>
                  </a:solidFill>
                  <a:latin typeface="Arial"/>
                  <a:cs typeface="Arial"/>
                </a:rPr>
                <a:t> </a:t>
              </a:r>
              <a:r>
                <a:rPr lang="en-US" sz="1500" dirty="0" err="1">
                  <a:solidFill>
                    <a:srgbClr val="000000"/>
                  </a:solidFill>
                  <a:latin typeface="Arial"/>
                  <a:cs typeface="Arial"/>
                </a:rPr>
                <a:t>Ganzes</a:t>
              </a:r>
              <a:endParaRPr lang="en-US" sz="1500" dirty="0">
                <a:solidFill>
                  <a:srgbClr val="000000"/>
                </a:solidFill>
                <a:latin typeface="Arial"/>
                <a:cs typeface="Arial"/>
              </a:endParaRPr>
            </a:p>
            <a:p>
              <a:pPr algn="ctr"/>
              <a:r>
                <a:rPr lang="en-US" sz="1500" dirty="0" err="1">
                  <a:solidFill>
                    <a:srgbClr val="000000"/>
                  </a:solidFill>
                  <a:latin typeface="Arial"/>
                  <a:cs typeface="Arial"/>
                </a:rPr>
                <a:t>betrachten</a:t>
              </a:r>
              <a:endParaRPr lang="en-US" sz="1500" dirty="0">
                <a:solidFill>
                  <a:srgbClr val="000000"/>
                </a:solidFill>
                <a:latin typeface="Arial"/>
                <a:cs typeface="Arial"/>
              </a:endParaRPr>
            </a:p>
          </p:txBody>
        </p:sp>
      </p:grpSp>
      <p:sp>
        <p:nvSpPr>
          <p:cNvPr id="41" name="Text Box 30">
            <a:extLst>
              <a:ext uri="{FF2B5EF4-FFF2-40B4-BE49-F238E27FC236}">
                <a16:creationId xmlns:a16="http://schemas.microsoft.com/office/drawing/2014/main" id="{0A8C44C5-ACB1-4E48-BA23-3AD42EF806C8}"/>
              </a:ext>
            </a:extLst>
          </p:cNvPr>
          <p:cNvSpPr txBox="1">
            <a:spLocks noChangeArrowheads="1"/>
          </p:cNvSpPr>
          <p:nvPr/>
        </p:nvSpPr>
        <p:spPr bwMode="auto">
          <a:xfrm>
            <a:off x="6594652" y="1337052"/>
            <a:ext cx="19377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de-DE" sz="1200" i="1" dirty="0">
                <a:solidFill>
                  <a:srgbClr val="000000"/>
                </a:solidFill>
                <a:latin typeface="Arial"/>
                <a:cs typeface="Arial"/>
              </a:rPr>
              <a:t>(Quelle: PISA 2006: 50)</a:t>
            </a:r>
          </a:p>
        </p:txBody>
      </p:sp>
    </p:spTree>
    <p:extLst>
      <p:ext uri="{BB962C8B-B14F-4D97-AF65-F5344CB8AC3E}">
        <p14:creationId xmlns:p14="http://schemas.microsoft.com/office/powerpoint/2010/main" val="9082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EBAA9905-C9BF-DBAC-E9BD-7D9DBD747935}"/>
              </a:ext>
            </a:extLst>
          </p:cNvPr>
          <p:cNvSpPr>
            <a:spLocks noGrp="1"/>
          </p:cNvSpPr>
          <p:nvPr>
            <p:ph type="body" sz="quarter" idx="13"/>
          </p:nvPr>
        </p:nvSpPr>
        <p:spPr/>
        <p:txBody>
          <a:bodyPr>
            <a:normAutofit fontScale="92500" lnSpcReduction="10000"/>
          </a:bodyPr>
          <a:lstStyle/>
          <a:p>
            <a:r>
              <a:rPr lang="de-DE" dirty="0"/>
              <a:t>PISA (Programme </a:t>
            </a:r>
            <a:r>
              <a:rPr lang="de-DE" dirty="0" err="1"/>
              <a:t>for</a:t>
            </a:r>
            <a:r>
              <a:rPr lang="de-DE" dirty="0"/>
              <a:t> International Student Assessment)</a:t>
            </a:r>
          </a:p>
          <a:p>
            <a:r>
              <a:rPr lang="de-DE" dirty="0"/>
              <a:t> Internationale Vergleichsstudie der OECD (2000 – 2003 – 2006 – 2009 etc.) </a:t>
            </a:r>
          </a:p>
          <a:p>
            <a:r>
              <a:rPr lang="de-DE" dirty="0"/>
              <a:t>testet “Basiskompetenzen” bei 15-Jährigen</a:t>
            </a:r>
          </a:p>
          <a:p>
            <a:r>
              <a:rPr lang="de-DE" dirty="0"/>
              <a:t>misst die Wirksamkeit nationaler Bildungssysteme </a:t>
            </a:r>
          </a:p>
          <a:p>
            <a:r>
              <a:rPr lang="de-DE" dirty="0"/>
              <a:t>OECD = “Organisation </a:t>
            </a:r>
            <a:r>
              <a:rPr lang="de-DE" dirty="0" err="1"/>
              <a:t>for</a:t>
            </a:r>
            <a:r>
              <a:rPr lang="de-DE" dirty="0"/>
              <a:t> </a:t>
            </a:r>
            <a:r>
              <a:rPr lang="de-DE" dirty="0" err="1"/>
              <a:t>Economic</a:t>
            </a:r>
            <a:r>
              <a:rPr lang="de-DE" dirty="0"/>
              <a:t> </a:t>
            </a:r>
            <a:r>
              <a:rPr lang="de-DE" dirty="0" err="1"/>
              <a:t>Cooperation</a:t>
            </a:r>
            <a:r>
              <a:rPr lang="de-DE" dirty="0"/>
              <a:t> and Development” </a:t>
            </a:r>
          </a:p>
          <a:p>
            <a:endParaRPr lang="de-DE" dirty="0"/>
          </a:p>
          <a:p>
            <a:endParaRPr lang="de-DE" dirty="0"/>
          </a:p>
        </p:txBody>
      </p:sp>
      <p:sp>
        <p:nvSpPr>
          <p:cNvPr id="2" name="Titel 1">
            <a:extLst>
              <a:ext uri="{FF2B5EF4-FFF2-40B4-BE49-F238E27FC236}">
                <a16:creationId xmlns:a16="http://schemas.microsoft.com/office/drawing/2014/main" id="{A7BFBB8F-84F7-BC50-EEDA-D37EA86DCC31}"/>
              </a:ext>
            </a:extLst>
          </p:cNvPr>
          <p:cNvSpPr>
            <a:spLocks noGrp="1"/>
          </p:cNvSpPr>
          <p:nvPr>
            <p:ph type="title"/>
          </p:nvPr>
        </p:nvSpPr>
        <p:spPr/>
        <p:txBody>
          <a:bodyPr>
            <a:normAutofit fontScale="90000"/>
          </a:bodyPr>
          <a:lstStyle/>
          <a:p>
            <a:r>
              <a:rPr lang="de-DE" sz="3200" b="1" dirty="0">
                <a:solidFill>
                  <a:schemeClr val="bg1"/>
                </a:solidFill>
              </a:rPr>
              <a:t>Was ist PISA? Einige Hintergrund-Informationen</a:t>
            </a:r>
            <a:endParaRPr lang="de-DE" dirty="0"/>
          </a:p>
        </p:txBody>
      </p:sp>
    </p:spTree>
    <p:extLst>
      <p:ext uri="{BB962C8B-B14F-4D97-AF65-F5344CB8AC3E}">
        <p14:creationId xmlns:p14="http://schemas.microsoft.com/office/powerpoint/2010/main" val="103945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92C53FBF-F0C1-ECCD-B885-254C9C964AA8}"/>
              </a:ext>
            </a:extLst>
          </p:cNvPr>
          <p:cNvSpPr>
            <a:spLocks noGrp="1"/>
          </p:cNvSpPr>
          <p:nvPr>
            <p:ph type="body" sz="quarter" idx="13"/>
          </p:nvPr>
        </p:nvSpPr>
        <p:spPr/>
        <p:txBody>
          <a:bodyPr/>
          <a:lstStyle/>
          <a:p>
            <a:r>
              <a:rPr lang="de-DE" dirty="0"/>
              <a:t>Lesekompetenz, mathematische Grundbildung und naturwissenschaftliche Grundbildung </a:t>
            </a:r>
          </a:p>
          <a:p>
            <a:r>
              <a:rPr lang="de-DE" dirty="0"/>
              <a:t>Übergreifende Fertigkeiten wie Einstellungen zum Lernen, Lerner-Selbstkonzepte oder Lernstrategien </a:t>
            </a:r>
          </a:p>
          <a:p>
            <a:r>
              <a:rPr lang="de-DE" dirty="0"/>
              <a:t>Kontextdaten von Schulen, Lehrenden und Eltern.</a:t>
            </a:r>
          </a:p>
          <a:p>
            <a:endParaRPr lang="de-DE" dirty="0"/>
          </a:p>
          <a:p>
            <a:endParaRPr lang="de-DE" dirty="0"/>
          </a:p>
        </p:txBody>
      </p:sp>
      <p:sp>
        <p:nvSpPr>
          <p:cNvPr id="3" name="Titel 2">
            <a:extLst>
              <a:ext uri="{FF2B5EF4-FFF2-40B4-BE49-F238E27FC236}">
                <a16:creationId xmlns:a16="http://schemas.microsoft.com/office/drawing/2014/main" id="{187E6FD7-0862-EEF5-7D37-77F7C88ECA3E}"/>
              </a:ext>
            </a:extLst>
          </p:cNvPr>
          <p:cNvSpPr>
            <a:spLocks noGrp="1"/>
          </p:cNvSpPr>
          <p:nvPr>
            <p:ph type="title"/>
          </p:nvPr>
        </p:nvSpPr>
        <p:spPr/>
        <p:txBody>
          <a:bodyPr>
            <a:normAutofit/>
          </a:bodyPr>
          <a:lstStyle/>
          <a:p>
            <a:r>
              <a:rPr lang="de-DE" sz="3200" b="1" dirty="0">
                <a:solidFill>
                  <a:schemeClr val="bg1"/>
                </a:solidFill>
              </a:rPr>
              <a:t>Was misst und erhebt PISA? </a:t>
            </a:r>
            <a:endParaRPr lang="de-DE" dirty="0"/>
          </a:p>
        </p:txBody>
      </p:sp>
    </p:spTree>
    <p:extLst>
      <p:ext uri="{BB962C8B-B14F-4D97-AF65-F5344CB8AC3E}">
        <p14:creationId xmlns:p14="http://schemas.microsoft.com/office/powerpoint/2010/main" val="354283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5">
            <a:extLst>
              <a:ext uri="{FF2B5EF4-FFF2-40B4-BE49-F238E27FC236}">
                <a16:creationId xmlns:a16="http://schemas.microsoft.com/office/drawing/2014/main" id="{C1560B36-3D68-634B-A3E3-D589786BF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281" y="1049214"/>
            <a:ext cx="7569438" cy="4759571"/>
          </a:xfrm>
          <a:prstGeom prst="rect">
            <a:avLst/>
          </a:prstGeom>
        </p:spPr>
      </p:pic>
      <p:sp>
        <p:nvSpPr>
          <p:cNvPr id="2" name="Titel 1">
            <a:extLst>
              <a:ext uri="{FF2B5EF4-FFF2-40B4-BE49-F238E27FC236}">
                <a16:creationId xmlns:a16="http://schemas.microsoft.com/office/drawing/2014/main" id="{46D1D1B0-50E8-DA0F-A65E-E74F612B027B}"/>
              </a:ext>
            </a:extLst>
          </p:cNvPr>
          <p:cNvSpPr>
            <a:spLocks noGrp="1"/>
          </p:cNvSpPr>
          <p:nvPr>
            <p:ph type="title"/>
          </p:nvPr>
        </p:nvSpPr>
        <p:spPr/>
        <p:txBody>
          <a:bodyPr>
            <a:normAutofit fontScale="90000"/>
          </a:bodyPr>
          <a:lstStyle/>
          <a:p>
            <a:r>
              <a:rPr lang="de-DE" sz="3200" b="1" dirty="0">
                <a:solidFill>
                  <a:schemeClr val="bg1"/>
                </a:solidFill>
              </a:rPr>
              <a:t>Das neue Modell der Lesekompetenz in PISA 2018 (zum digitalen Lesen)</a:t>
            </a:r>
            <a:endParaRPr lang="de-DE" dirty="0"/>
          </a:p>
        </p:txBody>
      </p:sp>
    </p:spTree>
    <p:extLst>
      <p:ext uri="{BB962C8B-B14F-4D97-AF65-F5344CB8AC3E}">
        <p14:creationId xmlns:p14="http://schemas.microsoft.com/office/powerpoint/2010/main" val="2859121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A1E5F-CF1B-19F5-8E68-1997EA5CDA03}"/>
              </a:ext>
            </a:extLst>
          </p:cNvPr>
          <p:cNvSpPr>
            <a:spLocks noGrp="1"/>
          </p:cNvSpPr>
          <p:nvPr>
            <p:ph type="title"/>
          </p:nvPr>
        </p:nvSpPr>
        <p:spPr/>
        <p:txBody>
          <a:bodyPr/>
          <a:lstStyle/>
          <a:p>
            <a:r>
              <a:rPr lang="de-DE" b="1" dirty="0"/>
              <a:t>Zeit für Fragen </a:t>
            </a:r>
            <a:r>
              <a:rPr lang="de-DE" b="1"/>
              <a:t>und Kommentare</a:t>
            </a:r>
          </a:p>
        </p:txBody>
      </p:sp>
    </p:spTree>
    <p:extLst>
      <p:ext uri="{BB962C8B-B14F-4D97-AF65-F5344CB8AC3E}">
        <p14:creationId xmlns:p14="http://schemas.microsoft.com/office/powerpoint/2010/main" val="302464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9155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Beispiel Mathematik – Leseanforderungen im Fachunterricht</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1796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E14D2-F4EE-E59F-9FF0-48EAAFDB8AC0}"/>
              </a:ext>
            </a:extLst>
          </p:cNvPr>
          <p:cNvSpPr>
            <a:spLocks noGrp="1"/>
          </p:cNvSpPr>
          <p:nvPr>
            <p:ph type="title"/>
          </p:nvPr>
        </p:nvSpPr>
        <p:spPr>
          <a:xfrm>
            <a:off x="323527" y="10990"/>
            <a:ext cx="8820471" cy="1060287"/>
          </a:xfrm>
        </p:spPr>
        <p:txBody>
          <a:bodyPr>
            <a:normAutofit fontScale="90000"/>
          </a:bodyPr>
          <a:lstStyle/>
          <a:p>
            <a:r>
              <a:rPr lang="de-DE" sz="3200" b="1" dirty="0">
                <a:solidFill>
                  <a:schemeClr val="bg1"/>
                </a:solidFill>
              </a:rPr>
              <a:t>Beispiel: Wie wichtig Lesekompetenz ist, um mathematische Aufgaben zu lösen (Kelemen 2010)</a:t>
            </a:r>
            <a:endParaRPr lang="de-DE" dirty="0"/>
          </a:p>
        </p:txBody>
      </p:sp>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grpSp>
        <p:nvGrpSpPr>
          <p:cNvPr id="42" name="Gruppieren 103">
            <a:extLst>
              <a:ext uri="{FF2B5EF4-FFF2-40B4-BE49-F238E27FC236}">
                <a16:creationId xmlns:a16="http://schemas.microsoft.com/office/drawing/2014/main" id="{A2DCA1A2-151A-43EC-909D-981D811D3D96}"/>
              </a:ext>
            </a:extLst>
          </p:cNvPr>
          <p:cNvGrpSpPr/>
          <p:nvPr/>
        </p:nvGrpSpPr>
        <p:grpSpPr>
          <a:xfrm>
            <a:off x="3995936" y="1556792"/>
            <a:ext cx="2780656" cy="4499180"/>
            <a:chOff x="6194173" y="1416487"/>
            <a:chExt cx="2780656" cy="4499180"/>
          </a:xfrm>
        </p:grpSpPr>
        <p:sp>
          <p:nvSpPr>
            <p:cNvPr id="43" name="Rechteck 3">
              <a:extLst>
                <a:ext uri="{FF2B5EF4-FFF2-40B4-BE49-F238E27FC236}">
                  <a16:creationId xmlns:a16="http://schemas.microsoft.com/office/drawing/2014/main" id="{43324B71-B44B-45CE-A8AC-7FA9BD4DA26A}"/>
                </a:ext>
              </a:extLst>
            </p:cNvPr>
            <p:cNvSpPr/>
            <p:nvPr/>
          </p:nvSpPr>
          <p:spPr>
            <a:xfrm>
              <a:off x="6357769" y="1420073"/>
              <a:ext cx="2495775" cy="62388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200" normalizeH="0" baseline="0" noProof="0" dirty="0">
                  <a:ln>
                    <a:noFill/>
                  </a:ln>
                  <a:solidFill>
                    <a:prstClr val="black"/>
                  </a:solidFill>
                  <a:effectLst/>
                  <a:uLnTx/>
                  <a:uFillTx/>
                  <a:latin typeface="Arial" pitchFamily="34" charset="0"/>
                  <a:ea typeface="+mn-ea"/>
                  <a:cs typeface="Arial" pitchFamily="34" charset="0"/>
                </a:rPr>
                <a:t>A B C D E F G H I J K L</a:t>
              </a:r>
            </a:p>
          </p:txBody>
        </p:sp>
        <p:sp>
          <p:nvSpPr>
            <p:cNvPr id="44" name="Rechteck 12">
              <a:extLst>
                <a:ext uri="{FF2B5EF4-FFF2-40B4-BE49-F238E27FC236}">
                  <a16:creationId xmlns:a16="http://schemas.microsoft.com/office/drawing/2014/main" id="{76930599-8025-452B-BD37-EAD7E3D77779}"/>
                </a:ext>
              </a:extLst>
            </p:cNvPr>
            <p:cNvSpPr/>
            <p:nvPr/>
          </p:nvSpPr>
          <p:spPr>
            <a:xfrm>
              <a:off x="6357768" y="5205666"/>
              <a:ext cx="2495775" cy="623881"/>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5" name="Ellipse 4">
              <a:extLst>
                <a:ext uri="{FF2B5EF4-FFF2-40B4-BE49-F238E27FC236}">
                  <a16:creationId xmlns:a16="http://schemas.microsoft.com/office/drawing/2014/main" id="{371BE297-95E4-4D1A-9E5C-C8D1090095D3}"/>
                </a:ext>
              </a:extLst>
            </p:cNvPr>
            <p:cNvSpPr/>
            <p:nvPr/>
          </p:nvSpPr>
          <p:spPr>
            <a:xfrm>
              <a:off x="6201256" y="2263517"/>
              <a:ext cx="2738349" cy="641047"/>
            </a:xfrm>
            <a:prstGeom prst="ellipse">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Ellipse 13">
              <a:extLst>
                <a:ext uri="{FF2B5EF4-FFF2-40B4-BE49-F238E27FC236}">
                  <a16:creationId xmlns:a16="http://schemas.microsoft.com/office/drawing/2014/main" id="{F2445B86-6DE8-4FE6-B9ED-DB17B87DCE3B}"/>
                </a:ext>
              </a:extLst>
            </p:cNvPr>
            <p:cNvSpPr/>
            <p:nvPr/>
          </p:nvSpPr>
          <p:spPr>
            <a:xfrm>
              <a:off x="6194173" y="4480349"/>
              <a:ext cx="2738349" cy="641047"/>
            </a:xfrm>
            <a:prstGeom prst="ellipse">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Ellipse 14">
              <a:extLst>
                <a:ext uri="{FF2B5EF4-FFF2-40B4-BE49-F238E27FC236}">
                  <a16:creationId xmlns:a16="http://schemas.microsoft.com/office/drawing/2014/main" id="{8733F122-32C1-4485-88A1-E4D022F53A69}"/>
                </a:ext>
              </a:extLst>
            </p:cNvPr>
            <p:cNvSpPr/>
            <p:nvPr/>
          </p:nvSpPr>
          <p:spPr>
            <a:xfrm>
              <a:off x="6194174" y="3749048"/>
              <a:ext cx="2738349" cy="641047"/>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48" name="Ellipse 15">
              <a:extLst>
                <a:ext uri="{FF2B5EF4-FFF2-40B4-BE49-F238E27FC236}">
                  <a16:creationId xmlns:a16="http://schemas.microsoft.com/office/drawing/2014/main" id="{91BEBE9C-8467-46D8-844C-47B468649C11}"/>
                </a:ext>
              </a:extLst>
            </p:cNvPr>
            <p:cNvSpPr/>
            <p:nvPr/>
          </p:nvSpPr>
          <p:spPr>
            <a:xfrm>
              <a:off x="6236480" y="2997567"/>
              <a:ext cx="2738349" cy="641047"/>
            </a:xfrm>
            <a:prstGeom prst="ellipse">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9" name="Gerade Verbindung 16">
              <a:extLst>
                <a:ext uri="{FF2B5EF4-FFF2-40B4-BE49-F238E27FC236}">
                  <a16:creationId xmlns:a16="http://schemas.microsoft.com/office/drawing/2014/main" id="{4F48593A-AC6C-4174-9FEC-A0CEBA90D9DA}"/>
                </a:ext>
              </a:extLst>
            </p:cNvPr>
            <p:cNvCxnSpPr/>
            <p:nvPr/>
          </p:nvCxnSpPr>
          <p:spPr>
            <a:xfrm>
              <a:off x="6739991" y="1994562"/>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Gerade Verbindung 19">
              <a:extLst>
                <a:ext uri="{FF2B5EF4-FFF2-40B4-BE49-F238E27FC236}">
                  <a16:creationId xmlns:a16="http://schemas.microsoft.com/office/drawing/2014/main" id="{B8A589AB-ABAB-4387-9B80-935D0FFFF619}"/>
                </a:ext>
              </a:extLst>
            </p:cNvPr>
            <p:cNvCxnSpPr/>
            <p:nvPr/>
          </p:nvCxnSpPr>
          <p:spPr>
            <a:xfrm>
              <a:off x="6526631" y="1997621"/>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Gerade Verbindung 20">
              <a:extLst>
                <a:ext uri="{FF2B5EF4-FFF2-40B4-BE49-F238E27FC236}">
                  <a16:creationId xmlns:a16="http://schemas.microsoft.com/office/drawing/2014/main" id="{5D8C12EF-2175-4181-AE41-D5FF46169B14}"/>
                </a:ext>
              </a:extLst>
            </p:cNvPr>
            <p:cNvCxnSpPr/>
            <p:nvPr/>
          </p:nvCxnSpPr>
          <p:spPr>
            <a:xfrm>
              <a:off x="6944906" y="1993474"/>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Gerade Verbindung 21">
              <a:extLst>
                <a:ext uri="{FF2B5EF4-FFF2-40B4-BE49-F238E27FC236}">
                  <a16:creationId xmlns:a16="http://schemas.microsoft.com/office/drawing/2014/main" id="{C49C1FCE-DFFA-4778-BEC6-0985B4DF0200}"/>
                </a:ext>
              </a:extLst>
            </p:cNvPr>
            <p:cNvCxnSpPr/>
            <p:nvPr/>
          </p:nvCxnSpPr>
          <p:spPr>
            <a:xfrm>
              <a:off x="7139001" y="1998690"/>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Gerade Verbindung 22">
              <a:extLst>
                <a:ext uri="{FF2B5EF4-FFF2-40B4-BE49-F238E27FC236}">
                  <a16:creationId xmlns:a16="http://schemas.microsoft.com/office/drawing/2014/main" id="{452267E0-9BE3-45E8-869C-45B3C08C60C0}"/>
                </a:ext>
              </a:extLst>
            </p:cNvPr>
            <p:cNvCxnSpPr/>
            <p:nvPr/>
          </p:nvCxnSpPr>
          <p:spPr>
            <a:xfrm>
              <a:off x="7344050" y="1994562"/>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Gerade Verbindung 23">
              <a:extLst>
                <a:ext uri="{FF2B5EF4-FFF2-40B4-BE49-F238E27FC236}">
                  <a16:creationId xmlns:a16="http://schemas.microsoft.com/office/drawing/2014/main" id="{2DBC7C4A-D543-4845-9E25-F54987212D54}"/>
                </a:ext>
              </a:extLst>
            </p:cNvPr>
            <p:cNvCxnSpPr/>
            <p:nvPr/>
          </p:nvCxnSpPr>
          <p:spPr>
            <a:xfrm>
              <a:off x="7532471" y="1994562"/>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Gerade Verbindung 24">
              <a:extLst>
                <a:ext uri="{FF2B5EF4-FFF2-40B4-BE49-F238E27FC236}">
                  <a16:creationId xmlns:a16="http://schemas.microsoft.com/office/drawing/2014/main" id="{0E718F42-B826-4AC1-8F39-0845ACC9424C}"/>
                </a:ext>
              </a:extLst>
            </p:cNvPr>
            <p:cNvCxnSpPr/>
            <p:nvPr/>
          </p:nvCxnSpPr>
          <p:spPr>
            <a:xfrm>
              <a:off x="7737518" y="1993474"/>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6" name="Gerade Verbindung 25">
              <a:extLst>
                <a:ext uri="{FF2B5EF4-FFF2-40B4-BE49-F238E27FC236}">
                  <a16:creationId xmlns:a16="http://schemas.microsoft.com/office/drawing/2014/main" id="{F4E79B31-B74A-4F1A-B550-1328F585A07E}"/>
                </a:ext>
              </a:extLst>
            </p:cNvPr>
            <p:cNvCxnSpPr/>
            <p:nvPr/>
          </p:nvCxnSpPr>
          <p:spPr>
            <a:xfrm>
              <a:off x="7948107" y="2000104"/>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7" name="Gerade Verbindung 26">
              <a:extLst>
                <a:ext uri="{FF2B5EF4-FFF2-40B4-BE49-F238E27FC236}">
                  <a16:creationId xmlns:a16="http://schemas.microsoft.com/office/drawing/2014/main" id="{BD3673D5-33D7-4483-887A-F708BC263911}"/>
                </a:ext>
              </a:extLst>
            </p:cNvPr>
            <p:cNvCxnSpPr/>
            <p:nvPr/>
          </p:nvCxnSpPr>
          <p:spPr>
            <a:xfrm>
              <a:off x="8114362" y="2000104"/>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Gerade Verbindung 27">
              <a:extLst>
                <a:ext uri="{FF2B5EF4-FFF2-40B4-BE49-F238E27FC236}">
                  <a16:creationId xmlns:a16="http://schemas.microsoft.com/office/drawing/2014/main" id="{5EAE6D6D-F8D6-42C5-AB01-CDE03BD8764B}"/>
                </a:ext>
              </a:extLst>
            </p:cNvPr>
            <p:cNvCxnSpPr/>
            <p:nvPr/>
          </p:nvCxnSpPr>
          <p:spPr>
            <a:xfrm>
              <a:off x="8286158" y="1993148"/>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Gerade Verbindung 28">
              <a:extLst>
                <a:ext uri="{FF2B5EF4-FFF2-40B4-BE49-F238E27FC236}">
                  <a16:creationId xmlns:a16="http://schemas.microsoft.com/office/drawing/2014/main" id="{20A1B280-53D6-4D2D-A29E-26CA0FC2CB7C}"/>
                </a:ext>
              </a:extLst>
            </p:cNvPr>
            <p:cNvCxnSpPr/>
            <p:nvPr/>
          </p:nvCxnSpPr>
          <p:spPr>
            <a:xfrm>
              <a:off x="8461476" y="2000104"/>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Gerade Verbindung 29">
              <a:extLst>
                <a:ext uri="{FF2B5EF4-FFF2-40B4-BE49-F238E27FC236}">
                  <a16:creationId xmlns:a16="http://schemas.microsoft.com/office/drawing/2014/main" id="{0D2FC4DC-2124-4412-B92C-3119C16B25DC}"/>
                </a:ext>
              </a:extLst>
            </p:cNvPr>
            <p:cNvCxnSpPr/>
            <p:nvPr/>
          </p:nvCxnSpPr>
          <p:spPr>
            <a:xfrm>
              <a:off x="8663002" y="1998690"/>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Gerade Verbindung 30">
              <a:extLst>
                <a:ext uri="{FF2B5EF4-FFF2-40B4-BE49-F238E27FC236}">
                  <a16:creationId xmlns:a16="http://schemas.microsoft.com/office/drawing/2014/main" id="{887923A2-6AB0-4874-950D-EFF8F38EAA20}"/>
                </a:ext>
              </a:extLst>
            </p:cNvPr>
            <p:cNvCxnSpPr/>
            <p:nvPr/>
          </p:nvCxnSpPr>
          <p:spPr>
            <a:xfrm>
              <a:off x="6521252" y="2788763"/>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Gerade Verbindung 31">
              <a:extLst>
                <a:ext uri="{FF2B5EF4-FFF2-40B4-BE49-F238E27FC236}">
                  <a16:creationId xmlns:a16="http://schemas.microsoft.com/office/drawing/2014/main" id="{B5E450E3-5583-4D55-BEC6-217E8A4FB661}"/>
                </a:ext>
              </a:extLst>
            </p:cNvPr>
            <p:cNvCxnSpPr/>
            <p:nvPr/>
          </p:nvCxnSpPr>
          <p:spPr>
            <a:xfrm>
              <a:off x="6532010" y="3529485"/>
              <a:ext cx="5379" cy="54008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Gerade Verbindung 32">
              <a:extLst>
                <a:ext uri="{FF2B5EF4-FFF2-40B4-BE49-F238E27FC236}">
                  <a16:creationId xmlns:a16="http://schemas.microsoft.com/office/drawing/2014/main" id="{6212069A-789E-4D95-9C2D-0D0B37C2C73A}"/>
                </a:ext>
              </a:extLst>
            </p:cNvPr>
            <p:cNvCxnSpPr/>
            <p:nvPr/>
          </p:nvCxnSpPr>
          <p:spPr>
            <a:xfrm>
              <a:off x="8669439" y="2778004"/>
              <a:ext cx="5379" cy="5605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Gerade Verbindung 33">
              <a:extLst>
                <a:ext uri="{FF2B5EF4-FFF2-40B4-BE49-F238E27FC236}">
                  <a16:creationId xmlns:a16="http://schemas.microsoft.com/office/drawing/2014/main" id="{6521E5C4-6C1B-41B2-91A4-374A96788B90}"/>
                </a:ext>
              </a:extLst>
            </p:cNvPr>
            <p:cNvCxnSpPr/>
            <p:nvPr/>
          </p:nvCxnSpPr>
          <p:spPr>
            <a:xfrm>
              <a:off x="8466855" y="2844376"/>
              <a:ext cx="5379" cy="48447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Gerade Verbindung 37">
              <a:extLst>
                <a:ext uri="{FF2B5EF4-FFF2-40B4-BE49-F238E27FC236}">
                  <a16:creationId xmlns:a16="http://schemas.microsoft.com/office/drawing/2014/main" id="{25FED8BF-C4C9-4245-8FBF-398EAC6AD8F2}"/>
                </a:ext>
              </a:extLst>
            </p:cNvPr>
            <p:cNvCxnSpPr/>
            <p:nvPr/>
          </p:nvCxnSpPr>
          <p:spPr>
            <a:xfrm>
              <a:off x="6955664" y="2873298"/>
              <a:ext cx="0" cy="4555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Gerade Verbindung 39">
              <a:extLst>
                <a:ext uri="{FF2B5EF4-FFF2-40B4-BE49-F238E27FC236}">
                  <a16:creationId xmlns:a16="http://schemas.microsoft.com/office/drawing/2014/main" id="{3794A013-4E4E-44D0-8A82-B90D5F68D316}"/>
                </a:ext>
              </a:extLst>
            </p:cNvPr>
            <p:cNvCxnSpPr/>
            <p:nvPr/>
          </p:nvCxnSpPr>
          <p:spPr>
            <a:xfrm>
              <a:off x="7349429" y="2904564"/>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Gerade Verbindung 44">
              <a:extLst>
                <a:ext uri="{FF2B5EF4-FFF2-40B4-BE49-F238E27FC236}">
                  <a16:creationId xmlns:a16="http://schemas.microsoft.com/office/drawing/2014/main" id="{F5638E3F-FB4E-4201-90BB-7FADA03DBE7F}"/>
                </a:ext>
              </a:extLst>
            </p:cNvPr>
            <p:cNvCxnSpPr/>
            <p:nvPr/>
          </p:nvCxnSpPr>
          <p:spPr>
            <a:xfrm>
              <a:off x="8296916" y="2873298"/>
              <a:ext cx="0" cy="4555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Gerade Verbindung 63">
              <a:extLst>
                <a:ext uri="{FF2B5EF4-FFF2-40B4-BE49-F238E27FC236}">
                  <a16:creationId xmlns:a16="http://schemas.microsoft.com/office/drawing/2014/main" id="{AFDE913C-A07A-4DDB-B209-B2545A46B2EE}"/>
                </a:ext>
              </a:extLst>
            </p:cNvPr>
            <p:cNvCxnSpPr/>
            <p:nvPr/>
          </p:nvCxnSpPr>
          <p:spPr>
            <a:xfrm>
              <a:off x="7537850" y="2904564"/>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Gerade Verbindung 64">
              <a:extLst>
                <a:ext uri="{FF2B5EF4-FFF2-40B4-BE49-F238E27FC236}">
                  <a16:creationId xmlns:a16="http://schemas.microsoft.com/office/drawing/2014/main" id="{ECEC4222-4A60-44C5-BD01-AC8E6C39A2A6}"/>
                </a:ext>
              </a:extLst>
            </p:cNvPr>
            <p:cNvCxnSpPr/>
            <p:nvPr/>
          </p:nvCxnSpPr>
          <p:spPr>
            <a:xfrm>
              <a:off x="7747389" y="2901792"/>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Gerade Verbindung 65">
              <a:extLst>
                <a:ext uri="{FF2B5EF4-FFF2-40B4-BE49-F238E27FC236}">
                  <a16:creationId xmlns:a16="http://schemas.microsoft.com/office/drawing/2014/main" id="{2DBEE025-E81C-4D38-8ACA-5B920ED9A1A9}"/>
                </a:ext>
              </a:extLst>
            </p:cNvPr>
            <p:cNvCxnSpPr/>
            <p:nvPr/>
          </p:nvCxnSpPr>
          <p:spPr>
            <a:xfrm>
              <a:off x="7958372" y="2894900"/>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Gerade Verbindung 66">
              <a:extLst>
                <a:ext uri="{FF2B5EF4-FFF2-40B4-BE49-F238E27FC236}">
                  <a16:creationId xmlns:a16="http://schemas.microsoft.com/office/drawing/2014/main" id="{3B3BC54A-B861-4E14-B40E-FF2E211745B9}"/>
                </a:ext>
              </a:extLst>
            </p:cNvPr>
            <p:cNvCxnSpPr/>
            <p:nvPr/>
          </p:nvCxnSpPr>
          <p:spPr>
            <a:xfrm>
              <a:off x="8122430" y="2887466"/>
              <a:ext cx="2690" cy="4436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2" name="Multiplizieren 69">
              <a:extLst>
                <a:ext uri="{FF2B5EF4-FFF2-40B4-BE49-F238E27FC236}">
                  <a16:creationId xmlns:a16="http://schemas.microsoft.com/office/drawing/2014/main" id="{9AC28A4B-E83A-4B20-BAFC-29E99F2A8CAB}"/>
                </a:ext>
              </a:extLst>
            </p:cNvPr>
            <p:cNvSpPr/>
            <p:nvPr/>
          </p:nvSpPr>
          <p:spPr>
            <a:xfrm>
              <a:off x="6605845" y="2584040"/>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73" name="Multiplizieren 70">
              <a:extLst>
                <a:ext uri="{FF2B5EF4-FFF2-40B4-BE49-F238E27FC236}">
                  <a16:creationId xmlns:a16="http://schemas.microsoft.com/office/drawing/2014/main" id="{519E8618-3282-4520-8527-367FAEF84A60}"/>
                </a:ext>
              </a:extLst>
            </p:cNvPr>
            <p:cNvSpPr/>
            <p:nvPr/>
          </p:nvSpPr>
          <p:spPr>
            <a:xfrm>
              <a:off x="6811154" y="3370367"/>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Multiplizieren 71">
              <a:extLst>
                <a:ext uri="{FF2B5EF4-FFF2-40B4-BE49-F238E27FC236}">
                  <a16:creationId xmlns:a16="http://schemas.microsoft.com/office/drawing/2014/main" id="{9B8D8F8F-A2A2-4C3D-9BD0-ED0E6CC58DD4}"/>
                </a:ext>
              </a:extLst>
            </p:cNvPr>
            <p:cNvSpPr/>
            <p:nvPr/>
          </p:nvSpPr>
          <p:spPr>
            <a:xfrm>
              <a:off x="8152406" y="3370367"/>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75" name="Multiplizieren 72">
              <a:extLst>
                <a:ext uri="{FF2B5EF4-FFF2-40B4-BE49-F238E27FC236}">
                  <a16:creationId xmlns:a16="http://schemas.microsoft.com/office/drawing/2014/main" id="{E412C65A-BC43-4DC0-8AB4-7755EDA2C5F7}"/>
                </a:ext>
              </a:extLst>
            </p:cNvPr>
            <p:cNvSpPr/>
            <p:nvPr/>
          </p:nvSpPr>
          <p:spPr>
            <a:xfrm>
              <a:off x="8527618" y="3370367"/>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6" name="Gerade Verbindung 73">
              <a:extLst>
                <a:ext uri="{FF2B5EF4-FFF2-40B4-BE49-F238E27FC236}">
                  <a16:creationId xmlns:a16="http://schemas.microsoft.com/office/drawing/2014/main" id="{33E25E8E-1468-4878-8632-41BF9B6E19F9}"/>
                </a:ext>
              </a:extLst>
            </p:cNvPr>
            <p:cNvCxnSpPr/>
            <p:nvPr/>
          </p:nvCxnSpPr>
          <p:spPr>
            <a:xfrm>
              <a:off x="7178688" y="3618220"/>
              <a:ext cx="0" cy="4555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Gerade Verbindung 74">
              <a:extLst>
                <a:ext uri="{FF2B5EF4-FFF2-40B4-BE49-F238E27FC236}">
                  <a16:creationId xmlns:a16="http://schemas.microsoft.com/office/drawing/2014/main" id="{0512B5BE-C389-423A-A7AC-9D212ECB8172}"/>
                </a:ext>
              </a:extLst>
            </p:cNvPr>
            <p:cNvCxnSpPr/>
            <p:nvPr/>
          </p:nvCxnSpPr>
          <p:spPr>
            <a:xfrm>
              <a:off x="7367372" y="3638614"/>
              <a:ext cx="0" cy="43515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Gerade Verbindung 75">
              <a:extLst>
                <a:ext uri="{FF2B5EF4-FFF2-40B4-BE49-F238E27FC236}">
                  <a16:creationId xmlns:a16="http://schemas.microsoft.com/office/drawing/2014/main" id="{DA6D46A0-4F6D-4A92-A709-CC0426EB76BB}"/>
                </a:ext>
              </a:extLst>
            </p:cNvPr>
            <p:cNvCxnSpPr/>
            <p:nvPr/>
          </p:nvCxnSpPr>
          <p:spPr>
            <a:xfrm>
              <a:off x="7145155" y="2892297"/>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Gerade Verbindung 76">
              <a:extLst>
                <a:ext uri="{FF2B5EF4-FFF2-40B4-BE49-F238E27FC236}">
                  <a16:creationId xmlns:a16="http://schemas.microsoft.com/office/drawing/2014/main" id="{7C45604A-39DA-4AEA-8D48-97037EBDC93F}"/>
                </a:ext>
              </a:extLst>
            </p:cNvPr>
            <p:cNvCxnSpPr/>
            <p:nvPr/>
          </p:nvCxnSpPr>
          <p:spPr>
            <a:xfrm>
              <a:off x="7560658" y="3640403"/>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Gerade Verbindung 77">
              <a:extLst>
                <a:ext uri="{FF2B5EF4-FFF2-40B4-BE49-F238E27FC236}">
                  <a16:creationId xmlns:a16="http://schemas.microsoft.com/office/drawing/2014/main" id="{765D818A-EDA6-413F-8336-79A330135C3A}"/>
                </a:ext>
              </a:extLst>
            </p:cNvPr>
            <p:cNvCxnSpPr/>
            <p:nvPr/>
          </p:nvCxnSpPr>
          <p:spPr>
            <a:xfrm>
              <a:off x="7752768" y="3635622"/>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Gerade Verbindung 78">
              <a:extLst>
                <a:ext uri="{FF2B5EF4-FFF2-40B4-BE49-F238E27FC236}">
                  <a16:creationId xmlns:a16="http://schemas.microsoft.com/office/drawing/2014/main" id="{B8A2C67A-7CA4-49CF-AFEF-D953BAFE86ED}"/>
                </a:ext>
              </a:extLst>
            </p:cNvPr>
            <p:cNvCxnSpPr/>
            <p:nvPr/>
          </p:nvCxnSpPr>
          <p:spPr>
            <a:xfrm>
              <a:off x="7963751" y="3632969"/>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Gerade Verbindung 79">
              <a:extLst>
                <a:ext uri="{FF2B5EF4-FFF2-40B4-BE49-F238E27FC236}">
                  <a16:creationId xmlns:a16="http://schemas.microsoft.com/office/drawing/2014/main" id="{A0F35B04-CE82-4615-800A-038F02A9D8DB}"/>
                </a:ext>
              </a:extLst>
            </p:cNvPr>
            <p:cNvCxnSpPr/>
            <p:nvPr/>
          </p:nvCxnSpPr>
          <p:spPr>
            <a:xfrm>
              <a:off x="8472234" y="3564331"/>
              <a:ext cx="5379" cy="5052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3" name="Multiplizieren 82">
              <a:extLst>
                <a:ext uri="{FF2B5EF4-FFF2-40B4-BE49-F238E27FC236}">
                  <a16:creationId xmlns:a16="http://schemas.microsoft.com/office/drawing/2014/main" id="{E5F45D31-AD47-443B-B7E5-E4ACE13C14F9}"/>
                </a:ext>
              </a:extLst>
            </p:cNvPr>
            <p:cNvSpPr/>
            <p:nvPr/>
          </p:nvSpPr>
          <p:spPr>
            <a:xfrm>
              <a:off x="6390189" y="4125603"/>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Multiplizieren 83">
              <a:extLst>
                <a:ext uri="{FF2B5EF4-FFF2-40B4-BE49-F238E27FC236}">
                  <a16:creationId xmlns:a16="http://schemas.microsoft.com/office/drawing/2014/main" id="{E113C5D2-C67D-4D68-9194-6DDCA50D369A}"/>
                </a:ext>
              </a:extLst>
            </p:cNvPr>
            <p:cNvSpPr/>
            <p:nvPr/>
          </p:nvSpPr>
          <p:spPr>
            <a:xfrm>
              <a:off x="7222862" y="4125603"/>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5" name="Multiplizieren 84">
              <a:extLst>
                <a:ext uri="{FF2B5EF4-FFF2-40B4-BE49-F238E27FC236}">
                  <a16:creationId xmlns:a16="http://schemas.microsoft.com/office/drawing/2014/main" id="{67BE7C64-C9B5-44F4-AE55-708A57436E99}"/>
                </a:ext>
              </a:extLst>
            </p:cNvPr>
            <p:cNvSpPr/>
            <p:nvPr/>
          </p:nvSpPr>
          <p:spPr>
            <a:xfrm>
              <a:off x="7617827" y="4125603"/>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sp>
          <p:nvSpPr>
            <p:cNvPr id="86" name="Multiplizieren 85">
              <a:extLst>
                <a:ext uri="{FF2B5EF4-FFF2-40B4-BE49-F238E27FC236}">
                  <a16:creationId xmlns:a16="http://schemas.microsoft.com/office/drawing/2014/main" id="{723CCABD-03AE-4E56-A6E3-ED2A656A1C17}"/>
                </a:ext>
              </a:extLst>
            </p:cNvPr>
            <p:cNvSpPr/>
            <p:nvPr/>
          </p:nvSpPr>
          <p:spPr>
            <a:xfrm>
              <a:off x="7979975" y="4126273"/>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7" name="Gerade Verbindung 86">
              <a:extLst>
                <a:ext uri="{FF2B5EF4-FFF2-40B4-BE49-F238E27FC236}">
                  <a16:creationId xmlns:a16="http://schemas.microsoft.com/office/drawing/2014/main" id="{A9030417-378F-4F02-8B20-43A9035C1A31}"/>
                </a:ext>
              </a:extLst>
            </p:cNvPr>
            <p:cNvCxnSpPr/>
            <p:nvPr/>
          </p:nvCxnSpPr>
          <p:spPr>
            <a:xfrm>
              <a:off x="8119741" y="3618220"/>
              <a:ext cx="5379" cy="433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8" name="Gerade Verbindung 87">
              <a:extLst>
                <a:ext uri="{FF2B5EF4-FFF2-40B4-BE49-F238E27FC236}">
                  <a16:creationId xmlns:a16="http://schemas.microsoft.com/office/drawing/2014/main" id="{0F80088B-52D8-4B6E-A8FD-4764EDC01C03}"/>
                </a:ext>
              </a:extLst>
            </p:cNvPr>
            <p:cNvCxnSpPr/>
            <p:nvPr/>
          </p:nvCxnSpPr>
          <p:spPr>
            <a:xfrm>
              <a:off x="8477613" y="4311188"/>
              <a:ext cx="5379" cy="5052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9" name="Multiplizieren 88">
              <a:extLst>
                <a:ext uri="{FF2B5EF4-FFF2-40B4-BE49-F238E27FC236}">
                  <a16:creationId xmlns:a16="http://schemas.microsoft.com/office/drawing/2014/main" id="{B9E16933-16CA-410C-B86C-3C1102748844}"/>
                </a:ext>
              </a:extLst>
            </p:cNvPr>
            <p:cNvSpPr/>
            <p:nvPr/>
          </p:nvSpPr>
          <p:spPr>
            <a:xfrm>
              <a:off x="8335792" y="4826000"/>
              <a:ext cx="289020" cy="193964"/>
            </a:xfrm>
            <a:prstGeom prst="mathMultiply">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0" name="Gerade Verbindung 89">
              <a:extLst>
                <a:ext uri="{FF2B5EF4-FFF2-40B4-BE49-F238E27FC236}">
                  <a16:creationId xmlns:a16="http://schemas.microsoft.com/office/drawing/2014/main" id="{AF12F303-B053-461C-9D7F-E8B31B8CB311}"/>
                </a:ext>
              </a:extLst>
            </p:cNvPr>
            <p:cNvCxnSpPr/>
            <p:nvPr/>
          </p:nvCxnSpPr>
          <p:spPr>
            <a:xfrm>
              <a:off x="7178688" y="4370449"/>
              <a:ext cx="0" cy="4555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Gerade Verbindung 90">
              <a:extLst>
                <a:ext uri="{FF2B5EF4-FFF2-40B4-BE49-F238E27FC236}">
                  <a16:creationId xmlns:a16="http://schemas.microsoft.com/office/drawing/2014/main" id="{F225697A-570D-4841-A6AD-F33BA141FE8D}"/>
                </a:ext>
              </a:extLst>
            </p:cNvPr>
            <p:cNvCxnSpPr/>
            <p:nvPr/>
          </p:nvCxnSpPr>
          <p:spPr>
            <a:xfrm>
              <a:off x="7570430" y="4390095"/>
              <a:ext cx="0" cy="42633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Gerade Verbindung 91">
              <a:extLst>
                <a:ext uri="{FF2B5EF4-FFF2-40B4-BE49-F238E27FC236}">
                  <a16:creationId xmlns:a16="http://schemas.microsoft.com/office/drawing/2014/main" id="{266ADAE6-C93B-48E0-9A44-33588C254338}"/>
                </a:ext>
              </a:extLst>
            </p:cNvPr>
            <p:cNvCxnSpPr/>
            <p:nvPr/>
          </p:nvCxnSpPr>
          <p:spPr>
            <a:xfrm>
              <a:off x="7980995" y="4370449"/>
              <a:ext cx="0" cy="45555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3" name="Gerade Verbindung mit Pfeil 97">
              <a:extLst>
                <a:ext uri="{FF2B5EF4-FFF2-40B4-BE49-F238E27FC236}">
                  <a16:creationId xmlns:a16="http://schemas.microsoft.com/office/drawing/2014/main" id="{E70F34BB-4DAF-466A-8DDF-C19F01D4F9D3}"/>
                </a:ext>
              </a:extLst>
            </p:cNvPr>
            <p:cNvCxnSpPr/>
            <p:nvPr/>
          </p:nvCxnSpPr>
          <p:spPr>
            <a:xfrm>
              <a:off x="7178688" y="5121396"/>
              <a:ext cx="0" cy="32411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4" name="Gerade Verbindung mit Pfeil 99">
              <a:extLst>
                <a:ext uri="{FF2B5EF4-FFF2-40B4-BE49-F238E27FC236}">
                  <a16:creationId xmlns:a16="http://schemas.microsoft.com/office/drawing/2014/main" id="{B68E03E3-D35D-42E1-9BC9-68CD3EE62D2A}"/>
                </a:ext>
              </a:extLst>
            </p:cNvPr>
            <p:cNvCxnSpPr/>
            <p:nvPr/>
          </p:nvCxnSpPr>
          <p:spPr>
            <a:xfrm>
              <a:off x="7571450" y="5121396"/>
              <a:ext cx="0" cy="336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5" name="Gerade Verbindung mit Pfeil 100">
              <a:extLst>
                <a:ext uri="{FF2B5EF4-FFF2-40B4-BE49-F238E27FC236}">
                  <a16:creationId xmlns:a16="http://schemas.microsoft.com/office/drawing/2014/main" id="{5248DC65-F518-4302-B813-857512A847AE}"/>
                </a:ext>
              </a:extLst>
            </p:cNvPr>
            <p:cNvCxnSpPr/>
            <p:nvPr/>
          </p:nvCxnSpPr>
          <p:spPr>
            <a:xfrm>
              <a:off x="7980995" y="5104574"/>
              <a:ext cx="0" cy="3532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6" name="Textfeld 11">
              <a:extLst>
                <a:ext uri="{FF2B5EF4-FFF2-40B4-BE49-F238E27FC236}">
                  <a16:creationId xmlns:a16="http://schemas.microsoft.com/office/drawing/2014/main" id="{F621C671-8153-4FF1-ABC2-029CDDF16334}"/>
                </a:ext>
              </a:extLst>
            </p:cNvPr>
            <p:cNvSpPr txBox="1"/>
            <p:nvPr/>
          </p:nvSpPr>
          <p:spPr>
            <a:xfrm>
              <a:off x="6336508" y="5484780"/>
              <a:ext cx="235352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Lerner , die zu richtigen Lösungen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gelangten</a:t>
              </a:r>
            </a:p>
          </p:txBody>
        </p:sp>
        <p:sp>
          <p:nvSpPr>
            <p:cNvPr id="97" name="Textfeld 10">
              <a:extLst>
                <a:ext uri="{FF2B5EF4-FFF2-40B4-BE49-F238E27FC236}">
                  <a16:creationId xmlns:a16="http://schemas.microsoft.com/office/drawing/2014/main" id="{645F5E98-B6F8-41CF-AFF6-6E97B25E37CB}"/>
                </a:ext>
              </a:extLst>
            </p:cNvPr>
            <p:cNvSpPr txBox="1"/>
            <p:nvPr/>
          </p:nvSpPr>
          <p:spPr>
            <a:xfrm>
              <a:off x="6316083" y="1416487"/>
              <a:ext cx="257914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Lerner, die anfingen, die Aufgabe zu lösen</a:t>
              </a:r>
            </a:p>
          </p:txBody>
        </p:sp>
      </p:grpSp>
      <p:sp>
        <p:nvSpPr>
          <p:cNvPr id="98" name="Textfeld 6">
            <a:extLst>
              <a:ext uri="{FF2B5EF4-FFF2-40B4-BE49-F238E27FC236}">
                <a16:creationId xmlns:a16="http://schemas.microsoft.com/office/drawing/2014/main" id="{4FF26043-DBD6-42E3-8DDD-CC992F7115A0}"/>
              </a:ext>
            </a:extLst>
          </p:cNvPr>
          <p:cNvSpPr txBox="1"/>
          <p:nvPr/>
        </p:nvSpPr>
        <p:spPr>
          <a:xfrm>
            <a:off x="2438476" y="2491174"/>
            <a:ext cx="142539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WÖRTER LESEN</a:t>
            </a:r>
          </a:p>
        </p:txBody>
      </p:sp>
      <p:sp>
        <p:nvSpPr>
          <p:cNvPr id="99" name="Textfeld 7">
            <a:extLst>
              <a:ext uri="{FF2B5EF4-FFF2-40B4-BE49-F238E27FC236}">
                <a16:creationId xmlns:a16="http://schemas.microsoft.com/office/drawing/2014/main" id="{AC7B067F-B6CF-4B7D-A29F-EBA6AD848BE1}"/>
              </a:ext>
            </a:extLst>
          </p:cNvPr>
          <p:cNvSpPr txBox="1"/>
          <p:nvPr/>
        </p:nvSpPr>
        <p:spPr>
          <a:xfrm>
            <a:off x="1880658" y="3224583"/>
            <a:ext cx="168026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TEXTVERSTÄNDNIS</a:t>
            </a:r>
          </a:p>
        </p:txBody>
      </p:sp>
      <p:sp>
        <p:nvSpPr>
          <p:cNvPr id="100" name="Textfeld 8">
            <a:extLst>
              <a:ext uri="{FF2B5EF4-FFF2-40B4-BE49-F238E27FC236}">
                <a16:creationId xmlns:a16="http://schemas.microsoft.com/office/drawing/2014/main" id="{FC98803B-EDA8-4A98-B8A4-E2FF64102398}"/>
              </a:ext>
            </a:extLst>
          </p:cNvPr>
          <p:cNvSpPr txBox="1"/>
          <p:nvPr/>
        </p:nvSpPr>
        <p:spPr>
          <a:xfrm>
            <a:off x="1482209" y="3953389"/>
            <a:ext cx="230896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TRANSFORMATION 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MATHEMATISCHE AUFGABE</a:t>
            </a:r>
          </a:p>
        </p:txBody>
      </p:sp>
      <p:sp>
        <p:nvSpPr>
          <p:cNvPr id="101" name="Textfeld 9">
            <a:extLst>
              <a:ext uri="{FF2B5EF4-FFF2-40B4-BE49-F238E27FC236}">
                <a16:creationId xmlns:a16="http://schemas.microsoft.com/office/drawing/2014/main" id="{CEC4CE0A-8C54-4D2E-93CF-1FA8B4492B83}"/>
              </a:ext>
            </a:extLst>
          </p:cNvPr>
          <p:cNvSpPr txBox="1"/>
          <p:nvPr/>
        </p:nvSpPr>
        <p:spPr>
          <a:xfrm>
            <a:off x="2870159" y="4683129"/>
            <a:ext cx="9428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RECHNEN</a:t>
            </a:r>
          </a:p>
        </p:txBody>
      </p:sp>
    </p:spTree>
    <p:extLst>
      <p:ext uri="{BB962C8B-B14F-4D97-AF65-F5344CB8AC3E}">
        <p14:creationId xmlns:p14="http://schemas.microsoft.com/office/powerpoint/2010/main" val="60906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C003E39C-CEAA-C629-3922-9AB7DDA1B752}"/>
              </a:ext>
            </a:extLst>
          </p:cNvPr>
          <p:cNvSpPr>
            <a:spLocks noGrp="1"/>
          </p:cNvSpPr>
          <p:nvPr>
            <p:ph type="body" sz="quarter" idx="13"/>
          </p:nvPr>
        </p:nvSpPr>
        <p:spPr/>
        <p:txBody>
          <a:bodyPr>
            <a:normAutofit fontScale="55000" lnSpcReduction="20000"/>
          </a:bodyPr>
          <a:lstStyle/>
          <a:p>
            <a:pPr marL="0" marR="0" lvl="0" indent="0" algn="l" defTabSz="914400" rtl="0" eaLnBrk="1" fontAlgn="auto" latinLnBrk="0" hangingPunct="1">
              <a:lnSpc>
                <a:spcPct val="110000"/>
              </a:lnSpc>
              <a:spcBef>
                <a:spcPct val="20000"/>
              </a:spcBef>
              <a:spcAft>
                <a:spcPts val="600"/>
              </a:spcAft>
              <a:buClrTx/>
              <a:buSzTx/>
              <a:buFont typeface="Arial" panose="020B0604020202020204" pitchFamily="34" charset="0"/>
              <a:buNone/>
              <a:tabLst/>
              <a:defRPr/>
            </a:pPr>
            <a:endParaRPr kumimoji="0" lang="de-DE"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0000"/>
              </a:lnSpc>
              <a:spcBef>
                <a:spcPct val="20000"/>
              </a:spcBef>
              <a:spcAft>
                <a:spcPts val="600"/>
              </a:spcAft>
              <a:buClrTx/>
              <a:buSzTx/>
              <a:buFont typeface="Arial" panose="020B0604020202020204" pitchFamily="34" charset="0"/>
              <a:buNone/>
              <a:tabLst/>
              <a:defRPr/>
            </a:pPr>
            <a:r>
              <a:rPr kumimoji="0" lang="de-DE" sz="3200" b="1" i="0" u="none" strike="noStrike" kern="1200" cap="none" spc="0" normalizeH="0" baseline="0" noProof="0" dirty="0">
                <a:ln>
                  <a:noFill/>
                </a:ln>
                <a:solidFill>
                  <a:srgbClr val="002060"/>
                </a:solidFill>
                <a:effectLst/>
                <a:uLnTx/>
                <a:uFillTx/>
                <a:latin typeface="Calibri"/>
                <a:ea typeface="+mn-ea"/>
                <a:cs typeface="+mn-cs"/>
              </a:rPr>
              <a:t>Aufgabe: </a:t>
            </a:r>
            <a:r>
              <a:rPr kumimoji="0" lang="de-DE" sz="3200" b="1" i="0" u="none" strike="noStrike" kern="1200" cap="none" spc="0" normalizeH="0" baseline="0" noProof="0" dirty="0">
                <a:ln>
                  <a:noFill/>
                </a:ln>
                <a:effectLst/>
                <a:uLnTx/>
                <a:uFillTx/>
                <a:latin typeface="Calibri"/>
                <a:ea typeface="+mn-ea"/>
                <a:cs typeface="+mn-cs"/>
              </a:rPr>
              <a:t>Sprechen Sie mit </a:t>
            </a:r>
            <a:r>
              <a:rPr lang="de-DE" sz="3200" b="1" dirty="0">
                <a:latin typeface="Calibri"/>
              </a:rPr>
              <a:t>Ihr</a:t>
            </a:r>
            <a:r>
              <a:rPr kumimoji="0" lang="de-DE" sz="3200" b="1" i="0" u="none" strike="noStrike" kern="1200" cap="none" spc="0" normalizeH="0" baseline="0" noProof="0" dirty="0" err="1">
                <a:ln>
                  <a:noFill/>
                </a:ln>
                <a:effectLst/>
                <a:uLnTx/>
                <a:uFillTx/>
                <a:latin typeface="Calibri"/>
                <a:ea typeface="+mn-ea"/>
                <a:cs typeface="+mn-cs"/>
              </a:rPr>
              <a:t>em</a:t>
            </a:r>
            <a:r>
              <a:rPr kumimoji="0" lang="de-DE" sz="3200" b="1" i="0" u="none" strike="noStrike" kern="1200" cap="none" spc="0" normalizeH="0" baseline="0" noProof="0" dirty="0">
                <a:ln>
                  <a:noFill/>
                </a:ln>
                <a:effectLst/>
                <a:uLnTx/>
                <a:uFillTx/>
                <a:latin typeface="Calibri"/>
                <a:ea typeface="+mn-ea"/>
                <a:cs typeface="+mn-cs"/>
              </a:rPr>
              <a:t> Nachbarn / Ihrer Nachbarin</a:t>
            </a:r>
            <a:r>
              <a:rPr kumimoji="0" lang="de-DE" sz="3200" b="0" i="0" u="none" strike="noStrike" kern="1200" cap="none" spc="0" normalizeH="0" baseline="0" noProof="0" dirty="0">
                <a:ln>
                  <a:noFill/>
                </a:ln>
                <a:effectLst/>
                <a:uLnTx/>
                <a:uFillTx/>
                <a:latin typeface="Calibri"/>
                <a:ea typeface="+mn-ea"/>
                <a:cs typeface="+mn-cs"/>
              </a:rPr>
              <a:t> </a:t>
            </a:r>
            <a:r>
              <a:rPr kumimoji="0" lang="de-DE" sz="3200" b="0" i="0" u="none" strike="noStrike" kern="1200" cap="none" spc="0" normalizeH="0" baseline="0" noProof="0" dirty="0">
                <a:ln>
                  <a:noFill/>
                </a:ln>
                <a:solidFill>
                  <a:srgbClr val="002060"/>
                </a:solidFill>
                <a:effectLst/>
                <a:uLnTx/>
                <a:uFillTx/>
                <a:latin typeface="Calibri"/>
                <a:ea typeface="+mn-ea"/>
                <a:cs typeface="+mn-cs"/>
              </a:rPr>
              <a:t>über die folgenden Fragen: </a:t>
            </a:r>
          </a:p>
          <a:p>
            <a:pPr marL="0" marR="0" lvl="0" indent="0" algn="l" defTabSz="914400" rtl="0" eaLnBrk="1" fontAlgn="auto" latinLnBrk="0" hangingPunct="1">
              <a:lnSpc>
                <a:spcPct val="110000"/>
              </a:lnSpc>
              <a:spcBef>
                <a:spcPct val="20000"/>
              </a:spcBef>
              <a:spcAft>
                <a:spcPts val="600"/>
              </a:spcAft>
              <a:buClrTx/>
              <a:buSzTx/>
              <a:buFont typeface="Arial" panose="020B0604020202020204" pitchFamily="34" charset="0"/>
              <a:buNone/>
              <a:tabLst/>
              <a:defRPr/>
            </a:pPr>
            <a:r>
              <a:rPr kumimoji="0" lang="de-DE" sz="3200" b="0" i="0" u="none" strike="noStrike" kern="1200" cap="none" spc="0" normalizeH="0" baseline="0" noProof="0" dirty="0">
                <a:ln>
                  <a:noFill/>
                </a:ln>
                <a:solidFill>
                  <a:srgbClr val="002060"/>
                </a:solidFill>
                <a:effectLst/>
                <a:uLnTx/>
                <a:uFillTx/>
                <a:latin typeface="Calibri"/>
                <a:ea typeface="+mn-ea"/>
                <a:cs typeface="+mn-cs"/>
              </a:rPr>
              <a:t>Was wissen Sie über Probleme Ihrer </a:t>
            </a:r>
            <a:r>
              <a:rPr lang="de-DE" sz="3200" dirty="0">
                <a:solidFill>
                  <a:srgbClr val="002060"/>
                </a:solidFill>
                <a:latin typeface="Calibri"/>
              </a:rPr>
              <a:t>Schüler</a:t>
            </a:r>
            <a:r>
              <a:rPr kumimoji="0" lang="de-DE" sz="3200" b="0" i="0" u="none" strike="noStrike" kern="1200" cap="none" spc="0" normalizeH="0" baseline="0" noProof="0" dirty="0">
                <a:ln>
                  <a:noFill/>
                </a:ln>
                <a:solidFill>
                  <a:srgbClr val="002060"/>
                </a:solidFill>
                <a:effectLst/>
                <a:uLnTx/>
                <a:uFillTx/>
                <a:latin typeface="Calibri"/>
                <a:ea typeface="+mn-ea"/>
                <a:cs typeface="+mn-cs"/>
              </a:rPr>
              <a:t>innen und Schüler im Lesen in Ihrem Fach? </a:t>
            </a:r>
          </a:p>
          <a:p>
            <a:pPr marL="342900" marR="0" lvl="0" indent="-342900" algn="l" defTabSz="914400" rtl="0" eaLnBrk="1" fontAlgn="auto" latinLnBrk="0" hangingPunct="1">
              <a:lnSpc>
                <a:spcPct val="110000"/>
              </a:lnSpc>
              <a:spcBef>
                <a:spcPct val="20000"/>
              </a:spcBef>
              <a:spcAft>
                <a:spcPts val="600"/>
              </a:spcAft>
              <a:buClrTx/>
              <a:buSzTx/>
              <a:buFont typeface="Wingdings" panose="05000000000000000000" pitchFamily="2" charset="2"/>
              <a:buChar char="ü"/>
              <a:tabLst/>
              <a:defRPr/>
            </a:pPr>
            <a:r>
              <a:rPr kumimoji="0" lang="de-DE" sz="3200" b="0" i="0" u="none" strike="noStrike" kern="1200" cap="none" spc="0" normalizeH="0" baseline="0" noProof="0" dirty="0">
                <a:ln>
                  <a:noFill/>
                </a:ln>
                <a:solidFill>
                  <a:srgbClr val="002060"/>
                </a:solidFill>
                <a:effectLst/>
                <a:uLnTx/>
                <a:uFillTx/>
                <a:latin typeface="Calibri"/>
                <a:ea typeface="+mn-ea"/>
                <a:cs typeface="+mn-cs"/>
              </a:rPr>
              <a:t>Welche Lernenden haben Probleme im Wortschatz / im Verstehen von Fachvokabular? </a:t>
            </a:r>
          </a:p>
          <a:p>
            <a:pPr marL="342900" marR="0" lvl="0" indent="-342900" algn="l" defTabSz="914400" rtl="0" eaLnBrk="1" fontAlgn="auto" latinLnBrk="0" hangingPunct="1">
              <a:lnSpc>
                <a:spcPct val="110000"/>
              </a:lnSpc>
              <a:spcBef>
                <a:spcPct val="20000"/>
              </a:spcBef>
              <a:spcAft>
                <a:spcPts val="600"/>
              </a:spcAft>
              <a:buClrTx/>
              <a:buSzTx/>
              <a:buFont typeface="Wingdings" panose="05000000000000000000" pitchFamily="2" charset="2"/>
              <a:buChar char="ü"/>
              <a:tabLst/>
              <a:defRPr/>
            </a:pPr>
            <a:r>
              <a:rPr kumimoji="0" lang="de-DE" sz="3200" b="0" i="0" u="none" strike="noStrike" kern="1200" cap="none" spc="0" normalizeH="0" baseline="0" noProof="0" dirty="0">
                <a:ln>
                  <a:noFill/>
                </a:ln>
                <a:solidFill>
                  <a:srgbClr val="002060"/>
                </a:solidFill>
                <a:effectLst/>
                <a:uLnTx/>
                <a:uFillTx/>
                <a:latin typeface="Calibri"/>
                <a:ea typeface="+mn-ea"/>
                <a:cs typeface="+mn-cs"/>
              </a:rPr>
              <a:t>Welche tun sich beim Textverstehen schwer? </a:t>
            </a:r>
          </a:p>
          <a:p>
            <a:pPr marL="342900" marR="0" lvl="0" indent="-342900" algn="l" defTabSz="914400" rtl="0" eaLnBrk="1" fontAlgn="auto" latinLnBrk="0" hangingPunct="1">
              <a:lnSpc>
                <a:spcPct val="110000"/>
              </a:lnSpc>
              <a:spcBef>
                <a:spcPct val="20000"/>
              </a:spcBef>
              <a:spcAft>
                <a:spcPts val="600"/>
              </a:spcAft>
              <a:buClrTx/>
              <a:buSzTx/>
              <a:buFont typeface="Wingdings" panose="05000000000000000000" pitchFamily="2" charset="2"/>
              <a:buChar char="ü"/>
              <a:tabLst/>
              <a:defRPr/>
            </a:pPr>
            <a:r>
              <a:rPr kumimoji="0" lang="de-DE" sz="3200" b="0" i="0" u="none" strike="noStrike" kern="1200" cap="none" spc="0" normalizeH="0" baseline="0" noProof="0" dirty="0">
                <a:ln>
                  <a:noFill/>
                </a:ln>
                <a:solidFill>
                  <a:srgbClr val="002060"/>
                </a:solidFill>
                <a:effectLst/>
                <a:uLnTx/>
                <a:uFillTx/>
                <a:latin typeface="Calibri"/>
                <a:ea typeface="+mn-ea"/>
                <a:cs typeface="+mn-cs"/>
              </a:rPr>
              <a:t>Welche können kein angemessenes kognitives (zum Beispiel mathematisches) Modell konstruieren für das, was sie gelesen haben?</a:t>
            </a:r>
          </a:p>
          <a:p>
            <a:pPr marL="342900" marR="0" lvl="0" indent="-342900" algn="l" defTabSz="914400" rtl="0" eaLnBrk="1" fontAlgn="auto" latinLnBrk="0" hangingPunct="1">
              <a:lnSpc>
                <a:spcPct val="110000"/>
              </a:lnSpc>
              <a:spcBef>
                <a:spcPct val="20000"/>
              </a:spcBef>
              <a:spcAft>
                <a:spcPts val="600"/>
              </a:spcAft>
              <a:buClrTx/>
              <a:buSzTx/>
              <a:buFont typeface="Wingdings" panose="05000000000000000000" pitchFamily="2" charset="2"/>
              <a:buChar char="ü"/>
              <a:tabLst/>
              <a:defRPr/>
            </a:pPr>
            <a:r>
              <a:rPr kumimoji="0" lang="de-DE" sz="3200" b="0" i="0" u="none" strike="noStrike" kern="1200" cap="none" spc="0" normalizeH="0" baseline="0" noProof="0" dirty="0">
                <a:ln>
                  <a:noFill/>
                </a:ln>
                <a:solidFill>
                  <a:srgbClr val="002060"/>
                </a:solidFill>
                <a:effectLst/>
                <a:uLnTx/>
                <a:uFillTx/>
                <a:latin typeface="Calibri"/>
                <a:ea typeface="+mn-ea"/>
                <a:cs typeface="+mn-cs"/>
              </a:rPr>
              <a:t>Welche haben fachspezifische Probleme (wie Rechnen in der Mathematik)?</a:t>
            </a:r>
          </a:p>
          <a:p>
            <a:endParaRPr lang="de-DE" dirty="0"/>
          </a:p>
        </p:txBody>
      </p:sp>
      <p:sp>
        <p:nvSpPr>
          <p:cNvPr id="2" name="Titel 1">
            <a:extLst>
              <a:ext uri="{FF2B5EF4-FFF2-40B4-BE49-F238E27FC236}">
                <a16:creationId xmlns:a16="http://schemas.microsoft.com/office/drawing/2014/main" id="{2E05C793-F526-D939-15D8-7D220199D680}"/>
              </a:ext>
            </a:extLst>
          </p:cNvPr>
          <p:cNvSpPr>
            <a:spLocks noGrp="1"/>
          </p:cNvSpPr>
          <p:nvPr>
            <p:ph type="title"/>
          </p:nvPr>
        </p:nvSpPr>
        <p:spPr/>
        <p:txBody>
          <a:bodyPr/>
          <a:lstStyle/>
          <a:p>
            <a:endParaRPr lang="de-DE"/>
          </a:p>
        </p:txBody>
      </p:sp>
      <p:pic>
        <p:nvPicPr>
          <p:cNvPr id="8" name="Inhaltsplatzhalter 7"/>
          <p:cNvPicPr>
            <a:picLocks noGrp="1" noChangeAspect="1"/>
          </p:cNvPicPr>
          <p:nvPr>
            <p:ph idx="4294967295"/>
          </p:nvPr>
        </p:nvPicPr>
        <p:blipFill rotWithShape="1">
          <a:blip r:embed="rId3"/>
          <a:srcRect l="24503" t="10299" r="15232" b="83337"/>
          <a:stretch/>
        </p:blipFill>
        <p:spPr>
          <a:xfrm>
            <a:off x="0" y="0"/>
            <a:ext cx="9174163" cy="1060450"/>
          </a:xfrm>
          <a:prstGeom prst="rect">
            <a:avLst/>
          </a:prstGeom>
        </p:spPr>
      </p:pic>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Tree>
    <p:extLst>
      <p:ext uri="{BB962C8B-B14F-4D97-AF65-F5344CB8AC3E}">
        <p14:creationId xmlns:p14="http://schemas.microsoft.com/office/powerpoint/2010/main" val="3004295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2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 1">
            <a:extLst>
              <a:ext uri="{FF2B5EF4-FFF2-40B4-BE49-F238E27FC236}">
                <a16:creationId xmlns:a16="http://schemas.microsoft.com/office/drawing/2014/main" id="{AB818219-48B0-4B78-B45B-C0A6AF9FB20C}"/>
              </a:ext>
            </a:extLst>
          </p:cNvPr>
          <p:cNvGraphicFramePr/>
          <p:nvPr>
            <p:extLst>
              <p:ext uri="{D42A27DB-BD31-4B8C-83A1-F6EECF244321}">
                <p14:modId xmlns:p14="http://schemas.microsoft.com/office/powerpoint/2010/main" val="1186259763"/>
              </p:ext>
            </p:extLst>
          </p:nvPr>
        </p:nvGraphicFramePr>
        <p:xfrm>
          <a:off x="539552" y="1340768"/>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lussdiagramm: Verbinder 2">
            <a:extLst>
              <a:ext uri="{FF2B5EF4-FFF2-40B4-BE49-F238E27FC236}">
                <a16:creationId xmlns:a16="http://schemas.microsoft.com/office/drawing/2014/main" id="{0AB0D00F-020D-4E39-9423-E0A76A666182}"/>
              </a:ext>
            </a:extLst>
          </p:cNvPr>
          <p:cNvSpPr/>
          <p:nvPr/>
        </p:nvSpPr>
        <p:spPr>
          <a:xfrm>
            <a:off x="3275856" y="2348880"/>
            <a:ext cx="2520280" cy="2592288"/>
          </a:xfrm>
          <a:prstGeom prst="flowChartConnector">
            <a:avLst/>
          </a:prstGeom>
          <a:solidFill>
            <a:srgbClr val="6689A1"/>
          </a:solidFill>
          <a:ln>
            <a:solidFill>
              <a:srgbClr val="7E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white"/>
                </a:solidFill>
                <a:effectLst/>
                <a:uLnTx/>
                <a:uFillTx/>
                <a:latin typeface="Calibri"/>
                <a:ea typeface="+mn-ea"/>
                <a:cs typeface="Arial" pitchFamily="34" charset="0"/>
              </a:rPr>
              <a:t>Förderung des Selbstkonzeptes von Lehrkräften als Vermittler fachbezogener Schriftsprach-Kompetenzen</a:t>
            </a:r>
          </a:p>
          <a:p>
            <a:pPr algn="ctr"/>
            <a:endParaRPr lang="de-DE" dirty="0"/>
          </a:p>
        </p:txBody>
      </p:sp>
      <p:sp>
        <p:nvSpPr>
          <p:cNvPr id="7" name="Textfeld 6">
            <a:extLst>
              <a:ext uri="{FF2B5EF4-FFF2-40B4-BE49-F238E27FC236}">
                <a16:creationId xmlns:a16="http://schemas.microsoft.com/office/drawing/2014/main" id="{DDB772FF-1D1F-4A09-9E11-921588E84418}"/>
              </a:ext>
            </a:extLst>
          </p:cNvPr>
          <p:cNvSpPr txBox="1"/>
          <p:nvPr/>
        </p:nvSpPr>
        <p:spPr>
          <a:xfrm>
            <a:off x="468000" y="10800"/>
            <a:ext cx="7848872" cy="1077218"/>
          </a:xfrm>
          <a:prstGeom prst="rect">
            <a:avLst/>
          </a:prstGeom>
          <a:noFill/>
        </p:spPr>
        <p:txBody>
          <a:bodyPr wrap="square" rtlCol="0">
            <a:spAutoFit/>
          </a:bodyPr>
          <a:lstStyle/>
          <a:p>
            <a:r>
              <a:rPr lang="de-DE" sz="3200" b="1" dirty="0">
                <a:solidFill>
                  <a:schemeClr val="bg1"/>
                </a:solidFill>
              </a:rPr>
              <a:t>Das BaCuLit Kerncurriculum: 9 Module in 23 (optionalen) Dreistunden-Lehreinheiten </a:t>
            </a:r>
          </a:p>
        </p:txBody>
      </p:sp>
    </p:spTree>
    <p:extLst>
      <p:ext uri="{BB962C8B-B14F-4D97-AF65-F5344CB8AC3E}">
        <p14:creationId xmlns:p14="http://schemas.microsoft.com/office/powerpoint/2010/main" val="4099832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93B2C82A-47BB-0DFE-833C-F0EAD3099C7C}"/>
              </a:ext>
            </a:extLst>
          </p:cNvPr>
          <p:cNvGraphicFramePr/>
          <p:nvPr/>
        </p:nvGraphicFramePr>
        <p:xfrm>
          <a:off x="323528" y="1341438"/>
          <a:ext cx="8569647" cy="410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el 2">
            <a:extLst>
              <a:ext uri="{FF2B5EF4-FFF2-40B4-BE49-F238E27FC236}">
                <a16:creationId xmlns:a16="http://schemas.microsoft.com/office/drawing/2014/main" id="{C201ACD2-5E01-37DF-D9DC-3396EC5807BF}"/>
              </a:ext>
            </a:extLst>
          </p:cNvPr>
          <p:cNvSpPr>
            <a:spLocks noGrp="1"/>
          </p:cNvSpPr>
          <p:nvPr>
            <p:ph type="title"/>
          </p:nvPr>
        </p:nvSpPr>
        <p:spPr>
          <a:xfrm>
            <a:off x="323528" y="10990"/>
            <a:ext cx="8856984" cy="1060287"/>
          </a:xfrm>
        </p:spPr>
        <p:txBody>
          <a:bodyPr>
            <a:noAutofit/>
          </a:bodyPr>
          <a:lstStyle/>
          <a:p>
            <a:r>
              <a:rPr lang="de-DE" sz="2400" b="1" dirty="0"/>
              <a:t>Modul 1: Zur Bedeutung von Lese- und Schreib-kompetenzen für erfolgreiches Lernen – Einführung und Übersicht </a:t>
            </a:r>
            <a:endParaRPr lang="de-DE" sz="2800" dirty="0"/>
          </a:p>
        </p:txBody>
      </p:sp>
    </p:spTree>
    <p:extLst>
      <p:ext uri="{BB962C8B-B14F-4D97-AF65-F5344CB8AC3E}">
        <p14:creationId xmlns:p14="http://schemas.microsoft.com/office/powerpoint/2010/main" val="681563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0CFA9-3097-47B4-930C-7800765CAFBD}"/>
              </a:ext>
            </a:extLst>
          </p:cNvPr>
          <p:cNvSpPr>
            <a:spLocks noGrp="1"/>
          </p:cNvSpPr>
          <p:nvPr>
            <p:ph type="title"/>
          </p:nvPr>
        </p:nvSpPr>
        <p:spPr>
          <a:xfrm>
            <a:off x="467544" y="10990"/>
            <a:ext cx="7782168" cy="1060287"/>
          </a:xfrm>
        </p:spPr>
        <p:txBody>
          <a:bodyPr/>
          <a:lstStyle/>
          <a:p>
            <a:r>
              <a:rPr lang="de-DE" b="1" dirty="0"/>
              <a:t>Inhalte dieses Modulblocks</a:t>
            </a:r>
          </a:p>
        </p:txBody>
      </p:sp>
      <p:graphicFrame>
        <p:nvGraphicFramePr>
          <p:cNvPr id="3" name="Diagramm 2">
            <a:extLst>
              <a:ext uri="{FF2B5EF4-FFF2-40B4-BE49-F238E27FC236}">
                <a16:creationId xmlns:a16="http://schemas.microsoft.com/office/drawing/2014/main" id="{7BCA2457-7507-496F-8D4B-2A2A1630EB3F}"/>
              </a:ext>
            </a:extLst>
          </p:cNvPr>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917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34840B-3C47-4523-8EA8-874A95106A06}"/>
              </a:ext>
            </a:extLst>
          </p:cNvPr>
          <p:cNvSpPr>
            <a:spLocks noGrp="1"/>
          </p:cNvSpPr>
          <p:nvPr>
            <p:ph type="title"/>
          </p:nvPr>
        </p:nvSpPr>
        <p:spPr>
          <a:xfrm>
            <a:off x="20112" y="10990"/>
            <a:ext cx="8229600" cy="1060287"/>
          </a:xfrm>
        </p:spPr>
        <p:txBody>
          <a:bodyPr/>
          <a:lstStyle/>
          <a:p>
            <a:endParaRPr lang="de-DE"/>
          </a:p>
        </p:txBody>
      </p:sp>
      <p:sp>
        <p:nvSpPr>
          <p:cNvPr id="5" name="Halbbogen 4">
            <a:extLst>
              <a:ext uri="{FF2B5EF4-FFF2-40B4-BE49-F238E27FC236}">
                <a16:creationId xmlns:a16="http://schemas.microsoft.com/office/drawing/2014/main" id="{163E6863-EDA5-4133-AD01-41F1E7EF6B64}"/>
              </a:ext>
            </a:extLst>
          </p:cNvPr>
          <p:cNvSpPr/>
          <p:nvPr/>
        </p:nvSpPr>
        <p:spPr>
          <a:xfrm>
            <a:off x="-2844824" y="692592"/>
            <a:ext cx="5472816" cy="5472816"/>
          </a:xfrm>
          <a:prstGeom prst="blockArc">
            <a:avLst>
              <a:gd name="adj1" fmla="val 18900000"/>
              <a:gd name="adj2" fmla="val 2700000"/>
              <a:gd name="adj3" fmla="val 395"/>
            </a:avLst>
          </a:prstGeom>
        </p:spPr>
        <p:style>
          <a:lnRef idx="2">
            <a:schemeClr val="accent5">
              <a:tint val="90000"/>
              <a:hueOff val="0"/>
              <a:satOff val="0"/>
              <a:lumOff val="0"/>
              <a:alphaOff val="0"/>
            </a:schemeClr>
          </a:lnRef>
          <a:fillRef idx="0">
            <a:schemeClr val="accent5">
              <a:tint val="90000"/>
              <a:hueOff val="0"/>
              <a:satOff val="0"/>
              <a:lumOff val="0"/>
              <a:alphaOff val="0"/>
            </a:schemeClr>
          </a:fillRef>
          <a:effectRef idx="0">
            <a:schemeClr val="accent5">
              <a:tint val="90000"/>
              <a:hueOff val="0"/>
              <a:satOff val="0"/>
              <a:lumOff val="0"/>
              <a:alphaOff val="0"/>
            </a:schemeClr>
          </a:effectRef>
          <a:fontRef idx="minor">
            <a:schemeClr val="tx1">
              <a:hueOff val="0"/>
              <a:satOff val="0"/>
              <a:lumOff val="0"/>
              <a:alphaOff val="0"/>
            </a:schemeClr>
          </a:fontRef>
        </p:style>
      </p:sp>
      <p:grpSp>
        <p:nvGrpSpPr>
          <p:cNvPr id="6" name="Gruppieren 5">
            <a:extLst>
              <a:ext uri="{FF2B5EF4-FFF2-40B4-BE49-F238E27FC236}">
                <a16:creationId xmlns:a16="http://schemas.microsoft.com/office/drawing/2014/main" id="{961050C2-7B52-448C-A43B-68993FF44BAD}"/>
              </a:ext>
            </a:extLst>
          </p:cNvPr>
          <p:cNvGrpSpPr/>
          <p:nvPr/>
        </p:nvGrpSpPr>
        <p:grpSpPr>
          <a:xfrm>
            <a:off x="2591118" y="2462383"/>
            <a:ext cx="5941322" cy="1933231"/>
            <a:chOff x="1208269" y="1065384"/>
            <a:chExt cx="5941322" cy="1933231"/>
          </a:xfrm>
        </p:grpSpPr>
        <p:sp>
          <p:nvSpPr>
            <p:cNvPr id="8" name="Rechteck 7">
              <a:extLst>
                <a:ext uri="{FF2B5EF4-FFF2-40B4-BE49-F238E27FC236}">
                  <a16:creationId xmlns:a16="http://schemas.microsoft.com/office/drawing/2014/main" id="{D432E895-7837-47FD-9330-9F9C9AE61D97}"/>
                </a:ext>
              </a:extLst>
            </p:cNvPr>
            <p:cNvSpPr/>
            <p:nvPr/>
          </p:nvSpPr>
          <p:spPr>
            <a:xfrm>
              <a:off x="1208269" y="1065384"/>
              <a:ext cx="5728162" cy="1933231"/>
            </a:xfrm>
            <a:prstGeom prst="rect">
              <a:avLst/>
            </a:prstGeom>
          </p:spPr>
          <p:style>
            <a:lnRef idx="2">
              <a:schemeClr val="lt1">
                <a:hueOff val="0"/>
                <a:satOff val="0"/>
                <a:lumOff val="0"/>
                <a:alphaOff val="0"/>
              </a:schemeClr>
            </a:lnRef>
            <a:fillRef idx="1">
              <a:schemeClr val="accent5">
                <a:alpha val="90000"/>
                <a:hueOff val="0"/>
                <a:satOff val="0"/>
                <a:lumOff val="0"/>
                <a:alphaOff val="0"/>
              </a:schemeClr>
            </a:fillRef>
            <a:effectRef idx="0">
              <a:schemeClr val="accent5">
                <a:alpha val="90000"/>
                <a:hueOff val="0"/>
                <a:satOff val="0"/>
                <a:lumOff val="0"/>
                <a:alphaOff val="0"/>
              </a:schemeClr>
            </a:effectRef>
            <a:fontRef idx="minor">
              <a:schemeClr val="lt1"/>
            </a:fontRef>
          </p:style>
        </p:sp>
        <p:sp>
          <p:nvSpPr>
            <p:cNvPr id="9" name="Textfeld 8">
              <a:extLst>
                <a:ext uri="{FF2B5EF4-FFF2-40B4-BE49-F238E27FC236}">
                  <a16:creationId xmlns:a16="http://schemas.microsoft.com/office/drawing/2014/main" id="{EAA0E7D5-4B4D-4FD9-A6F3-D48DB4FD6FD7}"/>
                </a:ext>
              </a:extLst>
            </p:cNvPr>
            <p:cNvSpPr txBox="1"/>
            <p:nvPr/>
          </p:nvSpPr>
          <p:spPr>
            <a:xfrm>
              <a:off x="1208269" y="1065384"/>
              <a:ext cx="5941322" cy="19332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0" tIns="147320" rIns="147320" bIns="147320" numCol="1" spcCol="1270" anchor="ctr" anchorCtr="0">
              <a:noAutofit/>
            </a:bodyPr>
            <a:lstStyle/>
            <a:p>
              <a:pPr marL="0" lvl="0" indent="0" algn="l" defTabSz="2578100">
                <a:lnSpc>
                  <a:spcPct val="90000"/>
                </a:lnSpc>
                <a:spcBef>
                  <a:spcPct val="0"/>
                </a:spcBef>
                <a:spcAft>
                  <a:spcPct val="35000"/>
                </a:spcAft>
                <a:buNone/>
              </a:pPr>
              <a:r>
                <a:rPr lang="de-DE" sz="3200" b="1" kern="1200" dirty="0"/>
                <a:t>Die Bedeutung des Lesens im Alltag und im Fachunterricht</a:t>
              </a:r>
            </a:p>
          </p:txBody>
        </p:sp>
      </p:grpSp>
      <p:sp>
        <p:nvSpPr>
          <p:cNvPr id="7" name="Ellipse 6">
            <a:extLst>
              <a:ext uri="{FF2B5EF4-FFF2-40B4-BE49-F238E27FC236}">
                <a16:creationId xmlns:a16="http://schemas.microsoft.com/office/drawing/2014/main" id="{A25B4F37-A9B0-42C9-940F-2DDCAB35099E}"/>
              </a:ext>
            </a:extLst>
          </p:cNvPr>
          <p:cNvSpPr/>
          <p:nvPr/>
        </p:nvSpPr>
        <p:spPr>
          <a:xfrm>
            <a:off x="1382849" y="2220729"/>
            <a:ext cx="2416539" cy="2416539"/>
          </a:xfrm>
          <a:prstGeom prst="ellipse">
            <a:avLst/>
          </a:prstGeom>
          <a:blipFill rotWithShape="0">
            <a:blip r:embed="rId2" cstate="print">
              <a:extLst>
                <a:ext uri="{28A0092B-C50C-407E-A947-70E740481C1C}">
                  <a14:useLocalDpi xmlns:a14="http://schemas.microsoft.com/office/drawing/2010/main" val="0"/>
                </a:ext>
              </a:extLst>
            </a:blip>
            <a:srcRect/>
            <a:stretch>
              <a:fillRect/>
            </a:stretch>
          </a:blipFill>
        </p:spPr>
        <p:style>
          <a:lnRef idx="2">
            <a:schemeClr val="accent5">
              <a:alpha val="9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21868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7813BD6-EC54-DBF4-E3DF-E05198DAF5B7}"/>
              </a:ext>
            </a:extLst>
          </p:cNvPr>
          <p:cNvSpPr>
            <a:spLocks noGrp="1"/>
          </p:cNvSpPr>
          <p:nvPr>
            <p:ph type="body" sz="quarter" idx="13"/>
          </p:nvPr>
        </p:nvSpPr>
        <p:spPr/>
        <p:txBody>
          <a:bodyPr>
            <a:normAutofit fontScale="77500" lnSpcReduction="20000"/>
          </a:bodyPr>
          <a:lstStyle/>
          <a:p>
            <a:pPr marL="0" indent="0">
              <a:spcAft>
                <a:spcPts val="600"/>
              </a:spcAft>
              <a:buFont typeface="Arial" panose="020B0604020202020204" pitchFamily="34" charset="0"/>
              <a:buNone/>
            </a:pPr>
            <a:r>
              <a:rPr lang="de-DE" sz="3600" b="1" dirty="0"/>
              <a:t>Was bedeutet Lesen </a:t>
            </a:r>
            <a:r>
              <a:rPr lang="de-DE" sz="3600" b="1" u="sng" dirty="0"/>
              <a:t>im Fachunterricht</a:t>
            </a:r>
            <a:r>
              <a:rPr lang="de-DE" sz="3600" b="1" dirty="0"/>
              <a:t> für Sie persönlich?</a:t>
            </a:r>
          </a:p>
          <a:p>
            <a:pPr>
              <a:spcAft>
                <a:spcPts val="600"/>
              </a:spcAft>
              <a:buFont typeface="Arial" panose="020B0604020202020204" pitchFamily="34" charset="0"/>
              <a:buNone/>
            </a:pPr>
            <a:endParaRPr lang="de-DE" sz="3200" b="1" dirty="0"/>
          </a:p>
          <a:p>
            <a:pPr>
              <a:spcAft>
                <a:spcPts val="600"/>
              </a:spcAft>
            </a:pPr>
            <a:r>
              <a:rPr lang="de-DE" sz="3200" dirty="0"/>
              <a:t>Setzen Sie sich zu zweit zusammen. </a:t>
            </a:r>
          </a:p>
          <a:p>
            <a:pPr>
              <a:spcAft>
                <a:spcPts val="600"/>
              </a:spcAft>
            </a:pPr>
            <a:endParaRPr lang="de-DE" sz="3200" dirty="0"/>
          </a:p>
          <a:p>
            <a:pPr>
              <a:spcAft>
                <a:spcPts val="600"/>
              </a:spcAft>
            </a:pPr>
            <a:r>
              <a:rPr lang="de-DE" sz="3200" dirty="0"/>
              <a:t>Betrachten Sie gemeinsam die folgenden Bilder und tauschen Sie sich kurz über Ihre Gedanken und Assoziationen aus. </a:t>
            </a:r>
          </a:p>
          <a:p>
            <a:pPr>
              <a:spcAft>
                <a:spcPts val="600"/>
              </a:spcAft>
            </a:pPr>
            <a:endParaRPr lang="de-DE" sz="3200" dirty="0"/>
          </a:p>
          <a:p>
            <a:pPr>
              <a:spcAft>
                <a:spcPts val="600"/>
              </a:spcAft>
            </a:pPr>
            <a:r>
              <a:rPr lang="de-DE" sz="3200" dirty="0"/>
              <a:t>Sie haben 5 Min. Zeit dafür. </a:t>
            </a:r>
          </a:p>
          <a:p>
            <a:pPr marL="0" indent="0">
              <a:buFont typeface="Arial" panose="020B0604020202020204" pitchFamily="34" charset="0"/>
              <a:buNone/>
            </a:pPr>
            <a:endParaRPr lang="de-DE" dirty="0"/>
          </a:p>
          <a:p>
            <a:endParaRPr lang="de-DE" dirty="0"/>
          </a:p>
        </p:txBody>
      </p:sp>
      <p:sp>
        <p:nvSpPr>
          <p:cNvPr id="2" name="Titel 1">
            <a:extLst>
              <a:ext uri="{FF2B5EF4-FFF2-40B4-BE49-F238E27FC236}">
                <a16:creationId xmlns:a16="http://schemas.microsoft.com/office/drawing/2014/main" id="{75068F22-0243-C2BC-DF7E-6959CC4FB043}"/>
              </a:ext>
            </a:extLst>
          </p:cNvPr>
          <p:cNvSpPr>
            <a:spLocks noGrp="1"/>
          </p:cNvSpPr>
          <p:nvPr>
            <p:ph type="title"/>
          </p:nvPr>
        </p:nvSpPr>
        <p:spPr/>
        <p:txBody>
          <a:bodyPr/>
          <a:lstStyle/>
          <a:p>
            <a:endParaRPr lang="de-DE"/>
          </a:p>
        </p:txBody>
      </p:sp>
      <p:pic>
        <p:nvPicPr>
          <p:cNvPr id="8" name="Inhaltsplatzhalter 7"/>
          <p:cNvPicPr>
            <a:picLocks noGrp="1" noChangeAspect="1"/>
          </p:cNvPicPr>
          <p:nvPr>
            <p:ph idx="4294967295"/>
          </p:nvPr>
        </p:nvPicPr>
        <p:blipFill rotWithShape="1">
          <a:blip r:embed="rId3"/>
          <a:srcRect l="24503" t="10299" r="15232" b="83337"/>
          <a:stretch/>
        </p:blipFill>
        <p:spPr>
          <a:xfrm>
            <a:off x="0" y="0"/>
            <a:ext cx="9174163" cy="1060450"/>
          </a:xfrm>
          <a:prstGeom prst="rect">
            <a:avLst/>
          </a:prstGeom>
        </p:spPr>
      </p:pic>
      <p:sp>
        <p:nvSpPr>
          <p:cNvPr id="9" name="Textfeld 8"/>
          <p:cNvSpPr txBox="1"/>
          <p:nvPr/>
        </p:nvSpPr>
        <p:spPr>
          <a:xfrm>
            <a:off x="107504" y="44624"/>
            <a:ext cx="8136904" cy="553998"/>
          </a:xfrm>
          <a:prstGeom prst="rect">
            <a:avLst/>
          </a:prstGeom>
          <a:noFill/>
        </p:spPr>
        <p:txBody>
          <a:bodyPr wrap="square" rtlCol="0">
            <a:spAutoFit/>
          </a:bodyPr>
          <a:lstStyle/>
          <a:p>
            <a:r>
              <a:rPr lang="de-DE" sz="3000" b="1" dirty="0">
                <a:solidFill>
                  <a:schemeClr val="bg1"/>
                </a:solidFill>
                <a:latin typeface="+mj-lt"/>
              </a:rPr>
              <a:t>Aufgabe zur Einführung</a:t>
            </a:r>
            <a:endParaRPr lang="de-DE" sz="3000" b="1" dirty="0">
              <a:solidFill>
                <a:schemeClr val="bg1"/>
              </a:solidFill>
            </a:endParaRPr>
          </a:p>
        </p:txBody>
      </p:sp>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spTree>
    <p:extLst>
      <p:ext uri="{BB962C8B-B14F-4D97-AF65-F5344CB8AC3E}">
        <p14:creationId xmlns:p14="http://schemas.microsoft.com/office/powerpoint/2010/main" val="4065096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62194054-C347-DB9E-0E5B-75669DC3D780}"/>
              </a:ext>
            </a:extLst>
          </p:cNvPr>
          <p:cNvSpPr>
            <a:spLocks noGrp="1"/>
          </p:cNvSpPr>
          <p:nvPr>
            <p:ph type="body" sz="quarter" idx="13"/>
          </p:nvPr>
        </p:nvSpPr>
        <p:spPr/>
        <p:txBody>
          <a:bodyPr/>
          <a:lstStyle/>
          <a:p>
            <a:endParaRPr lang="de-DE"/>
          </a:p>
        </p:txBody>
      </p:sp>
      <p:sp>
        <p:nvSpPr>
          <p:cNvPr id="2" name="Titel 1">
            <a:extLst>
              <a:ext uri="{FF2B5EF4-FFF2-40B4-BE49-F238E27FC236}">
                <a16:creationId xmlns:a16="http://schemas.microsoft.com/office/drawing/2014/main" id="{3DA2C023-32E1-8070-B0F7-B032DB672757}"/>
              </a:ext>
            </a:extLst>
          </p:cNvPr>
          <p:cNvSpPr>
            <a:spLocks noGrp="1"/>
          </p:cNvSpPr>
          <p:nvPr>
            <p:ph type="title"/>
          </p:nvPr>
        </p:nvSpPr>
        <p:spPr/>
        <p:txBody>
          <a:bodyPr/>
          <a:lstStyle/>
          <a:p>
            <a:endParaRPr lang="de-DE"/>
          </a:p>
        </p:txBody>
      </p:sp>
      <p:pic>
        <p:nvPicPr>
          <p:cNvPr id="8" name="Inhaltsplatzhalter 7"/>
          <p:cNvPicPr>
            <a:picLocks noGrp="1" noChangeAspect="1"/>
          </p:cNvPicPr>
          <p:nvPr>
            <p:ph idx="4294967295"/>
          </p:nvPr>
        </p:nvPicPr>
        <p:blipFill rotWithShape="1">
          <a:blip r:embed="rId3"/>
          <a:srcRect l="24503" t="10299" r="15232" b="83337"/>
          <a:stretch/>
        </p:blipFill>
        <p:spPr>
          <a:xfrm>
            <a:off x="0" y="0"/>
            <a:ext cx="9174163" cy="1060450"/>
          </a:xfrm>
          <a:prstGeom prst="rect">
            <a:avLst/>
          </a:prstGeom>
        </p:spPr>
      </p:pic>
      <p:sp>
        <p:nvSpPr>
          <p:cNvPr id="9" name="Textfeld 8"/>
          <p:cNvSpPr txBox="1"/>
          <p:nvPr/>
        </p:nvSpPr>
        <p:spPr>
          <a:xfrm>
            <a:off x="107504" y="44624"/>
            <a:ext cx="9143998" cy="984885"/>
          </a:xfrm>
          <a:prstGeom prst="rect">
            <a:avLst/>
          </a:prstGeom>
          <a:noFill/>
        </p:spPr>
        <p:txBody>
          <a:bodyPr wrap="square" rtlCol="0">
            <a:spAutoFit/>
          </a:bodyPr>
          <a:lstStyle/>
          <a:p>
            <a:r>
              <a:rPr lang="de-DE" sz="3000" b="1" dirty="0">
                <a:solidFill>
                  <a:schemeClr val="bg1"/>
                </a:solidFill>
                <a:latin typeface="+mj-lt"/>
              </a:rPr>
              <a:t>Aufgabe zur Einführung</a:t>
            </a:r>
          </a:p>
          <a:p>
            <a:r>
              <a:rPr lang="de-DE" sz="2800" b="1" dirty="0">
                <a:solidFill>
                  <a:schemeClr val="bg1"/>
                </a:solidFill>
              </a:rPr>
              <a:t>Was bedeutet Lesen im Fachunterricht für Sie persönlich?</a:t>
            </a:r>
          </a:p>
        </p:txBody>
      </p:sp>
      <p:pic>
        <p:nvPicPr>
          <p:cNvPr id="10" name="Inhaltsplatzhalter 7"/>
          <p:cNvPicPr>
            <a:picLocks noChangeAspect="1"/>
          </p:cNvPicPr>
          <p:nvPr/>
        </p:nvPicPr>
        <p:blipFill rotWithShape="1">
          <a:blip r:embed="rId3"/>
          <a:srcRect l="24503" t="10299" r="15232" b="83337"/>
          <a:stretch/>
        </p:blipFill>
        <p:spPr>
          <a:xfrm>
            <a:off x="-14171" y="6541927"/>
            <a:ext cx="9173384" cy="328244"/>
          </a:xfrm>
          <a:prstGeom prst="rect">
            <a:avLst/>
          </a:prstGeom>
        </p:spPr>
      </p:pic>
      <p:sp>
        <p:nvSpPr>
          <p:cNvPr id="11" name="TextBox 4"/>
          <p:cNvSpPr txBox="1"/>
          <p:nvPr/>
        </p:nvSpPr>
        <p:spPr>
          <a:xfrm>
            <a:off x="0" y="6525344"/>
            <a:ext cx="914399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solidFill>
                  <a:schemeClr val="bg1"/>
                </a:solidFill>
                <a:latin typeface="Calibri"/>
              </a:rPr>
              <a:t>BaCuLit 2.0 </a:t>
            </a:r>
            <a:r>
              <a:rPr lang="de-DE" sz="1200" b="1" dirty="0">
                <a:solidFill>
                  <a:schemeClr val="bg1"/>
                </a:solidFill>
                <a:latin typeface="Calibri"/>
              </a:rPr>
              <a:t>- </a:t>
            </a:r>
            <a:r>
              <a:rPr kumimoji="0" lang="de-DE" sz="1200" i="0" u="none" strike="noStrike" kern="1200" cap="none" spc="0" normalizeH="0" baseline="0" noProof="0" dirty="0">
                <a:ln>
                  <a:noFill/>
                </a:ln>
                <a:solidFill>
                  <a:schemeClr val="bg1"/>
                </a:solidFill>
                <a:effectLst/>
                <a:uLnTx/>
                <a:uFillTx/>
                <a:latin typeface="Calibri"/>
              </a:rPr>
              <a:t>Fortbildung</a:t>
            </a:r>
            <a:r>
              <a:rPr kumimoji="0" lang="de-DE" sz="1200" i="0" u="none" strike="noStrike" kern="1200" cap="none" spc="0" normalizeH="0" noProof="0" dirty="0">
                <a:ln>
                  <a:noFill/>
                </a:ln>
                <a:solidFill>
                  <a:schemeClr val="bg1"/>
                </a:solidFill>
                <a:effectLst/>
                <a:uLnTx/>
                <a:uFillTx/>
                <a:latin typeface="Calibri"/>
              </a:rPr>
              <a:t> </a:t>
            </a:r>
            <a:r>
              <a:rPr lang="de-DE" sz="1200" dirty="0">
                <a:solidFill>
                  <a:schemeClr val="bg1"/>
                </a:solidFill>
                <a:latin typeface="Calibri"/>
              </a:rPr>
              <a:t>für Lehrkräfte </a:t>
            </a:r>
            <a:r>
              <a:rPr kumimoji="0" lang="de-DE" sz="1200" i="0" u="none" strike="noStrike" kern="1200" cap="none" spc="0" normalizeH="0" noProof="0" dirty="0">
                <a:ln>
                  <a:noFill/>
                </a:ln>
                <a:solidFill>
                  <a:schemeClr val="bg1"/>
                </a:solidFill>
                <a:effectLst/>
                <a:uLnTx/>
                <a:uFillTx/>
                <a:latin typeface="Calibri"/>
              </a:rPr>
              <a:t>zur Vermittlung  fachbezogener Lese- und </a:t>
            </a:r>
            <a:r>
              <a:rPr kumimoji="0" lang="de-DE" sz="1200" i="0" u="none" strike="noStrike" kern="1200" cap="none" spc="0" normalizeH="0" noProof="0" dirty="0" err="1">
                <a:ln>
                  <a:noFill/>
                </a:ln>
                <a:solidFill>
                  <a:schemeClr val="bg1"/>
                </a:solidFill>
                <a:effectLst/>
                <a:uLnTx/>
                <a:uFillTx/>
                <a:latin typeface="Calibri"/>
              </a:rPr>
              <a:t>Schreibkompete</a:t>
            </a:r>
            <a:r>
              <a:rPr lang="de-DE" sz="1200" dirty="0" err="1">
                <a:solidFill>
                  <a:schemeClr val="bg1"/>
                </a:solidFill>
                <a:latin typeface="Calibri"/>
              </a:rPr>
              <a:t>nzen</a:t>
            </a:r>
            <a:endParaRPr kumimoji="0" lang="de-DE" sz="1200" i="0" u="none" strike="noStrike" kern="1200" cap="none" spc="0" normalizeH="0" baseline="0" noProof="0" dirty="0">
              <a:ln>
                <a:noFill/>
              </a:ln>
              <a:solidFill>
                <a:schemeClr val="bg1"/>
              </a:solidFill>
              <a:effectLst/>
              <a:uLnTx/>
              <a:uFillTx/>
              <a:latin typeface="Calibri"/>
            </a:endParaRPr>
          </a:p>
        </p:txBody>
      </p:sp>
      <p:pic>
        <p:nvPicPr>
          <p:cNvPr id="13" name="Grafik 12">
            <a:extLst>
              <a:ext uri="{FF2B5EF4-FFF2-40B4-BE49-F238E27FC236}">
                <a16:creationId xmlns:a16="http://schemas.microsoft.com/office/drawing/2014/main" id="{FD0D160A-FF30-4BDC-9553-55AAA87A5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00" y="1341088"/>
            <a:ext cx="4320000" cy="2880000"/>
          </a:xfrm>
          <a:prstGeom prst="rect">
            <a:avLst/>
          </a:prstGeom>
          <a:ln>
            <a:noFill/>
          </a:ln>
          <a:effectLst>
            <a:softEdge rad="112500"/>
          </a:effectLst>
        </p:spPr>
      </p:pic>
      <p:pic>
        <p:nvPicPr>
          <p:cNvPr id="15" name="Grafik 14">
            <a:extLst>
              <a:ext uri="{FF2B5EF4-FFF2-40B4-BE49-F238E27FC236}">
                <a16:creationId xmlns:a16="http://schemas.microsoft.com/office/drawing/2014/main" id="{1FDDB48E-8A45-4A18-A175-9DF3747DADA6}"/>
              </a:ext>
            </a:extLst>
          </p:cNvPr>
          <p:cNvPicPr>
            <a:picLocks noChangeAspect="1"/>
          </p:cNvPicPr>
          <p:nvPr/>
        </p:nvPicPr>
        <p:blipFill rotWithShape="1">
          <a:blip r:embed="rId5">
            <a:extLst>
              <a:ext uri="{28A0092B-C50C-407E-A947-70E740481C1C}">
                <a14:useLocalDpi xmlns:a14="http://schemas.microsoft.com/office/drawing/2010/main" val="0"/>
              </a:ext>
            </a:extLst>
          </a:blip>
          <a:srcRect l="8173" r="7452"/>
          <a:stretch/>
        </p:blipFill>
        <p:spPr>
          <a:xfrm>
            <a:off x="925573" y="3672549"/>
            <a:ext cx="4320000" cy="2880000"/>
          </a:xfrm>
          <a:prstGeom prst="rect">
            <a:avLst/>
          </a:prstGeom>
          <a:ln>
            <a:noFill/>
          </a:ln>
          <a:effectLst>
            <a:softEdge rad="112500"/>
          </a:effectLst>
        </p:spPr>
      </p:pic>
      <p:pic>
        <p:nvPicPr>
          <p:cNvPr id="5" name="Grafik 4">
            <a:extLst>
              <a:ext uri="{FF2B5EF4-FFF2-40B4-BE49-F238E27FC236}">
                <a16:creationId xmlns:a16="http://schemas.microsoft.com/office/drawing/2014/main" id="{DDBD8196-6875-4B77-9091-66ADE0EF5A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6496" y="1789306"/>
            <a:ext cx="4320000" cy="2880000"/>
          </a:xfrm>
          <a:prstGeom prst="rect">
            <a:avLst/>
          </a:prstGeom>
          <a:ln>
            <a:noFill/>
          </a:ln>
          <a:effectLst>
            <a:softEdge rad="112500"/>
          </a:effectLst>
        </p:spPr>
      </p:pic>
      <p:sp>
        <p:nvSpPr>
          <p:cNvPr id="16" name="Textfeld 15">
            <a:extLst>
              <a:ext uri="{FF2B5EF4-FFF2-40B4-BE49-F238E27FC236}">
                <a16:creationId xmlns:a16="http://schemas.microsoft.com/office/drawing/2014/main" id="{3E773C9B-39DC-40E9-8A71-264B96A03FB0}"/>
              </a:ext>
            </a:extLst>
          </p:cNvPr>
          <p:cNvSpPr txBox="1"/>
          <p:nvPr/>
        </p:nvSpPr>
        <p:spPr>
          <a:xfrm>
            <a:off x="5720418" y="5661248"/>
            <a:ext cx="2497106" cy="261610"/>
          </a:xfrm>
          <a:prstGeom prst="rect">
            <a:avLst/>
          </a:prstGeom>
          <a:noFill/>
        </p:spPr>
        <p:txBody>
          <a:bodyPr wrap="square" rtlCol="0">
            <a:spAutoFit/>
          </a:bodyPr>
          <a:lstStyle/>
          <a:p>
            <a:r>
              <a:rPr lang="de-DE" sz="1050" dirty="0"/>
              <a:t>Quelle: https://pixabay.com</a:t>
            </a:r>
          </a:p>
        </p:txBody>
      </p:sp>
    </p:spTree>
    <p:extLst>
      <p:ext uri="{BB962C8B-B14F-4D97-AF65-F5344CB8AC3E}">
        <p14:creationId xmlns:p14="http://schemas.microsoft.com/office/powerpoint/2010/main" val="218518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FD26B8-52EE-CF4D-AA5D-7F64AA798C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445" y="1260883"/>
            <a:ext cx="6899801" cy="4956378"/>
          </a:xfrm>
          <a:prstGeom prst="rect">
            <a:avLst/>
          </a:prstGeom>
          <a:noFill/>
          <a:ln>
            <a:noFill/>
          </a:ln>
          <a:effectLst>
            <a:outerShdw blurRad="50800" dist="38100" dir="270000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a:extLst>
              <a:ext uri="{FF2B5EF4-FFF2-40B4-BE49-F238E27FC236}">
                <a16:creationId xmlns:a16="http://schemas.microsoft.com/office/drawing/2014/main" id="{D00269E4-F828-18F2-EF05-015C195504CC}"/>
              </a:ext>
            </a:extLst>
          </p:cNvPr>
          <p:cNvSpPr>
            <a:spLocks noGrp="1"/>
          </p:cNvSpPr>
          <p:nvPr>
            <p:ph type="title"/>
          </p:nvPr>
        </p:nvSpPr>
        <p:spPr/>
        <p:txBody>
          <a:bodyPr>
            <a:normAutofit/>
          </a:bodyPr>
          <a:lstStyle/>
          <a:p>
            <a:r>
              <a:rPr lang="de-DE" sz="3200" b="1" dirty="0">
                <a:solidFill>
                  <a:schemeClr val="bg1"/>
                </a:solidFill>
              </a:rPr>
              <a:t>Die Macht des Lesens</a:t>
            </a:r>
            <a:endParaRPr lang="de-DE" dirty="0"/>
          </a:p>
        </p:txBody>
      </p:sp>
    </p:spTree>
    <p:extLst>
      <p:ext uri="{BB962C8B-B14F-4D97-AF65-F5344CB8AC3E}">
        <p14:creationId xmlns:p14="http://schemas.microsoft.com/office/powerpoint/2010/main" val="370951889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3007</Words>
  <Application>Microsoft Macintosh PowerPoint</Application>
  <PresentationFormat>Bildschirmpräsentation (4:3)</PresentationFormat>
  <Paragraphs>240</Paragraphs>
  <Slides>23</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Avenir Next</vt:lpstr>
      <vt:lpstr>Calibri</vt:lpstr>
      <vt:lpstr>Wingdings</vt:lpstr>
      <vt:lpstr>Larissa</vt:lpstr>
      <vt:lpstr>Modul 1.1  Teil 1: Lese- und Schreibkompetenzen als Grundlage fachlichen Lernens in allen Unterrichtsfächern   </vt:lpstr>
      <vt:lpstr>PowerPoint-Präsentation</vt:lpstr>
      <vt:lpstr>PowerPoint-Präsentation</vt:lpstr>
      <vt:lpstr>Modul 1: Zur Bedeutung von Lese- und Schreib-kompetenzen für erfolgreiches Lernen – Einführung und Übersicht </vt:lpstr>
      <vt:lpstr>Inhalte dieses Modulblocks</vt:lpstr>
      <vt:lpstr>PowerPoint-Präsentation</vt:lpstr>
      <vt:lpstr>PowerPoint-Präsentation</vt:lpstr>
      <vt:lpstr>PowerPoint-Präsentation</vt:lpstr>
      <vt:lpstr>Die Macht des Lesens</vt:lpstr>
      <vt:lpstr>Ein Selbsterfahrungs-Experiment</vt:lpstr>
      <vt:lpstr>PowerPoint-Präsentation</vt:lpstr>
      <vt:lpstr>Was heißt Lesen?</vt:lpstr>
      <vt:lpstr>PowerPoint-Präsentation</vt:lpstr>
      <vt:lpstr>Die PISA-Definition von Lesekompetenz</vt:lpstr>
      <vt:lpstr>Die theoretische Struktur der Lesekompetenz  nach PISA 2000</vt:lpstr>
      <vt:lpstr>Was ist PISA? Einige Hintergrund-Informationen</vt:lpstr>
      <vt:lpstr>Was misst und erhebt PISA? </vt:lpstr>
      <vt:lpstr>Das neue Modell der Lesekompetenz in PISA 2018 (zum digitalen Lesen)</vt:lpstr>
      <vt:lpstr>Zeit für Fragen und Kommentare</vt:lpstr>
      <vt:lpstr>PowerPoint-Präsentation</vt:lpstr>
      <vt:lpstr>Beispiel: Wie wichtig Lesekompetenz ist, um mathematische Aufgaben zu lösen (Kelemen 2010)</vt:lpstr>
      <vt:lpstr>PowerPoint-Präsentation</vt:lpstr>
      <vt:lpstr>PowerPoint-Präsentation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Garbe</dc:creator>
  <cp:lastModifiedBy>Christine Garbe</cp:lastModifiedBy>
  <cp:revision>158</cp:revision>
  <cp:lastPrinted>2018-08-17T13:39:57Z</cp:lastPrinted>
  <dcterms:created xsi:type="dcterms:W3CDTF">2016-11-02T10:00:14Z</dcterms:created>
  <dcterms:modified xsi:type="dcterms:W3CDTF">2022-10-27T09:20:34Z</dcterms:modified>
</cp:coreProperties>
</file>