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2"/>
  </p:sldMasterIdLst>
  <p:sldIdLst>
    <p:sldId id="290" r:id="rId3"/>
    <p:sldId id="291" r:id="rId4"/>
    <p:sldId id="296" r:id="rId5"/>
    <p:sldId id="295" r:id="rId6"/>
    <p:sldId id="294" r:id="rId7"/>
    <p:sldId id="275" r:id="rId8"/>
    <p:sldId id="257" r:id="rId9"/>
    <p:sldId id="258" r:id="rId10"/>
    <p:sldId id="259" r:id="rId11"/>
    <p:sldId id="260" r:id="rId12"/>
    <p:sldId id="261" r:id="rId13"/>
    <p:sldId id="262" r:id="rId14"/>
    <p:sldId id="276" r:id="rId15"/>
    <p:sldId id="277" r:id="rId16"/>
  </p:sldIdLst>
  <p:sldSz cx="9144000" cy="6858000" type="screen4x3"/>
  <p:notesSz cx="6867525" cy="9691688"/>
  <p:custDataLst>
    <p:custData r:id="rId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86" autoAdjust="0"/>
  </p:normalViewPr>
  <p:slideViewPr>
    <p:cSldViewPr>
      <p:cViewPr varScale="1">
        <p:scale>
          <a:sx n="107" d="100"/>
          <a:sy n="107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6F4A-D2A4-4516-9F6D-DB194A1B361B}" type="datetimeFigureOut">
              <a:rPr lang="de-DE" smtClean="0"/>
              <a:pPr/>
              <a:t>20.06.2016</a:t>
            </a:fld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F189CF-B445-4B13-8076-CC9855069F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6F4A-D2A4-4516-9F6D-DB194A1B361B}" type="datetimeFigureOut">
              <a:rPr lang="de-DE" smtClean="0"/>
              <a:pPr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89CF-B445-4B13-8076-CC9855069F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6F4A-D2A4-4516-9F6D-DB194A1B361B}" type="datetimeFigureOut">
              <a:rPr lang="de-DE" smtClean="0"/>
              <a:pPr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89CF-B445-4B13-8076-CC9855069F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6F4A-D2A4-4516-9F6D-DB194A1B361B}" type="datetimeFigureOut">
              <a:rPr lang="de-DE" smtClean="0"/>
              <a:pPr/>
              <a:t>20.06.2016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F189CF-B445-4B13-8076-CC9855069F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6F4A-D2A4-4516-9F6D-DB194A1B361B}" type="datetimeFigureOut">
              <a:rPr lang="de-DE" smtClean="0"/>
              <a:pPr/>
              <a:t>20.06.2016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89CF-B445-4B13-8076-CC9855069F5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6F4A-D2A4-4516-9F6D-DB194A1B361B}" type="datetimeFigureOut">
              <a:rPr lang="de-DE" smtClean="0"/>
              <a:pPr/>
              <a:t>20.06.2016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89CF-B445-4B13-8076-CC9855069F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6F4A-D2A4-4516-9F6D-DB194A1B361B}" type="datetimeFigureOut">
              <a:rPr lang="de-DE" smtClean="0"/>
              <a:pPr/>
              <a:t>20.06.2016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F189CF-B445-4B13-8076-CC9855069F5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6F4A-D2A4-4516-9F6D-DB194A1B361B}" type="datetimeFigureOut">
              <a:rPr lang="de-DE" smtClean="0"/>
              <a:pPr/>
              <a:t>20.06.2016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89CF-B445-4B13-8076-CC9855069F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6F4A-D2A4-4516-9F6D-DB194A1B361B}" type="datetimeFigureOut">
              <a:rPr lang="de-DE" smtClean="0"/>
              <a:pPr/>
              <a:t>20.06.2016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89CF-B445-4B13-8076-CC9855069F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6F4A-D2A4-4516-9F6D-DB194A1B361B}" type="datetimeFigureOut">
              <a:rPr lang="de-DE" smtClean="0"/>
              <a:pPr/>
              <a:t>20.06.2016</a:t>
            </a:fld>
            <a:endParaRPr lang="de-DE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89CF-B445-4B13-8076-CC9855069F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6F4A-D2A4-4516-9F6D-DB194A1B361B}" type="datetimeFigureOut">
              <a:rPr lang="de-DE" smtClean="0"/>
              <a:pPr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89CF-B445-4B13-8076-CC9855069F5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086F4A-D2A4-4516-9F6D-DB194A1B361B}" type="datetimeFigureOut">
              <a:rPr lang="de-DE" smtClean="0"/>
              <a:pPr/>
              <a:t>20.06.2016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F189CF-B445-4B13-8076-CC9855069F5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4704"/>
            <a:ext cx="8364537" cy="1728192"/>
          </a:xfrm>
        </p:spPr>
        <p:txBody>
          <a:bodyPr>
            <a:noAutofit/>
          </a:bodyPr>
          <a:lstStyle/>
          <a:p>
            <a:pPr algn="ctr"/>
            <a:r>
              <a:rPr lang="de-DE" sz="3200" dirty="0" smtClean="0"/>
              <a:t>Max-Born-Berufskolleg </a:t>
            </a:r>
            <a:br>
              <a:rPr lang="de-DE" sz="3200" dirty="0" smtClean="0"/>
            </a:br>
            <a:r>
              <a:rPr lang="de-DE" sz="3200" dirty="0" smtClean="0"/>
              <a:t>Recklinghausen</a:t>
            </a:r>
            <a:r>
              <a:rPr lang="de-DE" sz="3200" smtClean="0"/>
              <a:t/>
            </a:r>
            <a:br>
              <a:rPr lang="de-DE" sz="3200" smtClean="0"/>
            </a:br>
            <a:r>
              <a:rPr lang="de-DE" sz="2400" smtClean="0"/>
              <a:t>Matthias </a:t>
            </a:r>
            <a:r>
              <a:rPr lang="de-DE" sz="2400" dirty="0" err="1" smtClean="0"/>
              <a:t>Quante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2400" dirty="0" smtClean="0"/>
              <a:t>Abteilung Medizintechnik</a:t>
            </a:r>
            <a:br>
              <a:rPr lang="de-DE" sz="2400" dirty="0" smtClean="0"/>
            </a:br>
            <a:r>
              <a:rPr lang="de-DE" sz="2400" dirty="0" smtClean="0"/>
              <a:t>Vertreter der KMK/ NRW</a:t>
            </a:r>
            <a:br>
              <a:rPr lang="de-DE" sz="2400" dirty="0" smtClean="0"/>
            </a:br>
            <a:endParaRPr lang="de-DE" sz="2400" dirty="0"/>
          </a:p>
        </p:txBody>
      </p:sp>
      <p:pic>
        <p:nvPicPr>
          <p:cNvPr id="10251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9632" y="2708920"/>
            <a:ext cx="6695975" cy="3672831"/>
          </a:xfrm>
          <a:ln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Handlungsfeld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Hörsystemanpassung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2492896"/>
            <a:ext cx="8686800" cy="3587229"/>
          </a:xfrm>
        </p:spPr>
        <p:txBody>
          <a:bodyPr/>
          <a:lstStyle/>
          <a:p>
            <a:r>
              <a:rPr lang="de-DE" dirty="0" err="1" smtClean="0">
                <a:solidFill>
                  <a:srgbClr val="FF0000"/>
                </a:solidFill>
              </a:rPr>
              <a:t>Messverfahren</a:t>
            </a:r>
            <a:r>
              <a:rPr lang="de-DE" dirty="0" smtClean="0">
                <a:solidFill>
                  <a:srgbClr val="FF0000"/>
                </a:solidFill>
              </a:rPr>
              <a:t> für die hörakustischen Datenbestimmungen auswählen </a:t>
            </a:r>
            <a:r>
              <a:rPr lang="de-DE" dirty="0" smtClean="0">
                <a:solidFill>
                  <a:srgbClr val="00B050"/>
                </a:solidFill>
              </a:rPr>
              <a:t>LF 4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Hörsysteme patientenspezifisch         auswählen </a:t>
            </a:r>
            <a:r>
              <a:rPr lang="de-DE" dirty="0" smtClean="0">
                <a:solidFill>
                  <a:srgbClr val="00B050"/>
                </a:solidFill>
              </a:rPr>
              <a:t>LF 10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Hörsysteme voreinstellen und anpassen </a:t>
            </a:r>
            <a:r>
              <a:rPr lang="de-DE" dirty="0" smtClean="0">
                <a:solidFill>
                  <a:srgbClr val="00B050"/>
                </a:solidFill>
              </a:rPr>
              <a:t>LF 15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Handlungsfeld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Service und Instandhalten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3947269"/>
          </a:xfrm>
        </p:spPr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Service- und Instandhaltungsmaßnahmen an Hörsystemen und Hörsystemzubehör durchführen </a:t>
            </a:r>
            <a:r>
              <a:rPr lang="de-DE" dirty="0" smtClean="0">
                <a:solidFill>
                  <a:srgbClr val="00B050"/>
                </a:solidFill>
              </a:rPr>
              <a:t>LF 3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Ergänzende auditive Kommunikationsanlagen anpassen sowie Service- und Instandhaltungs-maßnahmen durchführen </a:t>
            </a:r>
            <a:r>
              <a:rPr lang="de-DE" dirty="0" smtClean="0">
                <a:solidFill>
                  <a:srgbClr val="00B050"/>
                </a:solidFill>
              </a:rPr>
              <a:t>LF 16</a:t>
            </a:r>
            <a:endParaRPr lang="de-DE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548680"/>
            <a:ext cx="86868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Handlungsfeld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Hörakustische Geschäftsvorgänge und Abrechnungen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3947269"/>
          </a:xfrm>
        </p:spPr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Hörsysteme, Zubehör und Dienstleistungen unter Berücksichtigung rechtlicher Rahmen-</a:t>
            </a:r>
            <a:r>
              <a:rPr lang="de-DE" dirty="0" err="1" smtClean="0">
                <a:solidFill>
                  <a:srgbClr val="FF0000"/>
                </a:solidFill>
              </a:rPr>
              <a:t>bedingungen</a:t>
            </a:r>
            <a:r>
              <a:rPr lang="de-DE" dirty="0" smtClean="0">
                <a:solidFill>
                  <a:srgbClr val="FF0000"/>
                </a:solidFill>
              </a:rPr>
              <a:t> anbieten und verkaufen </a:t>
            </a:r>
            <a:r>
              <a:rPr lang="de-DE" dirty="0" smtClean="0">
                <a:solidFill>
                  <a:srgbClr val="00B050"/>
                </a:solidFill>
              </a:rPr>
              <a:t>LF 6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Hörakustikspezifische Marketingaktionen patientenorientiert durchführen </a:t>
            </a:r>
            <a:r>
              <a:rPr lang="de-DE" dirty="0" smtClean="0">
                <a:solidFill>
                  <a:srgbClr val="00B050"/>
                </a:solidFill>
              </a:rPr>
              <a:t>LF 11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Hörakustische Geschäfts-und Abrechnungsprozesse durchführen </a:t>
            </a:r>
            <a:r>
              <a:rPr lang="de-DE" dirty="0" smtClean="0">
                <a:solidFill>
                  <a:srgbClr val="00B050"/>
                </a:solidFill>
              </a:rPr>
              <a:t>LF 17</a:t>
            </a:r>
            <a:endParaRPr lang="de-DE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Stundentafel Berufsbezogener Bereich</a:t>
            </a:r>
            <a:endParaRPr lang="de-DE" dirty="0"/>
          </a:p>
        </p:txBody>
      </p:sp>
      <p:pic>
        <p:nvPicPr>
          <p:cNvPr id="6" name="Inhaltsplatzhalter 5" descr="transparent_Bundeslehrplan_Stundentafe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187060"/>
            <a:ext cx="5400600" cy="5440065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Landeslehrplan / Unterrichtsfächer NRW</a:t>
            </a:r>
            <a:endParaRPr lang="de-DE" sz="2800" dirty="0"/>
          </a:p>
        </p:txBody>
      </p:sp>
      <p:pic>
        <p:nvPicPr>
          <p:cNvPr id="5" name="Inhaltsplatzhalter 4" descr="transparent_NRW_Landeslehrplan_Fächer_aller_3_Bereich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283644"/>
            <a:ext cx="4968552" cy="5258898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 Veränderungen des </a:t>
            </a:r>
            <a:r>
              <a:rPr lang="de-DE" dirty="0" err="1" smtClean="0"/>
              <a:t>berufsbildes</a:t>
            </a:r>
            <a:r>
              <a:rPr lang="de-DE" dirty="0" smtClean="0"/>
              <a:t>  Hörakustiker/innen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</a:rPr>
              <a:t>Gesellschaftlicher Auftrag Menschen mit Einschränkungen in den Alltag zu integrieren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</a:rPr>
              <a:t>2,5 Millionen Bürger werden mit individuell angepassten Hörsystemen z. Zt. versorgt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</a:rPr>
              <a:t>Hochtechnologische Innovationen der Hörgeräteindustrie tragen dazu bei, die Lebensqualität vieler Menschen zu verbessern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</a:rPr>
              <a:t>Technischer Wandel und die Digitalisierung erfordern eine Modernsierung der beruflichen Aus- und Weiterbildung</a:t>
            </a:r>
          </a:p>
          <a:p>
            <a:pPr>
              <a:buFont typeface="Wingdings" pitchFamily="2" charset="2"/>
              <a:buChar char="Ø"/>
            </a:pPr>
            <a:r>
              <a:rPr lang="de-DE" dirty="0" err="1" smtClean="0">
                <a:solidFill>
                  <a:schemeClr val="tx1"/>
                </a:solidFill>
              </a:rPr>
              <a:t>Hörakuster</a:t>
            </a:r>
            <a:r>
              <a:rPr lang="de-DE" dirty="0" smtClean="0">
                <a:solidFill>
                  <a:schemeClr val="tx1"/>
                </a:solidFill>
              </a:rPr>
              <a:t>/Inn ist ein Gesundheitsberuf der technische, medizinische und handwerkliche Leistungen immer mehr interdisziplinär miteinander verbindet</a:t>
            </a:r>
          </a:p>
          <a:p>
            <a:pPr>
              <a:buNone/>
            </a:pPr>
            <a:r>
              <a:rPr lang="de-DE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berufsbild</a:t>
            </a:r>
            <a:r>
              <a:rPr lang="de-DE" dirty="0" smtClean="0"/>
              <a:t>  Hörakustiker/innen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Tätigkeitsfeld des Hörakustikers ist der einzelne Handwerks-betrieb vor Ort , aber auch bei den Herstellern von Hörgeräten 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Sie beraten Patienten und Kunden hinsichtlich unterschiedlicher Hörsysteme und individuellen Gehörschutzes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Sie fertigen </a:t>
            </a:r>
            <a:r>
              <a:rPr lang="de-DE" sz="2400" b="1" dirty="0" err="1" smtClean="0"/>
              <a:t>Sonderotoplastiken</a:t>
            </a:r>
            <a:r>
              <a:rPr lang="de-DE" sz="2400" b="1" dirty="0" smtClean="0"/>
              <a:t> unter Berücksichtigung anatomischer, pathologischer, akustischer, </a:t>
            </a:r>
            <a:r>
              <a:rPr lang="de-DE" sz="2400" b="1" dirty="0" err="1" smtClean="0"/>
              <a:t>hörsystem</a:t>
            </a:r>
            <a:r>
              <a:rPr lang="de-DE" sz="2400" b="1" dirty="0" smtClean="0"/>
              <a:t>-technischer und kosmetischer Gegebenheiten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Die Anpassung erfolgt über Tests zur Hörleitung,  diese erfassen wie gut Patienten und Kunden hohe und tiefe Töne oder auch Sprache wahrnehmen können</a:t>
            </a:r>
          </a:p>
          <a:p>
            <a:pPr>
              <a:buFont typeface="Wingdings" pitchFamily="2" charset="2"/>
              <a:buChar char="Ø"/>
            </a:pPr>
            <a:endParaRPr lang="de-DE" sz="2400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berufsbild</a:t>
            </a:r>
            <a:r>
              <a:rPr lang="de-DE" dirty="0" smtClean="0"/>
              <a:t>  Hörakustiker/innen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Sie nehmen Abdrücke vom Gehörgang, passen die Ohrstücke an, bauen die Maßohrstücke in die Hörsysteme ein und nehmen die akustischen Feineinstellungen vor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Reparatur und Wartung von Hörgeräten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Kundenbetreuung in Form von Einweisung in den Umgang mit Hörhilfen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Korrespondenz mit Kunden, Patienten, Krankenkassen, Medizinern, Therapeuten, Pflegeheimen, Lieferanten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Erstellen von Abrechnungen</a:t>
            </a:r>
          </a:p>
          <a:p>
            <a:pPr>
              <a:buFont typeface="Wingdings" pitchFamily="2" charset="2"/>
              <a:buChar char="Ø"/>
            </a:pPr>
            <a:endParaRPr lang="de-DE" sz="2400" b="1" dirty="0" smtClean="0"/>
          </a:p>
          <a:p>
            <a:pPr>
              <a:buNone/>
            </a:pPr>
            <a:endParaRPr lang="de-DE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Neuordung</a:t>
            </a:r>
            <a:r>
              <a:rPr lang="de-DE" dirty="0" smtClean="0"/>
              <a:t> des Berufsbildes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Berufliche Aus- und </a:t>
            </a:r>
            <a:r>
              <a:rPr lang="de-DE" sz="2400" b="1" smtClean="0"/>
              <a:t>Weiterbildung  heute</a:t>
            </a:r>
            <a:endParaRPr lang="de-DE" sz="2400" b="1" dirty="0" smtClean="0"/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Inhalte der alten Verordnung waren nicht mehr zeitgemäß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Wandel im Umgang  von Menschen mit Einschränkungen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Verändertes Krankenkassensystem 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Der Patient im interdisziplinären Team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Der Patient als Kunde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Der Kunde im Hörakustikgeschäft</a:t>
            </a:r>
          </a:p>
          <a:p>
            <a:pPr>
              <a:buFont typeface="Wingdings" pitchFamily="2" charset="2"/>
              <a:buChar char="Ø"/>
            </a:pPr>
            <a:endParaRPr lang="de-DE" sz="2400" b="1" dirty="0" smtClean="0"/>
          </a:p>
          <a:p>
            <a:pPr>
              <a:buFont typeface="Wingdings" pitchFamily="2" charset="2"/>
              <a:buChar char="Ø"/>
            </a:pPr>
            <a:endParaRPr lang="de-DE" sz="2400" dirty="0" smtClean="0"/>
          </a:p>
          <a:p>
            <a:pPr>
              <a:buFont typeface="Wingdings" pitchFamily="2" charset="2"/>
              <a:buChar char="Ø"/>
            </a:pPr>
            <a:endParaRPr lang="de-DE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800" dirty="0" smtClean="0"/>
              <a:t>Lernfelder Rahmenlehrplan     KMK</a:t>
            </a:r>
            <a:endParaRPr lang="de-DE" sz="2800" dirty="0"/>
          </a:p>
        </p:txBody>
      </p:sp>
      <p:pic>
        <p:nvPicPr>
          <p:cNvPr id="5" name="Inhaltsplatzhalter 4" descr="trandsparent_Bundeslehrplan_Lernfeld_Clust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67531" y="1196752"/>
            <a:ext cx="7741055" cy="540060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5292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sz="3100" dirty="0" smtClean="0"/>
              <a:t>Handlungsfelder  und Lernfelder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379317"/>
          </a:xfrm>
        </p:spPr>
        <p:txBody>
          <a:bodyPr>
            <a:normAutofit/>
          </a:bodyPr>
          <a:lstStyle/>
          <a:p>
            <a:pPr>
              <a:buNone/>
            </a:pPr>
            <a:endParaRPr lang="de-DE" dirty="0" smtClean="0">
              <a:solidFill>
                <a:srgbClr val="C00000"/>
              </a:solidFill>
            </a:endParaRPr>
          </a:p>
          <a:p>
            <a:r>
              <a:rPr lang="de-DE" sz="2800" dirty="0" smtClean="0">
                <a:solidFill>
                  <a:srgbClr val="C00000"/>
                </a:solidFill>
              </a:rPr>
              <a:t>audiologische Vorgespräche führen </a:t>
            </a:r>
            <a:r>
              <a:rPr lang="de-DE" sz="2800" dirty="0" smtClean="0">
                <a:solidFill>
                  <a:srgbClr val="00B050"/>
                </a:solidFill>
              </a:rPr>
              <a:t>LF 1</a:t>
            </a:r>
          </a:p>
          <a:p>
            <a:r>
              <a:rPr lang="de-DE" sz="2800" dirty="0" smtClean="0">
                <a:solidFill>
                  <a:srgbClr val="C00000"/>
                </a:solidFill>
              </a:rPr>
              <a:t>Individuelle Hörprofile erstellen und mit Patienten erörtern </a:t>
            </a:r>
            <a:r>
              <a:rPr lang="de-DE" sz="2800" dirty="0" smtClean="0">
                <a:solidFill>
                  <a:srgbClr val="00B050"/>
                </a:solidFill>
              </a:rPr>
              <a:t>LF 7</a:t>
            </a:r>
          </a:p>
          <a:p>
            <a:r>
              <a:rPr lang="de-DE" sz="2800" dirty="0" smtClean="0">
                <a:solidFill>
                  <a:srgbClr val="C00000"/>
                </a:solidFill>
              </a:rPr>
              <a:t>Patienten über Möglichkeiten zur Verbesserung der individuellen auditiven Kommunikationsfähigkeit beraten </a:t>
            </a:r>
            <a:r>
              <a:rPr lang="de-DE" sz="2800" dirty="0" smtClean="0">
                <a:solidFill>
                  <a:srgbClr val="00B050"/>
                </a:solidFill>
              </a:rPr>
              <a:t>LF 12</a:t>
            </a:r>
          </a:p>
          <a:p>
            <a:endParaRPr lang="de-DE" sz="2800" dirty="0"/>
          </a:p>
        </p:txBody>
      </p:sp>
      <p:sp>
        <p:nvSpPr>
          <p:cNvPr id="4" name="Rechteck 3"/>
          <p:cNvSpPr/>
          <p:nvPr/>
        </p:nvSpPr>
        <p:spPr>
          <a:xfrm>
            <a:off x="323528" y="1628800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Audiologische Vorgespräche und Beratung</a:t>
            </a:r>
            <a:endParaRPr lang="de-DE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Handlungsfeld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Audiologie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/>
          <a:lstStyle/>
          <a:p>
            <a:r>
              <a:rPr lang="de-DE" dirty="0" err="1" smtClean="0">
                <a:solidFill>
                  <a:srgbClr val="C00000"/>
                </a:solidFill>
              </a:rPr>
              <a:t>Reintonaudiometrie</a:t>
            </a:r>
            <a:r>
              <a:rPr lang="de-DE" dirty="0" smtClean="0">
                <a:solidFill>
                  <a:srgbClr val="C00000"/>
                </a:solidFill>
              </a:rPr>
              <a:t> durchführen </a:t>
            </a:r>
            <a:r>
              <a:rPr lang="de-DE" dirty="0" smtClean="0">
                <a:solidFill>
                  <a:srgbClr val="00B050"/>
                </a:solidFill>
              </a:rPr>
              <a:t>LF 2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Weitergehende audiologische Messungen durchführen </a:t>
            </a:r>
            <a:r>
              <a:rPr lang="de-DE" dirty="0" smtClean="0">
                <a:solidFill>
                  <a:srgbClr val="00B050"/>
                </a:solidFill>
              </a:rPr>
              <a:t>LF 2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Objektive audiometrische Messungen auswerten und bei </a:t>
            </a:r>
            <a:r>
              <a:rPr lang="de-DE" dirty="0" err="1" smtClean="0">
                <a:solidFill>
                  <a:srgbClr val="C00000"/>
                </a:solidFill>
              </a:rPr>
              <a:t>Tinnitusversorgungen</a:t>
            </a:r>
            <a:r>
              <a:rPr lang="de-DE" dirty="0" smtClean="0">
                <a:solidFill>
                  <a:srgbClr val="C00000"/>
                </a:solidFill>
              </a:rPr>
              <a:t> mitwirken </a:t>
            </a:r>
            <a:r>
              <a:rPr lang="de-DE" dirty="0" smtClean="0">
                <a:solidFill>
                  <a:srgbClr val="00B050"/>
                </a:solidFill>
              </a:rPr>
              <a:t>LF 13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200" dirty="0" smtClean="0"/>
              <a:t>Handlungsfeld</a:t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err="1" smtClean="0"/>
              <a:t>Otoplastik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Dreidimensionale Abbildungen des </a:t>
            </a:r>
            <a:r>
              <a:rPr lang="de-DE" dirty="0" err="1" smtClean="0">
                <a:solidFill>
                  <a:srgbClr val="FF0000"/>
                </a:solidFill>
              </a:rPr>
              <a:t>aüßeren</a:t>
            </a:r>
            <a:r>
              <a:rPr lang="de-DE" dirty="0" smtClean="0">
                <a:solidFill>
                  <a:srgbClr val="FF0000"/>
                </a:solidFill>
              </a:rPr>
              <a:t> Ohres herstellen </a:t>
            </a:r>
            <a:r>
              <a:rPr lang="de-DE" dirty="0" smtClean="0">
                <a:solidFill>
                  <a:srgbClr val="00B050"/>
                </a:solidFill>
              </a:rPr>
              <a:t>LF 3</a:t>
            </a:r>
          </a:p>
          <a:p>
            <a:r>
              <a:rPr lang="de-DE" dirty="0" err="1" smtClean="0">
                <a:solidFill>
                  <a:srgbClr val="FF0000"/>
                </a:solidFill>
              </a:rPr>
              <a:t>Otoplastiken</a:t>
            </a:r>
            <a:r>
              <a:rPr lang="de-DE" dirty="0" smtClean="0">
                <a:solidFill>
                  <a:srgbClr val="FF0000"/>
                </a:solidFill>
              </a:rPr>
              <a:t> herstellen </a:t>
            </a:r>
            <a:r>
              <a:rPr lang="de-DE" dirty="0" smtClean="0">
                <a:solidFill>
                  <a:srgbClr val="00B050"/>
                </a:solidFill>
              </a:rPr>
              <a:t>LF 9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Patienten und Kunden mit persönlichem Gehörschutz versorgen </a:t>
            </a:r>
            <a:r>
              <a:rPr lang="de-DE" dirty="0" smtClean="0">
                <a:solidFill>
                  <a:srgbClr val="00B050"/>
                </a:solidFill>
              </a:rPr>
              <a:t>LF 14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19A1D3AE-0E39-4D6D-A148-E78D48CF623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396</Words>
  <Application>Microsoft Office PowerPoint</Application>
  <PresentationFormat>Bildschirmpräsentation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Metis</vt:lpstr>
      <vt:lpstr>Max-Born-Berufskolleg  Recklinghausen Matthias Quante Abteilung Medizintechnik Vertreter der KMK/ NRW </vt:lpstr>
      <vt:lpstr> Veränderungen des berufsbildes  Hörakustiker/innen</vt:lpstr>
      <vt:lpstr>berufsbild  Hörakustiker/innen</vt:lpstr>
      <vt:lpstr>berufsbild  Hörakustiker/innen</vt:lpstr>
      <vt:lpstr>Neuordung des Berufsbildes</vt:lpstr>
      <vt:lpstr>Lernfelder Rahmenlehrplan     KMK</vt:lpstr>
      <vt:lpstr> Handlungsfelder  und Lernfelder</vt:lpstr>
      <vt:lpstr>Handlungsfeld   Audiologie</vt:lpstr>
      <vt:lpstr>Handlungsfeld  Otoplastik</vt:lpstr>
      <vt:lpstr>  Handlungsfeld  Hörsystemanpassung </vt:lpstr>
      <vt:lpstr>Handlungsfeld  Service und Instandhalten</vt:lpstr>
      <vt:lpstr> Handlungsfeld  Hörakustische Geschäftsvorgänge und Abrechnungen</vt:lpstr>
      <vt:lpstr>Stundentafel Berufsbezogener Bereich</vt:lpstr>
      <vt:lpstr>Landeslehrplan / Unterrichtsfächer NRW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Hörakustikerin und Hörakustiker Stand 02.01.2015</dc:title>
  <dc:creator>qua</dc:creator>
  <cp:lastModifiedBy>qua</cp:lastModifiedBy>
  <cp:revision>182</cp:revision>
  <dcterms:created xsi:type="dcterms:W3CDTF">2015-01-25T11:55:41Z</dcterms:created>
  <dcterms:modified xsi:type="dcterms:W3CDTF">2016-06-20T05:48:30Z</dcterms:modified>
</cp:coreProperties>
</file>