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7EF064A-ADD2-483F-8A8A-19C3ABC355B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7EF064A-ADD2-483F-8A8A-19C3ABC355B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7EF064A-ADD2-483F-8A8A-19C3ABC355B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7EF064A-ADD2-483F-8A8A-19C3ABC355B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97EF064A-ADD2-483F-8A8A-19C3ABC355B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7EF064A-ADD2-483F-8A8A-19C3ABC355B0}" type="datetimeFigureOut">
              <a:rPr lang="de-DE" smtClean="0"/>
              <a:t>17.06.2016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7EF064A-ADD2-483F-8A8A-19C3ABC355B0}" type="datetimeFigureOut">
              <a:rPr lang="de-DE" smtClean="0"/>
              <a:t>17.06.2016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7EF064A-ADD2-483F-8A8A-19C3ABC355B0}" type="datetimeFigureOut">
              <a:rPr lang="de-DE" smtClean="0"/>
              <a:t>17.06.2016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7EF064A-ADD2-483F-8A8A-19C3ABC355B0}" type="datetimeFigureOut">
              <a:rPr lang="de-DE" smtClean="0"/>
              <a:t>17.06.2016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97EF064A-ADD2-483F-8A8A-19C3ABC355B0}" type="datetimeFigureOut">
              <a:rPr lang="de-DE" smtClean="0"/>
              <a:t>17.06.2016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97EF064A-ADD2-483F-8A8A-19C3ABC355B0}" type="datetimeFigureOut">
              <a:rPr lang="de-DE" smtClean="0"/>
              <a:t>17.06.2016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F4BA935-A98F-4561-8886-E3268A361CB9}"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F064A-ADD2-483F-8A8A-19C3ABC355B0}" type="datetimeFigureOut">
              <a:rPr lang="de-DE" smtClean="0"/>
              <a:t>17.06.2016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BA935-A98F-4561-8886-E3268A361CB9}"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sp>
        <p:nvSpPr>
          <p:cNvPr id="5" name="Textfeld 4"/>
          <p:cNvSpPr txBox="1"/>
          <p:nvPr/>
        </p:nvSpPr>
        <p:spPr>
          <a:xfrm>
            <a:off x="2267744" y="2132856"/>
            <a:ext cx="4032448" cy="3539430"/>
          </a:xfrm>
          <a:prstGeom prst="rect">
            <a:avLst/>
          </a:prstGeom>
          <a:noFill/>
        </p:spPr>
        <p:txBody>
          <a:bodyPr wrap="square" rtlCol="0">
            <a:spAutoFit/>
          </a:bodyPr>
          <a:lstStyle/>
          <a:p>
            <a:pPr algn="ctr"/>
            <a:r>
              <a:rPr lang="de-DE" sz="2800" dirty="0" smtClean="0">
                <a:solidFill>
                  <a:srgbClr val="0070C0"/>
                </a:solidFill>
              </a:rPr>
              <a:t>Christian Kemper</a:t>
            </a:r>
          </a:p>
          <a:p>
            <a:pPr algn="ctr"/>
            <a:r>
              <a:rPr lang="de-DE" sz="2800" dirty="0" smtClean="0">
                <a:solidFill>
                  <a:srgbClr val="0070C0"/>
                </a:solidFill>
              </a:rPr>
              <a:t>Hörakustiker-Meister</a:t>
            </a:r>
            <a:endParaRPr lang="de-DE" sz="2800" dirty="0">
              <a:solidFill>
                <a:srgbClr val="0070C0"/>
              </a:solidFill>
            </a:endParaRPr>
          </a:p>
          <a:p>
            <a:pPr algn="ctr"/>
            <a:endParaRPr lang="de-DE" sz="2800" dirty="0">
              <a:solidFill>
                <a:srgbClr val="0070C0"/>
              </a:solidFill>
            </a:endParaRPr>
          </a:p>
          <a:p>
            <a:pPr algn="ctr"/>
            <a:r>
              <a:rPr lang="de-DE" sz="2800" dirty="0" smtClean="0">
                <a:solidFill>
                  <a:srgbClr val="0070C0"/>
                </a:solidFill>
              </a:rPr>
              <a:t>Hörgeräte Aumann </a:t>
            </a:r>
            <a:r>
              <a:rPr lang="de-DE" sz="2800" dirty="0" err="1" smtClean="0">
                <a:solidFill>
                  <a:srgbClr val="0070C0"/>
                </a:solidFill>
              </a:rPr>
              <a:t>e.K</a:t>
            </a:r>
            <a:r>
              <a:rPr lang="de-DE" sz="2800" dirty="0" smtClean="0">
                <a:solidFill>
                  <a:srgbClr val="0070C0"/>
                </a:solidFill>
              </a:rPr>
              <a:t>.</a:t>
            </a:r>
          </a:p>
          <a:p>
            <a:pPr algn="ctr"/>
            <a:r>
              <a:rPr lang="de-DE" sz="2800" dirty="0" smtClean="0">
                <a:solidFill>
                  <a:srgbClr val="0070C0"/>
                </a:solidFill>
              </a:rPr>
              <a:t>16 Filialen im Großraum Düsseldorf</a:t>
            </a:r>
          </a:p>
          <a:p>
            <a:pPr algn="ctr"/>
            <a:r>
              <a:rPr lang="de-DE" sz="2800" dirty="0" smtClean="0">
                <a:solidFill>
                  <a:srgbClr val="0070C0"/>
                </a:solidFill>
              </a:rPr>
              <a:t>Regelmäßig 4 – 6 Lehrlinge in den Filialen</a:t>
            </a:r>
            <a:endParaRPr lang="de-DE" sz="2800" dirty="0" smtClean="0">
              <a:solidFill>
                <a:srgbClr val="0070C0"/>
              </a:solidFill>
            </a:endParaRPr>
          </a:p>
        </p:txBody>
      </p:sp>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
        <p:nvSpPr>
          <p:cNvPr id="7" name="Textfeld 6"/>
          <p:cNvSpPr txBox="1"/>
          <p:nvPr/>
        </p:nvSpPr>
        <p:spPr>
          <a:xfrm>
            <a:off x="2267744" y="2132856"/>
            <a:ext cx="4032448" cy="3539430"/>
          </a:xfrm>
          <a:prstGeom prst="rect">
            <a:avLst/>
          </a:prstGeom>
          <a:noFill/>
        </p:spPr>
        <p:txBody>
          <a:bodyPr wrap="square" rtlCol="0">
            <a:spAutoFit/>
          </a:bodyPr>
          <a:lstStyle/>
          <a:p>
            <a:pPr algn="ctr"/>
            <a:r>
              <a:rPr lang="de-DE" sz="2800" dirty="0" smtClean="0">
                <a:solidFill>
                  <a:srgbClr val="0070C0"/>
                </a:solidFill>
              </a:rPr>
              <a:t>Ein großer Wunsch unsererseits wäre abschließend die Installation eines Prüfungsausschusses in den Handwerkskammern Düsseldorf und Dortmund.</a:t>
            </a:r>
            <a:endParaRPr lang="de-DE" sz="2800" dirty="0" smtClean="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
        <p:nvSpPr>
          <p:cNvPr id="7" name="Textfeld 6"/>
          <p:cNvSpPr txBox="1"/>
          <p:nvPr/>
        </p:nvSpPr>
        <p:spPr>
          <a:xfrm>
            <a:off x="2195736" y="1772816"/>
            <a:ext cx="4032448" cy="4832092"/>
          </a:xfrm>
          <a:prstGeom prst="rect">
            <a:avLst/>
          </a:prstGeom>
          <a:noFill/>
        </p:spPr>
        <p:txBody>
          <a:bodyPr wrap="square" rtlCol="0">
            <a:spAutoFit/>
          </a:bodyPr>
          <a:lstStyle/>
          <a:p>
            <a:pPr algn="ctr"/>
            <a:r>
              <a:rPr lang="de-DE" sz="2800" dirty="0" smtClean="0">
                <a:solidFill>
                  <a:srgbClr val="0070C0"/>
                </a:solidFill>
              </a:rPr>
              <a:t>Ebenso befürworten wir die ÜA in Duisburg und Recklinghausen und nicht in Lübeck zu integrieren, sicher wäre es kein Problem geeignete Dozenten aus unseren Reihen für die ÜA und auch einen Prüfungsausschuss zu gewinnen.</a:t>
            </a:r>
            <a:endParaRPr lang="de-DE" sz="2800" dirty="0" smtClean="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
        <p:nvSpPr>
          <p:cNvPr id="7" name="Textfeld 6"/>
          <p:cNvSpPr txBox="1"/>
          <p:nvPr/>
        </p:nvSpPr>
        <p:spPr>
          <a:xfrm>
            <a:off x="2267744" y="2204864"/>
            <a:ext cx="4032448" cy="1938992"/>
          </a:xfrm>
          <a:prstGeom prst="rect">
            <a:avLst/>
          </a:prstGeom>
          <a:noFill/>
        </p:spPr>
        <p:txBody>
          <a:bodyPr wrap="square" rtlCol="0">
            <a:spAutoFit/>
          </a:bodyPr>
          <a:lstStyle/>
          <a:p>
            <a:pPr algn="ctr"/>
            <a:r>
              <a:rPr lang="de-DE" sz="4000" dirty="0" smtClean="0">
                <a:solidFill>
                  <a:srgbClr val="0070C0"/>
                </a:solidFill>
              </a:rPr>
              <a:t>Vielen Dank</a:t>
            </a:r>
          </a:p>
          <a:p>
            <a:pPr algn="ctr"/>
            <a:r>
              <a:rPr lang="de-DE" sz="4000" dirty="0" smtClean="0">
                <a:solidFill>
                  <a:srgbClr val="0070C0"/>
                </a:solidFill>
              </a:rPr>
              <a:t>Für Ihre</a:t>
            </a:r>
          </a:p>
          <a:p>
            <a:pPr algn="ctr"/>
            <a:r>
              <a:rPr lang="de-DE" sz="4000" dirty="0" smtClean="0">
                <a:solidFill>
                  <a:srgbClr val="0070C0"/>
                </a:solidFill>
              </a:rPr>
              <a:t>Aufmerksamkeit.</a:t>
            </a:r>
            <a:endParaRPr lang="de-DE" sz="4000" dirty="0" smtClean="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sp>
        <p:nvSpPr>
          <p:cNvPr id="5" name="Textfeld 4"/>
          <p:cNvSpPr txBox="1"/>
          <p:nvPr/>
        </p:nvSpPr>
        <p:spPr>
          <a:xfrm>
            <a:off x="2267744" y="2132856"/>
            <a:ext cx="4032448" cy="3108543"/>
          </a:xfrm>
          <a:prstGeom prst="rect">
            <a:avLst/>
          </a:prstGeom>
          <a:noFill/>
        </p:spPr>
        <p:txBody>
          <a:bodyPr wrap="square" rtlCol="0">
            <a:spAutoFit/>
          </a:bodyPr>
          <a:lstStyle/>
          <a:p>
            <a:pPr algn="ctr"/>
            <a:r>
              <a:rPr lang="de-DE" sz="2800" dirty="0" smtClean="0">
                <a:solidFill>
                  <a:srgbClr val="0070C0"/>
                </a:solidFill>
              </a:rPr>
              <a:t>Da es nun statt getrennten Fächern Lernfelder gibt, ergibt sich die Chance, fächerübergreifend und somit sehr viel handlungsorientierter zu vermitteln.</a:t>
            </a:r>
          </a:p>
        </p:txBody>
      </p:sp>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sp>
        <p:nvSpPr>
          <p:cNvPr id="5" name="Textfeld 4"/>
          <p:cNvSpPr txBox="1"/>
          <p:nvPr/>
        </p:nvSpPr>
        <p:spPr>
          <a:xfrm>
            <a:off x="2267744" y="2132856"/>
            <a:ext cx="4032448" cy="3416320"/>
          </a:xfrm>
          <a:prstGeom prst="rect">
            <a:avLst/>
          </a:prstGeom>
          <a:noFill/>
        </p:spPr>
        <p:txBody>
          <a:bodyPr wrap="square" rtlCol="0">
            <a:spAutoFit/>
          </a:bodyPr>
          <a:lstStyle/>
          <a:p>
            <a:pPr algn="ctr"/>
            <a:r>
              <a:rPr lang="de-DE" sz="2400" dirty="0" smtClean="0">
                <a:solidFill>
                  <a:srgbClr val="0070C0"/>
                </a:solidFill>
              </a:rPr>
              <a:t>Da eine Beratung und Versorgung hörgeschädigter Menschen äußerst komplex ist, werden immer mehrere Fachbereiche tangiert, auch hier ist mit dem neuen Lehrplan sicher eine deutliche Verbesserung geschaffen worden.</a:t>
            </a:r>
          </a:p>
        </p:txBody>
      </p:sp>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sp>
        <p:nvSpPr>
          <p:cNvPr id="5" name="Textfeld 4"/>
          <p:cNvSpPr txBox="1"/>
          <p:nvPr/>
        </p:nvSpPr>
        <p:spPr>
          <a:xfrm>
            <a:off x="2267744" y="2132856"/>
            <a:ext cx="4032448" cy="3108543"/>
          </a:xfrm>
          <a:prstGeom prst="rect">
            <a:avLst/>
          </a:prstGeom>
          <a:noFill/>
        </p:spPr>
        <p:txBody>
          <a:bodyPr wrap="square" rtlCol="0">
            <a:spAutoFit/>
          </a:bodyPr>
          <a:lstStyle/>
          <a:p>
            <a:pPr algn="ctr"/>
            <a:r>
              <a:rPr lang="de-DE" sz="2800" dirty="0" smtClean="0">
                <a:solidFill>
                  <a:srgbClr val="0070C0"/>
                </a:solidFill>
              </a:rPr>
              <a:t>Durch die Zusammenfassung der Lernfelder in Bündelfächer ist aus unserer Sicht eine wesentlich praxisorientiertere Ausbildung möglich.</a:t>
            </a:r>
          </a:p>
        </p:txBody>
      </p:sp>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sp>
        <p:nvSpPr>
          <p:cNvPr id="5" name="Textfeld 4"/>
          <p:cNvSpPr txBox="1"/>
          <p:nvPr/>
        </p:nvSpPr>
        <p:spPr>
          <a:xfrm>
            <a:off x="2267744" y="2132856"/>
            <a:ext cx="4032448" cy="3108543"/>
          </a:xfrm>
          <a:prstGeom prst="rect">
            <a:avLst/>
          </a:prstGeom>
          <a:noFill/>
        </p:spPr>
        <p:txBody>
          <a:bodyPr wrap="square" rtlCol="0">
            <a:spAutoFit/>
          </a:bodyPr>
          <a:lstStyle/>
          <a:p>
            <a:pPr algn="ctr"/>
            <a:r>
              <a:rPr lang="de-DE" sz="2800" dirty="0" smtClean="0">
                <a:solidFill>
                  <a:srgbClr val="0070C0"/>
                </a:solidFill>
              </a:rPr>
              <a:t>Da nun die Möglichkeit besteht in vollständigen Handlungen zu lernen, fördert diese Form der Ausbildung sicher die bessere Umsetzung in die praktische Tätigkeit.</a:t>
            </a:r>
          </a:p>
        </p:txBody>
      </p:sp>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sp>
        <p:nvSpPr>
          <p:cNvPr id="5" name="Textfeld 4"/>
          <p:cNvSpPr txBox="1"/>
          <p:nvPr/>
        </p:nvSpPr>
        <p:spPr>
          <a:xfrm>
            <a:off x="2267744" y="2132856"/>
            <a:ext cx="4032448" cy="3970318"/>
          </a:xfrm>
          <a:prstGeom prst="rect">
            <a:avLst/>
          </a:prstGeom>
          <a:noFill/>
        </p:spPr>
        <p:txBody>
          <a:bodyPr wrap="square" rtlCol="0">
            <a:spAutoFit/>
          </a:bodyPr>
          <a:lstStyle/>
          <a:p>
            <a:pPr algn="ctr"/>
            <a:r>
              <a:rPr lang="de-DE" sz="2800" dirty="0" smtClean="0">
                <a:solidFill>
                  <a:srgbClr val="0070C0"/>
                </a:solidFill>
              </a:rPr>
              <a:t>Schulangebot:</a:t>
            </a:r>
          </a:p>
          <a:p>
            <a:pPr algn="ctr"/>
            <a:r>
              <a:rPr lang="de-DE" sz="2800" dirty="0" smtClean="0">
                <a:solidFill>
                  <a:srgbClr val="0070C0"/>
                </a:solidFill>
              </a:rPr>
              <a:t>Durch die Beschulung an ein, bzw. zwei Tagen in der Woche ist eine wesentlich bessere Integration der Lehrlinge in den Arbeitsalltag gegeben. Sie fehlen nicht wochenlang im Betrieb.</a:t>
            </a:r>
            <a:endParaRPr lang="de-DE" sz="2800" dirty="0" smtClean="0">
              <a:solidFill>
                <a:srgbClr val="0070C0"/>
              </a:solidFill>
            </a:endParaRPr>
          </a:p>
        </p:txBody>
      </p:sp>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sp>
        <p:nvSpPr>
          <p:cNvPr id="5" name="Textfeld 4"/>
          <p:cNvSpPr txBox="1"/>
          <p:nvPr/>
        </p:nvSpPr>
        <p:spPr>
          <a:xfrm>
            <a:off x="2267744" y="2132856"/>
            <a:ext cx="4032448" cy="2677656"/>
          </a:xfrm>
          <a:prstGeom prst="rect">
            <a:avLst/>
          </a:prstGeom>
          <a:noFill/>
        </p:spPr>
        <p:txBody>
          <a:bodyPr wrap="square" rtlCol="0">
            <a:spAutoFit/>
          </a:bodyPr>
          <a:lstStyle/>
          <a:p>
            <a:pPr algn="ctr"/>
            <a:r>
              <a:rPr lang="de-DE" sz="2800" dirty="0" smtClean="0">
                <a:solidFill>
                  <a:srgbClr val="0070C0"/>
                </a:solidFill>
              </a:rPr>
              <a:t>Zusätzlich kann der theoretisch erlernte Stoff wesentlich zeitnaher und effizienter in die Praxis umgesetzt und gefestigt werden.</a:t>
            </a:r>
            <a:endParaRPr lang="de-DE" sz="2800" dirty="0" smtClean="0">
              <a:solidFill>
                <a:srgbClr val="0070C0"/>
              </a:solidFill>
            </a:endParaRPr>
          </a:p>
        </p:txBody>
      </p:sp>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sp>
        <p:nvSpPr>
          <p:cNvPr id="5" name="Textfeld 4"/>
          <p:cNvSpPr txBox="1"/>
          <p:nvPr/>
        </p:nvSpPr>
        <p:spPr>
          <a:xfrm>
            <a:off x="2267744" y="2132856"/>
            <a:ext cx="4032448" cy="3970318"/>
          </a:xfrm>
          <a:prstGeom prst="rect">
            <a:avLst/>
          </a:prstGeom>
          <a:noFill/>
        </p:spPr>
        <p:txBody>
          <a:bodyPr wrap="square" rtlCol="0">
            <a:spAutoFit/>
          </a:bodyPr>
          <a:lstStyle/>
          <a:p>
            <a:pPr algn="ctr"/>
            <a:r>
              <a:rPr lang="de-DE" sz="2800" dirty="0" smtClean="0">
                <a:solidFill>
                  <a:srgbClr val="0070C0"/>
                </a:solidFill>
              </a:rPr>
              <a:t>Die bisherige Regelung mit einer Blockbeschulung im fast 500 km entfernten Lübeck und den damit verbundenen Kosten hat in unserem Betrieb bereits zu mehreren Absagen potentieller Lehrlinge geführt.</a:t>
            </a:r>
            <a:endParaRPr lang="de-DE" sz="2800" dirty="0" smtClean="0">
              <a:solidFill>
                <a:srgbClr val="0070C0"/>
              </a:solidFill>
            </a:endParaRPr>
          </a:p>
        </p:txBody>
      </p:sp>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8-09-2014_Siegel_60jahre_blau-01.jpg"/>
          <p:cNvPicPr>
            <a:picLocks noChangeAspect="1"/>
          </p:cNvPicPr>
          <p:nvPr/>
        </p:nvPicPr>
        <p:blipFill>
          <a:blip r:embed="rId2" cstate="print"/>
          <a:stretch>
            <a:fillRect/>
          </a:stretch>
        </p:blipFill>
        <p:spPr>
          <a:xfrm rot="990985">
            <a:off x="6423698" y="96121"/>
            <a:ext cx="2201570" cy="2201570"/>
          </a:xfrm>
          <a:prstGeom prst="rect">
            <a:avLst/>
          </a:prstGeom>
        </p:spPr>
      </p:pic>
      <p:pic>
        <p:nvPicPr>
          <p:cNvPr id="1026" name="Picture 2" descr="K:\Kemper\Aumann\Aumann Logo\neues Logo 2016\16-02-2016-nb-AU_logo_hks42_1952-blau.jpg"/>
          <p:cNvPicPr>
            <a:picLocks noChangeAspect="1" noChangeArrowheads="1"/>
          </p:cNvPicPr>
          <p:nvPr/>
        </p:nvPicPr>
        <p:blipFill>
          <a:blip r:embed="rId3" cstate="print"/>
          <a:srcRect/>
          <a:stretch>
            <a:fillRect/>
          </a:stretch>
        </p:blipFill>
        <p:spPr bwMode="auto">
          <a:xfrm>
            <a:off x="467544" y="404664"/>
            <a:ext cx="3310508" cy="922560"/>
          </a:xfrm>
          <a:prstGeom prst="rect">
            <a:avLst/>
          </a:prstGeom>
          <a:noFill/>
        </p:spPr>
      </p:pic>
      <p:sp>
        <p:nvSpPr>
          <p:cNvPr id="7" name="Textfeld 6"/>
          <p:cNvSpPr txBox="1"/>
          <p:nvPr/>
        </p:nvSpPr>
        <p:spPr>
          <a:xfrm>
            <a:off x="2267744" y="2132856"/>
            <a:ext cx="4032448" cy="3539430"/>
          </a:xfrm>
          <a:prstGeom prst="rect">
            <a:avLst/>
          </a:prstGeom>
          <a:noFill/>
        </p:spPr>
        <p:txBody>
          <a:bodyPr wrap="square" rtlCol="0">
            <a:spAutoFit/>
          </a:bodyPr>
          <a:lstStyle/>
          <a:p>
            <a:pPr algn="ctr"/>
            <a:r>
              <a:rPr lang="de-DE" sz="2800" dirty="0" smtClean="0">
                <a:solidFill>
                  <a:srgbClr val="0070C0"/>
                </a:solidFill>
              </a:rPr>
              <a:t>Auch das permanente Herausreißen aus dem sozialen Umfeld ist immer wieder eine Herausforderung und hat bereits zu Abbrüchen der kompletten Ausbildung geführt.</a:t>
            </a:r>
            <a:endParaRPr lang="de-DE" sz="2800" dirty="0" smtClean="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Bildschirmpräsentation (4:3)</PresentationFormat>
  <Paragraphs>20</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Larissa-Design</vt:lpstr>
      <vt:lpstr>Folie 1</vt:lpstr>
      <vt:lpstr>Folie 2</vt:lpstr>
      <vt:lpstr>Folie 3</vt:lpstr>
      <vt:lpstr>Folie 4</vt:lpstr>
      <vt:lpstr>Folie 5</vt:lpstr>
      <vt:lpstr>Folie 6</vt:lpstr>
      <vt:lpstr>Folie 7</vt:lpstr>
      <vt:lpstr>Folie 8</vt:lpstr>
      <vt:lpstr>Folie 9</vt:lpstr>
      <vt:lpstr>Folie 10</vt:lpstr>
      <vt:lpstr>Folie 11</vt:lpstr>
      <vt:lpstr>Folie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Kemper</dc:creator>
  <cp:lastModifiedBy>Kemper</cp:lastModifiedBy>
  <cp:revision>11</cp:revision>
  <dcterms:created xsi:type="dcterms:W3CDTF">2016-06-17T14:03:37Z</dcterms:created>
  <dcterms:modified xsi:type="dcterms:W3CDTF">2016-06-17T15:45:48Z</dcterms:modified>
</cp:coreProperties>
</file>