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61" r:id="rId2"/>
  </p:sldMasterIdLst>
  <p:notesMasterIdLst>
    <p:notesMasterId r:id="rId23"/>
  </p:notesMasterIdLst>
  <p:handoutMasterIdLst>
    <p:handoutMasterId r:id="rId24"/>
  </p:handoutMasterIdLst>
  <p:sldIdLst>
    <p:sldId id="256" r:id="rId3"/>
    <p:sldId id="257" r:id="rId4"/>
    <p:sldId id="300" r:id="rId5"/>
    <p:sldId id="299" r:id="rId6"/>
    <p:sldId id="281" r:id="rId7"/>
    <p:sldId id="276" r:id="rId8"/>
    <p:sldId id="289" r:id="rId9"/>
    <p:sldId id="301" r:id="rId10"/>
    <p:sldId id="303" r:id="rId11"/>
    <p:sldId id="304" r:id="rId12"/>
    <p:sldId id="297" r:id="rId13"/>
    <p:sldId id="262" r:id="rId14"/>
    <p:sldId id="305" r:id="rId15"/>
    <p:sldId id="284" r:id="rId16"/>
    <p:sldId id="298" r:id="rId17"/>
    <p:sldId id="307" r:id="rId18"/>
    <p:sldId id="306" r:id="rId19"/>
    <p:sldId id="308" r:id="rId20"/>
    <p:sldId id="267" r:id="rId21"/>
    <p:sldId id="285" r:id="rId22"/>
  </p:sldIdLst>
  <p:sldSz cx="9144000" cy="6858000" type="screen4x3"/>
  <p:notesSz cx="679767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0E8"/>
    <a:srgbClr val="E8D8D0"/>
    <a:srgbClr val="D0E0E8"/>
    <a:srgbClr val="D0E8D0"/>
    <a:srgbClr val="E8E8D0"/>
    <a:srgbClr val="D0F2E8"/>
    <a:srgbClr val="FCD9BC"/>
    <a:srgbClr val="D6E9D8"/>
    <a:srgbClr val="EFE0C8"/>
    <a:srgbClr val="EFE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6" autoAdjust="0"/>
    <p:restoredTop sz="84615" autoAdjust="0"/>
  </p:normalViewPr>
  <p:slideViewPr>
    <p:cSldViewPr showGuides="1">
      <p:cViewPr>
        <p:scale>
          <a:sx n="86" d="100"/>
          <a:sy n="86" d="100"/>
        </p:scale>
        <p:origin x="-894" y="7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501" cy="494107"/>
          </a:xfrm>
          <a:prstGeom prst="rect">
            <a:avLst/>
          </a:prstGeom>
        </p:spPr>
        <p:txBody>
          <a:bodyPr vert="horz" lIns="91138" tIns="45569" rIns="91138" bIns="4556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587" y="0"/>
            <a:ext cx="2945500" cy="494107"/>
          </a:xfrm>
          <a:prstGeom prst="rect">
            <a:avLst/>
          </a:prstGeom>
        </p:spPr>
        <p:txBody>
          <a:bodyPr vert="horz" lIns="91138" tIns="45569" rIns="91138" bIns="45569" rtlCol="0"/>
          <a:lstStyle>
            <a:lvl1pPr algn="r">
              <a:defRPr sz="1200"/>
            </a:lvl1pPr>
          </a:lstStyle>
          <a:p>
            <a:fld id="{8611EA3E-E41E-484B-BA06-D78D1258CD52}" type="datetimeFigureOut">
              <a:rPr lang="de-DE" smtClean="0"/>
              <a:t>20.06.2016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6978"/>
            <a:ext cx="2945501" cy="494107"/>
          </a:xfrm>
          <a:prstGeom prst="rect">
            <a:avLst/>
          </a:prstGeom>
        </p:spPr>
        <p:txBody>
          <a:bodyPr vert="horz" lIns="91138" tIns="45569" rIns="91138" bIns="4556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587" y="9376978"/>
            <a:ext cx="2945500" cy="494107"/>
          </a:xfrm>
          <a:prstGeom prst="rect">
            <a:avLst/>
          </a:prstGeom>
        </p:spPr>
        <p:txBody>
          <a:bodyPr vert="horz" lIns="91138" tIns="45569" rIns="91138" bIns="45569" rtlCol="0" anchor="b"/>
          <a:lstStyle>
            <a:lvl1pPr algn="r">
              <a:defRPr sz="1200"/>
            </a:lvl1pPr>
          </a:lstStyle>
          <a:p>
            <a:fld id="{49C619E0-3FA5-4FB4-8631-CB74DDCDE3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56980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3633"/>
          </a:xfrm>
          <a:prstGeom prst="rect">
            <a:avLst/>
          </a:prstGeom>
        </p:spPr>
        <p:txBody>
          <a:bodyPr vert="horz" lIns="91138" tIns="45569" rIns="91138" bIns="4556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3633"/>
          </a:xfrm>
          <a:prstGeom prst="rect">
            <a:avLst/>
          </a:prstGeom>
        </p:spPr>
        <p:txBody>
          <a:bodyPr vert="horz" lIns="91138" tIns="45569" rIns="91138" bIns="45569" rtlCol="0"/>
          <a:lstStyle>
            <a:lvl1pPr algn="r">
              <a:defRPr sz="1200"/>
            </a:lvl1pPr>
          </a:lstStyle>
          <a:p>
            <a:fld id="{985472B4-A8F5-4AAC-8AF9-E73AECEF49A5}" type="datetimeFigureOut">
              <a:rPr lang="de-DE" smtClean="0"/>
              <a:t>20.06.2016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38" tIns="45569" rIns="91138" bIns="45569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689516"/>
            <a:ext cx="5438140" cy="4442698"/>
          </a:xfrm>
          <a:prstGeom prst="rect">
            <a:avLst/>
          </a:prstGeom>
        </p:spPr>
        <p:txBody>
          <a:bodyPr vert="horz" lIns="91138" tIns="45569" rIns="91138" bIns="45569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377317"/>
            <a:ext cx="2945659" cy="493633"/>
          </a:xfrm>
          <a:prstGeom prst="rect">
            <a:avLst/>
          </a:prstGeom>
        </p:spPr>
        <p:txBody>
          <a:bodyPr vert="horz" lIns="91138" tIns="45569" rIns="91138" bIns="4556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377317"/>
            <a:ext cx="2945659" cy="493633"/>
          </a:xfrm>
          <a:prstGeom prst="rect">
            <a:avLst/>
          </a:prstGeom>
        </p:spPr>
        <p:txBody>
          <a:bodyPr vert="horz" lIns="91138" tIns="45569" rIns="91138" bIns="45569" rtlCol="0" anchor="b"/>
          <a:lstStyle>
            <a:lvl1pPr algn="r">
              <a:defRPr sz="1200"/>
            </a:lvl1pPr>
          </a:lstStyle>
          <a:p>
            <a:fld id="{91EBFD06-840E-465F-BEE3-A3A19D45DC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2898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Mögliche</a:t>
            </a:r>
            <a:r>
              <a:rPr lang="de-DE" baseline="0" dirty="0" smtClean="0"/>
              <a:t> Frage: Summe Fremdsprachliche Kommunikation!?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6013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0199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aseline="0" dirty="0" smtClean="0"/>
              <a:t>Hier sehen Sie die Gesamtmatrix im Bildungsgang. Sie ist  ein möglicher Ausgangspunkt für die Gestaltung einer Didaktischen Jahresplanung im Bildungsgang des Gießereimechaniker. </a:t>
            </a:r>
          </a:p>
          <a:p>
            <a:r>
              <a:rPr lang="de-DE" baseline="0" dirty="0" smtClean="0"/>
              <a:t>Diese Gesamtmatrix zeigt mögliche „kann“-Anknüpfungen der Lernfelder und Anforderungssituationen an HF und AGPs des Fachbereichs Technik/Naturwissenschaften auf. </a:t>
            </a:r>
          </a:p>
          <a:p>
            <a:r>
              <a:rPr lang="de-DE" baseline="0" dirty="0" smtClean="0"/>
              <a:t>Dies kann, bei der Didaktischen Jahresplanung eine Hilfestellung für die Gestaltung von Lernsituationen sein. So können Verbindungen zwischen Lernfeldern und Fächern über die AGPs aufgezeigt werden. </a:t>
            </a:r>
          </a:p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810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Eine</a:t>
            </a:r>
            <a:r>
              <a:rPr lang="de-DE" baseline="0" dirty="0" smtClean="0"/>
              <a:t> Aufgabe der Bildungsgangarbeit ist die Erstellung von Lernsituationen mit Hilfe der Dokumentationsvorlage, die Sie im Bildungsplan am Ende finden.</a:t>
            </a:r>
          </a:p>
          <a:p>
            <a:r>
              <a:rPr lang="de-DE" baseline="0" dirty="0" smtClean="0"/>
              <a:t>Übergang zur PPT Entwicklung von Lernsituationen.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4277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DJP evtl. rau s, nur in der PPT zur Lernsituation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9138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EB066-4C36-4BB3-AD8B-5F07C2F9990B}" type="datetime1">
              <a:rPr lang="de-DE" smtClean="0"/>
              <a:t>20.06.2016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Bildungsplan NRW Holzmechanikerin/Holzmechaniker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4601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988840"/>
            <a:ext cx="8229600" cy="396044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5DC78-203C-489E-9B9B-4C7858C550CB}" type="datetime1">
              <a:rPr lang="de-DE" smtClean="0"/>
              <a:t>20.06.2016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Bildungsplan NRW Holzmechanikerin/Holzmechaniker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4806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60847"/>
            <a:ext cx="2057400" cy="3888433"/>
          </a:xfrm>
        </p:spPr>
        <p:txBody>
          <a:bodyPr vert="eaVert"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60847"/>
            <a:ext cx="6019800" cy="388843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4C951-12FF-4000-8C1E-700A5168A6B3}" type="datetime1">
              <a:rPr lang="de-DE" smtClean="0"/>
              <a:t>20.06.2016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Bildungsplan NRW Holzmechanikerin/Holzmechaniker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4282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A9475-D6C3-4824-8252-F5F379AA903A}" type="datetime1">
              <a:rPr lang="de-DE" smtClean="0"/>
              <a:t>20.06.2016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Bildungsplan NRW Holzmechanikerin/Holzmechaniker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C20-6BAB-4619-AAE1-27527EA748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3688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DC244-0AB7-42D6-BDFD-2A41FF7D75B5}" type="datetime1">
              <a:rPr lang="de-DE" smtClean="0"/>
              <a:t>20.06.2016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Bildungsplan NRW Holzmechanikerin/Holzmechaniker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C20-6BAB-4619-AAE1-27527EA748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56644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02FA-9C84-489E-B071-25AB1F69AE7C}" type="datetime1">
              <a:rPr lang="de-DE" smtClean="0"/>
              <a:t>20.06.2016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Bildungsplan NRW Holzmechanikerin/Holzmechaniker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C20-6BAB-4619-AAE1-27527EA748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72601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2D6B0-0859-4B38-8061-EE37DC937BF0}" type="datetime1">
              <a:rPr lang="de-DE" smtClean="0"/>
              <a:t>20.06.2016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Bildungsplan NRW Holzmechanikerin/Holzmechaniker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C20-6BAB-4619-AAE1-27527EA748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8596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3A90F-359A-4639-8750-5B759E03DF31}" type="datetime1">
              <a:rPr lang="de-DE" smtClean="0"/>
              <a:t>20.06.2016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Bildungsplan NRW Holzmechanikerin/Holzmechaniker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C20-6BAB-4619-AAE1-27527EA748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84871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6178-5879-4CEF-BB92-6A2F298D0E43}" type="datetime1">
              <a:rPr lang="de-DE" smtClean="0"/>
              <a:t>20.06.2016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Bildungsplan NRW Holzmechanikerin/Holzmechaniker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C20-6BAB-4619-AAE1-27527EA748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7312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F72E1-30F6-48DF-997A-1AFA139E4896}" type="datetime1">
              <a:rPr lang="de-DE" smtClean="0"/>
              <a:t>20.06.2016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Bildungsplan NRW Holzmechanikerin/Holzmechaniker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C20-6BAB-4619-AAE1-27527EA748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44624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3461-1939-43B4-86C4-1AE9F5A046D6}" type="datetime1">
              <a:rPr lang="de-DE" smtClean="0"/>
              <a:t>20.06.2016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Bildungsplan NRW Holzmechanikerin/Holzmechaniker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C20-6BAB-4619-AAE1-27527EA748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9737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nfach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3917032"/>
          </a:xfrm>
          <a:prstGeom prst="rect">
            <a:avLst/>
          </a:prstGeom>
          <a:solidFill>
            <a:srgbClr val="EFE0C8"/>
          </a:solidFill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A959-F7B9-45F2-B608-8B34A8DDCB87}" type="datetime1">
              <a:rPr lang="de-DE" smtClean="0"/>
              <a:t>20.06.2016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Bildungsplan NRW Holzmechanikerin/Holzmechaniker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4216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24F5-A4D8-453C-97D4-D92FC442D93C}" type="datetime1">
              <a:rPr lang="de-DE" smtClean="0"/>
              <a:t>20.06.2016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Bildungsplan NRW Holzmechanikerin/Holzmechaniker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C20-6BAB-4619-AAE1-27527EA748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52465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E28E2-59BD-464C-B0BF-4DE3FEDAAC9D}" type="datetime1">
              <a:rPr lang="de-DE" smtClean="0"/>
              <a:t>20.06.2016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Bildungsplan NRW Holzmechanikerin/Holzmechaniker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C20-6BAB-4619-AAE1-27527EA748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01130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FCA9C-5E20-4691-8E80-AED9725D61DD}" type="datetime1">
              <a:rPr lang="de-DE" smtClean="0"/>
              <a:t>20.06.2016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Bildungsplan NRW Holzmechanikerin/Holzmechaniker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C20-6BAB-4619-AAE1-27527EA748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2613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39170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DCEF-A585-4005-A66D-6AEAFCDD7F07}" type="datetime1">
              <a:rPr lang="de-DE" smtClean="0"/>
              <a:t>20.06.2016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Bildungsplan NRW Holzmechanikerin/Holzmechaniker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2877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9B98-7558-45F8-9A4B-E7DEFEDBBEF8}" type="datetime1">
              <a:rPr lang="de-DE" smtClean="0"/>
              <a:t>20.06.2016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Bildungsplan NRW Holzmechanikerin/Holzmechaniker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6187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060848"/>
            <a:ext cx="4038600" cy="381642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060848"/>
            <a:ext cx="4038600" cy="381642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A1FF-B518-4F10-9A64-C9867EFA0FD5}" type="datetime1">
              <a:rPr lang="de-DE" smtClean="0"/>
              <a:t>20.06.2016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Bildungsplan NRW Holzmechanikerin/Holzmechaniker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3358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7544" y="2060848"/>
            <a:ext cx="4040188" cy="370239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4009" y="2064774"/>
            <a:ext cx="4042792" cy="370922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7CE04-B95B-46B4-96E1-B5E768064D27}" type="datetime1">
              <a:rPr lang="de-DE" smtClean="0"/>
              <a:t>20.06.2016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Bildungsplan NRW Holzmechanikerin/Holzmechaniker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629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A3B59-F385-4768-8CC5-E0E2A231CBD2}" type="datetime1">
              <a:rPr lang="de-DE" smtClean="0"/>
              <a:t>20.06.2016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Bildungsplan NRW Holzmechanikerin/Holzmechaniker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3604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4A77-8C68-4769-8BA1-C99308FECB37}" type="datetime1">
              <a:rPr lang="de-DE" smtClean="0"/>
              <a:t>20.06.2016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Bildungsplan NRW Holzmechanikerin/Holzmechaniker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0744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2060847"/>
            <a:ext cx="5486400" cy="26667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819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85A4F-AA53-416A-8113-055F1238D458}" type="datetime1">
              <a:rPr lang="de-DE" smtClean="0"/>
              <a:t>20.06.2016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Bildungsplan NRW Holzmechanikerin/Holzmechaniker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3871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74506" y="1124744"/>
            <a:ext cx="8212293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5CC27-8D5A-46A7-9434-E02D4D39BC12}" type="datetime1">
              <a:rPr lang="de-DE" smtClean="0"/>
              <a:t>20.06.2016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Bildungsplan NRW Holzmechanikerin/Holzmechaniker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extplatzhalter 2"/>
          <p:cNvSpPr>
            <a:spLocks noGrp="1"/>
          </p:cNvSpPr>
          <p:nvPr>
            <p:ph type="body" idx="1"/>
          </p:nvPr>
        </p:nvSpPr>
        <p:spPr>
          <a:xfrm>
            <a:off x="457200" y="1988841"/>
            <a:ext cx="8229600" cy="3960440"/>
          </a:xfrm>
          <a:prstGeom prst="rect">
            <a:avLst/>
          </a:prstGeom>
          <a:solidFill>
            <a:schemeClr val="bg1"/>
          </a:solidFill>
          <a:effectLst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pic>
        <p:nvPicPr>
          <p:cNvPr id="11" name="Picture 2" descr="Logo QUA-LiS NRW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07" y="341329"/>
            <a:ext cx="2511045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ge2.jpeg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6516215" y="269321"/>
            <a:ext cx="2129319" cy="792088"/>
          </a:xfrm>
          <a:prstGeom prst="rect">
            <a:avLst/>
          </a:prstGeom>
        </p:spPr>
      </p:pic>
      <p:cxnSp>
        <p:nvCxnSpPr>
          <p:cNvPr id="13" name="Gerade Verbindung 12"/>
          <p:cNvCxnSpPr/>
          <p:nvPr userDrawn="1"/>
        </p:nvCxnSpPr>
        <p:spPr>
          <a:xfrm>
            <a:off x="474507" y="1844824"/>
            <a:ext cx="8208912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" name="CustomShape 6"/>
          <p:cNvSpPr/>
          <p:nvPr/>
        </p:nvSpPr>
        <p:spPr>
          <a:xfrm>
            <a:off x="0" y="6060575"/>
            <a:ext cx="2987640" cy="143640"/>
          </a:xfrm>
          <a:prstGeom prst="rect">
            <a:avLst/>
          </a:prstGeom>
          <a:gradFill>
            <a:gsLst>
              <a:gs pos="0">
                <a:srgbClr val="008000"/>
              </a:gs>
              <a:gs pos="100000">
                <a:srgbClr val="FFFFCC"/>
              </a:gs>
            </a:gsLst>
            <a:lin ang="0"/>
          </a:gradFill>
          <a:ln w="25560">
            <a:noFill/>
          </a:ln>
        </p:spPr>
      </p:sp>
      <p:sp>
        <p:nvSpPr>
          <p:cNvPr id="15" name="CustomShape 8"/>
          <p:cNvSpPr/>
          <p:nvPr/>
        </p:nvSpPr>
        <p:spPr>
          <a:xfrm>
            <a:off x="3090600" y="6060575"/>
            <a:ext cx="2987640" cy="143640"/>
          </a:xfrm>
          <a:prstGeom prst="rect">
            <a:avLst/>
          </a:prstGeom>
          <a:gradFill>
            <a:gsLst>
              <a:gs pos="0">
                <a:srgbClr val="808080"/>
              </a:gs>
              <a:gs pos="100000">
                <a:srgbClr val="FFFFCC"/>
              </a:gs>
            </a:gsLst>
            <a:lin ang="0"/>
          </a:gradFill>
          <a:ln w="25560">
            <a:noFill/>
          </a:ln>
        </p:spPr>
      </p:sp>
      <p:sp>
        <p:nvSpPr>
          <p:cNvPr id="16" name="Rechteck 15"/>
          <p:cNvSpPr/>
          <p:nvPr/>
        </p:nvSpPr>
        <p:spPr>
          <a:xfrm>
            <a:off x="6158160" y="6060640"/>
            <a:ext cx="2988000" cy="144016"/>
          </a:xfrm>
          <a:prstGeom prst="rect">
            <a:avLst/>
          </a:prstGeom>
          <a:gradFill flip="none" rotWithShape="1">
            <a:gsLst>
              <a:gs pos="1000">
                <a:srgbClr val="FFFFCC"/>
              </a:gs>
              <a:gs pos="100000">
                <a:srgbClr val="FF0000"/>
              </a:gs>
              <a:gs pos="100000">
                <a:srgbClr val="D1C39F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4359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066D4-D124-4315-A9D5-AB8949EEAD61}" type="datetime1">
              <a:rPr lang="de-DE" smtClean="0"/>
              <a:t>20.06.2016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Bildungsplan NRW Holzmechanikerin/Holzmechaniker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47C20-6BAB-4619-AAE1-27527EA748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4154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792088"/>
          </a:xfrm>
        </p:spPr>
        <p:txBody>
          <a:bodyPr/>
          <a:lstStyle/>
          <a:p>
            <a:pPr algn="ctr"/>
            <a:r>
              <a:rPr lang="de-DE" sz="3200" b="1" dirty="0" smtClean="0"/>
              <a:t>Implementationsveranstaltung</a:t>
            </a:r>
            <a:endParaRPr lang="de-DE" sz="32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95536" y="2276872"/>
            <a:ext cx="8208912" cy="3312368"/>
          </a:xfrm>
          <a:solidFill>
            <a:schemeClr val="bg1"/>
          </a:solidFill>
          <a:ln>
            <a:noFill/>
          </a:ln>
        </p:spPr>
        <p:txBody>
          <a:bodyPr anchor="ctr">
            <a:normAutofit/>
          </a:bodyPr>
          <a:lstStyle/>
          <a:p>
            <a:r>
              <a:rPr lang="de-DE" b="1" dirty="0" smtClean="0">
                <a:solidFill>
                  <a:schemeClr val="tx1"/>
                </a:solidFill>
              </a:rPr>
              <a:t>Vorstellung des Bildungsplans NRW</a:t>
            </a:r>
          </a:p>
          <a:p>
            <a:r>
              <a:rPr lang="de-DE" b="1" dirty="0" smtClean="0">
                <a:solidFill>
                  <a:schemeClr val="tx1"/>
                </a:solidFill>
              </a:rPr>
              <a:t>für den Beruf</a:t>
            </a:r>
          </a:p>
          <a:p>
            <a:r>
              <a:rPr lang="de-DE" b="1" dirty="0" smtClean="0">
                <a:solidFill>
                  <a:schemeClr val="tx1"/>
                </a:solidFill>
              </a:rPr>
              <a:t>Hörakustiker / Hörakustikerin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 dirty="0" smtClean="0">
              <a:solidFill>
                <a:prstClr val="black">
                  <a:tint val="75000"/>
                </a:prstClr>
              </a:solidFill>
            </a:endParaRPr>
          </a:p>
          <a:p>
            <a:pPr lvl="0"/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23.05.2016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907704" y="6356350"/>
            <a:ext cx="5256584" cy="365125"/>
          </a:xfrm>
        </p:spPr>
        <p:txBody>
          <a:bodyPr/>
          <a:lstStyle/>
          <a:p>
            <a:pPr lvl="0"/>
            <a:r>
              <a:rPr lang="de-DE" dirty="0" smtClean="0"/>
              <a:t>Bildungsplan NRW Hörakustikerin/Hörakustiker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078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792088"/>
          </a:xfrm>
        </p:spPr>
        <p:txBody>
          <a:bodyPr/>
          <a:lstStyle/>
          <a:p>
            <a:pPr algn="ctr"/>
            <a:r>
              <a:rPr lang="de-DE" sz="3200" b="1" dirty="0" smtClean="0"/>
              <a:t>Warum gibt es Bündelungsfächer?</a:t>
            </a:r>
            <a:endParaRPr lang="de-DE" sz="32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428794" y="2960948"/>
            <a:ext cx="3672408" cy="2232248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/>
          <a:p>
            <a:endParaRPr lang="de-DE" sz="800" b="1" dirty="0" smtClean="0">
              <a:solidFill>
                <a:schemeClr val="tx1"/>
              </a:solidFill>
            </a:endParaRPr>
          </a:p>
          <a:p>
            <a:endParaRPr lang="de-DE" sz="800" b="1" dirty="0" smtClean="0">
              <a:solidFill>
                <a:schemeClr val="tx1"/>
              </a:solidFill>
            </a:endParaRPr>
          </a:p>
          <a:p>
            <a:endParaRPr lang="de-DE" b="1" dirty="0" smtClean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6262424" y="2086346"/>
            <a:ext cx="2448272" cy="17925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1600" b="1" dirty="0" smtClean="0">
                <a:solidFill>
                  <a:schemeClr val="tx1"/>
                </a:solidFill>
              </a:rPr>
              <a:t>Dokumentation des Kompetenzzuwachs</a:t>
            </a:r>
          </a:p>
          <a:p>
            <a:pPr lvl="0" algn="ctr"/>
            <a:endParaRPr lang="de-DE" sz="800" b="1" dirty="0" smtClean="0">
              <a:solidFill>
                <a:schemeClr val="tx1"/>
              </a:solidFill>
            </a:endParaRPr>
          </a:p>
          <a:p>
            <a:pPr lvl="0" algn="ctr"/>
            <a:r>
              <a:rPr lang="de-DE" sz="1600" dirty="0" smtClean="0">
                <a:solidFill>
                  <a:schemeClr val="tx1"/>
                </a:solidFill>
              </a:rPr>
              <a:t>in unterschiedlichen Lernfeldern des jeweiligen Berufs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6262424" y="4123001"/>
            <a:ext cx="2398692" cy="17925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1600" b="1" dirty="0" smtClean="0">
                <a:solidFill>
                  <a:schemeClr val="tx1"/>
                </a:solidFill>
              </a:rPr>
              <a:t>Leistungsbewertung </a:t>
            </a:r>
          </a:p>
          <a:p>
            <a:pPr lvl="0" algn="ctr"/>
            <a:endParaRPr lang="de-DE" sz="800" b="1" dirty="0">
              <a:solidFill>
                <a:schemeClr val="tx1"/>
              </a:solidFill>
            </a:endParaRPr>
          </a:p>
          <a:p>
            <a:pPr lvl="0" algn="ctr"/>
            <a:r>
              <a:rPr lang="de-DE" sz="1600" dirty="0" smtClean="0">
                <a:solidFill>
                  <a:schemeClr val="tx1"/>
                </a:solidFill>
              </a:rPr>
              <a:t>Zusammenfassung der Leistungen der Lernfelder zu einer Note des Bündelungsfachs des Berufs</a:t>
            </a:r>
            <a:endParaRPr lang="de-DE" sz="1600" dirty="0"/>
          </a:p>
        </p:txBody>
      </p:sp>
      <p:grpSp>
        <p:nvGrpSpPr>
          <p:cNvPr id="59" name="Gruppieren 58"/>
          <p:cNvGrpSpPr/>
          <p:nvPr/>
        </p:nvGrpSpPr>
        <p:grpSpPr>
          <a:xfrm>
            <a:off x="413760" y="2135766"/>
            <a:ext cx="5920592" cy="3284319"/>
            <a:chOff x="413760" y="2135766"/>
            <a:chExt cx="5920592" cy="3284319"/>
          </a:xfrm>
        </p:grpSpPr>
        <p:sp>
          <p:nvSpPr>
            <p:cNvPr id="27" name="Pfeil nach rechts 26"/>
            <p:cNvSpPr/>
            <p:nvPr/>
          </p:nvSpPr>
          <p:spPr>
            <a:xfrm rot="20520000">
              <a:off x="413760" y="2858524"/>
              <a:ext cx="5920592" cy="756608"/>
            </a:xfrm>
            <a:prstGeom prst="rightArrow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 smtClean="0"/>
                <a:t>Kompetenzzuwachs</a:t>
              </a:r>
              <a:endParaRPr lang="de-DE" sz="3200" b="1" dirty="0"/>
            </a:p>
          </p:txBody>
        </p:sp>
        <p:sp>
          <p:nvSpPr>
            <p:cNvPr id="28" name="Text Box 6"/>
            <p:cNvSpPr txBox="1">
              <a:spLocks noChangeArrowheads="1"/>
            </p:cNvSpPr>
            <p:nvPr/>
          </p:nvSpPr>
          <p:spPr bwMode="auto">
            <a:xfrm rot="20520000">
              <a:off x="738551" y="3209515"/>
              <a:ext cx="1264153" cy="378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190500" indent="-190500" eaLnBrk="0" hangingPunct="0"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DE" altLang="de-DE" sz="2000" b="0" dirty="0">
                  <a:solidFill>
                    <a:schemeClr val="tx1"/>
                  </a:solidFill>
                  <a:latin typeface="Arial" pitchFamily="34" charset="0"/>
                </a:rPr>
                <a:t>1</a:t>
              </a:r>
              <a:r>
                <a:rPr lang="de-DE" altLang="de-DE" sz="2000" b="0" dirty="0" smtClean="0">
                  <a:solidFill>
                    <a:schemeClr val="tx1"/>
                  </a:solidFill>
                  <a:latin typeface="Arial" pitchFamily="34" charset="0"/>
                </a:rPr>
                <a:t>. </a:t>
              </a:r>
              <a:r>
                <a:rPr lang="de-DE" altLang="de-DE" sz="2000" b="0" dirty="0">
                  <a:solidFill>
                    <a:schemeClr val="tx1"/>
                  </a:solidFill>
                  <a:latin typeface="Arial" pitchFamily="34" charset="0"/>
                </a:rPr>
                <a:t>Jahr</a:t>
              </a:r>
            </a:p>
          </p:txBody>
        </p:sp>
        <p:sp>
          <p:nvSpPr>
            <p:cNvPr id="29" name="Rectangle 10"/>
            <p:cNvSpPr>
              <a:spLocks noChangeArrowheads="1"/>
            </p:cNvSpPr>
            <p:nvPr/>
          </p:nvSpPr>
          <p:spPr bwMode="auto">
            <a:xfrm rot="20520000">
              <a:off x="690961" y="4697177"/>
              <a:ext cx="5429992" cy="46166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de-DE" altLang="de-DE" dirty="0" smtClean="0">
                  <a:solidFill>
                    <a:schemeClr val="tx1"/>
                  </a:solidFill>
                  <a:latin typeface="+mj-lt"/>
                </a:rPr>
                <a:t>Bündelungsfach</a:t>
              </a:r>
              <a:endParaRPr lang="de-DE" altLang="de-DE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30" name="Freihandform 29"/>
            <p:cNvSpPr/>
            <p:nvPr/>
          </p:nvSpPr>
          <p:spPr>
            <a:xfrm>
              <a:off x="626047" y="4363190"/>
              <a:ext cx="944967" cy="852768"/>
            </a:xfrm>
            <a:custGeom>
              <a:avLst/>
              <a:gdLst>
                <a:gd name="connsiteX0" fmla="*/ 0 w 2367134"/>
                <a:gd name="connsiteY0" fmla="*/ 132749 h 796480"/>
                <a:gd name="connsiteX1" fmla="*/ 132749 w 2367134"/>
                <a:gd name="connsiteY1" fmla="*/ 0 h 796480"/>
                <a:gd name="connsiteX2" fmla="*/ 2234385 w 2367134"/>
                <a:gd name="connsiteY2" fmla="*/ 0 h 796480"/>
                <a:gd name="connsiteX3" fmla="*/ 2367134 w 2367134"/>
                <a:gd name="connsiteY3" fmla="*/ 132749 h 796480"/>
                <a:gd name="connsiteX4" fmla="*/ 2367134 w 2367134"/>
                <a:gd name="connsiteY4" fmla="*/ 663731 h 796480"/>
                <a:gd name="connsiteX5" fmla="*/ 2234385 w 2367134"/>
                <a:gd name="connsiteY5" fmla="*/ 796480 h 796480"/>
                <a:gd name="connsiteX6" fmla="*/ 132749 w 2367134"/>
                <a:gd name="connsiteY6" fmla="*/ 796480 h 796480"/>
                <a:gd name="connsiteX7" fmla="*/ 0 w 2367134"/>
                <a:gd name="connsiteY7" fmla="*/ 663731 h 796480"/>
                <a:gd name="connsiteX8" fmla="*/ 0 w 2367134"/>
                <a:gd name="connsiteY8" fmla="*/ 132749 h 796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67134" h="796480">
                  <a:moveTo>
                    <a:pt x="0" y="132749"/>
                  </a:moveTo>
                  <a:cubicBezTo>
                    <a:pt x="0" y="59434"/>
                    <a:pt x="59434" y="0"/>
                    <a:pt x="132749" y="0"/>
                  </a:cubicBezTo>
                  <a:lnTo>
                    <a:pt x="2234385" y="0"/>
                  </a:lnTo>
                  <a:cubicBezTo>
                    <a:pt x="2307700" y="0"/>
                    <a:pt x="2367134" y="59434"/>
                    <a:pt x="2367134" y="132749"/>
                  </a:cubicBezTo>
                  <a:lnTo>
                    <a:pt x="2367134" y="663731"/>
                  </a:lnTo>
                  <a:cubicBezTo>
                    <a:pt x="2367134" y="737046"/>
                    <a:pt x="2307700" y="796480"/>
                    <a:pt x="2234385" y="796480"/>
                  </a:cubicBezTo>
                  <a:lnTo>
                    <a:pt x="132749" y="796480"/>
                  </a:lnTo>
                  <a:cubicBezTo>
                    <a:pt x="59434" y="796480"/>
                    <a:pt x="0" y="737046"/>
                    <a:pt x="0" y="663731"/>
                  </a:cubicBezTo>
                  <a:lnTo>
                    <a:pt x="0" y="13274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5081" tIns="115081" rIns="115081" bIns="115081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b="1" kern="1200" dirty="0" smtClean="0">
                  <a:solidFill>
                    <a:schemeClr val="tx1"/>
                  </a:solidFill>
                </a:rPr>
                <a:t>LF 2</a:t>
              </a:r>
            </a:p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400" dirty="0" smtClean="0">
                  <a:solidFill>
                    <a:schemeClr val="tx1"/>
                  </a:solidFill>
                </a:rPr>
                <a:t>Benotung</a:t>
              </a:r>
              <a:endParaRPr lang="de-DE" sz="1400" kern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1" name="Freihandform 30"/>
            <p:cNvSpPr/>
            <p:nvPr/>
          </p:nvSpPr>
          <p:spPr>
            <a:xfrm>
              <a:off x="1684940" y="4000372"/>
              <a:ext cx="970165" cy="870926"/>
            </a:xfrm>
            <a:custGeom>
              <a:avLst/>
              <a:gdLst>
                <a:gd name="connsiteX0" fmla="*/ 0 w 2367134"/>
                <a:gd name="connsiteY0" fmla="*/ 132749 h 796480"/>
                <a:gd name="connsiteX1" fmla="*/ 132749 w 2367134"/>
                <a:gd name="connsiteY1" fmla="*/ 0 h 796480"/>
                <a:gd name="connsiteX2" fmla="*/ 2234385 w 2367134"/>
                <a:gd name="connsiteY2" fmla="*/ 0 h 796480"/>
                <a:gd name="connsiteX3" fmla="*/ 2367134 w 2367134"/>
                <a:gd name="connsiteY3" fmla="*/ 132749 h 796480"/>
                <a:gd name="connsiteX4" fmla="*/ 2367134 w 2367134"/>
                <a:gd name="connsiteY4" fmla="*/ 663731 h 796480"/>
                <a:gd name="connsiteX5" fmla="*/ 2234385 w 2367134"/>
                <a:gd name="connsiteY5" fmla="*/ 796480 h 796480"/>
                <a:gd name="connsiteX6" fmla="*/ 132749 w 2367134"/>
                <a:gd name="connsiteY6" fmla="*/ 796480 h 796480"/>
                <a:gd name="connsiteX7" fmla="*/ 0 w 2367134"/>
                <a:gd name="connsiteY7" fmla="*/ 663731 h 796480"/>
                <a:gd name="connsiteX8" fmla="*/ 0 w 2367134"/>
                <a:gd name="connsiteY8" fmla="*/ 132749 h 796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67134" h="796480">
                  <a:moveTo>
                    <a:pt x="0" y="132749"/>
                  </a:moveTo>
                  <a:cubicBezTo>
                    <a:pt x="0" y="59434"/>
                    <a:pt x="59434" y="0"/>
                    <a:pt x="132749" y="0"/>
                  </a:cubicBezTo>
                  <a:lnTo>
                    <a:pt x="2234385" y="0"/>
                  </a:lnTo>
                  <a:cubicBezTo>
                    <a:pt x="2307700" y="0"/>
                    <a:pt x="2367134" y="59434"/>
                    <a:pt x="2367134" y="132749"/>
                  </a:cubicBezTo>
                  <a:lnTo>
                    <a:pt x="2367134" y="663731"/>
                  </a:lnTo>
                  <a:cubicBezTo>
                    <a:pt x="2367134" y="737046"/>
                    <a:pt x="2307700" y="796480"/>
                    <a:pt x="2234385" y="796480"/>
                  </a:cubicBezTo>
                  <a:lnTo>
                    <a:pt x="132749" y="796480"/>
                  </a:lnTo>
                  <a:cubicBezTo>
                    <a:pt x="59434" y="796480"/>
                    <a:pt x="0" y="737046"/>
                    <a:pt x="0" y="663731"/>
                  </a:cubicBezTo>
                  <a:lnTo>
                    <a:pt x="0" y="13274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5081" tIns="115081" rIns="115081" bIns="115081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b="1" kern="1200" dirty="0" smtClean="0">
                  <a:solidFill>
                    <a:schemeClr val="tx1"/>
                  </a:solidFill>
                </a:rPr>
                <a:t>LF 4</a:t>
              </a:r>
            </a:p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400" dirty="0" smtClean="0">
                  <a:solidFill>
                    <a:schemeClr val="tx1"/>
                  </a:solidFill>
                </a:rPr>
                <a:t>Benotung</a:t>
              </a:r>
              <a:endParaRPr lang="de-DE" sz="1400" kern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2" name="Freihandform 31"/>
            <p:cNvSpPr/>
            <p:nvPr/>
          </p:nvSpPr>
          <p:spPr>
            <a:xfrm>
              <a:off x="3147792" y="3542856"/>
              <a:ext cx="982888" cy="859482"/>
            </a:xfrm>
            <a:custGeom>
              <a:avLst/>
              <a:gdLst>
                <a:gd name="connsiteX0" fmla="*/ 0 w 2367134"/>
                <a:gd name="connsiteY0" fmla="*/ 132749 h 796480"/>
                <a:gd name="connsiteX1" fmla="*/ 132749 w 2367134"/>
                <a:gd name="connsiteY1" fmla="*/ 0 h 796480"/>
                <a:gd name="connsiteX2" fmla="*/ 2234385 w 2367134"/>
                <a:gd name="connsiteY2" fmla="*/ 0 h 796480"/>
                <a:gd name="connsiteX3" fmla="*/ 2367134 w 2367134"/>
                <a:gd name="connsiteY3" fmla="*/ 132749 h 796480"/>
                <a:gd name="connsiteX4" fmla="*/ 2367134 w 2367134"/>
                <a:gd name="connsiteY4" fmla="*/ 663731 h 796480"/>
                <a:gd name="connsiteX5" fmla="*/ 2234385 w 2367134"/>
                <a:gd name="connsiteY5" fmla="*/ 796480 h 796480"/>
                <a:gd name="connsiteX6" fmla="*/ 132749 w 2367134"/>
                <a:gd name="connsiteY6" fmla="*/ 796480 h 796480"/>
                <a:gd name="connsiteX7" fmla="*/ 0 w 2367134"/>
                <a:gd name="connsiteY7" fmla="*/ 663731 h 796480"/>
                <a:gd name="connsiteX8" fmla="*/ 0 w 2367134"/>
                <a:gd name="connsiteY8" fmla="*/ 132749 h 796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67134" h="796480">
                  <a:moveTo>
                    <a:pt x="0" y="132749"/>
                  </a:moveTo>
                  <a:cubicBezTo>
                    <a:pt x="0" y="59434"/>
                    <a:pt x="59434" y="0"/>
                    <a:pt x="132749" y="0"/>
                  </a:cubicBezTo>
                  <a:lnTo>
                    <a:pt x="2234385" y="0"/>
                  </a:lnTo>
                  <a:cubicBezTo>
                    <a:pt x="2307700" y="0"/>
                    <a:pt x="2367134" y="59434"/>
                    <a:pt x="2367134" y="132749"/>
                  </a:cubicBezTo>
                  <a:lnTo>
                    <a:pt x="2367134" y="663731"/>
                  </a:lnTo>
                  <a:cubicBezTo>
                    <a:pt x="2367134" y="737046"/>
                    <a:pt x="2307700" y="796480"/>
                    <a:pt x="2234385" y="796480"/>
                  </a:cubicBezTo>
                  <a:lnTo>
                    <a:pt x="132749" y="796480"/>
                  </a:lnTo>
                  <a:cubicBezTo>
                    <a:pt x="59434" y="796480"/>
                    <a:pt x="0" y="737046"/>
                    <a:pt x="0" y="663731"/>
                  </a:cubicBezTo>
                  <a:lnTo>
                    <a:pt x="0" y="13274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5081" tIns="115081" rIns="115081" bIns="115081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b="1" kern="1200" dirty="0" smtClean="0">
                  <a:solidFill>
                    <a:schemeClr val="tx1"/>
                  </a:solidFill>
                </a:rPr>
                <a:t>LF 6</a:t>
              </a:r>
            </a:p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400" dirty="0" smtClean="0">
                  <a:solidFill>
                    <a:schemeClr val="tx1"/>
                  </a:solidFill>
                </a:rPr>
                <a:t>Benotung</a:t>
              </a:r>
              <a:endParaRPr lang="de-DE" sz="1400" kern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3" name="Freihandform 32"/>
            <p:cNvSpPr/>
            <p:nvPr/>
          </p:nvSpPr>
          <p:spPr>
            <a:xfrm>
              <a:off x="4654686" y="3078641"/>
              <a:ext cx="957180" cy="840233"/>
            </a:xfrm>
            <a:custGeom>
              <a:avLst/>
              <a:gdLst>
                <a:gd name="connsiteX0" fmla="*/ 0 w 2367134"/>
                <a:gd name="connsiteY0" fmla="*/ 132749 h 796480"/>
                <a:gd name="connsiteX1" fmla="*/ 132749 w 2367134"/>
                <a:gd name="connsiteY1" fmla="*/ 0 h 796480"/>
                <a:gd name="connsiteX2" fmla="*/ 2234385 w 2367134"/>
                <a:gd name="connsiteY2" fmla="*/ 0 h 796480"/>
                <a:gd name="connsiteX3" fmla="*/ 2367134 w 2367134"/>
                <a:gd name="connsiteY3" fmla="*/ 132749 h 796480"/>
                <a:gd name="connsiteX4" fmla="*/ 2367134 w 2367134"/>
                <a:gd name="connsiteY4" fmla="*/ 663731 h 796480"/>
                <a:gd name="connsiteX5" fmla="*/ 2234385 w 2367134"/>
                <a:gd name="connsiteY5" fmla="*/ 796480 h 796480"/>
                <a:gd name="connsiteX6" fmla="*/ 132749 w 2367134"/>
                <a:gd name="connsiteY6" fmla="*/ 796480 h 796480"/>
                <a:gd name="connsiteX7" fmla="*/ 0 w 2367134"/>
                <a:gd name="connsiteY7" fmla="*/ 663731 h 796480"/>
                <a:gd name="connsiteX8" fmla="*/ 0 w 2367134"/>
                <a:gd name="connsiteY8" fmla="*/ 132749 h 796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67134" h="796480">
                  <a:moveTo>
                    <a:pt x="0" y="132749"/>
                  </a:moveTo>
                  <a:cubicBezTo>
                    <a:pt x="0" y="59434"/>
                    <a:pt x="59434" y="0"/>
                    <a:pt x="132749" y="0"/>
                  </a:cubicBezTo>
                  <a:lnTo>
                    <a:pt x="2234385" y="0"/>
                  </a:lnTo>
                  <a:cubicBezTo>
                    <a:pt x="2307700" y="0"/>
                    <a:pt x="2367134" y="59434"/>
                    <a:pt x="2367134" y="132749"/>
                  </a:cubicBezTo>
                  <a:lnTo>
                    <a:pt x="2367134" y="663731"/>
                  </a:lnTo>
                  <a:cubicBezTo>
                    <a:pt x="2367134" y="737046"/>
                    <a:pt x="2307700" y="796480"/>
                    <a:pt x="2234385" y="796480"/>
                  </a:cubicBezTo>
                  <a:lnTo>
                    <a:pt x="132749" y="796480"/>
                  </a:lnTo>
                  <a:cubicBezTo>
                    <a:pt x="59434" y="796480"/>
                    <a:pt x="0" y="737046"/>
                    <a:pt x="0" y="663731"/>
                  </a:cubicBezTo>
                  <a:lnTo>
                    <a:pt x="0" y="13274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5081" tIns="115081" rIns="115081" bIns="115081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b="1" kern="1200" dirty="0" smtClean="0">
                  <a:solidFill>
                    <a:schemeClr val="tx1"/>
                  </a:solidFill>
                </a:rPr>
                <a:t>LF 11</a:t>
              </a:r>
            </a:p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400" dirty="0" smtClean="0">
                  <a:solidFill>
                    <a:schemeClr val="tx1"/>
                  </a:solidFill>
                </a:rPr>
                <a:t>Benotung</a:t>
              </a:r>
              <a:endParaRPr lang="de-DE" sz="1400" kern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4" name="Text Box 6"/>
            <p:cNvSpPr txBox="1">
              <a:spLocks noChangeArrowheads="1"/>
            </p:cNvSpPr>
            <p:nvPr/>
          </p:nvSpPr>
          <p:spPr bwMode="auto">
            <a:xfrm rot="20520000">
              <a:off x="2600063" y="2604621"/>
              <a:ext cx="1264153" cy="378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190500" indent="-190500" eaLnBrk="0" hangingPunct="0"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DE" altLang="de-DE" sz="2000" b="0" dirty="0">
                  <a:solidFill>
                    <a:schemeClr val="tx1"/>
                  </a:solidFill>
                  <a:latin typeface="Arial" pitchFamily="34" charset="0"/>
                </a:rPr>
                <a:t>2</a:t>
              </a:r>
              <a:r>
                <a:rPr lang="de-DE" altLang="de-DE" sz="2000" b="0" dirty="0" smtClean="0">
                  <a:solidFill>
                    <a:schemeClr val="tx1"/>
                  </a:solidFill>
                  <a:latin typeface="Arial" pitchFamily="34" charset="0"/>
                </a:rPr>
                <a:t>. </a:t>
              </a:r>
              <a:r>
                <a:rPr lang="de-DE" altLang="de-DE" sz="2000" b="0" dirty="0">
                  <a:solidFill>
                    <a:schemeClr val="tx1"/>
                  </a:solidFill>
                  <a:latin typeface="Arial" pitchFamily="34" charset="0"/>
                </a:rPr>
                <a:t>Jahr</a:t>
              </a:r>
            </a:p>
          </p:txBody>
        </p:sp>
        <p:sp>
          <p:nvSpPr>
            <p:cNvPr id="35" name="Text Box 6"/>
            <p:cNvSpPr txBox="1">
              <a:spLocks noChangeArrowheads="1"/>
            </p:cNvSpPr>
            <p:nvPr/>
          </p:nvSpPr>
          <p:spPr bwMode="auto">
            <a:xfrm rot="20520000">
              <a:off x="4084746" y="2135766"/>
              <a:ext cx="1264153" cy="378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190500" indent="-190500" eaLnBrk="0" hangingPunct="0"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rgbClr val="990000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DE" altLang="de-DE" sz="2000" b="0" dirty="0">
                  <a:solidFill>
                    <a:schemeClr val="tx1"/>
                  </a:solidFill>
                  <a:latin typeface="Arial" pitchFamily="34" charset="0"/>
                </a:rPr>
                <a:t>3</a:t>
              </a:r>
              <a:r>
                <a:rPr lang="de-DE" altLang="de-DE" sz="2000" b="0" dirty="0" smtClean="0">
                  <a:solidFill>
                    <a:schemeClr val="tx1"/>
                  </a:solidFill>
                  <a:latin typeface="Arial" pitchFamily="34" charset="0"/>
                </a:rPr>
                <a:t>. </a:t>
              </a:r>
              <a:r>
                <a:rPr lang="de-DE" altLang="de-DE" sz="2000" b="0" dirty="0">
                  <a:solidFill>
                    <a:schemeClr val="tx1"/>
                  </a:solidFill>
                  <a:latin typeface="Arial" pitchFamily="34" charset="0"/>
                </a:rPr>
                <a:t>Jahr</a:t>
              </a:r>
            </a:p>
          </p:txBody>
        </p:sp>
        <p:cxnSp>
          <p:nvCxnSpPr>
            <p:cNvPr id="36" name="Gerade Verbindung 35"/>
            <p:cNvCxnSpPr/>
            <p:nvPr/>
          </p:nvCxnSpPr>
          <p:spPr>
            <a:xfrm>
              <a:off x="2443662" y="2879166"/>
              <a:ext cx="154393" cy="388440"/>
            </a:xfrm>
            <a:prstGeom prst="line">
              <a:avLst/>
            </a:prstGeom>
            <a:ln w="25400">
              <a:solidFill>
                <a:schemeClr val="accent3">
                  <a:lumMod val="50000"/>
                </a:schemeClr>
              </a:solidFill>
            </a:ln>
            <a:scene3d>
              <a:camera prst="orthographicFront">
                <a:rot lat="0" lon="2400000" rev="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 Verbindung 36"/>
            <p:cNvCxnSpPr/>
            <p:nvPr/>
          </p:nvCxnSpPr>
          <p:spPr>
            <a:xfrm>
              <a:off x="3983792" y="2376564"/>
              <a:ext cx="146887" cy="417197"/>
            </a:xfrm>
            <a:prstGeom prst="line">
              <a:avLst/>
            </a:prstGeom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 Verbindung 37"/>
            <p:cNvCxnSpPr/>
            <p:nvPr/>
          </p:nvCxnSpPr>
          <p:spPr>
            <a:xfrm>
              <a:off x="2655105" y="3645024"/>
              <a:ext cx="448000" cy="1144550"/>
            </a:xfrm>
            <a:prstGeom prst="line">
              <a:avLst/>
            </a:prstGeom>
            <a:ln w="25400">
              <a:solidFill>
                <a:schemeClr val="accent3">
                  <a:lumMod val="50000"/>
                </a:schemeClr>
              </a:solidFill>
            </a:ln>
            <a:scene3d>
              <a:camera prst="orthographicFront">
                <a:rot lat="0" lon="2400000" rev="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38"/>
            <p:cNvCxnSpPr/>
            <p:nvPr/>
          </p:nvCxnSpPr>
          <p:spPr>
            <a:xfrm>
              <a:off x="4211960" y="3126976"/>
              <a:ext cx="442726" cy="1138740"/>
            </a:xfrm>
            <a:prstGeom prst="line">
              <a:avLst/>
            </a:prstGeom>
            <a:ln w="25400">
              <a:solidFill>
                <a:schemeClr val="accent3">
                  <a:lumMod val="50000"/>
                </a:schemeClr>
              </a:solidFill>
            </a:ln>
            <a:scene3d>
              <a:camera prst="orthographicFront">
                <a:rot lat="0" lon="1800000" rev="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Pfeil nach unten 5"/>
            <p:cNvSpPr/>
            <p:nvPr/>
          </p:nvSpPr>
          <p:spPr>
            <a:xfrm>
              <a:off x="1075672" y="5215958"/>
              <a:ext cx="45719" cy="204127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" name="Pfeil nach unten 39"/>
            <p:cNvSpPr/>
            <p:nvPr/>
          </p:nvSpPr>
          <p:spPr>
            <a:xfrm>
              <a:off x="2147164" y="4871298"/>
              <a:ext cx="45719" cy="204127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" name="Pfeil nach unten 40"/>
            <p:cNvSpPr/>
            <p:nvPr/>
          </p:nvSpPr>
          <p:spPr>
            <a:xfrm>
              <a:off x="3611103" y="4401535"/>
              <a:ext cx="45719" cy="204127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Pfeil nach unten 41"/>
            <p:cNvSpPr/>
            <p:nvPr/>
          </p:nvSpPr>
          <p:spPr>
            <a:xfrm>
              <a:off x="5110417" y="3918874"/>
              <a:ext cx="45719" cy="204127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306488" cy="365125"/>
          </a:xfrm>
        </p:spPr>
        <p:txBody>
          <a:bodyPr/>
          <a:lstStyle/>
          <a:p>
            <a:pPr lvl="0"/>
            <a:endParaRPr lang="de-DE" dirty="0" smtClean="0">
              <a:solidFill>
                <a:prstClr val="black">
                  <a:tint val="75000"/>
                </a:prstClr>
              </a:solidFill>
            </a:endParaRPr>
          </a:p>
          <a:p>
            <a:pPr lvl="0"/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20.06.2016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684940" y="6356350"/>
            <a:ext cx="5911396" cy="365125"/>
          </a:xfrm>
        </p:spPr>
        <p:txBody>
          <a:bodyPr/>
          <a:lstStyle/>
          <a:p>
            <a:pPr lvl="0"/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Bildungsplan NRW Hörakustikerin/Hörakustiker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152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539552" y="1052736"/>
            <a:ext cx="8136904" cy="792088"/>
          </a:xfrm>
        </p:spPr>
        <p:txBody>
          <a:bodyPr/>
          <a:lstStyle/>
          <a:p>
            <a:pPr algn="ctr"/>
            <a:r>
              <a:rPr lang="de-DE" sz="3200" b="1" dirty="0" smtClean="0"/>
              <a:t>Bündelungsfächer</a:t>
            </a:r>
            <a:endParaRPr lang="de-DE" sz="3200" b="1" dirty="0"/>
          </a:p>
        </p:txBody>
      </p:sp>
      <p:sp>
        <p:nvSpPr>
          <p:cNvPr id="17" name="Rechteck 16"/>
          <p:cNvSpPr/>
          <p:nvPr/>
        </p:nvSpPr>
        <p:spPr>
          <a:xfrm>
            <a:off x="457200" y="2132856"/>
            <a:ext cx="8229600" cy="3773016"/>
          </a:xfrm>
          <a:prstGeom prst="rect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20.06.2016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907704" y="6356350"/>
            <a:ext cx="5256584" cy="365125"/>
          </a:xfrm>
        </p:spPr>
        <p:txBody>
          <a:bodyPr/>
          <a:lstStyle/>
          <a:p>
            <a:pPr lvl="0"/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Bildungsplan NRW Hörakustikerin/Hörakustiker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11</a:t>
            </a:fld>
            <a:endParaRPr lang="de-DE" dirty="0"/>
          </a:p>
        </p:txBody>
      </p:sp>
      <p:graphicFrame>
        <p:nvGraphicFramePr>
          <p:cNvPr id="24" name="Tabel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461399"/>
              </p:ext>
            </p:extLst>
          </p:nvPr>
        </p:nvGraphicFramePr>
        <p:xfrm>
          <a:off x="539552" y="1988839"/>
          <a:ext cx="7815151" cy="3439772"/>
        </p:xfrm>
        <a:graphic>
          <a:graphicData uri="http://schemas.openxmlformats.org/drawingml/2006/table">
            <a:tbl>
              <a:tblPr firstRow="1" firstCol="1" bandRow="1"/>
              <a:tblGrid>
                <a:gridCol w="1296144"/>
                <a:gridCol w="1440160"/>
                <a:gridCol w="1440160"/>
                <a:gridCol w="3638687"/>
              </a:tblGrid>
              <a:tr h="576186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 b="1" dirty="0" smtClean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Hörakustikerin/Hörakustiker</a:t>
                      </a:r>
                      <a:endParaRPr lang="de-DE" sz="3200" b="1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217" marR="58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217" marR="58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217" marR="58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217" marR="58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Jahr</a:t>
                      </a:r>
                      <a:endParaRPr lang="de-DE" sz="2000" b="1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217" marR="58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 Jahr</a:t>
                      </a:r>
                      <a:endParaRPr lang="de-DE" sz="2000" b="1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217" marR="58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 Jahr</a:t>
                      </a:r>
                      <a:endParaRPr lang="de-DE" sz="2000" b="1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217" marR="58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000" b="1" dirty="0" smtClean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Bündelungsfach</a:t>
                      </a:r>
                      <a:endParaRPr lang="de-DE" sz="2000" b="1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217" marR="58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893"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effectLst/>
                          <a:latin typeface="+mj-lt"/>
                          <a:ea typeface="Times New Roman"/>
                        </a:rPr>
                        <a:t>LF </a:t>
                      </a:r>
                      <a:r>
                        <a:rPr lang="de-DE" sz="2000" dirty="0" smtClean="0">
                          <a:effectLst/>
                          <a:latin typeface="+mj-lt"/>
                          <a:ea typeface="Times New Roman"/>
                        </a:rPr>
                        <a:t>1</a:t>
                      </a:r>
                      <a:endParaRPr lang="de-DE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36195" marR="36195" marT="36195" marB="361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D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 smtClean="0">
                          <a:effectLst/>
                          <a:latin typeface="+mj-lt"/>
                          <a:ea typeface="Times New Roman"/>
                        </a:rPr>
                        <a:t>LF</a:t>
                      </a:r>
                      <a:r>
                        <a:rPr lang="de-DE" sz="2000" baseline="0" dirty="0" smtClean="0">
                          <a:effectLst/>
                          <a:latin typeface="+mj-lt"/>
                          <a:ea typeface="Times New Roman"/>
                        </a:rPr>
                        <a:t> 7</a:t>
                      </a:r>
                      <a:endParaRPr lang="de-DE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36195" marR="36195" marT="36195" marB="361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D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effectLst/>
                          <a:latin typeface="+mj-lt"/>
                          <a:ea typeface="Times New Roman"/>
                        </a:rPr>
                        <a:t>LF </a:t>
                      </a:r>
                      <a:r>
                        <a:rPr lang="de-DE" sz="2000" dirty="0" smtClean="0">
                          <a:effectLst/>
                          <a:latin typeface="+mj-lt"/>
                          <a:ea typeface="Times New Roman"/>
                        </a:rPr>
                        <a:t>12</a:t>
                      </a:r>
                      <a:endParaRPr lang="de-DE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36195" marR="36195" marT="36195" marB="361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Audiologische Beratung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36195" marR="36195" marT="36195" marB="361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D0"/>
                    </a:solidFill>
                  </a:tcPr>
                </a:tc>
              </a:tr>
              <a:tr h="519893"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effectLst/>
                          <a:latin typeface="+mj-lt"/>
                          <a:ea typeface="Times New Roman"/>
                        </a:rPr>
                        <a:t>LF </a:t>
                      </a:r>
                      <a:r>
                        <a:rPr lang="de-DE" sz="2000" dirty="0" smtClean="0">
                          <a:effectLst/>
                          <a:latin typeface="+mj-lt"/>
                          <a:ea typeface="Times New Roman"/>
                        </a:rPr>
                        <a:t>2, LF 4</a:t>
                      </a:r>
                      <a:endParaRPr lang="de-DE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36195" marR="36195" marT="36195" marB="361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 smtClean="0">
                          <a:effectLst/>
                          <a:latin typeface="+mj-lt"/>
                          <a:ea typeface="Times New Roman"/>
                        </a:rPr>
                        <a:t>LF 8, LF 10</a:t>
                      </a:r>
                      <a:endParaRPr lang="de-DE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36195" marR="36195" marT="36195" marB="361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effectLst/>
                          <a:latin typeface="+mj-lt"/>
                          <a:ea typeface="Times New Roman"/>
                        </a:rPr>
                        <a:t>LF </a:t>
                      </a:r>
                      <a:r>
                        <a:rPr lang="de-DE" sz="2000" dirty="0" smtClean="0">
                          <a:effectLst/>
                          <a:latin typeface="+mj-lt"/>
                          <a:ea typeface="Times New Roman"/>
                        </a:rPr>
                        <a:t>13,</a:t>
                      </a:r>
                      <a:r>
                        <a:rPr lang="de-DE" sz="2000" baseline="0" dirty="0" smtClean="0">
                          <a:effectLst/>
                          <a:latin typeface="+mj-lt"/>
                          <a:ea typeface="Times New Roman"/>
                        </a:rPr>
                        <a:t> LF15</a:t>
                      </a:r>
                      <a:endParaRPr lang="de-DE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36195" marR="36195" marT="36195" marB="361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 smtClean="0">
                          <a:effectLst/>
                          <a:latin typeface="+mj-lt"/>
                          <a:ea typeface="Times New Roman"/>
                        </a:rPr>
                        <a:t>Akustik und Audiologie</a:t>
                      </a:r>
                      <a:endParaRPr lang="de-DE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36195" marR="36195" marT="36195" marB="361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</a:tr>
              <a:tr h="423172"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  <a:r>
                        <a:rPr lang="de-DE" sz="2000" dirty="0" smtClean="0">
                          <a:effectLst/>
                          <a:latin typeface="+mj-lt"/>
                          <a:ea typeface="Times New Roman"/>
                        </a:rPr>
                        <a:t>LF 3</a:t>
                      </a:r>
                      <a:endParaRPr lang="de-DE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36195" marR="36195" marT="36195" marB="361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 smtClean="0">
                          <a:effectLst/>
                          <a:latin typeface="+mj-lt"/>
                          <a:ea typeface="Times New Roman"/>
                        </a:rPr>
                        <a:t>LF 9</a:t>
                      </a:r>
                      <a:endParaRPr lang="de-DE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36195" marR="36195" marT="36195" marB="361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>
                          <a:effectLst/>
                          <a:latin typeface="+mj-lt"/>
                          <a:ea typeface="Times New Roman"/>
                        </a:rPr>
                        <a:t>LF </a:t>
                      </a:r>
                      <a:r>
                        <a:rPr lang="de-DE" sz="2000" dirty="0" smtClean="0">
                          <a:effectLst/>
                          <a:latin typeface="+mj-lt"/>
                          <a:ea typeface="Times New Roman"/>
                        </a:rPr>
                        <a:t>14</a:t>
                      </a:r>
                      <a:endParaRPr lang="de-DE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36195" marR="36195" marT="36195" marB="361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 err="1" smtClean="0">
                          <a:effectLst/>
                          <a:latin typeface="+mj-lt"/>
                          <a:ea typeface="Times New Roman"/>
                        </a:rPr>
                        <a:t>Otoplastik</a:t>
                      </a:r>
                      <a:endParaRPr lang="de-DE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36195" marR="36195" marT="36195" marB="361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8"/>
                    </a:solidFill>
                  </a:tcPr>
                </a:tc>
              </a:tr>
              <a:tr h="423172"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 smtClean="0">
                          <a:effectLst/>
                          <a:latin typeface="+mj-lt"/>
                          <a:ea typeface="Times New Roman"/>
                        </a:rPr>
                        <a:t>LF 5</a:t>
                      </a:r>
                      <a:endParaRPr lang="de-DE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36195" marR="36195" marT="36195" marB="361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8D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 smtClean="0">
                          <a:effectLst/>
                          <a:latin typeface="+mj-lt"/>
                          <a:ea typeface="Times New Roman"/>
                        </a:rPr>
                        <a:t>-------</a:t>
                      </a:r>
                      <a:endParaRPr lang="de-DE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36195" marR="36195" marT="36195" marB="361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8D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 smtClean="0">
                          <a:effectLst/>
                          <a:latin typeface="+mj-lt"/>
                          <a:ea typeface="Times New Roman"/>
                        </a:rPr>
                        <a:t>LF 16</a:t>
                      </a:r>
                      <a:endParaRPr lang="de-DE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36195" marR="36195" marT="36195" marB="361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8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 smtClean="0">
                          <a:effectLst/>
                          <a:latin typeface="+mj-lt"/>
                          <a:ea typeface="Times New Roman"/>
                        </a:rPr>
                        <a:t>Service und Instandhaltung</a:t>
                      </a:r>
                      <a:endParaRPr lang="de-DE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36195" marR="36195" marT="36195" marB="361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8D0"/>
                    </a:solidFill>
                  </a:tcPr>
                </a:tc>
              </a:tr>
              <a:tr h="423172"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 smtClean="0">
                          <a:effectLst/>
                          <a:latin typeface="+mj-lt"/>
                          <a:ea typeface="Times New Roman"/>
                        </a:rPr>
                        <a:t>LF 6</a:t>
                      </a:r>
                      <a:endParaRPr lang="de-DE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36195" marR="36195" marT="36195" marB="361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 smtClean="0">
                          <a:effectLst/>
                          <a:latin typeface="+mj-lt"/>
                          <a:ea typeface="Times New Roman"/>
                        </a:rPr>
                        <a:t>LF 11</a:t>
                      </a:r>
                      <a:endParaRPr lang="de-DE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36195" marR="36195" marT="36195" marB="361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 smtClean="0">
                          <a:effectLst/>
                          <a:latin typeface="+mj-lt"/>
                          <a:ea typeface="Times New Roman"/>
                        </a:rPr>
                        <a:t>LF 17</a:t>
                      </a:r>
                      <a:endParaRPr lang="de-DE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36195" marR="36195" marT="36195" marB="361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de-DE" sz="2000" dirty="0" smtClean="0">
                          <a:effectLst/>
                          <a:latin typeface="+mj-lt"/>
                          <a:ea typeface="Times New Roman"/>
                        </a:rPr>
                        <a:t>Spezifische Geschäftsvorgänge</a:t>
                      </a:r>
                      <a:endParaRPr lang="de-DE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36195" marR="36195" marT="36195" marB="361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97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 dirty="0" smtClean="0">
              <a:solidFill>
                <a:prstClr val="black">
                  <a:tint val="75000"/>
                </a:prstClr>
              </a:solidFill>
            </a:endParaRPr>
          </a:p>
          <a:p>
            <a:pPr lvl="0"/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20.06.2016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123728" y="6356350"/>
            <a:ext cx="4824536" cy="365125"/>
          </a:xfrm>
        </p:spPr>
        <p:txBody>
          <a:bodyPr/>
          <a:lstStyle/>
          <a:p>
            <a:pPr lvl="0"/>
            <a:r>
              <a:rPr lang="de-DE" dirty="0" smtClean="0"/>
              <a:t>Bildungsplan NRW </a:t>
            </a:r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Hörakustikerin/Hörakustiker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12</a:t>
            </a:fld>
            <a:endParaRPr lang="de-DE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0367378"/>
              </p:ext>
            </p:extLst>
          </p:nvPr>
        </p:nvGraphicFramePr>
        <p:xfrm>
          <a:off x="1187624" y="1916832"/>
          <a:ext cx="7141845" cy="4035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58862"/>
                <a:gridCol w="1160181"/>
                <a:gridCol w="876704"/>
                <a:gridCol w="923049"/>
                <a:gridCol w="923049"/>
              </a:tblGrid>
              <a:tr h="209446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7" marR="62807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7" marR="62807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200" b="1" dirty="0">
                          <a:solidFill>
                            <a:schemeClr val="tx1"/>
                          </a:solidFill>
                          <a:effectLst/>
                        </a:rPr>
                        <a:t>Unterrichtsstunden</a:t>
                      </a:r>
                      <a:endParaRPr lang="de-DE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7" marR="62807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09446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200" b="1" dirty="0">
                          <a:solidFill>
                            <a:schemeClr val="tx1"/>
                          </a:solidFill>
                          <a:effectLst/>
                        </a:rPr>
                        <a:t>1. Jahr</a:t>
                      </a:r>
                      <a:endParaRPr lang="de-DE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7" marR="62807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200" b="1" dirty="0">
                          <a:solidFill>
                            <a:schemeClr val="tx1"/>
                          </a:solidFill>
                          <a:effectLst/>
                        </a:rPr>
                        <a:t>2. Jahr</a:t>
                      </a:r>
                      <a:endParaRPr lang="de-DE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7" marR="62807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200" b="1" dirty="0">
                          <a:solidFill>
                            <a:schemeClr val="tx1"/>
                          </a:solidFill>
                          <a:effectLst/>
                        </a:rPr>
                        <a:t>3. Jahr</a:t>
                      </a:r>
                      <a:endParaRPr lang="de-DE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7" marR="62807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200" b="1" dirty="0">
                          <a:solidFill>
                            <a:schemeClr val="tx1"/>
                          </a:solidFill>
                          <a:effectLst/>
                        </a:rPr>
                        <a:t>Summe</a:t>
                      </a:r>
                      <a:endParaRPr lang="de-DE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7" marR="62807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09446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chemeClr val="tx1"/>
                          </a:solidFill>
                          <a:effectLst/>
                        </a:rPr>
                        <a:t>I. Berufsbezogener Lernbereich</a:t>
                      </a:r>
                      <a:endParaRPr lang="de-DE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7" marR="62807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094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Audiologische Beratung</a:t>
                      </a:r>
                      <a:endParaRPr lang="de-DE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7" marR="62807" marT="0" marB="0">
                    <a:solidFill>
                      <a:srgbClr val="E8E8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– 40</a:t>
                      </a:r>
                      <a:r>
                        <a:rPr lang="de-DE" sz="1200" baseline="30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rgbClr val="E8E8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rgbClr val="E8E8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rgbClr val="E8E8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260475" algn="l"/>
                        </a:tabLst>
                      </a:pPr>
                      <a:r>
                        <a:rPr lang="de-DE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80 - 120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rgbClr val="E8E8D0"/>
                    </a:solidFill>
                  </a:tcPr>
                </a:tc>
              </a:tr>
              <a:tr h="2094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effectLst/>
                        </a:rPr>
                        <a:t>Akustik und Audiologie</a:t>
                      </a:r>
                      <a:endParaRPr lang="de-DE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7" marR="62807" marT="0" marB="0">
                    <a:solidFill>
                      <a:srgbClr val="D0E8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80 </a:t>
                      </a:r>
                      <a:r>
                        <a:rPr lang="de-D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</a:t>
                      </a:r>
                      <a:r>
                        <a:rPr lang="de-D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120</a:t>
                      </a:r>
                      <a:r>
                        <a:rPr lang="de-DE" sz="1200" baseline="30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rgbClr val="D0E8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140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rgbClr val="D0E8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120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rgbClr val="D0E8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260475" algn="l"/>
                        </a:tabLst>
                      </a:pPr>
                      <a:r>
                        <a:rPr lang="de-DE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340 - 380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rgbClr val="D0E8D0"/>
                    </a:solidFill>
                  </a:tcPr>
                </a:tc>
              </a:tr>
              <a:tr h="2094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Otoplastik</a:t>
                      </a:r>
                      <a:endParaRPr lang="de-DE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7" marR="62807" marT="0" marB="0">
                    <a:solidFill>
                      <a:srgbClr val="D0E0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</a:t>
                      </a:r>
                      <a:r>
                        <a:rPr lang="de-DE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</a:t>
                      </a:r>
                      <a:r>
                        <a:rPr lang="de-DE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r>
                        <a:rPr lang="de-DE" sz="1200" baseline="30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rgbClr val="D0E0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rgbClr val="D0E0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rgbClr val="D0E0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260475" algn="l"/>
                        </a:tabLst>
                      </a:pPr>
                      <a:r>
                        <a:rPr lang="de-DE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80 - 120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rgbClr val="D0E0E8"/>
                    </a:solidFill>
                  </a:tcPr>
                </a:tc>
              </a:tr>
              <a:tr h="2094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Service und Instandhaltung</a:t>
                      </a:r>
                      <a:endParaRPr lang="de-DE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7" marR="62807" marT="0" marB="0">
                    <a:solidFill>
                      <a:srgbClr val="E8D8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0 – 40</a:t>
                      </a:r>
                      <a:r>
                        <a:rPr kumimoji="0" lang="de-DE" sz="12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de-DE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rgbClr val="E8D8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rgbClr val="E8D8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rgbClr val="E8D8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260475" algn="l"/>
                        </a:tabLst>
                      </a:pPr>
                      <a:r>
                        <a:rPr lang="de-DE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40 - 80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rgbClr val="E8D8D0"/>
                    </a:solidFill>
                  </a:tcPr>
                </a:tc>
              </a:tr>
              <a:tr h="2094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Spezifische Geschäftsvorgänge</a:t>
                      </a:r>
                      <a:endParaRPr lang="de-DE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7" marR="62807" marT="0" marB="0">
                    <a:solidFill>
                      <a:srgbClr val="D0D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0 – 40</a:t>
                      </a:r>
                      <a:r>
                        <a:rPr kumimoji="0" lang="de-DE" sz="12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de-DE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rgbClr val="D0D0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60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rgbClr val="D0D0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rgbClr val="D0D0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260475" algn="l"/>
                        </a:tabLst>
                      </a:pPr>
                      <a:r>
                        <a:rPr lang="de-DE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100 - 140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rgbClr val="D0D0E8"/>
                    </a:solidFill>
                  </a:tcPr>
                </a:tc>
              </a:tr>
              <a:tr h="2502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chemeClr val="tx1"/>
                          </a:solidFill>
                          <a:effectLst/>
                        </a:rPr>
                        <a:t>Fremdsprachliche Kommunikation </a:t>
                      </a:r>
                      <a:endParaRPr lang="de-DE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7" marR="62807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0 – 40</a:t>
                      </a:r>
                      <a:endParaRPr kumimoji="0" lang="de-D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0 – 40</a:t>
                      </a:r>
                      <a:endParaRPr kumimoji="0" lang="de-DE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0 – 40</a:t>
                      </a:r>
                      <a:endParaRPr kumimoji="0" lang="de-DE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40 – 80</a:t>
                      </a:r>
                      <a:endParaRPr kumimoji="0" lang="de-DE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094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chemeClr val="tx1"/>
                          </a:solidFill>
                          <a:effectLst/>
                        </a:rPr>
                        <a:t>Wirtschafts- und Betriebslehre</a:t>
                      </a:r>
                      <a:endParaRPr lang="de-DE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7" marR="62807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r>
                        <a:rPr kumimoji="0" lang="de-DE" sz="12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de-DE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r>
                        <a:rPr kumimoji="0" lang="de-DE" sz="12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de-DE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kumimoji="0" lang="de-DE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kumimoji="0" lang="de-DE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094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chemeClr val="tx1"/>
                          </a:solidFill>
                          <a:effectLst/>
                        </a:rPr>
                        <a:t>Summe</a:t>
                      </a:r>
                      <a:endParaRPr lang="de-DE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7" marR="62807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260475" algn="l"/>
                        </a:tabLs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260475" algn="l"/>
                        </a:tabLs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260475" algn="l"/>
                        </a:tabLs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260475" algn="l"/>
                        </a:tabLs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09446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chemeClr val="tx1"/>
                          </a:solidFill>
                          <a:effectLst/>
                        </a:rPr>
                        <a:t>II. Differenzierungsbereich</a:t>
                      </a:r>
                      <a:endParaRPr lang="de-DE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7" marR="62807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8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7" marR="62807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Die Stundentafeln der APO-BK, Anlage A </a:t>
                      </a:r>
                      <a:r>
                        <a:rPr lang="de-DE" sz="1200" b="1" dirty="0" smtClean="0">
                          <a:effectLst/>
                        </a:rPr>
                        <a:t>1.1, </a:t>
                      </a:r>
                      <a:r>
                        <a:rPr lang="de-DE" sz="1200" b="1" dirty="0">
                          <a:effectLst/>
                        </a:rPr>
                        <a:t>A </a:t>
                      </a:r>
                      <a:r>
                        <a:rPr lang="de-DE" sz="1200" b="1" dirty="0" smtClean="0">
                          <a:effectLst/>
                        </a:rPr>
                        <a:t>1.2</a:t>
                      </a:r>
                      <a:r>
                        <a:rPr lang="de-DE" sz="1200" b="1" dirty="0">
                          <a:effectLst/>
                        </a:rPr>
                        <a:t>, A </a:t>
                      </a:r>
                      <a:r>
                        <a:rPr lang="de-DE" sz="1200" b="1" dirty="0" smtClean="0">
                          <a:effectLst/>
                        </a:rPr>
                        <a:t>1.3.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</a:rPr>
                        <a:t>und </a:t>
                      </a:r>
                      <a:r>
                        <a:rPr lang="de-DE" sz="1200" b="1" dirty="0">
                          <a:effectLst/>
                        </a:rPr>
                        <a:t>A </a:t>
                      </a:r>
                      <a:r>
                        <a:rPr lang="de-DE" sz="1200" b="1" dirty="0" smtClean="0">
                          <a:effectLst/>
                        </a:rPr>
                        <a:t>1.4, </a:t>
                      </a:r>
                      <a:r>
                        <a:rPr lang="de-DE" sz="1200" b="1" dirty="0">
                          <a:effectLst/>
                        </a:rPr>
                        <a:t>gelten entsprechend.</a:t>
                      </a:r>
                      <a:endParaRPr lang="de-DE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7" marR="62807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09446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chemeClr val="tx1"/>
                          </a:solidFill>
                          <a:effectLst/>
                        </a:rPr>
                        <a:t>III. Berufsübergreifender Lernbereich</a:t>
                      </a:r>
                      <a:endParaRPr lang="de-DE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7" marR="62807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094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chemeClr val="tx1"/>
                          </a:solidFill>
                          <a:effectLst/>
                        </a:rPr>
                        <a:t>Deutsch/Kommunikation</a:t>
                      </a:r>
                      <a:endParaRPr lang="de-DE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7" marR="62807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4"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Die Stundentafeln der APO-BK, Anlage </a:t>
                      </a:r>
                      <a:r>
                        <a:rPr lang="de-DE" sz="1200" b="1" dirty="0" smtClean="0">
                          <a:effectLst/>
                        </a:rPr>
                        <a:t>A 1.1, A 1.2, A 1.3.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</a:rPr>
                        <a:t>und A 1.4, </a:t>
                      </a:r>
                      <a:r>
                        <a:rPr lang="de-DE" sz="1200" b="1" dirty="0">
                          <a:effectLst/>
                        </a:rPr>
                        <a:t>gelten entsprechend.</a:t>
                      </a:r>
                      <a:endParaRPr lang="de-DE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7" marR="6280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094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chemeClr val="tx1"/>
                          </a:solidFill>
                          <a:effectLst/>
                        </a:rPr>
                        <a:t>Religionslehre</a:t>
                      </a:r>
                      <a:endParaRPr lang="de-DE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7" marR="62807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094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chemeClr val="tx1"/>
                          </a:solidFill>
                          <a:effectLst/>
                        </a:rPr>
                        <a:t>Sport/Gesundheitsförderung</a:t>
                      </a:r>
                      <a:endParaRPr lang="de-DE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7" marR="62807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90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chemeClr val="tx1"/>
                          </a:solidFill>
                          <a:effectLst/>
                        </a:rPr>
                        <a:t>Politik/Gesellschaftslehre</a:t>
                      </a:r>
                      <a:endParaRPr lang="de-DE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7" marR="62807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itel 1"/>
          <p:cNvSpPr txBox="1">
            <a:spLocks/>
          </p:cNvSpPr>
          <p:nvPr/>
        </p:nvSpPr>
        <p:spPr>
          <a:xfrm>
            <a:off x="539552" y="1052736"/>
            <a:ext cx="8136904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3100" b="1" dirty="0" smtClean="0"/>
              <a:t>Stundentafel Hörakustikerin/Hörakustik</a:t>
            </a:r>
            <a:endParaRPr lang="de-DE" sz="3100" b="1" dirty="0"/>
          </a:p>
        </p:txBody>
      </p:sp>
    </p:spTree>
    <p:extLst>
      <p:ext uri="{BB962C8B-B14F-4D97-AF65-F5344CB8AC3E}">
        <p14:creationId xmlns:p14="http://schemas.microsoft.com/office/powerpoint/2010/main" val="106819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792088"/>
          </a:xfrm>
        </p:spPr>
        <p:txBody>
          <a:bodyPr/>
          <a:lstStyle/>
          <a:p>
            <a:pPr algn="ctr"/>
            <a:r>
              <a:rPr lang="de-DE" sz="3000" b="1" dirty="0" smtClean="0"/>
              <a:t>Kompetenzerwerb in weiteren Fächern</a:t>
            </a:r>
            <a:endParaRPr lang="de-DE" sz="30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411760" y="2921134"/>
            <a:ext cx="3672408" cy="2232248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/>
          <a:p>
            <a:endParaRPr lang="de-DE" sz="800" b="1" dirty="0" smtClean="0">
              <a:solidFill>
                <a:schemeClr val="tx1"/>
              </a:solidFill>
            </a:endParaRPr>
          </a:p>
          <a:p>
            <a:endParaRPr lang="de-DE" sz="800" b="1" dirty="0" smtClean="0">
              <a:solidFill>
                <a:schemeClr val="tx1"/>
              </a:solidFill>
            </a:endParaRPr>
          </a:p>
          <a:p>
            <a:endParaRPr lang="de-DE" b="1" dirty="0" smtClean="0">
              <a:solidFill>
                <a:schemeClr val="tx1"/>
              </a:solidFill>
            </a:endParaRPr>
          </a:p>
        </p:txBody>
      </p:sp>
      <p:sp>
        <p:nvSpPr>
          <p:cNvPr id="4" name="Fensterinhalt horizontal verschieben 3"/>
          <p:cNvSpPr/>
          <p:nvPr/>
        </p:nvSpPr>
        <p:spPr>
          <a:xfrm>
            <a:off x="2771800" y="1996560"/>
            <a:ext cx="3548392" cy="4096736"/>
          </a:xfrm>
          <a:prstGeom prst="horizontalScrol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1600" b="1" dirty="0" smtClean="0">
                <a:solidFill>
                  <a:prstClr val="black"/>
                </a:solidFill>
              </a:rPr>
              <a:t>Für </a:t>
            </a:r>
            <a:r>
              <a:rPr lang="de-DE" sz="1600" b="1" dirty="0">
                <a:solidFill>
                  <a:prstClr val="black"/>
                </a:solidFill>
              </a:rPr>
              <a:t>die einzelnen Fachbereiche liegen neue Bildungspläne vor:</a:t>
            </a:r>
          </a:p>
          <a:p>
            <a:pPr algn="ctr"/>
            <a:endParaRPr lang="de-DE" sz="1600" b="1" dirty="0">
              <a:solidFill>
                <a:schemeClr val="tx1"/>
              </a:solidFill>
            </a:endParaRPr>
          </a:p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Fremdsprachliche Kommunikation/Englisch</a:t>
            </a:r>
          </a:p>
          <a:p>
            <a:pPr algn="ctr"/>
            <a:endParaRPr lang="de-DE" sz="600" b="1" dirty="0">
              <a:solidFill>
                <a:schemeClr val="tx1"/>
              </a:solidFill>
            </a:endParaRPr>
          </a:p>
          <a:p>
            <a:pPr algn="ctr"/>
            <a:r>
              <a:rPr lang="de-DE" sz="1600" b="1" dirty="0">
                <a:solidFill>
                  <a:schemeClr val="tx1"/>
                </a:solidFill>
              </a:rPr>
              <a:t>Wirtschafts- und </a:t>
            </a:r>
            <a:r>
              <a:rPr lang="de-DE" sz="1600" b="1" dirty="0" smtClean="0">
                <a:solidFill>
                  <a:schemeClr val="tx1"/>
                </a:solidFill>
              </a:rPr>
              <a:t>Betriebslehre</a:t>
            </a:r>
          </a:p>
          <a:p>
            <a:pPr algn="ctr"/>
            <a:endParaRPr lang="de-DE" sz="600" b="1" dirty="0">
              <a:solidFill>
                <a:schemeClr val="tx1"/>
              </a:solidFill>
            </a:endParaRPr>
          </a:p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Deutsch/Kommunikation</a:t>
            </a:r>
          </a:p>
          <a:p>
            <a:pPr algn="ctr"/>
            <a:endParaRPr lang="de-DE" sz="600" b="1" dirty="0">
              <a:solidFill>
                <a:schemeClr val="tx1"/>
              </a:solidFill>
            </a:endParaRPr>
          </a:p>
          <a:p>
            <a:pPr algn="ctr"/>
            <a:r>
              <a:rPr lang="de-DE" sz="1600" b="1" dirty="0">
                <a:solidFill>
                  <a:schemeClr val="tx1"/>
                </a:solidFill>
              </a:rPr>
              <a:t>kath./ev. </a:t>
            </a:r>
            <a:r>
              <a:rPr lang="de-DE" sz="1600" b="1" dirty="0" smtClean="0">
                <a:solidFill>
                  <a:schemeClr val="tx1"/>
                </a:solidFill>
              </a:rPr>
              <a:t>Religionslehre</a:t>
            </a:r>
          </a:p>
          <a:p>
            <a:pPr algn="ctr"/>
            <a:endParaRPr lang="de-DE" sz="600" b="1" dirty="0">
              <a:solidFill>
                <a:schemeClr val="tx1"/>
              </a:solidFill>
            </a:endParaRPr>
          </a:p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Sport/Gesundheitsförderung</a:t>
            </a:r>
          </a:p>
          <a:p>
            <a:pPr algn="ctr"/>
            <a:endParaRPr lang="de-DE" sz="600" b="1" dirty="0">
              <a:solidFill>
                <a:schemeClr val="tx1"/>
              </a:solidFill>
            </a:endParaRPr>
          </a:p>
          <a:p>
            <a:pPr algn="ctr"/>
            <a:r>
              <a:rPr lang="de-DE" sz="1600" b="1" dirty="0">
                <a:solidFill>
                  <a:schemeClr val="tx1"/>
                </a:solidFill>
              </a:rPr>
              <a:t>Politik/Gesellschaftslehre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424588" y="1996560"/>
            <a:ext cx="2203196" cy="17925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1900" b="1" dirty="0">
                <a:solidFill>
                  <a:schemeClr val="tx1"/>
                </a:solidFill>
              </a:rPr>
              <a:t>Zusammenarbeit der Lernbereiche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424588" y="4077072"/>
            <a:ext cx="2203196" cy="17925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1900" b="1" dirty="0">
                <a:solidFill>
                  <a:schemeClr val="tx1"/>
                </a:solidFill>
              </a:rPr>
              <a:t>Unterstützung der beruflichen Qualifizierung 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6444208" y="4088492"/>
            <a:ext cx="2216516" cy="17925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1900" b="1" dirty="0">
                <a:solidFill>
                  <a:schemeClr val="tx1"/>
                </a:solidFill>
              </a:rPr>
              <a:t>Gesamtmatrix im Bildungsgang zeigt Anknüpfungs-möglichkeiten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6444208" y="2060848"/>
            <a:ext cx="2216516" cy="17925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1900" b="1" dirty="0">
                <a:solidFill>
                  <a:schemeClr val="tx1"/>
                </a:solidFill>
              </a:rPr>
              <a:t>Förderung des fachspezifischen Kompetenz-zuwachses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 dirty="0" smtClean="0">
              <a:solidFill>
                <a:prstClr val="black">
                  <a:tint val="75000"/>
                </a:prstClr>
              </a:solidFill>
            </a:endParaRPr>
          </a:p>
          <a:p>
            <a:pPr lvl="0"/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20.06.2016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  <a:p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051720" y="6356350"/>
            <a:ext cx="5328592" cy="365125"/>
          </a:xfrm>
        </p:spPr>
        <p:txBody>
          <a:bodyPr/>
          <a:lstStyle/>
          <a:p>
            <a:pPr lvl="0"/>
            <a:r>
              <a:rPr lang="de-DE" dirty="0" smtClean="0"/>
              <a:t>Bildungsplan NRW </a:t>
            </a:r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Hörakustikerin/Hörakustiker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1053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395536" y="836712"/>
            <a:ext cx="8435280" cy="792088"/>
          </a:xfrm>
        </p:spPr>
        <p:txBody>
          <a:bodyPr/>
          <a:lstStyle/>
          <a:p>
            <a:pPr algn="ctr"/>
            <a:r>
              <a:rPr lang="de-DE" sz="2800" b="1" dirty="0" smtClean="0"/>
              <a:t>Gesamtmatrix Hörakustikerin/Hörakustiker</a:t>
            </a:r>
            <a:endParaRPr lang="de-DE" sz="2800" b="1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123728" y="6356350"/>
            <a:ext cx="4968552" cy="365125"/>
          </a:xfrm>
        </p:spPr>
        <p:txBody>
          <a:bodyPr/>
          <a:lstStyle/>
          <a:p>
            <a:r>
              <a:rPr lang="de-DE" dirty="0" smtClean="0"/>
              <a:t>Bildungsplan NRW </a:t>
            </a: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Hörakustikerin/Hörakustiker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14</a:t>
            </a:fld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3625650"/>
              </p:ext>
            </p:extLst>
          </p:nvPr>
        </p:nvGraphicFramePr>
        <p:xfrm>
          <a:off x="467546" y="1484785"/>
          <a:ext cx="8496941" cy="4680524"/>
        </p:xfrm>
        <a:graphic>
          <a:graphicData uri="http://schemas.openxmlformats.org/drawingml/2006/table">
            <a:tbl>
              <a:tblPr firstRow="1" firstCol="1" bandRow="1"/>
              <a:tblGrid>
                <a:gridCol w="2236431"/>
                <a:gridCol w="782810"/>
                <a:gridCol w="782416"/>
                <a:gridCol w="782416"/>
                <a:gridCol w="782416"/>
                <a:gridCol w="782416"/>
                <a:gridCol w="782416"/>
                <a:gridCol w="782416"/>
                <a:gridCol w="783204"/>
              </a:tblGrid>
              <a:tr h="237937">
                <a:tc gridSpan="9"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600" b="1" dirty="0">
                          <a:effectLst/>
                          <a:latin typeface="Times New Roman"/>
                          <a:ea typeface="SimSun"/>
                        </a:rPr>
                        <a:t>Zuordnung der Lernfelder und der Anforderungssituationen der Fächer zu relevanten Arbeits- und Geschäftsprozessen</a:t>
                      </a:r>
                      <a:br>
                        <a:rPr lang="de-DE" sz="600" b="1" dirty="0">
                          <a:effectLst/>
                          <a:latin typeface="Times New Roman"/>
                          <a:ea typeface="SimSun"/>
                        </a:rPr>
                      </a:br>
                      <a:r>
                        <a:rPr lang="de-DE" sz="600" b="1" dirty="0">
                          <a:effectLst/>
                          <a:latin typeface="Times New Roman"/>
                          <a:ea typeface="SimSun"/>
                        </a:rPr>
                        <a:t>Bildungsgang: Berufsschule – Fachklassen des dualen Systems der Berufsausbildung und Fachoberschulreife – Technik/Naturwissenschaften</a:t>
                      </a:r>
                      <a:endParaRPr lang="de-DE" sz="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94777"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de-DE" sz="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400" b="1">
                          <a:effectLst/>
                          <a:latin typeface="Times New Roman"/>
                          <a:ea typeface="Times New Roman"/>
                        </a:rPr>
                        <a:t>bildungsgangbezogen</a:t>
                      </a:r>
                      <a:endParaRPr lang="de-DE" sz="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400" b="1">
                          <a:effectLst/>
                          <a:latin typeface="Times New Roman"/>
                          <a:ea typeface="Times New Roman"/>
                        </a:rPr>
                        <a:t>fachbereichsbezogen</a:t>
                      </a:r>
                      <a:endParaRPr lang="de-DE" sz="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53844"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de-DE" sz="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400" b="1">
                          <a:effectLst/>
                          <a:latin typeface="Times New Roman"/>
                          <a:ea typeface="Times New Roman"/>
                        </a:rPr>
                        <a:t>Lernfelder des Ausbildungsberufs</a:t>
                      </a:r>
                      <a:endParaRPr lang="de-DE" sz="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400" b="1">
                          <a:effectLst/>
                          <a:latin typeface="Times New Roman"/>
                          <a:ea typeface="Times New Roman"/>
                        </a:rPr>
                        <a:t>Fremdsprachliche Kommunikation/</a:t>
                      </a:r>
                      <a:br>
                        <a:rPr lang="de-DE" sz="400" b="1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de-DE" sz="400" b="1">
                          <a:effectLst/>
                          <a:latin typeface="Times New Roman"/>
                          <a:ea typeface="Times New Roman"/>
                        </a:rPr>
                        <a:t>Englisch</a:t>
                      </a:r>
                      <a:endParaRPr lang="de-DE" sz="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400" b="1">
                          <a:effectLst/>
                          <a:latin typeface="Times New Roman"/>
                          <a:ea typeface="Times New Roman"/>
                        </a:rPr>
                        <a:t>Wirtschafts- und Betriebslehre</a:t>
                      </a:r>
                      <a:endParaRPr lang="de-DE" sz="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400" b="1">
                          <a:effectLst/>
                          <a:latin typeface="Times New Roman"/>
                          <a:ea typeface="Times New Roman"/>
                        </a:rPr>
                        <a:t>Deutsch/</a:t>
                      </a:r>
                      <a:br>
                        <a:rPr lang="de-DE" sz="400" b="1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de-DE" sz="400" b="1">
                          <a:effectLst/>
                          <a:latin typeface="Times New Roman"/>
                          <a:ea typeface="Times New Roman"/>
                        </a:rPr>
                        <a:t>Kommunikation </a:t>
                      </a:r>
                      <a:endParaRPr lang="de-DE" sz="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400" b="1">
                          <a:effectLst/>
                          <a:latin typeface="Times New Roman"/>
                          <a:ea typeface="Times New Roman"/>
                        </a:rPr>
                        <a:t>Kath. Religionslehre </a:t>
                      </a:r>
                      <a:endParaRPr lang="de-DE" sz="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400" b="1">
                          <a:effectLst/>
                          <a:latin typeface="Times New Roman"/>
                          <a:ea typeface="Times New Roman"/>
                        </a:rPr>
                        <a:t>Ev. Religionslehre </a:t>
                      </a:r>
                      <a:endParaRPr lang="de-DE" sz="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400" b="1">
                          <a:effectLst/>
                          <a:latin typeface="Times New Roman"/>
                          <a:ea typeface="Times New Roman"/>
                        </a:rPr>
                        <a:t>Sport/Gesundheits­förderung </a:t>
                      </a:r>
                      <a:endParaRPr lang="de-DE" sz="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400" b="1">
                          <a:effectLst/>
                          <a:latin typeface="Times New Roman"/>
                          <a:ea typeface="Times New Roman"/>
                        </a:rPr>
                        <a:t>Politik/</a:t>
                      </a:r>
                      <a:br>
                        <a:rPr lang="de-DE" sz="400" b="1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de-DE" sz="400" b="1">
                          <a:effectLst/>
                          <a:latin typeface="Times New Roman"/>
                          <a:ea typeface="Times New Roman"/>
                        </a:rPr>
                        <a:t>Gesellschaftslehre</a:t>
                      </a:r>
                      <a:endParaRPr lang="de-DE" sz="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77">
                <a:tc gridSpan="9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1">
                          <a:effectLst/>
                          <a:latin typeface="Times New Roman"/>
                          <a:ea typeface="Times New Roman"/>
                        </a:rPr>
                        <a:t>Handlungsfeld 1: Betriebliches Management</a:t>
                      </a: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94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Unternehmensgründung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1, 2, 3, 4, 5, 6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1, 6, 7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1, 2, 3, 6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1, 2, 3, 4, 6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3, 6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1, 3, 6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Personalmanagement 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1, 4, 5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1, 2, 3, 6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1, 2, 3, 4, 5, 6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1, 2, 5, 6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1, 2, 3, 4, 5, 6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1, 2, 3, 6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Materialwirtschaft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2, 7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1, 2, 3, 6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1, 2, 3, 6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5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Steuerung und Kontrolle von Geschäftsprozessen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1, 2, 3, 6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5, 6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2, 4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Informations- und Kommunikationsprozesse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LF2,LF4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1, 2, 3, 4, 5, 6, 7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3, 5, 6, 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1, 2, 4, 5, 6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Marketingstrategien und -aktivitäten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3, 7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1, 2, 3, 5, 6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1, 2, 3, 4, 5, 6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2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3, 6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1, 4, 6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Präsentation und Verkauf von Produkten und Dienstleistungen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LF5,LF10,LF14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3, 7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1, 2, 3, 5, 6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1, 2, 4, 5, 6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2, 4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3, 5, 6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1, 4, 6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Arbeitsschutz und Gesundheitsförderung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LF2,LF7,LF8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4, 5, 7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1, 2, 3, 5, 6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1, 5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77">
                <a:tc gridSpan="9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1">
                          <a:effectLst/>
                          <a:latin typeface="Times New Roman"/>
                          <a:ea typeface="Times New Roman"/>
                        </a:rPr>
                        <a:t>Handlungsfeld 2: Produktentwicklung und Gestaltung</a:t>
                      </a: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94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Kundengerechte Information und Beratung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LF5,LF6,LF10,LF11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3, 4, 5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3, 6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1, 2, 3, 6, 7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1, 2, 3, 4, 5, 6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2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5, 6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1, 2, 3, 6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Planung 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LF2,LF5,LF10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1, 3, 6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4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5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2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Konzeption und Gestaltung 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LF5,LF10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5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3, 4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1, 4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3, 5, 6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2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Kalkulation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3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3, 6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Entwurf 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LF5,LF10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4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Überprüfung 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LF5,LF10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5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Technische Dokumentation 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LF3,LF4,LF13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2, 3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5, 6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77">
                <a:tc gridSpan="9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1">
                          <a:effectLst/>
                          <a:latin typeface="Times New Roman"/>
                          <a:ea typeface="Times New Roman"/>
                        </a:rPr>
                        <a:t>Handlungsfeld 3: Produktion und Produktionssysteme</a:t>
                      </a: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94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Arbeitsvorbereitung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LF1,LF2,LF7,LF11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3, 4, 5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2, 5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3, 4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1, 2, 4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1, 3, 5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3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Erstellung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400" b="0">
                          <a:effectLst/>
                          <a:latin typeface="Times New Roman"/>
                          <a:ea typeface="Times New Roman"/>
                        </a:rPr>
                        <a:t>LF1,LF2,LF3,LF5,LF6,LF10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2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3, 6, 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1, 2, 4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3, 4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Steuerung und Kontrolle des Produktionsprozesses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LF7,LF9,LF11,LF12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2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2, 3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2, 3, 4, 5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Inbetriebnahme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LF4,LF7,LF11,LF13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3, 6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1, 2, 4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Einsatz von Werkzeugen und von Maschinen und Anlagen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LF1,LF2,LF11,LF12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2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2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1, 2, 4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5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Analyse und Prüfung von Stoffen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LF8,LF9,LF12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2, 3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1, 2, 4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5, 6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Prozess- und Produktdokumentation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LF8,LF11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2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2, 3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4, 5, 6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77">
                <a:tc gridSpan="9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1">
                          <a:effectLst/>
                          <a:latin typeface="Times New Roman"/>
                          <a:ea typeface="Times New Roman"/>
                        </a:rPr>
                        <a:t>Handlungsfeld 4: Instandhaltung</a:t>
                      </a: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94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Wartung/Pflege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LF4,LF13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1, 3, 4, 5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5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1, 2, 3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1, 2, 4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5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Inspektion/Zustandsaufnahme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LF4,LF13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4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1, 2, 4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5, 6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Instandsetzung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LF4,LF13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3, 6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1, 2, 4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Verbesserung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LF4,LF13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2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1, 2, 3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4, 6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77">
                <a:tc gridSpan="9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1">
                          <a:effectLst/>
                          <a:latin typeface="Times New Roman"/>
                          <a:ea typeface="Times New Roman"/>
                        </a:rPr>
                        <a:t>Handlungsfeld 5: Umweltmanagement</a:t>
                      </a: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94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Umweltmanagementsysteme 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1, 2, 3, 4, 5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2, 7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1, 2, 3, 4, 5, 7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3, 6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5, 6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2, 4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5, 6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Ressourcenschutz und -nutzung 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LF9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2, 7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3, 6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5, 6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2, 4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2, 5, 6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Abfallentsorgung 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0">
                          <a:effectLst/>
                          <a:latin typeface="Times New Roman"/>
                          <a:ea typeface="Times New Roman"/>
                        </a:rPr>
                        <a:t>LF2,LF4,LF9</a:t>
                      </a:r>
                      <a:endParaRPr lang="de-DE" sz="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2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3, 6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5, 6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2, 5, 6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77">
                <a:tc gridSpan="9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1">
                          <a:effectLst/>
                          <a:latin typeface="Times New Roman"/>
                          <a:ea typeface="Times New Roman"/>
                        </a:rPr>
                        <a:t>Handlungsfeld 6: Qualitätsmanagement</a:t>
                      </a: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743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Times New Roman"/>
                        </a:rPr>
                        <a:t>Sicherstellung der Produkt- und der Dienstleistungsqualität</a:t>
                      </a: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400">
                          <a:effectLst/>
                          <a:latin typeface="Times New Roman"/>
                          <a:ea typeface="Times New Roman"/>
                        </a:rPr>
                        <a:t>LF2,LF8,LF11,LF12,LF14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1, 2, 3, 4, 5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2, 3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1, 2, 3, 6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4, 5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3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Times New Roman"/>
                        </a:rPr>
                        <a:t>Sicherstellung der Prozessqualität</a:t>
                      </a: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400">
                          <a:effectLst/>
                          <a:latin typeface="Times New Roman"/>
                          <a:ea typeface="Times New Roman"/>
                        </a:rPr>
                        <a:t>LF3,LF8,LF9,LF11,LF14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2, 5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4, 5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1, 2, 5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8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Times New Roman"/>
                        </a:rPr>
                        <a:t>Prüfen- und Messen</a:t>
                      </a: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400">
                          <a:effectLst/>
                          <a:latin typeface="Times New Roman"/>
                          <a:ea typeface="Times New Roman"/>
                        </a:rPr>
                        <a:t>LF1, LF3,LF8,LF9,LF11,LF14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4, 5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5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Times New Roman"/>
                        </a:rPr>
                        <a:t>Reklamationsmanagement</a:t>
                      </a: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2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dirty="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1, 4, 5, 6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dirty="0">
                          <a:effectLst/>
                          <a:latin typeface="Times New Roman"/>
                          <a:ea typeface="MS Mincho"/>
                        </a:rPr>
                        <a:t>6</a:t>
                      </a:r>
                      <a:endParaRPr lang="de-DE" sz="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de-DE" sz="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400" dirty="0">
                          <a:effectLst/>
                          <a:latin typeface="Times New Roman"/>
                          <a:ea typeface="MS Mincho"/>
                        </a:rPr>
                        <a:t>4</a:t>
                      </a:r>
                      <a:endParaRPr lang="de-DE" sz="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05" marR="15805" marT="6378" marB="637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306488" cy="365125"/>
          </a:xfrm>
        </p:spPr>
        <p:txBody>
          <a:bodyPr/>
          <a:lstStyle/>
          <a:p>
            <a:pPr lvl="0"/>
            <a:endParaRPr lang="de-DE" dirty="0" smtClean="0">
              <a:solidFill>
                <a:prstClr val="black">
                  <a:tint val="75000"/>
                </a:prstClr>
              </a:solidFill>
            </a:endParaRPr>
          </a:p>
          <a:p>
            <a:pPr lvl="0"/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20.06.2016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2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3200" b="1" dirty="0" smtClean="0"/>
              <a:t>Auszug aus der Gesamtmatrix </a:t>
            </a:r>
            <a:endParaRPr lang="de-DE" sz="3200" b="1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306488" cy="365125"/>
          </a:xfrm>
        </p:spPr>
        <p:txBody>
          <a:bodyPr/>
          <a:lstStyle/>
          <a:p>
            <a:pPr lvl="0"/>
            <a:endParaRPr lang="de-DE" dirty="0" smtClean="0">
              <a:solidFill>
                <a:prstClr val="black">
                  <a:tint val="75000"/>
                </a:prstClr>
              </a:solidFill>
            </a:endParaRPr>
          </a:p>
          <a:p>
            <a:pPr lvl="0"/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20.06.2016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15</a:t>
            </a:fld>
            <a:endParaRPr lang="de-DE" dirty="0"/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11"/>
          </p:nvPr>
        </p:nvSpPr>
        <p:spPr>
          <a:xfrm>
            <a:off x="2051720" y="6356350"/>
            <a:ext cx="5400600" cy="365125"/>
          </a:xfrm>
        </p:spPr>
        <p:txBody>
          <a:bodyPr/>
          <a:lstStyle/>
          <a:p>
            <a:pPr lvl="0"/>
            <a:r>
              <a:rPr lang="de-DE" dirty="0" smtClean="0"/>
              <a:t>Bildungsplan NRW </a:t>
            </a: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Hörakustikerin/Hörakustiker</a:t>
            </a:r>
          </a:p>
        </p:txBody>
      </p:sp>
      <p:sp>
        <p:nvSpPr>
          <p:cNvPr id="11" name="Rechteck 10"/>
          <p:cNvSpPr/>
          <p:nvPr/>
        </p:nvSpPr>
        <p:spPr>
          <a:xfrm>
            <a:off x="6405034" y="1874187"/>
            <a:ext cx="2749983" cy="23709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solidFill>
                  <a:schemeClr val="tx1"/>
                </a:solidFill>
              </a:rPr>
              <a:t>Alle Fächer </a:t>
            </a:r>
            <a:r>
              <a:rPr lang="de-DE" b="1" dirty="0" smtClean="0">
                <a:solidFill>
                  <a:schemeClr val="tx1"/>
                </a:solidFill>
              </a:rPr>
              <a:t>eines Bildungsgangs werden über die </a:t>
            </a:r>
            <a:r>
              <a:rPr lang="de-DE" b="1" dirty="0">
                <a:solidFill>
                  <a:schemeClr val="tx1"/>
                </a:solidFill>
              </a:rPr>
              <a:t>Gesamtmatrix </a:t>
            </a:r>
            <a:r>
              <a:rPr lang="de-DE" b="1" dirty="0" smtClean="0">
                <a:solidFill>
                  <a:schemeClr val="tx1"/>
                </a:solidFill>
              </a:rPr>
              <a:t>mit den jeweiligen</a:t>
            </a:r>
            <a:endParaRPr lang="de-DE" b="1" dirty="0">
              <a:solidFill>
                <a:schemeClr val="tx1"/>
              </a:solidFill>
            </a:endParaRPr>
          </a:p>
          <a:p>
            <a:r>
              <a:rPr lang="de-DE" b="1" dirty="0" smtClean="0">
                <a:solidFill>
                  <a:schemeClr val="tx1"/>
                </a:solidFill>
              </a:rPr>
              <a:t>Handlungsfeldern </a:t>
            </a:r>
            <a:r>
              <a:rPr lang="de-DE" b="1" dirty="0">
                <a:solidFill>
                  <a:schemeClr val="tx1"/>
                </a:solidFill>
              </a:rPr>
              <a:t>und </a:t>
            </a:r>
          </a:p>
          <a:p>
            <a:r>
              <a:rPr lang="de-DE" b="1" dirty="0">
                <a:solidFill>
                  <a:schemeClr val="tx1"/>
                </a:solidFill>
              </a:rPr>
              <a:t>Arbeits- und </a:t>
            </a:r>
            <a:r>
              <a:rPr lang="de-DE" b="1" dirty="0" smtClean="0">
                <a:solidFill>
                  <a:schemeClr val="tx1"/>
                </a:solidFill>
              </a:rPr>
              <a:t>Geschäftsprozessen im Fachbereich verknüpft.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405034" y="4215779"/>
            <a:ext cx="2736850" cy="17686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solidFill>
                  <a:schemeClr val="tx1"/>
                </a:solidFill>
              </a:rPr>
              <a:t>Es wird eine Zuordnung </a:t>
            </a:r>
          </a:p>
          <a:p>
            <a:r>
              <a:rPr lang="de-DE" b="1" dirty="0">
                <a:solidFill>
                  <a:schemeClr val="tx1"/>
                </a:solidFill>
              </a:rPr>
              <a:t>einzelner, nummerierter </a:t>
            </a:r>
          </a:p>
          <a:p>
            <a:r>
              <a:rPr lang="de-DE" b="1" dirty="0">
                <a:solidFill>
                  <a:schemeClr val="tx1"/>
                </a:solidFill>
              </a:rPr>
              <a:t>Anforderungssituationen </a:t>
            </a:r>
          </a:p>
          <a:p>
            <a:r>
              <a:rPr lang="de-DE" b="1" dirty="0">
                <a:solidFill>
                  <a:schemeClr val="tx1"/>
                </a:solidFill>
              </a:rPr>
              <a:t>vorgenommen.</a:t>
            </a:r>
          </a:p>
        </p:txBody>
      </p:sp>
      <p:pic>
        <p:nvPicPr>
          <p:cNvPr id="12" name="Grafik 11"/>
          <p:cNvPicPr/>
          <p:nvPr/>
        </p:nvPicPr>
        <p:blipFill rotWithShape="1">
          <a:blip r:embed="rId3"/>
          <a:srcRect l="11181" t="22192" r="40284" b="35724"/>
          <a:stretch/>
        </p:blipFill>
        <p:spPr bwMode="auto">
          <a:xfrm>
            <a:off x="264130" y="1726712"/>
            <a:ext cx="6137910" cy="42576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4" name="Gerade Verbindung 13"/>
          <p:cNvCxnSpPr/>
          <p:nvPr/>
        </p:nvCxnSpPr>
        <p:spPr>
          <a:xfrm flipH="1">
            <a:off x="5712909" y="2534956"/>
            <a:ext cx="11888" cy="2088232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e 8"/>
          <p:cNvSpPr/>
          <p:nvPr/>
        </p:nvSpPr>
        <p:spPr>
          <a:xfrm>
            <a:off x="5567038" y="4623188"/>
            <a:ext cx="240632" cy="216024"/>
          </a:xfrm>
          <a:prstGeom prst="ellipse">
            <a:avLst/>
          </a:prstGeom>
          <a:solidFill>
            <a:schemeClr val="accent2">
              <a:lumMod val="60000"/>
              <a:lumOff val="40000"/>
              <a:alpha val="39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15" name="Gerade Verbindung 14"/>
          <p:cNvCxnSpPr/>
          <p:nvPr/>
        </p:nvCxnSpPr>
        <p:spPr>
          <a:xfrm flipH="1" flipV="1">
            <a:off x="2355750" y="4738832"/>
            <a:ext cx="3211288" cy="196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878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539612" y="980728"/>
            <a:ext cx="8136904" cy="792088"/>
          </a:xfrm>
        </p:spPr>
        <p:txBody>
          <a:bodyPr/>
          <a:lstStyle/>
          <a:p>
            <a:pPr algn="ctr"/>
            <a:r>
              <a:rPr lang="de-DE" sz="3100" b="1" dirty="0" smtClean="0"/>
              <a:t>Kompetenzerwerb im Fach </a:t>
            </a:r>
            <a:br>
              <a:rPr lang="de-DE" sz="3100" b="1" dirty="0" smtClean="0"/>
            </a:br>
            <a:r>
              <a:rPr lang="de-DE" sz="3100" b="1" dirty="0" smtClean="0"/>
              <a:t>Wirtschafts- und Betriebslehre</a:t>
            </a:r>
            <a:endParaRPr lang="de-DE" sz="3100" b="1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 dirty="0" smtClean="0">
              <a:solidFill>
                <a:prstClr val="black">
                  <a:tint val="75000"/>
                </a:prstClr>
              </a:solidFill>
            </a:endParaRPr>
          </a:p>
          <a:p>
            <a:pPr lvl="0"/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20.06.2016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83768" y="6356350"/>
            <a:ext cx="4320480" cy="365125"/>
          </a:xfrm>
        </p:spPr>
        <p:txBody>
          <a:bodyPr/>
          <a:lstStyle/>
          <a:p>
            <a:pPr lvl="0"/>
            <a:r>
              <a:rPr lang="de-DE" dirty="0" smtClean="0"/>
              <a:t>Bildungsplan NRW </a:t>
            </a: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Hörakustikerin/Hörakustiker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16</a:t>
            </a:fld>
            <a:endParaRPr lang="de-DE" dirty="0"/>
          </a:p>
        </p:txBody>
      </p:sp>
      <p:grpSp>
        <p:nvGrpSpPr>
          <p:cNvPr id="26" name="Gruppieren 25"/>
          <p:cNvGrpSpPr/>
          <p:nvPr/>
        </p:nvGrpSpPr>
        <p:grpSpPr>
          <a:xfrm>
            <a:off x="468056" y="2034600"/>
            <a:ext cx="8205012" cy="1682432"/>
            <a:chOff x="468056" y="2034600"/>
            <a:chExt cx="8205012" cy="1682432"/>
          </a:xfrm>
        </p:grpSpPr>
        <p:sp>
          <p:nvSpPr>
            <p:cNvPr id="3" name="Rechteck 2"/>
            <p:cNvSpPr/>
            <p:nvPr/>
          </p:nvSpPr>
          <p:spPr>
            <a:xfrm>
              <a:off x="3035640" y="2034600"/>
              <a:ext cx="5637428" cy="16824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>
                  <a:solidFill>
                    <a:schemeClr val="tx1"/>
                  </a:solidFill>
                </a:rPr>
                <a:t>F</a:t>
              </a:r>
              <a:r>
                <a:rPr lang="de-DE" b="1" dirty="0" smtClean="0">
                  <a:solidFill>
                    <a:schemeClr val="tx1"/>
                  </a:solidFill>
                </a:rPr>
                <a:t>achbereichsbezogener Bildungsplan</a:t>
              </a:r>
            </a:p>
            <a:p>
              <a:pPr algn="ctr"/>
              <a:r>
                <a:rPr lang="de-DE" b="1" i="1" dirty="0" smtClean="0">
                  <a:solidFill>
                    <a:schemeClr val="tx1"/>
                  </a:solidFill>
                </a:rPr>
                <a:t> „Wirtschafts- und Betriebslehre </a:t>
              </a:r>
              <a:r>
                <a:rPr lang="de-DE" b="1" i="1" dirty="0">
                  <a:solidFill>
                    <a:schemeClr val="tx1"/>
                  </a:solidFill>
                </a:rPr>
                <a:t>für Fachklassen des dualen Systems der </a:t>
              </a:r>
              <a:r>
                <a:rPr lang="de-DE" b="1" i="1" dirty="0" smtClean="0">
                  <a:solidFill>
                    <a:schemeClr val="tx1"/>
                  </a:solidFill>
                </a:rPr>
                <a:t>Berufsausbildung“ </a:t>
              </a:r>
            </a:p>
            <a:p>
              <a:pPr algn="ctr"/>
              <a:r>
                <a:rPr lang="de-DE" b="1" i="1" dirty="0" smtClean="0">
                  <a:solidFill>
                    <a:schemeClr val="tx1"/>
                  </a:solidFill>
                </a:rPr>
                <a:t> </a:t>
              </a:r>
              <a:r>
                <a:rPr lang="de-DE" sz="1600" b="1" i="1" dirty="0">
                  <a:solidFill>
                    <a:schemeClr val="tx1"/>
                  </a:solidFill>
                </a:rPr>
                <a:t>E</a:t>
              </a:r>
              <a:r>
                <a:rPr lang="de-DE" sz="1600" b="1" i="1" dirty="0" smtClean="0">
                  <a:solidFill>
                    <a:schemeClr val="tx1"/>
                  </a:solidFill>
                </a:rPr>
                <a:t>nthält: „Elemente für den Unterricht in der Berufsschule im 	Bereich Wirtschafts- und Sozialkunde gewerblich-technischer Ausbildungsberufe“ </a:t>
              </a:r>
              <a:endParaRPr lang="de-DE" sz="1600" b="1" i="1" dirty="0">
                <a:solidFill>
                  <a:schemeClr val="tx1"/>
                </a:solidFill>
              </a:endParaRPr>
            </a:p>
          </p:txBody>
        </p:sp>
        <p:sp>
          <p:nvSpPr>
            <p:cNvPr id="8" name="Rechteck 7"/>
            <p:cNvSpPr/>
            <p:nvPr/>
          </p:nvSpPr>
          <p:spPr>
            <a:xfrm>
              <a:off x="468056" y="2443768"/>
              <a:ext cx="1873284" cy="86409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>
                  <a:solidFill>
                    <a:schemeClr val="tx1"/>
                  </a:solidFill>
                </a:rPr>
                <a:t>Grundlage</a:t>
              </a:r>
              <a:endParaRPr lang="de-DE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Pfeil nach rechts 8"/>
            <p:cNvSpPr/>
            <p:nvPr/>
          </p:nvSpPr>
          <p:spPr>
            <a:xfrm>
              <a:off x="2383964" y="2790538"/>
              <a:ext cx="576064" cy="196612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438672" y="3859450"/>
            <a:ext cx="8234396" cy="986056"/>
            <a:chOff x="466468" y="3002280"/>
            <a:chExt cx="8224288" cy="986056"/>
          </a:xfrm>
        </p:grpSpPr>
        <p:sp>
          <p:nvSpPr>
            <p:cNvPr id="19" name="Rechteck 18"/>
            <p:cNvSpPr/>
            <p:nvPr/>
          </p:nvSpPr>
          <p:spPr>
            <a:xfrm>
              <a:off x="3063436" y="3002280"/>
              <a:ext cx="5627320" cy="98605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40 Unterrichtsstunden pro Ausbildungsjahr</a:t>
              </a:r>
            </a:p>
            <a:p>
              <a:pPr algn="ctr"/>
              <a:r>
                <a:rPr lang="de-DE" sz="1600" b="1" dirty="0">
                  <a:solidFill>
                    <a:schemeClr val="tx1"/>
                  </a:solidFill>
                </a:rPr>
                <a:t>I</a:t>
              </a:r>
              <a:r>
                <a:rPr lang="de-DE" sz="1600" b="1" dirty="0" smtClean="0">
                  <a:solidFill>
                    <a:schemeClr val="tx1"/>
                  </a:solidFill>
                </a:rPr>
                <a:t>m 1. Ausbildungsjahr:  Entscheidung der Bildungsgangkonferenz über die </a:t>
              </a:r>
              <a:r>
                <a:rPr lang="de-DE" sz="1600" b="1" dirty="0">
                  <a:solidFill>
                    <a:schemeClr val="tx1"/>
                  </a:solidFill>
                </a:rPr>
                <a:t>Zuordnung </a:t>
              </a:r>
              <a:r>
                <a:rPr lang="de-DE" sz="1600" b="1" dirty="0" smtClean="0">
                  <a:solidFill>
                    <a:schemeClr val="tx1"/>
                  </a:solidFill>
                </a:rPr>
                <a:t>zu einem Lernfeld</a:t>
              </a:r>
              <a:endParaRPr lang="de-DE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Rechteck 19"/>
            <p:cNvSpPr/>
            <p:nvPr/>
          </p:nvSpPr>
          <p:spPr>
            <a:xfrm>
              <a:off x="466468" y="3002280"/>
              <a:ext cx="1902668" cy="86409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>
                  <a:solidFill>
                    <a:schemeClr val="tx1"/>
                  </a:solidFill>
                </a:rPr>
                <a:t>Umfang</a:t>
              </a:r>
              <a:endParaRPr lang="de-DE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Pfeil nach rechts 22"/>
            <p:cNvSpPr/>
            <p:nvPr/>
          </p:nvSpPr>
          <p:spPr>
            <a:xfrm>
              <a:off x="2411760" y="3397002"/>
              <a:ext cx="576064" cy="196612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>
            <a:off x="442276" y="4941168"/>
            <a:ext cx="8230792" cy="874772"/>
            <a:chOff x="466468" y="3994388"/>
            <a:chExt cx="8206600" cy="874772"/>
          </a:xfrm>
        </p:grpSpPr>
        <p:sp>
          <p:nvSpPr>
            <p:cNvPr id="14" name="Rechteck 13"/>
            <p:cNvSpPr/>
            <p:nvPr/>
          </p:nvSpPr>
          <p:spPr>
            <a:xfrm>
              <a:off x="3059832" y="4005064"/>
              <a:ext cx="5613236" cy="86409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Leistungsbewertung</a:t>
              </a:r>
            </a:p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 im Fach Wirtschafts- und Betriebslehre </a:t>
              </a:r>
            </a:p>
          </p:txBody>
        </p:sp>
        <p:sp>
          <p:nvSpPr>
            <p:cNvPr id="21" name="Rechteck 20"/>
            <p:cNvSpPr/>
            <p:nvPr/>
          </p:nvSpPr>
          <p:spPr>
            <a:xfrm>
              <a:off x="466468" y="3994388"/>
              <a:ext cx="1899064" cy="86409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>
                  <a:solidFill>
                    <a:schemeClr val="tx1"/>
                  </a:solidFill>
                </a:rPr>
                <a:t>Benotung</a:t>
              </a:r>
              <a:endParaRPr lang="de-DE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Pfeil nach rechts 23"/>
            <p:cNvSpPr/>
            <p:nvPr/>
          </p:nvSpPr>
          <p:spPr>
            <a:xfrm>
              <a:off x="2408156" y="4338806"/>
              <a:ext cx="576064" cy="196612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458208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539612" y="980728"/>
            <a:ext cx="8136904" cy="792088"/>
          </a:xfrm>
        </p:spPr>
        <p:txBody>
          <a:bodyPr/>
          <a:lstStyle/>
          <a:p>
            <a:pPr algn="ctr"/>
            <a:r>
              <a:rPr lang="de-DE" sz="3100" b="1" dirty="0" smtClean="0"/>
              <a:t>Kompetenzerwerb im Fach </a:t>
            </a:r>
            <a:br>
              <a:rPr lang="de-DE" sz="3100" b="1" dirty="0" smtClean="0"/>
            </a:br>
            <a:r>
              <a:rPr lang="de-DE" sz="3100" b="1" dirty="0" smtClean="0"/>
              <a:t>Fremdsprachliche Kommunikation</a:t>
            </a:r>
            <a:endParaRPr lang="de-DE" sz="3100" b="1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378496" cy="365125"/>
          </a:xfrm>
        </p:spPr>
        <p:txBody>
          <a:bodyPr/>
          <a:lstStyle/>
          <a:p>
            <a:pPr lvl="0"/>
            <a:endParaRPr lang="de-DE" dirty="0" smtClean="0">
              <a:solidFill>
                <a:prstClr val="black">
                  <a:tint val="75000"/>
                </a:prstClr>
              </a:solidFill>
            </a:endParaRPr>
          </a:p>
          <a:p>
            <a:pPr lvl="0"/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20.06.2016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763688" y="6356350"/>
            <a:ext cx="5472608" cy="365125"/>
          </a:xfrm>
        </p:spPr>
        <p:txBody>
          <a:bodyPr/>
          <a:lstStyle/>
          <a:p>
            <a:pPr lvl="0"/>
            <a:r>
              <a:rPr lang="de-DE" dirty="0" smtClean="0"/>
              <a:t>Bildungsplan NRW </a:t>
            </a: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Hörakustikerin/Hörakustiker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17</a:t>
            </a:fld>
            <a:endParaRPr lang="de-DE" dirty="0"/>
          </a:p>
        </p:txBody>
      </p:sp>
      <p:grpSp>
        <p:nvGrpSpPr>
          <p:cNvPr id="26" name="Gruppieren 25"/>
          <p:cNvGrpSpPr/>
          <p:nvPr/>
        </p:nvGrpSpPr>
        <p:grpSpPr>
          <a:xfrm>
            <a:off x="468800" y="2139380"/>
            <a:ext cx="8206600" cy="864820"/>
            <a:chOff x="466468" y="2040712"/>
            <a:chExt cx="8206600" cy="864820"/>
          </a:xfrm>
        </p:grpSpPr>
        <p:sp>
          <p:nvSpPr>
            <p:cNvPr id="3" name="Rechteck 2"/>
            <p:cNvSpPr/>
            <p:nvPr/>
          </p:nvSpPr>
          <p:spPr>
            <a:xfrm>
              <a:off x="3059832" y="2040712"/>
              <a:ext cx="5613236" cy="86409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>
                  <a:solidFill>
                    <a:schemeClr val="tx1"/>
                  </a:solidFill>
                </a:rPr>
                <a:t>F</a:t>
              </a:r>
              <a:r>
                <a:rPr lang="de-DE" b="1" dirty="0" smtClean="0">
                  <a:solidFill>
                    <a:schemeClr val="tx1"/>
                  </a:solidFill>
                </a:rPr>
                <a:t>achbereichsbezogener Bildungsplan</a:t>
              </a:r>
            </a:p>
            <a:p>
              <a:pPr algn="ctr"/>
              <a:r>
                <a:rPr lang="de-DE" b="1" i="1" dirty="0" smtClean="0">
                  <a:solidFill>
                    <a:schemeClr val="tx1"/>
                  </a:solidFill>
                </a:rPr>
                <a:t> „Fremdsprachliche </a:t>
              </a:r>
              <a:r>
                <a:rPr lang="de-DE" b="1" i="1" dirty="0">
                  <a:solidFill>
                    <a:schemeClr val="tx1"/>
                  </a:solidFill>
                </a:rPr>
                <a:t>Kommunikation für Fachklassen des dualen Systems der </a:t>
              </a:r>
              <a:r>
                <a:rPr lang="de-DE" b="1" i="1" dirty="0" smtClean="0">
                  <a:solidFill>
                    <a:schemeClr val="tx1"/>
                  </a:solidFill>
                </a:rPr>
                <a:t>Berufsausbildung“</a:t>
              </a:r>
              <a:endParaRPr lang="de-DE" b="1" i="1" dirty="0">
                <a:solidFill>
                  <a:schemeClr val="tx1"/>
                </a:solidFill>
              </a:endParaRPr>
            </a:p>
          </p:txBody>
        </p:sp>
        <p:sp>
          <p:nvSpPr>
            <p:cNvPr id="8" name="Rechteck 7"/>
            <p:cNvSpPr/>
            <p:nvPr/>
          </p:nvSpPr>
          <p:spPr>
            <a:xfrm>
              <a:off x="466468" y="2041436"/>
              <a:ext cx="1873284" cy="86409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>
                  <a:solidFill>
                    <a:schemeClr val="tx1"/>
                  </a:solidFill>
                </a:rPr>
                <a:t>Grundlage</a:t>
              </a:r>
              <a:endParaRPr lang="de-DE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Pfeil nach rechts 8"/>
            <p:cNvSpPr/>
            <p:nvPr/>
          </p:nvSpPr>
          <p:spPr>
            <a:xfrm>
              <a:off x="2411760" y="2375178"/>
              <a:ext cx="576064" cy="196612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462864" y="3284984"/>
            <a:ext cx="8210204" cy="872460"/>
            <a:chOff x="466468" y="3002280"/>
            <a:chExt cx="8210204" cy="872460"/>
          </a:xfrm>
        </p:grpSpPr>
        <p:sp>
          <p:nvSpPr>
            <p:cNvPr id="19" name="Rechteck 18"/>
            <p:cNvSpPr/>
            <p:nvPr/>
          </p:nvSpPr>
          <p:spPr>
            <a:xfrm>
              <a:off x="3073544" y="3010644"/>
              <a:ext cx="5603128" cy="86409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Vorgabe der KMK: Integration von 40 Unterrichtsstunden während der gesamten Ausbildung in die Lernfelder</a:t>
              </a:r>
            </a:p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Ergänzung durch NRW: ggf. plus 40 Unterrichtsstunden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Rechteck 19"/>
            <p:cNvSpPr/>
            <p:nvPr/>
          </p:nvSpPr>
          <p:spPr>
            <a:xfrm>
              <a:off x="466468" y="3002280"/>
              <a:ext cx="1873284" cy="86409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>
                  <a:solidFill>
                    <a:schemeClr val="tx1"/>
                  </a:solidFill>
                </a:rPr>
                <a:t>Umfang</a:t>
              </a:r>
              <a:endParaRPr lang="de-DE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Pfeil nach rechts 22"/>
            <p:cNvSpPr/>
            <p:nvPr/>
          </p:nvSpPr>
          <p:spPr>
            <a:xfrm>
              <a:off x="2411760" y="3330694"/>
              <a:ext cx="576064" cy="196612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>
            <a:off x="466468" y="4437112"/>
            <a:ext cx="8206600" cy="874772"/>
            <a:chOff x="466468" y="3994388"/>
            <a:chExt cx="8206600" cy="874772"/>
          </a:xfrm>
        </p:grpSpPr>
        <p:sp>
          <p:nvSpPr>
            <p:cNvPr id="14" name="Rechteck 13"/>
            <p:cNvSpPr/>
            <p:nvPr/>
          </p:nvSpPr>
          <p:spPr>
            <a:xfrm>
              <a:off x="3059832" y="4005064"/>
              <a:ext cx="5613236" cy="86409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Leistungsbewertung im Fach</a:t>
              </a:r>
            </a:p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Fremdsprachliche Kommunikation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Rechteck 20"/>
            <p:cNvSpPr/>
            <p:nvPr/>
          </p:nvSpPr>
          <p:spPr>
            <a:xfrm>
              <a:off x="466468" y="3994388"/>
              <a:ext cx="1873284" cy="86409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>
                  <a:solidFill>
                    <a:schemeClr val="tx1"/>
                  </a:solidFill>
                </a:rPr>
                <a:t>Benotung</a:t>
              </a:r>
              <a:endParaRPr lang="de-DE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Pfeil nach rechts 23"/>
            <p:cNvSpPr/>
            <p:nvPr/>
          </p:nvSpPr>
          <p:spPr>
            <a:xfrm>
              <a:off x="2428528" y="4338806"/>
              <a:ext cx="576064" cy="196612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069806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234480" cy="365125"/>
          </a:xfrm>
        </p:spPr>
        <p:txBody>
          <a:bodyPr/>
          <a:lstStyle/>
          <a:p>
            <a:pPr lvl="0"/>
            <a:endParaRPr lang="de-DE" dirty="0" smtClean="0">
              <a:solidFill>
                <a:prstClr val="black">
                  <a:tint val="75000"/>
                </a:prstClr>
              </a:solidFill>
            </a:endParaRPr>
          </a:p>
          <a:p>
            <a:pPr lvl="0"/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20.06.2016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051720" y="6356350"/>
            <a:ext cx="5256584" cy="365125"/>
          </a:xfrm>
        </p:spPr>
        <p:txBody>
          <a:bodyPr/>
          <a:lstStyle/>
          <a:p>
            <a:pPr lvl="0"/>
            <a:r>
              <a:rPr lang="de-DE" dirty="0" smtClean="0"/>
              <a:t>Bildungsplan NRW </a:t>
            </a: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Hörakustikerin/Hörakustiker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18</a:t>
            </a:fld>
            <a:endParaRPr lang="de-DE"/>
          </a:p>
        </p:txBody>
      </p:sp>
      <p:graphicFrame>
        <p:nvGraphicFramePr>
          <p:cNvPr id="6" name="Inhaltsplatzhalt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8420474"/>
              </p:ext>
            </p:extLst>
          </p:nvPr>
        </p:nvGraphicFramePr>
        <p:xfrm>
          <a:off x="539552" y="1916832"/>
          <a:ext cx="8064896" cy="40344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039600"/>
                <a:gridCol w="4025296"/>
              </a:tblGrid>
              <a:tr h="1121228">
                <a:tc grid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494790" algn="l"/>
                        </a:tabLst>
                      </a:pPr>
                      <a:r>
                        <a:rPr lang="de-DE" sz="14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Ausbildungsjahr Nr.                            </a:t>
                      </a:r>
                      <a:r>
                        <a:rPr lang="de-DE" sz="14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de-DE" sz="1400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494790" algn="l"/>
                        </a:tabLst>
                      </a:pPr>
                      <a:r>
                        <a:rPr lang="de-DE" sz="14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Bündelungsfach:</a:t>
                      </a:r>
                      <a:r>
                        <a:rPr lang="de-DE" sz="14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Titel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494790" algn="l"/>
                        </a:tabLst>
                      </a:pPr>
                      <a:r>
                        <a:rPr lang="de-DE" sz="14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Lernfeld 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Nr.</a:t>
                      </a:r>
                      <a:r>
                        <a:rPr lang="de-DE" sz="1400" b="1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de-DE" sz="14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de-DE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    </a:t>
                      </a:r>
                      <a:r>
                        <a:rPr lang="de-DE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  (…</a:t>
                      </a:r>
                      <a:r>
                        <a:rPr lang="de-DE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de-DE" sz="1400" b="1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UStd</a:t>
                      </a:r>
                      <a:r>
                        <a:rPr lang="de-DE" sz="14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.):</a:t>
                      </a:r>
                      <a:r>
                        <a:rPr lang="de-DE" sz="14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   </a:t>
                      </a: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Titel</a:t>
                      </a:r>
                      <a:endParaRPr lang="de-DE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494790" algn="l"/>
                          <a:tab pos="2052320" algn="l"/>
                          <a:tab pos="2395220" algn="l"/>
                        </a:tabLst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Lernsituation Nr</a:t>
                      </a:r>
                      <a:r>
                        <a:rPr lang="de-DE" sz="14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.  (… </a:t>
                      </a:r>
                      <a:r>
                        <a:rPr lang="de-DE" sz="1400" b="1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UStd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.):	</a:t>
                      </a:r>
                      <a:r>
                        <a:rPr kumimoji="0" lang="de-DE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Titel</a:t>
                      </a:r>
                    </a:p>
                  </a:txBody>
                  <a:tcPr marL="32206" marR="32206" marT="32206" marB="322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9473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260475" algn="l"/>
                          <a:tab pos="449580" algn="l"/>
                        </a:tabLst>
                      </a:pPr>
                      <a:r>
                        <a:rPr lang="de-DE" sz="1400" b="1" dirty="0">
                          <a:effectLst/>
                          <a:latin typeface="Times New Roman"/>
                          <a:ea typeface="Times New Roman"/>
                        </a:rPr>
                        <a:t>Einstiegsszenario </a:t>
                      </a:r>
                    </a:p>
                    <a:p>
                      <a:pPr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32206" marR="32206" marT="32206" marB="322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de-DE" sz="1400" b="1" dirty="0">
                          <a:effectLst/>
                          <a:latin typeface="Times New Roman"/>
                          <a:ea typeface="Times New Roman"/>
                        </a:rPr>
                        <a:t>Handlungsprodukt/Lernergebnis</a:t>
                      </a:r>
                    </a:p>
                    <a:p>
                      <a:pPr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de-DE" sz="1400" b="1" dirty="0">
                          <a:effectLst/>
                          <a:latin typeface="Times New Roman"/>
                          <a:ea typeface="Times New Roman"/>
                        </a:rPr>
                        <a:t>ggf. Hinweise zur Lernerfolgsüberprüfung und Leistungsbewertung</a:t>
                      </a:r>
                    </a:p>
                  </a:txBody>
                  <a:tcPr marL="32206" marR="32206" marT="32206" marB="322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8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260475" algn="l"/>
                          <a:tab pos="449580" algn="l"/>
                        </a:tabLst>
                      </a:pPr>
                      <a:r>
                        <a:rPr lang="de-DE" sz="1400" b="1" dirty="0">
                          <a:effectLst/>
                          <a:latin typeface="Times New Roman"/>
                          <a:ea typeface="Times New Roman"/>
                        </a:rPr>
                        <a:t>Wesentliche Kompetenzen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15900" algn="l"/>
                        </a:tabLst>
                      </a:pPr>
                      <a:r>
                        <a:rPr lang="de-DE" sz="1400" dirty="0">
                          <a:effectLst/>
                          <a:latin typeface="Times New Roman"/>
                          <a:ea typeface="MS Mincho"/>
                          <a:cs typeface="Arial"/>
                        </a:rPr>
                        <a:t>Kompetenz 1 (Fächerkürzel) 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15900" algn="l"/>
                        </a:tabLst>
                      </a:pPr>
                      <a:r>
                        <a:rPr lang="de-DE" sz="1400" dirty="0">
                          <a:effectLst/>
                          <a:latin typeface="Times New Roman"/>
                          <a:ea typeface="MS Mincho"/>
                          <a:cs typeface="Arial"/>
                        </a:rPr>
                        <a:t>Kompetenz 2 (Fächerkürzel)</a:t>
                      </a:r>
                    </a:p>
                  </a:txBody>
                  <a:tcPr marL="32206" marR="32206" marT="32206" marB="322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260475" algn="l"/>
                          <a:tab pos="449580" algn="l"/>
                        </a:tabLst>
                      </a:pPr>
                      <a:r>
                        <a:rPr lang="de-DE" sz="1400" b="1">
                          <a:effectLst/>
                          <a:latin typeface="Times New Roman"/>
                          <a:ea typeface="Times New Roman"/>
                        </a:rPr>
                        <a:t>Konkretisierung der Inhalte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15900" algn="l"/>
                        </a:tabLst>
                      </a:pPr>
                      <a:r>
                        <a:rPr lang="de-DE" sz="1400">
                          <a:effectLst/>
                          <a:latin typeface="Times New Roman"/>
                          <a:ea typeface="MS Mincho"/>
                          <a:cs typeface="Arial"/>
                        </a:rPr>
                        <a:t>…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15900" algn="l"/>
                        </a:tabLst>
                      </a:pPr>
                      <a:r>
                        <a:rPr lang="de-DE" sz="1400">
                          <a:effectLst/>
                          <a:latin typeface="Times New Roman"/>
                          <a:ea typeface="MS Mincho"/>
                          <a:cs typeface="Arial"/>
                        </a:rPr>
                        <a:t>…</a:t>
                      </a:r>
                    </a:p>
                  </a:txBody>
                  <a:tcPr marL="32206" marR="32206" marT="32206" marB="322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681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260475" algn="l"/>
                          <a:tab pos="449580" algn="l"/>
                        </a:tabLst>
                      </a:pPr>
                      <a:r>
                        <a:rPr lang="de-DE" sz="1400" b="1">
                          <a:effectLst/>
                          <a:latin typeface="Times New Roman"/>
                          <a:ea typeface="Times New Roman"/>
                        </a:rPr>
                        <a:t>Lern- und Arbeitstechniken</a:t>
                      </a:r>
                    </a:p>
                  </a:txBody>
                  <a:tcPr marL="32206" marR="32206" marT="32206" marB="322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25191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260475" algn="l"/>
                          <a:tab pos="449580" algn="l"/>
                        </a:tabLst>
                      </a:pPr>
                      <a:r>
                        <a:rPr lang="de-DE" sz="1400" b="1">
                          <a:effectLst/>
                          <a:latin typeface="Times New Roman"/>
                          <a:ea typeface="Times New Roman"/>
                        </a:rPr>
                        <a:t>Unterrichtsmaterialien/Fundstelle</a:t>
                      </a:r>
                    </a:p>
                  </a:txBody>
                  <a:tcPr marL="32206" marR="32206" marT="32206" marB="322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530008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260475" algn="l"/>
                          <a:tab pos="449580" algn="l"/>
                        </a:tabLst>
                      </a:pPr>
                      <a:r>
                        <a:rPr lang="de-DE" sz="1400" b="1" dirty="0">
                          <a:effectLst/>
                          <a:latin typeface="Times New Roman"/>
                          <a:ea typeface="Times New Roman"/>
                        </a:rPr>
                        <a:t>Organisatorische Hinweise</a:t>
                      </a:r>
                    </a:p>
                    <a:p>
                      <a:pPr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i="1" dirty="0">
                          <a:effectLst/>
                          <a:latin typeface="Times New Roman"/>
                          <a:ea typeface="Times New Roman"/>
                        </a:rPr>
                        <a:t>z. B. Verantwortlichkeiten, Fachraumbedarf, Einbindung von Experten/Exkursionen, Lernortkooperation</a:t>
                      </a:r>
                      <a:endParaRPr lang="de-D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2206" marR="32206" marT="32206" marB="322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539552" y="1196752"/>
            <a:ext cx="813690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/>
              <a:t>Vorlage für die Dokumentation einer Lernsituation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5882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457200" y="1124744"/>
            <a:ext cx="8229600" cy="360040"/>
          </a:xfrm>
        </p:spPr>
        <p:txBody>
          <a:bodyPr/>
          <a:lstStyle/>
          <a:p>
            <a:r>
              <a:rPr lang="de-DE" dirty="0" smtClean="0"/>
              <a:t>Veröffentlichungen zum Bildungsplan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234480" cy="365125"/>
          </a:xfrm>
        </p:spPr>
        <p:txBody>
          <a:bodyPr/>
          <a:lstStyle/>
          <a:p>
            <a:pPr lvl="0"/>
            <a:endParaRPr lang="de-DE" dirty="0" smtClean="0">
              <a:solidFill>
                <a:prstClr val="black">
                  <a:tint val="75000"/>
                </a:prstClr>
              </a:solidFill>
            </a:endParaRPr>
          </a:p>
          <a:p>
            <a:pPr lvl="0"/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20.06.2016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907704" y="6356350"/>
            <a:ext cx="5184576" cy="365125"/>
          </a:xfrm>
        </p:spPr>
        <p:txBody>
          <a:bodyPr/>
          <a:lstStyle/>
          <a:p>
            <a:pPr lvl="0"/>
            <a:r>
              <a:rPr lang="de-DE" dirty="0" smtClean="0"/>
              <a:t>Bildungsplan NRW </a:t>
            </a: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Hörakustikerin/Hörakustiker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19</a:t>
            </a:fld>
            <a:endParaRPr lang="de-DE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85" y="2996952"/>
            <a:ext cx="8157155" cy="3023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600" y="2132855"/>
            <a:ext cx="8229600" cy="407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915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8913" y="2132856"/>
            <a:ext cx="8147248" cy="381642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endParaRPr lang="de-DE" sz="1800" dirty="0" smtClean="0"/>
          </a:p>
          <a:p>
            <a:pPr algn="ctr"/>
            <a:r>
              <a:rPr lang="de-DE" sz="2800" b="1" dirty="0" smtClean="0"/>
              <a:t>Ab dem 01.08.2016 gilt der neue</a:t>
            </a:r>
          </a:p>
          <a:p>
            <a:pPr algn="ctr"/>
            <a:r>
              <a:rPr lang="de-DE" sz="2800" b="1" dirty="0" smtClean="0"/>
              <a:t>bundesweite KMK-Rahmenlehrplan.</a:t>
            </a:r>
          </a:p>
          <a:p>
            <a:pPr algn="ctr"/>
            <a:endParaRPr lang="de-DE" sz="2800" b="1" dirty="0" smtClean="0"/>
          </a:p>
          <a:p>
            <a:pPr algn="ctr"/>
            <a:endParaRPr lang="de-DE" sz="2800" b="1" dirty="0" smtClean="0"/>
          </a:p>
          <a:p>
            <a:pPr algn="ctr"/>
            <a:r>
              <a:rPr lang="de-DE" sz="2800" b="1" dirty="0"/>
              <a:t>Der </a:t>
            </a:r>
            <a:r>
              <a:rPr lang="de-DE" sz="2800" b="1" dirty="0" smtClean="0"/>
              <a:t>KMK-Rahmenlehrplan wird</a:t>
            </a:r>
            <a:r>
              <a:rPr lang="de-DE" sz="2800" b="1" dirty="0"/>
              <a:t> </a:t>
            </a:r>
            <a:r>
              <a:rPr lang="de-DE" sz="2800" b="1" dirty="0" smtClean="0"/>
              <a:t>zum landesspezifischen Bildungsplan NRW erweitert.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23.05.2016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907704" y="6356350"/>
            <a:ext cx="5328592" cy="365125"/>
          </a:xfrm>
        </p:spPr>
        <p:txBody>
          <a:bodyPr/>
          <a:lstStyle/>
          <a:p>
            <a:pPr lvl="0"/>
            <a:r>
              <a:rPr lang="de-DE" dirty="0" smtClean="0"/>
              <a:t>Bildungsplan NRW </a:t>
            </a:r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Hörakustikerin/Hörakustiker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2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539552" y="1052736"/>
            <a:ext cx="8136904" cy="792088"/>
          </a:xfrm>
        </p:spPr>
        <p:txBody>
          <a:bodyPr/>
          <a:lstStyle/>
          <a:p>
            <a:pPr algn="ctr"/>
            <a:r>
              <a:rPr lang="de-DE" sz="2400" b="1" dirty="0" smtClean="0"/>
              <a:t/>
            </a:r>
            <a:br>
              <a:rPr lang="de-DE" sz="2400" b="1" dirty="0" smtClean="0"/>
            </a:br>
            <a:r>
              <a:rPr lang="de-DE" sz="2800" b="1" dirty="0" smtClean="0"/>
              <a:t>Vom KMK-Rahmenlehrplan zum Bildungsplan NRW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sz="2400" b="1" dirty="0"/>
          </a:p>
        </p:txBody>
      </p:sp>
      <p:sp>
        <p:nvSpPr>
          <p:cNvPr id="9" name="Pfeil nach unten 8"/>
          <p:cNvSpPr/>
          <p:nvPr/>
        </p:nvSpPr>
        <p:spPr>
          <a:xfrm>
            <a:off x="4379229" y="3717032"/>
            <a:ext cx="432048" cy="699559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724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noFill/>
        </p:spPr>
        <p:txBody>
          <a:bodyPr anchor="ctr">
            <a:normAutofit/>
          </a:bodyPr>
          <a:lstStyle/>
          <a:p>
            <a:pPr algn="ctr"/>
            <a:r>
              <a:rPr lang="de-DE" sz="5400" b="1" dirty="0" smtClean="0"/>
              <a:t>Vielen Dank</a:t>
            </a:r>
          </a:p>
          <a:p>
            <a:pPr algn="ctr"/>
            <a:r>
              <a:rPr lang="de-DE" sz="5400" b="1" dirty="0" smtClean="0"/>
              <a:t>für Ihre</a:t>
            </a:r>
          </a:p>
          <a:p>
            <a:pPr algn="ctr"/>
            <a:r>
              <a:rPr lang="de-DE" sz="5400" b="1" dirty="0" smtClean="0"/>
              <a:t> Aufmerksamkeit!</a:t>
            </a:r>
            <a:endParaRPr lang="de-DE" sz="5400" b="1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62472" cy="365125"/>
          </a:xfrm>
        </p:spPr>
        <p:txBody>
          <a:bodyPr/>
          <a:lstStyle/>
          <a:p>
            <a:pPr lvl="0"/>
            <a:endParaRPr lang="de-DE" dirty="0" smtClean="0">
              <a:solidFill>
                <a:prstClr val="black">
                  <a:tint val="75000"/>
                </a:prstClr>
              </a:solidFill>
            </a:endParaRPr>
          </a:p>
          <a:p>
            <a:pPr lvl="0"/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20.06.2016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979712" y="6356350"/>
            <a:ext cx="5400600" cy="365125"/>
          </a:xfrm>
        </p:spPr>
        <p:txBody>
          <a:bodyPr/>
          <a:lstStyle/>
          <a:p>
            <a:pPr lvl="0"/>
            <a:r>
              <a:rPr lang="de-DE" dirty="0" smtClean="0"/>
              <a:t>Bildungsplan NRW </a:t>
            </a:r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Hörakustikerin/Hörakustiker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17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792088"/>
          </a:xfrm>
        </p:spPr>
        <p:txBody>
          <a:bodyPr/>
          <a:lstStyle/>
          <a:p>
            <a:pPr algn="ctr"/>
            <a:r>
              <a:rPr lang="de-DE" sz="3200" b="1" dirty="0" smtClean="0"/>
              <a:t>Zentrale Zielsetzung der Bildungspläne</a:t>
            </a:r>
            <a:endParaRPr lang="de-DE" sz="32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411760" y="2921134"/>
            <a:ext cx="3672408" cy="2232248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/>
          <a:p>
            <a:endParaRPr lang="de-DE" sz="800" b="1" dirty="0" smtClean="0">
              <a:solidFill>
                <a:schemeClr val="tx1"/>
              </a:solidFill>
            </a:endParaRPr>
          </a:p>
          <a:p>
            <a:endParaRPr lang="de-DE" sz="800" b="1" dirty="0" smtClean="0">
              <a:solidFill>
                <a:schemeClr val="tx1"/>
              </a:solidFill>
            </a:endParaRPr>
          </a:p>
          <a:p>
            <a:endParaRPr lang="de-DE" b="1" dirty="0" smtClean="0">
              <a:solidFill>
                <a:schemeClr val="tx1"/>
              </a:solidFill>
            </a:endParaRPr>
          </a:p>
        </p:txBody>
      </p:sp>
      <p:sp>
        <p:nvSpPr>
          <p:cNvPr id="4" name="Fensterinhalt horizontal verschieben 3"/>
          <p:cNvSpPr/>
          <p:nvPr/>
        </p:nvSpPr>
        <p:spPr>
          <a:xfrm>
            <a:off x="3295856" y="3111418"/>
            <a:ext cx="2520280" cy="1872208"/>
          </a:xfrm>
          <a:prstGeom prst="horizontalScrol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600" b="1" dirty="0" smtClean="0">
                <a:solidFill>
                  <a:schemeClr val="tx1"/>
                </a:solidFill>
              </a:rPr>
              <a:t>Kompetenz-orientierte Bildungspläne</a:t>
            </a:r>
            <a:endParaRPr lang="de-DE" sz="2600" b="1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445116" y="1988860"/>
            <a:ext cx="2758732" cy="17925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1900" b="1" dirty="0" smtClean="0">
                <a:solidFill>
                  <a:schemeClr val="tx1"/>
                </a:solidFill>
              </a:rPr>
              <a:t>Einheitliche</a:t>
            </a:r>
          </a:p>
          <a:p>
            <a:pPr lvl="0" algn="ctr"/>
            <a:r>
              <a:rPr lang="de-DE" sz="1900" b="1" dirty="0" smtClean="0">
                <a:solidFill>
                  <a:schemeClr val="tx1"/>
                </a:solidFill>
              </a:rPr>
              <a:t>Struktur</a:t>
            </a:r>
            <a:endParaRPr lang="de-DE" sz="1900" dirty="0"/>
          </a:p>
        </p:txBody>
      </p:sp>
      <p:sp>
        <p:nvSpPr>
          <p:cNvPr id="9" name="Abgerundetes Rechteck 8"/>
          <p:cNvSpPr/>
          <p:nvPr/>
        </p:nvSpPr>
        <p:spPr>
          <a:xfrm>
            <a:off x="424588" y="4077072"/>
            <a:ext cx="2758732" cy="17925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1900" b="1" dirty="0">
                <a:solidFill>
                  <a:schemeClr val="tx1"/>
                </a:solidFill>
              </a:rPr>
              <a:t>Berufliche Handlungskompetenz durch Kombination der Lernfelder mit den fachbereichsbezogenen Fächern</a:t>
            </a:r>
            <a:endParaRPr lang="de-DE" sz="1900" dirty="0"/>
          </a:p>
        </p:txBody>
      </p:sp>
      <p:sp>
        <p:nvSpPr>
          <p:cNvPr id="10" name="Abgerundetes Rechteck 9"/>
          <p:cNvSpPr/>
          <p:nvPr/>
        </p:nvSpPr>
        <p:spPr>
          <a:xfrm>
            <a:off x="5901992" y="4088492"/>
            <a:ext cx="2758732" cy="17925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1900" b="1" dirty="0" smtClean="0">
                <a:solidFill>
                  <a:schemeClr val="tx1"/>
                </a:solidFill>
              </a:rPr>
              <a:t>alle Bildungspläne eines Fachbereichs beziehen sich systematisch aufeinander</a:t>
            </a:r>
            <a:endParaRPr lang="de-DE" sz="1900" dirty="0"/>
          </a:p>
        </p:txBody>
      </p:sp>
      <p:sp>
        <p:nvSpPr>
          <p:cNvPr id="11" name="Abgerundetes Rechteck 10"/>
          <p:cNvSpPr/>
          <p:nvPr/>
        </p:nvSpPr>
        <p:spPr>
          <a:xfrm>
            <a:off x="5921836" y="1988860"/>
            <a:ext cx="2758732" cy="17925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1900" b="1" dirty="0" smtClean="0">
                <a:solidFill>
                  <a:schemeClr val="tx1"/>
                </a:solidFill>
              </a:rPr>
              <a:t>Kompetenzorientierte Zielbeschreibung</a:t>
            </a:r>
            <a:endParaRPr lang="de-DE" sz="190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 dirty="0" smtClean="0">
              <a:solidFill>
                <a:prstClr val="black">
                  <a:tint val="75000"/>
                </a:prstClr>
              </a:solidFill>
            </a:endParaRPr>
          </a:p>
          <a:p>
            <a:pPr lvl="0"/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23.05.2016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  <a:p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123728" y="6356350"/>
            <a:ext cx="5256584" cy="365125"/>
          </a:xfrm>
        </p:spPr>
        <p:txBody>
          <a:bodyPr/>
          <a:lstStyle/>
          <a:p>
            <a:pPr lvl="0"/>
            <a:r>
              <a:rPr lang="de-DE" dirty="0" smtClean="0"/>
              <a:t>Bildungsplan NRW </a:t>
            </a:r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Hörakustikerin/Hörakustiker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5022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539552" y="1052736"/>
            <a:ext cx="8136904" cy="792088"/>
          </a:xfrm>
        </p:spPr>
        <p:txBody>
          <a:bodyPr/>
          <a:lstStyle/>
          <a:p>
            <a:pPr algn="ctr"/>
            <a:r>
              <a:rPr lang="de-DE" sz="3200" b="1" dirty="0" smtClean="0"/>
              <a:t>Aufbau des Bildungsplans NRW</a:t>
            </a:r>
            <a:endParaRPr lang="de-DE" sz="3200" b="1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20.06.2016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4032448" cy="365125"/>
          </a:xfrm>
        </p:spPr>
        <p:txBody>
          <a:bodyPr/>
          <a:lstStyle/>
          <a:p>
            <a:pPr lvl="0"/>
            <a:r>
              <a:rPr lang="de-DE" dirty="0" smtClean="0"/>
              <a:t>Bildungsplan NRW </a:t>
            </a:r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Hörakustikerin/Hörakustiker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4</a:t>
            </a:fld>
            <a:endParaRPr lang="de-DE" dirty="0"/>
          </a:p>
        </p:txBody>
      </p:sp>
      <p:sp>
        <p:nvSpPr>
          <p:cNvPr id="7" name="Flussdiagramm: Prozess 6"/>
          <p:cNvSpPr/>
          <p:nvPr/>
        </p:nvSpPr>
        <p:spPr>
          <a:xfrm>
            <a:off x="539552" y="2060848"/>
            <a:ext cx="2232248" cy="2736304"/>
          </a:xfrm>
          <a:prstGeom prst="flowChartProces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chemeClr val="tx1"/>
                </a:solidFill>
              </a:rPr>
              <a:t>Teil </a:t>
            </a:r>
            <a:r>
              <a:rPr lang="de-DE" sz="2000" b="1" dirty="0" smtClean="0">
                <a:solidFill>
                  <a:schemeClr val="tx1"/>
                </a:solidFill>
              </a:rPr>
              <a:t>1</a:t>
            </a:r>
          </a:p>
          <a:p>
            <a:pPr algn="ctr"/>
            <a:endParaRPr lang="de-DE" sz="1200" b="1" dirty="0">
              <a:solidFill>
                <a:schemeClr val="tx1"/>
              </a:solidFill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Die </a:t>
            </a:r>
            <a:r>
              <a:rPr lang="de-DE" sz="2000" dirty="0">
                <a:solidFill>
                  <a:schemeClr val="tx1"/>
                </a:solidFill>
              </a:rPr>
              <a:t>Fachklassen des dualen Systems der </a:t>
            </a:r>
            <a:r>
              <a:rPr lang="de-DE" sz="2000" dirty="0" smtClean="0">
                <a:solidFill>
                  <a:schemeClr val="tx1"/>
                </a:solidFill>
              </a:rPr>
              <a:t>Berufsausbildung</a:t>
            </a:r>
          </a:p>
          <a:p>
            <a:pPr algn="ctr"/>
            <a:endParaRPr lang="de-DE" sz="2000" dirty="0">
              <a:solidFill>
                <a:schemeClr val="tx1"/>
              </a:solidFill>
            </a:endParaRPr>
          </a:p>
          <a:p>
            <a:pPr algn="ctr"/>
            <a:endParaRPr lang="de-DE" sz="2000" dirty="0" smtClean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Flussdiagramm: Prozess 9"/>
          <p:cNvSpPr/>
          <p:nvPr/>
        </p:nvSpPr>
        <p:spPr>
          <a:xfrm>
            <a:off x="3430588" y="2060848"/>
            <a:ext cx="2232248" cy="2719144"/>
          </a:xfrm>
          <a:prstGeom prst="flowChartProces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>
              <a:solidFill>
                <a:schemeClr val="tx1"/>
              </a:solidFill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Teil 2</a:t>
            </a:r>
          </a:p>
          <a:p>
            <a:pPr algn="ctr"/>
            <a:endParaRPr lang="de-DE" sz="1200" b="1" dirty="0">
              <a:solidFill>
                <a:schemeClr val="tx1"/>
              </a:solidFill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Die </a:t>
            </a:r>
            <a:r>
              <a:rPr lang="de-DE" sz="2000" dirty="0">
                <a:solidFill>
                  <a:schemeClr val="tx1"/>
                </a:solidFill>
              </a:rPr>
              <a:t>Fachklassen des dualen Systems </a:t>
            </a:r>
            <a:r>
              <a:rPr lang="de-DE" sz="2000" dirty="0" smtClean="0">
                <a:solidFill>
                  <a:schemeClr val="tx1"/>
                </a:solidFill>
              </a:rPr>
              <a:t>der            Berufsausbildung</a:t>
            </a:r>
          </a:p>
          <a:p>
            <a:pPr algn="ctr"/>
            <a:endParaRPr lang="de-DE" sz="1200" dirty="0">
              <a:solidFill>
                <a:schemeClr val="tx1"/>
              </a:solidFill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 </a:t>
            </a:r>
            <a:r>
              <a:rPr lang="de-DE" sz="2000" dirty="0">
                <a:solidFill>
                  <a:schemeClr val="tx1"/>
                </a:solidFill>
              </a:rPr>
              <a:t>im </a:t>
            </a:r>
            <a:r>
              <a:rPr lang="de-DE" sz="2000" dirty="0" smtClean="0">
                <a:solidFill>
                  <a:schemeClr val="tx1"/>
                </a:solidFill>
              </a:rPr>
              <a:t>Fachbereich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Technik/Natur-wissenschaften</a:t>
            </a:r>
          </a:p>
          <a:p>
            <a:pPr algn="ctr"/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1" name="Flussdiagramm: Prozess 10"/>
          <p:cNvSpPr/>
          <p:nvPr/>
        </p:nvSpPr>
        <p:spPr>
          <a:xfrm>
            <a:off x="6105600" y="2060848"/>
            <a:ext cx="2642864" cy="2719144"/>
          </a:xfrm>
          <a:prstGeom prst="flowChartProces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chemeClr val="tx1"/>
                </a:solidFill>
              </a:rPr>
              <a:t>Teil </a:t>
            </a:r>
            <a:r>
              <a:rPr lang="de-DE" sz="2000" b="1" dirty="0" smtClean="0">
                <a:solidFill>
                  <a:schemeClr val="tx1"/>
                </a:solidFill>
              </a:rPr>
              <a:t>3</a:t>
            </a:r>
          </a:p>
          <a:p>
            <a:pPr algn="ctr"/>
            <a:endParaRPr lang="de-DE" sz="1200" b="1" dirty="0">
              <a:solidFill>
                <a:schemeClr val="tx1"/>
              </a:solidFill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Die </a:t>
            </a:r>
            <a:r>
              <a:rPr lang="de-DE" sz="2000" dirty="0">
                <a:solidFill>
                  <a:schemeClr val="tx1"/>
                </a:solidFill>
              </a:rPr>
              <a:t>Fachklassen des dualen Systems der Berufsausbildung </a:t>
            </a:r>
            <a:endParaRPr lang="de-DE" sz="2000" dirty="0" smtClean="0">
              <a:solidFill>
                <a:schemeClr val="tx1"/>
              </a:solidFill>
            </a:endParaRPr>
          </a:p>
          <a:p>
            <a:pPr algn="ctr"/>
            <a:endParaRPr lang="de-DE" sz="1200" dirty="0">
              <a:solidFill>
                <a:schemeClr val="tx1"/>
              </a:solidFill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Hörakustikerin/</a:t>
            </a:r>
            <a:br>
              <a:rPr lang="de-DE" sz="2000" dirty="0" smtClean="0">
                <a:solidFill>
                  <a:schemeClr val="tx1"/>
                </a:solidFill>
              </a:rPr>
            </a:br>
            <a:r>
              <a:rPr lang="de-DE" sz="2000" dirty="0" smtClean="0">
                <a:solidFill>
                  <a:schemeClr val="tx1"/>
                </a:solidFill>
              </a:rPr>
              <a:t>Hörakustiker</a:t>
            </a:r>
            <a:endParaRPr lang="de-DE" sz="2000" dirty="0">
              <a:solidFill>
                <a:schemeClr val="tx1"/>
              </a:solidFill>
            </a:endParaRPr>
          </a:p>
          <a:p>
            <a:pPr algn="ctr"/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2" name="Wolkenförmige Legende 11"/>
          <p:cNvSpPr/>
          <p:nvPr/>
        </p:nvSpPr>
        <p:spPr>
          <a:xfrm>
            <a:off x="6313864" y="4725144"/>
            <a:ext cx="2578616" cy="1152128"/>
          </a:xfrm>
          <a:prstGeom prst="cloudCallout">
            <a:avLst>
              <a:gd name="adj1" fmla="val -52690"/>
              <a:gd name="adj2" fmla="val -36708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u.a. </a:t>
            </a:r>
          </a:p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Rahmenlehrplan, Bündelungsfächer</a:t>
            </a:r>
            <a:endParaRPr lang="de-DE" sz="1600" dirty="0">
              <a:solidFill>
                <a:schemeClr val="tx1"/>
              </a:solidFill>
            </a:endParaRPr>
          </a:p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Gesamtmatrix 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6" name="Wolkenförmige Legende 15"/>
          <p:cNvSpPr/>
          <p:nvPr/>
        </p:nvSpPr>
        <p:spPr>
          <a:xfrm>
            <a:off x="625312" y="4725144"/>
            <a:ext cx="2448272" cy="1152128"/>
          </a:xfrm>
          <a:prstGeom prst="cloudCallout">
            <a:avLst>
              <a:gd name="adj1" fmla="val -52690"/>
              <a:gd name="adj2" fmla="val -36708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u.a. Ziele, </a:t>
            </a:r>
            <a:r>
              <a:rPr lang="de-DE" sz="1600" dirty="0">
                <a:solidFill>
                  <a:schemeClr val="tx1"/>
                </a:solidFill>
              </a:rPr>
              <a:t>A</a:t>
            </a:r>
            <a:r>
              <a:rPr lang="de-DE" sz="1600" dirty="0" smtClean="0">
                <a:solidFill>
                  <a:schemeClr val="tx1"/>
                </a:solidFill>
              </a:rPr>
              <a:t>nschlüsse, DQR im Bildungsgang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7" name="Wolkenförmige Legende 16"/>
          <p:cNvSpPr/>
          <p:nvPr/>
        </p:nvSpPr>
        <p:spPr>
          <a:xfrm>
            <a:off x="3430588" y="4725144"/>
            <a:ext cx="2675012" cy="1152128"/>
          </a:xfrm>
          <a:prstGeom prst="cloudCallout">
            <a:avLst>
              <a:gd name="adj1" fmla="val -52690"/>
              <a:gd name="adj2" fmla="val -36708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u.a. Handlungsfelder, Arbeits- und Geschäftsprozesse</a:t>
            </a:r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818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8913" y="2132856"/>
            <a:ext cx="8147248" cy="381642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endParaRPr lang="de-DE" sz="1800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20.06.2016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619672" y="6381328"/>
            <a:ext cx="5688632" cy="365125"/>
          </a:xfrm>
        </p:spPr>
        <p:txBody>
          <a:bodyPr/>
          <a:lstStyle/>
          <a:p>
            <a:pPr lvl="0"/>
            <a:r>
              <a:rPr lang="de-DE" dirty="0" smtClean="0"/>
              <a:t>Bildungsplan NRW H</a:t>
            </a:r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örakustikerin/Hörakustiker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5</a:t>
            </a:fld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539552" y="1268760"/>
            <a:ext cx="8136904" cy="576064"/>
          </a:xfrm>
        </p:spPr>
        <p:txBody>
          <a:bodyPr/>
          <a:lstStyle/>
          <a:p>
            <a:pPr lvl="0" algn="ctr"/>
            <a:r>
              <a:rPr lang="de-DE" sz="3200" b="1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Fachbereiche </a:t>
            </a:r>
            <a:r>
              <a:rPr lang="de-DE" sz="3200" b="1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und Handlungsfelder</a:t>
            </a:r>
            <a:r>
              <a:rPr lang="de-DE" sz="28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de-DE" sz="28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e-DE" sz="2800" b="1" dirty="0"/>
          </a:p>
        </p:txBody>
      </p:sp>
      <p:graphicFrame>
        <p:nvGraphicFramePr>
          <p:cNvPr id="7" name="Group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730299"/>
              </p:ext>
            </p:extLst>
          </p:nvPr>
        </p:nvGraphicFramePr>
        <p:xfrm>
          <a:off x="467544" y="1916832"/>
          <a:ext cx="8208914" cy="403244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173337"/>
                <a:gridCol w="1171854"/>
                <a:gridCol w="1173339"/>
                <a:gridCol w="1171854"/>
                <a:gridCol w="1173337"/>
                <a:gridCol w="1171854"/>
                <a:gridCol w="1173339"/>
              </a:tblGrid>
              <a:tr h="50357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Agrarwirtschaft</a:t>
                      </a:r>
                      <a:endParaRPr kumimoji="0" lang="de-DE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Ernährung/ Hauswirtschaft</a:t>
                      </a:r>
                      <a:endParaRPr kumimoji="0" lang="de-DE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Gestaltung</a:t>
                      </a:r>
                      <a:endParaRPr kumimoji="0" lang="de-DE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Gesundheit/</a:t>
                      </a:r>
                      <a:br>
                        <a:rPr kumimoji="0" lang="de-DE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de-DE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Soziales</a:t>
                      </a:r>
                      <a:endParaRPr kumimoji="0" lang="de-DE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Informatik</a:t>
                      </a:r>
                      <a:endParaRPr kumimoji="0" lang="de-DE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Technik/ Naturwissen-schaften</a:t>
                      </a:r>
                      <a:endParaRPr kumimoji="0" lang="de-DE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Wirtschaft</a:t>
                      </a:r>
                      <a:br>
                        <a:rPr kumimoji="0" lang="de-DE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de-DE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 Verwaltung</a:t>
                      </a:r>
                      <a:endParaRPr kumimoji="0" lang="de-DE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371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1: </a:t>
                      </a:r>
                      <a:b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Unternehmens-</a:t>
                      </a:r>
                      <a:b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management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HF1: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Betriebliches Management</a:t>
                      </a:r>
                      <a:endParaRPr kumimoji="0" lang="de-DE" sz="95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1: </a:t>
                      </a:r>
                      <a:b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Betriebliches Management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HF1:</a:t>
                      </a:r>
                      <a:b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Bildung</a:t>
                      </a:r>
                      <a:b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 Erziehung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1:</a:t>
                      </a:r>
                      <a:b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Unternehmens-/</a:t>
                      </a:r>
                      <a:b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Betriebsmanagement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1:</a:t>
                      </a:r>
                      <a:b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Betriebliches Management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1:</a:t>
                      </a:r>
                      <a:b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Unternehmens-strategien und Management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028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2: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Biologische Produktion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2: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Produktion</a:t>
                      </a:r>
                      <a:endParaRPr kumimoji="0" lang="de-DE" sz="95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2: Gestaltung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 Entwurf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2: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Betreuung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2: Softwareentwicklung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2</a:t>
                      </a:r>
                      <a:b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Produktentwicklung und Gestaltung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2: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Beschaffung 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371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3:  </a:t>
                      </a:r>
                      <a:b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Dienstleistung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3: Warenwirtschaft</a:t>
                      </a:r>
                      <a:endParaRPr kumimoji="0" lang="de-DE" sz="95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3: Produktion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3: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Pflege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3: </a:t>
                      </a:r>
                      <a:b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Entwicklung von Hard- und Software-Systemlösungen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3: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Produktion und Produktionssysteme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3: Leistungserstellung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371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4: </a:t>
                      </a:r>
                      <a:b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Agrartechnik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4:</a:t>
                      </a:r>
                      <a:b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Personen-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orientierung</a:t>
                      </a:r>
                      <a:endParaRPr kumimoji="0" lang="de-DE" sz="95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4:</a:t>
                      </a:r>
                      <a:b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Dienstleistung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4: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Gesundheits-förderung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4:</a:t>
                      </a:r>
                      <a:b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Realisierung von Hard- und Software-Systemlösungen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4:</a:t>
                      </a:r>
                      <a:b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Instandhaltung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4: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Absatz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028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5: </a:t>
                      </a:r>
                      <a:b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Natur-, Umwelt- und Verbraucherschutz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5: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Vermarktung</a:t>
                      </a:r>
                      <a:endParaRPr kumimoji="0" lang="de-DE" sz="95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5: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Vermarktung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5: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Gestaltung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5: Systembetreuung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5:</a:t>
                      </a:r>
                      <a:b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Umweltmanagement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5: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Personal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028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6: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Vermarktung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6:</a:t>
                      </a:r>
                      <a:b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Qualitäts-management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6</a:t>
                      </a:r>
                      <a:b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Betriebliches Management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6: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Kundenbetreuung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6:</a:t>
                      </a:r>
                      <a:b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Qualitäts-management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6:</a:t>
                      </a:r>
                      <a:b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Investition und Finanzierung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0685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7: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Vermarktung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7:</a:t>
                      </a:r>
                      <a:b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Qualitätsmanagement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HF 7: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95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Wertströme</a:t>
                      </a:r>
                      <a:endParaRPr kumimoji="0" lang="de-DE" sz="9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5913" y="3271838"/>
            <a:ext cx="890587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606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539552" y="1052736"/>
            <a:ext cx="8136904" cy="792088"/>
          </a:xfrm>
        </p:spPr>
        <p:txBody>
          <a:bodyPr/>
          <a:lstStyle/>
          <a:p>
            <a:pPr algn="ctr"/>
            <a:r>
              <a:rPr lang="de-DE" sz="3200" b="1" dirty="0"/>
              <a:t>B</a:t>
            </a:r>
            <a:r>
              <a:rPr lang="de-DE" sz="3200" b="1" dirty="0" smtClean="0"/>
              <a:t>ildungsplan NRW Teil 3</a:t>
            </a:r>
            <a:endParaRPr lang="de-DE" sz="32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773016"/>
          </a:xfrm>
          <a:noFill/>
          <a:ln>
            <a:noFill/>
          </a:ln>
        </p:spPr>
        <p:txBody>
          <a:bodyPr>
            <a:normAutofit fontScale="55000" lnSpcReduction="20000"/>
          </a:bodyPr>
          <a:lstStyle/>
          <a:p>
            <a:r>
              <a:rPr lang="de-DE" sz="4500" b="1" dirty="0"/>
              <a:t>Die Fachklassen des dualen Systems der </a:t>
            </a:r>
            <a:r>
              <a:rPr lang="de-DE" sz="4500" b="1" dirty="0" smtClean="0"/>
              <a:t>Berufsausbildung Hörakustikerin/Hörakustiker</a:t>
            </a:r>
          </a:p>
          <a:p>
            <a:endParaRPr lang="de-DE" sz="1700" b="1" dirty="0" smtClean="0"/>
          </a:p>
          <a:p>
            <a:r>
              <a:rPr lang="de-DE" sz="3600" dirty="0" smtClean="0"/>
              <a:t>3.1</a:t>
            </a:r>
            <a:r>
              <a:rPr lang="de-DE" sz="3600" dirty="0"/>
              <a:t>	Beschreibung des Bildungsganges</a:t>
            </a:r>
          </a:p>
          <a:p>
            <a:r>
              <a:rPr lang="de-DE" sz="3600" dirty="0"/>
              <a:t>3.1.1	KMK-Rahmenlehrplan</a:t>
            </a:r>
          </a:p>
          <a:p>
            <a:r>
              <a:rPr lang="de-DE" sz="3600" dirty="0"/>
              <a:t>3.1.2	Stundentafel</a:t>
            </a:r>
          </a:p>
          <a:p>
            <a:r>
              <a:rPr lang="de-DE" sz="3600" dirty="0"/>
              <a:t>3.1.3	Bündelungsfächer</a:t>
            </a:r>
          </a:p>
          <a:p>
            <a:r>
              <a:rPr lang="de-DE" sz="3600" dirty="0"/>
              <a:t>3.1.4	Die Gesamtmatrix im Bildungsgang</a:t>
            </a:r>
          </a:p>
          <a:p>
            <a:r>
              <a:rPr lang="de-DE" sz="3600" dirty="0"/>
              <a:t>3.2	Lernerfolgsüberprüfung</a:t>
            </a:r>
          </a:p>
          <a:p>
            <a:r>
              <a:rPr lang="de-DE" sz="3600" dirty="0"/>
              <a:t>3.3	Anlage</a:t>
            </a:r>
          </a:p>
          <a:p>
            <a:r>
              <a:rPr lang="de-DE" sz="3600" dirty="0"/>
              <a:t>3.3.1	Entwicklung und Ausgestaltung einer Lernsituation</a:t>
            </a:r>
          </a:p>
          <a:p>
            <a:r>
              <a:rPr lang="de-DE" sz="3600" dirty="0"/>
              <a:t>3.3.2	Vorlage für die Dokumentation einer Lernsituation</a:t>
            </a:r>
          </a:p>
          <a:p>
            <a:endParaRPr lang="de-DE" sz="1400" b="1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 dirty="0" smtClean="0">
              <a:solidFill>
                <a:prstClr val="black">
                  <a:tint val="75000"/>
                </a:prstClr>
              </a:solidFill>
            </a:endParaRPr>
          </a:p>
          <a:p>
            <a:pPr lvl="0"/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20.06.2016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051720" y="6356350"/>
            <a:ext cx="4968552" cy="365125"/>
          </a:xfrm>
        </p:spPr>
        <p:txBody>
          <a:bodyPr/>
          <a:lstStyle/>
          <a:p>
            <a:pPr lvl="0"/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Bildungsplan NRW Hörakustikerin/Hörakustiker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311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234480" cy="365125"/>
          </a:xfrm>
        </p:spPr>
        <p:txBody>
          <a:bodyPr/>
          <a:lstStyle/>
          <a:p>
            <a:r>
              <a:rPr lang="de-DE" dirty="0" smtClean="0"/>
              <a:t>20.06.2016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267744" y="6356350"/>
            <a:ext cx="4824536" cy="365125"/>
          </a:xfrm>
        </p:spPr>
        <p:txBody>
          <a:bodyPr/>
          <a:lstStyle/>
          <a:p>
            <a:r>
              <a:rPr lang="de-DE" dirty="0" smtClean="0"/>
              <a:t>Bildungsplan NRW Hörakustikerin/Hörakustiker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7</a:t>
            </a:fld>
            <a:endParaRPr lang="de-DE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788021"/>
              </p:ext>
            </p:extLst>
          </p:nvPr>
        </p:nvGraphicFramePr>
        <p:xfrm>
          <a:off x="467545" y="1844825"/>
          <a:ext cx="8208911" cy="4002466"/>
        </p:xfrm>
        <a:graphic>
          <a:graphicData uri="http://schemas.openxmlformats.org/drawingml/2006/table">
            <a:tbl>
              <a:tblPr/>
              <a:tblGrid>
                <a:gridCol w="896751"/>
                <a:gridCol w="4575857"/>
                <a:gridCol w="936104"/>
                <a:gridCol w="1008112"/>
                <a:gridCol w="792087"/>
              </a:tblGrid>
              <a:tr h="276120">
                <a:tc gridSpan="5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3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Übersicht über die Lernfelder für den </a:t>
                      </a:r>
                      <a:r>
                        <a:rPr lang="de-DE" sz="1300" b="1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Ausbildungsberuf</a:t>
                      </a:r>
                      <a:r>
                        <a:rPr lang="de-DE" sz="1300" b="1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 </a:t>
                      </a:r>
                      <a:r>
                        <a:rPr lang="de-DE" sz="1300" b="1" dirty="0" smtClean="0">
                          <a:effectLst/>
                          <a:latin typeface="+mj-lt"/>
                          <a:ea typeface="Times New Roman"/>
                        </a:rPr>
                        <a:t>Hörakustikerin/Hörakustiker</a:t>
                      </a:r>
                      <a:endParaRPr lang="de-DE" sz="13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2935" marR="42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02067">
                <a:tc gridSpan="2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de-DE" sz="13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Lernfelder</a:t>
                      </a:r>
                    </a:p>
                  </a:txBody>
                  <a:tcPr marL="42935" marR="42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300" b="1" dirty="0">
                          <a:effectLst/>
                          <a:latin typeface="+mj-lt"/>
                          <a:ea typeface="Times New Roman"/>
                        </a:rPr>
                        <a:t>Zeitrichtwerte</a:t>
                      </a:r>
                      <a:endParaRPr lang="de-DE" sz="1300" dirty="0">
                        <a:effectLst/>
                        <a:latin typeface="+mj-lt"/>
                        <a:ea typeface="Times New Roman"/>
                      </a:endParaRP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de-DE" sz="1300" b="1" dirty="0">
                          <a:effectLst/>
                          <a:latin typeface="+mj-lt"/>
                          <a:ea typeface="Times New Roman"/>
                        </a:rPr>
                        <a:t>in Unterrichtsstunden</a:t>
                      </a:r>
                      <a:endParaRPr lang="de-DE" sz="13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2935" marR="42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015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Nr.</a:t>
                      </a:r>
                    </a:p>
                  </a:txBody>
                  <a:tcPr marL="42935" marR="42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42935" marR="42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1. Jahr</a:t>
                      </a:r>
                    </a:p>
                  </a:txBody>
                  <a:tcPr marL="42935" marR="42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2. Jahr</a:t>
                      </a:r>
                    </a:p>
                  </a:txBody>
                  <a:tcPr marL="42935" marR="42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3. Jahr</a:t>
                      </a:r>
                    </a:p>
                  </a:txBody>
                  <a:tcPr marL="42935" marR="42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4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1</a:t>
                      </a:r>
                    </a:p>
                  </a:txBody>
                  <a:tcPr marL="42935" marR="42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D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300" dirty="0" smtClean="0">
                          <a:effectLst/>
                          <a:latin typeface="+mj-lt"/>
                          <a:ea typeface="Times New Roman"/>
                        </a:rPr>
                        <a:t>Audiologische Vorgespräche führen</a:t>
                      </a:r>
                      <a:endParaRPr lang="de-DE" sz="13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2935" marR="42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D0"/>
                    </a:solidFill>
                  </a:tcPr>
                </a:tc>
                <a:tc>
                  <a:txBody>
                    <a:bodyPr/>
                    <a:lstStyle/>
                    <a:p>
                      <a:pPr marR="99695" algn="ctr">
                        <a:spcAft>
                          <a:spcPts val="0"/>
                        </a:spcAft>
                      </a:pPr>
                      <a:r>
                        <a:rPr lang="de-DE" sz="1300" dirty="0" smtClean="0">
                          <a:effectLst/>
                          <a:latin typeface="+mj-lt"/>
                          <a:ea typeface="Times New Roman"/>
                        </a:rPr>
                        <a:t>40</a:t>
                      </a:r>
                      <a:endParaRPr lang="de-DE" sz="13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2935" marR="42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D0"/>
                    </a:solidFill>
                  </a:tcPr>
                </a:tc>
                <a:tc>
                  <a:txBody>
                    <a:bodyPr/>
                    <a:lstStyle/>
                    <a:p>
                      <a:pPr marR="99695" algn="ctr"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42935" marR="42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D0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42935" marR="42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D0"/>
                    </a:solidFill>
                  </a:tcPr>
                </a:tc>
              </a:tr>
              <a:tr h="2802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3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2</a:t>
                      </a:r>
                      <a:endParaRPr lang="de-DE" sz="13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42935" marR="42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3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Reintonaudiometrie</a:t>
                      </a:r>
                      <a:r>
                        <a:rPr lang="de-DE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 durchführen</a:t>
                      </a:r>
                      <a:endParaRPr lang="de-DE" sz="13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42935" marR="42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  <a:tc>
                  <a:txBody>
                    <a:bodyPr/>
                    <a:lstStyle/>
                    <a:p>
                      <a:pPr marR="99695" algn="ctr">
                        <a:spcAft>
                          <a:spcPts val="0"/>
                        </a:spcAft>
                      </a:pPr>
                      <a:r>
                        <a:rPr lang="de-DE" sz="13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60</a:t>
                      </a:r>
                      <a:endParaRPr lang="de-DE" sz="13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42935" marR="42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  <a:tc>
                  <a:txBody>
                    <a:bodyPr/>
                    <a:lstStyle/>
                    <a:p>
                      <a:pPr marR="99695" algn="ctr">
                        <a:spcAft>
                          <a:spcPts val="0"/>
                        </a:spcAft>
                      </a:pPr>
                      <a:r>
                        <a:rPr lang="de-DE" sz="13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 </a:t>
                      </a:r>
                    </a:p>
                  </a:txBody>
                  <a:tcPr marL="42935" marR="42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Aft>
                          <a:spcPts val="0"/>
                        </a:spcAft>
                      </a:pPr>
                      <a:r>
                        <a:rPr lang="de-DE" sz="13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 </a:t>
                      </a:r>
                    </a:p>
                  </a:txBody>
                  <a:tcPr marL="42935" marR="42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3</a:t>
                      </a:r>
                    </a:p>
                  </a:txBody>
                  <a:tcPr marL="42935" marR="42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300" dirty="0" smtClean="0">
                          <a:effectLst/>
                          <a:latin typeface="+mj-lt"/>
                          <a:ea typeface="Times New Roman"/>
                        </a:rPr>
                        <a:t>Dreidimensionale</a:t>
                      </a:r>
                      <a:r>
                        <a:rPr lang="de-DE" sz="1300" baseline="0" dirty="0" smtClean="0">
                          <a:effectLst/>
                          <a:latin typeface="+mj-lt"/>
                          <a:ea typeface="Times New Roman"/>
                        </a:rPr>
                        <a:t> Abbilder des äußeren Ohres herstellen</a:t>
                      </a:r>
                      <a:endParaRPr lang="de-DE" sz="13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2935" marR="42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8"/>
                    </a:solidFill>
                  </a:tcPr>
                </a:tc>
                <a:tc>
                  <a:txBody>
                    <a:bodyPr/>
                    <a:lstStyle/>
                    <a:p>
                      <a:pPr marR="99695" algn="ctr">
                        <a:spcAft>
                          <a:spcPts val="0"/>
                        </a:spcAft>
                      </a:pPr>
                      <a:r>
                        <a:rPr lang="de-DE" sz="1300" dirty="0" smtClean="0">
                          <a:effectLst/>
                          <a:latin typeface="+mj-lt"/>
                          <a:ea typeface="Times New Roman"/>
                        </a:rPr>
                        <a:t>40</a:t>
                      </a:r>
                      <a:endParaRPr lang="de-DE" sz="13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2935" marR="42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8"/>
                    </a:solidFill>
                  </a:tcPr>
                </a:tc>
                <a:tc>
                  <a:txBody>
                    <a:bodyPr/>
                    <a:lstStyle/>
                    <a:p>
                      <a:pPr marR="99695" algn="ctr"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42935" marR="42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8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42935" marR="42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8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4</a:t>
                      </a:r>
                    </a:p>
                  </a:txBody>
                  <a:tcPr marL="42935" marR="42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300" dirty="0" smtClean="0">
                          <a:effectLst/>
                          <a:latin typeface="+mj-lt"/>
                          <a:ea typeface="Times New Roman"/>
                        </a:rPr>
                        <a:t>Messverfahren</a:t>
                      </a:r>
                      <a:r>
                        <a:rPr lang="de-DE" sz="1300" baseline="0" dirty="0" smtClean="0">
                          <a:effectLst/>
                          <a:latin typeface="+mj-lt"/>
                          <a:ea typeface="Times New Roman"/>
                        </a:rPr>
                        <a:t> für die hörakustische Datenbestimmung auswählen</a:t>
                      </a: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42935" marR="42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  <a:tc>
                  <a:txBody>
                    <a:bodyPr/>
                    <a:lstStyle/>
                    <a:p>
                      <a:pPr marR="99695" algn="ctr">
                        <a:spcAft>
                          <a:spcPts val="0"/>
                        </a:spcAft>
                      </a:pPr>
                      <a:r>
                        <a:rPr lang="de-DE" sz="1300" dirty="0" smtClean="0">
                          <a:effectLst/>
                          <a:latin typeface="+mj-lt"/>
                          <a:ea typeface="Times New Roman"/>
                        </a:rPr>
                        <a:t>60</a:t>
                      </a:r>
                      <a:endParaRPr lang="de-DE" sz="13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2935" marR="42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  <a:tc>
                  <a:txBody>
                    <a:bodyPr/>
                    <a:lstStyle/>
                    <a:p>
                      <a:pPr marR="99695" algn="ctr"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42935" marR="42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42935" marR="42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</a:tr>
              <a:tr h="4727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5</a:t>
                      </a:r>
                    </a:p>
                  </a:txBody>
                  <a:tcPr marL="42935" marR="42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8D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300" dirty="0" smtClean="0">
                          <a:effectLst/>
                          <a:latin typeface="+mj-lt"/>
                          <a:ea typeface="Times New Roman"/>
                        </a:rPr>
                        <a:t>Service-</a:t>
                      </a:r>
                      <a:r>
                        <a:rPr lang="de-DE" sz="1300" baseline="0" dirty="0" smtClean="0">
                          <a:effectLst/>
                          <a:latin typeface="+mj-lt"/>
                          <a:ea typeface="Times New Roman"/>
                        </a:rPr>
                        <a:t> und Instandhaltungsmaßnahmen an Hörsystemen und Hörsystemzubehör durchführen</a:t>
                      </a: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42935" marR="42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8D0"/>
                    </a:solidFill>
                  </a:tcPr>
                </a:tc>
                <a:tc>
                  <a:txBody>
                    <a:bodyPr/>
                    <a:lstStyle/>
                    <a:p>
                      <a:pPr marR="99695" algn="ctr"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  <a:r>
                        <a:rPr lang="de-DE" sz="1300" dirty="0" smtClean="0">
                          <a:effectLst/>
                          <a:latin typeface="+mj-lt"/>
                          <a:ea typeface="Times New Roman"/>
                        </a:rPr>
                        <a:t>40</a:t>
                      </a:r>
                      <a:endParaRPr lang="de-DE" sz="13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2935" marR="42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8D0"/>
                    </a:solidFill>
                  </a:tcPr>
                </a:tc>
                <a:tc>
                  <a:txBody>
                    <a:bodyPr/>
                    <a:lstStyle/>
                    <a:p>
                      <a:pPr marR="99695" algn="ctr">
                        <a:spcAft>
                          <a:spcPts val="0"/>
                        </a:spcAft>
                      </a:pPr>
                      <a:endParaRPr lang="de-DE" sz="13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2935" marR="42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8D0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42935" marR="42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8D0"/>
                    </a:solidFill>
                  </a:tcPr>
                </a:tc>
              </a:tr>
              <a:tr h="4020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6</a:t>
                      </a:r>
                    </a:p>
                  </a:txBody>
                  <a:tcPr marL="42935" marR="42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300" dirty="0" smtClean="0">
                          <a:effectLst/>
                          <a:latin typeface="+mj-lt"/>
                          <a:ea typeface="Times New Roman"/>
                        </a:rPr>
                        <a:t>Hörsysteme,</a:t>
                      </a:r>
                      <a:r>
                        <a:rPr lang="de-DE" sz="1300" baseline="0" dirty="0" smtClean="0">
                          <a:effectLst/>
                          <a:latin typeface="+mj-lt"/>
                          <a:ea typeface="Times New Roman"/>
                        </a:rPr>
                        <a:t> Zubehör und Dienstleistungen anbieten und verkaufen</a:t>
                      </a:r>
                      <a:endParaRPr lang="de-DE" sz="13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2935" marR="42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8"/>
                    </a:solidFill>
                  </a:tcPr>
                </a:tc>
                <a:tc>
                  <a:txBody>
                    <a:bodyPr/>
                    <a:lstStyle/>
                    <a:p>
                      <a:pPr marR="99695" algn="ctr"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  <a:r>
                        <a:rPr lang="de-DE" sz="1300" dirty="0" smtClean="0">
                          <a:effectLst/>
                          <a:latin typeface="+mj-lt"/>
                          <a:ea typeface="Times New Roman"/>
                        </a:rPr>
                        <a:t>40</a:t>
                      </a:r>
                      <a:endParaRPr lang="de-DE" sz="13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2935" marR="42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8"/>
                    </a:solidFill>
                  </a:tcPr>
                </a:tc>
                <a:tc>
                  <a:txBody>
                    <a:bodyPr/>
                    <a:lstStyle/>
                    <a:p>
                      <a:pPr marR="99695" algn="ctr">
                        <a:spcAft>
                          <a:spcPts val="0"/>
                        </a:spcAft>
                      </a:pPr>
                      <a:endParaRPr lang="de-DE" sz="13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2935" marR="42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8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42935" marR="42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8"/>
                    </a:solidFill>
                  </a:tcPr>
                </a:tc>
              </a:tr>
              <a:tr h="3571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7</a:t>
                      </a:r>
                    </a:p>
                  </a:txBody>
                  <a:tcPr marL="42935" marR="42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D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300" dirty="0" smtClean="0">
                          <a:effectLst/>
                          <a:latin typeface="+mj-lt"/>
                          <a:ea typeface="Times New Roman"/>
                        </a:rPr>
                        <a:t>Individuelle</a:t>
                      </a:r>
                      <a:r>
                        <a:rPr lang="de-DE" sz="1300" baseline="0" dirty="0" smtClean="0">
                          <a:effectLst/>
                          <a:latin typeface="+mj-lt"/>
                          <a:ea typeface="Times New Roman"/>
                        </a:rPr>
                        <a:t> Hörprofile erstellen und Patienten beraten</a:t>
                      </a: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42935" marR="42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D0"/>
                    </a:solidFill>
                  </a:tcPr>
                </a:tc>
                <a:tc>
                  <a:txBody>
                    <a:bodyPr/>
                    <a:lstStyle/>
                    <a:p>
                      <a:pPr marR="99695" algn="ctr"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42935" marR="42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D0"/>
                    </a:solidFill>
                  </a:tcPr>
                </a:tc>
                <a:tc>
                  <a:txBody>
                    <a:bodyPr/>
                    <a:lstStyle/>
                    <a:p>
                      <a:pPr marR="99695" algn="ctr">
                        <a:spcAft>
                          <a:spcPts val="0"/>
                        </a:spcAft>
                      </a:pPr>
                      <a:r>
                        <a:rPr lang="de-DE" sz="1300" dirty="0" smtClean="0">
                          <a:effectLst/>
                          <a:latin typeface="+mj-lt"/>
                          <a:ea typeface="Times New Roman"/>
                        </a:rPr>
                        <a:t>40</a:t>
                      </a:r>
                      <a:endParaRPr lang="de-DE" sz="13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2935" marR="42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D0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42935" marR="42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D0"/>
                    </a:solidFill>
                  </a:tcPr>
                </a:tc>
              </a:tr>
              <a:tr h="4020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8</a:t>
                      </a:r>
                    </a:p>
                  </a:txBody>
                  <a:tcPr marL="42935" marR="42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300" dirty="0" smtClean="0">
                          <a:effectLst/>
                          <a:latin typeface="+mj-lt"/>
                          <a:ea typeface="Times New Roman"/>
                        </a:rPr>
                        <a:t>Sprachaudiometrie</a:t>
                      </a:r>
                      <a:r>
                        <a:rPr lang="de-DE" sz="1300" baseline="0" dirty="0" smtClean="0">
                          <a:effectLst/>
                          <a:latin typeface="+mj-lt"/>
                          <a:ea typeface="Times New Roman"/>
                        </a:rPr>
                        <a:t> und weitergehende audiologische Messungen durchführen</a:t>
                      </a:r>
                      <a:endParaRPr lang="de-DE" sz="13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2935" marR="42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  <a:tc>
                  <a:txBody>
                    <a:bodyPr/>
                    <a:lstStyle/>
                    <a:p>
                      <a:pPr marR="99695" algn="ctr"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42935" marR="42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  <a:tc>
                  <a:txBody>
                    <a:bodyPr/>
                    <a:lstStyle/>
                    <a:p>
                      <a:pPr marR="99695" algn="ctr">
                        <a:spcAft>
                          <a:spcPts val="0"/>
                        </a:spcAft>
                      </a:pPr>
                      <a:r>
                        <a:rPr lang="de-DE" sz="1300" dirty="0" smtClean="0">
                          <a:effectLst/>
                          <a:latin typeface="+mj-lt"/>
                          <a:ea typeface="Times New Roman"/>
                        </a:rPr>
                        <a:t>60</a:t>
                      </a:r>
                      <a:endParaRPr lang="de-DE" sz="13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2935" marR="42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42935" marR="42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</a:tr>
            </a:tbl>
          </a:graphicData>
        </a:graphic>
      </p:graphicFrame>
      <p:sp>
        <p:nvSpPr>
          <p:cNvPr id="11" name="Titel 1"/>
          <p:cNvSpPr txBox="1">
            <a:spLocks/>
          </p:cNvSpPr>
          <p:nvPr/>
        </p:nvSpPr>
        <p:spPr>
          <a:xfrm>
            <a:off x="539552" y="1052736"/>
            <a:ext cx="8136904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3200" b="1" dirty="0" smtClean="0"/>
              <a:t>Lernfelder des KMK-Rahmenlehrplans</a:t>
            </a:r>
            <a:endParaRPr lang="de-DE" sz="3200" b="1" dirty="0"/>
          </a:p>
        </p:txBody>
      </p:sp>
    </p:spTree>
    <p:extLst>
      <p:ext uri="{BB962C8B-B14F-4D97-AF65-F5344CB8AC3E}">
        <p14:creationId xmlns:p14="http://schemas.microsoft.com/office/powerpoint/2010/main" val="423434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 dirty="0" smtClean="0">
              <a:solidFill>
                <a:prstClr val="black">
                  <a:tint val="75000"/>
                </a:prstClr>
              </a:solidFill>
            </a:endParaRPr>
          </a:p>
          <a:p>
            <a:pPr lvl="0"/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20.06.2016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907704" y="6356350"/>
            <a:ext cx="5256584" cy="365125"/>
          </a:xfrm>
        </p:spPr>
        <p:txBody>
          <a:bodyPr/>
          <a:lstStyle/>
          <a:p>
            <a:pPr lvl="0"/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Bildungsplan NRW Hörakustikerin/Hörakustiker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8</a:t>
            </a:fld>
            <a:endParaRPr lang="de-DE" dirty="0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539552" y="764704"/>
            <a:ext cx="8136904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3200" b="1" dirty="0" smtClean="0"/>
              <a:t>Lernfelder des KMK-Rahmenlehrplans </a:t>
            </a:r>
            <a:endParaRPr lang="de-DE" sz="3200" b="1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353963"/>
              </p:ext>
            </p:extLst>
          </p:nvPr>
        </p:nvGraphicFramePr>
        <p:xfrm>
          <a:off x="575556" y="1340768"/>
          <a:ext cx="8100900" cy="5311284"/>
        </p:xfrm>
        <a:graphic>
          <a:graphicData uri="http://schemas.openxmlformats.org/drawingml/2006/table">
            <a:tbl>
              <a:tblPr/>
              <a:tblGrid>
                <a:gridCol w="884950"/>
                <a:gridCol w="4168088"/>
                <a:gridCol w="1015954"/>
                <a:gridCol w="1015954"/>
                <a:gridCol w="1015954"/>
              </a:tblGrid>
              <a:tr h="288032">
                <a:tc gridSpan="5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300" b="1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Übersicht über die Lernfelder für den Ausbildungsberuf</a:t>
                      </a:r>
                      <a:r>
                        <a:rPr lang="de-DE" sz="1300" b="1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 </a:t>
                      </a:r>
                      <a:r>
                        <a:rPr lang="de-DE" sz="1300" b="1" dirty="0" smtClean="0">
                          <a:effectLst/>
                          <a:latin typeface="+mj-lt"/>
                          <a:ea typeface="Times New Roman"/>
                        </a:rPr>
                        <a:t>Hörakustikerin/Hörakustiker</a:t>
                      </a:r>
                      <a:endParaRPr lang="de-DE" sz="13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2935" marR="42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24455">
                <a:tc gridSpan="2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de-DE" sz="13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Lernfelder</a:t>
                      </a:r>
                    </a:p>
                  </a:txBody>
                  <a:tcPr marL="42935" marR="42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300" b="1" dirty="0">
                          <a:effectLst/>
                          <a:latin typeface="+mj-lt"/>
                          <a:ea typeface="Times New Roman"/>
                        </a:rPr>
                        <a:t>Zeitrichtwerte</a:t>
                      </a:r>
                      <a:endParaRPr lang="de-DE" sz="1300" dirty="0">
                        <a:effectLst/>
                        <a:latin typeface="+mj-lt"/>
                        <a:ea typeface="Times New Roman"/>
                      </a:endParaRP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de-DE" sz="1300" b="1" dirty="0">
                          <a:effectLst/>
                          <a:latin typeface="+mj-lt"/>
                          <a:ea typeface="Times New Roman"/>
                        </a:rPr>
                        <a:t>in Unterrichtsstunden</a:t>
                      </a:r>
                      <a:endParaRPr lang="de-DE" sz="13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2935" marR="42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9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Nr.</a:t>
                      </a:r>
                    </a:p>
                  </a:txBody>
                  <a:tcPr marL="42935" marR="42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 </a:t>
                      </a:r>
                    </a:p>
                  </a:txBody>
                  <a:tcPr marL="42935" marR="42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1. Jahr</a:t>
                      </a:r>
                    </a:p>
                  </a:txBody>
                  <a:tcPr marL="42935" marR="42935" marT="0" marB="0"/>
                </a:tc>
                <a:tc>
                  <a:txBody>
                    <a:bodyPr/>
                    <a:lstStyle/>
                    <a:p>
                      <a:pPr marL="45085" marR="996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2. Jahr</a:t>
                      </a:r>
                    </a:p>
                  </a:txBody>
                  <a:tcPr marL="42935" marR="42935" marT="0" marB="0"/>
                </a:tc>
                <a:tc>
                  <a:txBody>
                    <a:bodyPr/>
                    <a:lstStyle/>
                    <a:p>
                      <a:pPr marL="45085" marR="996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300" dirty="0">
                          <a:effectLst/>
                          <a:latin typeface="+mj-lt"/>
                          <a:ea typeface="Times New Roman"/>
                        </a:rPr>
                        <a:t>3. Jahr</a:t>
                      </a:r>
                    </a:p>
                  </a:txBody>
                  <a:tcPr marL="42935" marR="42935" marT="0" marB="0"/>
                </a:tc>
              </a:tr>
              <a:tr h="292553"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 9 </a:t>
                      </a: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36195" marR="36195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Otoplastiken</a:t>
                      </a:r>
                      <a:r>
                        <a:rPr lang="de-DE" sz="13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 herstellen</a:t>
                      </a: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36195" marR="36195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8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 </a:t>
                      </a:r>
                    </a:p>
                  </a:txBody>
                  <a:tcPr marL="36195" marR="36195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8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 </a:t>
                      </a:r>
                      <a:r>
                        <a:rPr lang="de-DE" sz="1300" b="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40</a:t>
                      </a: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36195" marR="36195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8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36195" marR="36195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8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10</a:t>
                      </a: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Hörsystemeigenschaften</a:t>
                      </a:r>
                      <a:r>
                        <a:rPr lang="de-DE" sz="13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 patientenspezifisch auswählen und Hörsysteme voreinstellen</a:t>
                      </a: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 </a:t>
                      </a: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 </a:t>
                      </a:r>
                      <a:r>
                        <a:rPr lang="de-DE" sz="1300" b="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80</a:t>
                      </a: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</a:tr>
              <a:tr h="416816"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11 </a:t>
                      </a: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Hörakustikspezifische</a:t>
                      </a:r>
                      <a:r>
                        <a:rPr lang="de-DE" sz="13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 Marketingaktionen patientenorientiert durchführen</a:t>
                      </a: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8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 </a:t>
                      </a: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8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 </a:t>
                      </a:r>
                      <a:r>
                        <a:rPr lang="de-DE" sz="1300" b="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60</a:t>
                      </a: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8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8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12</a:t>
                      </a: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D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Patienten mit altersabhängigen und krankheitsbedingten</a:t>
                      </a:r>
                      <a:r>
                        <a:rPr lang="de-DE" sz="13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 Besonderheiten beraten</a:t>
                      </a: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D0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D0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D0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40</a:t>
                      </a: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D0"/>
                    </a:solidFill>
                  </a:tcPr>
                </a:tc>
              </a:tr>
              <a:tr h="375272"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13</a:t>
                      </a: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Objektive audiometrische Messungen auswerten und bei </a:t>
                      </a:r>
                      <a:r>
                        <a:rPr lang="de-DE" sz="1300" b="0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Tinnitusversorgungen</a:t>
                      </a:r>
                      <a:r>
                        <a:rPr lang="de-DE" sz="1300" b="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 mitwirken</a:t>
                      </a: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60</a:t>
                      </a: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</a:tr>
              <a:tr h="390504"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14</a:t>
                      </a: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Patienten und Kunden mit persönlichem</a:t>
                      </a:r>
                      <a:r>
                        <a:rPr lang="de-DE" sz="13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 Gehörschutz versorgen</a:t>
                      </a: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8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8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8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40</a:t>
                      </a: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8"/>
                    </a:solidFill>
                  </a:tcPr>
                </a:tc>
              </a:tr>
              <a:tr h="390504"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15</a:t>
                      </a: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Hörsysteme fein anpassen und Kontrollmessungen durchführen</a:t>
                      </a: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60</a:t>
                      </a: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8D0"/>
                    </a:solidFill>
                  </a:tcPr>
                </a:tc>
              </a:tr>
              <a:tr h="390504"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16</a:t>
                      </a: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8D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Ergänzende</a:t>
                      </a:r>
                      <a:r>
                        <a:rPr lang="de-DE" sz="13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 auditive Kommunikationsanlagen anpassen sowie Service- und Instandhaltungsmaßnahmen durchführen</a:t>
                      </a: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8D0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8D0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8D0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40</a:t>
                      </a: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8D0"/>
                    </a:solidFill>
                  </a:tcPr>
                </a:tc>
              </a:tr>
              <a:tr h="372980"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17</a:t>
                      </a: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Hörakustikspezifische Geschäfts- und Abrechnungsprozesse durchführen</a:t>
                      </a: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8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8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8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969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40</a:t>
                      </a: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8"/>
                    </a:solidFill>
                  </a:tcPr>
                </a:tc>
              </a:tr>
              <a:tr h="332009">
                <a:tc gridSpan="2"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Summen: insgesamt </a:t>
                      </a:r>
                      <a:r>
                        <a:rPr lang="de-DE" sz="1300" b="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840 </a:t>
                      </a:r>
                      <a:r>
                        <a:rPr lang="de-DE" sz="1300" b="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Stunden</a:t>
                      </a: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9969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280</a:t>
                      </a:r>
                      <a:endParaRPr lang="de-DE" sz="1300" b="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9969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280</a:t>
                      </a: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9969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300" b="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280</a:t>
                      </a:r>
                    </a:p>
                  </a:txBody>
                  <a:tcPr marL="25520" marR="25520" marT="25520" marB="255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679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792088"/>
          </a:xfrm>
        </p:spPr>
        <p:txBody>
          <a:bodyPr/>
          <a:lstStyle/>
          <a:p>
            <a:pPr algn="ctr"/>
            <a:r>
              <a:rPr lang="de-DE" sz="3200" b="1" dirty="0" smtClean="0"/>
              <a:t>Wie werden Bündelungsfächer gebildet?</a:t>
            </a:r>
            <a:endParaRPr lang="de-DE" sz="32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915816" y="2885150"/>
            <a:ext cx="3168352" cy="2088212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/>
          <a:p>
            <a:endParaRPr lang="de-DE" sz="800" b="1" dirty="0" smtClean="0">
              <a:solidFill>
                <a:schemeClr val="tx1"/>
              </a:solidFill>
            </a:endParaRPr>
          </a:p>
          <a:p>
            <a:endParaRPr lang="de-DE" sz="800" b="1" dirty="0" smtClean="0">
              <a:solidFill>
                <a:schemeClr val="tx1"/>
              </a:solidFill>
            </a:endParaRPr>
          </a:p>
          <a:p>
            <a:endParaRPr lang="de-DE" b="1" dirty="0" smtClean="0">
              <a:solidFill>
                <a:schemeClr val="tx1"/>
              </a:solidFill>
            </a:endParaRPr>
          </a:p>
        </p:txBody>
      </p:sp>
      <p:sp>
        <p:nvSpPr>
          <p:cNvPr id="4" name="Fensterinhalt horizontal verschieben 3"/>
          <p:cNvSpPr/>
          <p:nvPr/>
        </p:nvSpPr>
        <p:spPr>
          <a:xfrm>
            <a:off x="3275856" y="3569093"/>
            <a:ext cx="2520280" cy="1038798"/>
          </a:xfrm>
          <a:prstGeom prst="horizontalScrol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>
                <a:solidFill>
                  <a:schemeClr val="tx1"/>
                </a:solidFill>
              </a:rPr>
              <a:t>Bündelungsfächer</a:t>
            </a:r>
            <a:endParaRPr lang="de-DE" sz="2200" b="1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445116" y="1988860"/>
            <a:ext cx="2758732" cy="17925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b="1" dirty="0" smtClean="0">
                <a:solidFill>
                  <a:schemeClr val="tx1"/>
                </a:solidFill>
              </a:rPr>
              <a:t>Sinneinheiten</a:t>
            </a:r>
          </a:p>
          <a:p>
            <a:pPr lvl="0" algn="ctr"/>
            <a:endParaRPr lang="de-DE" sz="800" dirty="0">
              <a:solidFill>
                <a:schemeClr val="tx1"/>
              </a:solidFill>
            </a:endParaRPr>
          </a:p>
          <a:p>
            <a:pPr lvl="0" algn="ctr"/>
            <a:r>
              <a:rPr lang="de-DE" dirty="0" smtClean="0">
                <a:solidFill>
                  <a:schemeClr val="tx1"/>
                </a:solidFill>
              </a:rPr>
              <a:t>Zusammenführung</a:t>
            </a:r>
          </a:p>
          <a:p>
            <a:pPr lvl="0" algn="ctr"/>
            <a:r>
              <a:rPr lang="de-DE" dirty="0" smtClean="0">
                <a:solidFill>
                  <a:schemeClr val="tx1"/>
                </a:solidFill>
              </a:rPr>
              <a:t> mehrerer </a:t>
            </a:r>
            <a:r>
              <a:rPr lang="de-DE" b="1" dirty="0" smtClean="0">
                <a:solidFill>
                  <a:schemeClr val="tx1"/>
                </a:solidFill>
              </a:rPr>
              <a:t>Lernfelder</a:t>
            </a:r>
            <a:endParaRPr lang="de-DE" b="1" dirty="0"/>
          </a:p>
        </p:txBody>
      </p:sp>
      <p:sp>
        <p:nvSpPr>
          <p:cNvPr id="9" name="Abgerundetes Rechteck 8"/>
          <p:cNvSpPr/>
          <p:nvPr/>
        </p:nvSpPr>
        <p:spPr>
          <a:xfrm>
            <a:off x="424588" y="4077072"/>
            <a:ext cx="2758732" cy="17925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b="1" dirty="0" smtClean="0">
                <a:solidFill>
                  <a:schemeClr val="tx1"/>
                </a:solidFill>
              </a:rPr>
              <a:t>Zuordnung</a:t>
            </a:r>
          </a:p>
          <a:p>
            <a:pPr lvl="0" algn="ctr"/>
            <a:endParaRPr lang="de-DE" sz="800" dirty="0" smtClean="0">
              <a:solidFill>
                <a:schemeClr val="tx1"/>
              </a:solidFill>
            </a:endParaRPr>
          </a:p>
          <a:p>
            <a:pPr lvl="0" algn="ctr"/>
            <a:r>
              <a:rPr lang="de-DE" dirty="0" smtClean="0">
                <a:solidFill>
                  <a:schemeClr val="tx1"/>
                </a:solidFill>
              </a:rPr>
              <a:t>Lernfelder werden</a:t>
            </a:r>
          </a:p>
          <a:p>
            <a:pPr lvl="0" algn="ctr"/>
            <a:r>
              <a:rPr lang="de-DE" b="1" dirty="0" smtClean="0">
                <a:solidFill>
                  <a:schemeClr val="tx1"/>
                </a:solidFill>
              </a:rPr>
              <a:t>nur </a:t>
            </a:r>
            <a:r>
              <a:rPr lang="de-DE" dirty="0" smtClean="0">
                <a:solidFill>
                  <a:schemeClr val="tx1"/>
                </a:solidFill>
              </a:rPr>
              <a:t>jeweils </a:t>
            </a:r>
            <a:r>
              <a:rPr lang="de-DE" b="1" dirty="0" smtClean="0">
                <a:solidFill>
                  <a:schemeClr val="tx1"/>
                </a:solidFill>
              </a:rPr>
              <a:t>einem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Bündelungsfach</a:t>
            </a:r>
          </a:p>
          <a:p>
            <a:pPr lvl="0" algn="ctr"/>
            <a:r>
              <a:rPr lang="de-DE" dirty="0" smtClean="0">
                <a:solidFill>
                  <a:schemeClr val="tx1"/>
                </a:solidFill>
              </a:rPr>
              <a:t>zugewiesen</a:t>
            </a:r>
            <a:endParaRPr lang="de-DE" dirty="0"/>
          </a:p>
        </p:txBody>
      </p:sp>
      <p:sp>
        <p:nvSpPr>
          <p:cNvPr id="10" name="Abgerundetes Rechteck 9"/>
          <p:cNvSpPr/>
          <p:nvPr/>
        </p:nvSpPr>
        <p:spPr>
          <a:xfrm>
            <a:off x="5901992" y="4088492"/>
            <a:ext cx="2758732" cy="17925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b="1" dirty="0" smtClean="0">
                <a:solidFill>
                  <a:schemeClr val="tx1"/>
                </a:solidFill>
              </a:rPr>
              <a:t>Anzahl</a:t>
            </a:r>
          </a:p>
          <a:p>
            <a:pPr lvl="0" algn="ctr"/>
            <a:endParaRPr lang="de-DE" sz="800" dirty="0">
              <a:solidFill>
                <a:schemeClr val="tx1"/>
              </a:solidFill>
            </a:endParaRPr>
          </a:p>
          <a:p>
            <a:pPr lvl="0" algn="ctr"/>
            <a:r>
              <a:rPr lang="de-DE" b="1" dirty="0" smtClean="0">
                <a:solidFill>
                  <a:schemeClr val="tx1"/>
                </a:solidFill>
              </a:rPr>
              <a:t>drei </a:t>
            </a:r>
            <a:r>
              <a:rPr lang="de-DE" dirty="0" smtClean="0">
                <a:solidFill>
                  <a:schemeClr val="tx1"/>
                </a:solidFill>
              </a:rPr>
              <a:t>bis</a:t>
            </a:r>
            <a:r>
              <a:rPr lang="de-DE" b="1" dirty="0" smtClean="0">
                <a:solidFill>
                  <a:schemeClr val="tx1"/>
                </a:solidFill>
              </a:rPr>
              <a:t> fünf </a:t>
            </a:r>
            <a:r>
              <a:rPr lang="de-DE" dirty="0" smtClean="0">
                <a:solidFill>
                  <a:schemeClr val="tx1"/>
                </a:solidFill>
              </a:rPr>
              <a:t>Bündelungsfächer</a:t>
            </a:r>
            <a:endParaRPr lang="de-DE" dirty="0"/>
          </a:p>
        </p:txBody>
      </p:sp>
      <p:sp>
        <p:nvSpPr>
          <p:cNvPr id="11" name="Abgerundetes Rechteck 10"/>
          <p:cNvSpPr/>
          <p:nvPr/>
        </p:nvSpPr>
        <p:spPr>
          <a:xfrm>
            <a:off x="5921836" y="1988860"/>
            <a:ext cx="2758732" cy="17925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b="1" dirty="0" smtClean="0">
                <a:solidFill>
                  <a:schemeClr val="tx1"/>
                </a:solidFill>
              </a:rPr>
              <a:t>Durchgängigkeit</a:t>
            </a:r>
          </a:p>
          <a:p>
            <a:pPr lvl="0" algn="ctr"/>
            <a:endParaRPr lang="de-DE" sz="800" dirty="0">
              <a:solidFill>
                <a:schemeClr val="tx1"/>
              </a:solidFill>
            </a:endParaRPr>
          </a:p>
          <a:p>
            <a:pPr lvl="0" algn="ctr"/>
            <a:r>
              <a:rPr lang="de-DE" dirty="0" smtClean="0">
                <a:solidFill>
                  <a:schemeClr val="tx1"/>
                </a:solidFill>
              </a:rPr>
              <a:t>Unterricht in den Bündelungsfächern </a:t>
            </a:r>
            <a:r>
              <a:rPr lang="de-DE" b="1" dirty="0" smtClean="0">
                <a:solidFill>
                  <a:schemeClr val="tx1"/>
                </a:solidFill>
              </a:rPr>
              <a:t>möglichst</a:t>
            </a:r>
            <a:r>
              <a:rPr lang="de-DE" dirty="0" smtClean="0">
                <a:solidFill>
                  <a:schemeClr val="tx1"/>
                </a:solidFill>
              </a:rPr>
              <a:t> in allen Ausbildungsjahren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18456" cy="365125"/>
          </a:xfrm>
        </p:spPr>
        <p:txBody>
          <a:bodyPr/>
          <a:lstStyle/>
          <a:p>
            <a:pPr lvl="0"/>
            <a:endParaRPr lang="de-DE" dirty="0" smtClean="0">
              <a:solidFill>
                <a:prstClr val="black">
                  <a:tint val="75000"/>
                </a:prstClr>
              </a:solidFill>
            </a:endParaRPr>
          </a:p>
          <a:p>
            <a:pPr lvl="0"/>
            <a:r>
              <a:rPr lang="de-DE" dirty="0" smtClean="0">
                <a:solidFill>
                  <a:prstClr val="black">
                    <a:tint val="75000"/>
                  </a:prstClr>
                </a:solidFill>
              </a:rPr>
              <a:t>20.06.2016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  <a:p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1475656" y="6356350"/>
            <a:ext cx="6048672" cy="365125"/>
          </a:xfrm>
        </p:spPr>
        <p:txBody>
          <a:bodyPr/>
          <a:lstStyle/>
          <a:p>
            <a:pPr lvl="0"/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Bildungsplan NRW Hörakustikerin/Hörakustiker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24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QUA-LiS_Vorlage_weiss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QUA-LiS_Vorlage_weiss</Template>
  <TotalTime>0</TotalTime>
  <Words>2016</Words>
  <Application>Microsoft Office PowerPoint</Application>
  <PresentationFormat>Bildschirmpräsentation (4:3)</PresentationFormat>
  <Paragraphs>819</Paragraphs>
  <Slides>20</Slides>
  <Notes>5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20</vt:i4>
      </vt:variant>
    </vt:vector>
  </HeadingPairs>
  <TitlesOfParts>
    <vt:vector size="22" baseType="lpstr">
      <vt:lpstr>QUA-LiS_Vorlage_weiss</vt:lpstr>
      <vt:lpstr>Benutzerdefiniertes Design</vt:lpstr>
      <vt:lpstr>Implementationsveranstaltung</vt:lpstr>
      <vt:lpstr> Vom KMK-Rahmenlehrplan zum Bildungsplan NRW </vt:lpstr>
      <vt:lpstr>Zentrale Zielsetzung der Bildungspläne</vt:lpstr>
      <vt:lpstr>Aufbau des Bildungsplans NRW</vt:lpstr>
      <vt:lpstr>Fachbereiche und Handlungsfelder </vt:lpstr>
      <vt:lpstr>Bildungsplan NRW Teil 3</vt:lpstr>
      <vt:lpstr>PowerPoint-Präsentation</vt:lpstr>
      <vt:lpstr>PowerPoint-Präsentation</vt:lpstr>
      <vt:lpstr>Wie werden Bündelungsfächer gebildet?</vt:lpstr>
      <vt:lpstr>Warum gibt es Bündelungsfächer?</vt:lpstr>
      <vt:lpstr>Bündelungsfächer</vt:lpstr>
      <vt:lpstr>PowerPoint-Präsentation</vt:lpstr>
      <vt:lpstr>Kompetenzerwerb in weiteren Fächern</vt:lpstr>
      <vt:lpstr>Gesamtmatrix Hörakustikerin/Hörakustiker</vt:lpstr>
      <vt:lpstr>Auszug aus der Gesamtmatrix </vt:lpstr>
      <vt:lpstr>Kompetenzerwerb im Fach  Wirtschafts- und Betriebslehre</vt:lpstr>
      <vt:lpstr>Kompetenzerwerb im Fach  Fremdsprachliche Kommunikation</vt:lpstr>
      <vt:lpstr>PowerPoint-Präsentation</vt:lpstr>
      <vt:lpstr>Veröffentlichungen zum Bildungsplan</vt:lpstr>
      <vt:lpstr>PowerPoint-Präsentation</vt:lpstr>
    </vt:vector>
  </TitlesOfParts>
  <Company>MSW NRW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Einführungsveranstaltung</dc:title>
  <dc:creator>Gethmann, Henrike</dc:creator>
  <cp:lastModifiedBy>localuser</cp:lastModifiedBy>
  <cp:revision>316</cp:revision>
  <cp:lastPrinted>2016-04-25T11:51:55Z</cp:lastPrinted>
  <dcterms:created xsi:type="dcterms:W3CDTF">2014-12-16T08:31:30Z</dcterms:created>
  <dcterms:modified xsi:type="dcterms:W3CDTF">2016-06-20T04:56:54Z</dcterms:modified>
</cp:coreProperties>
</file>