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678" r:id="rId3"/>
    <p:sldId id="427" r:id="rId4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1FF"/>
    <a:srgbClr val="CCFFFF"/>
    <a:srgbClr val="D9D9D9"/>
    <a:srgbClr val="F2F2F2"/>
    <a:srgbClr val="4F81BD"/>
    <a:srgbClr val="0066CC"/>
    <a:srgbClr val="FFFFCC"/>
    <a:srgbClr val="7F7F7F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2286" autoAdjust="0"/>
  </p:normalViewPr>
  <p:slideViewPr>
    <p:cSldViewPr>
      <p:cViewPr varScale="1">
        <p:scale>
          <a:sx n="64" d="100"/>
          <a:sy n="64" d="100"/>
        </p:scale>
        <p:origin x="13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-489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71B93-363B-4C0C-99B8-633698DF0172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C1C53-7A86-4AE0-AA54-F35B30244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19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E2750-6C8A-4991-9584-1FA9B3C407F8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0786B-B701-4B87-BFE2-239D721DA4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96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0786B-B701-4B87-BFE2-239D721DA4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6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0786B-B701-4B87-BFE2-239D721DA4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93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368000" y="1368000"/>
            <a:ext cx="7020424" cy="14700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4600" b="1" kern="1200" spc="0" baseline="0"/>
            </a:lvl1pPr>
          </a:lstStyle>
          <a:p>
            <a:r>
              <a:rPr lang="de-DE" dirty="0"/>
              <a:t>Hier steht der Titel</a:t>
            </a:r>
            <a:br>
              <a:rPr lang="de-DE" dirty="0"/>
            </a:br>
            <a:r>
              <a:rPr lang="de-DE" dirty="0"/>
              <a:t>der 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68000" y="2924944"/>
            <a:ext cx="7020424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Autor Vorname Nachname</a:t>
            </a:r>
            <a:br>
              <a:rPr lang="de-DE" dirty="0"/>
            </a:br>
            <a:r>
              <a:rPr lang="de-DE" dirty="0"/>
              <a:t>Bundesinstitut für Berufsbildung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Veranstaltungsort, 00. Monat 2016</a:t>
            </a:r>
          </a:p>
        </p:txBody>
      </p:sp>
      <p:sp>
        <p:nvSpPr>
          <p:cNvPr id="10" name="Gleichschenkliges Dreieck 9"/>
          <p:cNvSpPr/>
          <p:nvPr userDrawn="1"/>
        </p:nvSpPr>
        <p:spPr>
          <a:xfrm rot="5400000">
            <a:off x="431540" y="656692"/>
            <a:ext cx="504056" cy="432048"/>
          </a:xfrm>
          <a:prstGeom prst="triangle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9592" y="836712"/>
            <a:ext cx="7344816" cy="4320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1485330"/>
            <a:ext cx="7344408" cy="39598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2000"/>
              </a:spcBef>
              <a:buFontTx/>
              <a:buNone/>
              <a:defRPr sz="2000">
                <a:latin typeface="+mn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372200" y="446400"/>
            <a:ext cx="1872208" cy="31464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e-DE" dirty="0"/>
              <a:t>Thema/Rubrik</a:t>
            </a:r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0" y="6264000"/>
            <a:ext cx="9144000" cy="0"/>
          </a:xfrm>
          <a:prstGeom prst="line">
            <a:avLst/>
          </a:prstGeom>
          <a:ln w="6350">
            <a:solidFill>
              <a:srgbClr val="003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98BC1B44-62DC-7245-9A0E-3A779CFD2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02" y="6273280"/>
            <a:ext cx="1725971" cy="576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DC7AE4-F488-B44B-A2AA-7407703CB1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9320"/>
            <a:ext cx="540000" cy="54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6E2F1ED-6AB6-1E4C-A6DA-95EF317370DE}"/>
              </a:ext>
            </a:extLst>
          </p:cNvPr>
          <p:cNvSpPr txBox="1"/>
          <p:nvPr userDrawn="1"/>
        </p:nvSpPr>
        <p:spPr>
          <a:xfrm>
            <a:off x="3923928" y="6597352"/>
            <a:ext cx="9361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rgbClr val="003369"/>
                </a:solidFill>
              </a:rPr>
              <a:t>www.bibb.de</a:t>
            </a:r>
          </a:p>
        </p:txBody>
      </p:sp>
    </p:spTree>
    <p:extLst>
      <p:ext uri="{BB962C8B-B14F-4D97-AF65-F5344CB8AC3E}">
        <p14:creationId xmlns:p14="http://schemas.microsoft.com/office/powerpoint/2010/main" val="293427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9592" y="836712"/>
            <a:ext cx="7344816" cy="43204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de-DE" dirty="0"/>
              <a:t>Schlussfolie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1485330"/>
            <a:ext cx="7344408" cy="39598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2000"/>
              </a:spcBef>
              <a:buFontTx/>
              <a:buNone/>
              <a:defRPr sz="2000">
                <a:latin typeface="+mn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.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372200" y="446400"/>
            <a:ext cx="1872208" cy="31464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e-DE" dirty="0"/>
              <a:t>Thema/Rubrik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899592" y="6371456"/>
            <a:ext cx="9361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</a:rPr>
              <a:t>www.bibb.de</a:t>
            </a:r>
          </a:p>
        </p:txBody>
      </p:sp>
    </p:spTree>
    <p:extLst>
      <p:ext uri="{BB962C8B-B14F-4D97-AF65-F5344CB8AC3E}">
        <p14:creationId xmlns:p14="http://schemas.microsoft.com/office/powerpoint/2010/main" val="280306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6273280"/>
            <a:ext cx="9144000" cy="58472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5949280"/>
            <a:ext cx="9144000" cy="3240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F9F37B3-4B13-AD4B-A4DF-301796C7A1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82000"/>
            <a:ext cx="1728000" cy="576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2DD33BB-0837-5A4E-85EC-FEB1C0E254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9320"/>
            <a:ext cx="540000" cy="54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934399B-880C-FA4E-916B-D99CC0B2E162}"/>
              </a:ext>
            </a:extLst>
          </p:cNvPr>
          <p:cNvSpPr txBox="1"/>
          <p:nvPr userDrawn="1"/>
        </p:nvSpPr>
        <p:spPr>
          <a:xfrm>
            <a:off x="3923928" y="6597352"/>
            <a:ext cx="93610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</a:rPr>
              <a:t>www.bibb.de</a:t>
            </a:r>
          </a:p>
        </p:txBody>
      </p:sp>
    </p:spTree>
    <p:extLst>
      <p:ext uri="{BB962C8B-B14F-4D97-AF65-F5344CB8AC3E}">
        <p14:creationId xmlns:p14="http://schemas.microsoft.com/office/powerpoint/2010/main" val="6800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ctrTitle"/>
          </p:nvPr>
        </p:nvSpPr>
        <p:spPr bwMode="auto">
          <a:xfrm>
            <a:off x="1115616" y="622953"/>
            <a:ext cx="7775575" cy="9338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de-DE" altLang="de-DE" sz="3200" dirty="0"/>
              <a:t>Modernisierung des anerkannten Ausbildungsberufes Florist/-in</a:t>
            </a:r>
            <a:br>
              <a:rPr lang="de-DE" altLang="de-DE" sz="3200" dirty="0"/>
            </a:br>
            <a:br>
              <a:rPr lang="de-DE" altLang="de-DE" sz="3200" dirty="0"/>
            </a:br>
            <a:r>
              <a:rPr lang="de-DE" altLang="de-DE" sz="3200" dirty="0"/>
              <a:t>Erläuterungen zum Prüfungsbereich</a:t>
            </a:r>
            <a:br>
              <a:rPr lang="de-DE" altLang="de-DE" sz="3200" dirty="0"/>
            </a:br>
            <a:r>
              <a:rPr lang="de-DE" altLang="de-DE" sz="3200" dirty="0"/>
              <a:t>„Entwickeln und Umsetzen floraler Projekte“</a:t>
            </a:r>
            <a:br>
              <a:rPr lang="de-DE" altLang="de-DE" sz="3200" dirty="0"/>
            </a:br>
            <a:endParaRPr lang="de-DE" altLang="de-DE" sz="2800" dirty="0"/>
          </a:p>
        </p:txBody>
      </p:sp>
      <p:sp>
        <p:nvSpPr>
          <p:cNvPr id="2048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147258" y="3212976"/>
            <a:ext cx="3888432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de-DE" altLang="de-DE" sz="1800" dirty="0"/>
              <a:t>Audiopräsentation mit Erläuterungen</a:t>
            </a:r>
          </a:p>
          <a:p>
            <a:pPr eaLnBrk="1" hangingPunct="1"/>
            <a:endParaRPr lang="de-DE" altLang="de-DE" sz="1800" dirty="0"/>
          </a:p>
          <a:p>
            <a:pPr eaLnBrk="1" hangingPunct="1"/>
            <a:endParaRPr lang="de-DE" altLang="de-DE" sz="1800" dirty="0"/>
          </a:p>
          <a:p>
            <a:pPr eaLnBrk="1" hangingPunct="1"/>
            <a:endParaRPr lang="de-DE" altLang="de-DE" sz="1800" dirty="0"/>
          </a:p>
          <a:p>
            <a:pPr eaLnBrk="1" hangingPunct="1"/>
            <a:r>
              <a:rPr lang="de-DE" altLang="de-DE" sz="1800" dirty="0"/>
              <a:t>Markus Bretschneider</a:t>
            </a:r>
            <a:br>
              <a:rPr lang="de-DE" altLang="de-DE" sz="1800" dirty="0"/>
            </a:br>
            <a:r>
              <a:rPr lang="de-DE" altLang="de-DE" sz="1800" dirty="0"/>
              <a:t>Bundesinstitut für Berufsbildung </a:t>
            </a:r>
            <a:br>
              <a:rPr lang="de-DE" altLang="de-DE" sz="1800" dirty="0"/>
            </a:br>
            <a:br>
              <a:rPr lang="de-DE" altLang="de-DE" sz="1800" dirty="0"/>
            </a:br>
            <a:r>
              <a:rPr lang="de-DE" altLang="de-DE" sz="1800" dirty="0"/>
              <a:t>Februar 2025</a:t>
            </a:r>
          </a:p>
          <a:p>
            <a:pPr eaLnBrk="1" hangingPunct="1"/>
            <a:endParaRPr lang="de-DE" altLang="de-DE" sz="18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34232CE-9163-435F-8A4C-6C1D563FC1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16016" y="31764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78"/>
    </mc:Choice>
    <mc:Fallback xmlns="">
      <p:transition spd="slow" advTm="31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0B6A6AA2-07F1-47D0-A8E6-14E8FB44E39E}"/>
              </a:ext>
            </a:extLst>
          </p:cNvPr>
          <p:cNvSpPr/>
          <p:nvPr/>
        </p:nvSpPr>
        <p:spPr>
          <a:xfrm>
            <a:off x="190270" y="127575"/>
            <a:ext cx="5472608" cy="1886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BF39D85B-B1DF-4C9B-8AFA-4E2EA233C338}"/>
              </a:ext>
            </a:extLst>
          </p:cNvPr>
          <p:cNvCxnSpPr/>
          <p:nvPr/>
        </p:nvCxnSpPr>
        <p:spPr>
          <a:xfrm>
            <a:off x="7380312" y="1772816"/>
            <a:ext cx="0" cy="39604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53EF4BEF-FDE2-46E1-8CFD-44CDF94CCB62}"/>
              </a:ext>
            </a:extLst>
          </p:cNvPr>
          <p:cNvSpPr/>
          <p:nvPr/>
        </p:nvSpPr>
        <p:spPr>
          <a:xfrm>
            <a:off x="211786" y="5445304"/>
            <a:ext cx="5472608" cy="647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1538644-9828-49F2-94CA-F5C20A8755C2}"/>
              </a:ext>
            </a:extLst>
          </p:cNvPr>
          <p:cNvSpPr/>
          <p:nvPr/>
        </p:nvSpPr>
        <p:spPr>
          <a:xfrm>
            <a:off x="190270" y="2262844"/>
            <a:ext cx="5472608" cy="303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7D1BB84-0445-4F13-AA8E-7184F8AFEB10}"/>
              </a:ext>
            </a:extLst>
          </p:cNvPr>
          <p:cNvSpPr txBox="1">
            <a:spLocks/>
          </p:cNvSpPr>
          <p:nvPr/>
        </p:nvSpPr>
        <p:spPr>
          <a:xfrm flipH="1">
            <a:off x="333035" y="2370556"/>
            <a:ext cx="522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Arbeitsaufgabe</a:t>
            </a:r>
            <a:r>
              <a:rPr lang="de-DE" dirty="0"/>
              <a:t> </a:t>
            </a:r>
            <a:r>
              <a:rPr lang="de-DE" u="sng" dirty="0"/>
              <a:t>(120 Minuten)</a:t>
            </a:r>
            <a:r>
              <a:rPr lang="de-DE" dirty="0"/>
              <a:t> = Planung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1282EA3-84C1-470E-9460-8CA5F33BF591}"/>
              </a:ext>
            </a:extLst>
          </p:cNvPr>
          <p:cNvSpPr txBox="1"/>
          <p:nvPr/>
        </p:nvSpPr>
        <p:spPr>
          <a:xfrm flipH="1">
            <a:off x="6057879" y="2370556"/>
            <a:ext cx="2690585" cy="1800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de-DE" dirty="0"/>
              <a:t>Planung</a:t>
            </a:r>
          </a:p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02D17A-5725-48E2-BC19-2F50E440D34C}"/>
              </a:ext>
            </a:extLst>
          </p:cNvPr>
          <p:cNvSpPr txBox="1">
            <a:spLocks/>
          </p:cNvSpPr>
          <p:nvPr/>
        </p:nvSpPr>
        <p:spPr>
          <a:xfrm flipH="1">
            <a:off x="6057878" y="4358334"/>
            <a:ext cx="2690585" cy="82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dirty="0"/>
              <a:t>Abstimmung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18F46C-805C-4F0F-8A34-7F66A9626FFA}"/>
              </a:ext>
            </a:extLst>
          </p:cNvPr>
          <p:cNvSpPr txBox="1"/>
          <p:nvPr/>
        </p:nvSpPr>
        <p:spPr>
          <a:xfrm flipH="1">
            <a:off x="6057878" y="5582746"/>
            <a:ext cx="2690585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florales Werkstück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F3E9BCC-3277-4AC0-9A6A-A8EA2A784EEC}"/>
              </a:ext>
            </a:extLst>
          </p:cNvPr>
          <p:cNvSpPr txBox="1"/>
          <p:nvPr/>
        </p:nvSpPr>
        <p:spPr>
          <a:xfrm flipH="1">
            <a:off x="333181" y="226855"/>
            <a:ext cx="5214929" cy="10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Prüfungsaufgabe</a:t>
            </a:r>
          </a:p>
          <a:p>
            <a:pPr algn="ctr"/>
            <a:endParaRPr lang="de-DE" sz="800" dirty="0"/>
          </a:p>
          <a:p>
            <a:pPr algn="ctr"/>
            <a:r>
              <a:rPr lang="de-DE" sz="1200" dirty="0"/>
              <a:t>Tischfloristik </a:t>
            </a:r>
            <a:r>
              <a:rPr lang="de-DE" sz="800" dirty="0"/>
              <a:t>oder</a:t>
            </a:r>
            <a:r>
              <a:rPr lang="de-DE" sz="1200" dirty="0"/>
              <a:t> Hochzeitsfloristik </a:t>
            </a:r>
            <a:r>
              <a:rPr lang="de-DE" sz="800" dirty="0"/>
              <a:t>oder</a:t>
            </a:r>
            <a:r>
              <a:rPr lang="de-DE" sz="1200" dirty="0"/>
              <a:t> Trauerfloristik </a:t>
            </a:r>
            <a:r>
              <a:rPr lang="de-DE" sz="800" dirty="0"/>
              <a:t>oder</a:t>
            </a:r>
            <a:r>
              <a:rPr lang="de-DE" sz="1200" dirty="0"/>
              <a:t> Raumfloristik</a:t>
            </a:r>
          </a:p>
          <a:p>
            <a:pPr algn="ctr"/>
            <a:endParaRPr lang="de-DE" sz="800" dirty="0"/>
          </a:p>
          <a:p>
            <a:pPr algn="ctr"/>
            <a:r>
              <a:rPr lang="de-DE" sz="1200" dirty="0"/>
              <a:t>Auswahl durch Prüfungsausschuss</a:t>
            </a:r>
          </a:p>
          <a:p>
            <a:pPr algn="ctr"/>
            <a:endParaRPr lang="de-DE" sz="12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58505CD-DDC0-4C73-A7AB-2149B8815D42}"/>
              </a:ext>
            </a:extLst>
          </p:cNvPr>
          <p:cNvSpPr txBox="1"/>
          <p:nvPr/>
        </p:nvSpPr>
        <p:spPr>
          <a:xfrm flipH="1">
            <a:off x="395536" y="2826197"/>
            <a:ext cx="50842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Gesamtentwurf </a:t>
            </a:r>
            <a:r>
              <a:rPr lang="de-DE" sz="1200" dirty="0"/>
              <a:t>(Skizze – Zeichnung – textliche Beschreibung – o.Ä.)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1A4E869-4757-4F84-8F86-7CA86B2699E6}"/>
              </a:ext>
            </a:extLst>
          </p:cNvPr>
          <p:cNvSpPr txBox="1"/>
          <p:nvPr/>
        </p:nvSpPr>
        <p:spPr>
          <a:xfrm flipH="1">
            <a:off x="386825" y="3272087"/>
            <a:ext cx="15841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Werkstoffliste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14495B7-2D59-4E8A-A67D-A4A233DEE8B9}"/>
              </a:ext>
            </a:extLst>
          </p:cNvPr>
          <p:cNvSpPr txBox="1"/>
          <p:nvPr/>
        </p:nvSpPr>
        <p:spPr>
          <a:xfrm flipH="1">
            <a:off x="395536" y="3716071"/>
            <a:ext cx="15841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Kalkulation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0940EA0-A593-4B0A-8442-08683E107D78}"/>
              </a:ext>
            </a:extLst>
          </p:cNvPr>
          <p:cNvSpPr txBox="1"/>
          <p:nvPr/>
        </p:nvSpPr>
        <p:spPr>
          <a:xfrm flipH="1">
            <a:off x="2140337" y="3272087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---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E314760-A86E-40D9-8FF6-F4AAC7932D01}"/>
              </a:ext>
            </a:extLst>
          </p:cNvPr>
          <p:cNvSpPr txBox="1"/>
          <p:nvPr/>
        </p:nvSpPr>
        <p:spPr>
          <a:xfrm flipH="1">
            <a:off x="2140337" y="3716071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---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1F3DCF8-D128-4FA9-8C66-59C0E683A479}"/>
              </a:ext>
            </a:extLst>
          </p:cNvPr>
          <p:cNvSpPr txBox="1"/>
          <p:nvPr/>
        </p:nvSpPr>
        <p:spPr>
          <a:xfrm flipH="1">
            <a:off x="3893849" y="3718723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---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8B7CF59-2EB3-4D63-9CCF-C06C80D1A12E}"/>
              </a:ext>
            </a:extLst>
          </p:cNvPr>
          <p:cNvSpPr txBox="1"/>
          <p:nvPr/>
        </p:nvSpPr>
        <p:spPr>
          <a:xfrm flipH="1">
            <a:off x="3893849" y="3271134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---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FA49DD5-0604-423F-AFC3-04346824D1F7}"/>
              </a:ext>
            </a:extLst>
          </p:cNvPr>
          <p:cNvSpPr txBox="1"/>
          <p:nvPr/>
        </p:nvSpPr>
        <p:spPr>
          <a:xfrm flipH="1">
            <a:off x="328114" y="4358334"/>
            <a:ext cx="52200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Präsentation</a:t>
            </a:r>
            <a:r>
              <a:rPr lang="de-DE" dirty="0"/>
              <a:t> (</a:t>
            </a:r>
            <a:r>
              <a:rPr lang="de-DE" u="sng" dirty="0"/>
              <a:t>höchstens 15 Minuten</a:t>
            </a:r>
            <a:r>
              <a:rPr lang="de-DE" dirty="0"/>
              <a:t>)</a:t>
            </a:r>
            <a:endParaRPr lang="de-DE" b="1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A804E61-DE19-4114-9A9C-14B090155F2D}"/>
              </a:ext>
            </a:extLst>
          </p:cNvPr>
          <p:cNvSpPr txBox="1"/>
          <p:nvPr/>
        </p:nvSpPr>
        <p:spPr>
          <a:xfrm flipH="1">
            <a:off x="328113" y="4802318"/>
            <a:ext cx="521999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auftragsbezogenes Fachgespräch</a:t>
            </a:r>
            <a:r>
              <a:rPr lang="de-DE" dirty="0"/>
              <a:t> (</a:t>
            </a:r>
            <a:r>
              <a:rPr lang="de-DE" u="sng" dirty="0"/>
              <a:t>  ̴15 Minuten</a:t>
            </a:r>
            <a:r>
              <a:rPr lang="de-DE" dirty="0"/>
              <a:t>)</a:t>
            </a:r>
            <a:endParaRPr lang="de-DE" b="1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418AF85-5595-4C3B-8312-11D7730936B7}"/>
              </a:ext>
            </a:extLst>
          </p:cNvPr>
          <p:cNvSpPr txBox="1"/>
          <p:nvPr/>
        </p:nvSpPr>
        <p:spPr>
          <a:xfrm flipH="1">
            <a:off x="328112" y="5582745"/>
            <a:ext cx="5219999" cy="3665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3 Prüfungsstücke</a:t>
            </a:r>
            <a:r>
              <a:rPr lang="de-DE" dirty="0"/>
              <a:t> (</a:t>
            </a:r>
            <a:r>
              <a:rPr lang="de-DE" u="sng" dirty="0"/>
              <a:t>210 Minuten</a:t>
            </a:r>
            <a:r>
              <a:rPr lang="de-DE" dirty="0"/>
              <a:t>)</a:t>
            </a:r>
            <a:endParaRPr lang="de-DE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0F7EEB5-D4BE-427F-BDC2-D35B66386EAB}"/>
              </a:ext>
            </a:extLst>
          </p:cNvPr>
          <p:cNvSpPr txBox="1"/>
          <p:nvPr/>
        </p:nvSpPr>
        <p:spPr>
          <a:xfrm flipH="1">
            <a:off x="325676" y="1309060"/>
            <a:ext cx="16343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Kernstück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2F856E0-35BE-48B9-B97E-8CFEE4B87179}"/>
              </a:ext>
            </a:extLst>
          </p:cNvPr>
          <p:cNvSpPr txBox="1"/>
          <p:nvPr/>
        </p:nvSpPr>
        <p:spPr>
          <a:xfrm flipH="1">
            <a:off x="2120496" y="1301012"/>
            <a:ext cx="16343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Begleitstück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CF990C9-0A51-49B4-9857-CE9C5D4C0E00}"/>
              </a:ext>
            </a:extLst>
          </p:cNvPr>
          <p:cNvSpPr txBox="1"/>
          <p:nvPr/>
        </p:nvSpPr>
        <p:spPr>
          <a:xfrm flipH="1">
            <a:off x="3915317" y="1301012"/>
            <a:ext cx="16343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Begleitstück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6A5425-19DB-4AE9-AB36-CAA79EF6AE96}"/>
              </a:ext>
            </a:extLst>
          </p:cNvPr>
          <p:cNvSpPr txBox="1"/>
          <p:nvPr/>
        </p:nvSpPr>
        <p:spPr>
          <a:xfrm flipH="1">
            <a:off x="6057879" y="206860"/>
            <a:ext cx="2690585" cy="172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dirty="0"/>
              <a:t>Kundenwunsch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A16FE6D-2892-4F1C-AC5F-8D0133F60972}"/>
              </a:ext>
            </a:extLst>
          </p:cNvPr>
          <p:cNvSpPr txBox="1"/>
          <p:nvPr/>
        </p:nvSpPr>
        <p:spPr>
          <a:xfrm flipH="1">
            <a:off x="333034" y="1720021"/>
            <a:ext cx="5214929" cy="184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/>
              <a:t>darunter mindestens ein gebundenes Werkstück und eine Gefäßfüllung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5927D1D-2517-4F52-B18A-2203AD7A7AC1}"/>
              </a:ext>
            </a:extLst>
          </p:cNvPr>
          <p:cNvSpPr/>
          <p:nvPr/>
        </p:nvSpPr>
        <p:spPr>
          <a:xfrm>
            <a:off x="4809728" y="3933056"/>
            <a:ext cx="9144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800" b="1" dirty="0"/>
              <a:t>30%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F77046A-445B-4BD9-ABEF-3D25F7914E55}"/>
              </a:ext>
            </a:extLst>
          </p:cNvPr>
          <p:cNvSpPr/>
          <p:nvPr/>
        </p:nvSpPr>
        <p:spPr>
          <a:xfrm>
            <a:off x="4809728" y="5332851"/>
            <a:ext cx="9144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800" b="1" dirty="0"/>
              <a:t>70%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09F34A-CF0E-4694-A0DD-489BC5CE6BA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2200" y="5870218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240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982"/>
    </mc:Choice>
    <mc:Fallback xmlns="">
      <p:transition spd="slow" advTm="275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animBg="1"/>
      <p:bldP spid="31" grpId="0" animBg="1"/>
      <p:bldP spid="29" grpId="0" animBg="1"/>
      <p:bldP spid="28" grpId="0" animBg="1"/>
      <p:bldP spid="13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4" grpId="0" animBg="1"/>
      <p:bldP spid="15" grpId="0" animBg="1"/>
      <p:bldP spid="16" grpId="0" animBg="1"/>
      <p:bldP spid="32" grpId="0" animBg="1"/>
      <p:bldP spid="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9"/>
          <p:cNvSpPr txBox="1">
            <a:spLocks noChangeArrowheads="1"/>
          </p:cNvSpPr>
          <p:nvPr/>
        </p:nvSpPr>
        <p:spPr bwMode="auto">
          <a:xfrm>
            <a:off x="1020762" y="1466921"/>
            <a:ext cx="779971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2598738">
              <a:tabLst>
                <a:tab pos="2598738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2598738">
              <a:tabLst>
                <a:tab pos="2598738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98738">
              <a:tabLst>
                <a:tab pos="2598738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98738">
              <a:tabLst>
                <a:tab pos="2598738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98738">
              <a:tabLst>
                <a:tab pos="2598738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98738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598738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98738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598738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98738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598738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98738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598738" algn="l"/>
              </a:tabLs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sz="1600" dirty="0">
                <a:cs typeface="Arial" charset="0"/>
              </a:rPr>
              <a:t>		            			</a:t>
            </a:r>
          </a:p>
        </p:txBody>
      </p:sp>
      <p:sp>
        <p:nvSpPr>
          <p:cNvPr id="52229" name="Rechteck 9"/>
          <p:cNvSpPr>
            <a:spLocks noChangeArrowheads="1"/>
          </p:cNvSpPr>
          <p:nvPr/>
        </p:nvSpPr>
        <p:spPr bwMode="auto">
          <a:xfrm>
            <a:off x="871538" y="548680"/>
            <a:ext cx="73326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zh-CN" sz="4000" dirty="0">
                <a:ea typeface="宋体" pitchFamily="2" charset="-122"/>
                <a:cs typeface="Arial" charset="0"/>
              </a:rPr>
              <a:t>Vielen Dank</a:t>
            </a:r>
          </a:p>
          <a:p>
            <a:pPr algn="ctr"/>
            <a:endParaRPr lang="de-DE" altLang="zh-CN" sz="4000" dirty="0">
              <a:ea typeface="宋体" pitchFamily="2" charset="-122"/>
              <a:cs typeface="Arial" charset="0"/>
            </a:endParaRPr>
          </a:p>
          <a:p>
            <a:pPr algn="ctr"/>
            <a:r>
              <a:rPr lang="de-DE" altLang="zh-CN" sz="4000" dirty="0">
                <a:ea typeface="宋体" pitchFamily="2" charset="-122"/>
                <a:cs typeface="Arial" charset="0"/>
              </a:rPr>
              <a:t>für Ihre Aufmerksamkeit!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771800" y="2924944"/>
            <a:ext cx="47525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Der Inhalt dieser Präsentation steht unter einer Creative-</a:t>
            </a:r>
            <a:r>
              <a:rPr lang="de-DE" sz="900" dirty="0" err="1"/>
              <a:t>Commons</a:t>
            </a:r>
            <a:r>
              <a:rPr lang="de-DE" sz="900" dirty="0"/>
              <a:t>-Lizenz (Lizenztyp: Namensnennung – Keine kommerzielle Nutzung – Keine Bearbeitung – 4.0 International). Weitere Informationen zu Creative </a:t>
            </a:r>
            <a:r>
              <a:rPr lang="de-DE" sz="900" dirty="0" err="1"/>
              <a:t>Commons</a:t>
            </a:r>
            <a:r>
              <a:rPr lang="de-DE" sz="900" dirty="0"/>
              <a:t> und Open Access finden Sie unter www.bibb.de/oa.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17" y="2967429"/>
            <a:ext cx="1189683" cy="418318"/>
          </a:xfrm>
          <a:prstGeom prst="rect">
            <a:avLst/>
          </a:prstGeom>
        </p:spPr>
      </p:pic>
      <p:pic>
        <p:nvPicPr>
          <p:cNvPr id="9" name="Grafik 8" descr="Ein Bild, das Himmel, draußen, Pflanze, Gebäude enthält.&#10;&#10;Automatisch generierte Beschreibung">
            <a:extLst>
              <a:ext uri="{FF2B5EF4-FFF2-40B4-BE49-F238E27FC236}">
                <a16:creationId xmlns:a16="http://schemas.microsoft.com/office/drawing/2014/main" id="{301FAD80-687C-4251-BA95-F84C103558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38793" r="9403" b="19307"/>
          <a:stretch/>
        </p:blipFill>
        <p:spPr>
          <a:xfrm>
            <a:off x="0" y="3861048"/>
            <a:ext cx="9159875" cy="2232248"/>
          </a:xfrm>
          <a:prstGeom prst="rect">
            <a:avLst/>
          </a:prstGeom>
          <a:noFill/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6D9181B-4A31-4E83-9FDC-0356C32E14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17272" y="60833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5"/>
    </mc:Choice>
    <mc:Fallback xmlns="">
      <p:transition spd="slow" advTm="4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|54.5|4.1|33.2|12|19|23.7|5.9|1|26.6|36.7|11.5|6.5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Bildschirmpräsentation (4:3)</PresentationFormat>
  <Paragraphs>40</Paragraphs>
  <Slides>3</Slides>
  <Notes>2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宋体</vt:lpstr>
      <vt:lpstr>Arial</vt:lpstr>
      <vt:lpstr>Calibri</vt:lpstr>
      <vt:lpstr>Larissa</vt:lpstr>
      <vt:lpstr>Modernisierung des anerkannten Ausbildungsberufes Florist/-in  Erläuterungen zum Prüfungsbereich „Entwickeln und Umsetzen floraler Projekte“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Bretschneider</dc:creator>
  <cp:lastModifiedBy>Bretschneider, Markus</cp:lastModifiedBy>
  <cp:revision>737</cp:revision>
  <cp:lastPrinted>2023-03-14T12:01:36Z</cp:lastPrinted>
  <dcterms:created xsi:type="dcterms:W3CDTF">2016-08-23T12:18:43Z</dcterms:created>
  <dcterms:modified xsi:type="dcterms:W3CDTF">2025-02-05T15:37:40Z</dcterms:modified>
</cp:coreProperties>
</file>